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3" r:id="rId1"/>
  </p:sldMasterIdLst>
  <p:notesMasterIdLst>
    <p:notesMasterId r:id="rId52"/>
  </p:notesMasterIdLst>
  <p:handoutMasterIdLst>
    <p:handoutMasterId r:id="rId53"/>
  </p:handoutMasterIdLst>
  <p:sldIdLst>
    <p:sldId id="743" r:id="rId2"/>
    <p:sldId id="999" r:id="rId3"/>
    <p:sldId id="1008" r:id="rId4"/>
    <p:sldId id="1003" r:id="rId5"/>
    <p:sldId id="1373" r:id="rId6"/>
    <p:sldId id="1025" r:id="rId7"/>
    <p:sldId id="1026" r:id="rId8"/>
    <p:sldId id="1027" r:id="rId9"/>
    <p:sldId id="1023" r:id="rId10"/>
    <p:sldId id="1009" r:id="rId11"/>
    <p:sldId id="1378" r:id="rId12"/>
    <p:sldId id="1022" r:id="rId13"/>
    <p:sldId id="1024" r:id="rId14"/>
    <p:sldId id="1368" r:id="rId15"/>
    <p:sldId id="1370" r:id="rId16"/>
    <p:sldId id="1372" r:id="rId17"/>
    <p:sldId id="1374" r:id="rId18"/>
    <p:sldId id="1371" r:id="rId19"/>
    <p:sldId id="1028" r:id="rId20"/>
    <p:sldId id="1010" r:id="rId21"/>
    <p:sldId id="1015" r:id="rId22"/>
    <p:sldId id="1000" r:id="rId23"/>
    <p:sldId id="1002" r:id="rId24"/>
    <p:sldId id="1029" r:id="rId25"/>
    <p:sldId id="1017" r:id="rId26"/>
    <p:sldId id="1018" r:id="rId27"/>
    <p:sldId id="1375" r:id="rId28"/>
    <p:sldId id="1030" r:id="rId29"/>
    <p:sldId id="1006" r:id="rId30"/>
    <p:sldId id="1007" r:id="rId31"/>
    <p:sldId id="1019" r:id="rId32"/>
    <p:sldId id="1032" r:id="rId33"/>
    <p:sldId id="1016" r:id="rId34"/>
    <p:sldId id="1020" r:id="rId35"/>
    <p:sldId id="1021" r:id="rId36"/>
    <p:sldId id="1377" r:id="rId37"/>
    <p:sldId id="1049" r:id="rId38"/>
    <p:sldId id="1053" r:id="rId39"/>
    <p:sldId id="1052" r:id="rId40"/>
    <p:sldId id="673" r:id="rId41"/>
    <p:sldId id="1054" r:id="rId42"/>
    <p:sldId id="1042" r:id="rId43"/>
    <p:sldId id="1376" r:id="rId44"/>
    <p:sldId id="1011" r:id="rId45"/>
    <p:sldId id="1365" r:id="rId46"/>
    <p:sldId id="768" r:id="rId47"/>
    <p:sldId id="1363" r:id="rId48"/>
    <p:sldId id="1364" r:id="rId49"/>
    <p:sldId id="1055" r:id="rId50"/>
    <p:sldId id="1048" r:id="rId51"/>
  </p:sldIdLst>
  <p:sldSz cx="9144000" cy="6858000" type="screen4x3"/>
  <p:notesSz cx="6950075" cy="9236075"/>
  <p:defaultTextStyle>
    <a:defPPr>
      <a:defRPr lang="en-US"/>
    </a:defPPr>
    <a:lvl1pPr algn="r" rtl="0" fontAlgn="base">
      <a:spcBef>
        <a:spcPct val="0"/>
      </a:spcBef>
      <a:spcAft>
        <a:spcPct val="0"/>
      </a:spcAft>
      <a:defRPr sz="2200" kern="1200">
        <a:solidFill>
          <a:schemeClr val="tx1"/>
        </a:solidFill>
        <a:latin typeface="Tahoma" pitchFamily="34" charset="0"/>
        <a:ea typeface="+mn-ea"/>
        <a:cs typeface="+mn-cs"/>
      </a:defRPr>
    </a:lvl1pPr>
    <a:lvl2pPr marL="457200" algn="r" rtl="0" fontAlgn="base">
      <a:spcBef>
        <a:spcPct val="0"/>
      </a:spcBef>
      <a:spcAft>
        <a:spcPct val="0"/>
      </a:spcAft>
      <a:defRPr sz="2200" kern="1200">
        <a:solidFill>
          <a:schemeClr val="tx1"/>
        </a:solidFill>
        <a:latin typeface="Tahoma" pitchFamily="34" charset="0"/>
        <a:ea typeface="+mn-ea"/>
        <a:cs typeface="+mn-cs"/>
      </a:defRPr>
    </a:lvl2pPr>
    <a:lvl3pPr marL="914400" algn="r" rtl="0" fontAlgn="base">
      <a:spcBef>
        <a:spcPct val="0"/>
      </a:spcBef>
      <a:spcAft>
        <a:spcPct val="0"/>
      </a:spcAft>
      <a:defRPr sz="2200" kern="1200">
        <a:solidFill>
          <a:schemeClr val="tx1"/>
        </a:solidFill>
        <a:latin typeface="Tahoma" pitchFamily="34" charset="0"/>
        <a:ea typeface="+mn-ea"/>
        <a:cs typeface="+mn-cs"/>
      </a:defRPr>
    </a:lvl3pPr>
    <a:lvl4pPr marL="1371600" algn="r" rtl="0" fontAlgn="base">
      <a:spcBef>
        <a:spcPct val="0"/>
      </a:spcBef>
      <a:spcAft>
        <a:spcPct val="0"/>
      </a:spcAft>
      <a:defRPr sz="2200" kern="1200">
        <a:solidFill>
          <a:schemeClr val="tx1"/>
        </a:solidFill>
        <a:latin typeface="Tahoma" pitchFamily="34" charset="0"/>
        <a:ea typeface="+mn-ea"/>
        <a:cs typeface="+mn-cs"/>
      </a:defRPr>
    </a:lvl4pPr>
    <a:lvl5pPr marL="1828800" algn="r" rtl="0" fontAlgn="base">
      <a:spcBef>
        <a:spcPct val="0"/>
      </a:spcBef>
      <a:spcAft>
        <a:spcPct val="0"/>
      </a:spcAft>
      <a:defRPr sz="2200" kern="1200">
        <a:solidFill>
          <a:schemeClr val="tx1"/>
        </a:solidFill>
        <a:latin typeface="Tahoma" pitchFamily="34" charset="0"/>
        <a:ea typeface="+mn-ea"/>
        <a:cs typeface="+mn-cs"/>
      </a:defRPr>
    </a:lvl5pPr>
    <a:lvl6pPr marL="2286000" algn="l" defTabSz="914400" rtl="0" eaLnBrk="1" latinLnBrk="0" hangingPunct="1">
      <a:defRPr sz="2200" kern="1200">
        <a:solidFill>
          <a:schemeClr val="tx1"/>
        </a:solidFill>
        <a:latin typeface="Tahoma" pitchFamily="34" charset="0"/>
        <a:ea typeface="+mn-ea"/>
        <a:cs typeface="+mn-cs"/>
      </a:defRPr>
    </a:lvl6pPr>
    <a:lvl7pPr marL="2743200" algn="l" defTabSz="914400" rtl="0" eaLnBrk="1" latinLnBrk="0" hangingPunct="1">
      <a:defRPr sz="2200" kern="1200">
        <a:solidFill>
          <a:schemeClr val="tx1"/>
        </a:solidFill>
        <a:latin typeface="Tahoma" pitchFamily="34" charset="0"/>
        <a:ea typeface="+mn-ea"/>
        <a:cs typeface="+mn-cs"/>
      </a:defRPr>
    </a:lvl7pPr>
    <a:lvl8pPr marL="3200400" algn="l" defTabSz="914400" rtl="0" eaLnBrk="1" latinLnBrk="0" hangingPunct="1">
      <a:defRPr sz="2200" kern="1200">
        <a:solidFill>
          <a:schemeClr val="tx1"/>
        </a:solidFill>
        <a:latin typeface="Tahoma" pitchFamily="34" charset="0"/>
        <a:ea typeface="+mn-ea"/>
        <a:cs typeface="+mn-cs"/>
      </a:defRPr>
    </a:lvl8pPr>
    <a:lvl9pPr marL="3657600" algn="l" defTabSz="914400" rtl="0" eaLnBrk="1" latinLnBrk="0" hangingPunct="1">
      <a:defRPr sz="22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4069">
          <p15:clr>
            <a:srgbClr val="A4A3A4"/>
          </p15:clr>
        </p15:guide>
        <p15:guide id="2" pos="5263">
          <p15:clr>
            <a:srgbClr val="A4A3A4"/>
          </p15:clr>
        </p15:guide>
      </p15:sldGuideLst>
    </p:ext>
    <p:ext uri="{2D200454-40CA-4A62-9FC3-DE9A4176ACB9}">
      <p15:notesGuideLst xmlns:p15="http://schemas.microsoft.com/office/powerpoint/2012/main">
        <p15:guide id="1" orient="horz" pos="2908" userDrawn="1">
          <p15:clr>
            <a:srgbClr val="A4A3A4"/>
          </p15:clr>
        </p15:guide>
        <p15:guide id="2" pos="219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E05C3"/>
    <a:srgbClr val="00A249"/>
    <a:srgbClr val="FF0000"/>
    <a:srgbClr val="82EFFA"/>
    <a:srgbClr val="0AD1E6"/>
    <a:srgbClr val="02C7EE"/>
    <a:srgbClr val="0307BD"/>
    <a:srgbClr val="FF0066"/>
    <a:srgbClr val="002B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CE2D38-BFB3-4612-98E4-6407BFFB9F41}" v="17" dt="2026-05-24T12:30:50.7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97" autoAdjust="0"/>
    <p:restoredTop sz="87517" autoAdjust="0"/>
  </p:normalViewPr>
  <p:slideViewPr>
    <p:cSldViewPr snapToGrid="0">
      <p:cViewPr varScale="1">
        <p:scale>
          <a:sx n="61" d="100"/>
          <a:sy n="61" d="100"/>
        </p:scale>
        <p:origin x="1608" y="48"/>
      </p:cViewPr>
      <p:guideLst>
        <p:guide orient="horz" pos="4069"/>
        <p:guide pos="526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43" d="100"/>
          <a:sy n="43" d="100"/>
        </p:scale>
        <p:origin x="-2130" y="-96"/>
      </p:cViewPr>
      <p:guideLst>
        <p:guide orient="horz" pos="2908"/>
        <p:guide pos="219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eter Dorenbos" userId="8051a369-ca50-487a-a46e-a687d9f7f31d" providerId="ADAL" clId="{CE5248D9-8A46-426F-8A0E-86D21BE86676}"/>
    <pc:docChg chg="modSld modNotesMaster modHandout">
      <pc:chgData name="Pieter Dorenbos" userId="8051a369-ca50-487a-a46e-a687d9f7f31d" providerId="ADAL" clId="{CE5248D9-8A46-426F-8A0E-86D21BE86676}" dt="2026-05-19T12:30:22.693" v="0"/>
      <pc:docMkLst>
        <pc:docMk/>
      </pc:docMkLst>
      <pc:sldChg chg="modNotes">
        <pc:chgData name="Pieter Dorenbos" userId="8051a369-ca50-487a-a46e-a687d9f7f31d" providerId="ADAL" clId="{CE5248D9-8A46-426F-8A0E-86D21BE86676}" dt="2026-05-19T12:30:22.693" v="0"/>
        <pc:sldMkLst>
          <pc:docMk/>
          <pc:sldMk cId="0" sldId="673"/>
        </pc:sldMkLst>
      </pc:sldChg>
      <pc:sldChg chg="modNotes">
        <pc:chgData name="Pieter Dorenbos" userId="8051a369-ca50-487a-a46e-a687d9f7f31d" providerId="ADAL" clId="{CE5248D9-8A46-426F-8A0E-86D21BE86676}" dt="2026-05-19T12:30:22.693" v="0"/>
        <pc:sldMkLst>
          <pc:docMk/>
          <pc:sldMk cId="1987481056" sldId="1370"/>
        </pc:sldMkLst>
      </pc:sldChg>
      <pc:sldChg chg="modNotes">
        <pc:chgData name="Pieter Dorenbos" userId="8051a369-ca50-487a-a46e-a687d9f7f31d" providerId="ADAL" clId="{CE5248D9-8A46-426F-8A0E-86D21BE86676}" dt="2026-05-19T12:30:22.693" v="0"/>
        <pc:sldMkLst>
          <pc:docMk/>
          <pc:sldMk cId="3150356608" sldId="1371"/>
        </pc:sldMkLst>
      </pc:sldChg>
      <pc:sldChg chg="modNotes">
        <pc:chgData name="Pieter Dorenbos" userId="8051a369-ca50-487a-a46e-a687d9f7f31d" providerId="ADAL" clId="{CE5248D9-8A46-426F-8A0E-86D21BE86676}" dt="2026-05-19T12:30:22.693" v="0"/>
        <pc:sldMkLst>
          <pc:docMk/>
          <pc:sldMk cId="1132410326" sldId="1374"/>
        </pc:sldMkLst>
      </pc:sldChg>
    </pc:docChg>
  </pc:docChgLst>
  <pc:docChgLst>
    <pc:chgData name="Pieter Dorenbos" userId="8051a369-ca50-487a-a46e-a687d9f7f31d" providerId="ADAL" clId="{DA6B93FD-834F-4CA2-AA99-3B29C94C35F6}"/>
    <pc:docChg chg="undo custSel addSld delSld modSld sldOrd">
      <pc:chgData name="Pieter Dorenbos" userId="8051a369-ca50-487a-a46e-a687d9f7f31d" providerId="ADAL" clId="{DA6B93FD-834F-4CA2-AA99-3B29C94C35F6}" dt="2026-05-24T12:33:43.306" v="1157" actId="20577"/>
      <pc:docMkLst>
        <pc:docMk/>
      </pc:docMkLst>
      <pc:sldChg chg="addSp modSp mod modNotesTx">
        <pc:chgData name="Pieter Dorenbos" userId="8051a369-ca50-487a-a46e-a687d9f7f31d" providerId="ADAL" clId="{DA6B93FD-834F-4CA2-AA99-3B29C94C35F6}" dt="2026-05-24T12:33:43.306" v="1157" actId="20577"/>
        <pc:sldMkLst>
          <pc:docMk/>
          <pc:sldMk cId="1053648937" sldId="1000"/>
        </pc:sldMkLst>
        <pc:spChg chg="add mod">
          <ac:chgData name="Pieter Dorenbos" userId="8051a369-ca50-487a-a46e-a687d9f7f31d" providerId="ADAL" clId="{DA6B93FD-834F-4CA2-AA99-3B29C94C35F6}" dt="2026-05-24T12:33:34.001" v="1156" actId="1076"/>
          <ac:spMkLst>
            <pc:docMk/>
            <pc:sldMk cId="1053648937" sldId="1000"/>
            <ac:spMk id="8" creationId="{D8F8106E-1C7A-6CD5-AF6A-6FF1CBAAC3A4}"/>
          </ac:spMkLst>
        </pc:spChg>
      </pc:sldChg>
      <pc:sldChg chg="addSp delSp modSp mod modAnim">
        <pc:chgData name="Pieter Dorenbos" userId="8051a369-ca50-487a-a46e-a687d9f7f31d" providerId="ADAL" clId="{DA6B93FD-834F-4CA2-AA99-3B29C94C35F6}" dt="2026-05-23T06:31:49.951" v="914"/>
        <pc:sldMkLst>
          <pc:docMk/>
          <pc:sldMk cId="1856659041" sldId="1002"/>
        </pc:sldMkLst>
        <pc:picChg chg="mod">
          <ac:chgData name="Pieter Dorenbos" userId="8051a369-ca50-487a-a46e-a687d9f7f31d" providerId="ADAL" clId="{DA6B93FD-834F-4CA2-AA99-3B29C94C35F6}" dt="2026-05-23T06:31:06.129" v="900" actId="1076"/>
          <ac:picMkLst>
            <pc:docMk/>
            <pc:sldMk cId="1856659041" sldId="1002"/>
            <ac:picMk id="5" creationId="{87D6AE5B-18E8-28AA-07EB-E372D179F826}"/>
          </ac:picMkLst>
        </pc:picChg>
        <pc:picChg chg="del">
          <ac:chgData name="Pieter Dorenbos" userId="8051a369-ca50-487a-a46e-a687d9f7f31d" providerId="ADAL" clId="{DA6B93FD-834F-4CA2-AA99-3B29C94C35F6}" dt="2026-05-23T06:30:41.467" v="892" actId="478"/>
          <ac:picMkLst>
            <pc:docMk/>
            <pc:sldMk cId="1856659041" sldId="1002"/>
            <ac:picMk id="6" creationId="{B2FE9CE9-48F8-7D4A-3949-970DC2822F08}"/>
          </ac:picMkLst>
        </pc:picChg>
        <pc:picChg chg="mod">
          <ac:chgData name="Pieter Dorenbos" userId="8051a369-ca50-487a-a46e-a687d9f7f31d" providerId="ADAL" clId="{DA6B93FD-834F-4CA2-AA99-3B29C94C35F6}" dt="2026-05-23T06:31:22.064" v="909" actId="14100"/>
          <ac:picMkLst>
            <pc:docMk/>
            <pc:sldMk cId="1856659041" sldId="1002"/>
            <ac:picMk id="8" creationId="{46EF0910-ED04-890D-6D22-A14C7C6A72E6}"/>
          </ac:picMkLst>
        </pc:picChg>
        <pc:picChg chg="add mod ord">
          <ac:chgData name="Pieter Dorenbos" userId="8051a369-ca50-487a-a46e-a687d9f7f31d" providerId="ADAL" clId="{DA6B93FD-834F-4CA2-AA99-3B29C94C35F6}" dt="2026-05-23T06:31:45.409" v="913" actId="167"/>
          <ac:picMkLst>
            <pc:docMk/>
            <pc:sldMk cId="1856659041" sldId="1002"/>
            <ac:picMk id="14" creationId="{5B63A747-E957-65D4-6F17-94902FBCF61D}"/>
          </ac:picMkLst>
        </pc:picChg>
      </pc:sldChg>
      <pc:sldChg chg="addSp modSp mod modAnim">
        <pc:chgData name="Pieter Dorenbos" userId="8051a369-ca50-487a-a46e-a687d9f7f31d" providerId="ADAL" clId="{DA6B93FD-834F-4CA2-AA99-3B29C94C35F6}" dt="2026-05-22T05:04:55.668" v="886"/>
        <pc:sldMkLst>
          <pc:docMk/>
          <pc:sldMk cId="1073691499" sldId="1003"/>
        </pc:sldMkLst>
        <pc:spChg chg="mod">
          <ac:chgData name="Pieter Dorenbos" userId="8051a369-ca50-487a-a46e-a687d9f7f31d" providerId="ADAL" clId="{DA6B93FD-834F-4CA2-AA99-3B29C94C35F6}" dt="2026-05-15T18:07:54.951" v="0" actId="14100"/>
          <ac:spMkLst>
            <pc:docMk/>
            <pc:sldMk cId="1073691499" sldId="1003"/>
            <ac:spMk id="8" creationId="{ECA18244-F192-143F-862C-D0ED99D1CFAC}"/>
          </ac:spMkLst>
        </pc:spChg>
        <pc:spChg chg="mod">
          <ac:chgData name="Pieter Dorenbos" userId="8051a369-ca50-487a-a46e-a687d9f7f31d" providerId="ADAL" clId="{DA6B93FD-834F-4CA2-AA99-3B29C94C35F6}" dt="2026-05-22T05:04:02.454" v="881"/>
          <ac:spMkLst>
            <pc:docMk/>
            <pc:sldMk cId="1073691499" sldId="1003"/>
            <ac:spMk id="13" creationId="{81564D6A-C634-D5B9-7D41-1A8798A35B36}"/>
          </ac:spMkLst>
        </pc:spChg>
        <pc:spChg chg="mod">
          <ac:chgData name="Pieter Dorenbos" userId="8051a369-ca50-487a-a46e-a687d9f7f31d" providerId="ADAL" clId="{DA6B93FD-834F-4CA2-AA99-3B29C94C35F6}" dt="2026-05-22T05:04:29.658" v="883" actId="14100"/>
          <ac:spMkLst>
            <pc:docMk/>
            <pc:sldMk cId="1073691499" sldId="1003"/>
            <ac:spMk id="15" creationId="{A6DB97AA-9CC7-A11B-F9A4-49F2D8510D3E}"/>
          </ac:spMkLst>
        </pc:spChg>
        <pc:grpChg chg="add mod">
          <ac:chgData name="Pieter Dorenbos" userId="8051a369-ca50-487a-a46e-a687d9f7f31d" providerId="ADAL" clId="{DA6B93FD-834F-4CA2-AA99-3B29C94C35F6}" dt="2026-05-22T05:04:22.163" v="882" actId="1076"/>
          <ac:grpSpMkLst>
            <pc:docMk/>
            <pc:sldMk cId="1073691499" sldId="1003"/>
            <ac:grpSpMk id="12" creationId="{5A647AC1-AFAD-551E-ED33-2B5B6CDB5A93}"/>
          </ac:grpSpMkLst>
        </pc:grpChg>
      </pc:sldChg>
      <pc:sldChg chg="delSp modSp mod">
        <pc:chgData name="Pieter Dorenbos" userId="8051a369-ca50-487a-a46e-a687d9f7f31d" providerId="ADAL" clId="{DA6B93FD-834F-4CA2-AA99-3B29C94C35F6}" dt="2026-05-24T00:24:18.951" v="1012" actId="1035"/>
        <pc:sldMkLst>
          <pc:docMk/>
          <pc:sldMk cId="417535136" sldId="1007"/>
        </pc:sldMkLst>
        <pc:picChg chg="mod">
          <ac:chgData name="Pieter Dorenbos" userId="8051a369-ca50-487a-a46e-a687d9f7f31d" providerId="ADAL" clId="{DA6B93FD-834F-4CA2-AA99-3B29C94C35F6}" dt="2026-05-24T00:24:18.951" v="1012" actId="1035"/>
          <ac:picMkLst>
            <pc:docMk/>
            <pc:sldMk cId="417535136" sldId="1007"/>
            <ac:picMk id="3" creationId="{ED662D3B-BA53-A027-D5A8-5337F65EB005}"/>
          </ac:picMkLst>
        </pc:picChg>
        <pc:picChg chg="mod">
          <ac:chgData name="Pieter Dorenbos" userId="8051a369-ca50-487a-a46e-a687d9f7f31d" providerId="ADAL" clId="{DA6B93FD-834F-4CA2-AA99-3B29C94C35F6}" dt="2026-05-24T00:24:12.420" v="1004" actId="1076"/>
          <ac:picMkLst>
            <pc:docMk/>
            <pc:sldMk cId="417535136" sldId="1007"/>
            <ac:picMk id="4" creationId="{45D0E384-DE6B-47F3-295F-822BC732A919}"/>
          </ac:picMkLst>
        </pc:picChg>
        <pc:picChg chg="del">
          <ac:chgData name="Pieter Dorenbos" userId="8051a369-ca50-487a-a46e-a687d9f7f31d" providerId="ADAL" clId="{DA6B93FD-834F-4CA2-AA99-3B29C94C35F6}" dt="2026-05-24T00:24:02.625" v="1001" actId="478"/>
          <ac:picMkLst>
            <pc:docMk/>
            <pc:sldMk cId="417535136" sldId="1007"/>
            <ac:picMk id="5" creationId="{7CEA3A88-ED16-7D3E-5B85-7B7DD3BD80CC}"/>
          </ac:picMkLst>
        </pc:picChg>
      </pc:sldChg>
      <pc:sldChg chg="addSp modSp mod modAnim">
        <pc:chgData name="Pieter Dorenbos" userId="8051a369-ca50-487a-a46e-a687d9f7f31d" providerId="ADAL" clId="{DA6B93FD-834F-4CA2-AA99-3B29C94C35F6}" dt="2026-05-24T00:34:23.436" v="1124"/>
        <pc:sldMkLst>
          <pc:docMk/>
          <pc:sldMk cId="3518569111" sldId="1011"/>
        </pc:sldMkLst>
        <pc:spChg chg="mod">
          <ac:chgData name="Pieter Dorenbos" userId="8051a369-ca50-487a-a46e-a687d9f7f31d" providerId="ADAL" clId="{DA6B93FD-834F-4CA2-AA99-3B29C94C35F6}" dt="2026-05-16T11:45:20.132" v="506" actId="12"/>
          <ac:spMkLst>
            <pc:docMk/>
            <pc:sldMk cId="3518569111" sldId="1011"/>
            <ac:spMk id="2" creationId="{13EDF02C-5B57-5361-66F6-3DB917FAA344}"/>
          </ac:spMkLst>
        </pc:spChg>
        <pc:spChg chg="mod">
          <ac:chgData name="Pieter Dorenbos" userId="8051a369-ca50-487a-a46e-a687d9f7f31d" providerId="ADAL" clId="{DA6B93FD-834F-4CA2-AA99-3B29C94C35F6}" dt="2026-05-24T00:34:20.471" v="1123" actId="164"/>
          <ac:spMkLst>
            <pc:docMk/>
            <pc:sldMk cId="3518569111" sldId="1011"/>
            <ac:spMk id="4" creationId="{13C48FC0-65CE-96AA-7157-907F44BFCCBC}"/>
          </ac:spMkLst>
        </pc:spChg>
        <pc:spChg chg="mod">
          <ac:chgData name="Pieter Dorenbos" userId="8051a369-ca50-487a-a46e-a687d9f7f31d" providerId="ADAL" clId="{DA6B93FD-834F-4CA2-AA99-3B29C94C35F6}" dt="2026-05-24T00:34:20.471" v="1123" actId="164"/>
          <ac:spMkLst>
            <pc:docMk/>
            <pc:sldMk cId="3518569111" sldId="1011"/>
            <ac:spMk id="5" creationId="{C73380B2-3301-C7E9-6A36-D720A3A67ECA}"/>
          </ac:spMkLst>
        </pc:spChg>
        <pc:grpChg chg="add mod">
          <ac:chgData name="Pieter Dorenbos" userId="8051a369-ca50-487a-a46e-a687d9f7f31d" providerId="ADAL" clId="{DA6B93FD-834F-4CA2-AA99-3B29C94C35F6}" dt="2026-05-24T00:34:20.471" v="1123" actId="164"/>
          <ac:grpSpMkLst>
            <pc:docMk/>
            <pc:sldMk cId="3518569111" sldId="1011"/>
            <ac:grpSpMk id="6" creationId="{FFDD490F-A790-F563-F15D-B2D6CBDFAD54}"/>
          </ac:grpSpMkLst>
        </pc:grpChg>
      </pc:sldChg>
      <pc:sldChg chg="delSp modSp mod modAnim">
        <pc:chgData name="Pieter Dorenbos" userId="8051a369-ca50-487a-a46e-a687d9f7f31d" providerId="ADAL" clId="{DA6B93FD-834F-4CA2-AA99-3B29C94C35F6}" dt="2026-05-24T12:16:47.356" v="1132" actId="20577"/>
        <pc:sldMkLst>
          <pc:docMk/>
          <pc:sldMk cId="3453119393" sldId="1020"/>
        </pc:sldMkLst>
        <pc:spChg chg="mod">
          <ac:chgData name="Pieter Dorenbos" userId="8051a369-ca50-487a-a46e-a687d9f7f31d" providerId="ADAL" clId="{DA6B93FD-834F-4CA2-AA99-3B29C94C35F6}" dt="2026-05-24T12:16:47.356" v="1132" actId="20577"/>
          <ac:spMkLst>
            <pc:docMk/>
            <pc:sldMk cId="3453119393" sldId="1020"/>
            <ac:spMk id="17" creationId="{0B102D16-6B4C-D4D5-00B7-DA25240AD98A}"/>
          </ac:spMkLst>
        </pc:spChg>
        <pc:spChg chg="del topLvl">
          <ac:chgData name="Pieter Dorenbos" userId="8051a369-ca50-487a-a46e-a687d9f7f31d" providerId="ADAL" clId="{DA6B93FD-834F-4CA2-AA99-3B29C94C35F6}" dt="2026-05-24T00:13:05.626" v="928" actId="478"/>
          <ac:spMkLst>
            <pc:docMk/>
            <pc:sldMk cId="3453119393" sldId="1020"/>
            <ac:spMk id="20" creationId="{52A32306-A434-3C07-CD47-33EE4EAEA1B3}"/>
          </ac:spMkLst>
        </pc:spChg>
        <pc:grpChg chg="del">
          <ac:chgData name="Pieter Dorenbos" userId="8051a369-ca50-487a-a46e-a687d9f7f31d" providerId="ADAL" clId="{DA6B93FD-834F-4CA2-AA99-3B29C94C35F6}" dt="2026-05-24T00:13:05.626" v="928" actId="478"/>
          <ac:grpSpMkLst>
            <pc:docMk/>
            <pc:sldMk cId="3453119393" sldId="1020"/>
            <ac:grpSpMk id="22" creationId="{C354AABD-6573-6045-36DC-3DE5F6BE430E}"/>
          </ac:grpSpMkLst>
        </pc:grpChg>
        <pc:cxnChg chg="del topLvl">
          <ac:chgData name="Pieter Dorenbos" userId="8051a369-ca50-487a-a46e-a687d9f7f31d" providerId="ADAL" clId="{DA6B93FD-834F-4CA2-AA99-3B29C94C35F6}" dt="2026-05-24T00:13:08.749" v="929" actId="478"/>
          <ac:cxnSpMkLst>
            <pc:docMk/>
            <pc:sldMk cId="3453119393" sldId="1020"/>
            <ac:cxnSpMk id="19" creationId="{54DAEB70-22C9-3C24-FC99-3C2F02ACD9D0}"/>
          </ac:cxnSpMkLst>
        </pc:cxnChg>
      </pc:sldChg>
      <pc:sldChg chg="modAnim">
        <pc:chgData name="Pieter Dorenbos" userId="8051a369-ca50-487a-a46e-a687d9f7f31d" providerId="ADAL" clId="{DA6B93FD-834F-4CA2-AA99-3B29C94C35F6}" dt="2026-05-24T00:12:10.302" v="926"/>
        <pc:sldMkLst>
          <pc:docMk/>
          <pc:sldMk cId="3845772258" sldId="1021"/>
        </pc:sldMkLst>
      </pc:sldChg>
      <pc:sldChg chg="modSp mod">
        <pc:chgData name="Pieter Dorenbos" userId="8051a369-ca50-487a-a46e-a687d9f7f31d" providerId="ADAL" clId="{DA6B93FD-834F-4CA2-AA99-3B29C94C35F6}" dt="2026-05-24T12:31:45.598" v="1149" actId="21"/>
        <pc:sldMkLst>
          <pc:docMk/>
          <pc:sldMk cId="3186429054" sldId="1024"/>
        </pc:sldMkLst>
        <pc:spChg chg="mod">
          <ac:chgData name="Pieter Dorenbos" userId="8051a369-ca50-487a-a46e-a687d9f7f31d" providerId="ADAL" clId="{DA6B93FD-834F-4CA2-AA99-3B29C94C35F6}" dt="2026-05-24T12:31:45.598" v="1149" actId="21"/>
          <ac:spMkLst>
            <pc:docMk/>
            <pc:sldMk cId="3186429054" sldId="1024"/>
            <ac:spMk id="7" creationId="{32CB828E-1DED-CA57-37DE-87B6EB2A5288}"/>
          </ac:spMkLst>
        </pc:spChg>
      </pc:sldChg>
      <pc:sldChg chg="modNotesTx">
        <pc:chgData name="Pieter Dorenbos" userId="8051a369-ca50-487a-a46e-a687d9f7f31d" providerId="ADAL" clId="{DA6B93FD-834F-4CA2-AA99-3B29C94C35F6}" dt="2026-05-19T18:51:06.438" v="875" actId="20577"/>
        <pc:sldMkLst>
          <pc:docMk/>
          <pc:sldMk cId="341527346" sldId="1025"/>
        </pc:sldMkLst>
      </pc:sldChg>
      <pc:sldChg chg="modSp mod modAnim">
        <pc:chgData name="Pieter Dorenbos" userId="8051a369-ca50-487a-a46e-a687d9f7f31d" providerId="ADAL" clId="{DA6B93FD-834F-4CA2-AA99-3B29C94C35F6}" dt="2026-05-24T12:32:13.497" v="1151" actId="20577"/>
        <pc:sldMkLst>
          <pc:docMk/>
          <pc:sldMk cId="2708455577" sldId="1028"/>
        </pc:sldMkLst>
        <pc:spChg chg="mod">
          <ac:chgData name="Pieter Dorenbos" userId="8051a369-ca50-487a-a46e-a687d9f7f31d" providerId="ADAL" clId="{DA6B93FD-834F-4CA2-AA99-3B29C94C35F6}" dt="2026-05-24T12:32:13.497" v="1151" actId="20577"/>
          <ac:spMkLst>
            <pc:docMk/>
            <pc:sldMk cId="2708455577" sldId="1028"/>
            <ac:spMk id="15" creationId="{D99EAE74-9DE1-C8E3-7F22-32961A63FC62}"/>
          </ac:spMkLst>
        </pc:spChg>
      </pc:sldChg>
      <pc:sldChg chg="modSp mod">
        <pc:chgData name="Pieter Dorenbos" userId="8051a369-ca50-487a-a46e-a687d9f7f31d" providerId="ADAL" clId="{DA6B93FD-834F-4CA2-AA99-3B29C94C35F6}" dt="2026-05-24T00:21:29.305" v="1000" actId="20577"/>
        <pc:sldMkLst>
          <pc:docMk/>
          <pc:sldMk cId="4101575023" sldId="1029"/>
        </pc:sldMkLst>
        <pc:spChg chg="mod">
          <ac:chgData name="Pieter Dorenbos" userId="8051a369-ca50-487a-a46e-a687d9f7f31d" providerId="ADAL" clId="{DA6B93FD-834F-4CA2-AA99-3B29C94C35F6}" dt="2026-05-24T00:19:43.043" v="947" actId="20577"/>
          <ac:spMkLst>
            <pc:docMk/>
            <pc:sldMk cId="4101575023" sldId="1029"/>
            <ac:spMk id="9" creationId="{54B7D360-89B3-0DAE-5375-D8CF86934475}"/>
          </ac:spMkLst>
        </pc:spChg>
        <pc:spChg chg="mod">
          <ac:chgData name="Pieter Dorenbos" userId="8051a369-ca50-487a-a46e-a687d9f7f31d" providerId="ADAL" clId="{DA6B93FD-834F-4CA2-AA99-3B29C94C35F6}" dt="2026-05-24T00:21:29.305" v="1000" actId="20577"/>
          <ac:spMkLst>
            <pc:docMk/>
            <pc:sldMk cId="4101575023" sldId="1029"/>
            <ac:spMk id="10" creationId="{527997CE-09CC-91F3-8618-7B7274CD30F8}"/>
          </ac:spMkLst>
        </pc:spChg>
      </pc:sldChg>
      <pc:sldChg chg="modSp mod">
        <pc:chgData name="Pieter Dorenbos" userId="8051a369-ca50-487a-a46e-a687d9f7f31d" providerId="ADAL" clId="{DA6B93FD-834F-4CA2-AA99-3B29C94C35F6}" dt="2026-05-23T22:15:06.294" v="918" actId="20577"/>
        <pc:sldMkLst>
          <pc:docMk/>
          <pc:sldMk cId="842870556" sldId="1030"/>
        </pc:sldMkLst>
        <pc:spChg chg="mod">
          <ac:chgData name="Pieter Dorenbos" userId="8051a369-ca50-487a-a46e-a687d9f7f31d" providerId="ADAL" clId="{DA6B93FD-834F-4CA2-AA99-3B29C94C35F6}" dt="2026-05-23T22:15:06.294" v="918" actId="20577"/>
          <ac:spMkLst>
            <pc:docMk/>
            <pc:sldMk cId="842870556" sldId="1030"/>
            <ac:spMk id="2" creationId="{D74605C2-11A3-D510-75FC-3493D5FC73BD}"/>
          </ac:spMkLst>
        </pc:spChg>
      </pc:sldChg>
      <pc:sldChg chg="modAnim">
        <pc:chgData name="Pieter Dorenbos" userId="8051a369-ca50-487a-a46e-a687d9f7f31d" providerId="ADAL" clId="{DA6B93FD-834F-4CA2-AA99-3B29C94C35F6}" dt="2026-05-24T00:11:09.145" v="922"/>
        <pc:sldMkLst>
          <pc:docMk/>
          <pc:sldMk cId="4016382272" sldId="1032"/>
        </pc:sldMkLst>
      </pc:sldChg>
      <pc:sldChg chg="add">
        <pc:chgData name="Pieter Dorenbos" userId="8051a369-ca50-487a-a46e-a687d9f7f31d" providerId="ADAL" clId="{DA6B93FD-834F-4CA2-AA99-3B29C94C35F6}" dt="2026-05-24T12:29:58.178" v="1144"/>
        <pc:sldMkLst>
          <pc:docMk/>
          <pc:sldMk cId="2544100309" sldId="1048"/>
        </pc:sldMkLst>
      </pc:sldChg>
      <pc:sldChg chg="del">
        <pc:chgData name="Pieter Dorenbos" userId="8051a369-ca50-487a-a46e-a687d9f7f31d" providerId="ADAL" clId="{DA6B93FD-834F-4CA2-AA99-3B29C94C35F6}" dt="2026-05-24T12:29:53.151" v="1143" actId="2696"/>
        <pc:sldMkLst>
          <pc:docMk/>
          <pc:sldMk cId="2742162044" sldId="1048"/>
        </pc:sldMkLst>
      </pc:sldChg>
      <pc:sldChg chg="modSp mod">
        <pc:chgData name="Pieter Dorenbos" userId="8051a369-ca50-487a-a46e-a687d9f7f31d" providerId="ADAL" clId="{DA6B93FD-834F-4CA2-AA99-3B29C94C35F6}" dt="2026-05-24T00:32:20.255" v="1122" actId="20577"/>
        <pc:sldMkLst>
          <pc:docMk/>
          <pc:sldMk cId="87550970" sldId="1052"/>
        </pc:sldMkLst>
        <pc:spChg chg="mod">
          <ac:chgData name="Pieter Dorenbos" userId="8051a369-ca50-487a-a46e-a687d9f7f31d" providerId="ADAL" clId="{DA6B93FD-834F-4CA2-AA99-3B29C94C35F6}" dt="2026-05-24T00:32:20.255" v="1122" actId="20577"/>
          <ac:spMkLst>
            <pc:docMk/>
            <pc:sldMk cId="87550970" sldId="1052"/>
            <ac:spMk id="8" creationId="{92B6C9E6-DB2A-7AF9-CC5C-0647EDF8419D}"/>
          </ac:spMkLst>
        </pc:spChg>
      </pc:sldChg>
      <pc:sldChg chg="addSp modSp mod modAnim modNotesTx">
        <pc:chgData name="Pieter Dorenbos" userId="8051a369-ca50-487a-a46e-a687d9f7f31d" providerId="ADAL" clId="{DA6B93FD-834F-4CA2-AA99-3B29C94C35F6}" dt="2026-05-24T00:30:28.937" v="1108" actId="20577"/>
        <pc:sldMkLst>
          <pc:docMk/>
          <pc:sldMk cId="3444247101" sldId="1053"/>
        </pc:sldMkLst>
        <pc:grpChg chg="add mod">
          <ac:chgData name="Pieter Dorenbos" userId="8051a369-ca50-487a-a46e-a687d9f7f31d" providerId="ADAL" clId="{DA6B93FD-834F-4CA2-AA99-3B29C94C35F6}" dt="2026-05-24T00:27:53.738" v="1017" actId="164"/>
          <ac:grpSpMkLst>
            <pc:docMk/>
            <pc:sldMk cId="3444247101" sldId="1053"/>
            <ac:grpSpMk id="13" creationId="{0E89D3E4-155C-F538-8273-1A970B7E6EF6}"/>
          </ac:grpSpMkLst>
        </pc:grpChg>
        <pc:picChg chg="add mod">
          <ac:chgData name="Pieter Dorenbos" userId="8051a369-ca50-487a-a46e-a687d9f7f31d" providerId="ADAL" clId="{DA6B93FD-834F-4CA2-AA99-3B29C94C35F6}" dt="2026-05-24T00:27:53.738" v="1017" actId="164"/>
          <ac:picMkLst>
            <pc:docMk/>
            <pc:sldMk cId="3444247101" sldId="1053"/>
            <ac:picMk id="2" creationId="{C35387EB-A84C-41CE-33E8-09AD5CC7721A}"/>
          </ac:picMkLst>
        </pc:picChg>
        <pc:cxnChg chg="add mod">
          <ac:chgData name="Pieter Dorenbos" userId="8051a369-ca50-487a-a46e-a687d9f7f31d" providerId="ADAL" clId="{DA6B93FD-834F-4CA2-AA99-3B29C94C35F6}" dt="2026-05-24T00:27:53.738" v="1017" actId="164"/>
          <ac:cxnSpMkLst>
            <pc:docMk/>
            <pc:sldMk cId="3444247101" sldId="1053"/>
            <ac:cxnSpMk id="12" creationId="{52E40E7C-54D2-802D-DE73-5CCD713D21AE}"/>
          </ac:cxnSpMkLst>
        </pc:cxnChg>
      </pc:sldChg>
      <pc:sldChg chg="modSp mod">
        <pc:chgData name="Pieter Dorenbos" userId="8051a369-ca50-487a-a46e-a687d9f7f31d" providerId="ADAL" clId="{DA6B93FD-834F-4CA2-AA99-3B29C94C35F6}" dt="2026-05-24T12:23:17.164" v="1142" actId="20577"/>
        <pc:sldMkLst>
          <pc:docMk/>
          <pc:sldMk cId="3336502090" sldId="1054"/>
        </pc:sldMkLst>
        <pc:spChg chg="mod">
          <ac:chgData name="Pieter Dorenbos" userId="8051a369-ca50-487a-a46e-a687d9f7f31d" providerId="ADAL" clId="{DA6B93FD-834F-4CA2-AA99-3B29C94C35F6}" dt="2026-05-24T12:23:17.164" v="1142" actId="20577"/>
          <ac:spMkLst>
            <pc:docMk/>
            <pc:sldMk cId="3336502090" sldId="1054"/>
            <ac:spMk id="2" creationId="{C44A20D8-6917-3D33-27E3-A3FE9F4DC927}"/>
          </ac:spMkLst>
        </pc:spChg>
      </pc:sldChg>
      <pc:sldChg chg="ord">
        <pc:chgData name="Pieter Dorenbos" userId="8051a369-ca50-487a-a46e-a687d9f7f31d" providerId="ADAL" clId="{DA6B93FD-834F-4CA2-AA99-3B29C94C35F6}" dt="2026-05-23T22:15:45.336" v="920"/>
        <pc:sldMkLst>
          <pc:docMk/>
          <pc:sldMk cId="2698825202" sldId="1055"/>
        </pc:sldMkLst>
      </pc:sldChg>
      <pc:sldChg chg="addSp delSp modSp mod">
        <pc:chgData name="Pieter Dorenbos" userId="8051a369-ca50-487a-a46e-a687d9f7f31d" providerId="ADAL" clId="{DA6B93FD-834F-4CA2-AA99-3B29C94C35F6}" dt="2026-05-16T11:50:32.656" v="764" actId="20577"/>
        <pc:sldMkLst>
          <pc:docMk/>
          <pc:sldMk cId="12551474" sldId="1365"/>
        </pc:sldMkLst>
        <pc:spChg chg="add mod">
          <ac:chgData name="Pieter Dorenbos" userId="8051a369-ca50-487a-a46e-a687d9f7f31d" providerId="ADAL" clId="{DA6B93FD-834F-4CA2-AA99-3B29C94C35F6}" dt="2026-05-16T11:48:40.364" v="609" actId="1076"/>
          <ac:spMkLst>
            <pc:docMk/>
            <pc:sldMk cId="12551474" sldId="1365"/>
            <ac:spMk id="2" creationId="{3441B496-3296-4476-B928-18DE989004DA}"/>
          </ac:spMkLst>
        </pc:spChg>
        <pc:spChg chg="add mod">
          <ac:chgData name="Pieter Dorenbos" userId="8051a369-ca50-487a-a46e-a687d9f7f31d" providerId="ADAL" clId="{DA6B93FD-834F-4CA2-AA99-3B29C94C35F6}" dt="2026-05-16T11:48:28.272" v="604" actId="1076"/>
          <ac:spMkLst>
            <pc:docMk/>
            <pc:sldMk cId="12551474" sldId="1365"/>
            <ac:spMk id="4" creationId="{B3996C51-93EA-EC7B-FCEE-254BEDBCD14F}"/>
          </ac:spMkLst>
        </pc:spChg>
        <pc:spChg chg="mod">
          <ac:chgData name="Pieter Dorenbos" userId="8051a369-ca50-487a-a46e-a687d9f7f31d" providerId="ADAL" clId="{DA6B93FD-834F-4CA2-AA99-3B29C94C35F6}" dt="2026-05-16T11:50:32.656" v="764" actId="20577"/>
          <ac:spMkLst>
            <pc:docMk/>
            <pc:sldMk cId="12551474" sldId="1365"/>
            <ac:spMk id="14" creationId="{049BA2A5-1352-2E15-01F8-5D869E411E1C}"/>
          </ac:spMkLst>
        </pc:spChg>
        <pc:picChg chg="mod">
          <ac:chgData name="Pieter Dorenbos" userId="8051a369-ca50-487a-a46e-a687d9f7f31d" providerId="ADAL" clId="{DA6B93FD-834F-4CA2-AA99-3B29C94C35F6}" dt="2026-05-16T11:48:37.687" v="608" actId="1076"/>
          <ac:picMkLst>
            <pc:docMk/>
            <pc:sldMk cId="12551474" sldId="1365"/>
            <ac:picMk id="7" creationId="{90A23C7B-AA8E-E0E1-083E-4D9076FCF81A}"/>
          </ac:picMkLst>
        </pc:picChg>
      </pc:sldChg>
      <pc:sldChg chg="modSp mod">
        <pc:chgData name="Pieter Dorenbos" userId="8051a369-ca50-487a-a46e-a687d9f7f31d" providerId="ADAL" clId="{DA6B93FD-834F-4CA2-AA99-3B29C94C35F6}" dt="2026-05-24T12:31:28.634" v="1147" actId="20577"/>
        <pc:sldMkLst>
          <pc:docMk/>
          <pc:sldMk cId="2225887157" sldId="1372"/>
        </pc:sldMkLst>
        <pc:spChg chg="mod">
          <ac:chgData name="Pieter Dorenbos" userId="8051a369-ca50-487a-a46e-a687d9f7f31d" providerId="ADAL" clId="{DA6B93FD-834F-4CA2-AA99-3B29C94C35F6}" dt="2026-05-24T12:31:28.634" v="1147" actId="20577"/>
          <ac:spMkLst>
            <pc:docMk/>
            <pc:sldMk cId="2225887157" sldId="1372"/>
            <ac:spMk id="8" creationId="{A9C74B2C-C834-4779-B960-67F428F3DE65}"/>
          </ac:spMkLst>
        </pc:spChg>
      </pc:sldChg>
      <pc:sldChg chg="modAnim">
        <pc:chgData name="Pieter Dorenbos" userId="8051a369-ca50-487a-a46e-a687d9f7f31d" providerId="ADAL" clId="{DA6B93FD-834F-4CA2-AA99-3B29C94C35F6}" dt="2026-05-22T05:06:14.806" v="890"/>
        <pc:sldMkLst>
          <pc:docMk/>
          <pc:sldMk cId="3313351190" sldId="1373"/>
        </pc:sldMkLst>
      </pc:sldChg>
      <pc:sldChg chg="addSp modSp mod">
        <pc:chgData name="Pieter Dorenbos" userId="8051a369-ca50-487a-a46e-a687d9f7f31d" providerId="ADAL" clId="{DA6B93FD-834F-4CA2-AA99-3B29C94C35F6}" dt="2026-05-15T18:25:01.570" v="5" actId="1076"/>
        <pc:sldMkLst>
          <pc:docMk/>
          <pc:sldMk cId="1132410326" sldId="1374"/>
        </pc:sldMkLst>
        <pc:spChg chg="mod">
          <ac:chgData name="Pieter Dorenbos" userId="8051a369-ca50-487a-a46e-a687d9f7f31d" providerId="ADAL" clId="{DA6B93FD-834F-4CA2-AA99-3B29C94C35F6}" dt="2026-05-15T18:23:32.394" v="1" actId="1076"/>
          <ac:spMkLst>
            <pc:docMk/>
            <pc:sldMk cId="1132410326" sldId="1374"/>
            <ac:spMk id="12" creationId="{C56C15B2-0236-AFC6-DC28-EF45A81F8380}"/>
          </ac:spMkLst>
        </pc:spChg>
        <pc:picChg chg="add mod">
          <ac:chgData name="Pieter Dorenbos" userId="8051a369-ca50-487a-a46e-a687d9f7f31d" providerId="ADAL" clId="{DA6B93FD-834F-4CA2-AA99-3B29C94C35F6}" dt="2026-05-15T18:25:01.570" v="5" actId="1076"/>
          <ac:picMkLst>
            <pc:docMk/>
            <pc:sldMk cId="1132410326" sldId="1374"/>
            <ac:picMk id="5" creationId="{E899FA51-378B-7E66-C13A-A77E7BA8FCB6}"/>
          </ac:picMkLst>
        </pc:picChg>
        <pc:cxnChg chg="mod">
          <ac:chgData name="Pieter Dorenbos" userId="8051a369-ca50-487a-a46e-a687d9f7f31d" providerId="ADAL" clId="{DA6B93FD-834F-4CA2-AA99-3B29C94C35F6}" dt="2026-05-15T18:23:38.189" v="2" actId="14100"/>
          <ac:cxnSpMkLst>
            <pc:docMk/>
            <pc:sldMk cId="1132410326" sldId="1374"/>
            <ac:cxnSpMk id="11" creationId="{1C943EAD-DABF-7CC7-0DAE-CA3797DC6389}"/>
          </ac:cxnSpMkLst>
        </pc:cxnChg>
      </pc:sldChg>
      <pc:sldChg chg="modSp mod">
        <pc:chgData name="Pieter Dorenbos" userId="8051a369-ca50-487a-a46e-a687d9f7f31d" providerId="ADAL" clId="{DA6B93FD-834F-4CA2-AA99-3B29C94C35F6}" dt="2026-05-16T11:41:58.510" v="319" actId="20577"/>
        <pc:sldMkLst>
          <pc:docMk/>
          <pc:sldMk cId="3718680152" sldId="1376"/>
        </pc:sldMkLst>
        <pc:spChg chg="mod">
          <ac:chgData name="Pieter Dorenbos" userId="8051a369-ca50-487a-a46e-a687d9f7f31d" providerId="ADAL" clId="{DA6B93FD-834F-4CA2-AA99-3B29C94C35F6}" dt="2026-05-16T11:41:58.510" v="319" actId="20577"/>
          <ac:spMkLst>
            <pc:docMk/>
            <pc:sldMk cId="3718680152" sldId="1376"/>
            <ac:spMk id="2" creationId="{3D738579-8101-DB9A-48B6-E07234926F65}"/>
          </ac:spMkLst>
        </pc:spChg>
        <pc:spChg chg="mod">
          <ac:chgData name="Pieter Dorenbos" userId="8051a369-ca50-487a-a46e-a687d9f7f31d" providerId="ADAL" clId="{DA6B93FD-834F-4CA2-AA99-3B29C94C35F6}" dt="2026-05-16T11:40:39.727" v="276"/>
          <ac:spMkLst>
            <pc:docMk/>
            <pc:sldMk cId="3718680152" sldId="1376"/>
            <ac:spMk id="4" creationId="{F2E8F816-71E0-4C1C-37A1-51A0E4C3E18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2" y="1"/>
            <a:ext cx="3012240" cy="462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566" tIns="45783" rIns="91566" bIns="45783" numCol="1" anchor="t" anchorCtr="0" compatLnSpc="1">
            <a:prstTxWarp prst="textNoShape">
              <a:avLst/>
            </a:prstTxWarp>
          </a:bodyPr>
          <a:lstStyle>
            <a:lvl1pPr algn="l" defTabSz="925218" eaLnBrk="0" hangingPunct="0">
              <a:defRPr sz="1200">
                <a:latin typeface="Times" pitchFamily="18" charset="0"/>
              </a:defRPr>
            </a:lvl1pPr>
          </a:lstStyle>
          <a:p>
            <a:pPr>
              <a:defRPr/>
            </a:pPr>
            <a:endParaRPr lang="nl-NL"/>
          </a:p>
        </p:txBody>
      </p:sp>
      <p:sp>
        <p:nvSpPr>
          <p:cNvPr id="31747" name="Rectangle 3"/>
          <p:cNvSpPr>
            <a:spLocks noGrp="1" noChangeArrowheads="1"/>
          </p:cNvSpPr>
          <p:nvPr>
            <p:ph type="dt" sz="quarter" idx="1"/>
          </p:nvPr>
        </p:nvSpPr>
        <p:spPr bwMode="auto">
          <a:xfrm>
            <a:off x="3937836" y="1"/>
            <a:ext cx="3012239" cy="462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566" tIns="45783" rIns="91566" bIns="45783" numCol="1" anchor="t" anchorCtr="0" compatLnSpc="1">
            <a:prstTxWarp prst="textNoShape">
              <a:avLst/>
            </a:prstTxWarp>
          </a:bodyPr>
          <a:lstStyle>
            <a:lvl1pPr defTabSz="925218" eaLnBrk="0" hangingPunct="0">
              <a:defRPr sz="1200">
                <a:latin typeface="Times" pitchFamily="18" charset="0"/>
              </a:defRPr>
            </a:lvl1pPr>
          </a:lstStyle>
          <a:p>
            <a:pPr>
              <a:defRPr/>
            </a:pPr>
            <a:endParaRPr lang="nl-NL"/>
          </a:p>
        </p:txBody>
      </p:sp>
      <p:sp>
        <p:nvSpPr>
          <p:cNvPr id="31748" name="Rectangle 4"/>
          <p:cNvSpPr>
            <a:spLocks noGrp="1" noChangeArrowheads="1"/>
          </p:cNvSpPr>
          <p:nvPr>
            <p:ph type="ftr" sz="quarter" idx="2"/>
          </p:nvPr>
        </p:nvSpPr>
        <p:spPr bwMode="auto">
          <a:xfrm>
            <a:off x="2" y="8773977"/>
            <a:ext cx="3012240" cy="46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566" tIns="45783" rIns="91566" bIns="45783" numCol="1" anchor="b" anchorCtr="0" compatLnSpc="1">
            <a:prstTxWarp prst="textNoShape">
              <a:avLst/>
            </a:prstTxWarp>
          </a:bodyPr>
          <a:lstStyle>
            <a:lvl1pPr algn="l" defTabSz="925218" eaLnBrk="0" hangingPunct="0">
              <a:defRPr sz="1200">
                <a:latin typeface="Times" pitchFamily="18" charset="0"/>
              </a:defRPr>
            </a:lvl1pPr>
          </a:lstStyle>
          <a:p>
            <a:pPr>
              <a:defRPr/>
            </a:pPr>
            <a:endParaRPr lang="nl-NL"/>
          </a:p>
        </p:txBody>
      </p:sp>
      <p:sp>
        <p:nvSpPr>
          <p:cNvPr id="31749" name="Rectangle 5"/>
          <p:cNvSpPr>
            <a:spLocks noGrp="1" noChangeArrowheads="1"/>
          </p:cNvSpPr>
          <p:nvPr>
            <p:ph type="sldNum" sz="quarter" idx="3"/>
          </p:nvPr>
        </p:nvSpPr>
        <p:spPr bwMode="auto">
          <a:xfrm>
            <a:off x="3937836" y="8773977"/>
            <a:ext cx="3012239" cy="46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566" tIns="45783" rIns="91566" bIns="45783" numCol="1" anchor="b" anchorCtr="0" compatLnSpc="1">
            <a:prstTxWarp prst="textNoShape">
              <a:avLst/>
            </a:prstTxWarp>
          </a:bodyPr>
          <a:lstStyle>
            <a:lvl1pPr defTabSz="925218" eaLnBrk="0" hangingPunct="0">
              <a:defRPr sz="1200">
                <a:latin typeface="Times" pitchFamily="18" charset="0"/>
              </a:defRPr>
            </a:lvl1pPr>
          </a:lstStyle>
          <a:p>
            <a:pPr>
              <a:defRPr/>
            </a:pPr>
            <a:fld id="{3B997CC3-60A2-4FF4-AF4B-40A3433E2507}" type="slidenum">
              <a:rPr lang="nl-NL"/>
              <a:pPr>
                <a:defRPr/>
              </a:pPr>
              <a:t>‹#›</a:t>
            </a:fld>
            <a:endParaRPr lang="nl-NL"/>
          </a:p>
        </p:txBody>
      </p:sp>
    </p:spTree>
    <p:extLst>
      <p:ext uri="{BB962C8B-B14F-4D97-AF65-F5344CB8AC3E}">
        <p14:creationId xmlns:p14="http://schemas.microsoft.com/office/powerpoint/2010/main" val="40482202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2" y="1"/>
            <a:ext cx="3012240" cy="462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566" tIns="45783" rIns="91566" bIns="45783" numCol="1" anchor="t" anchorCtr="0" compatLnSpc="1">
            <a:prstTxWarp prst="textNoShape">
              <a:avLst/>
            </a:prstTxWarp>
          </a:bodyPr>
          <a:lstStyle>
            <a:lvl1pPr algn="l" defTabSz="925218" eaLnBrk="0" hangingPunct="0">
              <a:defRPr sz="1200">
                <a:latin typeface="Times" pitchFamily="18" charset="0"/>
              </a:defRPr>
            </a:lvl1pPr>
          </a:lstStyle>
          <a:p>
            <a:pPr>
              <a:defRPr/>
            </a:pPr>
            <a:endParaRPr lang="nl-NL"/>
          </a:p>
        </p:txBody>
      </p:sp>
      <p:sp>
        <p:nvSpPr>
          <p:cNvPr id="16387" name="Rectangle 3"/>
          <p:cNvSpPr>
            <a:spLocks noGrp="1" noChangeArrowheads="1"/>
          </p:cNvSpPr>
          <p:nvPr>
            <p:ph type="dt" idx="1"/>
          </p:nvPr>
        </p:nvSpPr>
        <p:spPr bwMode="auto">
          <a:xfrm>
            <a:off x="3937836" y="1"/>
            <a:ext cx="3012239" cy="462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566" tIns="45783" rIns="91566" bIns="45783" numCol="1" anchor="t" anchorCtr="0" compatLnSpc="1">
            <a:prstTxWarp prst="textNoShape">
              <a:avLst/>
            </a:prstTxWarp>
          </a:bodyPr>
          <a:lstStyle>
            <a:lvl1pPr defTabSz="925218" eaLnBrk="0" hangingPunct="0">
              <a:defRPr sz="1200">
                <a:latin typeface="Times" pitchFamily="18" charset="0"/>
              </a:defRPr>
            </a:lvl1pPr>
          </a:lstStyle>
          <a:p>
            <a:pPr>
              <a:defRPr/>
            </a:pPr>
            <a:endParaRPr lang="nl-NL"/>
          </a:p>
        </p:txBody>
      </p:sp>
      <p:sp>
        <p:nvSpPr>
          <p:cNvPr id="39940" name="Rectangle 4"/>
          <p:cNvSpPr>
            <a:spLocks noGrp="1" noRot="1" noChangeAspect="1" noChangeArrowheads="1" noTextEdit="1"/>
          </p:cNvSpPr>
          <p:nvPr>
            <p:ph type="sldImg" idx="2"/>
          </p:nvPr>
        </p:nvSpPr>
        <p:spPr bwMode="auto">
          <a:xfrm>
            <a:off x="1166813" y="693738"/>
            <a:ext cx="4618037"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9" name="Rectangle 5"/>
          <p:cNvSpPr>
            <a:spLocks noGrp="1" noChangeArrowheads="1"/>
          </p:cNvSpPr>
          <p:nvPr>
            <p:ph type="body" sz="quarter" idx="3"/>
          </p:nvPr>
        </p:nvSpPr>
        <p:spPr bwMode="auto">
          <a:xfrm>
            <a:off x="927220" y="4386251"/>
            <a:ext cx="5095639" cy="415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566" tIns="45783" rIns="91566" bIns="4578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90" name="Rectangle 6"/>
          <p:cNvSpPr>
            <a:spLocks noGrp="1" noChangeArrowheads="1"/>
          </p:cNvSpPr>
          <p:nvPr>
            <p:ph type="ftr" sz="quarter" idx="4"/>
          </p:nvPr>
        </p:nvSpPr>
        <p:spPr bwMode="auto">
          <a:xfrm>
            <a:off x="2" y="8773977"/>
            <a:ext cx="3012240" cy="46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566" tIns="45783" rIns="91566" bIns="45783" numCol="1" anchor="b" anchorCtr="0" compatLnSpc="1">
            <a:prstTxWarp prst="textNoShape">
              <a:avLst/>
            </a:prstTxWarp>
          </a:bodyPr>
          <a:lstStyle>
            <a:lvl1pPr algn="l" defTabSz="925218" eaLnBrk="0" hangingPunct="0">
              <a:defRPr sz="1200">
                <a:latin typeface="Times" pitchFamily="18" charset="0"/>
              </a:defRPr>
            </a:lvl1pPr>
          </a:lstStyle>
          <a:p>
            <a:pPr>
              <a:defRPr/>
            </a:pPr>
            <a:endParaRPr lang="nl-NL"/>
          </a:p>
        </p:txBody>
      </p:sp>
      <p:sp>
        <p:nvSpPr>
          <p:cNvPr id="16391" name="Rectangle 7"/>
          <p:cNvSpPr>
            <a:spLocks noGrp="1" noChangeArrowheads="1"/>
          </p:cNvSpPr>
          <p:nvPr>
            <p:ph type="sldNum" sz="quarter" idx="5"/>
          </p:nvPr>
        </p:nvSpPr>
        <p:spPr bwMode="auto">
          <a:xfrm>
            <a:off x="3937836" y="8773977"/>
            <a:ext cx="3012239" cy="46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566" tIns="45783" rIns="91566" bIns="45783" numCol="1" anchor="b" anchorCtr="0" compatLnSpc="1">
            <a:prstTxWarp prst="textNoShape">
              <a:avLst/>
            </a:prstTxWarp>
          </a:bodyPr>
          <a:lstStyle>
            <a:lvl1pPr defTabSz="925218" eaLnBrk="0" hangingPunct="0">
              <a:defRPr sz="1200">
                <a:latin typeface="Times" pitchFamily="18" charset="0"/>
              </a:defRPr>
            </a:lvl1pPr>
          </a:lstStyle>
          <a:p>
            <a:pPr>
              <a:defRPr/>
            </a:pPr>
            <a:fld id="{383312D2-C674-44E4-B359-B8FA421AEA1F}" type="slidenum">
              <a:rPr lang="en-US"/>
              <a:pPr>
                <a:defRPr/>
              </a:pPr>
              <a:t>‹#›</a:t>
            </a:fld>
            <a:endParaRPr lang="en-US"/>
          </a:p>
        </p:txBody>
      </p:sp>
    </p:spTree>
    <p:extLst>
      <p:ext uri="{BB962C8B-B14F-4D97-AF65-F5344CB8AC3E}">
        <p14:creationId xmlns:p14="http://schemas.microsoft.com/office/powerpoint/2010/main" val="1309743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p:spPr>
        <p:txBody>
          <a:bodyPr/>
          <a:lstStyle/>
          <a:p>
            <a:r>
              <a:rPr lang="en-US" dirty="0"/>
              <a:t>First, I like to thank the organizers, in particular  Hong-Joo Kim, and the International Advisory Committee for inviting me to deliver this opening lecture for this conference. I feel honored. On Thursday before the banquet we have a brainstorming on the future of scintillation research, and I felt that in order to discuss about the future one should know about the past. This explains the title of my presentation The history of scintillation discovery and the challenges that lie ahead. I will also go into the history of our community.</a:t>
            </a:r>
            <a:endParaRPr lang="nl-NL"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BGO became also the crystal of choice for the L3 experiment at CERN</a:t>
            </a:r>
          </a:p>
        </p:txBody>
      </p:sp>
      <p:sp>
        <p:nvSpPr>
          <p:cNvPr id="4" name="Slide Number Placeholder 3"/>
          <p:cNvSpPr>
            <a:spLocks noGrp="1"/>
          </p:cNvSpPr>
          <p:nvPr>
            <p:ph type="sldNum" sz="quarter" idx="5"/>
          </p:nvPr>
        </p:nvSpPr>
        <p:spPr/>
        <p:txBody>
          <a:bodyPr/>
          <a:lstStyle/>
          <a:p>
            <a:pPr>
              <a:defRPr/>
            </a:pPr>
            <a:fld id="{383312D2-C674-44E4-B359-B8FA421AEA1F}" type="slidenum">
              <a:rPr lang="en-US" smtClean="0"/>
              <a:pPr>
                <a:defRPr/>
              </a:pPr>
              <a:t>13</a:t>
            </a:fld>
            <a:endParaRPr lang="en-US"/>
          </a:p>
        </p:txBody>
      </p:sp>
    </p:spTree>
    <p:extLst>
      <p:ext uri="{BB962C8B-B14F-4D97-AF65-F5344CB8AC3E}">
        <p14:creationId xmlns:p14="http://schemas.microsoft.com/office/powerpoint/2010/main" val="4078769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BE4E6-50E0-4AA8-CC8C-748ECB546A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8E91E0-10AC-A4B0-B5C8-C62A5C09DA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8265F1-89E6-E2AC-F7E4-8227B89871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2264F9-75A4-048A-349A-455CC6E6AD1F}"/>
              </a:ext>
            </a:extLst>
          </p:cNvPr>
          <p:cNvSpPr>
            <a:spLocks noGrp="1"/>
          </p:cNvSpPr>
          <p:nvPr>
            <p:ph type="sldNum" sz="quarter" idx="5"/>
          </p:nvPr>
        </p:nvSpPr>
        <p:spPr/>
        <p:txBody>
          <a:bodyPr/>
          <a:lstStyle/>
          <a:p>
            <a:pPr>
              <a:defRPr/>
            </a:pPr>
            <a:fld id="{383312D2-C674-44E4-B359-B8FA421AEA1F}" type="slidenum">
              <a:rPr lang="en-US" smtClean="0"/>
              <a:pPr>
                <a:defRPr/>
              </a:pPr>
              <a:t>14</a:t>
            </a:fld>
            <a:endParaRPr lang="en-US"/>
          </a:p>
        </p:txBody>
      </p:sp>
    </p:spTree>
    <p:extLst>
      <p:ext uri="{BB962C8B-B14F-4D97-AF65-F5344CB8AC3E}">
        <p14:creationId xmlns:p14="http://schemas.microsoft.com/office/powerpoint/2010/main" val="60887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D44E8-CC92-B56A-E7C0-437EDFC99837}"/>
            </a:ext>
          </a:extLst>
        </p:cNvPr>
        <p:cNvGrpSpPr/>
        <p:nvPr/>
      </p:nvGrpSpPr>
      <p:grpSpPr>
        <a:xfrm>
          <a:off x="0" y="0"/>
          <a:ext cx="0" cy="0"/>
          <a:chOff x="0" y="0"/>
          <a:chExt cx="0" cy="0"/>
        </a:xfrm>
      </p:grpSpPr>
      <p:sp>
        <p:nvSpPr>
          <p:cNvPr id="101378" name="Rectangle 2">
            <a:extLst>
              <a:ext uri="{FF2B5EF4-FFF2-40B4-BE49-F238E27FC236}">
                <a16:creationId xmlns:a16="http://schemas.microsoft.com/office/drawing/2014/main" id="{BCF65C4C-9531-957B-1E5C-84361DE361A0}"/>
              </a:ext>
            </a:extLst>
          </p:cNvPr>
          <p:cNvSpPr>
            <a:spLocks noGrp="1" noRot="1" noChangeAspect="1" noChangeArrowheads="1" noTextEdit="1"/>
          </p:cNvSpPr>
          <p:nvPr>
            <p:ph type="sldImg"/>
          </p:nvPr>
        </p:nvSpPr>
        <p:spPr>
          <a:xfrm>
            <a:off x="1165225" y="692150"/>
            <a:ext cx="4611688" cy="3457575"/>
          </a:xfrm>
          <a:ln/>
        </p:spPr>
      </p:sp>
      <p:sp>
        <p:nvSpPr>
          <p:cNvPr id="101379" name="Rectangle 3">
            <a:extLst>
              <a:ext uri="{FF2B5EF4-FFF2-40B4-BE49-F238E27FC236}">
                <a16:creationId xmlns:a16="http://schemas.microsoft.com/office/drawing/2014/main" id="{78E0697C-53B0-8697-8981-CE957ECD3DB3}"/>
              </a:ext>
            </a:extLst>
          </p:cNvPr>
          <p:cNvSpPr>
            <a:spLocks noGrp="1" noChangeArrowheads="1"/>
          </p:cNvSpPr>
          <p:nvPr>
            <p:ph type="body" idx="1"/>
          </p:nvPr>
        </p:nvSpPr>
        <p:spPr>
          <a:xfrm>
            <a:off x="925704" y="4380649"/>
            <a:ext cx="5090561" cy="41476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fast component is at 220nm in the UV and you need UV sensitive PMTs hence it later discovery then the slow component</a:t>
            </a:r>
          </a:p>
        </p:txBody>
      </p:sp>
    </p:spTree>
    <p:extLst>
      <p:ext uri="{BB962C8B-B14F-4D97-AF65-F5344CB8AC3E}">
        <p14:creationId xmlns:p14="http://schemas.microsoft.com/office/powerpoint/2010/main" val="31516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time, I entered as a young scientist in the field of scintillation research in the group of Carel van </a:t>
            </a:r>
            <a:r>
              <a:rPr lang="en-US" dirty="0" err="1"/>
              <a:t>Eijk</a:t>
            </a:r>
            <a:r>
              <a:rPr lang="en-US" dirty="0"/>
              <a:t>. Paul Schotanus was </a:t>
            </a:r>
            <a:r>
              <a:rPr lang="en-US" dirty="0" err="1"/>
              <a:t>stil</a:t>
            </a:r>
            <a:r>
              <a:rPr lang="en-US" dirty="0"/>
              <a:t> around as a postdoc and taught me the tricks of scintillators characterization.</a:t>
            </a:r>
          </a:p>
          <a:p>
            <a:r>
              <a:rPr lang="en-US" dirty="0"/>
              <a:t>Now CEO of his company </a:t>
            </a:r>
            <a:r>
              <a:rPr lang="en-US" dirty="0" err="1"/>
              <a:t>Scionix</a:t>
            </a:r>
            <a:r>
              <a:rPr lang="en-US" dirty="0"/>
              <a:t> in The Netherlands</a:t>
            </a:r>
          </a:p>
        </p:txBody>
      </p:sp>
      <p:sp>
        <p:nvSpPr>
          <p:cNvPr id="4" name="Slide Number Placeholder 3"/>
          <p:cNvSpPr>
            <a:spLocks noGrp="1"/>
          </p:cNvSpPr>
          <p:nvPr>
            <p:ph type="sldNum" sz="quarter" idx="5"/>
          </p:nvPr>
        </p:nvSpPr>
        <p:spPr/>
        <p:txBody>
          <a:bodyPr/>
          <a:lstStyle/>
          <a:p>
            <a:pPr>
              <a:defRPr/>
            </a:pPr>
            <a:fld id="{383312D2-C674-44E4-B359-B8FA421AEA1F}" type="slidenum">
              <a:rPr lang="en-US" smtClean="0"/>
              <a:pPr>
                <a:defRPr/>
              </a:pPr>
              <a:t>16</a:t>
            </a:fld>
            <a:endParaRPr lang="en-US"/>
          </a:p>
        </p:txBody>
      </p:sp>
    </p:spTree>
    <p:extLst>
      <p:ext uri="{BB962C8B-B14F-4D97-AF65-F5344CB8AC3E}">
        <p14:creationId xmlns:p14="http://schemas.microsoft.com/office/powerpoint/2010/main" val="2287984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E73F4-FF82-B8DA-5BFF-3416F63A791B}"/>
            </a:ext>
          </a:extLst>
        </p:cNvPr>
        <p:cNvGrpSpPr/>
        <p:nvPr/>
      </p:nvGrpSpPr>
      <p:grpSpPr>
        <a:xfrm>
          <a:off x="0" y="0"/>
          <a:ext cx="0" cy="0"/>
          <a:chOff x="0" y="0"/>
          <a:chExt cx="0" cy="0"/>
        </a:xfrm>
      </p:grpSpPr>
      <p:sp>
        <p:nvSpPr>
          <p:cNvPr id="101378" name="Rectangle 2">
            <a:extLst>
              <a:ext uri="{FF2B5EF4-FFF2-40B4-BE49-F238E27FC236}">
                <a16:creationId xmlns:a16="http://schemas.microsoft.com/office/drawing/2014/main" id="{73F76989-A34B-294D-64FD-D83CC7F769EE}"/>
              </a:ext>
            </a:extLst>
          </p:cNvPr>
          <p:cNvSpPr>
            <a:spLocks noGrp="1" noRot="1" noChangeAspect="1" noChangeArrowheads="1" noTextEdit="1"/>
          </p:cNvSpPr>
          <p:nvPr>
            <p:ph type="sldImg"/>
          </p:nvPr>
        </p:nvSpPr>
        <p:spPr>
          <a:xfrm>
            <a:off x="1165225" y="692150"/>
            <a:ext cx="4611688" cy="3457575"/>
          </a:xfrm>
          <a:ln/>
        </p:spPr>
      </p:sp>
      <p:sp>
        <p:nvSpPr>
          <p:cNvPr id="101379" name="Rectangle 3">
            <a:extLst>
              <a:ext uri="{FF2B5EF4-FFF2-40B4-BE49-F238E27FC236}">
                <a16:creationId xmlns:a16="http://schemas.microsoft.com/office/drawing/2014/main" id="{E8C9ECD9-C126-C1E2-4913-BE8FD5DC9C6C}"/>
              </a:ext>
            </a:extLst>
          </p:cNvPr>
          <p:cNvSpPr>
            <a:spLocks noGrp="1" noChangeArrowheads="1"/>
          </p:cNvSpPr>
          <p:nvPr>
            <p:ph type="body" idx="1"/>
          </p:nvPr>
        </p:nvSpPr>
        <p:spPr>
          <a:xfrm>
            <a:off x="925704" y="4380649"/>
            <a:ext cx="5090561" cy="41476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fast component is at 220nm in the UV and you need UV sensitive PMTs hence it later discovery then the slow component</a:t>
            </a:r>
          </a:p>
        </p:txBody>
      </p:sp>
    </p:spTree>
    <p:extLst>
      <p:ext uri="{BB962C8B-B14F-4D97-AF65-F5344CB8AC3E}">
        <p14:creationId xmlns:p14="http://schemas.microsoft.com/office/powerpoint/2010/main" val="155610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113EB-94FB-C2CF-BC6A-5C8490690F44}"/>
            </a:ext>
          </a:extLst>
        </p:cNvPr>
        <p:cNvGrpSpPr/>
        <p:nvPr/>
      </p:nvGrpSpPr>
      <p:grpSpPr>
        <a:xfrm>
          <a:off x="0" y="0"/>
          <a:ext cx="0" cy="0"/>
          <a:chOff x="0" y="0"/>
          <a:chExt cx="0" cy="0"/>
        </a:xfrm>
      </p:grpSpPr>
      <p:sp>
        <p:nvSpPr>
          <p:cNvPr id="101378" name="Rectangle 2">
            <a:extLst>
              <a:ext uri="{FF2B5EF4-FFF2-40B4-BE49-F238E27FC236}">
                <a16:creationId xmlns:a16="http://schemas.microsoft.com/office/drawing/2014/main" id="{4CA6F588-C2D3-86B0-661A-E89D2158523B}"/>
              </a:ext>
            </a:extLst>
          </p:cNvPr>
          <p:cNvSpPr>
            <a:spLocks noGrp="1" noRot="1" noChangeAspect="1" noChangeArrowheads="1" noTextEdit="1"/>
          </p:cNvSpPr>
          <p:nvPr>
            <p:ph type="sldImg"/>
          </p:nvPr>
        </p:nvSpPr>
        <p:spPr>
          <a:xfrm>
            <a:off x="1165225" y="692150"/>
            <a:ext cx="4611688" cy="3457575"/>
          </a:xfrm>
          <a:ln/>
        </p:spPr>
      </p:sp>
      <p:sp>
        <p:nvSpPr>
          <p:cNvPr id="101379" name="Rectangle 3">
            <a:extLst>
              <a:ext uri="{FF2B5EF4-FFF2-40B4-BE49-F238E27FC236}">
                <a16:creationId xmlns:a16="http://schemas.microsoft.com/office/drawing/2014/main" id="{7DFEBEE0-6D73-C913-82DC-4CA52B648447}"/>
              </a:ext>
            </a:extLst>
          </p:cNvPr>
          <p:cNvSpPr>
            <a:spLocks noGrp="1" noChangeArrowheads="1"/>
          </p:cNvSpPr>
          <p:nvPr>
            <p:ph type="body" idx="1"/>
          </p:nvPr>
        </p:nvSpPr>
        <p:spPr>
          <a:xfrm>
            <a:off x="925704" y="4380649"/>
            <a:ext cx="5090561" cy="41476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Verify if this is indeed Kubota</a:t>
            </a:r>
          </a:p>
        </p:txBody>
      </p:sp>
    </p:spTree>
    <p:extLst>
      <p:ext uri="{BB962C8B-B14F-4D97-AF65-F5344CB8AC3E}">
        <p14:creationId xmlns:p14="http://schemas.microsoft.com/office/powerpoint/2010/main" val="2259462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B3360-7BD5-DFC0-E80A-98125C0880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370038-8223-8D88-13B8-8C66913D9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629818-35D0-ECAB-FD20-9350C1EBFCCF}"/>
              </a:ext>
            </a:extLst>
          </p:cNvPr>
          <p:cNvSpPr>
            <a:spLocks noGrp="1"/>
          </p:cNvSpPr>
          <p:nvPr>
            <p:ph type="body" idx="1"/>
          </p:nvPr>
        </p:nvSpPr>
        <p:spPr/>
        <p:txBody>
          <a:bodyPr/>
          <a:lstStyle/>
          <a:p>
            <a:r>
              <a:rPr lang="en-US" dirty="0"/>
              <a:t>Weber distinguished 3 phases in scintillator discovery.  1) visual scintillation counting discovery of radioactivity, X-rays, alpha particles. 2) after invention/availability of the PMT 1946-1980. During this phase BGO was discovered</a:t>
            </a:r>
          </a:p>
        </p:txBody>
      </p:sp>
      <p:sp>
        <p:nvSpPr>
          <p:cNvPr id="4" name="Slide Number Placeholder 3">
            <a:extLst>
              <a:ext uri="{FF2B5EF4-FFF2-40B4-BE49-F238E27FC236}">
                <a16:creationId xmlns:a16="http://schemas.microsoft.com/office/drawing/2014/main" id="{248974D3-891D-8718-6679-08CEAF9881A8}"/>
              </a:ext>
            </a:extLst>
          </p:cNvPr>
          <p:cNvSpPr>
            <a:spLocks noGrp="1"/>
          </p:cNvSpPr>
          <p:nvPr>
            <p:ph type="sldNum" sz="quarter" idx="5"/>
          </p:nvPr>
        </p:nvSpPr>
        <p:spPr/>
        <p:txBody>
          <a:bodyPr/>
          <a:lstStyle/>
          <a:p>
            <a:pPr>
              <a:defRPr/>
            </a:pPr>
            <a:fld id="{383312D2-C674-44E4-B359-B8FA421AEA1F}" type="slidenum">
              <a:rPr lang="en-US" smtClean="0"/>
              <a:pPr>
                <a:defRPr/>
              </a:pPr>
              <a:t>19</a:t>
            </a:fld>
            <a:endParaRPr lang="en-US"/>
          </a:p>
        </p:txBody>
      </p:sp>
    </p:spTree>
    <p:extLst>
      <p:ext uri="{BB962C8B-B14F-4D97-AF65-F5344CB8AC3E}">
        <p14:creationId xmlns:p14="http://schemas.microsoft.com/office/powerpoint/2010/main" val="845095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Yiu see that LSO is much faster than </a:t>
            </a:r>
            <a:r>
              <a:rPr lang="en-US" dirty="0" err="1"/>
              <a:t>NaI:Tl</a:t>
            </a:r>
            <a:r>
              <a:rPr lang="en-US" dirty="0"/>
              <a:t> and BGO. Eventually it replaced BGO in PET-scanners.</a:t>
            </a:r>
          </a:p>
        </p:txBody>
      </p:sp>
      <p:sp>
        <p:nvSpPr>
          <p:cNvPr id="4" name="Slide Number Placeholder 3"/>
          <p:cNvSpPr>
            <a:spLocks noGrp="1"/>
          </p:cNvSpPr>
          <p:nvPr>
            <p:ph type="sldNum" sz="quarter" idx="5"/>
          </p:nvPr>
        </p:nvSpPr>
        <p:spPr/>
        <p:txBody>
          <a:bodyPr/>
          <a:lstStyle/>
          <a:p>
            <a:pPr>
              <a:defRPr/>
            </a:pPr>
            <a:fld id="{383312D2-C674-44E4-B359-B8FA421AEA1F}" type="slidenum">
              <a:rPr lang="en-US" smtClean="0"/>
              <a:pPr>
                <a:defRPr/>
              </a:pPr>
              <a:t>20</a:t>
            </a:fld>
            <a:endParaRPr lang="en-US"/>
          </a:p>
        </p:txBody>
      </p:sp>
    </p:spTree>
    <p:extLst>
      <p:ext uri="{BB962C8B-B14F-4D97-AF65-F5344CB8AC3E}">
        <p14:creationId xmlns:p14="http://schemas.microsoft.com/office/powerpoint/2010/main" val="2536261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come back on the afterglow problem later</a:t>
            </a:r>
          </a:p>
        </p:txBody>
      </p:sp>
      <p:sp>
        <p:nvSpPr>
          <p:cNvPr id="4" name="Slide Number Placeholder 3"/>
          <p:cNvSpPr>
            <a:spLocks noGrp="1"/>
          </p:cNvSpPr>
          <p:nvPr>
            <p:ph type="sldNum" sz="quarter" idx="5"/>
          </p:nvPr>
        </p:nvSpPr>
        <p:spPr/>
        <p:txBody>
          <a:bodyPr/>
          <a:lstStyle/>
          <a:p>
            <a:pPr>
              <a:defRPr/>
            </a:pPr>
            <a:fld id="{383312D2-C674-44E4-B359-B8FA421AEA1F}" type="slidenum">
              <a:rPr lang="en-US" smtClean="0"/>
              <a:pPr>
                <a:defRPr/>
              </a:pPr>
              <a:t>21</a:t>
            </a:fld>
            <a:endParaRPr lang="en-US"/>
          </a:p>
        </p:txBody>
      </p:sp>
    </p:spTree>
    <p:extLst>
      <p:ext uri="{BB962C8B-B14F-4D97-AF65-F5344CB8AC3E}">
        <p14:creationId xmlns:p14="http://schemas.microsoft.com/office/powerpoint/2010/main" val="3016906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a:t>the meantime </a:t>
            </a:r>
            <a:r>
              <a:rPr lang="en-US" dirty="0"/>
              <a:t>the first scintillator conference was organized by Paul Lecoq, the founding father of this conference series that bring us here together today.</a:t>
            </a:r>
          </a:p>
        </p:txBody>
      </p:sp>
      <p:sp>
        <p:nvSpPr>
          <p:cNvPr id="4" name="Slide Number Placeholder 3"/>
          <p:cNvSpPr>
            <a:spLocks noGrp="1"/>
          </p:cNvSpPr>
          <p:nvPr>
            <p:ph type="sldNum" sz="quarter" idx="5"/>
          </p:nvPr>
        </p:nvSpPr>
        <p:spPr/>
        <p:txBody>
          <a:bodyPr/>
          <a:lstStyle/>
          <a:p>
            <a:pPr>
              <a:defRPr/>
            </a:pPr>
            <a:fld id="{383312D2-C674-44E4-B359-B8FA421AEA1F}" type="slidenum">
              <a:rPr lang="en-US" smtClean="0"/>
              <a:pPr>
                <a:defRPr/>
              </a:pPr>
              <a:t>22</a:t>
            </a:fld>
            <a:endParaRPr lang="en-US"/>
          </a:p>
        </p:txBody>
      </p:sp>
    </p:spTree>
    <p:extLst>
      <p:ext uri="{BB962C8B-B14F-4D97-AF65-F5344CB8AC3E}">
        <p14:creationId xmlns:p14="http://schemas.microsoft.com/office/powerpoint/2010/main" val="2210453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 want to do is to walk you through the history of scintillator discovery.  When was what invented and why? What were the drivers of a discovery.</a:t>
            </a:r>
          </a:p>
          <a:p>
            <a:r>
              <a:rPr lang="en-US" dirty="0"/>
              <a:t>Along my presentation I will show pictures of key players in scintillation research. Many are still around here at this conference. I will show photo’s at an age when they made their discovery or when they provided their important contribution. You may </a:t>
            </a:r>
            <a:r>
              <a:rPr lang="en-US" dirty="0" err="1"/>
              <a:t>reckognize</a:t>
            </a:r>
            <a:r>
              <a:rPr lang="en-US" dirty="0"/>
              <a:t> yourself or your colleague</a:t>
            </a:r>
          </a:p>
        </p:txBody>
      </p:sp>
      <p:sp>
        <p:nvSpPr>
          <p:cNvPr id="4" name="Slide Number Placeholder 3"/>
          <p:cNvSpPr>
            <a:spLocks noGrp="1"/>
          </p:cNvSpPr>
          <p:nvPr>
            <p:ph type="sldNum" sz="quarter" idx="5"/>
          </p:nvPr>
        </p:nvSpPr>
        <p:spPr/>
        <p:txBody>
          <a:bodyPr/>
          <a:lstStyle/>
          <a:p>
            <a:pPr>
              <a:defRPr/>
            </a:pPr>
            <a:fld id="{383312D2-C674-44E4-B359-B8FA421AEA1F}" type="slidenum">
              <a:rPr lang="en-US" smtClean="0"/>
              <a:pPr>
                <a:defRPr/>
              </a:pPr>
              <a:t>2</a:t>
            </a:fld>
            <a:endParaRPr lang="en-US"/>
          </a:p>
        </p:txBody>
      </p:sp>
    </p:spTree>
    <p:extLst>
      <p:ext uri="{BB962C8B-B14F-4D97-AF65-F5344CB8AC3E}">
        <p14:creationId xmlns:p14="http://schemas.microsoft.com/office/powerpoint/2010/main" val="3910616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0A396-7C0C-BCC1-FE28-940CF2FE37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BB7F11-5221-E7B4-54A7-827FE04762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A149C6-AA0E-676B-5C13-C44AB3B9EDA0}"/>
              </a:ext>
            </a:extLst>
          </p:cNvPr>
          <p:cNvSpPr>
            <a:spLocks noGrp="1"/>
          </p:cNvSpPr>
          <p:nvPr>
            <p:ph type="body" idx="1"/>
          </p:nvPr>
        </p:nvSpPr>
        <p:spPr/>
        <p:txBody>
          <a:bodyPr/>
          <a:lstStyle/>
          <a:p>
            <a:r>
              <a:rPr lang="en-US" dirty="0" err="1"/>
              <a:t>LSO:Ce</a:t>
            </a:r>
            <a:r>
              <a:rPr lang="en-US" dirty="0"/>
              <a:t> was already mentioned. We performed studies in collaboration with Charles Melcher.</a:t>
            </a:r>
          </a:p>
          <a:p>
            <a:r>
              <a:rPr lang="en-US" dirty="0"/>
              <a:t>Initially we started with BaF2 (together with Paul Schotanus). Suppression of slow component with la doping</a:t>
            </a:r>
          </a:p>
          <a:p>
            <a:r>
              <a:rPr lang="en-US" dirty="0" err="1"/>
              <a:t>Pr</a:t>
            </a:r>
            <a:r>
              <a:rPr lang="en-US" dirty="0"/>
              <a:t> and Nd doping </a:t>
            </a:r>
            <a:r>
              <a:rPr lang="en-US" dirty="0" err="1"/>
              <a:t>LuAG:Pr</a:t>
            </a:r>
            <a:endParaRPr lang="en-US" dirty="0"/>
          </a:p>
          <a:p>
            <a:r>
              <a:rPr lang="en-US" dirty="0"/>
              <a:t>Collaboration with Bern University and Saint-Gobain Research</a:t>
            </a:r>
          </a:p>
        </p:txBody>
      </p:sp>
      <p:sp>
        <p:nvSpPr>
          <p:cNvPr id="4" name="Slide Number Placeholder 3">
            <a:extLst>
              <a:ext uri="{FF2B5EF4-FFF2-40B4-BE49-F238E27FC236}">
                <a16:creationId xmlns:a16="http://schemas.microsoft.com/office/drawing/2014/main" id="{24E6F43F-B276-6160-F9D7-4854C95079C0}"/>
              </a:ext>
            </a:extLst>
          </p:cNvPr>
          <p:cNvSpPr>
            <a:spLocks noGrp="1"/>
          </p:cNvSpPr>
          <p:nvPr>
            <p:ph type="sldNum" sz="quarter" idx="5"/>
          </p:nvPr>
        </p:nvSpPr>
        <p:spPr/>
        <p:txBody>
          <a:bodyPr/>
          <a:lstStyle/>
          <a:p>
            <a:pPr>
              <a:defRPr/>
            </a:pPr>
            <a:fld id="{383312D2-C674-44E4-B359-B8FA421AEA1F}" type="slidenum">
              <a:rPr lang="en-US" smtClean="0"/>
              <a:pPr>
                <a:defRPr/>
              </a:pPr>
              <a:t>24</a:t>
            </a:fld>
            <a:endParaRPr lang="en-US"/>
          </a:p>
        </p:txBody>
      </p:sp>
    </p:spTree>
    <p:extLst>
      <p:ext uri="{BB962C8B-B14F-4D97-AF65-F5344CB8AC3E}">
        <p14:creationId xmlns:p14="http://schemas.microsoft.com/office/powerpoint/2010/main" val="4183641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83312D2-C674-44E4-B359-B8FA421AEA1F}" type="slidenum">
              <a:rPr lang="en-US" smtClean="0"/>
              <a:pPr>
                <a:defRPr/>
              </a:pPr>
              <a:t>25</a:t>
            </a:fld>
            <a:endParaRPr lang="en-US"/>
          </a:p>
        </p:txBody>
      </p:sp>
    </p:spTree>
    <p:extLst>
      <p:ext uri="{BB962C8B-B14F-4D97-AF65-F5344CB8AC3E}">
        <p14:creationId xmlns:p14="http://schemas.microsoft.com/office/powerpoint/2010/main" val="1155890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9-11 terrorist attack on twin towers became a driver scintillator discovery (in US). Ceramic Gd3Al3ga2O12:Ce and Cs2LiLaBr6:Ce are commercially available, but for the rest no new discoveries that led to a successful commercial product. </a:t>
            </a:r>
          </a:p>
        </p:txBody>
      </p:sp>
      <p:sp>
        <p:nvSpPr>
          <p:cNvPr id="4" name="Slide Number Placeholder 3"/>
          <p:cNvSpPr>
            <a:spLocks noGrp="1"/>
          </p:cNvSpPr>
          <p:nvPr>
            <p:ph type="sldNum" sz="quarter" idx="5"/>
          </p:nvPr>
        </p:nvSpPr>
        <p:spPr/>
        <p:txBody>
          <a:bodyPr/>
          <a:lstStyle/>
          <a:p>
            <a:pPr>
              <a:defRPr/>
            </a:pPr>
            <a:fld id="{383312D2-C674-44E4-B359-B8FA421AEA1F}" type="slidenum">
              <a:rPr lang="en-US" smtClean="0"/>
              <a:pPr>
                <a:defRPr/>
              </a:pPr>
              <a:t>29</a:t>
            </a:fld>
            <a:endParaRPr lang="en-US"/>
          </a:p>
        </p:txBody>
      </p:sp>
    </p:spTree>
    <p:extLst>
      <p:ext uri="{BB962C8B-B14F-4D97-AF65-F5344CB8AC3E}">
        <p14:creationId xmlns:p14="http://schemas.microsoft.com/office/powerpoint/2010/main" val="17854625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see that co-doping is a rising research trend</a:t>
            </a:r>
          </a:p>
        </p:txBody>
      </p:sp>
      <p:sp>
        <p:nvSpPr>
          <p:cNvPr id="4" name="Slide Number Placeholder 3"/>
          <p:cNvSpPr>
            <a:spLocks noGrp="1"/>
          </p:cNvSpPr>
          <p:nvPr>
            <p:ph type="sldNum" sz="quarter" idx="5"/>
          </p:nvPr>
        </p:nvSpPr>
        <p:spPr/>
        <p:txBody>
          <a:bodyPr/>
          <a:lstStyle/>
          <a:p>
            <a:pPr>
              <a:defRPr/>
            </a:pPr>
            <a:fld id="{383312D2-C674-44E4-B359-B8FA421AEA1F}" type="slidenum">
              <a:rPr lang="en-US" smtClean="0"/>
              <a:pPr>
                <a:defRPr/>
              </a:pPr>
              <a:t>30</a:t>
            </a:fld>
            <a:endParaRPr lang="en-US"/>
          </a:p>
        </p:txBody>
      </p:sp>
    </p:spTree>
    <p:extLst>
      <p:ext uri="{BB962C8B-B14F-4D97-AF65-F5344CB8AC3E}">
        <p14:creationId xmlns:p14="http://schemas.microsoft.com/office/powerpoint/2010/main" val="2673230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Bruce Chai generous sponsor of the Banquet of </a:t>
            </a:r>
            <a:r>
              <a:rPr lang="en-US" dirty="0" err="1"/>
              <a:t>Scint</a:t>
            </a:r>
            <a:r>
              <a:rPr lang="en-US" dirty="0"/>
              <a:t> conferences</a:t>
            </a:r>
          </a:p>
          <a:p>
            <a:r>
              <a:rPr lang="en-US" dirty="0"/>
              <a:t>President of Crystal Photonics</a:t>
            </a:r>
          </a:p>
        </p:txBody>
      </p:sp>
      <p:sp>
        <p:nvSpPr>
          <p:cNvPr id="4" name="Slide Number Placeholder 3"/>
          <p:cNvSpPr>
            <a:spLocks noGrp="1"/>
          </p:cNvSpPr>
          <p:nvPr>
            <p:ph type="sldNum" sz="quarter" idx="5"/>
          </p:nvPr>
        </p:nvSpPr>
        <p:spPr/>
        <p:txBody>
          <a:bodyPr/>
          <a:lstStyle/>
          <a:p>
            <a:pPr>
              <a:defRPr/>
            </a:pPr>
            <a:fld id="{383312D2-C674-44E4-B359-B8FA421AEA1F}" type="slidenum">
              <a:rPr lang="en-US" smtClean="0"/>
              <a:pPr>
                <a:defRPr/>
              </a:pPr>
              <a:t>31</a:t>
            </a:fld>
            <a:endParaRPr lang="en-US"/>
          </a:p>
        </p:txBody>
      </p:sp>
    </p:spTree>
    <p:extLst>
      <p:ext uri="{BB962C8B-B14F-4D97-AF65-F5344CB8AC3E}">
        <p14:creationId xmlns:p14="http://schemas.microsoft.com/office/powerpoint/2010/main" val="32113550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3D037-ED1A-98B2-EC39-ACDC05FA7C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59BCE7-3B30-C975-0371-433FD37638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1BC3A0-548B-8453-5DA7-4775745BA7EC}"/>
              </a:ext>
            </a:extLst>
          </p:cNvPr>
          <p:cNvSpPr>
            <a:spLocks noGrp="1"/>
          </p:cNvSpPr>
          <p:nvPr>
            <p:ph type="body" idx="1"/>
          </p:nvPr>
        </p:nvSpPr>
        <p:spPr/>
        <p:txBody>
          <a:bodyPr/>
          <a:lstStyle/>
          <a:p>
            <a:r>
              <a:rPr lang="en-US" dirty="0"/>
              <a:t>I will come back on the afterglow problem later</a:t>
            </a:r>
          </a:p>
        </p:txBody>
      </p:sp>
      <p:sp>
        <p:nvSpPr>
          <p:cNvPr id="4" name="Slide Number Placeholder 3">
            <a:extLst>
              <a:ext uri="{FF2B5EF4-FFF2-40B4-BE49-F238E27FC236}">
                <a16:creationId xmlns:a16="http://schemas.microsoft.com/office/drawing/2014/main" id="{9E086C22-16AB-81D3-BD61-D9DA3D81FC96}"/>
              </a:ext>
            </a:extLst>
          </p:cNvPr>
          <p:cNvSpPr>
            <a:spLocks noGrp="1"/>
          </p:cNvSpPr>
          <p:nvPr>
            <p:ph type="sldNum" sz="quarter" idx="5"/>
          </p:nvPr>
        </p:nvSpPr>
        <p:spPr/>
        <p:txBody>
          <a:bodyPr/>
          <a:lstStyle/>
          <a:p>
            <a:pPr>
              <a:defRPr/>
            </a:pPr>
            <a:fld id="{383312D2-C674-44E4-B359-B8FA421AEA1F}" type="slidenum">
              <a:rPr lang="en-US" smtClean="0"/>
              <a:pPr>
                <a:defRPr/>
              </a:pPr>
              <a:t>32</a:t>
            </a:fld>
            <a:endParaRPr lang="en-US"/>
          </a:p>
        </p:txBody>
      </p:sp>
    </p:spTree>
    <p:extLst>
      <p:ext uri="{BB962C8B-B14F-4D97-AF65-F5344CB8AC3E}">
        <p14:creationId xmlns:p14="http://schemas.microsoft.com/office/powerpoint/2010/main" val="13793617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initial idea was that electron trapping in oxygen vacancies was responsible for the afterglow. The idea was by means of c-doping to alter oxygen defect structure.</a:t>
            </a:r>
          </a:p>
        </p:txBody>
      </p:sp>
      <p:sp>
        <p:nvSpPr>
          <p:cNvPr id="4" name="Slide Number Placeholder 3"/>
          <p:cNvSpPr>
            <a:spLocks noGrp="1"/>
          </p:cNvSpPr>
          <p:nvPr>
            <p:ph type="sldNum" sz="quarter" idx="5"/>
          </p:nvPr>
        </p:nvSpPr>
        <p:spPr/>
        <p:txBody>
          <a:bodyPr/>
          <a:lstStyle/>
          <a:p>
            <a:pPr>
              <a:defRPr/>
            </a:pPr>
            <a:fld id="{383312D2-C674-44E4-B359-B8FA421AEA1F}" type="slidenum">
              <a:rPr lang="en-US" smtClean="0"/>
              <a:pPr>
                <a:defRPr/>
              </a:pPr>
              <a:t>33</a:t>
            </a:fld>
            <a:endParaRPr lang="en-US"/>
          </a:p>
        </p:txBody>
      </p:sp>
    </p:spTree>
    <p:extLst>
      <p:ext uri="{BB962C8B-B14F-4D97-AF65-F5344CB8AC3E}">
        <p14:creationId xmlns:p14="http://schemas.microsoft.com/office/powerpoint/2010/main" val="11392730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Shanghai Institute of Ceramics in collaboration with  Martin Nikl</a:t>
            </a:r>
          </a:p>
        </p:txBody>
      </p:sp>
      <p:sp>
        <p:nvSpPr>
          <p:cNvPr id="4" name="Slide Number Placeholder 3"/>
          <p:cNvSpPr>
            <a:spLocks noGrp="1"/>
          </p:cNvSpPr>
          <p:nvPr>
            <p:ph type="sldNum" sz="quarter" idx="5"/>
          </p:nvPr>
        </p:nvSpPr>
        <p:spPr/>
        <p:txBody>
          <a:bodyPr/>
          <a:lstStyle/>
          <a:p>
            <a:pPr>
              <a:defRPr/>
            </a:pPr>
            <a:fld id="{383312D2-C674-44E4-B359-B8FA421AEA1F}" type="slidenum">
              <a:rPr lang="en-US" smtClean="0"/>
              <a:pPr>
                <a:defRPr/>
              </a:pPr>
              <a:t>38</a:t>
            </a:fld>
            <a:endParaRPr lang="en-US"/>
          </a:p>
        </p:txBody>
      </p:sp>
    </p:spTree>
    <p:extLst>
      <p:ext uri="{BB962C8B-B14F-4D97-AF65-F5344CB8AC3E}">
        <p14:creationId xmlns:p14="http://schemas.microsoft.com/office/powerpoint/2010/main" val="2955732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C6FEF6C7-F54B-BC86-2326-9F8343BADC8A}"/>
              </a:ext>
            </a:extLst>
          </p:cNvPr>
          <p:cNvSpPr>
            <a:spLocks noGrp="1" noRot="1" noChangeAspect="1" noChangeArrowheads="1" noTextEdit="1"/>
          </p:cNvSpPr>
          <p:nvPr>
            <p:ph type="sldImg"/>
          </p:nvPr>
        </p:nvSpPr>
        <p:spPr>
          <a:xfrm>
            <a:off x="1165225" y="692150"/>
            <a:ext cx="4611688" cy="3457575"/>
          </a:xfrm>
          <a:ln/>
        </p:spPr>
      </p:sp>
      <p:sp>
        <p:nvSpPr>
          <p:cNvPr id="142339" name="Rectangle 3">
            <a:extLst>
              <a:ext uri="{FF2B5EF4-FFF2-40B4-BE49-F238E27FC236}">
                <a16:creationId xmlns:a16="http://schemas.microsoft.com/office/drawing/2014/main" id="{C21AB399-C362-BD19-3C3A-F406041A08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light yield of a scintillator is expressed in photons/MeV. Ideally that number should be independent on the gamma ray energy. In that case we speak of a perfect proportional response. In the figure above the light yield is normalized to unity at 500 keV. For the ideal response one expects a constant. In reality, the response depends on the energy of the electron that creates the ionization track. LSO (Lu2SiO5) and </a:t>
            </a:r>
            <a:r>
              <a:rPr lang="en-US" altLang="en-US" dirty="0" err="1"/>
              <a:t>NaI:Tl</a:t>
            </a:r>
            <a:r>
              <a:rPr lang="en-US" altLang="en-US" dirty="0"/>
              <a:t>  have a strong non-proportionality. LaBr3:Ce </a:t>
            </a:r>
            <a:r>
              <a:rPr lang="en-US" altLang="en-US" dirty="0" err="1"/>
              <a:t>shgow</a:t>
            </a:r>
            <a:r>
              <a:rPr lang="en-US" altLang="en-US" dirty="0"/>
              <a:t> must more constant response.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Non-proportionality is not an unchangeable property of scintillators. It depends on concentration and on temperature. </a:t>
            </a:r>
          </a:p>
        </p:txBody>
      </p:sp>
      <p:sp>
        <p:nvSpPr>
          <p:cNvPr id="4" name="Slide Number Placeholder 3"/>
          <p:cNvSpPr>
            <a:spLocks noGrp="1"/>
          </p:cNvSpPr>
          <p:nvPr>
            <p:ph type="sldNum" sz="quarter" idx="5"/>
          </p:nvPr>
        </p:nvSpPr>
        <p:spPr/>
        <p:txBody>
          <a:bodyPr/>
          <a:lstStyle/>
          <a:p>
            <a:pPr>
              <a:defRPr/>
            </a:pPr>
            <a:fld id="{383312D2-C674-44E4-B359-B8FA421AEA1F}" type="slidenum">
              <a:rPr lang="en-US" smtClean="0"/>
              <a:pPr>
                <a:defRPr/>
              </a:pPr>
              <a:t>41</a:t>
            </a:fld>
            <a:endParaRPr lang="en-US"/>
          </a:p>
        </p:txBody>
      </p:sp>
    </p:spTree>
    <p:extLst>
      <p:ext uri="{BB962C8B-B14F-4D97-AF65-F5344CB8AC3E}">
        <p14:creationId xmlns:p14="http://schemas.microsoft.com/office/powerpoint/2010/main" val="1808224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Weber distinguished 3 phases in scintillator discovery.  1) visual scintillation counting discovery of radioactivity, X-rays, alpha particles. 2) after invention/availability of the PMT 1946-1980. During this phase BGO was discovered</a:t>
            </a:r>
          </a:p>
        </p:txBody>
      </p:sp>
      <p:sp>
        <p:nvSpPr>
          <p:cNvPr id="4" name="Slide Number Placeholder 3"/>
          <p:cNvSpPr>
            <a:spLocks noGrp="1"/>
          </p:cNvSpPr>
          <p:nvPr>
            <p:ph type="sldNum" sz="quarter" idx="5"/>
          </p:nvPr>
        </p:nvSpPr>
        <p:spPr/>
        <p:txBody>
          <a:bodyPr/>
          <a:lstStyle/>
          <a:p>
            <a:pPr>
              <a:defRPr/>
            </a:pPr>
            <a:fld id="{383312D2-C674-44E4-B359-B8FA421AEA1F}" type="slidenum">
              <a:rPr lang="en-US" smtClean="0"/>
              <a:pPr>
                <a:defRPr/>
              </a:pPr>
              <a:t>3</a:t>
            </a:fld>
            <a:endParaRPr lang="en-US"/>
          </a:p>
        </p:txBody>
      </p:sp>
    </p:spTree>
    <p:extLst>
      <p:ext uri="{BB962C8B-B14F-4D97-AF65-F5344CB8AC3E}">
        <p14:creationId xmlns:p14="http://schemas.microsoft.com/office/powerpoint/2010/main" val="25839129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Perhaps a theme at the brainstorming session of Thursday</a:t>
            </a:r>
          </a:p>
        </p:txBody>
      </p:sp>
      <p:sp>
        <p:nvSpPr>
          <p:cNvPr id="4" name="Slide Number Placeholder 3"/>
          <p:cNvSpPr>
            <a:spLocks noGrp="1"/>
          </p:cNvSpPr>
          <p:nvPr>
            <p:ph type="sldNum" sz="quarter" idx="5"/>
          </p:nvPr>
        </p:nvSpPr>
        <p:spPr/>
        <p:txBody>
          <a:bodyPr/>
          <a:lstStyle/>
          <a:p>
            <a:pPr>
              <a:defRPr/>
            </a:pPr>
            <a:fld id="{383312D2-C674-44E4-B359-B8FA421AEA1F}" type="slidenum">
              <a:rPr lang="en-US" smtClean="0"/>
              <a:pPr>
                <a:defRPr/>
              </a:pPr>
              <a:t>43</a:t>
            </a:fld>
            <a:endParaRPr lang="en-US"/>
          </a:p>
        </p:txBody>
      </p:sp>
    </p:spTree>
    <p:extLst>
      <p:ext uri="{BB962C8B-B14F-4D97-AF65-F5344CB8AC3E}">
        <p14:creationId xmlns:p14="http://schemas.microsoft.com/office/powerpoint/2010/main" val="33318749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83312D2-C674-44E4-B359-B8FA421AEA1F}" type="slidenum">
              <a:rPr lang="en-US" smtClean="0"/>
              <a:pPr>
                <a:defRPr/>
              </a:pPr>
              <a:t>44</a:t>
            </a:fld>
            <a:endParaRPr lang="en-US"/>
          </a:p>
        </p:txBody>
      </p:sp>
    </p:spTree>
    <p:extLst>
      <p:ext uri="{BB962C8B-B14F-4D97-AF65-F5344CB8AC3E}">
        <p14:creationId xmlns:p14="http://schemas.microsoft.com/office/powerpoint/2010/main" val="17874271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83312D2-C674-44E4-B359-B8FA421AEA1F}" type="slidenum">
              <a:rPr lang="en-US" smtClean="0"/>
              <a:pPr>
                <a:defRPr/>
              </a:pPr>
              <a:t>46</a:t>
            </a:fld>
            <a:endParaRPr lang="en-US"/>
          </a:p>
        </p:txBody>
      </p:sp>
    </p:spTree>
    <p:extLst>
      <p:ext uri="{BB962C8B-B14F-4D97-AF65-F5344CB8AC3E}">
        <p14:creationId xmlns:p14="http://schemas.microsoft.com/office/powerpoint/2010/main" val="7614871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83312D2-C674-44E4-B359-B8FA421AEA1F}" type="slidenum">
              <a:rPr lang="en-US" smtClean="0"/>
              <a:pPr>
                <a:defRPr/>
              </a:pPr>
              <a:t>48</a:t>
            </a:fld>
            <a:endParaRPr lang="en-US"/>
          </a:p>
        </p:txBody>
      </p:sp>
    </p:spTree>
    <p:extLst>
      <p:ext uri="{BB962C8B-B14F-4D97-AF65-F5344CB8AC3E}">
        <p14:creationId xmlns:p14="http://schemas.microsoft.com/office/powerpoint/2010/main" val="420054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BC878-816D-C1BC-DE93-9EEBC8C3C171}"/>
            </a:ext>
          </a:extLst>
        </p:cNvPr>
        <p:cNvGrpSpPr/>
        <p:nvPr/>
      </p:nvGrpSpPr>
      <p:grpSpPr>
        <a:xfrm>
          <a:off x="0" y="0"/>
          <a:ext cx="0" cy="0"/>
          <a:chOff x="0" y="0"/>
          <a:chExt cx="0" cy="0"/>
        </a:xfrm>
      </p:grpSpPr>
      <p:sp>
        <p:nvSpPr>
          <p:cNvPr id="101378" name="Rectangle 2">
            <a:extLst>
              <a:ext uri="{FF2B5EF4-FFF2-40B4-BE49-F238E27FC236}">
                <a16:creationId xmlns:a16="http://schemas.microsoft.com/office/drawing/2014/main" id="{8005F9BD-EBFB-DC45-4DA0-2DAB0F02219D}"/>
              </a:ext>
            </a:extLst>
          </p:cNvPr>
          <p:cNvSpPr>
            <a:spLocks noGrp="1" noRot="1" noChangeAspect="1" noChangeArrowheads="1" noTextEdit="1"/>
          </p:cNvSpPr>
          <p:nvPr>
            <p:ph type="sldImg"/>
          </p:nvPr>
        </p:nvSpPr>
        <p:spPr>
          <a:xfrm>
            <a:off x="1165225" y="692150"/>
            <a:ext cx="4611688" cy="3457575"/>
          </a:xfrm>
          <a:ln/>
        </p:spPr>
      </p:sp>
      <p:sp>
        <p:nvSpPr>
          <p:cNvPr id="101379" name="Rectangle 3">
            <a:extLst>
              <a:ext uri="{FF2B5EF4-FFF2-40B4-BE49-F238E27FC236}">
                <a16:creationId xmlns:a16="http://schemas.microsoft.com/office/drawing/2014/main" id="{177CD366-7E62-B943-4611-548A1F424C60}"/>
              </a:ext>
            </a:extLst>
          </p:cNvPr>
          <p:cNvSpPr>
            <a:spLocks noGrp="1" noChangeArrowheads="1"/>
          </p:cNvSpPr>
          <p:nvPr>
            <p:ph type="body" idx="1"/>
          </p:nvPr>
        </p:nvSpPr>
        <p:spPr>
          <a:xfrm>
            <a:off x="925704" y="4380649"/>
            <a:ext cx="5090561" cy="41476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587840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6FFA9-D5F5-4CF7-459D-8173814A5C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F5CE5B-E343-FE37-272D-68370427FA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CA7B13-711C-EBBA-6093-75D3F48CD715}"/>
              </a:ext>
            </a:extLst>
          </p:cNvPr>
          <p:cNvSpPr>
            <a:spLocks noGrp="1"/>
          </p:cNvSpPr>
          <p:nvPr>
            <p:ph type="body" idx="1"/>
          </p:nvPr>
        </p:nvSpPr>
        <p:spPr/>
        <p:txBody>
          <a:bodyPr/>
          <a:lstStyle/>
          <a:p>
            <a:r>
              <a:rPr lang="en-US" dirty="0"/>
              <a:t>Weber distinguished 3 phases in scintillator discovery.  1) visual scintillation counting discovery of radioactivity, X-rays, alpha particles. 2) after invention/availability of the PMT 1946-1980. During this phase BGO was discovered</a:t>
            </a:r>
          </a:p>
        </p:txBody>
      </p:sp>
      <p:sp>
        <p:nvSpPr>
          <p:cNvPr id="4" name="Slide Number Placeholder 3">
            <a:extLst>
              <a:ext uri="{FF2B5EF4-FFF2-40B4-BE49-F238E27FC236}">
                <a16:creationId xmlns:a16="http://schemas.microsoft.com/office/drawing/2014/main" id="{D60401CF-CE39-1C32-A7F5-4BC6BAE24B33}"/>
              </a:ext>
            </a:extLst>
          </p:cNvPr>
          <p:cNvSpPr>
            <a:spLocks noGrp="1"/>
          </p:cNvSpPr>
          <p:nvPr>
            <p:ph type="sldNum" sz="quarter" idx="5"/>
          </p:nvPr>
        </p:nvSpPr>
        <p:spPr/>
        <p:txBody>
          <a:bodyPr/>
          <a:lstStyle/>
          <a:p>
            <a:pPr>
              <a:defRPr/>
            </a:pPr>
            <a:fld id="{383312D2-C674-44E4-B359-B8FA421AEA1F}" type="slidenum">
              <a:rPr lang="en-US" smtClean="0"/>
              <a:pPr>
                <a:defRPr/>
              </a:pPr>
              <a:t>5</a:t>
            </a:fld>
            <a:endParaRPr lang="en-US"/>
          </a:p>
        </p:txBody>
      </p:sp>
    </p:spTree>
    <p:extLst>
      <p:ext uri="{BB962C8B-B14F-4D97-AF65-F5344CB8AC3E}">
        <p14:creationId xmlns:p14="http://schemas.microsoft.com/office/powerpoint/2010/main" val="3772394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CC78F-559A-BD1C-2C39-C9325F15C3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BED72F-0B05-C5F2-4067-90AA2BB16A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681A1D-F7B5-59CA-94E1-64C5EFC8211C}"/>
              </a:ext>
            </a:extLst>
          </p:cNvPr>
          <p:cNvSpPr>
            <a:spLocks noGrp="1"/>
          </p:cNvSpPr>
          <p:nvPr>
            <p:ph type="body" idx="1"/>
          </p:nvPr>
        </p:nvSpPr>
        <p:spPr/>
        <p:txBody>
          <a:bodyPr/>
          <a:lstStyle/>
          <a:p>
            <a:r>
              <a:rPr lang="en-US" dirty="0" err="1"/>
              <a:t>YAG;Ce</a:t>
            </a:r>
            <a:r>
              <a:rPr lang="en-US" dirty="0"/>
              <a:t> represents an entire class of materials. The garnets. Many variants are important as scintillator.</a:t>
            </a:r>
          </a:p>
        </p:txBody>
      </p:sp>
      <p:sp>
        <p:nvSpPr>
          <p:cNvPr id="4" name="Slide Number Placeholder 3">
            <a:extLst>
              <a:ext uri="{FF2B5EF4-FFF2-40B4-BE49-F238E27FC236}">
                <a16:creationId xmlns:a16="http://schemas.microsoft.com/office/drawing/2014/main" id="{3E6335D0-A2E5-8859-3F4B-6DC3F9778051}"/>
              </a:ext>
            </a:extLst>
          </p:cNvPr>
          <p:cNvSpPr>
            <a:spLocks noGrp="1"/>
          </p:cNvSpPr>
          <p:nvPr>
            <p:ph type="sldNum" sz="quarter" idx="5"/>
          </p:nvPr>
        </p:nvSpPr>
        <p:spPr/>
        <p:txBody>
          <a:bodyPr/>
          <a:lstStyle/>
          <a:p>
            <a:pPr>
              <a:defRPr/>
            </a:pPr>
            <a:fld id="{383312D2-C674-44E4-B359-B8FA421AEA1F}" type="slidenum">
              <a:rPr lang="en-US" smtClean="0"/>
              <a:pPr>
                <a:defRPr/>
              </a:pPr>
              <a:t>6</a:t>
            </a:fld>
            <a:endParaRPr lang="en-US"/>
          </a:p>
        </p:txBody>
      </p:sp>
    </p:spTree>
    <p:extLst>
      <p:ext uri="{BB962C8B-B14F-4D97-AF65-F5344CB8AC3E}">
        <p14:creationId xmlns:p14="http://schemas.microsoft.com/office/powerpoint/2010/main" val="1503385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1967 </a:t>
            </a:r>
            <a:r>
              <a:rPr lang="en-US" dirty="0" err="1"/>
              <a:t>Blasse</a:t>
            </a:r>
            <a:r>
              <a:rPr lang="en-US" dirty="0"/>
              <a:t> still a young scientist. 20 years later when I entered the field he inspired me a lot. I collected all his published papers.</a:t>
            </a:r>
          </a:p>
        </p:txBody>
      </p:sp>
      <p:sp>
        <p:nvSpPr>
          <p:cNvPr id="4" name="Slide Number Placeholder 3"/>
          <p:cNvSpPr>
            <a:spLocks noGrp="1"/>
          </p:cNvSpPr>
          <p:nvPr>
            <p:ph type="sldNum" sz="quarter" idx="5"/>
          </p:nvPr>
        </p:nvSpPr>
        <p:spPr/>
        <p:txBody>
          <a:bodyPr/>
          <a:lstStyle/>
          <a:p>
            <a:pPr>
              <a:defRPr/>
            </a:pPr>
            <a:fld id="{383312D2-C674-44E4-B359-B8FA421AEA1F}" type="slidenum">
              <a:rPr lang="en-US" smtClean="0"/>
              <a:pPr>
                <a:defRPr/>
              </a:pPr>
              <a:t>7</a:t>
            </a:fld>
            <a:endParaRPr lang="en-US"/>
          </a:p>
        </p:txBody>
      </p:sp>
    </p:spTree>
    <p:extLst>
      <p:ext uri="{BB962C8B-B14F-4D97-AF65-F5344CB8AC3E}">
        <p14:creationId xmlns:p14="http://schemas.microsoft.com/office/powerpoint/2010/main" val="923887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E83AA-419B-064D-0EDE-476A919D7B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006401-51CE-A928-6051-D624FBFF60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50C5EB-FB3A-B1DB-0007-1C014FFFD241}"/>
              </a:ext>
            </a:extLst>
          </p:cNvPr>
          <p:cNvSpPr>
            <a:spLocks noGrp="1"/>
          </p:cNvSpPr>
          <p:nvPr>
            <p:ph type="body" idx="1"/>
          </p:nvPr>
        </p:nvSpPr>
        <p:spPr/>
        <p:txBody>
          <a:bodyPr/>
          <a:lstStyle/>
          <a:p>
            <a:r>
              <a:rPr lang="en-US" dirty="0"/>
              <a:t>Weber distinguished 3 phases in scintillator discovery.  1) visual scintillation counting discovery of radioactivity, X-rays, alpha particles. 2) after invention/availability of the PMT 1946-1980. During this phase BGO was discovered</a:t>
            </a:r>
          </a:p>
        </p:txBody>
      </p:sp>
      <p:sp>
        <p:nvSpPr>
          <p:cNvPr id="4" name="Slide Number Placeholder 3">
            <a:extLst>
              <a:ext uri="{FF2B5EF4-FFF2-40B4-BE49-F238E27FC236}">
                <a16:creationId xmlns:a16="http://schemas.microsoft.com/office/drawing/2014/main" id="{0805F9A6-2B11-CF6F-69E9-9B583522A7D7}"/>
              </a:ext>
            </a:extLst>
          </p:cNvPr>
          <p:cNvSpPr>
            <a:spLocks noGrp="1"/>
          </p:cNvSpPr>
          <p:nvPr>
            <p:ph type="sldNum" sz="quarter" idx="5"/>
          </p:nvPr>
        </p:nvSpPr>
        <p:spPr/>
        <p:txBody>
          <a:bodyPr/>
          <a:lstStyle/>
          <a:p>
            <a:pPr>
              <a:defRPr/>
            </a:pPr>
            <a:fld id="{383312D2-C674-44E4-B359-B8FA421AEA1F}" type="slidenum">
              <a:rPr lang="en-US" smtClean="0"/>
              <a:pPr>
                <a:defRPr/>
              </a:pPr>
              <a:t>9</a:t>
            </a:fld>
            <a:endParaRPr lang="en-US"/>
          </a:p>
        </p:txBody>
      </p:sp>
    </p:spTree>
    <p:extLst>
      <p:ext uri="{BB962C8B-B14F-4D97-AF65-F5344CB8AC3E}">
        <p14:creationId xmlns:p14="http://schemas.microsoft.com/office/powerpoint/2010/main" val="1873224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Weber realized the potential as scintillator</a:t>
            </a:r>
          </a:p>
        </p:txBody>
      </p:sp>
      <p:sp>
        <p:nvSpPr>
          <p:cNvPr id="4" name="Slide Number Placeholder 3"/>
          <p:cNvSpPr>
            <a:spLocks noGrp="1"/>
          </p:cNvSpPr>
          <p:nvPr>
            <p:ph type="sldNum" sz="quarter" idx="5"/>
          </p:nvPr>
        </p:nvSpPr>
        <p:spPr/>
        <p:txBody>
          <a:bodyPr/>
          <a:lstStyle/>
          <a:p>
            <a:pPr>
              <a:defRPr/>
            </a:pPr>
            <a:fld id="{383312D2-C674-44E4-B359-B8FA421AEA1F}" type="slidenum">
              <a:rPr lang="en-US" smtClean="0"/>
              <a:pPr>
                <a:defRPr/>
              </a:pPr>
              <a:t>10</a:t>
            </a:fld>
            <a:endParaRPr lang="en-US"/>
          </a:p>
        </p:txBody>
      </p:sp>
    </p:spTree>
    <p:extLst>
      <p:ext uri="{BB962C8B-B14F-4D97-AF65-F5344CB8AC3E}">
        <p14:creationId xmlns:p14="http://schemas.microsoft.com/office/powerpoint/2010/main" val="166632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 and </a:t>
            </a:r>
            <a:r>
              <a:rPr lang="en-US" dirty="0" err="1"/>
              <a:t>Farukhi</a:t>
            </a:r>
            <a:r>
              <a:rPr lang="en-US" dirty="0"/>
              <a:t> realized potential application</a:t>
            </a:r>
          </a:p>
          <a:p>
            <a:r>
              <a:rPr lang="en-US" dirty="0"/>
              <a:t>Discovery is one thing, development is another</a:t>
            </a:r>
          </a:p>
        </p:txBody>
      </p:sp>
      <p:sp>
        <p:nvSpPr>
          <p:cNvPr id="4" name="Slide Number Placeholder 3"/>
          <p:cNvSpPr>
            <a:spLocks noGrp="1"/>
          </p:cNvSpPr>
          <p:nvPr>
            <p:ph type="sldNum" sz="quarter" idx="5"/>
          </p:nvPr>
        </p:nvSpPr>
        <p:spPr/>
        <p:txBody>
          <a:bodyPr/>
          <a:lstStyle/>
          <a:p>
            <a:pPr>
              <a:defRPr/>
            </a:pPr>
            <a:fld id="{383312D2-C674-44E4-B359-B8FA421AEA1F}" type="slidenum">
              <a:rPr lang="en-US" smtClean="0"/>
              <a:pPr>
                <a:defRPr/>
              </a:pPr>
              <a:t>12</a:t>
            </a:fld>
            <a:endParaRPr lang="en-US"/>
          </a:p>
        </p:txBody>
      </p:sp>
    </p:spTree>
    <p:extLst>
      <p:ext uri="{BB962C8B-B14F-4D97-AF65-F5344CB8AC3E}">
        <p14:creationId xmlns:p14="http://schemas.microsoft.com/office/powerpoint/2010/main" val="4426014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9DE04DE3-E3FF-A90D-D6A4-995028386C0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88200" y="2226836"/>
            <a:ext cx="7550763" cy="376597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0"/>
          <p:cNvSpPr>
            <a:spLocks noChangeArrowheads="1"/>
          </p:cNvSpPr>
          <p:nvPr/>
        </p:nvSpPr>
        <p:spPr bwMode="auto">
          <a:xfrm>
            <a:off x="0" y="0"/>
            <a:ext cx="469900" cy="20574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nl-NL"/>
          </a:p>
        </p:txBody>
      </p:sp>
      <p:sp>
        <p:nvSpPr>
          <p:cNvPr id="5" name="Rectangle 21"/>
          <p:cNvSpPr>
            <a:spLocks noChangeArrowheads="1"/>
          </p:cNvSpPr>
          <p:nvPr/>
        </p:nvSpPr>
        <p:spPr bwMode="auto">
          <a:xfrm>
            <a:off x="0" y="6584950"/>
            <a:ext cx="9144000" cy="2730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nl-NL"/>
          </a:p>
        </p:txBody>
      </p:sp>
      <p:sp>
        <p:nvSpPr>
          <p:cNvPr id="6" name="Line 22"/>
          <p:cNvSpPr>
            <a:spLocks noChangeShapeType="1"/>
          </p:cNvSpPr>
          <p:nvPr/>
        </p:nvSpPr>
        <p:spPr bwMode="auto">
          <a:xfrm>
            <a:off x="0" y="6781800"/>
            <a:ext cx="91440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Line 24"/>
          <p:cNvSpPr>
            <a:spLocks noChangeShapeType="1"/>
          </p:cNvSpPr>
          <p:nvPr/>
        </p:nvSpPr>
        <p:spPr bwMode="auto">
          <a:xfrm>
            <a:off x="0" y="6134100"/>
            <a:ext cx="9144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8" name="Picture 29" descr="TU_Delft_2.png                                                 00095E43Smidswater Server              C1CD65D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 y="6184900"/>
            <a:ext cx="88741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0"/>
          <p:cNvSpPr txBox="1">
            <a:spLocks noChangeArrowheads="1"/>
          </p:cNvSpPr>
          <p:nvPr/>
        </p:nvSpPr>
        <p:spPr bwMode="white">
          <a:xfrm>
            <a:off x="1498600" y="6572250"/>
            <a:ext cx="29718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Tahoma" pitchFamily="34" charset="0"/>
              </a:defRPr>
            </a:lvl1pPr>
            <a:lvl2pPr marL="742950" indent="-285750" eaLnBrk="0" hangingPunct="0">
              <a:defRPr sz="2200">
                <a:solidFill>
                  <a:schemeClr val="tx1"/>
                </a:solidFill>
                <a:latin typeface="Tahoma" pitchFamily="34" charset="0"/>
              </a:defRPr>
            </a:lvl2pPr>
            <a:lvl3pPr marL="1143000" indent="-228600" eaLnBrk="0" hangingPunct="0">
              <a:defRPr sz="2200">
                <a:solidFill>
                  <a:schemeClr val="tx1"/>
                </a:solidFill>
                <a:latin typeface="Tahoma" pitchFamily="34" charset="0"/>
              </a:defRPr>
            </a:lvl3pPr>
            <a:lvl4pPr marL="1600200" indent="-228600" eaLnBrk="0" hangingPunct="0">
              <a:defRPr sz="2200">
                <a:solidFill>
                  <a:schemeClr val="tx1"/>
                </a:solidFill>
                <a:latin typeface="Tahoma" pitchFamily="34" charset="0"/>
              </a:defRPr>
            </a:lvl4pPr>
            <a:lvl5pPr marL="2057400" indent="-228600" eaLnBrk="0" hangingPunct="0">
              <a:defRPr sz="2200">
                <a:solidFill>
                  <a:schemeClr val="tx1"/>
                </a:solidFill>
                <a:latin typeface="Tahoma" pitchFamily="34" charset="0"/>
              </a:defRPr>
            </a:lvl5pPr>
            <a:lvl6pPr marL="2514600" indent="-228600" algn="r" eaLnBrk="0" fontAlgn="base" hangingPunct="0">
              <a:spcBef>
                <a:spcPct val="0"/>
              </a:spcBef>
              <a:spcAft>
                <a:spcPct val="0"/>
              </a:spcAft>
              <a:defRPr sz="2200">
                <a:solidFill>
                  <a:schemeClr val="tx1"/>
                </a:solidFill>
                <a:latin typeface="Tahoma" pitchFamily="34" charset="0"/>
              </a:defRPr>
            </a:lvl6pPr>
            <a:lvl7pPr marL="2971800" indent="-228600" algn="r" eaLnBrk="0" fontAlgn="base" hangingPunct="0">
              <a:spcBef>
                <a:spcPct val="0"/>
              </a:spcBef>
              <a:spcAft>
                <a:spcPct val="0"/>
              </a:spcAft>
              <a:defRPr sz="2200">
                <a:solidFill>
                  <a:schemeClr val="tx1"/>
                </a:solidFill>
                <a:latin typeface="Tahoma" pitchFamily="34" charset="0"/>
              </a:defRPr>
            </a:lvl7pPr>
            <a:lvl8pPr marL="3429000" indent="-228600" algn="r" eaLnBrk="0" fontAlgn="base" hangingPunct="0">
              <a:spcBef>
                <a:spcPct val="0"/>
              </a:spcBef>
              <a:spcAft>
                <a:spcPct val="0"/>
              </a:spcAft>
              <a:defRPr sz="2200">
                <a:solidFill>
                  <a:schemeClr val="tx1"/>
                </a:solidFill>
                <a:latin typeface="Tahoma" pitchFamily="34" charset="0"/>
              </a:defRPr>
            </a:lvl8pPr>
            <a:lvl9pPr marL="3886200" indent="-228600" algn="r" eaLnBrk="0" fontAlgn="base" hangingPunct="0">
              <a:spcBef>
                <a:spcPct val="0"/>
              </a:spcBef>
              <a:spcAft>
                <a:spcPct val="0"/>
              </a:spcAft>
              <a:defRPr sz="2200">
                <a:solidFill>
                  <a:schemeClr val="tx1"/>
                </a:solidFill>
                <a:latin typeface="Tahoma" pitchFamily="34" charset="0"/>
              </a:defRPr>
            </a:lvl9pPr>
          </a:lstStyle>
          <a:p>
            <a:pPr algn="l" eaLnBrk="1" hangingPunct="1">
              <a:spcBef>
                <a:spcPct val="50000"/>
              </a:spcBef>
              <a:defRPr/>
            </a:pPr>
            <a:r>
              <a:rPr lang="nl-NL" sz="800">
                <a:solidFill>
                  <a:schemeClr val="bg1"/>
                </a:solidFill>
              </a:rPr>
              <a:t>Challenge the future</a:t>
            </a:r>
            <a:endParaRPr lang="nl-NL"/>
          </a:p>
        </p:txBody>
      </p:sp>
      <p:sp>
        <p:nvSpPr>
          <p:cNvPr id="10" name="Text Box 31"/>
          <p:cNvSpPr txBox="1">
            <a:spLocks noChangeArrowheads="1"/>
          </p:cNvSpPr>
          <p:nvPr/>
        </p:nvSpPr>
        <p:spPr bwMode="auto">
          <a:xfrm>
            <a:off x="1498600" y="6292850"/>
            <a:ext cx="99060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Tahoma" pitchFamily="34" charset="0"/>
              </a:defRPr>
            </a:lvl1pPr>
            <a:lvl2pPr marL="742950" indent="-285750" eaLnBrk="0" hangingPunct="0">
              <a:defRPr sz="2200">
                <a:solidFill>
                  <a:schemeClr val="tx1"/>
                </a:solidFill>
                <a:latin typeface="Tahoma" pitchFamily="34" charset="0"/>
              </a:defRPr>
            </a:lvl2pPr>
            <a:lvl3pPr marL="1143000" indent="-228600" eaLnBrk="0" hangingPunct="0">
              <a:defRPr sz="2200">
                <a:solidFill>
                  <a:schemeClr val="tx1"/>
                </a:solidFill>
                <a:latin typeface="Tahoma" pitchFamily="34" charset="0"/>
              </a:defRPr>
            </a:lvl3pPr>
            <a:lvl4pPr marL="1600200" indent="-228600" eaLnBrk="0" hangingPunct="0">
              <a:defRPr sz="2200">
                <a:solidFill>
                  <a:schemeClr val="tx1"/>
                </a:solidFill>
                <a:latin typeface="Tahoma" pitchFamily="34" charset="0"/>
              </a:defRPr>
            </a:lvl4pPr>
            <a:lvl5pPr marL="2057400" indent="-228600" eaLnBrk="0" hangingPunct="0">
              <a:defRPr sz="2200">
                <a:solidFill>
                  <a:schemeClr val="tx1"/>
                </a:solidFill>
                <a:latin typeface="Tahoma" pitchFamily="34" charset="0"/>
              </a:defRPr>
            </a:lvl5pPr>
            <a:lvl6pPr marL="2514600" indent="-228600" algn="r" eaLnBrk="0" fontAlgn="base" hangingPunct="0">
              <a:spcBef>
                <a:spcPct val="0"/>
              </a:spcBef>
              <a:spcAft>
                <a:spcPct val="0"/>
              </a:spcAft>
              <a:defRPr sz="2200">
                <a:solidFill>
                  <a:schemeClr val="tx1"/>
                </a:solidFill>
                <a:latin typeface="Tahoma" pitchFamily="34" charset="0"/>
              </a:defRPr>
            </a:lvl6pPr>
            <a:lvl7pPr marL="2971800" indent="-228600" algn="r" eaLnBrk="0" fontAlgn="base" hangingPunct="0">
              <a:spcBef>
                <a:spcPct val="0"/>
              </a:spcBef>
              <a:spcAft>
                <a:spcPct val="0"/>
              </a:spcAft>
              <a:defRPr sz="2200">
                <a:solidFill>
                  <a:schemeClr val="tx1"/>
                </a:solidFill>
                <a:latin typeface="Tahoma" pitchFamily="34" charset="0"/>
              </a:defRPr>
            </a:lvl7pPr>
            <a:lvl8pPr marL="3429000" indent="-228600" algn="r" eaLnBrk="0" fontAlgn="base" hangingPunct="0">
              <a:spcBef>
                <a:spcPct val="0"/>
              </a:spcBef>
              <a:spcAft>
                <a:spcPct val="0"/>
              </a:spcAft>
              <a:defRPr sz="2200">
                <a:solidFill>
                  <a:schemeClr val="tx1"/>
                </a:solidFill>
                <a:latin typeface="Tahoma" pitchFamily="34" charset="0"/>
              </a:defRPr>
            </a:lvl8pPr>
            <a:lvl9pPr marL="3886200" indent="-228600" algn="r" eaLnBrk="0" fontAlgn="base" hangingPunct="0">
              <a:spcBef>
                <a:spcPct val="0"/>
              </a:spcBef>
              <a:spcAft>
                <a:spcPct val="0"/>
              </a:spcAft>
              <a:defRPr sz="2200">
                <a:solidFill>
                  <a:schemeClr val="tx1"/>
                </a:solidFill>
                <a:latin typeface="Tahoma" pitchFamily="34" charset="0"/>
              </a:defRPr>
            </a:lvl9pPr>
          </a:lstStyle>
          <a:p>
            <a:pPr algn="l" eaLnBrk="1" hangingPunct="1">
              <a:lnSpc>
                <a:spcPct val="90000"/>
              </a:lnSpc>
              <a:defRPr/>
            </a:pPr>
            <a:r>
              <a:rPr lang="nl-NL" sz="500"/>
              <a:t>Delft</a:t>
            </a:r>
          </a:p>
          <a:p>
            <a:pPr algn="l" eaLnBrk="1" hangingPunct="1">
              <a:lnSpc>
                <a:spcPct val="90000"/>
              </a:lnSpc>
              <a:defRPr/>
            </a:pPr>
            <a:r>
              <a:rPr lang="nl-NL" sz="500"/>
              <a:t>University of</a:t>
            </a:r>
          </a:p>
          <a:p>
            <a:pPr algn="l" eaLnBrk="1" hangingPunct="1">
              <a:lnSpc>
                <a:spcPct val="90000"/>
              </a:lnSpc>
              <a:defRPr/>
            </a:pPr>
            <a:r>
              <a:rPr lang="nl-NL" sz="500"/>
              <a:t>Technology</a:t>
            </a:r>
            <a:endParaRPr lang="nl-NL"/>
          </a:p>
        </p:txBody>
      </p:sp>
      <p:sp>
        <p:nvSpPr>
          <p:cNvPr id="11" name="Text Box 13"/>
          <p:cNvSpPr txBox="1">
            <a:spLocks noChangeArrowheads="1"/>
          </p:cNvSpPr>
          <p:nvPr/>
        </p:nvSpPr>
        <p:spPr bwMode="auto">
          <a:xfrm>
            <a:off x="571500" y="164748"/>
            <a:ext cx="841717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200">
                <a:solidFill>
                  <a:schemeClr val="tx1"/>
                </a:solidFill>
                <a:latin typeface="Tahoma" pitchFamily="34" charset="0"/>
              </a:defRPr>
            </a:lvl1pPr>
            <a:lvl2pPr marL="742950" indent="-285750" eaLnBrk="0" hangingPunct="0">
              <a:defRPr sz="2200">
                <a:solidFill>
                  <a:schemeClr val="tx1"/>
                </a:solidFill>
                <a:latin typeface="Tahoma" pitchFamily="34" charset="0"/>
              </a:defRPr>
            </a:lvl2pPr>
            <a:lvl3pPr marL="1143000" indent="-228600" eaLnBrk="0" hangingPunct="0">
              <a:defRPr sz="2200">
                <a:solidFill>
                  <a:schemeClr val="tx1"/>
                </a:solidFill>
                <a:latin typeface="Tahoma" pitchFamily="34" charset="0"/>
              </a:defRPr>
            </a:lvl3pPr>
            <a:lvl4pPr marL="1600200" indent="-228600" eaLnBrk="0" hangingPunct="0">
              <a:defRPr sz="2200">
                <a:solidFill>
                  <a:schemeClr val="tx1"/>
                </a:solidFill>
                <a:latin typeface="Tahoma" pitchFamily="34" charset="0"/>
              </a:defRPr>
            </a:lvl4pPr>
            <a:lvl5pPr marL="2057400" indent="-228600" eaLnBrk="0" hangingPunct="0">
              <a:defRPr sz="2200">
                <a:solidFill>
                  <a:schemeClr val="tx1"/>
                </a:solidFill>
                <a:latin typeface="Tahoma" pitchFamily="34" charset="0"/>
              </a:defRPr>
            </a:lvl5pPr>
            <a:lvl6pPr marL="2514600" indent="-228600" algn="r" eaLnBrk="0" fontAlgn="base" hangingPunct="0">
              <a:spcBef>
                <a:spcPct val="0"/>
              </a:spcBef>
              <a:spcAft>
                <a:spcPct val="0"/>
              </a:spcAft>
              <a:defRPr sz="2200">
                <a:solidFill>
                  <a:schemeClr val="tx1"/>
                </a:solidFill>
                <a:latin typeface="Tahoma" pitchFamily="34" charset="0"/>
              </a:defRPr>
            </a:lvl6pPr>
            <a:lvl7pPr marL="2971800" indent="-228600" algn="r" eaLnBrk="0" fontAlgn="base" hangingPunct="0">
              <a:spcBef>
                <a:spcPct val="0"/>
              </a:spcBef>
              <a:spcAft>
                <a:spcPct val="0"/>
              </a:spcAft>
              <a:defRPr sz="2200">
                <a:solidFill>
                  <a:schemeClr val="tx1"/>
                </a:solidFill>
                <a:latin typeface="Tahoma" pitchFamily="34" charset="0"/>
              </a:defRPr>
            </a:lvl7pPr>
            <a:lvl8pPr marL="3429000" indent="-228600" algn="r" eaLnBrk="0" fontAlgn="base" hangingPunct="0">
              <a:spcBef>
                <a:spcPct val="0"/>
              </a:spcBef>
              <a:spcAft>
                <a:spcPct val="0"/>
              </a:spcAft>
              <a:defRPr sz="2200">
                <a:solidFill>
                  <a:schemeClr val="tx1"/>
                </a:solidFill>
                <a:latin typeface="Tahoma" pitchFamily="34" charset="0"/>
              </a:defRPr>
            </a:lvl8pPr>
            <a:lvl9pPr marL="3886200" indent="-228600" algn="r" eaLnBrk="0" fontAlgn="base" hangingPunct="0">
              <a:spcBef>
                <a:spcPct val="0"/>
              </a:spcBef>
              <a:spcAft>
                <a:spcPct val="0"/>
              </a:spcAft>
              <a:defRPr sz="2200">
                <a:solidFill>
                  <a:schemeClr val="tx1"/>
                </a:solidFill>
                <a:latin typeface="Tahom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800" b="0" i="0" dirty="0">
                <a:solidFill>
                  <a:srgbClr val="C00000"/>
                </a:solidFill>
                <a:effectLst/>
                <a:latin typeface="Tahoma" panose="020B0604030504040204" pitchFamily="34" charset="0"/>
                <a:ea typeface="Tahoma" panose="020B0604030504040204" pitchFamily="34" charset="0"/>
                <a:cs typeface="Tahoma" panose="020B0604030504040204" pitchFamily="34" charset="0"/>
              </a:rPr>
              <a:t>The history of scintillator discovery and the challenges that lie ahead</a:t>
            </a:r>
            <a:endParaRPr lang="en-US" sz="2800" b="0" kern="1200" dirty="0">
              <a:solidFill>
                <a:srgbClr val="C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2" name="Text Box 14"/>
          <p:cNvSpPr txBox="1">
            <a:spLocks noChangeArrowheads="1"/>
          </p:cNvSpPr>
          <p:nvPr/>
        </p:nvSpPr>
        <p:spPr bwMode="auto">
          <a:xfrm>
            <a:off x="2712225" y="1203753"/>
            <a:ext cx="3943836" cy="830997"/>
          </a:xfrm>
          <a:prstGeom prst="rect">
            <a:avLst/>
          </a:prstGeom>
          <a:solidFill>
            <a:schemeClr val="bg1"/>
          </a:solidFill>
          <a:ln>
            <a:noFill/>
          </a:ln>
          <a:effectLst/>
        </p:spPr>
        <p:txBody>
          <a:bodyPr wrap="none">
            <a:spAutoFit/>
          </a:bodyPr>
          <a:lstStyle>
            <a:lvl1pPr eaLnBrk="0" hangingPunct="0">
              <a:defRPr sz="2200">
                <a:solidFill>
                  <a:schemeClr val="tx1"/>
                </a:solidFill>
                <a:latin typeface="Tahoma" pitchFamily="34" charset="0"/>
              </a:defRPr>
            </a:lvl1pPr>
            <a:lvl2pPr marL="742950" indent="-285750" eaLnBrk="0" hangingPunct="0">
              <a:defRPr sz="2200">
                <a:solidFill>
                  <a:schemeClr val="tx1"/>
                </a:solidFill>
                <a:latin typeface="Tahoma" pitchFamily="34" charset="0"/>
              </a:defRPr>
            </a:lvl2pPr>
            <a:lvl3pPr marL="1143000" indent="-228600" eaLnBrk="0" hangingPunct="0">
              <a:defRPr sz="2200">
                <a:solidFill>
                  <a:schemeClr val="tx1"/>
                </a:solidFill>
                <a:latin typeface="Tahoma" pitchFamily="34" charset="0"/>
              </a:defRPr>
            </a:lvl3pPr>
            <a:lvl4pPr marL="1600200" indent="-228600" eaLnBrk="0" hangingPunct="0">
              <a:defRPr sz="2200">
                <a:solidFill>
                  <a:schemeClr val="tx1"/>
                </a:solidFill>
                <a:latin typeface="Tahoma" pitchFamily="34" charset="0"/>
              </a:defRPr>
            </a:lvl4pPr>
            <a:lvl5pPr marL="2057400" indent="-228600" eaLnBrk="0" hangingPunct="0">
              <a:defRPr sz="2200">
                <a:solidFill>
                  <a:schemeClr val="tx1"/>
                </a:solidFill>
                <a:latin typeface="Tahoma" pitchFamily="34" charset="0"/>
              </a:defRPr>
            </a:lvl5pPr>
            <a:lvl6pPr marL="2514600" indent="-228600" algn="r" eaLnBrk="0" fontAlgn="base" hangingPunct="0">
              <a:spcBef>
                <a:spcPct val="0"/>
              </a:spcBef>
              <a:spcAft>
                <a:spcPct val="0"/>
              </a:spcAft>
              <a:defRPr sz="2200">
                <a:solidFill>
                  <a:schemeClr val="tx1"/>
                </a:solidFill>
                <a:latin typeface="Tahoma" pitchFamily="34" charset="0"/>
              </a:defRPr>
            </a:lvl6pPr>
            <a:lvl7pPr marL="2971800" indent="-228600" algn="r" eaLnBrk="0" fontAlgn="base" hangingPunct="0">
              <a:spcBef>
                <a:spcPct val="0"/>
              </a:spcBef>
              <a:spcAft>
                <a:spcPct val="0"/>
              </a:spcAft>
              <a:defRPr sz="2200">
                <a:solidFill>
                  <a:schemeClr val="tx1"/>
                </a:solidFill>
                <a:latin typeface="Tahoma" pitchFamily="34" charset="0"/>
              </a:defRPr>
            </a:lvl7pPr>
            <a:lvl8pPr marL="3429000" indent="-228600" algn="r" eaLnBrk="0" fontAlgn="base" hangingPunct="0">
              <a:spcBef>
                <a:spcPct val="0"/>
              </a:spcBef>
              <a:spcAft>
                <a:spcPct val="0"/>
              </a:spcAft>
              <a:defRPr sz="2200">
                <a:solidFill>
                  <a:schemeClr val="tx1"/>
                </a:solidFill>
                <a:latin typeface="Tahoma" pitchFamily="34" charset="0"/>
              </a:defRPr>
            </a:lvl8pPr>
            <a:lvl9pPr marL="3886200" indent="-228600" algn="r" eaLnBrk="0" fontAlgn="base" hangingPunct="0">
              <a:spcBef>
                <a:spcPct val="0"/>
              </a:spcBef>
              <a:spcAft>
                <a:spcPct val="0"/>
              </a:spcAft>
              <a:defRPr sz="2200">
                <a:solidFill>
                  <a:schemeClr val="tx1"/>
                </a:solidFill>
                <a:latin typeface="Tahoma" pitchFamily="34" charset="0"/>
              </a:defRPr>
            </a:lvl9pPr>
          </a:lstStyle>
          <a:p>
            <a:pPr algn="ctr" eaLnBrk="1" hangingPunct="1">
              <a:defRPr/>
            </a:pPr>
            <a:r>
              <a:rPr lang="en-US" sz="2000" u="none" dirty="0">
                <a:solidFill>
                  <a:schemeClr val="tx1"/>
                </a:solidFill>
              </a:rPr>
              <a:t>Pieter Dorenbos</a:t>
            </a:r>
          </a:p>
          <a:p>
            <a:pPr algn="ctr" eaLnBrk="1" hangingPunct="1">
              <a:defRPr/>
            </a:pPr>
            <a:r>
              <a:rPr lang="en-US" sz="1400" dirty="0">
                <a:solidFill>
                  <a:schemeClr val="tx1"/>
                </a:solidFill>
              </a:rPr>
              <a:t>Dept. Radiation Science and Technology</a:t>
            </a:r>
          </a:p>
          <a:p>
            <a:pPr algn="ctr" eaLnBrk="1" hangingPunct="1">
              <a:defRPr/>
            </a:pPr>
            <a:r>
              <a:rPr lang="en-US" sz="1400" dirty="0">
                <a:solidFill>
                  <a:schemeClr val="tx1"/>
                </a:solidFill>
              </a:rPr>
              <a:t>Delft University of Technology, The Netherlands</a:t>
            </a:r>
          </a:p>
        </p:txBody>
      </p:sp>
    </p:spTree>
    <p:extLst>
      <p:ext uri="{BB962C8B-B14F-4D97-AF65-F5344CB8AC3E}">
        <p14:creationId xmlns:p14="http://schemas.microsoft.com/office/powerpoint/2010/main" val="217316939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966942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62738" y="457200"/>
            <a:ext cx="1914525" cy="4876800"/>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917575" y="457200"/>
            <a:ext cx="5592763" cy="48768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753641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el en grafiek">
    <p:spTree>
      <p:nvGrpSpPr>
        <p:cNvPr id="1" name=""/>
        <p:cNvGrpSpPr/>
        <p:nvPr/>
      </p:nvGrpSpPr>
      <p:grpSpPr>
        <a:xfrm>
          <a:off x="0" y="0"/>
          <a:ext cx="0" cy="0"/>
          <a:chOff x="0" y="0"/>
          <a:chExt cx="0" cy="0"/>
        </a:xfrm>
      </p:grpSpPr>
      <p:sp>
        <p:nvSpPr>
          <p:cNvPr id="2" name="Titel 1"/>
          <p:cNvSpPr>
            <a:spLocks noGrp="1"/>
          </p:cNvSpPr>
          <p:nvPr>
            <p:ph type="title"/>
          </p:nvPr>
        </p:nvSpPr>
        <p:spPr>
          <a:xfrm>
            <a:off x="917575" y="457200"/>
            <a:ext cx="7659688" cy="1066800"/>
          </a:xfrm>
        </p:spPr>
        <p:txBody>
          <a:bodyPr/>
          <a:lstStyle/>
          <a:p>
            <a:r>
              <a:rPr lang="nl-NL"/>
              <a:t>Klik om de stijl te bewerken</a:t>
            </a:r>
          </a:p>
        </p:txBody>
      </p:sp>
      <p:sp>
        <p:nvSpPr>
          <p:cNvPr id="3" name="Tijdelijke aanduiding voor grafiek 2"/>
          <p:cNvSpPr>
            <a:spLocks noGrp="1"/>
          </p:cNvSpPr>
          <p:nvPr>
            <p:ph type="chart" idx="1"/>
          </p:nvPr>
        </p:nvSpPr>
        <p:spPr>
          <a:xfrm>
            <a:off x="925513" y="2286000"/>
            <a:ext cx="7648575" cy="3048000"/>
          </a:xfrm>
        </p:spPr>
        <p:txBody>
          <a:bodyPr/>
          <a:lstStyle/>
          <a:p>
            <a:pPr lvl="0"/>
            <a:endParaRPr lang="nl-NL" noProof="0"/>
          </a:p>
        </p:txBody>
      </p:sp>
    </p:spTree>
    <p:extLst>
      <p:ext uri="{BB962C8B-B14F-4D97-AF65-F5344CB8AC3E}">
        <p14:creationId xmlns:p14="http://schemas.microsoft.com/office/powerpoint/2010/main" val="1203457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7575" y="457200"/>
            <a:ext cx="7659688" cy="1066800"/>
          </a:xfrm>
        </p:spPr>
        <p:txBody>
          <a:bodyPr/>
          <a:lstStyle/>
          <a:p>
            <a:r>
              <a:rPr lang="en-US"/>
              <a:t>Click to edit Master title style</a:t>
            </a:r>
            <a:endParaRPr lang="nl-NL"/>
          </a:p>
        </p:txBody>
      </p:sp>
      <p:sp>
        <p:nvSpPr>
          <p:cNvPr id="3" name="Content Placeholder 2"/>
          <p:cNvSpPr>
            <a:spLocks noGrp="1"/>
          </p:cNvSpPr>
          <p:nvPr>
            <p:ph sz="quarter" idx="1"/>
          </p:nvPr>
        </p:nvSpPr>
        <p:spPr>
          <a:xfrm>
            <a:off x="925513" y="2286000"/>
            <a:ext cx="3748087" cy="144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quarter" idx="2"/>
          </p:nvPr>
        </p:nvSpPr>
        <p:spPr>
          <a:xfrm>
            <a:off x="4826000" y="2286000"/>
            <a:ext cx="3748088" cy="144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Content Placeholder 4"/>
          <p:cNvSpPr>
            <a:spLocks noGrp="1"/>
          </p:cNvSpPr>
          <p:nvPr>
            <p:ph sz="quarter" idx="3"/>
          </p:nvPr>
        </p:nvSpPr>
        <p:spPr>
          <a:xfrm>
            <a:off x="925513" y="3886200"/>
            <a:ext cx="3748087" cy="144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Content Placeholder 5"/>
          <p:cNvSpPr>
            <a:spLocks noGrp="1"/>
          </p:cNvSpPr>
          <p:nvPr>
            <p:ph sz="quarter" idx="4"/>
          </p:nvPr>
        </p:nvSpPr>
        <p:spPr>
          <a:xfrm>
            <a:off x="4826000" y="3886200"/>
            <a:ext cx="3748088" cy="144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6707795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7575" y="457200"/>
            <a:ext cx="7659688"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1644920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tle 3"/>
          <p:cNvSpPr>
            <a:spLocks noGrp="1"/>
          </p:cNvSpPr>
          <p:nvPr>
            <p:ph type="title"/>
          </p:nvPr>
        </p:nvSpPr>
        <p:spPr/>
        <p:txBody>
          <a:bodyPr/>
          <a:lstStyle/>
          <a:p>
            <a:r>
              <a:rPr lang="en-US"/>
              <a:t>Click to edit Master title style</a:t>
            </a:r>
            <a:endParaRPr lang="nl-NL"/>
          </a:p>
        </p:txBody>
      </p:sp>
    </p:spTree>
    <p:extLst>
      <p:ext uri="{BB962C8B-B14F-4D97-AF65-F5344CB8AC3E}">
        <p14:creationId xmlns:p14="http://schemas.microsoft.com/office/powerpoint/2010/main" val="1998943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Tree>
    <p:extLst>
      <p:ext uri="{BB962C8B-B14F-4D97-AF65-F5344CB8AC3E}">
        <p14:creationId xmlns:p14="http://schemas.microsoft.com/office/powerpoint/2010/main" val="669583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925513" y="2286000"/>
            <a:ext cx="3748087"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826000" y="2286000"/>
            <a:ext cx="3748088"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357328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736623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2152048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971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444607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2675623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3"/>
          <p:cNvSpPr>
            <a:spLocks noChangeArrowheads="1"/>
          </p:cNvSpPr>
          <p:nvPr/>
        </p:nvSpPr>
        <p:spPr bwMode="auto">
          <a:xfrm>
            <a:off x="0" y="6132513"/>
            <a:ext cx="9144000" cy="7254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nl-NL"/>
          </a:p>
        </p:txBody>
      </p:sp>
      <p:sp>
        <p:nvSpPr>
          <p:cNvPr id="1027" name="Rectangle 10"/>
          <p:cNvSpPr>
            <a:spLocks noGrp="1" noChangeArrowheads="1"/>
          </p:cNvSpPr>
          <p:nvPr>
            <p:ph type="title"/>
          </p:nvPr>
        </p:nvSpPr>
        <p:spPr bwMode="auto">
          <a:xfrm>
            <a:off x="917575" y="457200"/>
            <a:ext cx="76596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nl-NL"/>
              <a:t>Click to edit Master title style</a:t>
            </a:r>
          </a:p>
        </p:txBody>
      </p:sp>
      <p:sp>
        <p:nvSpPr>
          <p:cNvPr id="1028" name="Rectangle 11"/>
          <p:cNvSpPr>
            <a:spLocks noGrp="1" noChangeArrowheads="1"/>
          </p:cNvSpPr>
          <p:nvPr>
            <p:ph type="body" idx="1"/>
          </p:nvPr>
        </p:nvSpPr>
        <p:spPr bwMode="auto">
          <a:xfrm>
            <a:off x="925513" y="2286000"/>
            <a:ext cx="76485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1029" name="Rectangle 17"/>
          <p:cNvSpPr>
            <a:spLocks noChangeArrowheads="1"/>
          </p:cNvSpPr>
          <p:nvPr/>
        </p:nvSpPr>
        <p:spPr bwMode="auto">
          <a:xfrm>
            <a:off x="7640638" y="6297613"/>
            <a:ext cx="539750"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fld id="{B4161293-97AC-475E-9A9B-10696E3E236D}" type="slidenum">
              <a:rPr lang="nl-NL" sz="1300"/>
              <a:pPr/>
              <a:t>‹#›</a:t>
            </a:fld>
            <a:endParaRPr lang="nl-NL" sz="1300"/>
          </a:p>
        </p:txBody>
      </p:sp>
      <p:sp>
        <p:nvSpPr>
          <p:cNvPr id="1030" name="Rectangle 19"/>
          <p:cNvSpPr>
            <a:spLocks noChangeArrowheads="1"/>
          </p:cNvSpPr>
          <p:nvPr/>
        </p:nvSpPr>
        <p:spPr bwMode="auto">
          <a:xfrm>
            <a:off x="0" y="6584950"/>
            <a:ext cx="9144000" cy="2730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nl-NL"/>
          </a:p>
        </p:txBody>
      </p:sp>
      <p:sp>
        <p:nvSpPr>
          <p:cNvPr id="1031" name="Line 20"/>
          <p:cNvSpPr>
            <a:spLocks noChangeShapeType="1"/>
          </p:cNvSpPr>
          <p:nvPr/>
        </p:nvSpPr>
        <p:spPr bwMode="auto">
          <a:xfrm>
            <a:off x="0" y="6781800"/>
            <a:ext cx="91440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032" name="Picture 21" descr="TU_Delft_2.png                                                 00095E43Smidswater Server              C1CD65DB:"/>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1500" y="6184900"/>
            <a:ext cx="88741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Line 22"/>
          <p:cNvSpPr>
            <a:spLocks noChangeShapeType="1"/>
          </p:cNvSpPr>
          <p:nvPr/>
        </p:nvSpPr>
        <p:spPr bwMode="auto">
          <a:xfrm>
            <a:off x="0" y="6134100"/>
            <a:ext cx="9144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 name="Rectangle 28"/>
          <p:cNvSpPr>
            <a:spLocks noChangeArrowheads="1"/>
          </p:cNvSpPr>
          <p:nvPr/>
        </p:nvSpPr>
        <p:spPr bwMode="auto">
          <a:xfrm>
            <a:off x="0" y="0"/>
            <a:ext cx="469900" cy="20574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nl-NL"/>
          </a:p>
        </p:txBody>
      </p:sp>
    </p:spTree>
  </p:cSld>
  <p:clrMap bg1="lt1" tx1="dk1" bg2="lt2" tx2="dk2" accent1="accent1" accent2="accent2" accent3="accent3" accent4="accent4" accent5="accent5" accent6="accent6" hlink="hlink" folHlink="folHlink"/>
  <p:sldLayoutIdLst>
    <p:sldLayoutId id="2147484080"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 id="2147484077" r:id="rId12"/>
    <p:sldLayoutId id="2147484078" r:id="rId13"/>
    <p:sldLayoutId id="2147484079" r:id="rId14"/>
  </p:sldLayoutIdLst>
  <p:hf hdr="0" ftr="0" dt="0"/>
  <p:txStyles>
    <p:titleStyle>
      <a:lvl1pPr marL="857250" indent="-857250" algn="l" rtl="0" eaLnBrk="0" fontAlgn="base" hangingPunct="0">
        <a:spcBef>
          <a:spcPct val="0"/>
        </a:spcBef>
        <a:spcAft>
          <a:spcPct val="0"/>
        </a:spcAft>
        <a:defRPr sz="3300">
          <a:solidFill>
            <a:schemeClr val="tx1"/>
          </a:solidFill>
          <a:latin typeface="+mj-lt"/>
          <a:ea typeface="+mj-ea"/>
          <a:cs typeface="+mj-cs"/>
        </a:defRPr>
      </a:lvl1pPr>
      <a:lvl2pPr marL="857250" indent="-857250" algn="l" rtl="0" eaLnBrk="0" fontAlgn="base" hangingPunct="0">
        <a:spcBef>
          <a:spcPct val="0"/>
        </a:spcBef>
        <a:spcAft>
          <a:spcPct val="0"/>
        </a:spcAft>
        <a:defRPr sz="3300">
          <a:solidFill>
            <a:schemeClr val="tx1"/>
          </a:solidFill>
          <a:latin typeface="Bookman Old Style" pitchFamily="18" charset="0"/>
        </a:defRPr>
      </a:lvl2pPr>
      <a:lvl3pPr marL="857250" indent="-857250" algn="l" rtl="0" eaLnBrk="0" fontAlgn="base" hangingPunct="0">
        <a:spcBef>
          <a:spcPct val="0"/>
        </a:spcBef>
        <a:spcAft>
          <a:spcPct val="0"/>
        </a:spcAft>
        <a:defRPr sz="3300">
          <a:solidFill>
            <a:schemeClr val="tx1"/>
          </a:solidFill>
          <a:latin typeface="Bookman Old Style" pitchFamily="18" charset="0"/>
        </a:defRPr>
      </a:lvl3pPr>
      <a:lvl4pPr marL="857250" indent="-857250" algn="l" rtl="0" eaLnBrk="0" fontAlgn="base" hangingPunct="0">
        <a:spcBef>
          <a:spcPct val="0"/>
        </a:spcBef>
        <a:spcAft>
          <a:spcPct val="0"/>
        </a:spcAft>
        <a:defRPr sz="3300">
          <a:solidFill>
            <a:schemeClr val="tx1"/>
          </a:solidFill>
          <a:latin typeface="Bookman Old Style" pitchFamily="18" charset="0"/>
        </a:defRPr>
      </a:lvl4pPr>
      <a:lvl5pPr marL="857250" indent="-857250" algn="l" rtl="0" eaLnBrk="0" fontAlgn="base" hangingPunct="0">
        <a:spcBef>
          <a:spcPct val="0"/>
        </a:spcBef>
        <a:spcAft>
          <a:spcPct val="0"/>
        </a:spcAft>
        <a:defRPr sz="3300">
          <a:solidFill>
            <a:schemeClr val="tx1"/>
          </a:solidFill>
          <a:latin typeface="Bookman Old Style" pitchFamily="18" charset="0"/>
        </a:defRPr>
      </a:lvl5pPr>
      <a:lvl6pPr marL="1314450" indent="-857250" algn="l" rtl="0" fontAlgn="base">
        <a:spcBef>
          <a:spcPct val="0"/>
        </a:spcBef>
        <a:spcAft>
          <a:spcPct val="0"/>
        </a:spcAft>
        <a:defRPr sz="3300">
          <a:solidFill>
            <a:schemeClr val="tx1"/>
          </a:solidFill>
          <a:latin typeface="Bookman Old Style" pitchFamily="18" charset="0"/>
        </a:defRPr>
      </a:lvl6pPr>
      <a:lvl7pPr marL="1771650" indent="-857250" algn="l" rtl="0" fontAlgn="base">
        <a:spcBef>
          <a:spcPct val="0"/>
        </a:spcBef>
        <a:spcAft>
          <a:spcPct val="0"/>
        </a:spcAft>
        <a:defRPr sz="3300">
          <a:solidFill>
            <a:schemeClr val="tx1"/>
          </a:solidFill>
          <a:latin typeface="Bookman Old Style" pitchFamily="18" charset="0"/>
        </a:defRPr>
      </a:lvl7pPr>
      <a:lvl8pPr marL="2228850" indent="-857250" algn="l" rtl="0" fontAlgn="base">
        <a:spcBef>
          <a:spcPct val="0"/>
        </a:spcBef>
        <a:spcAft>
          <a:spcPct val="0"/>
        </a:spcAft>
        <a:defRPr sz="3300">
          <a:solidFill>
            <a:schemeClr val="tx1"/>
          </a:solidFill>
          <a:latin typeface="Bookman Old Style" pitchFamily="18" charset="0"/>
        </a:defRPr>
      </a:lvl8pPr>
      <a:lvl9pPr marL="2686050" indent="-857250" algn="l" rtl="0" fontAlgn="base">
        <a:spcBef>
          <a:spcPct val="0"/>
        </a:spcBef>
        <a:spcAft>
          <a:spcPct val="0"/>
        </a:spcAft>
        <a:defRPr sz="3300">
          <a:solidFill>
            <a:schemeClr val="tx1"/>
          </a:solidFill>
          <a:latin typeface="Bookman Old Style" pitchFamily="18" charset="0"/>
        </a:defRPr>
      </a:lvl9pPr>
    </p:titleStyle>
    <p:bodyStyle>
      <a:lvl1pPr marL="195263" indent="-195263" algn="l" rtl="0" eaLnBrk="0" fontAlgn="base" hangingPunct="0">
        <a:lnSpc>
          <a:spcPts val="2500"/>
        </a:lnSpc>
        <a:spcBef>
          <a:spcPct val="0"/>
        </a:spcBef>
        <a:spcAft>
          <a:spcPct val="0"/>
        </a:spcAft>
        <a:buClr>
          <a:schemeClr val="bg2"/>
        </a:buClr>
        <a:buChar char="•"/>
        <a:defRPr sz="2000">
          <a:solidFill>
            <a:schemeClr val="tx1"/>
          </a:solidFill>
          <a:latin typeface="+mn-lt"/>
          <a:ea typeface="+mn-ea"/>
          <a:cs typeface="+mn-cs"/>
        </a:defRPr>
      </a:lvl1pPr>
      <a:lvl2pPr marL="576263" indent="-190500" algn="l" rtl="0" eaLnBrk="0" fontAlgn="base" hangingPunct="0">
        <a:lnSpc>
          <a:spcPts val="2500"/>
        </a:lnSpc>
        <a:spcBef>
          <a:spcPct val="0"/>
        </a:spcBef>
        <a:spcAft>
          <a:spcPct val="0"/>
        </a:spcAft>
        <a:buClr>
          <a:schemeClr val="bg2"/>
        </a:buClr>
        <a:buFont typeface="Times" pitchFamily="18" charset="0"/>
        <a:buChar char="•"/>
        <a:defRPr>
          <a:solidFill>
            <a:schemeClr val="tx1"/>
          </a:solidFill>
          <a:latin typeface="+mn-lt"/>
        </a:defRPr>
      </a:lvl2pPr>
      <a:lvl3pPr marL="957263" indent="-190500" algn="l" rtl="0" eaLnBrk="0" fontAlgn="base" hangingPunct="0">
        <a:lnSpc>
          <a:spcPts val="2500"/>
        </a:lnSpc>
        <a:spcBef>
          <a:spcPct val="0"/>
        </a:spcBef>
        <a:spcAft>
          <a:spcPct val="0"/>
        </a:spcAft>
        <a:buClr>
          <a:schemeClr val="bg2"/>
        </a:buClr>
        <a:buFont typeface="Times" pitchFamily="18" charset="0"/>
        <a:buChar char="•"/>
        <a:defRPr sz="1600">
          <a:solidFill>
            <a:schemeClr val="tx1"/>
          </a:solidFill>
          <a:latin typeface="+mn-lt"/>
        </a:defRPr>
      </a:lvl3pPr>
      <a:lvl4pPr marL="1338263" indent="-190500" algn="l" rtl="0" eaLnBrk="0" fontAlgn="base" hangingPunct="0">
        <a:lnSpc>
          <a:spcPts val="2500"/>
        </a:lnSpc>
        <a:spcBef>
          <a:spcPct val="0"/>
        </a:spcBef>
        <a:spcAft>
          <a:spcPct val="0"/>
        </a:spcAft>
        <a:buClr>
          <a:schemeClr val="bg2"/>
        </a:buClr>
        <a:buFont typeface="Times" pitchFamily="18" charset="0"/>
        <a:buChar char="•"/>
        <a:defRPr sz="1400">
          <a:solidFill>
            <a:schemeClr val="tx1"/>
          </a:solidFill>
          <a:latin typeface="+mn-lt"/>
        </a:defRPr>
      </a:lvl4pPr>
      <a:lvl5pPr marL="1719263" indent="-190500" algn="l" rtl="0" eaLnBrk="0" fontAlgn="base" hangingPunct="0">
        <a:lnSpc>
          <a:spcPts val="2500"/>
        </a:lnSpc>
        <a:spcBef>
          <a:spcPct val="0"/>
        </a:spcBef>
        <a:spcAft>
          <a:spcPct val="0"/>
        </a:spcAft>
        <a:buClr>
          <a:schemeClr val="bg2"/>
        </a:buClr>
        <a:buChar char="•"/>
        <a:defRPr sz="1200">
          <a:solidFill>
            <a:schemeClr val="tx1"/>
          </a:solidFill>
          <a:latin typeface="+mn-lt"/>
        </a:defRPr>
      </a:lvl5pPr>
      <a:lvl6pPr marL="2176463" indent="-190500" algn="l" rtl="0" fontAlgn="base">
        <a:lnSpc>
          <a:spcPts val="2500"/>
        </a:lnSpc>
        <a:spcBef>
          <a:spcPct val="0"/>
        </a:spcBef>
        <a:spcAft>
          <a:spcPct val="0"/>
        </a:spcAft>
        <a:buClr>
          <a:schemeClr val="bg2"/>
        </a:buClr>
        <a:buChar char="•"/>
        <a:defRPr sz="1200">
          <a:solidFill>
            <a:schemeClr val="tx1"/>
          </a:solidFill>
          <a:latin typeface="+mn-lt"/>
        </a:defRPr>
      </a:lvl6pPr>
      <a:lvl7pPr marL="2633663" indent="-190500" algn="l" rtl="0" fontAlgn="base">
        <a:lnSpc>
          <a:spcPts val="2500"/>
        </a:lnSpc>
        <a:spcBef>
          <a:spcPct val="0"/>
        </a:spcBef>
        <a:spcAft>
          <a:spcPct val="0"/>
        </a:spcAft>
        <a:buClr>
          <a:schemeClr val="bg2"/>
        </a:buClr>
        <a:buChar char="•"/>
        <a:defRPr sz="1200">
          <a:solidFill>
            <a:schemeClr val="tx1"/>
          </a:solidFill>
          <a:latin typeface="+mn-lt"/>
        </a:defRPr>
      </a:lvl7pPr>
      <a:lvl8pPr marL="3090863" indent="-190500" algn="l" rtl="0" fontAlgn="base">
        <a:lnSpc>
          <a:spcPts val="2500"/>
        </a:lnSpc>
        <a:spcBef>
          <a:spcPct val="0"/>
        </a:spcBef>
        <a:spcAft>
          <a:spcPct val="0"/>
        </a:spcAft>
        <a:buClr>
          <a:schemeClr val="bg2"/>
        </a:buClr>
        <a:buChar char="•"/>
        <a:defRPr sz="1200">
          <a:solidFill>
            <a:schemeClr val="tx1"/>
          </a:solidFill>
          <a:latin typeface="+mn-lt"/>
        </a:defRPr>
      </a:lvl8pPr>
      <a:lvl9pPr marL="3548063" indent="-190500" algn="l" rtl="0" fontAlgn="base">
        <a:lnSpc>
          <a:spcPts val="2500"/>
        </a:lnSpc>
        <a:spcBef>
          <a:spcPct val="0"/>
        </a:spcBef>
        <a:spcAft>
          <a:spcPct val="0"/>
        </a:spcAft>
        <a:buClr>
          <a:schemeClr val="bg2"/>
        </a:buClr>
        <a:buChar char="•"/>
        <a:defRPr sz="12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8.jp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2.jpeg"/><Relationship Id="rId4" Type="http://schemas.openxmlformats.org/officeDocument/2006/relationships/image" Target="../media/image57.png"/><Relationship Id="rId9"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3.wmf"/></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oleObject" Target="../embeddings/oleObject2.bin"/><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oleObject" Target="../embeddings/oleObject2.bin"/><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oleObject" Target="../embeddings/oleObject2.bin"/><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jpg"/></Relationships>
</file>

<file path=ppt/slides/_rels/slide42.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5.jpeg"/><Relationship Id="rId7" Type="http://schemas.openxmlformats.org/officeDocument/2006/relationships/image" Target="../media/image108.jp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98.jpg"/><Relationship Id="rId4" Type="http://schemas.openxmlformats.org/officeDocument/2006/relationships/image" Target="../media/image106.jpg"/></Relationships>
</file>

<file path=ppt/slides/_rels/slide47.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11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3509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443746-D699-0D35-8165-BD59783D5C02}"/>
              </a:ext>
            </a:extLst>
          </p:cNvPr>
          <p:cNvPicPr>
            <a:picLocks noChangeAspect="1"/>
          </p:cNvPicPr>
          <p:nvPr/>
        </p:nvPicPr>
        <p:blipFill>
          <a:blip r:embed="rId3"/>
          <a:stretch>
            <a:fillRect/>
          </a:stretch>
        </p:blipFill>
        <p:spPr>
          <a:xfrm>
            <a:off x="960208" y="480286"/>
            <a:ext cx="6220693" cy="1590897"/>
          </a:xfrm>
          <a:prstGeom prst="rect">
            <a:avLst/>
          </a:prstGeom>
        </p:spPr>
      </p:pic>
      <p:pic>
        <p:nvPicPr>
          <p:cNvPr id="5" name="Picture 4">
            <a:extLst>
              <a:ext uri="{FF2B5EF4-FFF2-40B4-BE49-F238E27FC236}">
                <a16:creationId xmlns:a16="http://schemas.microsoft.com/office/drawing/2014/main" id="{B80163FA-E9F0-A891-A6D1-15ABDE981E7C}"/>
              </a:ext>
            </a:extLst>
          </p:cNvPr>
          <p:cNvPicPr>
            <a:picLocks noChangeAspect="1"/>
          </p:cNvPicPr>
          <p:nvPr/>
        </p:nvPicPr>
        <p:blipFill>
          <a:blip r:embed="rId4"/>
          <a:stretch>
            <a:fillRect/>
          </a:stretch>
        </p:blipFill>
        <p:spPr>
          <a:xfrm>
            <a:off x="960208" y="2494707"/>
            <a:ext cx="3859173" cy="2635182"/>
          </a:xfrm>
          <a:prstGeom prst="rect">
            <a:avLst/>
          </a:prstGeom>
        </p:spPr>
      </p:pic>
      <p:pic>
        <p:nvPicPr>
          <p:cNvPr id="7" name="Picture 6">
            <a:extLst>
              <a:ext uri="{FF2B5EF4-FFF2-40B4-BE49-F238E27FC236}">
                <a16:creationId xmlns:a16="http://schemas.microsoft.com/office/drawing/2014/main" id="{9C8B22AE-92DA-7873-A6F7-C4BDBCE30609}"/>
              </a:ext>
            </a:extLst>
          </p:cNvPr>
          <p:cNvPicPr>
            <a:picLocks noChangeAspect="1"/>
          </p:cNvPicPr>
          <p:nvPr/>
        </p:nvPicPr>
        <p:blipFill>
          <a:blip r:embed="rId5"/>
          <a:stretch>
            <a:fillRect/>
          </a:stretch>
        </p:blipFill>
        <p:spPr>
          <a:xfrm>
            <a:off x="5761703" y="2000971"/>
            <a:ext cx="3062544" cy="4035911"/>
          </a:xfrm>
          <a:prstGeom prst="rect">
            <a:avLst/>
          </a:prstGeom>
        </p:spPr>
      </p:pic>
      <p:pic>
        <p:nvPicPr>
          <p:cNvPr id="9" name="Picture 8">
            <a:extLst>
              <a:ext uri="{FF2B5EF4-FFF2-40B4-BE49-F238E27FC236}">
                <a16:creationId xmlns:a16="http://schemas.microsoft.com/office/drawing/2014/main" id="{AF56C1B9-4427-D874-C7C0-38ED74189238}"/>
              </a:ext>
            </a:extLst>
          </p:cNvPr>
          <p:cNvPicPr>
            <a:picLocks noChangeAspect="1"/>
          </p:cNvPicPr>
          <p:nvPr/>
        </p:nvPicPr>
        <p:blipFill>
          <a:blip r:embed="rId6"/>
          <a:stretch>
            <a:fillRect/>
          </a:stretch>
        </p:blipFill>
        <p:spPr>
          <a:xfrm>
            <a:off x="877137" y="5442799"/>
            <a:ext cx="4491276" cy="594083"/>
          </a:xfrm>
          <a:prstGeom prst="rect">
            <a:avLst/>
          </a:prstGeom>
        </p:spPr>
      </p:pic>
      <p:pic>
        <p:nvPicPr>
          <p:cNvPr id="11" name="Picture 10">
            <a:extLst>
              <a:ext uri="{FF2B5EF4-FFF2-40B4-BE49-F238E27FC236}">
                <a16:creationId xmlns:a16="http://schemas.microsoft.com/office/drawing/2014/main" id="{8FD9DF06-0A50-99BB-3673-A3FD730A5BAB}"/>
              </a:ext>
            </a:extLst>
          </p:cNvPr>
          <p:cNvPicPr>
            <a:picLocks noChangeAspect="1"/>
          </p:cNvPicPr>
          <p:nvPr/>
        </p:nvPicPr>
        <p:blipFill>
          <a:blip r:embed="rId7"/>
          <a:stretch>
            <a:fillRect/>
          </a:stretch>
        </p:blipFill>
        <p:spPr>
          <a:xfrm>
            <a:off x="1062326" y="213549"/>
            <a:ext cx="2476846" cy="266737"/>
          </a:xfrm>
          <a:prstGeom prst="rect">
            <a:avLst/>
          </a:prstGeom>
        </p:spPr>
      </p:pic>
      <p:sp>
        <p:nvSpPr>
          <p:cNvPr id="2" name="Rectangle 1">
            <a:extLst>
              <a:ext uri="{FF2B5EF4-FFF2-40B4-BE49-F238E27FC236}">
                <a16:creationId xmlns:a16="http://schemas.microsoft.com/office/drawing/2014/main" id="{43CE98EF-904C-0C0E-6877-72164080D38D}"/>
              </a:ext>
            </a:extLst>
          </p:cNvPr>
          <p:cNvSpPr/>
          <p:nvPr/>
        </p:nvSpPr>
        <p:spPr>
          <a:xfrm>
            <a:off x="960208" y="5442799"/>
            <a:ext cx="4319715" cy="594083"/>
          </a:xfrm>
          <a:prstGeom prst="rect">
            <a:avLst/>
          </a:prstGeom>
          <a:solidFill>
            <a:schemeClr val="accent1">
              <a:alpha val="34000"/>
            </a:schemeClr>
          </a:solidFill>
          <a:ln>
            <a:noFill/>
          </a:ln>
        </p:spPr>
        <p:txBody>
          <a:bodyPr rtlCol="0" anchor="ctr"/>
          <a:lstStyle/>
          <a:p>
            <a:pPr algn="ctr"/>
            <a:endParaRPr lang="en-US"/>
          </a:p>
        </p:txBody>
      </p:sp>
    </p:spTree>
    <p:extLst>
      <p:ext uri="{BB962C8B-B14F-4D97-AF65-F5344CB8AC3E}">
        <p14:creationId xmlns:p14="http://schemas.microsoft.com/office/powerpoint/2010/main" val="393357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B40819-0CEC-A1A9-9528-DA71D0685E8B}"/>
              </a:ext>
            </a:extLst>
          </p:cNvPr>
          <p:cNvPicPr>
            <a:picLocks noChangeAspect="1"/>
          </p:cNvPicPr>
          <p:nvPr/>
        </p:nvPicPr>
        <p:blipFill>
          <a:blip r:embed="rId2"/>
          <a:stretch>
            <a:fillRect/>
          </a:stretch>
        </p:blipFill>
        <p:spPr>
          <a:xfrm>
            <a:off x="100584" y="2588620"/>
            <a:ext cx="4272853" cy="3930150"/>
          </a:xfrm>
          <a:prstGeom prst="rect">
            <a:avLst/>
          </a:prstGeom>
        </p:spPr>
      </p:pic>
      <p:pic>
        <p:nvPicPr>
          <p:cNvPr id="9" name="Picture 8">
            <a:extLst>
              <a:ext uri="{FF2B5EF4-FFF2-40B4-BE49-F238E27FC236}">
                <a16:creationId xmlns:a16="http://schemas.microsoft.com/office/drawing/2014/main" id="{D8862B5D-988D-6F11-842C-A6714D6D7DC9}"/>
              </a:ext>
            </a:extLst>
          </p:cNvPr>
          <p:cNvPicPr>
            <a:picLocks noChangeAspect="1"/>
          </p:cNvPicPr>
          <p:nvPr/>
        </p:nvPicPr>
        <p:blipFill>
          <a:blip r:embed="rId3"/>
          <a:stretch>
            <a:fillRect/>
          </a:stretch>
        </p:blipFill>
        <p:spPr>
          <a:xfrm>
            <a:off x="1479725" y="298868"/>
            <a:ext cx="6420746" cy="371527"/>
          </a:xfrm>
          <a:prstGeom prst="rect">
            <a:avLst/>
          </a:prstGeom>
        </p:spPr>
      </p:pic>
      <p:pic>
        <p:nvPicPr>
          <p:cNvPr id="11" name="Picture 10">
            <a:extLst>
              <a:ext uri="{FF2B5EF4-FFF2-40B4-BE49-F238E27FC236}">
                <a16:creationId xmlns:a16="http://schemas.microsoft.com/office/drawing/2014/main" id="{2738DA23-BF18-C493-3DCB-D625E82B2FBE}"/>
              </a:ext>
            </a:extLst>
          </p:cNvPr>
          <p:cNvPicPr>
            <a:picLocks noChangeAspect="1"/>
          </p:cNvPicPr>
          <p:nvPr/>
        </p:nvPicPr>
        <p:blipFill>
          <a:blip r:embed="rId4"/>
          <a:stretch>
            <a:fillRect/>
          </a:stretch>
        </p:blipFill>
        <p:spPr>
          <a:xfrm>
            <a:off x="1479725" y="569192"/>
            <a:ext cx="6420746" cy="2019428"/>
          </a:xfrm>
          <a:prstGeom prst="rect">
            <a:avLst/>
          </a:prstGeom>
        </p:spPr>
      </p:pic>
      <p:sp>
        <p:nvSpPr>
          <p:cNvPr id="12" name="TextBox 11">
            <a:extLst>
              <a:ext uri="{FF2B5EF4-FFF2-40B4-BE49-F238E27FC236}">
                <a16:creationId xmlns:a16="http://schemas.microsoft.com/office/drawing/2014/main" id="{CBA58BEE-0420-F8B6-58D8-A079C47EFC7C}"/>
              </a:ext>
            </a:extLst>
          </p:cNvPr>
          <p:cNvSpPr txBox="1"/>
          <p:nvPr/>
        </p:nvSpPr>
        <p:spPr>
          <a:xfrm>
            <a:off x="4484638" y="3813048"/>
            <a:ext cx="4272853" cy="707886"/>
          </a:xfrm>
          <a:prstGeom prst="rect">
            <a:avLst/>
          </a:prstGeom>
          <a:noFill/>
        </p:spPr>
        <p:txBody>
          <a:bodyPr wrap="square" rtlCol="0">
            <a:spAutoFit/>
          </a:bodyPr>
          <a:lstStyle/>
          <a:p>
            <a:pPr algn="l"/>
            <a:r>
              <a:rPr lang="en-US" sz="2000" i="1" dirty="0"/>
              <a:t>The pulse height spectrum is the birth certificate of a new scintillator</a:t>
            </a:r>
          </a:p>
        </p:txBody>
      </p:sp>
    </p:spTree>
    <p:extLst>
      <p:ext uri="{BB962C8B-B14F-4D97-AF65-F5344CB8AC3E}">
        <p14:creationId xmlns:p14="http://schemas.microsoft.com/office/powerpoint/2010/main" val="3136367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88D993-D315-7BB9-6CE2-FBDC665FA97B}"/>
              </a:ext>
            </a:extLst>
          </p:cNvPr>
          <p:cNvSpPr txBox="1"/>
          <p:nvPr/>
        </p:nvSpPr>
        <p:spPr>
          <a:xfrm>
            <a:off x="629486" y="99317"/>
            <a:ext cx="7216434" cy="1107996"/>
          </a:xfrm>
          <a:prstGeom prst="rect">
            <a:avLst/>
          </a:prstGeom>
          <a:noFill/>
        </p:spPr>
        <p:txBody>
          <a:bodyPr wrap="square" rtlCol="0">
            <a:spAutoFit/>
          </a:bodyPr>
          <a:lstStyle/>
          <a:p>
            <a:pPr algn="l"/>
            <a:r>
              <a:rPr lang="en-US" dirty="0">
                <a:solidFill>
                  <a:srgbClr val="C00000"/>
                </a:solidFill>
              </a:rPr>
              <a:t>Medical diagnostics and high energy physics were the drivers for the further development of BGO</a:t>
            </a:r>
          </a:p>
          <a:p>
            <a:pPr algn="l"/>
            <a:endParaRPr lang="en-US" dirty="0"/>
          </a:p>
        </p:txBody>
      </p:sp>
      <p:pic>
        <p:nvPicPr>
          <p:cNvPr id="6" name="Picture 5">
            <a:extLst>
              <a:ext uri="{FF2B5EF4-FFF2-40B4-BE49-F238E27FC236}">
                <a16:creationId xmlns:a16="http://schemas.microsoft.com/office/drawing/2014/main" id="{1CE721BC-DC52-C9EA-7A62-8F9367186C4E}"/>
              </a:ext>
            </a:extLst>
          </p:cNvPr>
          <p:cNvPicPr>
            <a:picLocks noChangeAspect="1"/>
          </p:cNvPicPr>
          <p:nvPr/>
        </p:nvPicPr>
        <p:blipFill>
          <a:blip r:embed="rId3"/>
          <a:stretch>
            <a:fillRect/>
          </a:stretch>
        </p:blipFill>
        <p:spPr>
          <a:xfrm>
            <a:off x="471738" y="1162083"/>
            <a:ext cx="5191850" cy="2915057"/>
          </a:xfrm>
          <a:prstGeom prst="rect">
            <a:avLst/>
          </a:prstGeom>
        </p:spPr>
      </p:pic>
      <p:sp>
        <p:nvSpPr>
          <p:cNvPr id="9" name="TextBox 8">
            <a:extLst>
              <a:ext uri="{FF2B5EF4-FFF2-40B4-BE49-F238E27FC236}">
                <a16:creationId xmlns:a16="http://schemas.microsoft.com/office/drawing/2014/main" id="{A20AB552-93B5-596F-03E3-77179A650FD3}"/>
              </a:ext>
            </a:extLst>
          </p:cNvPr>
          <p:cNvSpPr txBox="1"/>
          <p:nvPr/>
        </p:nvSpPr>
        <p:spPr>
          <a:xfrm>
            <a:off x="5663588" y="2240582"/>
            <a:ext cx="3370606" cy="1323439"/>
          </a:xfrm>
          <a:prstGeom prst="rect">
            <a:avLst/>
          </a:prstGeom>
          <a:noFill/>
        </p:spPr>
        <p:txBody>
          <a:bodyPr wrap="square" rtlCol="0">
            <a:spAutoFit/>
          </a:bodyPr>
          <a:lstStyle/>
          <a:p>
            <a:pPr algn="l"/>
            <a:r>
              <a:rPr lang="en-US" sz="2000" dirty="0"/>
              <a:t>BGO became standard scintillator for most commercial PET scanners in 1980s-1990s </a:t>
            </a:r>
          </a:p>
        </p:txBody>
      </p:sp>
      <p:sp>
        <p:nvSpPr>
          <p:cNvPr id="3" name="TextBox 2">
            <a:extLst>
              <a:ext uri="{FF2B5EF4-FFF2-40B4-BE49-F238E27FC236}">
                <a16:creationId xmlns:a16="http://schemas.microsoft.com/office/drawing/2014/main" id="{F8C4E3A5-F02D-F692-3220-D751D2D4F3B7}"/>
              </a:ext>
            </a:extLst>
          </p:cNvPr>
          <p:cNvSpPr txBox="1"/>
          <p:nvPr/>
        </p:nvSpPr>
        <p:spPr>
          <a:xfrm>
            <a:off x="470704" y="4825274"/>
            <a:ext cx="8202591" cy="769441"/>
          </a:xfrm>
          <a:prstGeom prst="rect">
            <a:avLst/>
          </a:prstGeom>
          <a:noFill/>
        </p:spPr>
        <p:txBody>
          <a:bodyPr wrap="square" rtlCol="0">
            <a:spAutoFit/>
          </a:bodyPr>
          <a:lstStyle/>
          <a:p>
            <a:pPr algn="l"/>
            <a:r>
              <a:rPr lang="en-US" i="1" dirty="0"/>
              <a:t>User demands (medical diagnostics) as a driver of scintillator development   </a:t>
            </a:r>
          </a:p>
        </p:txBody>
      </p:sp>
    </p:spTree>
    <p:extLst>
      <p:ext uri="{BB962C8B-B14F-4D97-AF65-F5344CB8AC3E}">
        <p14:creationId xmlns:p14="http://schemas.microsoft.com/office/powerpoint/2010/main" val="1524175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32B4EB-2366-DC6B-560E-3D893950E9D7}"/>
              </a:ext>
            </a:extLst>
          </p:cNvPr>
          <p:cNvPicPr>
            <a:picLocks noChangeAspect="1"/>
          </p:cNvPicPr>
          <p:nvPr/>
        </p:nvPicPr>
        <p:blipFill>
          <a:blip r:embed="rId3"/>
          <a:stretch>
            <a:fillRect/>
          </a:stretch>
        </p:blipFill>
        <p:spPr>
          <a:xfrm>
            <a:off x="600193" y="1256047"/>
            <a:ext cx="6392167" cy="1695687"/>
          </a:xfrm>
          <a:prstGeom prst="rect">
            <a:avLst/>
          </a:prstGeom>
        </p:spPr>
      </p:pic>
      <p:pic>
        <p:nvPicPr>
          <p:cNvPr id="6" name="Picture 5">
            <a:extLst>
              <a:ext uri="{FF2B5EF4-FFF2-40B4-BE49-F238E27FC236}">
                <a16:creationId xmlns:a16="http://schemas.microsoft.com/office/drawing/2014/main" id="{6CF1BD48-A3CE-3E9D-3CE2-ABD9EF55A68C}"/>
              </a:ext>
            </a:extLst>
          </p:cNvPr>
          <p:cNvPicPr>
            <a:picLocks noChangeAspect="1"/>
          </p:cNvPicPr>
          <p:nvPr/>
        </p:nvPicPr>
        <p:blipFill>
          <a:blip r:embed="rId4"/>
          <a:stretch>
            <a:fillRect/>
          </a:stretch>
        </p:blipFill>
        <p:spPr>
          <a:xfrm>
            <a:off x="807035" y="3438358"/>
            <a:ext cx="4918489" cy="935818"/>
          </a:xfrm>
          <a:prstGeom prst="rect">
            <a:avLst/>
          </a:prstGeom>
        </p:spPr>
      </p:pic>
      <p:sp>
        <p:nvSpPr>
          <p:cNvPr id="7" name="TextBox 6">
            <a:extLst>
              <a:ext uri="{FF2B5EF4-FFF2-40B4-BE49-F238E27FC236}">
                <a16:creationId xmlns:a16="http://schemas.microsoft.com/office/drawing/2014/main" id="{32CB828E-1DED-CA57-37DE-87B6EB2A5288}"/>
              </a:ext>
            </a:extLst>
          </p:cNvPr>
          <p:cNvSpPr txBox="1"/>
          <p:nvPr/>
        </p:nvSpPr>
        <p:spPr>
          <a:xfrm>
            <a:off x="379475" y="4860800"/>
            <a:ext cx="6833602" cy="369332"/>
          </a:xfrm>
          <a:prstGeom prst="rect">
            <a:avLst/>
          </a:prstGeom>
          <a:noFill/>
        </p:spPr>
        <p:txBody>
          <a:bodyPr wrap="none" rtlCol="0">
            <a:spAutoFit/>
          </a:bodyPr>
          <a:lstStyle/>
          <a:p>
            <a:pPr marL="285750" indent="-285750" algn="l">
              <a:buFont typeface="Arial" panose="020B0604020202020204" pitchFamily="34" charset="0"/>
              <a:buChar char="•"/>
            </a:pPr>
            <a:r>
              <a:rPr lang="en-US" sz="1800" dirty="0" err="1"/>
              <a:t>CsI</a:t>
            </a:r>
            <a:r>
              <a:rPr lang="en-US" sz="1800" dirty="0"/>
              <a:t> calorimeter for CLEOII detector at Cornell University  1989</a:t>
            </a:r>
          </a:p>
        </p:txBody>
      </p:sp>
      <p:sp>
        <p:nvSpPr>
          <p:cNvPr id="3" name="TextBox 2">
            <a:extLst>
              <a:ext uri="{FF2B5EF4-FFF2-40B4-BE49-F238E27FC236}">
                <a16:creationId xmlns:a16="http://schemas.microsoft.com/office/drawing/2014/main" id="{1E986936-259E-A1BD-EDF1-0FA544DBAF3D}"/>
              </a:ext>
            </a:extLst>
          </p:cNvPr>
          <p:cNvSpPr txBox="1"/>
          <p:nvPr/>
        </p:nvSpPr>
        <p:spPr>
          <a:xfrm>
            <a:off x="470704" y="265387"/>
            <a:ext cx="8202591" cy="430887"/>
          </a:xfrm>
          <a:prstGeom prst="rect">
            <a:avLst/>
          </a:prstGeom>
          <a:noFill/>
        </p:spPr>
        <p:txBody>
          <a:bodyPr wrap="square" rtlCol="0">
            <a:spAutoFit/>
          </a:bodyPr>
          <a:lstStyle/>
          <a:p>
            <a:pPr algn="l"/>
            <a:r>
              <a:rPr lang="en-US" i="1" dirty="0"/>
              <a:t>User  demands (HEP) as a driver of scintillator development   </a:t>
            </a:r>
          </a:p>
        </p:txBody>
      </p:sp>
      <p:sp>
        <p:nvSpPr>
          <p:cNvPr id="8" name="TextBox 7">
            <a:extLst>
              <a:ext uri="{FF2B5EF4-FFF2-40B4-BE49-F238E27FC236}">
                <a16:creationId xmlns:a16="http://schemas.microsoft.com/office/drawing/2014/main" id="{D2FCCE2E-692A-72C6-3F80-FB4C99E316B8}"/>
              </a:ext>
            </a:extLst>
          </p:cNvPr>
          <p:cNvSpPr txBox="1"/>
          <p:nvPr/>
        </p:nvSpPr>
        <p:spPr>
          <a:xfrm>
            <a:off x="600193" y="815588"/>
            <a:ext cx="9804006" cy="369332"/>
          </a:xfrm>
          <a:prstGeom prst="rect">
            <a:avLst/>
          </a:prstGeom>
          <a:noFill/>
        </p:spPr>
        <p:txBody>
          <a:bodyPr wrap="square">
            <a:spAutoFit/>
          </a:bodyPr>
          <a:lstStyle/>
          <a:p>
            <a:pPr marL="285750" indent="-285750" algn="l">
              <a:buFont typeface="Arial" panose="020B0604020202020204" pitchFamily="34" charset="0"/>
              <a:buChar char="•"/>
            </a:pPr>
            <a:r>
              <a:rPr lang="en-US" sz="1800" dirty="0"/>
              <a:t>BGO calorimeter for L3 at CERN 1989 using 12 tons of BGO (SIC)</a:t>
            </a:r>
          </a:p>
        </p:txBody>
      </p:sp>
    </p:spTree>
    <p:extLst>
      <p:ext uri="{BB962C8B-B14F-4D97-AF65-F5344CB8AC3E}">
        <p14:creationId xmlns:p14="http://schemas.microsoft.com/office/powerpoint/2010/main" val="3186429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6E49E-3134-592A-9F5C-A5F13024E97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0C1795D-7F5F-6B3C-EEAD-97A580520CB0}"/>
              </a:ext>
            </a:extLst>
          </p:cNvPr>
          <p:cNvPicPr>
            <a:picLocks noChangeAspect="1"/>
          </p:cNvPicPr>
          <p:nvPr/>
        </p:nvPicPr>
        <p:blipFill>
          <a:blip r:embed="rId3"/>
          <a:stretch>
            <a:fillRect/>
          </a:stretch>
        </p:blipFill>
        <p:spPr>
          <a:xfrm>
            <a:off x="4129548" y="688606"/>
            <a:ext cx="4695391" cy="5016910"/>
          </a:xfrm>
          <a:prstGeom prst="rect">
            <a:avLst/>
          </a:prstGeom>
        </p:spPr>
      </p:pic>
      <p:sp>
        <p:nvSpPr>
          <p:cNvPr id="2" name="TextBox 1">
            <a:extLst>
              <a:ext uri="{FF2B5EF4-FFF2-40B4-BE49-F238E27FC236}">
                <a16:creationId xmlns:a16="http://schemas.microsoft.com/office/drawing/2014/main" id="{F63B2FAF-961D-230B-79B8-566185F25767}"/>
              </a:ext>
            </a:extLst>
          </p:cNvPr>
          <p:cNvSpPr txBox="1"/>
          <p:nvPr/>
        </p:nvSpPr>
        <p:spPr>
          <a:xfrm>
            <a:off x="223843" y="2604600"/>
            <a:ext cx="6078634" cy="707886"/>
          </a:xfrm>
          <a:prstGeom prst="rect">
            <a:avLst/>
          </a:prstGeom>
          <a:noFill/>
        </p:spPr>
        <p:txBody>
          <a:bodyPr wrap="square" rtlCol="0">
            <a:spAutoFit/>
          </a:bodyPr>
          <a:lstStyle/>
          <a:p>
            <a:pPr algn="l"/>
            <a:r>
              <a:rPr lang="en-US" sz="2000" dirty="0"/>
              <a:t>First the slow component and couple of years later the fast component</a:t>
            </a:r>
          </a:p>
        </p:txBody>
      </p:sp>
      <p:sp>
        <p:nvSpPr>
          <p:cNvPr id="5" name="TextBox 4">
            <a:extLst>
              <a:ext uri="{FF2B5EF4-FFF2-40B4-BE49-F238E27FC236}">
                <a16:creationId xmlns:a16="http://schemas.microsoft.com/office/drawing/2014/main" id="{AEFC3B3A-19BC-3D81-3030-DAEE32660673}"/>
              </a:ext>
            </a:extLst>
          </p:cNvPr>
          <p:cNvSpPr txBox="1"/>
          <p:nvPr/>
        </p:nvSpPr>
        <p:spPr>
          <a:xfrm>
            <a:off x="646470" y="213981"/>
            <a:ext cx="7897762" cy="430887"/>
          </a:xfrm>
          <a:prstGeom prst="rect">
            <a:avLst/>
          </a:prstGeom>
          <a:noFill/>
        </p:spPr>
        <p:txBody>
          <a:bodyPr wrap="square">
            <a:spAutoFit/>
          </a:bodyPr>
          <a:lstStyle/>
          <a:p>
            <a:pPr algn="l"/>
            <a:r>
              <a:rPr lang="en-US" dirty="0">
                <a:solidFill>
                  <a:srgbClr val="C00000"/>
                </a:solidFill>
              </a:rPr>
              <a:t>Discovery of the fast component in BaF</a:t>
            </a:r>
            <a:r>
              <a:rPr lang="en-US" baseline="-25000" dirty="0">
                <a:solidFill>
                  <a:srgbClr val="C00000"/>
                </a:solidFill>
              </a:rPr>
              <a:t>2</a:t>
            </a:r>
            <a:r>
              <a:rPr lang="en-US" dirty="0">
                <a:solidFill>
                  <a:srgbClr val="C00000"/>
                </a:solidFill>
              </a:rPr>
              <a:t> (1982)</a:t>
            </a:r>
          </a:p>
        </p:txBody>
      </p:sp>
      <p:cxnSp>
        <p:nvCxnSpPr>
          <p:cNvPr id="7" name="Straight Arrow Connector 6">
            <a:extLst>
              <a:ext uri="{FF2B5EF4-FFF2-40B4-BE49-F238E27FC236}">
                <a16:creationId xmlns:a16="http://schemas.microsoft.com/office/drawing/2014/main" id="{70F5331E-E311-E0FA-5BE4-34DFD6511F7F}"/>
              </a:ext>
            </a:extLst>
          </p:cNvPr>
          <p:cNvCxnSpPr/>
          <p:nvPr/>
        </p:nvCxnSpPr>
        <p:spPr bwMode="auto">
          <a:xfrm>
            <a:off x="6007510" y="3090446"/>
            <a:ext cx="599767" cy="0"/>
          </a:xfrm>
          <a:prstGeom prst="straightConnector1">
            <a:avLst/>
          </a:prstGeom>
          <a:solidFill>
            <a:schemeClr val="accent1"/>
          </a:solidFill>
          <a:ln w="25400" cap="flat" cmpd="sng" algn="ctr">
            <a:solidFill>
              <a:srgbClr val="006600"/>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4A78B482-4315-3EE9-6662-D9F3DFD87253}"/>
              </a:ext>
            </a:extLst>
          </p:cNvPr>
          <p:cNvCxnSpPr/>
          <p:nvPr/>
        </p:nvCxnSpPr>
        <p:spPr bwMode="auto">
          <a:xfrm>
            <a:off x="6302477" y="2674375"/>
            <a:ext cx="658762" cy="0"/>
          </a:xfrm>
          <a:prstGeom prst="straightConnector1">
            <a:avLst/>
          </a:prstGeom>
          <a:solidFill>
            <a:schemeClr val="accent1"/>
          </a:solidFill>
          <a:ln w="25400" cap="flat" cmpd="sng" algn="ctr">
            <a:solidFill>
              <a:srgbClr val="006600"/>
            </a:solidFill>
            <a:prstDash val="solid"/>
            <a:round/>
            <a:headEnd type="none" w="med" len="med"/>
            <a:tailEnd type="triangle"/>
          </a:ln>
          <a:effectLst/>
        </p:spPr>
      </p:cxnSp>
    </p:spTree>
    <p:extLst>
      <p:ext uri="{BB962C8B-B14F-4D97-AF65-F5344CB8AC3E}">
        <p14:creationId xmlns:p14="http://schemas.microsoft.com/office/powerpoint/2010/main" val="297226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B7BF9-13D7-3338-1C40-5A4F0B40B1A6}"/>
            </a:ext>
          </a:extLst>
        </p:cNvPr>
        <p:cNvGrpSpPr/>
        <p:nvPr/>
      </p:nvGrpSpPr>
      <p:grpSpPr>
        <a:xfrm>
          <a:off x="0" y="0"/>
          <a:ext cx="0" cy="0"/>
          <a:chOff x="0" y="0"/>
          <a:chExt cx="0" cy="0"/>
        </a:xfrm>
      </p:grpSpPr>
      <p:sp>
        <p:nvSpPr>
          <p:cNvPr id="100354" name="Text Box 2">
            <a:extLst>
              <a:ext uri="{FF2B5EF4-FFF2-40B4-BE49-F238E27FC236}">
                <a16:creationId xmlns:a16="http://schemas.microsoft.com/office/drawing/2014/main" id="{30270217-8127-279D-88FA-2FBC5F21816E}"/>
              </a:ext>
            </a:extLst>
          </p:cNvPr>
          <p:cNvSpPr txBox="1">
            <a:spLocks noChangeArrowheads="1"/>
          </p:cNvSpPr>
          <p:nvPr/>
        </p:nvSpPr>
        <p:spPr bwMode="auto">
          <a:xfrm>
            <a:off x="642938" y="598488"/>
            <a:ext cx="4897437" cy="519112"/>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r">
              <a:defRPr sz="2800">
                <a:solidFill>
                  <a:schemeClr val="tx1"/>
                </a:solidFill>
                <a:latin typeface="Tahoma" panose="020B0604030504040204" pitchFamily="34" charset="0"/>
              </a:defRPr>
            </a:lvl1pPr>
            <a:lvl2pPr marL="742950" indent="-285750" algn="r">
              <a:defRPr sz="2800">
                <a:solidFill>
                  <a:schemeClr val="tx1"/>
                </a:solidFill>
                <a:latin typeface="Tahoma" panose="020B0604030504040204" pitchFamily="34" charset="0"/>
              </a:defRPr>
            </a:lvl2pPr>
            <a:lvl3pPr marL="1143000" indent="-228600" algn="r">
              <a:defRPr sz="2800">
                <a:solidFill>
                  <a:schemeClr val="tx1"/>
                </a:solidFill>
                <a:latin typeface="Tahoma" panose="020B0604030504040204" pitchFamily="34" charset="0"/>
              </a:defRPr>
            </a:lvl3pPr>
            <a:lvl4pPr marL="1600200" indent="-228600" algn="r">
              <a:defRPr sz="2800">
                <a:solidFill>
                  <a:schemeClr val="tx1"/>
                </a:solidFill>
                <a:latin typeface="Tahoma" panose="020B0604030504040204" pitchFamily="34" charset="0"/>
              </a:defRPr>
            </a:lvl4pPr>
            <a:lvl5pPr marL="2057400" indent="-228600" algn="r">
              <a:defRPr sz="2800">
                <a:solidFill>
                  <a:schemeClr val="tx1"/>
                </a:solidFill>
                <a:latin typeface="Tahoma" panose="020B0604030504040204" pitchFamily="34" charset="0"/>
              </a:defRPr>
            </a:lvl5pPr>
            <a:lvl6pPr marL="2514600" indent="-228600" algn="r" eaLnBrk="0" fontAlgn="base" hangingPunct="0">
              <a:spcBef>
                <a:spcPct val="0"/>
              </a:spcBef>
              <a:spcAft>
                <a:spcPct val="0"/>
              </a:spcAft>
              <a:defRPr sz="2800">
                <a:solidFill>
                  <a:schemeClr val="tx1"/>
                </a:solidFill>
                <a:latin typeface="Tahoma" panose="020B0604030504040204" pitchFamily="34" charset="0"/>
              </a:defRPr>
            </a:lvl6pPr>
            <a:lvl7pPr marL="2971800" indent="-228600" algn="r" eaLnBrk="0" fontAlgn="base" hangingPunct="0">
              <a:spcBef>
                <a:spcPct val="0"/>
              </a:spcBef>
              <a:spcAft>
                <a:spcPct val="0"/>
              </a:spcAft>
              <a:defRPr sz="2800">
                <a:solidFill>
                  <a:schemeClr val="tx1"/>
                </a:solidFill>
                <a:latin typeface="Tahoma" panose="020B0604030504040204" pitchFamily="34" charset="0"/>
              </a:defRPr>
            </a:lvl7pPr>
            <a:lvl8pPr marL="3429000" indent="-228600" algn="r" eaLnBrk="0" fontAlgn="base" hangingPunct="0">
              <a:spcBef>
                <a:spcPct val="0"/>
              </a:spcBef>
              <a:spcAft>
                <a:spcPct val="0"/>
              </a:spcAft>
              <a:defRPr sz="2800">
                <a:solidFill>
                  <a:schemeClr val="tx1"/>
                </a:solidFill>
                <a:latin typeface="Tahoma" panose="020B0604030504040204" pitchFamily="34" charset="0"/>
              </a:defRPr>
            </a:lvl8pPr>
            <a:lvl9pPr marL="3886200" indent="-228600" algn="r" eaLnBrk="0" fontAlgn="base" hangingPunct="0">
              <a:spcBef>
                <a:spcPct val="0"/>
              </a:spcBef>
              <a:spcAft>
                <a:spcPct val="0"/>
              </a:spcAft>
              <a:defRPr sz="2800">
                <a:solidFill>
                  <a:schemeClr val="tx1"/>
                </a:solidFill>
                <a:latin typeface="Tahoma" panose="020B0604030504040204" pitchFamily="34" charset="0"/>
              </a:defRPr>
            </a:lvl9pPr>
          </a:lstStyle>
          <a:p>
            <a:pPr algn="l">
              <a:spcBef>
                <a:spcPct val="50000"/>
              </a:spcBef>
            </a:pPr>
            <a:r>
              <a:rPr lang="en-GB" altLang="en-US" b="1" dirty="0">
                <a:solidFill>
                  <a:schemeClr val="bg1"/>
                </a:solidFill>
              </a:rPr>
              <a:t>BaF</a:t>
            </a:r>
            <a:r>
              <a:rPr lang="en-GB" altLang="en-US" b="1" baseline="-25000" dirty="0">
                <a:solidFill>
                  <a:schemeClr val="bg1"/>
                </a:solidFill>
              </a:rPr>
              <a:t>2</a:t>
            </a:r>
            <a:r>
              <a:rPr lang="en-GB" altLang="en-US" sz="3200" b="1" baseline="-25000" dirty="0">
                <a:solidFill>
                  <a:schemeClr val="bg1"/>
                </a:solidFill>
              </a:rPr>
              <a:t>  </a:t>
            </a:r>
            <a:r>
              <a:rPr lang="en-GB" altLang="en-US" sz="2400" b="1" dirty="0">
                <a:solidFill>
                  <a:schemeClr val="bg1"/>
                </a:solidFill>
              </a:rPr>
              <a:t>-  fast UV luminescence</a:t>
            </a:r>
            <a:endParaRPr lang="en-GB" altLang="en-US" sz="3200" dirty="0">
              <a:solidFill>
                <a:schemeClr val="accent2"/>
              </a:solidFill>
            </a:endParaRPr>
          </a:p>
        </p:txBody>
      </p:sp>
      <p:sp>
        <p:nvSpPr>
          <p:cNvPr id="100358" name="Rectangle 22">
            <a:extLst>
              <a:ext uri="{FF2B5EF4-FFF2-40B4-BE49-F238E27FC236}">
                <a16:creationId xmlns:a16="http://schemas.microsoft.com/office/drawing/2014/main" id="{91BACF00-DF27-10D4-087F-478377E1F556}"/>
              </a:ext>
            </a:extLst>
          </p:cNvPr>
          <p:cNvSpPr>
            <a:spLocks noChangeArrowheads="1"/>
          </p:cNvSpPr>
          <p:nvPr/>
        </p:nvSpPr>
        <p:spPr bwMode="auto">
          <a:xfrm>
            <a:off x="7599363" y="1412875"/>
            <a:ext cx="1882775" cy="4087813"/>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r">
              <a:defRPr sz="2800">
                <a:solidFill>
                  <a:schemeClr val="tx1"/>
                </a:solidFill>
                <a:latin typeface="Tahoma" panose="020B0604030504040204" pitchFamily="34" charset="0"/>
              </a:defRPr>
            </a:lvl1pPr>
            <a:lvl2pPr marL="742950" indent="-285750" algn="r">
              <a:defRPr sz="2800">
                <a:solidFill>
                  <a:schemeClr val="tx1"/>
                </a:solidFill>
                <a:latin typeface="Tahoma" panose="020B0604030504040204" pitchFamily="34" charset="0"/>
              </a:defRPr>
            </a:lvl2pPr>
            <a:lvl3pPr marL="1143000" indent="-228600" algn="r">
              <a:defRPr sz="2800">
                <a:solidFill>
                  <a:schemeClr val="tx1"/>
                </a:solidFill>
                <a:latin typeface="Tahoma" panose="020B0604030504040204" pitchFamily="34" charset="0"/>
              </a:defRPr>
            </a:lvl3pPr>
            <a:lvl4pPr marL="1600200" indent="-228600" algn="r">
              <a:defRPr sz="2800">
                <a:solidFill>
                  <a:schemeClr val="tx1"/>
                </a:solidFill>
                <a:latin typeface="Tahoma" panose="020B0604030504040204" pitchFamily="34" charset="0"/>
              </a:defRPr>
            </a:lvl4pPr>
            <a:lvl5pPr marL="2057400" indent="-228600" algn="r">
              <a:defRPr sz="2800">
                <a:solidFill>
                  <a:schemeClr val="tx1"/>
                </a:solidFill>
                <a:latin typeface="Tahoma" panose="020B0604030504040204" pitchFamily="34" charset="0"/>
              </a:defRPr>
            </a:lvl5pPr>
            <a:lvl6pPr marL="2514600" indent="-228600" algn="r" eaLnBrk="0" fontAlgn="base" hangingPunct="0">
              <a:spcBef>
                <a:spcPct val="0"/>
              </a:spcBef>
              <a:spcAft>
                <a:spcPct val="0"/>
              </a:spcAft>
              <a:defRPr sz="2800">
                <a:solidFill>
                  <a:schemeClr val="tx1"/>
                </a:solidFill>
                <a:latin typeface="Tahoma" panose="020B0604030504040204" pitchFamily="34" charset="0"/>
              </a:defRPr>
            </a:lvl6pPr>
            <a:lvl7pPr marL="2971800" indent="-228600" algn="r" eaLnBrk="0" fontAlgn="base" hangingPunct="0">
              <a:spcBef>
                <a:spcPct val="0"/>
              </a:spcBef>
              <a:spcAft>
                <a:spcPct val="0"/>
              </a:spcAft>
              <a:defRPr sz="2800">
                <a:solidFill>
                  <a:schemeClr val="tx1"/>
                </a:solidFill>
                <a:latin typeface="Tahoma" panose="020B0604030504040204" pitchFamily="34" charset="0"/>
              </a:defRPr>
            </a:lvl7pPr>
            <a:lvl8pPr marL="3429000" indent="-228600" algn="r" eaLnBrk="0" fontAlgn="base" hangingPunct="0">
              <a:spcBef>
                <a:spcPct val="0"/>
              </a:spcBef>
              <a:spcAft>
                <a:spcPct val="0"/>
              </a:spcAft>
              <a:defRPr sz="2800">
                <a:solidFill>
                  <a:schemeClr val="tx1"/>
                </a:solidFill>
                <a:latin typeface="Tahoma" panose="020B0604030504040204" pitchFamily="34" charset="0"/>
              </a:defRPr>
            </a:lvl8pPr>
            <a:lvl9pPr marL="3886200" indent="-228600" algn="r"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endParaRPr lang="en-US" altLang="en-US"/>
          </a:p>
        </p:txBody>
      </p:sp>
      <p:sp>
        <p:nvSpPr>
          <p:cNvPr id="100359" name="Rectangle 32">
            <a:extLst>
              <a:ext uri="{FF2B5EF4-FFF2-40B4-BE49-F238E27FC236}">
                <a16:creationId xmlns:a16="http://schemas.microsoft.com/office/drawing/2014/main" id="{067E10CF-272D-BFEC-7B7B-408D1CA1D76F}"/>
              </a:ext>
            </a:extLst>
          </p:cNvPr>
          <p:cNvSpPr>
            <a:spLocks noGrp="1" noChangeArrowheads="1"/>
          </p:cNvSpPr>
          <p:nvPr>
            <p:ph type="title"/>
          </p:nvPr>
        </p:nvSpPr>
        <p:spPr>
          <a:xfrm>
            <a:off x="821525" y="100679"/>
            <a:ext cx="7883602" cy="642973"/>
          </a:xfrm>
          <a:noFill/>
        </p:spPr>
        <p:txBody>
          <a:bodyPr/>
          <a:lstStyle/>
          <a:p>
            <a:r>
              <a:rPr lang="en-US" altLang="en-US" sz="2800" dirty="0">
                <a:solidFill>
                  <a:srgbClr val="C00000"/>
                </a:solidFill>
              </a:rPr>
              <a:t>Discovery fast component in BaF</a:t>
            </a:r>
            <a:r>
              <a:rPr lang="en-US" altLang="en-US" sz="2800" baseline="-25000" dirty="0">
                <a:solidFill>
                  <a:srgbClr val="C00000"/>
                </a:solidFill>
              </a:rPr>
              <a:t>2</a:t>
            </a:r>
            <a:r>
              <a:rPr lang="en-US" altLang="en-US" sz="2800" dirty="0">
                <a:solidFill>
                  <a:srgbClr val="C00000"/>
                </a:solidFill>
              </a:rPr>
              <a:t> in 1982</a:t>
            </a:r>
          </a:p>
        </p:txBody>
      </p:sp>
      <p:pic>
        <p:nvPicPr>
          <p:cNvPr id="4" name="Picture 3">
            <a:extLst>
              <a:ext uri="{FF2B5EF4-FFF2-40B4-BE49-F238E27FC236}">
                <a16:creationId xmlns:a16="http://schemas.microsoft.com/office/drawing/2014/main" id="{EBD877F3-BDBC-E05B-4FD2-359492B599D0}"/>
              </a:ext>
            </a:extLst>
          </p:cNvPr>
          <p:cNvPicPr>
            <a:picLocks noChangeAspect="1"/>
          </p:cNvPicPr>
          <p:nvPr/>
        </p:nvPicPr>
        <p:blipFill>
          <a:blip r:embed="rId3"/>
          <a:stretch>
            <a:fillRect/>
          </a:stretch>
        </p:blipFill>
        <p:spPr>
          <a:xfrm>
            <a:off x="217919" y="3824603"/>
            <a:ext cx="3798458" cy="2434909"/>
          </a:xfrm>
          <a:prstGeom prst="rect">
            <a:avLst/>
          </a:prstGeom>
        </p:spPr>
      </p:pic>
      <p:sp>
        <p:nvSpPr>
          <p:cNvPr id="7" name="TextBox 6">
            <a:extLst>
              <a:ext uri="{FF2B5EF4-FFF2-40B4-BE49-F238E27FC236}">
                <a16:creationId xmlns:a16="http://schemas.microsoft.com/office/drawing/2014/main" id="{A6769ECA-E273-7750-024B-A8D9DD2C7527}"/>
              </a:ext>
            </a:extLst>
          </p:cNvPr>
          <p:cNvSpPr txBox="1"/>
          <p:nvPr/>
        </p:nvSpPr>
        <p:spPr>
          <a:xfrm>
            <a:off x="3918054" y="4177249"/>
            <a:ext cx="4896202" cy="1323439"/>
          </a:xfrm>
          <a:prstGeom prst="rect">
            <a:avLst/>
          </a:prstGeom>
          <a:noFill/>
        </p:spPr>
        <p:txBody>
          <a:bodyPr wrap="square" rtlCol="0">
            <a:spAutoFit/>
          </a:bodyPr>
          <a:lstStyle/>
          <a:p>
            <a:pPr marL="342900" indent="-342900" algn="l">
              <a:buFont typeface="Arial" panose="020B0604020202020204" pitchFamily="34" charset="0"/>
              <a:buChar char="•"/>
            </a:pPr>
            <a:r>
              <a:rPr lang="en-US" sz="2000" dirty="0"/>
              <a:t>First observation of fast 220nm component (decay time &lt;10ns)</a:t>
            </a:r>
          </a:p>
          <a:p>
            <a:pPr marL="342900" indent="-342900" algn="l">
              <a:buFont typeface="Arial" panose="020B0604020202020204" pitchFamily="34" charset="0"/>
              <a:buChar char="•"/>
            </a:pPr>
            <a:r>
              <a:rPr lang="en-US" sz="2000" dirty="0"/>
              <a:t>Residual impurities were suggested to be responsible</a:t>
            </a:r>
          </a:p>
        </p:txBody>
      </p:sp>
      <p:pic>
        <p:nvPicPr>
          <p:cNvPr id="6" name="Picture 5">
            <a:extLst>
              <a:ext uri="{FF2B5EF4-FFF2-40B4-BE49-F238E27FC236}">
                <a16:creationId xmlns:a16="http://schemas.microsoft.com/office/drawing/2014/main" id="{A8C26DA6-DA76-47C8-11E3-3AC27F50A96C}"/>
              </a:ext>
            </a:extLst>
          </p:cNvPr>
          <p:cNvPicPr>
            <a:picLocks noChangeAspect="1"/>
          </p:cNvPicPr>
          <p:nvPr/>
        </p:nvPicPr>
        <p:blipFill>
          <a:blip r:embed="rId4"/>
          <a:stretch>
            <a:fillRect/>
          </a:stretch>
        </p:blipFill>
        <p:spPr>
          <a:xfrm>
            <a:off x="523310" y="897277"/>
            <a:ext cx="8097380" cy="2410161"/>
          </a:xfrm>
          <a:prstGeom prst="rect">
            <a:avLst/>
          </a:prstGeom>
        </p:spPr>
      </p:pic>
    </p:spTree>
    <p:extLst>
      <p:ext uri="{BB962C8B-B14F-4D97-AF65-F5344CB8AC3E}">
        <p14:creationId xmlns:p14="http://schemas.microsoft.com/office/powerpoint/2010/main" val="1987481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F76EE8-AD7E-42BC-2290-1ED8DA870557}"/>
              </a:ext>
            </a:extLst>
          </p:cNvPr>
          <p:cNvPicPr>
            <a:picLocks noChangeAspect="1"/>
          </p:cNvPicPr>
          <p:nvPr/>
        </p:nvPicPr>
        <p:blipFill>
          <a:blip r:embed="rId3"/>
          <a:stretch>
            <a:fillRect/>
          </a:stretch>
        </p:blipFill>
        <p:spPr>
          <a:xfrm>
            <a:off x="0" y="0"/>
            <a:ext cx="4526359" cy="5650695"/>
          </a:xfrm>
          <a:prstGeom prst="rect">
            <a:avLst/>
          </a:prstGeom>
        </p:spPr>
      </p:pic>
      <p:pic>
        <p:nvPicPr>
          <p:cNvPr id="7" name="Picture 6">
            <a:extLst>
              <a:ext uri="{FF2B5EF4-FFF2-40B4-BE49-F238E27FC236}">
                <a16:creationId xmlns:a16="http://schemas.microsoft.com/office/drawing/2014/main" id="{C6372A4F-55B3-781C-62A6-C2F2804CBC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49" y="0"/>
            <a:ext cx="4648151" cy="3197377"/>
          </a:xfrm>
          <a:prstGeom prst="rect">
            <a:avLst/>
          </a:prstGeom>
        </p:spPr>
      </p:pic>
      <p:sp>
        <p:nvSpPr>
          <p:cNvPr id="8" name="TextBox 7">
            <a:extLst>
              <a:ext uri="{FF2B5EF4-FFF2-40B4-BE49-F238E27FC236}">
                <a16:creationId xmlns:a16="http://schemas.microsoft.com/office/drawing/2014/main" id="{A9C74B2C-C834-4779-B960-67F428F3DE65}"/>
              </a:ext>
            </a:extLst>
          </p:cNvPr>
          <p:cNvSpPr txBox="1"/>
          <p:nvPr/>
        </p:nvSpPr>
        <p:spPr>
          <a:xfrm>
            <a:off x="4526359" y="3660624"/>
            <a:ext cx="4176203" cy="2031325"/>
          </a:xfrm>
          <a:prstGeom prst="rect">
            <a:avLst/>
          </a:prstGeom>
          <a:noFill/>
        </p:spPr>
        <p:txBody>
          <a:bodyPr wrap="square" rtlCol="0">
            <a:spAutoFit/>
          </a:bodyPr>
          <a:lstStyle/>
          <a:p>
            <a:pPr algn="l"/>
            <a:r>
              <a:rPr lang="en-US" sz="1800" i="1" dirty="0"/>
              <a:t>Medical imaging as driver of BaF</a:t>
            </a:r>
            <a:r>
              <a:rPr lang="en-US" sz="1800" i="1" baseline="-25000" dirty="0"/>
              <a:t>2</a:t>
            </a:r>
            <a:r>
              <a:rPr lang="en-US" sz="1800" i="1" dirty="0"/>
              <a:t> development</a:t>
            </a:r>
          </a:p>
          <a:p>
            <a:pPr algn="l"/>
            <a:endParaRPr lang="en-US" sz="1800" i="1" dirty="0"/>
          </a:p>
          <a:p>
            <a:pPr algn="l"/>
            <a:r>
              <a:rPr lang="en-US" sz="1800" i="1" dirty="0"/>
              <a:t>High energy Physics as driver of BaF</a:t>
            </a:r>
            <a:r>
              <a:rPr lang="en-US" sz="1800" i="1" baseline="-25000" dirty="0"/>
              <a:t>2</a:t>
            </a:r>
            <a:r>
              <a:rPr lang="en-US" sz="1800" i="1" dirty="0"/>
              <a:t> development</a:t>
            </a:r>
          </a:p>
          <a:p>
            <a:pPr algn="l"/>
            <a:r>
              <a:rPr lang="en-US" sz="1800" dirty="0"/>
              <a:t>BaF</a:t>
            </a:r>
            <a:r>
              <a:rPr lang="en-US" sz="1800" baseline="-25000" dirty="0"/>
              <a:t>2</a:t>
            </a:r>
            <a:r>
              <a:rPr lang="en-US" sz="1800" dirty="0"/>
              <a:t> for the detector system TAPS </a:t>
            </a:r>
          </a:p>
          <a:p>
            <a:pPr algn="l"/>
            <a:endParaRPr lang="en-US" sz="1800" i="1" dirty="0"/>
          </a:p>
        </p:txBody>
      </p:sp>
    </p:spTree>
    <p:extLst>
      <p:ext uri="{BB962C8B-B14F-4D97-AF65-F5344CB8AC3E}">
        <p14:creationId xmlns:p14="http://schemas.microsoft.com/office/powerpoint/2010/main" val="2225887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FE421-46C6-994B-A694-C65466A1949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5B5E5FB-6A18-299B-D8D4-4A393FA0D0BB}"/>
              </a:ext>
            </a:extLst>
          </p:cNvPr>
          <p:cNvPicPr>
            <a:picLocks noChangeAspect="1"/>
          </p:cNvPicPr>
          <p:nvPr/>
        </p:nvPicPr>
        <p:blipFill>
          <a:blip r:embed="rId3"/>
          <a:stretch>
            <a:fillRect/>
          </a:stretch>
        </p:blipFill>
        <p:spPr>
          <a:xfrm>
            <a:off x="927713" y="2559966"/>
            <a:ext cx="2905530" cy="3743847"/>
          </a:xfrm>
          <a:prstGeom prst="rect">
            <a:avLst/>
          </a:prstGeom>
        </p:spPr>
      </p:pic>
      <p:sp>
        <p:nvSpPr>
          <p:cNvPr id="100358" name="Rectangle 22">
            <a:extLst>
              <a:ext uri="{FF2B5EF4-FFF2-40B4-BE49-F238E27FC236}">
                <a16:creationId xmlns:a16="http://schemas.microsoft.com/office/drawing/2014/main" id="{DA358FE0-AA06-53FC-8395-4EAF329599ED}"/>
              </a:ext>
            </a:extLst>
          </p:cNvPr>
          <p:cNvSpPr>
            <a:spLocks noChangeArrowheads="1"/>
          </p:cNvSpPr>
          <p:nvPr/>
        </p:nvSpPr>
        <p:spPr bwMode="auto">
          <a:xfrm>
            <a:off x="7599363" y="1412875"/>
            <a:ext cx="1882775" cy="4087813"/>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r">
              <a:defRPr sz="2800">
                <a:solidFill>
                  <a:schemeClr val="tx1"/>
                </a:solidFill>
                <a:latin typeface="Tahoma" panose="020B0604030504040204" pitchFamily="34" charset="0"/>
              </a:defRPr>
            </a:lvl1pPr>
            <a:lvl2pPr marL="742950" indent="-285750" algn="r">
              <a:defRPr sz="2800">
                <a:solidFill>
                  <a:schemeClr val="tx1"/>
                </a:solidFill>
                <a:latin typeface="Tahoma" panose="020B0604030504040204" pitchFamily="34" charset="0"/>
              </a:defRPr>
            </a:lvl2pPr>
            <a:lvl3pPr marL="1143000" indent="-228600" algn="r">
              <a:defRPr sz="2800">
                <a:solidFill>
                  <a:schemeClr val="tx1"/>
                </a:solidFill>
                <a:latin typeface="Tahoma" panose="020B0604030504040204" pitchFamily="34" charset="0"/>
              </a:defRPr>
            </a:lvl3pPr>
            <a:lvl4pPr marL="1600200" indent="-228600" algn="r">
              <a:defRPr sz="2800">
                <a:solidFill>
                  <a:schemeClr val="tx1"/>
                </a:solidFill>
                <a:latin typeface="Tahoma" panose="020B0604030504040204" pitchFamily="34" charset="0"/>
              </a:defRPr>
            </a:lvl4pPr>
            <a:lvl5pPr marL="2057400" indent="-228600" algn="r">
              <a:defRPr sz="2800">
                <a:solidFill>
                  <a:schemeClr val="tx1"/>
                </a:solidFill>
                <a:latin typeface="Tahoma" panose="020B0604030504040204" pitchFamily="34" charset="0"/>
              </a:defRPr>
            </a:lvl5pPr>
            <a:lvl6pPr marL="2514600" indent="-228600" algn="r" eaLnBrk="0" fontAlgn="base" hangingPunct="0">
              <a:spcBef>
                <a:spcPct val="0"/>
              </a:spcBef>
              <a:spcAft>
                <a:spcPct val="0"/>
              </a:spcAft>
              <a:defRPr sz="2800">
                <a:solidFill>
                  <a:schemeClr val="tx1"/>
                </a:solidFill>
                <a:latin typeface="Tahoma" panose="020B0604030504040204" pitchFamily="34" charset="0"/>
              </a:defRPr>
            </a:lvl6pPr>
            <a:lvl7pPr marL="2971800" indent="-228600" algn="r" eaLnBrk="0" fontAlgn="base" hangingPunct="0">
              <a:spcBef>
                <a:spcPct val="0"/>
              </a:spcBef>
              <a:spcAft>
                <a:spcPct val="0"/>
              </a:spcAft>
              <a:defRPr sz="2800">
                <a:solidFill>
                  <a:schemeClr val="tx1"/>
                </a:solidFill>
                <a:latin typeface="Tahoma" panose="020B0604030504040204" pitchFamily="34" charset="0"/>
              </a:defRPr>
            </a:lvl7pPr>
            <a:lvl8pPr marL="3429000" indent="-228600" algn="r" eaLnBrk="0" fontAlgn="base" hangingPunct="0">
              <a:spcBef>
                <a:spcPct val="0"/>
              </a:spcBef>
              <a:spcAft>
                <a:spcPct val="0"/>
              </a:spcAft>
              <a:defRPr sz="2800">
                <a:solidFill>
                  <a:schemeClr val="tx1"/>
                </a:solidFill>
                <a:latin typeface="Tahoma" panose="020B0604030504040204" pitchFamily="34" charset="0"/>
              </a:defRPr>
            </a:lvl8pPr>
            <a:lvl9pPr marL="3886200" indent="-228600" algn="r"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endParaRPr lang="en-US" altLang="en-US"/>
          </a:p>
        </p:txBody>
      </p:sp>
      <p:sp>
        <p:nvSpPr>
          <p:cNvPr id="100359" name="Rectangle 32">
            <a:extLst>
              <a:ext uri="{FF2B5EF4-FFF2-40B4-BE49-F238E27FC236}">
                <a16:creationId xmlns:a16="http://schemas.microsoft.com/office/drawing/2014/main" id="{2F60D8BA-2435-DBE6-6C5F-68998AA83857}"/>
              </a:ext>
            </a:extLst>
          </p:cNvPr>
          <p:cNvSpPr>
            <a:spLocks noGrp="1" noChangeArrowheads="1"/>
          </p:cNvSpPr>
          <p:nvPr>
            <p:ph type="title"/>
          </p:nvPr>
        </p:nvSpPr>
        <p:spPr>
          <a:xfrm>
            <a:off x="469756" y="116072"/>
            <a:ext cx="8204488" cy="642973"/>
          </a:xfrm>
          <a:noFill/>
        </p:spPr>
        <p:txBody>
          <a:bodyPr/>
          <a:lstStyle/>
          <a:p>
            <a:r>
              <a:rPr lang="en-US" altLang="en-US" sz="2900" dirty="0">
                <a:solidFill>
                  <a:srgbClr val="C00000"/>
                </a:solidFill>
              </a:rPr>
              <a:t>Explanation fast component in BaF</a:t>
            </a:r>
            <a:r>
              <a:rPr lang="en-US" altLang="en-US" sz="2900" baseline="-25000" dirty="0">
                <a:solidFill>
                  <a:srgbClr val="C00000"/>
                </a:solidFill>
              </a:rPr>
              <a:t>2</a:t>
            </a:r>
            <a:r>
              <a:rPr lang="en-US" altLang="en-US" sz="2900" dirty="0">
                <a:solidFill>
                  <a:srgbClr val="C00000"/>
                </a:solidFill>
              </a:rPr>
              <a:t> in 1984</a:t>
            </a:r>
          </a:p>
        </p:txBody>
      </p:sp>
      <p:pic>
        <p:nvPicPr>
          <p:cNvPr id="3" name="Picture 2">
            <a:extLst>
              <a:ext uri="{FF2B5EF4-FFF2-40B4-BE49-F238E27FC236}">
                <a16:creationId xmlns:a16="http://schemas.microsoft.com/office/drawing/2014/main" id="{F1AE43A7-E88F-B9A0-E240-4D51F9675B48}"/>
              </a:ext>
            </a:extLst>
          </p:cNvPr>
          <p:cNvPicPr>
            <a:picLocks noChangeAspect="1"/>
          </p:cNvPicPr>
          <p:nvPr/>
        </p:nvPicPr>
        <p:blipFill>
          <a:blip r:embed="rId4"/>
          <a:stretch>
            <a:fillRect/>
          </a:stretch>
        </p:blipFill>
        <p:spPr>
          <a:xfrm>
            <a:off x="575421" y="861476"/>
            <a:ext cx="7965329" cy="1815385"/>
          </a:xfrm>
          <a:prstGeom prst="rect">
            <a:avLst/>
          </a:prstGeom>
        </p:spPr>
      </p:pic>
      <p:grpSp>
        <p:nvGrpSpPr>
          <p:cNvPr id="15" name="Group 14">
            <a:extLst>
              <a:ext uri="{FF2B5EF4-FFF2-40B4-BE49-F238E27FC236}">
                <a16:creationId xmlns:a16="http://schemas.microsoft.com/office/drawing/2014/main" id="{8CB6A0AD-D02B-924B-4796-C334BC1D4113}"/>
              </a:ext>
            </a:extLst>
          </p:cNvPr>
          <p:cNvGrpSpPr/>
          <p:nvPr/>
        </p:nvGrpSpPr>
        <p:grpSpPr>
          <a:xfrm>
            <a:off x="2054943" y="2779292"/>
            <a:ext cx="3255816" cy="2294153"/>
            <a:chOff x="2054943" y="2779292"/>
            <a:chExt cx="3255816" cy="2294153"/>
          </a:xfrm>
        </p:grpSpPr>
        <p:cxnSp>
          <p:nvCxnSpPr>
            <p:cNvPr id="9" name="Straight Arrow Connector 8">
              <a:extLst>
                <a:ext uri="{FF2B5EF4-FFF2-40B4-BE49-F238E27FC236}">
                  <a16:creationId xmlns:a16="http://schemas.microsoft.com/office/drawing/2014/main" id="{2EB8560B-52C2-D306-F2CF-BBB410C02968}"/>
                </a:ext>
              </a:extLst>
            </p:cNvPr>
            <p:cNvCxnSpPr/>
            <p:nvPr/>
          </p:nvCxnSpPr>
          <p:spPr bwMode="auto">
            <a:xfrm flipV="1">
              <a:off x="2054943" y="4680155"/>
              <a:ext cx="0" cy="393290"/>
            </a:xfrm>
            <a:prstGeom prst="straightConnector1">
              <a:avLst/>
            </a:prstGeom>
            <a:solidFill>
              <a:schemeClr val="accent1"/>
            </a:solidFill>
            <a:ln w="25400" cap="flat" cmpd="sng" algn="ctr">
              <a:solidFill>
                <a:srgbClr val="006600"/>
              </a:solidFill>
              <a:prstDash val="solid"/>
              <a:round/>
              <a:headEnd type="none" w="med" len="med"/>
              <a:tailEnd type="triangle"/>
            </a:ln>
            <a:effectLst/>
          </p:spPr>
        </p:cxnSp>
        <p:cxnSp>
          <p:nvCxnSpPr>
            <p:cNvPr id="11" name="Straight Connector 10">
              <a:extLst>
                <a:ext uri="{FF2B5EF4-FFF2-40B4-BE49-F238E27FC236}">
                  <a16:creationId xmlns:a16="http://schemas.microsoft.com/office/drawing/2014/main" id="{1C943EAD-DABF-7CC7-0DAE-CA3797DC6389}"/>
                </a:ext>
              </a:extLst>
            </p:cNvPr>
            <p:cNvCxnSpPr>
              <a:cxnSpLocks/>
            </p:cNvCxnSpPr>
            <p:nvPr/>
          </p:nvCxnSpPr>
          <p:spPr bwMode="auto">
            <a:xfrm flipV="1">
              <a:off x="2054943" y="2779292"/>
              <a:ext cx="3255816" cy="2097508"/>
            </a:xfrm>
            <a:prstGeom prst="line">
              <a:avLst/>
            </a:prstGeom>
            <a:solidFill>
              <a:schemeClr val="accent1"/>
            </a:solidFill>
            <a:ln w="25400" cap="flat" cmpd="sng" algn="ctr">
              <a:solidFill>
                <a:srgbClr val="006600"/>
              </a:solidFill>
              <a:prstDash val="solid"/>
              <a:round/>
              <a:headEnd type="none" w="med" len="med"/>
              <a:tailEnd type="none"/>
            </a:ln>
            <a:effectLst/>
          </p:spPr>
        </p:cxnSp>
      </p:grpSp>
      <p:sp>
        <p:nvSpPr>
          <p:cNvPr id="12" name="TextBox 11">
            <a:extLst>
              <a:ext uri="{FF2B5EF4-FFF2-40B4-BE49-F238E27FC236}">
                <a16:creationId xmlns:a16="http://schemas.microsoft.com/office/drawing/2014/main" id="{C56C15B2-0236-AFC6-DC28-EF45A81F8380}"/>
              </a:ext>
            </a:extLst>
          </p:cNvPr>
          <p:cNvSpPr txBox="1"/>
          <p:nvPr/>
        </p:nvSpPr>
        <p:spPr>
          <a:xfrm>
            <a:off x="5310759" y="2457271"/>
            <a:ext cx="3724463" cy="1200329"/>
          </a:xfrm>
          <a:prstGeom prst="rect">
            <a:avLst/>
          </a:prstGeom>
          <a:noFill/>
        </p:spPr>
        <p:txBody>
          <a:bodyPr wrap="square" rtlCol="0">
            <a:spAutoFit/>
          </a:bodyPr>
          <a:lstStyle/>
          <a:p>
            <a:pPr marL="342900" indent="-342900" algn="l">
              <a:buFont typeface="Arial" panose="020B0604020202020204" pitchFamily="34" charset="0"/>
              <a:buChar char="•"/>
            </a:pPr>
            <a:r>
              <a:rPr lang="en-US" sz="1800" dirty="0"/>
              <a:t>Excitation onset at 18 eV</a:t>
            </a:r>
          </a:p>
          <a:p>
            <a:pPr marL="342900" indent="-342900" algn="l">
              <a:buFont typeface="Arial" panose="020B0604020202020204" pitchFamily="34" charset="0"/>
              <a:buChar char="•"/>
            </a:pPr>
            <a:r>
              <a:rPr lang="en-US" sz="1800" dirty="0"/>
              <a:t>Evidence of core-valence emission</a:t>
            </a:r>
          </a:p>
          <a:p>
            <a:pPr marL="342900" indent="-342900" algn="l">
              <a:buFont typeface="Arial" panose="020B0604020202020204" pitchFamily="34" charset="0"/>
              <a:buChar char="•"/>
            </a:pPr>
            <a:r>
              <a:rPr lang="en-US" sz="1800" dirty="0"/>
              <a:t>Decay time &lt;7ns</a:t>
            </a:r>
          </a:p>
        </p:txBody>
      </p:sp>
      <p:pic>
        <p:nvPicPr>
          <p:cNvPr id="5" name="Picture 4">
            <a:extLst>
              <a:ext uri="{FF2B5EF4-FFF2-40B4-BE49-F238E27FC236}">
                <a16:creationId xmlns:a16="http://schemas.microsoft.com/office/drawing/2014/main" id="{E899FA51-378B-7E66-C13A-A77E7BA8FCB6}"/>
              </a:ext>
            </a:extLst>
          </p:cNvPr>
          <p:cNvPicPr>
            <a:picLocks noChangeAspect="1"/>
          </p:cNvPicPr>
          <p:nvPr/>
        </p:nvPicPr>
        <p:blipFill>
          <a:blip r:embed="rId5"/>
          <a:stretch>
            <a:fillRect/>
          </a:stretch>
        </p:blipFill>
        <p:spPr>
          <a:xfrm>
            <a:off x="4960473" y="3755069"/>
            <a:ext cx="3543795" cy="2705478"/>
          </a:xfrm>
          <a:prstGeom prst="rect">
            <a:avLst/>
          </a:prstGeom>
        </p:spPr>
      </p:pic>
    </p:spTree>
    <p:extLst>
      <p:ext uri="{BB962C8B-B14F-4D97-AF65-F5344CB8AC3E}">
        <p14:creationId xmlns:p14="http://schemas.microsoft.com/office/powerpoint/2010/main" val="113241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D22B0-AFA2-F29D-B9F8-A2FA7371566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6495E42-6921-AD62-97A6-6BFF9FDD940A}"/>
              </a:ext>
            </a:extLst>
          </p:cNvPr>
          <p:cNvPicPr>
            <a:picLocks noChangeAspect="1"/>
          </p:cNvPicPr>
          <p:nvPr/>
        </p:nvPicPr>
        <p:blipFill>
          <a:blip r:embed="rId3"/>
          <a:stretch>
            <a:fillRect/>
          </a:stretch>
        </p:blipFill>
        <p:spPr>
          <a:xfrm>
            <a:off x="443334" y="858044"/>
            <a:ext cx="8345015" cy="3144073"/>
          </a:xfrm>
          <a:prstGeom prst="rect">
            <a:avLst/>
          </a:prstGeom>
        </p:spPr>
      </p:pic>
      <p:sp>
        <p:nvSpPr>
          <p:cNvPr id="100354" name="Text Box 2">
            <a:extLst>
              <a:ext uri="{FF2B5EF4-FFF2-40B4-BE49-F238E27FC236}">
                <a16:creationId xmlns:a16="http://schemas.microsoft.com/office/drawing/2014/main" id="{A2154157-3DA6-9D11-B64A-F35D6829DB38}"/>
              </a:ext>
            </a:extLst>
          </p:cNvPr>
          <p:cNvSpPr txBox="1">
            <a:spLocks noChangeArrowheads="1"/>
          </p:cNvSpPr>
          <p:nvPr/>
        </p:nvSpPr>
        <p:spPr bwMode="auto">
          <a:xfrm>
            <a:off x="642938" y="598488"/>
            <a:ext cx="4897437" cy="519112"/>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r">
              <a:defRPr sz="2800">
                <a:solidFill>
                  <a:schemeClr val="tx1"/>
                </a:solidFill>
                <a:latin typeface="Tahoma" panose="020B0604030504040204" pitchFamily="34" charset="0"/>
              </a:defRPr>
            </a:lvl1pPr>
            <a:lvl2pPr marL="742950" indent="-285750" algn="r">
              <a:defRPr sz="2800">
                <a:solidFill>
                  <a:schemeClr val="tx1"/>
                </a:solidFill>
                <a:latin typeface="Tahoma" panose="020B0604030504040204" pitchFamily="34" charset="0"/>
              </a:defRPr>
            </a:lvl2pPr>
            <a:lvl3pPr marL="1143000" indent="-228600" algn="r">
              <a:defRPr sz="2800">
                <a:solidFill>
                  <a:schemeClr val="tx1"/>
                </a:solidFill>
                <a:latin typeface="Tahoma" panose="020B0604030504040204" pitchFamily="34" charset="0"/>
              </a:defRPr>
            </a:lvl3pPr>
            <a:lvl4pPr marL="1600200" indent="-228600" algn="r">
              <a:defRPr sz="2800">
                <a:solidFill>
                  <a:schemeClr val="tx1"/>
                </a:solidFill>
                <a:latin typeface="Tahoma" panose="020B0604030504040204" pitchFamily="34" charset="0"/>
              </a:defRPr>
            </a:lvl4pPr>
            <a:lvl5pPr marL="2057400" indent="-228600" algn="r">
              <a:defRPr sz="2800">
                <a:solidFill>
                  <a:schemeClr val="tx1"/>
                </a:solidFill>
                <a:latin typeface="Tahoma" panose="020B0604030504040204" pitchFamily="34" charset="0"/>
              </a:defRPr>
            </a:lvl5pPr>
            <a:lvl6pPr marL="2514600" indent="-228600" algn="r" eaLnBrk="0" fontAlgn="base" hangingPunct="0">
              <a:spcBef>
                <a:spcPct val="0"/>
              </a:spcBef>
              <a:spcAft>
                <a:spcPct val="0"/>
              </a:spcAft>
              <a:defRPr sz="2800">
                <a:solidFill>
                  <a:schemeClr val="tx1"/>
                </a:solidFill>
                <a:latin typeface="Tahoma" panose="020B0604030504040204" pitchFamily="34" charset="0"/>
              </a:defRPr>
            </a:lvl6pPr>
            <a:lvl7pPr marL="2971800" indent="-228600" algn="r" eaLnBrk="0" fontAlgn="base" hangingPunct="0">
              <a:spcBef>
                <a:spcPct val="0"/>
              </a:spcBef>
              <a:spcAft>
                <a:spcPct val="0"/>
              </a:spcAft>
              <a:defRPr sz="2800">
                <a:solidFill>
                  <a:schemeClr val="tx1"/>
                </a:solidFill>
                <a:latin typeface="Tahoma" panose="020B0604030504040204" pitchFamily="34" charset="0"/>
              </a:defRPr>
            </a:lvl7pPr>
            <a:lvl8pPr marL="3429000" indent="-228600" algn="r" eaLnBrk="0" fontAlgn="base" hangingPunct="0">
              <a:spcBef>
                <a:spcPct val="0"/>
              </a:spcBef>
              <a:spcAft>
                <a:spcPct val="0"/>
              </a:spcAft>
              <a:defRPr sz="2800">
                <a:solidFill>
                  <a:schemeClr val="tx1"/>
                </a:solidFill>
                <a:latin typeface="Tahoma" panose="020B0604030504040204" pitchFamily="34" charset="0"/>
              </a:defRPr>
            </a:lvl8pPr>
            <a:lvl9pPr marL="3886200" indent="-228600" algn="r" eaLnBrk="0" fontAlgn="base" hangingPunct="0">
              <a:spcBef>
                <a:spcPct val="0"/>
              </a:spcBef>
              <a:spcAft>
                <a:spcPct val="0"/>
              </a:spcAft>
              <a:defRPr sz="2800">
                <a:solidFill>
                  <a:schemeClr val="tx1"/>
                </a:solidFill>
                <a:latin typeface="Tahoma" panose="020B0604030504040204" pitchFamily="34" charset="0"/>
              </a:defRPr>
            </a:lvl9pPr>
          </a:lstStyle>
          <a:p>
            <a:pPr algn="l">
              <a:spcBef>
                <a:spcPct val="50000"/>
              </a:spcBef>
            </a:pPr>
            <a:r>
              <a:rPr lang="en-GB" altLang="en-US" b="1" dirty="0">
                <a:solidFill>
                  <a:schemeClr val="bg1"/>
                </a:solidFill>
              </a:rPr>
              <a:t>BaF</a:t>
            </a:r>
            <a:r>
              <a:rPr lang="en-GB" altLang="en-US" b="1" baseline="-25000" dirty="0">
                <a:solidFill>
                  <a:schemeClr val="bg1"/>
                </a:solidFill>
              </a:rPr>
              <a:t>2</a:t>
            </a:r>
            <a:r>
              <a:rPr lang="en-GB" altLang="en-US" sz="3200" b="1" baseline="-25000" dirty="0">
                <a:solidFill>
                  <a:schemeClr val="bg1"/>
                </a:solidFill>
              </a:rPr>
              <a:t>  </a:t>
            </a:r>
            <a:r>
              <a:rPr lang="en-GB" altLang="en-US" sz="2400" b="1" dirty="0">
                <a:solidFill>
                  <a:schemeClr val="bg1"/>
                </a:solidFill>
              </a:rPr>
              <a:t>-  fast UV luminescence</a:t>
            </a:r>
            <a:endParaRPr lang="en-GB" altLang="en-US" sz="3200" dirty="0">
              <a:solidFill>
                <a:schemeClr val="accent2"/>
              </a:solidFill>
            </a:endParaRPr>
          </a:p>
        </p:txBody>
      </p:sp>
      <p:sp>
        <p:nvSpPr>
          <p:cNvPr id="100358" name="Rectangle 22">
            <a:extLst>
              <a:ext uri="{FF2B5EF4-FFF2-40B4-BE49-F238E27FC236}">
                <a16:creationId xmlns:a16="http://schemas.microsoft.com/office/drawing/2014/main" id="{E33C9F4F-15AA-0F0F-05F8-8F636773B2E4}"/>
              </a:ext>
            </a:extLst>
          </p:cNvPr>
          <p:cNvSpPr>
            <a:spLocks noChangeArrowheads="1"/>
          </p:cNvSpPr>
          <p:nvPr/>
        </p:nvSpPr>
        <p:spPr bwMode="auto">
          <a:xfrm>
            <a:off x="7599363" y="1412875"/>
            <a:ext cx="1882775" cy="4087813"/>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r">
              <a:defRPr sz="2800">
                <a:solidFill>
                  <a:schemeClr val="tx1"/>
                </a:solidFill>
                <a:latin typeface="Tahoma" panose="020B0604030504040204" pitchFamily="34" charset="0"/>
              </a:defRPr>
            </a:lvl1pPr>
            <a:lvl2pPr marL="742950" indent="-285750" algn="r">
              <a:defRPr sz="2800">
                <a:solidFill>
                  <a:schemeClr val="tx1"/>
                </a:solidFill>
                <a:latin typeface="Tahoma" panose="020B0604030504040204" pitchFamily="34" charset="0"/>
              </a:defRPr>
            </a:lvl2pPr>
            <a:lvl3pPr marL="1143000" indent="-228600" algn="r">
              <a:defRPr sz="2800">
                <a:solidFill>
                  <a:schemeClr val="tx1"/>
                </a:solidFill>
                <a:latin typeface="Tahoma" panose="020B0604030504040204" pitchFamily="34" charset="0"/>
              </a:defRPr>
            </a:lvl3pPr>
            <a:lvl4pPr marL="1600200" indent="-228600" algn="r">
              <a:defRPr sz="2800">
                <a:solidFill>
                  <a:schemeClr val="tx1"/>
                </a:solidFill>
                <a:latin typeface="Tahoma" panose="020B0604030504040204" pitchFamily="34" charset="0"/>
              </a:defRPr>
            </a:lvl4pPr>
            <a:lvl5pPr marL="2057400" indent="-228600" algn="r">
              <a:defRPr sz="2800">
                <a:solidFill>
                  <a:schemeClr val="tx1"/>
                </a:solidFill>
                <a:latin typeface="Tahoma" panose="020B0604030504040204" pitchFamily="34" charset="0"/>
              </a:defRPr>
            </a:lvl5pPr>
            <a:lvl6pPr marL="2514600" indent="-228600" algn="r" eaLnBrk="0" fontAlgn="base" hangingPunct="0">
              <a:spcBef>
                <a:spcPct val="0"/>
              </a:spcBef>
              <a:spcAft>
                <a:spcPct val="0"/>
              </a:spcAft>
              <a:defRPr sz="2800">
                <a:solidFill>
                  <a:schemeClr val="tx1"/>
                </a:solidFill>
                <a:latin typeface="Tahoma" panose="020B0604030504040204" pitchFamily="34" charset="0"/>
              </a:defRPr>
            </a:lvl6pPr>
            <a:lvl7pPr marL="2971800" indent="-228600" algn="r" eaLnBrk="0" fontAlgn="base" hangingPunct="0">
              <a:spcBef>
                <a:spcPct val="0"/>
              </a:spcBef>
              <a:spcAft>
                <a:spcPct val="0"/>
              </a:spcAft>
              <a:defRPr sz="2800">
                <a:solidFill>
                  <a:schemeClr val="tx1"/>
                </a:solidFill>
                <a:latin typeface="Tahoma" panose="020B0604030504040204" pitchFamily="34" charset="0"/>
              </a:defRPr>
            </a:lvl7pPr>
            <a:lvl8pPr marL="3429000" indent="-228600" algn="r" eaLnBrk="0" fontAlgn="base" hangingPunct="0">
              <a:spcBef>
                <a:spcPct val="0"/>
              </a:spcBef>
              <a:spcAft>
                <a:spcPct val="0"/>
              </a:spcAft>
              <a:defRPr sz="2800">
                <a:solidFill>
                  <a:schemeClr val="tx1"/>
                </a:solidFill>
                <a:latin typeface="Tahoma" panose="020B0604030504040204" pitchFamily="34" charset="0"/>
              </a:defRPr>
            </a:lvl8pPr>
            <a:lvl9pPr marL="3886200" indent="-228600" algn="r"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endParaRPr lang="en-US" altLang="en-US"/>
          </a:p>
        </p:txBody>
      </p:sp>
      <p:sp>
        <p:nvSpPr>
          <p:cNvPr id="100359" name="Rectangle 32">
            <a:extLst>
              <a:ext uri="{FF2B5EF4-FFF2-40B4-BE49-F238E27FC236}">
                <a16:creationId xmlns:a16="http://schemas.microsoft.com/office/drawing/2014/main" id="{704616AC-8606-2687-04C9-65004C7F981F}"/>
              </a:ext>
            </a:extLst>
          </p:cNvPr>
          <p:cNvSpPr>
            <a:spLocks noGrp="1" noChangeArrowheads="1"/>
          </p:cNvSpPr>
          <p:nvPr>
            <p:ph type="title"/>
          </p:nvPr>
        </p:nvSpPr>
        <p:spPr>
          <a:xfrm>
            <a:off x="674041" y="115295"/>
            <a:ext cx="7883602" cy="642973"/>
          </a:xfrm>
          <a:noFill/>
        </p:spPr>
        <p:txBody>
          <a:bodyPr/>
          <a:lstStyle/>
          <a:p>
            <a:r>
              <a:rPr lang="en-US" altLang="en-US" sz="2900" dirty="0">
                <a:solidFill>
                  <a:srgbClr val="C00000"/>
                </a:solidFill>
              </a:rPr>
              <a:t>Measuring fast component in BaF</a:t>
            </a:r>
            <a:r>
              <a:rPr lang="en-US" altLang="en-US" sz="2900" baseline="-25000" dirty="0">
                <a:solidFill>
                  <a:srgbClr val="C00000"/>
                </a:solidFill>
              </a:rPr>
              <a:t>2</a:t>
            </a:r>
            <a:r>
              <a:rPr lang="en-US" altLang="en-US" sz="2900" dirty="0">
                <a:solidFill>
                  <a:srgbClr val="C00000"/>
                </a:solidFill>
              </a:rPr>
              <a:t> (1986)</a:t>
            </a:r>
          </a:p>
        </p:txBody>
      </p:sp>
      <p:pic>
        <p:nvPicPr>
          <p:cNvPr id="3" name="Picture 2">
            <a:extLst>
              <a:ext uri="{FF2B5EF4-FFF2-40B4-BE49-F238E27FC236}">
                <a16:creationId xmlns:a16="http://schemas.microsoft.com/office/drawing/2014/main" id="{A7A5C744-331C-614C-00B7-419A762C0C9A}"/>
              </a:ext>
            </a:extLst>
          </p:cNvPr>
          <p:cNvPicPr>
            <a:picLocks noChangeAspect="1"/>
          </p:cNvPicPr>
          <p:nvPr/>
        </p:nvPicPr>
        <p:blipFill>
          <a:blip r:embed="rId4"/>
          <a:stretch>
            <a:fillRect/>
          </a:stretch>
        </p:blipFill>
        <p:spPr>
          <a:xfrm>
            <a:off x="5237284" y="2536506"/>
            <a:ext cx="3897959" cy="3723006"/>
          </a:xfrm>
          <a:prstGeom prst="rect">
            <a:avLst/>
          </a:prstGeom>
        </p:spPr>
      </p:pic>
    </p:spTree>
    <p:extLst>
      <p:ext uri="{BB962C8B-B14F-4D97-AF65-F5344CB8AC3E}">
        <p14:creationId xmlns:p14="http://schemas.microsoft.com/office/powerpoint/2010/main" val="3150356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D6062-6DEE-CC85-7226-BFD01FCEEE6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B41184D-3EC3-7913-A5C7-9BFBA20731D8}"/>
              </a:ext>
            </a:extLst>
          </p:cNvPr>
          <p:cNvPicPr>
            <a:picLocks noChangeAspect="1"/>
          </p:cNvPicPr>
          <p:nvPr/>
        </p:nvPicPr>
        <p:blipFill>
          <a:blip r:embed="rId3"/>
          <a:stretch>
            <a:fillRect/>
          </a:stretch>
        </p:blipFill>
        <p:spPr>
          <a:xfrm>
            <a:off x="4129548" y="688606"/>
            <a:ext cx="4695391" cy="5016910"/>
          </a:xfrm>
          <a:prstGeom prst="rect">
            <a:avLst/>
          </a:prstGeom>
        </p:spPr>
      </p:pic>
      <p:sp>
        <p:nvSpPr>
          <p:cNvPr id="15" name="TextBox 14">
            <a:extLst>
              <a:ext uri="{FF2B5EF4-FFF2-40B4-BE49-F238E27FC236}">
                <a16:creationId xmlns:a16="http://schemas.microsoft.com/office/drawing/2014/main" id="{D99EAE74-9DE1-C8E3-7F22-32961A63FC62}"/>
              </a:ext>
            </a:extLst>
          </p:cNvPr>
          <p:cNvSpPr txBox="1"/>
          <p:nvPr/>
        </p:nvSpPr>
        <p:spPr>
          <a:xfrm>
            <a:off x="618863" y="1759973"/>
            <a:ext cx="4839530" cy="769441"/>
          </a:xfrm>
          <a:prstGeom prst="rect">
            <a:avLst/>
          </a:prstGeom>
          <a:noFill/>
        </p:spPr>
        <p:txBody>
          <a:bodyPr wrap="none" rtlCol="0">
            <a:spAutoFit/>
          </a:bodyPr>
          <a:lstStyle/>
          <a:p>
            <a:pPr algn="l"/>
            <a:r>
              <a:rPr lang="en-US" dirty="0"/>
              <a:t>Speed is important</a:t>
            </a:r>
          </a:p>
          <a:p>
            <a:pPr algn="l"/>
            <a:r>
              <a:rPr lang="en-US" dirty="0"/>
              <a:t>Ce</a:t>
            </a:r>
            <a:r>
              <a:rPr lang="en-US" baseline="30000" dirty="0"/>
              <a:t>3+ </a:t>
            </a:r>
            <a:r>
              <a:rPr lang="en-US" dirty="0"/>
              <a:t>5d-4f emission is fast (17-60 ns)</a:t>
            </a:r>
          </a:p>
        </p:txBody>
      </p:sp>
      <p:grpSp>
        <p:nvGrpSpPr>
          <p:cNvPr id="16" name="Group 15">
            <a:extLst>
              <a:ext uri="{FF2B5EF4-FFF2-40B4-BE49-F238E27FC236}">
                <a16:creationId xmlns:a16="http://schemas.microsoft.com/office/drawing/2014/main" id="{06C32C23-E987-19AE-0350-7D28D6FD89C0}"/>
              </a:ext>
            </a:extLst>
          </p:cNvPr>
          <p:cNvGrpSpPr/>
          <p:nvPr/>
        </p:nvGrpSpPr>
        <p:grpSpPr>
          <a:xfrm>
            <a:off x="5407742" y="1494503"/>
            <a:ext cx="2143432" cy="2330245"/>
            <a:chOff x="5407742" y="1494503"/>
            <a:chExt cx="2143432" cy="2330245"/>
          </a:xfrm>
        </p:grpSpPr>
        <p:cxnSp>
          <p:nvCxnSpPr>
            <p:cNvPr id="3" name="Straight Arrow Connector 2">
              <a:extLst>
                <a:ext uri="{FF2B5EF4-FFF2-40B4-BE49-F238E27FC236}">
                  <a16:creationId xmlns:a16="http://schemas.microsoft.com/office/drawing/2014/main" id="{8CB2C9B6-5469-2F52-5946-16516765B2C0}"/>
                </a:ext>
              </a:extLst>
            </p:cNvPr>
            <p:cNvCxnSpPr/>
            <p:nvPr/>
          </p:nvCxnSpPr>
          <p:spPr bwMode="auto">
            <a:xfrm>
              <a:off x="5407742" y="3824748"/>
              <a:ext cx="501445" cy="0"/>
            </a:xfrm>
            <a:prstGeom prst="straightConnector1">
              <a:avLst/>
            </a:prstGeom>
            <a:solidFill>
              <a:schemeClr val="accent1"/>
            </a:solidFill>
            <a:ln w="25400" cap="flat" cmpd="sng" algn="ctr">
              <a:solidFill>
                <a:srgbClr val="006600"/>
              </a:solidFill>
              <a:prstDash val="solid"/>
              <a:round/>
              <a:headEnd type="none" w="med" len="med"/>
              <a:tailEnd type="triangle"/>
            </a:ln>
            <a:effectLst/>
          </p:spPr>
        </p:cxnSp>
        <p:cxnSp>
          <p:nvCxnSpPr>
            <p:cNvPr id="6" name="Straight Arrow Connector 5">
              <a:extLst>
                <a:ext uri="{FF2B5EF4-FFF2-40B4-BE49-F238E27FC236}">
                  <a16:creationId xmlns:a16="http://schemas.microsoft.com/office/drawing/2014/main" id="{D46CCA1C-FC2B-F690-972A-5B90A8718A4D}"/>
                </a:ext>
              </a:extLst>
            </p:cNvPr>
            <p:cNvCxnSpPr/>
            <p:nvPr/>
          </p:nvCxnSpPr>
          <p:spPr bwMode="auto">
            <a:xfrm>
              <a:off x="6105832" y="2812026"/>
              <a:ext cx="776749" cy="0"/>
            </a:xfrm>
            <a:prstGeom prst="straightConnector1">
              <a:avLst/>
            </a:prstGeom>
            <a:solidFill>
              <a:schemeClr val="accent1"/>
            </a:solidFill>
            <a:ln w="25400" cap="flat" cmpd="sng" algn="ctr">
              <a:solidFill>
                <a:srgbClr val="006600"/>
              </a:solid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id="{9CD3796A-E605-6525-6673-3DD65E1D03E1}"/>
                </a:ext>
              </a:extLst>
            </p:cNvPr>
            <p:cNvCxnSpPr/>
            <p:nvPr/>
          </p:nvCxnSpPr>
          <p:spPr bwMode="auto">
            <a:xfrm>
              <a:off x="6282813" y="2487561"/>
              <a:ext cx="688258" cy="0"/>
            </a:xfrm>
            <a:prstGeom prst="straightConnector1">
              <a:avLst/>
            </a:prstGeom>
            <a:solidFill>
              <a:schemeClr val="accent1"/>
            </a:solidFill>
            <a:ln w="25400" cap="flat" cmpd="sng" algn="ctr">
              <a:solidFill>
                <a:srgbClr val="006600"/>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DE1F2EBF-D6A5-CBB1-30AC-70BF99F7D232}"/>
                </a:ext>
              </a:extLst>
            </p:cNvPr>
            <p:cNvCxnSpPr/>
            <p:nvPr/>
          </p:nvCxnSpPr>
          <p:spPr bwMode="auto">
            <a:xfrm>
              <a:off x="6420465" y="2340077"/>
              <a:ext cx="589935" cy="0"/>
            </a:xfrm>
            <a:prstGeom prst="straightConnector1">
              <a:avLst/>
            </a:prstGeom>
            <a:solidFill>
              <a:schemeClr val="accent1"/>
            </a:solidFill>
            <a:ln w="25400" cap="flat" cmpd="sng" algn="ctr">
              <a:solidFill>
                <a:srgbClr val="006600"/>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CD17FFBC-CCAF-4FDB-8C2B-0C2F7DDC3731}"/>
                </a:ext>
              </a:extLst>
            </p:cNvPr>
            <p:cNvCxnSpPr/>
            <p:nvPr/>
          </p:nvCxnSpPr>
          <p:spPr bwMode="auto">
            <a:xfrm>
              <a:off x="6803923" y="2222090"/>
              <a:ext cx="747251" cy="0"/>
            </a:xfrm>
            <a:prstGeom prst="straightConnector1">
              <a:avLst/>
            </a:prstGeom>
            <a:solidFill>
              <a:schemeClr val="accent1"/>
            </a:solidFill>
            <a:ln w="25400" cap="flat" cmpd="sng" algn="ctr">
              <a:solidFill>
                <a:srgbClr val="006600"/>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CD435C1D-8E55-0753-A7A8-1CAFD193D81F}"/>
                </a:ext>
              </a:extLst>
            </p:cNvPr>
            <p:cNvCxnSpPr/>
            <p:nvPr/>
          </p:nvCxnSpPr>
          <p:spPr bwMode="auto">
            <a:xfrm>
              <a:off x="6882581" y="1927123"/>
              <a:ext cx="462116" cy="0"/>
            </a:xfrm>
            <a:prstGeom prst="straightConnector1">
              <a:avLst/>
            </a:prstGeom>
            <a:solidFill>
              <a:schemeClr val="accent1"/>
            </a:solidFill>
            <a:ln w="25400" cap="flat" cmpd="sng" algn="ctr">
              <a:solidFill>
                <a:srgbClr val="006600"/>
              </a:solidFill>
              <a:prstDash val="solid"/>
              <a:round/>
              <a:headEnd type="none" w="med" len="med"/>
              <a:tailEnd type="triangle"/>
            </a:ln>
            <a:effectLst/>
          </p:spPr>
        </p:cxnSp>
        <p:cxnSp>
          <p:nvCxnSpPr>
            <p:cNvPr id="5" name="Straight Arrow Connector 4">
              <a:extLst>
                <a:ext uri="{FF2B5EF4-FFF2-40B4-BE49-F238E27FC236}">
                  <a16:creationId xmlns:a16="http://schemas.microsoft.com/office/drawing/2014/main" id="{85196D9E-188C-714A-4558-3C68B77CB148}"/>
                </a:ext>
              </a:extLst>
            </p:cNvPr>
            <p:cNvCxnSpPr/>
            <p:nvPr/>
          </p:nvCxnSpPr>
          <p:spPr bwMode="auto">
            <a:xfrm>
              <a:off x="6971071" y="1759973"/>
              <a:ext cx="481781" cy="0"/>
            </a:xfrm>
            <a:prstGeom prst="straightConnector1">
              <a:avLst/>
            </a:prstGeom>
            <a:solidFill>
              <a:schemeClr val="accent1"/>
            </a:solidFill>
            <a:ln w="25400" cap="flat" cmpd="sng" algn="ctr">
              <a:solidFill>
                <a:srgbClr val="006600"/>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67E9EFC1-D431-48D8-BAEA-D743C8575D8A}"/>
                </a:ext>
              </a:extLst>
            </p:cNvPr>
            <p:cNvCxnSpPr/>
            <p:nvPr/>
          </p:nvCxnSpPr>
          <p:spPr bwMode="auto">
            <a:xfrm>
              <a:off x="7098890" y="1622324"/>
              <a:ext cx="452284" cy="0"/>
            </a:xfrm>
            <a:prstGeom prst="straightConnector1">
              <a:avLst/>
            </a:prstGeom>
            <a:solidFill>
              <a:schemeClr val="accent1"/>
            </a:solidFill>
            <a:ln w="25400" cap="flat" cmpd="sng" algn="ctr">
              <a:solidFill>
                <a:srgbClr val="006600"/>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D49795E6-231A-E00D-8B6F-C5A780BA3BB6}"/>
                </a:ext>
              </a:extLst>
            </p:cNvPr>
            <p:cNvCxnSpPr/>
            <p:nvPr/>
          </p:nvCxnSpPr>
          <p:spPr bwMode="auto">
            <a:xfrm>
              <a:off x="6971071" y="1494503"/>
              <a:ext cx="373626" cy="0"/>
            </a:xfrm>
            <a:prstGeom prst="straightConnector1">
              <a:avLst/>
            </a:prstGeom>
            <a:solidFill>
              <a:schemeClr val="accent1"/>
            </a:solidFill>
            <a:ln w="25400" cap="flat" cmpd="sng" algn="ctr">
              <a:solidFill>
                <a:srgbClr val="006600"/>
              </a:solidFill>
              <a:prstDash val="solid"/>
              <a:round/>
              <a:headEnd type="none" w="med" len="med"/>
              <a:tailEnd type="triangle"/>
            </a:ln>
            <a:effectLst/>
          </p:spPr>
        </p:cxnSp>
      </p:grpSp>
      <p:sp>
        <p:nvSpPr>
          <p:cNvPr id="2" name="TextBox 1">
            <a:extLst>
              <a:ext uri="{FF2B5EF4-FFF2-40B4-BE49-F238E27FC236}">
                <a16:creationId xmlns:a16="http://schemas.microsoft.com/office/drawing/2014/main" id="{14410F70-7072-D843-72D7-ABECE55818E7}"/>
              </a:ext>
            </a:extLst>
          </p:cNvPr>
          <p:cNvSpPr txBox="1"/>
          <p:nvPr/>
        </p:nvSpPr>
        <p:spPr>
          <a:xfrm>
            <a:off x="777663" y="276643"/>
            <a:ext cx="3637021" cy="430887"/>
          </a:xfrm>
          <a:prstGeom prst="rect">
            <a:avLst/>
          </a:prstGeom>
          <a:noFill/>
        </p:spPr>
        <p:txBody>
          <a:bodyPr wrap="none" rtlCol="0">
            <a:spAutoFit/>
          </a:bodyPr>
          <a:lstStyle/>
          <a:p>
            <a:r>
              <a:rPr lang="en-US" dirty="0">
                <a:solidFill>
                  <a:srgbClr val="C00000"/>
                </a:solidFill>
              </a:rPr>
              <a:t>The Ce</a:t>
            </a:r>
            <a:r>
              <a:rPr lang="en-US" baseline="30000" dirty="0">
                <a:solidFill>
                  <a:srgbClr val="C00000"/>
                </a:solidFill>
              </a:rPr>
              <a:t>3+</a:t>
            </a:r>
            <a:r>
              <a:rPr lang="en-US" dirty="0">
                <a:solidFill>
                  <a:srgbClr val="C00000"/>
                </a:solidFill>
              </a:rPr>
              <a:t> doped scintillators</a:t>
            </a:r>
          </a:p>
        </p:txBody>
      </p:sp>
    </p:spTree>
    <p:extLst>
      <p:ext uri="{BB962C8B-B14F-4D97-AF65-F5344CB8AC3E}">
        <p14:creationId xmlns:p14="http://schemas.microsoft.com/office/powerpoint/2010/main" val="2708455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5C73A1-EE20-4968-7838-70FD266D9B83}"/>
              </a:ext>
            </a:extLst>
          </p:cNvPr>
          <p:cNvSpPr>
            <a:spLocks noGrp="1"/>
          </p:cNvSpPr>
          <p:nvPr>
            <p:ph idx="1"/>
          </p:nvPr>
        </p:nvSpPr>
        <p:spPr>
          <a:xfrm>
            <a:off x="846855" y="1627238"/>
            <a:ext cx="7648575" cy="3603523"/>
          </a:xfrm>
        </p:spPr>
        <p:txBody>
          <a:bodyPr/>
          <a:lstStyle/>
          <a:p>
            <a:r>
              <a:rPr lang="en-US" dirty="0"/>
              <a:t>History of scintillator discovery</a:t>
            </a:r>
          </a:p>
          <a:p>
            <a:pPr lvl="1"/>
            <a:r>
              <a:rPr lang="en-US" dirty="0">
                <a:sym typeface="Wingdings" panose="05000000000000000000" pitchFamily="2" charset="2"/>
              </a:rPr>
              <a:t>Tl activated scintillators</a:t>
            </a:r>
          </a:p>
          <a:p>
            <a:pPr lvl="1"/>
            <a:r>
              <a:rPr lang="en-US" dirty="0">
                <a:sym typeface="Wingdings" panose="05000000000000000000" pitchFamily="2" charset="2"/>
              </a:rPr>
              <a:t>BGO, BaF</a:t>
            </a:r>
            <a:r>
              <a:rPr lang="en-US" baseline="-25000" dirty="0">
                <a:sym typeface="Wingdings" panose="05000000000000000000" pitchFamily="2" charset="2"/>
              </a:rPr>
              <a:t>2</a:t>
            </a:r>
            <a:r>
              <a:rPr lang="en-US" dirty="0">
                <a:sym typeface="Wingdings" panose="05000000000000000000" pitchFamily="2" charset="2"/>
              </a:rPr>
              <a:t>, LSO, garnets</a:t>
            </a:r>
          </a:p>
          <a:p>
            <a:pPr lvl="1"/>
            <a:r>
              <a:rPr lang="en-US" dirty="0">
                <a:sym typeface="Wingdings" panose="05000000000000000000" pitchFamily="2" charset="2"/>
              </a:rPr>
              <a:t>Ce</a:t>
            </a:r>
            <a:r>
              <a:rPr lang="en-US" baseline="30000" dirty="0">
                <a:sym typeface="Wingdings" panose="05000000000000000000" pitchFamily="2" charset="2"/>
              </a:rPr>
              <a:t>3+ </a:t>
            </a:r>
            <a:r>
              <a:rPr lang="en-US" dirty="0">
                <a:sym typeface="Wingdings" panose="05000000000000000000" pitchFamily="2" charset="2"/>
              </a:rPr>
              <a:t>activated scintillators</a:t>
            </a:r>
          </a:p>
          <a:p>
            <a:pPr>
              <a:buFont typeface="Arial" panose="020B0604020202020204" pitchFamily="34" charset="0"/>
              <a:buChar char="•"/>
            </a:pPr>
            <a:r>
              <a:rPr lang="en-US" dirty="0">
                <a:sym typeface="Wingdings" panose="05000000000000000000" pitchFamily="2" charset="2"/>
              </a:rPr>
              <a:t>Enablers and drivers of discovery and development</a:t>
            </a:r>
          </a:p>
          <a:p>
            <a:pPr lvl="1">
              <a:buFont typeface="Arial" panose="020B0604020202020204" pitchFamily="34" charset="0"/>
              <a:buChar char="•"/>
            </a:pPr>
            <a:r>
              <a:rPr lang="en-US" dirty="0">
                <a:sym typeface="Wingdings" panose="05000000000000000000" pitchFamily="2" charset="2"/>
              </a:rPr>
              <a:t>Technological enablers </a:t>
            </a:r>
          </a:p>
          <a:p>
            <a:pPr lvl="2">
              <a:buFont typeface="Arial" panose="020B0604020202020204" pitchFamily="34" charset="0"/>
              <a:buChar char="•"/>
            </a:pPr>
            <a:r>
              <a:rPr lang="en-US" dirty="0">
                <a:sym typeface="Wingdings" panose="05000000000000000000" pitchFamily="2" charset="2"/>
              </a:rPr>
              <a:t>PMT, PD, Si-PM</a:t>
            </a:r>
          </a:p>
          <a:p>
            <a:pPr lvl="2">
              <a:buFont typeface="Arial" panose="020B0604020202020204" pitchFamily="34" charset="0"/>
              <a:buChar char="•"/>
            </a:pPr>
            <a:r>
              <a:rPr lang="en-US" dirty="0">
                <a:sym typeface="Wingdings" panose="05000000000000000000" pitchFamily="2" charset="2"/>
              </a:rPr>
              <a:t>Availability of purified rare earths</a:t>
            </a:r>
          </a:p>
          <a:p>
            <a:pPr lvl="1">
              <a:buFont typeface="Arial" panose="020B0604020202020204" pitchFamily="34" charset="0"/>
              <a:buChar char="•"/>
            </a:pPr>
            <a:r>
              <a:rPr lang="en-US" dirty="0">
                <a:sym typeface="Wingdings" panose="05000000000000000000" pitchFamily="2" charset="2"/>
              </a:rPr>
              <a:t>User demands (HEP, medical diagnostics, safeguarding)</a:t>
            </a:r>
          </a:p>
          <a:p>
            <a:pPr lvl="1">
              <a:buFont typeface="Arial" panose="020B0604020202020204" pitchFamily="34" charset="0"/>
              <a:buChar char="•"/>
            </a:pPr>
            <a:r>
              <a:rPr lang="en-US" dirty="0">
                <a:sym typeface="Wingdings" panose="05000000000000000000" pitchFamily="2" charset="2"/>
              </a:rPr>
              <a:t>Fundamental knowledge, new theory, curiosity</a:t>
            </a:r>
          </a:p>
          <a:p>
            <a:r>
              <a:rPr lang="en-US" dirty="0">
                <a:sym typeface="Wingdings" panose="05000000000000000000" pitchFamily="2" charset="2"/>
              </a:rPr>
              <a:t>Challenges that lie ahead</a:t>
            </a:r>
          </a:p>
          <a:p>
            <a:endParaRPr lang="en-US" dirty="0"/>
          </a:p>
          <a:p>
            <a:endParaRPr lang="en-US" dirty="0"/>
          </a:p>
        </p:txBody>
      </p:sp>
      <p:sp>
        <p:nvSpPr>
          <p:cNvPr id="3" name="Title 2">
            <a:extLst>
              <a:ext uri="{FF2B5EF4-FFF2-40B4-BE49-F238E27FC236}">
                <a16:creationId xmlns:a16="http://schemas.microsoft.com/office/drawing/2014/main" id="{E8A85757-E42D-D207-C156-89C116F17E3F}"/>
              </a:ext>
            </a:extLst>
          </p:cNvPr>
          <p:cNvSpPr>
            <a:spLocks noGrp="1"/>
          </p:cNvSpPr>
          <p:nvPr>
            <p:ph type="title"/>
          </p:nvPr>
        </p:nvSpPr>
        <p:spPr>
          <a:xfrm>
            <a:off x="835742" y="117987"/>
            <a:ext cx="7659688" cy="1066800"/>
          </a:xfrm>
        </p:spPr>
        <p:txBody>
          <a:bodyPr/>
          <a:lstStyle/>
          <a:p>
            <a:r>
              <a:rPr lang="en-US" dirty="0">
                <a:solidFill>
                  <a:srgbClr val="C00000"/>
                </a:solidFill>
              </a:rPr>
              <a:t>Outline</a:t>
            </a:r>
          </a:p>
        </p:txBody>
      </p:sp>
    </p:spTree>
    <p:extLst>
      <p:ext uri="{BB962C8B-B14F-4D97-AF65-F5344CB8AC3E}">
        <p14:creationId xmlns:p14="http://schemas.microsoft.com/office/powerpoint/2010/main" val="24273702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533DCA-7B36-088E-D946-D0079A2A9DFC}"/>
              </a:ext>
            </a:extLst>
          </p:cNvPr>
          <p:cNvPicPr>
            <a:picLocks noChangeAspect="1"/>
          </p:cNvPicPr>
          <p:nvPr/>
        </p:nvPicPr>
        <p:blipFill>
          <a:blip r:embed="rId3"/>
          <a:stretch>
            <a:fillRect/>
          </a:stretch>
        </p:blipFill>
        <p:spPr>
          <a:xfrm>
            <a:off x="0" y="777520"/>
            <a:ext cx="7134447" cy="2697961"/>
          </a:xfrm>
          <a:prstGeom prst="rect">
            <a:avLst/>
          </a:prstGeom>
        </p:spPr>
      </p:pic>
      <p:pic>
        <p:nvPicPr>
          <p:cNvPr id="3" name="Picture 2">
            <a:extLst>
              <a:ext uri="{FF2B5EF4-FFF2-40B4-BE49-F238E27FC236}">
                <a16:creationId xmlns:a16="http://schemas.microsoft.com/office/drawing/2014/main" id="{5660917F-8D51-77BE-359A-D6105D629BB8}"/>
              </a:ext>
            </a:extLst>
          </p:cNvPr>
          <p:cNvPicPr>
            <a:picLocks noChangeAspect="1"/>
          </p:cNvPicPr>
          <p:nvPr/>
        </p:nvPicPr>
        <p:blipFill>
          <a:blip r:embed="rId4"/>
          <a:stretch>
            <a:fillRect/>
          </a:stretch>
        </p:blipFill>
        <p:spPr>
          <a:xfrm>
            <a:off x="7360251" y="1167173"/>
            <a:ext cx="1433600" cy="1918653"/>
          </a:xfrm>
          <a:prstGeom prst="rect">
            <a:avLst/>
          </a:prstGeom>
        </p:spPr>
      </p:pic>
      <p:sp>
        <p:nvSpPr>
          <p:cNvPr id="4" name="TextBox 3">
            <a:extLst>
              <a:ext uri="{FF2B5EF4-FFF2-40B4-BE49-F238E27FC236}">
                <a16:creationId xmlns:a16="http://schemas.microsoft.com/office/drawing/2014/main" id="{96E0D5A5-944E-7652-BB85-5F1D85E49579}"/>
              </a:ext>
            </a:extLst>
          </p:cNvPr>
          <p:cNvSpPr txBox="1"/>
          <p:nvPr/>
        </p:nvSpPr>
        <p:spPr>
          <a:xfrm>
            <a:off x="631550" y="276952"/>
            <a:ext cx="4917693" cy="430887"/>
          </a:xfrm>
          <a:prstGeom prst="rect">
            <a:avLst/>
          </a:prstGeom>
          <a:noFill/>
        </p:spPr>
        <p:txBody>
          <a:bodyPr wrap="none" rtlCol="0">
            <a:spAutoFit/>
          </a:bodyPr>
          <a:lstStyle/>
          <a:p>
            <a:pPr algn="l"/>
            <a:r>
              <a:rPr lang="en-US" dirty="0">
                <a:solidFill>
                  <a:srgbClr val="C00000"/>
                </a:solidFill>
              </a:rPr>
              <a:t>The discovery of Lu</a:t>
            </a:r>
            <a:r>
              <a:rPr lang="en-US" baseline="-25000" dirty="0">
                <a:solidFill>
                  <a:srgbClr val="C00000"/>
                </a:solidFill>
              </a:rPr>
              <a:t>2</a:t>
            </a:r>
            <a:r>
              <a:rPr lang="en-US" dirty="0">
                <a:solidFill>
                  <a:srgbClr val="C00000"/>
                </a:solidFill>
              </a:rPr>
              <a:t>SiO</a:t>
            </a:r>
            <a:r>
              <a:rPr lang="en-US" baseline="-25000" dirty="0">
                <a:solidFill>
                  <a:srgbClr val="C00000"/>
                </a:solidFill>
              </a:rPr>
              <a:t>5</a:t>
            </a:r>
            <a:r>
              <a:rPr lang="en-US" dirty="0">
                <a:solidFill>
                  <a:srgbClr val="C00000"/>
                </a:solidFill>
              </a:rPr>
              <a:t>:Ce</a:t>
            </a:r>
            <a:r>
              <a:rPr lang="en-US" baseline="30000" dirty="0">
                <a:solidFill>
                  <a:srgbClr val="C00000"/>
                </a:solidFill>
              </a:rPr>
              <a:t>3+</a:t>
            </a:r>
            <a:r>
              <a:rPr lang="en-US" dirty="0">
                <a:solidFill>
                  <a:srgbClr val="C00000"/>
                </a:solidFill>
              </a:rPr>
              <a:t> in 1992</a:t>
            </a:r>
          </a:p>
        </p:txBody>
      </p:sp>
      <p:pic>
        <p:nvPicPr>
          <p:cNvPr id="8" name="Picture 7">
            <a:extLst>
              <a:ext uri="{FF2B5EF4-FFF2-40B4-BE49-F238E27FC236}">
                <a16:creationId xmlns:a16="http://schemas.microsoft.com/office/drawing/2014/main" id="{AE2CE560-0D80-0D0D-D5D1-AA1A6321F43C}"/>
              </a:ext>
            </a:extLst>
          </p:cNvPr>
          <p:cNvPicPr>
            <a:picLocks noChangeAspect="1"/>
          </p:cNvPicPr>
          <p:nvPr/>
        </p:nvPicPr>
        <p:blipFill>
          <a:blip r:embed="rId5"/>
          <a:stretch>
            <a:fillRect/>
          </a:stretch>
        </p:blipFill>
        <p:spPr>
          <a:xfrm>
            <a:off x="0" y="3614842"/>
            <a:ext cx="4045122" cy="2957009"/>
          </a:xfrm>
          <a:prstGeom prst="rect">
            <a:avLst/>
          </a:prstGeom>
        </p:spPr>
      </p:pic>
      <p:pic>
        <p:nvPicPr>
          <p:cNvPr id="10" name="Picture 9">
            <a:extLst>
              <a:ext uri="{FF2B5EF4-FFF2-40B4-BE49-F238E27FC236}">
                <a16:creationId xmlns:a16="http://schemas.microsoft.com/office/drawing/2014/main" id="{6B662413-AF7C-BCED-05A7-6B29378CE549}"/>
              </a:ext>
            </a:extLst>
          </p:cNvPr>
          <p:cNvPicPr>
            <a:picLocks noChangeAspect="1"/>
          </p:cNvPicPr>
          <p:nvPr/>
        </p:nvPicPr>
        <p:blipFill>
          <a:blip r:embed="rId6"/>
          <a:stretch>
            <a:fillRect/>
          </a:stretch>
        </p:blipFill>
        <p:spPr>
          <a:xfrm>
            <a:off x="4369982" y="3429000"/>
            <a:ext cx="4127150" cy="3142851"/>
          </a:xfrm>
          <a:prstGeom prst="rect">
            <a:avLst/>
          </a:prstGeom>
        </p:spPr>
      </p:pic>
      <p:sp>
        <p:nvSpPr>
          <p:cNvPr id="2" name="TextBox 1">
            <a:extLst>
              <a:ext uri="{FF2B5EF4-FFF2-40B4-BE49-F238E27FC236}">
                <a16:creationId xmlns:a16="http://schemas.microsoft.com/office/drawing/2014/main" id="{F4AB50A8-92FD-B8D2-E2F0-D3B874359AEB}"/>
              </a:ext>
            </a:extLst>
          </p:cNvPr>
          <p:cNvSpPr txBox="1"/>
          <p:nvPr/>
        </p:nvSpPr>
        <p:spPr>
          <a:xfrm>
            <a:off x="631550" y="736286"/>
            <a:ext cx="7759304" cy="430887"/>
          </a:xfrm>
          <a:prstGeom prst="rect">
            <a:avLst/>
          </a:prstGeom>
          <a:noFill/>
        </p:spPr>
        <p:txBody>
          <a:bodyPr wrap="none" rtlCol="0">
            <a:spAutoFit/>
          </a:bodyPr>
          <a:lstStyle/>
          <a:p>
            <a:pPr algn="l"/>
            <a:r>
              <a:rPr lang="en-US" i="1" dirty="0"/>
              <a:t>Oil-well logging as driver for LSO discovery and development</a:t>
            </a:r>
          </a:p>
        </p:txBody>
      </p:sp>
    </p:spTree>
    <p:extLst>
      <p:ext uri="{BB962C8B-B14F-4D97-AF65-F5344CB8AC3E}">
        <p14:creationId xmlns:p14="http://schemas.microsoft.com/office/powerpoint/2010/main" val="252254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2B538D-816B-F378-91A1-B08CE8CA2FA9}"/>
              </a:ext>
            </a:extLst>
          </p:cNvPr>
          <p:cNvPicPr>
            <a:picLocks noChangeAspect="1"/>
          </p:cNvPicPr>
          <p:nvPr/>
        </p:nvPicPr>
        <p:blipFill>
          <a:blip r:embed="rId3"/>
          <a:stretch>
            <a:fillRect/>
          </a:stretch>
        </p:blipFill>
        <p:spPr>
          <a:xfrm>
            <a:off x="566183" y="133940"/>
            <a:ext cx="5630061" cy="1867161"/>
          </a:xfrm>
          <a:prstGeom prst="rect">
            <a:avLst/>
          </a:prstGeom>
        </p:spPr>
      </p:pic>
      <p:pic>
        <p:nvPicPr>
          <p:cNvPr id="7" name="Picture 6">
            <a:extLst>
              <a:ext uri="{FF2B5EF4-FFF2-40B4-BE49-F238E27FC236}">
                <a16:creationId xmlns:a16="http://schemas.microsoft.com/office/drawing/2014/main" id="{F8100A67-E2F4-CC72-85FB-2A45B693BCE5}"/>
              </a:ext>
            </a:extLst>
          </p:cNvPr>
          <p:cNvPicPr>
            <a:picLocks noChangeAspect="1"/>
          </p:cNvPicPr>
          <p:nvPr/>
        </p:nvPicPr>
        <p:blipFill>
          <a:blip r:embed="rId4"/>
          <a:stretch>
            <a:fillRect/>
          </a:stretch>
        </p:blipFill>
        <p:spPr>
          <a:xfrm>
            <a:off x="566183" y="2258759"/>
            <a:ext cx="7820357" cy="515927"/>
          </a:xfrm>
          <a:prstGeom prst="rect">
            <a:avLst/>
          </a:prstGeom>
        </p:spPr>
      </p:pic>
      <p:pic>
        <p:nvPicPr>
          <p:cNvPr id="11" name="Picture 10">
            <a:extLst>
              <a:ext uri="{FF2B5EF4-FFF2-40B4-BE49-F238E27FC236}">
                <a16:creationId xmlns:a16="http://schemas.microsoft.com/office/drawing/2014/main" id="{3B79CC14-89D3-86F2-58CD-FB5EB7D30032}"/>
              </a:ext>
            </a:extLst>
          </p:cNvPr>
          <p:cNvPicPr>
            <a:picLocks noChangeAspect="1"/>
          </p:cNvPicPr>
          <p:nvPr/>
        </p:nvPicPr>
        <p:blipFill>
          <a:blip r:embed="rId5"/>
          <a:stretch>
            <a:fillRect/>
          </a:stretch>
        </p:blipFill>
        <p:spPr>
          <a:xfrm>
            <a:off x="603304" y="2969952"/>
            <a:ext cx="7554604" cy="459048"/>
          </a:xfrm>
          <a:prstGeom prst="rect">
            <a:avLst/>
          </a:prstGeom>
        </p:spPr>
      </p:pic>
      <p:pic>
        <p:nvPicPr>
          <p:cNvPr id="2" name="Picture 1">
            <a:extLst>
              <a:ext uri="{FF2B5EF4-FFF2-40B4-BE49-F238E27FC236}">
                <a16:creationId xmlns:a16="http://schemas.microsoft.com/office/drawing/2014/main" id="{CF469586-1354-126C-9EDE-1116965AE6BB}"/>
              </a:ext>
            </a:extLst>
          </p:cNvPr>
          <p:cNvPicPr>
            <a:picLocks noChangeAspect="1"/>
          </p:cNvPicPr>
          <p:nvPr/>
        </p:nvPicPr>
        <p:blipFill>
          <a:blip r:embed="rId6"/>
          <a:stretch>
            <a:fillRect/>
          </a:stretch>
        </p:blipFill>
        <p:spPr>
          <a:xfrm>
            <a:off x="6941743" y="150729"/>
            <a:ext cx="1347865" cy="1833582"/>
          </a:xfrm>
          <a:prstGeom prst="rect">
            <a:avLst/>
          </a:prstGeom>
        </p:spPr>
      </p:pic>
      <p:pic>
        <p:nvPicPr>
          <p:cNvPr id="6" name="Picture 5">
            <a:extLst>
              <a:ext uri="{FF2B5EF4-FFF2-40B4-BE49-F238E27FC236}">
                <a16:creationId xmlns:a16="http://schemas.microsoft.com/office/drawing/2014/main" id="{968EA516-4DA7-7926-61DF-02F689EF580E}"/>
              </a:ext>
            </a:extLst>
          </p:cNvPr>
          <p:cNvPicPr>
            <a:picLocks noChangeAspect="1"/>
          </p:cNvPicPr>
          <p:nvPr/>
        </p:nvPicPr>
        <p:blipFill>
          <a:blip r:embed="rId7"/>
          <a:stretch>
            <a:fillRect/>
          </a:stretch>
        </p:blipFill>
        <p:spPr>
          <a:xfrm>
            <a:off x="337551" y="3624266"/>
            <a:ext cx="6120317" cy="2776534"/>
          </a:xfrm>
          <a:prstGeom prst="rect">
            <a:avLst/>
          </a:prstGeom>
        </p:spPr>
      </p:pic>
      <p:sp>
        <p:nvSpPr>
          <p:cNvPr id="8" name="TextBox 7">
            <a:extLst>
              <a:ext uri="{FF2B5EF4-FFF2-40B4-BE49-F238E27FC236}">
                <a16:creationId xmlns:a16="http://schemas.microsoft.com/office/drawing/2014/main" id="{275268EE-6B2B-34B9-24B6-308A2FB532B4}"/>
              </a:ext>
            </a:extLst>
          </p:cNvPr>
          <p:cNvSpPr txBox="1"/>
          <p:nvPr/>
        </p:nvSpPr>
        <p:spPr>
          <a:xfrm>
            <a:off x="4800225" y="3854245"/>
            <a:ext cx="2947594" cy="1323439"/>
          </a:xfrm>
          <a:prstGeom prst="rect">
            <a:avLst/>
          </a:prstGeom>
          <a:noFill/>
        </p:spPr>
        <p:txBody>
          <a:bodyPr wrap="square" rtlCol="0">
            <a:spAutoFit/>
          </a:bodyPr>
          <a:lstStyle/>
          <a:p>
            <a:pPr algn="l"/>
            <a:r>
              <a:rPr lang="en-US" sz="2000" dirty="0"/>
              <a:t>Strong afterglow with more than 1 hour 1/e decay time at room temperature</a:t>
            </a:r>
          </a:p>
        </p:txBody>
      </p:sp>
    </p:spTree>
    <p:extLst>
      <p:ext uri="{BB962C8B-B14F-4D97-AF65-F5344CB8AC3E}">
        <p14:creationId xmlns:p14="http://schemas.microsoft.com/office/powerpoint/2010/main" val="4274110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B4AC40-60A4-22BA-2B79-398E994D0A38}"/>
              </a:ext>
            </a:extLst>
          </p:cNvPr>
          <p:cNvPicPr>
            <a:picLocks noChangeAspect="1"/>
          </p:cNvPicPr>
          <p:nvPr/>
        </p:nvPicPr>
        <p:blipFill>
          <a:blip r:embed="rId3"/>
          <a:stretch>
            <a:fillRect/>
          </a:stretch>
        </p:blipFill>
        <p:spPr>
          <a:xfrm>
            <a:off x="688258" y="891480"/>
            <a:ext cx="3121731" cy="4846552"/>
          </a:xfrm>
          <a:prstGeom prst="rect">
            <a:avLst/>
          </a:prstGeom>
        </p:spPr>
      </p:pic>
      <p:sp>
        <p:nvSpPr>
          <p:cNvPr id="2" name="TextBox 1">
            <a:extLst>
              <a:ext uri="{FF2B5EF4-FFF2-40B4-BE49-F238E27FC236}">
                <a16:creationId xmlns:a16="http://schemas.microsoft.com/office/drawing/2014/main" id="{302AC69A-9308-3F2B-998D-219FE354BA44}"/>
              </a:ext>
            </a:extLst>
          </p:cNvPr>
          <p:cNvSpPr txBox="1"/>
          <p:nvPr/>
        </p:nvSpPr>
        <p:spPr>
          <a:xfrm>
            <a:off x="688258" y="199943"/>
            <a:ext cx="7164718" cy="430887"/>
          </a:xfrm>
          <a:prstGeom prst="rect">
            <a:avLst/>
          </a:prstGeom>
          <a:noFill/>
        </p:spPr>
        <p:txBody>
          <a:bodyPr wrap="none" rtlCol="0">
            <a:spAutoFit/>
          </a:bodyPr>
          <a:lstStyle/>
          <a:p>
            <a:pPr algn="l"/>
            <a:r>
              <a:rPr lang="en-US" dirty="0">
                <a:solidFill>
                  <a:srgbClr val="C00000"/>
                </a:solidFill>
              </a:rPr>
              <a:t>Crystal2000 Chamonix, France, September 22-26, 1992 </a:t>
            </a:r>
          </a:p>
        </p:txBody>
      </p:sp>
      <p:sp>
        <p:nvSpPr>
          <p:cNvPr id="3" name="TextBox 2">
            <a:extLst>
              <a:ext uri="{FF2B5EF4-FFF2-40B4-BE49-F238E27FC236}">
                <a16:creationId xmlns:a16="http://schemas.microsoft.com/office/drawing/2014/main" id="{9C05C2D0-BC7B-8AAA-1BE1-C58499F0FABE}"/>
              </a:ext>
            </a:extLst>
          </p:cNvPr>
          <p:cNvSpPr txBox="1"/>
          <p:nvPr/>
        </p:nvSpPr>
        <p:spPr>
          <a:xfrm>
            <a:off x="3924581" y="891480"/>
            <a:ext cx="5071935" cy="769441"/>
          </a:xfrm>
          <a:prstGeom prst="rect">
            <a:avLst/>
          </a:prstGeom>
          <a:noFill/>
        </p:spPr>
        <p:txBody>
          <a:bodyPr wrap="square" rtlCol="0">
            <a:spAutoFit/>
          </a:bodyPr>
          <a:lstStyle/>
          <a:p>
            <a:pPr algn="l"/>
            <a:r>
              <a:rPr lang="en-US" i="1" dirty="0"/>
              <a:t>The SCINT conference series as drivers of scintillating material discovery</a:t>
            </a:r>
          </a:p>
        </p:txBody>
      </p:sp>
      <p:pic>
        <p:nvPicPr>
          <p:cNvPr id="5" name="Picture 4">
            <a:extLst>
              <a:ext uri="{FF2B5EF4-FFF2-40B4-BE49-F238E27FC236}">
                <a16:creationId xmlns:a16="http://schemas.microsoft.com/office/drawing/2014/main" id="{C585B75A-91D7-F920-FC82-D5A4AF5C681C}"/>
              </a:ext>
            </a:extLst>
          </p:cNvPr>
          <p:cNvPicPr>
            <a:picLocks noChangeAspect="1"/>
          </p:cNvPicPr>
          <p:nvPr/>
        </p:nvPicPr>
        <p:blipFill>
          <a:blip r:embed="rId4"/>
          <a:stretch>
            <a:fillRect/>
          </a:stretch>
        </p:blipFill>
        <p:spPr>
          <a:xfrm>
            <a:off x="4016503" y="2260126"/>
            <a:ext cx="1838582" cy="1867161"/>
          </a:xfrm>
          <a:prstGeom prst="rect">
            <a:avLst/>
          </a:prstGeom>
        </p:spPr>
      </p:pic>
      <p:sp>
        <p:nvSpPr>
          <p:cNvPr id="4" name="TextBox 3">
            <a:extLst>
              <a:ext uri="{FF2B5EF4-FFF2-40B4-BE49-F238E27FC236}">
                <a16:creationId xmlns:a16="http://schemas.microsoft.com/office/drawing/2014/main" id="{417B0DAA-DBDF-02A1-60FB-BC653289CF49}"/>
              </a:ext>
            </a:extLst>
          </p:cNvPr>
          <p:cNvSpPr txBox="1"/>
          <p:nvPr/>
        </p:nvSpPr>
        <p:spPr>
          <a:xfrm>
            <a:off x="4357687" y="4049383"/>
            <a:ext cx="1156214" cy="338554"/>
          </a:xfrm>
          <a:prstGeom prst="rect">
            <a:avLst/>
          </a:prstGeom>
          <a:noFill/>
        </p:spPr>
        <p:txBody>
          <a:bodyPr wrap="none" rtlCol="0">
            <a:spAutoFit/>
          </a:bodyPr>
          <a:lstStyle/>
          <a:p>
            <a:pPr algn="l"/>
            <a:r>
              <a:rPr lang="en-US" sz="1600" dirty="0"/>
              <a:t>Paul Lecoq</a:t>
            </a:r>
          </a:p>
        </p:txBody>
      </p:sp>
      <p:sp>
        <p:nvSpPr>
          <p:cNvPr id="8" name="TextBox 7">
            <a:extLst>
              <a:ext uri="{FF2B5EF4-FFF2-40B4-BE49-F238E27FC236}">
                <a16:creationId xmlns:a16="http://schemas.microsoft.com/office/drawing/2014/main" id="{D8F8106E-1C7A-6CD5-AF6A-6FF1CBAAC3A4}"/>
              </a:ext>
            </a:extLst>
          </p:cNvPr>
          <p:cNvSpPr txBox="1"/>
          <p:nvPr/>
        </p:nvSpPr>
        <p:spPr>
          <a:xfrm>
            <a:off x="3924581" y="5168400"/>
            <a:ext cx="5552089" cy="400110"/>
          </a:xfrm>
          <a:prstGeom prst="rect">
            <a:avLst/>
          </a:prstGeom>
          <a:noFill/>
        </p:spPr>
        <p:txBody>
          <a:bodyPr wrap="square">
            <a:spAutoFit/>
          </a:bodyPr>
          <a:lstStyle/>
          <a:p>
            <a:pPr marL="285750" indent="-285750" algn="l">
              <a:buFont typeface="Arial" panose="020B0604020202020204" pitchFamily="34" charset="0"/>
              <a:buChar char="•"/>
            </a:pPr>
            <a:r>
              <a:rPr lang="en-US" sz="2000" dirty="0"/>
              <a:t>PbWO</a:t>
            </a:r>
            <a:r>
              <a:rPr lang="en-US" sz="2000" baseline="-25000" dirty="0"/>
              <a:t>4</a:t>
            </a:r>
            <a:r>
              <a:rPr lang="en-US" sz="2000" dirty="0"/>
              <a:t> calorimeter for CMS at CERN</a:t>
            </a:r>
          </a:p>
        </p:txBody>
      </p:sp>
    </p:spTree>
    <p:extLst>
      <p:ext uri="{BB962C8B-B14F-4D97-AF65-F5344CB8AC3E}">
        <p14:creationId xmlns:p14="http://schemas.microsoft.com/office/powerpoint/2010/main" val="1053648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B63A747-E957-65D4-6F17-94902FBCF61D}"/>
              </a:ext>
            </a:extLst>
          </p:cNvPr>
          <p:cNvPicPr>
            <a:picLocks noChangeAspect="1"/>
          </p:cNvPicPr>
          <p:nvPr/>
        </p:nvPicPr>
        <p:blipFill>
          <a:blip r:embed="rId2"/>
          <a:stretch>
            <a:fillRect/>
          </a:stretch>
        </p:blipFill>
        <p:spPr>
          <a:xfrm>
            <a:off x="4884603" y="30870"/>
            <a:ext cx="1942149" cy="2920062"/>
          </a:xfrm>
          <a:prstGeom prst="rect">
            <a:avLst/>
          </a:prstGeom>
        </p:spPr>
      </p:pic>
      <p:sp>
        <p:nvSpPr>
          <p:cNvPr id="3" name="Title 2">
            <a:extLst>
              <a:ext uri="{FF2B5EF4-FFF2-40B4-BE49-F238E27FC236}">
                <a16:creationId xmlns:a16="http://schemas.microsoft.com/office/drawing/2014/main" id="{D09C48B8-7D47-DA4F-CD4E-D19FE1291E67}"/>
              </a:ext>
            </a:extLst>
          </p:cNvPr>
          <p:cNvSpPr>
            <a:spLocks noGrp="1"/>
          </p:cNvSpPr>
          <p:nvPr>
            <p:ph type="title"/>
          </p:nvPr>
        </p:nvSpPr>
        <p:spPr/>
        <p:txBody>
          <a:bodyPr/>
          <a:lstStyle/>
          <a:p>
            <a:endParaRPr lang="en-US" dirty="0"/>
          </a:p>
        </p:txBody>
      </p:sp>
      <p:pic>
        <p:nvPicPr>
          <p:cNvPr id="5" name="Picture 4">
            <a:extLst>
              <a:ext uri="{FF2B5EF4-FFF2-40B4-BE49-F238E27FC236}">
                <a16:creationId xmlns:a16="http://schemas.microsoft.com/office/drawing/2014/main" id="{87D6AE5B-18E8-28AA-07EB-E372D179F826}"/>
              </a:ext>
            </a:extLst>
          </p:cNvPr>
          <p:cNvPicPr>
            <a:picLocks noChangeAspect="1"/>
          </p:cNvPicPr>
          <p:nvPr/>
        </p:nvPicPr>
        <p:blipFill>
          <a:blip r:embed="rId3"/>
          <a:stretch>
            <a:fillRect/>
          </a:stretch>
        </p:blipFill>
        <p:spPr>
          <a:xfrm>
            <a:off x="2522056" y="30871"/>
            <a:ext cx="2199140" cy="2928712"/>
          </a:xfrm>
          <a:prstGeom prst="rect">
            <a:avLst/>
          </a:prstGeom>
        </p:spPr>
      </p:pic>
      <p:pic>
        <p:nvPicPr>
          <p:cNvPr id="7" name="Picture 6">
            <a:extLst>
              <a:ext uri="{FF2B5EF4-FFF2-40B4-BE49-F238E27FC236}">
                <a16:creationId xmlns:a16="http://schemas.microsoft.com/office/drawing/2014/main" id="{36251069-4A4E-93BB-D67F-E575D225D8AB}"/>
              </a:ext>
            </a:extLst>
          </p:cNvPr>
          <p:cNvPicPr>
            <a:picLocks noChangeAspect="1"/>
          </p:cNvPicPr>
          <p:nvPr/>
        </p:nvPicPr>
        <p:blipFill>
          <a:blip r:embed="rId4"/>
          <a:stretch>
            <a:fillRect/>
          </a:stretch>
        </p:blipFill>
        <p:spPr>
          <a:xfrm>
            <a:off x="7052213" y="3033525"/>
            <a:ext cx="1995055" cy="3089720"/>
          </a:xfrm>
          <a:prstGeom prst="rect">
            <a:avLst/>
          </a:prstGeom>
        </p:spPr>
      </p:pic>
      <p:pic>
        <p:nvPicPr>
          <p:cNvPr id="9" name="Picture 8">
            <a:extLst>
              <a:ext uri="{FF2B5EF4-FFF2-40B4-BE49-F238E27FC236}">
                <a16:creationId xmlns:a16="http://schemas.microsoft.com/office/drawing/2014/main" id="{DF0ED7E7-3EB1-F38B-A36A-464325867B70}"/>
              </a:ext>
            </a:extLst>
          </p:cNvPr>
          <p:cNvPicPr>
            <a:picLocks noChangeAspect="1"/>
          </p:cNvPicPr>
          <p:nvPr/>
        </p:nvPicPr>
        <p:blipFill>
          <a:blip r:embed="rId5"/>
          <a:stretch>
            <a:fillRect/>
          </a:stretch>
        </p:blipFill>
        <p:spPr>
          <a:xfrm>
            <a:off x="4779414" y="3048104"/>
            <a:ext cx="2182092" cy="3054928"/>
          </a:xfrm>
          <a:prstGeom prst="rect">
            <a:avLst/>
          </a:prstGeom>
        </p:spPr>
      </p:pic>
      <p:pic>
        <p:nvPicPr>
          <p:cNvPr id="11" name="Picture 10">
            <a:extLst>
              <a:ext uri="{FF2B5EF4-FFF2-40B4-BE49-F238E27FC236}">
                <a16:creationId xmlns:a16="http://schemas.microsoft.com/office/drawing/2014/main" id="{BD02A25F-4B9A-2850-828F-8AD8D53C86FB}"/>
              </a:ext>
            </a:extLst>
          </p:cNvPr>
          <p:cNvPicPr>
            <a:picLocks noChangeAspect="1"/>
          </p:cNvPicPr>
          <p:nvPr/>
        </p:nvPicPr>
        <p:blipFill>
          <a:blip r:embed="rId6"/>
          <a:stretch>
            <a:fillRect/>
          </a:stretch>
        </p:blipFill>
        <p:spPr>
          <a:xfrm>
            <a:off x="2489567" y="3033525"/>
            <a:ext cx="2199140" cy="3115112"/>
          </a:xfrm>
          <a:prstGeom prst="rect">
            <a:avLst/>
          </a:prstGeom>
        </p:spPr>
      </p:pic>
      <p:pic>
        <p:nvPicPr>
          <p:cNvPr id="15" name="Picture 14">
            <a:extLst>
              <a:ext uri="{FF2B5EF4-FFF2-40B4-BE49-F238E27FC236}">
                <a16:creationId xmlns:a16="http://schemas.microsoft.com/office/drawing/2014/main" id="{BAD49B24-5C42-FEDA-A4BF-CC7F1D289C3A}"/>
              </a:ext>
            </a:extLst>
          </p:cNvPr>
          <p:cNvPicPr>
            <a:picLocks noChangeAspect="1"/>
          </p:cNvPicPr>
          <p:nvPr/>
        </p:nvPicPr>
        <p:blipFill>
          <a:blip r:embed="rId7"/>
          <a:stretch>
            <a:fillRect/>
          </a:stretch>
        </p:blipFill>
        <p:spPr>
          <a:xfrm>
            <a:off x="273825" y="3013313"/>
            <a:ext cx="2097074" cy="3089719"/>
          </a:xfrm>
          <a:prstGeom prst="rect">
            <a:avLst/>
          </a:prstGeom>
        </p:spPr>
      </p:pic>
      <p:pic>
        <p:nvPicPr>
          <p:cNvPr id="17" name="Picture 16">
            <a:extLst>
              <a:ext uri="{FF2B5EF4-FFF2-40B4-BE49-F238E27FC236}">
                <a16:creationId xmlns:a16="http://schemas.microsoft.com/office/drawing/2014/main" id="{2385BAED-2691-AB42-4E55-CAEFD4076844}"/>
              </a:ext>
            </a:extLst>
          </p:cNvPr>
          <p:cNvPicPr>
            <a:picLocks noChangeAspect="1"/>
          </p:cNvPicPr>
          <p:nvPr/>
        </p:nvPicPr>
        <p:blipFill>
          <a:blip r:embed="rId8"/>
          <a:stretch>
            <a:fillRect/>
          </a:stretch>
        </p:blipFill>
        <p:spPr>
          <a:xfrm>
            <a:off x="7052213" y="30870"/>
            <a:ext cx="2028163" cy="2928713"/>
          </a:xfrm>
          <a:prstGeom prst="rect">
            <a:avLst/>
          </a:prstGeom>
        </p:spPr>
      </p:pic>
      <p:pic>
        <p:nvPicPr>
          <p:cNvPr id="2" name="Picture 1">
            <a:extLst>
              <a:ext uri="{FF2B5EF4-FFF2-40B4-BE49-F238E27FC236}">
                <a16:creationId xmlns:a16="http://schemas.microsoft.com/office/drawing/2014/main" id="{753BF37A-A13C-D508-DEAA-640F0BA0DF60}"/>
              </a:ext>
            </a:extLst>
          </p:cNvPr>
          <p:cNvPicPr>
            <a:picLocks noChangeAspect="1"/>
          </p:cNvPicPr>
          <p:nvPr/>
        </p:nvPicPr>
        <p:blipFill>
          <a:blip r:embed="rId9"/>
          <a:stretch>
            <a:fillRect/>
          </a:stretch>
        </p:blipFill>
        <p:spPr>
          <a:xfrm>
            <a:off x="273825" y="30870"/>
            <a:ext cx="2097074" cy="2897843"/>
          </a:xfrm>
          <a:prstGeom prst="rect">
            <a:avLst/>
          </a:prstGeom>
        </p:spPr>
      </p:pic>
      <p:pic>
        <p:nvPicPr>
          <p:cNvPr id="8" name="Picture 7">
            <a:extLst>
              <a:ext uri="{FF2B5EF4-FFF2-40B4-BE49-F238E27FC236}">
                <a16:creationId xmlns:a16="http://schemas.microsoft.com/office/drawing/2014/main" id="{46EF0910-ED04-890D-6D22-A14C7C6A72E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72353" y="42827"/>
            <a:ext cx="1994852" cy="2885886"/>
          </a:xfrm>
          <a:prstGeom prst="rect">
            <a:avLst/>
          </a:prstGeom>
        </p:spPr>
      </p:pic>
      <p:sp>
        <p:nvSpPr>
          <p:cNvPr id="10" name="TextBox 9">
            <a:extLst>
              <a:ext uri="{FF2B5EF4-FFF2-40B4-BE49-F238E27FC236}">
                <a16:creationId xmlns:a16="http://schemas.microsoft.com/office/drawing/2014/main" id="{83802A24-AB62-4BEF-F1AF-2412D6B26DB2}"/>
              </a:ext>
            </a:extLst>
          </p:cNvPr>
          <p:cNvSpPr txBox="1"/>
          <p:nvPr/>
        </p:nvSpPr>
        <p:spPr>
          <a:xfrm>
            <a:off x="1722843" y="2590159"/>
            <a:ext cx="633507" cy="338554"/>
          </a:xfrm>
          <a:prstGeom prst="rect">
            <a:avLst/>
          </a:prstGeom>
          <a:noFill/>
        </p:spPr>
        <p:txBody>
          <a:bodyPr wrap="none" rtlCol="0">
            <a:spAutoFit/>
          </a:bodyPr>
          <a:lstStyle/>
          <a:p>
            <a:r>
              <a:rPr lang="en-US" sz="1600" dirty="0">
                <a:solidFill>
                  <a:schemeClr val="bg1"/>
                </a:solidFill>
              </a:rPr>
              <a:t>1992</a:t>
            </a:r>
          </a:p>
        </p:txBody>
      </p:sp>
      <p:sp>
        <p:nvSpPr>
          <p:cNvPr id="12" name="TextBox 11">
            <a:extLst>
              <a:ext uri="{FF2B5EF4-FFF2-40B4-BE49-F238E27FC236}">
                <a16:creationId xmlns:a16="http://schemas.microsoft.com/office/drawing/2014/main" id="{8E738E48-8AC2-1723-CC8A-5ADC38A3023A}"/>
              </a:ext>
            </a:extLst>
          </p:cNvPr>
          <p:cNvSpPr txBox="1"/>
          <p:nvPr/>
        </p:nvSpPr>
        <p:spPr>
          <a:xfrm>
            <a:off x="4003926" y="2590159"/>
            <a:ext cx="633508" cy="338554"/>
          </a:xfrm>
          <a:prstGeom prst="rect">
            <a:avLst/>
          </a:prstGeom>
          <a:noFill/>
        </p:spPr>
        <p:txBody>
          <a:bodyPr wrap="none" rtlCol="0">
            <a:spAutoFit/>
          </a:bodyPr>
          <a:lstStyle/>
          <a:p>
            <a:r>
              <a:rPr lang="en-US" sz="1600" dirty="0">
                <a:solidFill>
                  <a:schemeClr val="bg1"/>
                </a:solidFill>
              </a:rPr>
              <a:t>1994</a:t>
            </a:r>
          </a:p>
        </p:txBody>
      </p:sp>
      <p:sp>
        <p:nvSpPr>
          <p:cNvPr id="13" name="TextBox 12">
            <a:extLst>
              <a:ext uri="{FF2B5EF4-FFF2-40B4-BE49-F238E27FC236}">
                <a16:creationId xmlns:a16="http://schemas.microsoft.com/office/drawing/2014/main" id="{D9B0D1F3-19C8-73CD-3833-2C1FF79B7E4C}"/>
              </a:ext>
            </a:extLst>
          </p:cNvPr>
          <p:cNvSpPr txBox="1"/>
          <p:nvPr/>
        </p:nvSpPr>
        <p:spPr>
          <a:xfrm>
            <a:off x="6203066" y="2655198"/>
            <a:ext cx="633508" cy="338554"/>
          </a:xfrm>
          <a:prstGeom prst="rect">
            <a:avLst/>
          </a:prstGeom>
          <a:noFill/>
        </p:spPr>
        <p:txBody>
          <a:bodyPr wrap="none" rtlCol="0">
            <a:spAutoFit/>
          </a:bodyPr>
          <a:lstStyle/>
          <a:p>
            <a:r>
              <a:rPr lang="en-US" sz="1600" dirty="0">
                <a:solidFill>
                  <a:schemeClr val="bg1"/>
                </a:solidFill>
              </a:rPr>
              <a:t>1995</a:t>
            </a:r>
          </a:p>
        </p:txBody>
      </p:sp>
    </p:spTree>
    <p:extLst>
      <p:ext uri="{BB962C8B-B14F-4D97-AF65-F5344CB8AC3E}">
        <p14:creationId xmlns:p14="http://schemas.microsoft.com/office/powerpoint/2010/main" val="185665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EE36E-4657-673E-FA08-16CC9A9E1157}"/>
            </a:ext>
          </a:extLst>
        </p:cNvPr>
        <p:cNvGrpSpPr/>
        <p:nvPr/>
      </p:nvGrpSpPr>
      <p:grpSpPr>
        <a:xfrm>
          <a:off x="0" y="0"/>
          <a:ext cx="0" cy="0"/>
          <a:chOff x="0" y="0"/>
          <a:chExt cx="0" cy="0"/>
        </a:xfrm>
      </p:grpSpPr>
      <p:graphicFrame>
        <p:nvGraphicFramePr>
          <p:cNvPr id="8" name="Object 5">
            <a:extLst>
              <a:ext uri="{FF2B5EF4-FFF2-40B4-BE49-F238E27FC236}">
                <a16:creationId xmlns:a16="http://schemas.microsoft.com/office/drawing/2014/main" id="{D92E13BF-51B1-0991-8E32-B336C3B6D235}"/>
              </a:ext>
            </a:extLst>
          </p:cNvPr>
          <p:cNvGraphicFramePr>
            <a:graphicFrameLocks noChangeAspect="1"/>
          </p:cNvGraphicFramePr>
          <p:nvPr>
            <p:extLst>
              <p:ext uri="{D42A27DB-BD31-4B8C-83A1-F6EECF244321}">
                <p14:modId xmlns:p14="http://schemas.microsoft.com/office/powerpoint/2010/main" val="2470954379"/>
              </p:ext>
            </p:extLst>
          </p:nvPr>
        </p:nvGraphicFramePr>
        <p:xfrm>
          <a:off x="4038658" y="-373626"/>
          <a:ext cx="4987202" cy="7129724"/>
        </p:xfrm>
        <a:graphic>
          <a:graphicData uri="http://schemas.openxmlformats.org/presentationml/2006/ole">
            <mc:AlternateContent xmlns:mc="http://schemas.openxmlformats.org/markup-compatibility/2006">
              <mc:Choice xmlns:v="urn:schemas-microsoft-com:vml" Requires="v">
                <p:oleObj name="Graph" r:id="rId3" imgW="7312680" imgH="10327680" progId="Origin50.Graph">
                  <p:embed/>
                </p:oleObj>
              </mc:Choice>
              <mc:Fallback>
                <p:oleObj name="Graph" r:id="rId3" imgW="7312680" imgH="10327680" progId="Origin50.Graph">
                  <p:embed/>
                  <p:pic>
                    <p:nvPicPr>
                      <p:cNvPr id="8" name="Object 5">
                        <a:extLst>
                          <a:ext uri="{FF2B5EF4-FFF2-40B4-BE49-F238E27FC236}">
                            <a16:creationId xmlns:a16="http://schemas.microsoft.com/office/drawing/2014/main" id="{D92E13BF-51B1-0991-8E32-B336C3B6D235}"/>
                          </a:ext>
                        </a:extLst>
                      </p:cNvPr>
                      <p:cNvPicPr>
                        <a:picLocks noChangeAspect="1" noChangeArrowheads="1"/>
                      </p:cNvPicPr>
                      <p:nvPr/>
                    </p:nvPicPr>
                    <p:blipFill>
                      <a:blip r:embed="rId4"/>
                      <a:srcRect/>
                      <a:stretch>
                        <a:fillRect/>
                      </a:stretch>
                    </p:blipFill>
                    <p:spPr bwMode="auto">
                      <a:xfrm>
                        <a:off x="4038658" y="-373626"/>
                        <a:ext cx="4987202" cy="7129724"/>
                      </a:xfrm>
                      <a:prstGeom prst="rect">
                        <a:avLst/>
                      </a:prstGeom>
                      <a:noFill/>
                      <a:ln>
                        <a:noFill/>
                      </a:ln>
                      <a:effectLst/>
                    </p:spPr>
                  </p:pic>
                </p:oleObj>
              </mc:Fallback>
            </mc:AlternateContent>
          </a:graphicData>
        </a:graphic>
      </p:graphicFrame>
      <p:sp>
        <p:nvSpPr>
          <p:cNvPr id="9" name="TextBox 8">
            <a:extLst>
              <a:ext uri="{FF2B5EF4-FFF2-40B4-BE49-F238E27FC236}">
                <a16:creationId xmlns:a16="http://schemas.microsoft.com/office/drawing/2014/main" id="{54B7D360-89B3-0DAE-5375-D8CF86934475}"/>
              </a:ext>
            </a:extLst>
          </p:cNvPr>
          <p:cNvSpPr txBox="1"/>
          <p:nvPr/>
        </p:nvSpPr>
        <p:spPr>
          <a:xfrm>
            <a:off x="537029" y="101902"/>
            <a:ext cx="7032438" cy="430887"/>
          </a:xfrm>
          <a:prstGeom prst="rect">
            <a:avLst/>
          </a:prstGeom>
          <a:noFill/>
        </p:spPr>
        <p:txBody>
          <a:bodyPr wrap="none" rtlCol="0">
            <a:spAutoFit/>
          </a:bodyPr>
          <a:lstStyle/>
          <a:p>
            <a:pPr algn="l"/>
            <a:r>
              <a:rPr lang="en-US" dirty="0">
                <a:solidFill>
                  <a:srgbClr val="C00000"/>
                </a:solidFill>
              </a:rPr>
              <a:t>Scintillator studies/development at TU-Delft 1988-2005</a:t>
            </a:r>
          </a:p>
        </p:txBody>
      </p:sp>
      <p:sp>
        <p:nvSpPr>
          <p:cNvPr id="10" name="TextBox 9">
            <a:extLst>
              <a:ext uri="{FF2B5EF4-FFF2-40B4-BE49-F238E27FC236}">
                <a16:creationId xmlns:a16="http://schemas.microsoft.com/office/drawing/2014/main" id="{527997CE-09CC-91F3-8618-7B7274CD30F8}"/>
              </a:ext>
            </a:extLst>
          </p:cNvPr>
          <p:cNvSpPr txBox="1"/>
          <p:nvPr/>
        </p:nvSpPr>
        <p:spPr>
          <a:xfrm>
            <a:off x="766480" y="1376517"/>
            <a:ext cx="5476665" cy="2246769"/>
          </a:xfrm>
          <a:prstGeom prst="rect">
            <a:avLst/>
          </a:prstGeom>
          <a:noFill/>
        </p:spPr>
        <p:txBody>
          <a:bodyPr wrap="square" rtlCol="0">
            <a:spAutoFit/>
          </a:bodyPr>
          <a:lstStyle/>
          <a:p>
            <a:pPr algn="l"/>
            <a:r>
              <a:rPr lang="en-US" sz="2000" dirty="0"/>
              <a:t>Lu</a:t>
            </a:r>
            <a:r>
              <a:rPr lang="en-US" sz="2000" baseline="-25000" dirty="0"/>
              <a:t>2</a:t>
            </a:r>
            <a:r>
              <a:rPr lang="en-US" sz="2000" dirty="0"/>
              <a:t>SiO</a:t>
            </a:r>
            <a:r>
              <a:rPr lang="en-US" sz="2000" baseline="-25000" dirty="0"/>
              <a:t>5</a:t>
            </a:r>
            <a:r>
              <a:rPr lang="en-US" sz="2000" dirty="0"/>
              <a:t>:Ce	(LSO)</a:t>
            </a:r>
          </a:p>
          <a:p>
            <a:pPr algn="l"/>
            <a:r>
              <a:rPr lang="en-US" sz="2000" dirty="0"/>
              <a:t>K</a:t>
            </a:r>
            <a:r>
              <a:rPr lang="en-US" sz="2000" baseline="-25000" dirty="0"/>
              <a:t>2</a:t>
            </a:r>
            <a:r>
              <a:rPr lang="en-US" sz="2000" dirty="0"/>
              <a:t>LaCl</a:t>
            </a:r>
            <a:r>
              <a:rPr lang="en-US" sz="2000" baseline="-25000" dirty="0"/>
              <a:t>5</a:t>
            </a:r>
            <a:r>
              <a:rPr lang="en-US" sz="2000" dirty="0"/>
              <a:t>:Ce	(first Ce doped halide)</a:t>
            </a:r>
          </a:p>
          <a:p>
            <a:pPr algn="l"/>
            <a:r>
              <a:rPr lang="en-US" sz="2000" dirty="0"/>
              <a:t>Cs</a:t>
            </a:r>
            <a:r>
              <a:rPr lang="en-US" sz="2000" baseline="-25000" dirty="0"/>
              <a:t>2</a:t>
            </a:r>
            <a:r>
              <a:rPr lang="en-US" sz="2000" dirty="0"/>
              <a:t>LiYCl</a:t>
            </a:r>
            <a:r>
              <a:rPr lang="en-US" sz="2000" baseline="-25000" dirty="0"/>
              <a:t>6</a:t>
            </a:r>
            <a:r>
              <a:rPr lang="en-US" sz="2000" dirty="0"/>
              <a:t>:Ce	(CLYC neutron scintillator)</a:t>
            </a:r>
          </a:p>
          <a:p>
            <a:pPr algn="l"/>
            <a:r>
              <a:rPr lang="en-US" sz="2000" dirty="0"/>
              <a:t>LuCl</a:t>
            </a:r>
            <a:r>
              <a:rPr lang="en-US" sz="2000" baseline="-25000" dirty="0"/>
              <a:t>3</a:t>
            </a:r>
            <a:r>
              <a:rPr lang="en-US" sz="2000" dirty="0"/>
              <a:t>:Ce</a:t>
            </a:r>
          </a:p>
          <a:p>
            <a:pPr algn="l"/>
            <a:r>
              <a:rPr lang="en-US" sz="2000" dirty="0"/>
              <a:t>LuBr</a:t>
            </a:r>
            <a:r>
              <a:rPr lang="en-US" sz="2000" baseline="-25000" dirty="0"/>
              <a:t>3</a:t>
            </a:r>
            <a:r>
              <a:rPr lang="en-US" sz="2000" dirty="0"/>
              <a:t>:Ce</a:t>
            </a:r>
          </a:p>
          <a:p>
            <a:pPr algn="l"/>
            <a:r>
              <a:rPr lang="en-US" sz="2000" dirty="0"/>
              <a:t>LaCl</a:t>
            </a:r>
            <a:r>
              <a:rPr lang="en-US" sz="2000" baseline="-25000" dirty="0"/>
              <a:t>3</a:t>
            </a:r>
            <a:r>
              <a:rPr lang="en-US" sz="2000" dirty="0"/>
              <a:t>:Ce</a:t>
            </a:r>
            <a:r>
              <a:rPr lang="en-US" sz="2000" baseline="30000" dirty="0"/>
              <a:t>3+</a:t>
            </a:r>
            <a:endParaRPr lang="en-US" sz="2000" dirty="0"/>
          </a:p>
          <a:p>
            <a:pPr algn="l"/>
            <a:r>
              <a:rPr lang="en-US" sz="2000" dirty="0"/>
              <a:t>LaBr</a:t>
            </a:r>
            <a:r>
              <a:rPr lang="en-US" sz="2000" baseline="-25000" dirty="0"/>
              <a:t>3</a:t>
            </a:r>
            <a:r>
              <a:rPr lang="en-US" sz="2000" dirty="0"/>
              <a:t>:Ce</a:t>
            </a:r>
            <a:r>
              <a:rPr lang="en-US" sz="2000" baseline="30000" dirty="0"/>
              <a:t>3+</a:t>
            </a:r>
          </a:p>
        </p:txBody>
      </p:sp>
      <p:cxnSp>
        <p:nvCxnSpPr>
          <p:cNvPr id="3" name="Straight Arrow Connector 2">
            <a:extLst>
              <a:ext uri="{FF2B5EF4-FFF2-40B4-BE49-F238E27FC236}">
                <a16:creationId xmlns:a16="http://schemas.microsoft.com/office/drawing/2014/main" id="{BBBD2A03-9D2F-7270-50B2-C0F0F74E19D0}"/>
              </a:ext>
            </a:extLst>
          </p:cNvPr>
          <p:cNvCxnSpPr/>
          <p:nvPr/>
        </p:nvCxnSpPr>
        <p:spPr bwMode="auto">
          <a:xfrm>
            <a:off x="5211097" y="3657600"/>
            <a:ext cx="688258" cy="0"/>
          </a:xfrm>
          <a:prstGeom prst="straightConnector1">
            <a:avLst/>
          </a:prstGeom>
          <a:solidFill>
            <a:schemeClr val="accent1"/>
          </a:solidFill>
          <a:ln w="25400" cap="flat" cmpd="sng" algn="ctr">
            <a:solidFill>
              <a:srgbClr val="006600"/>
            </a:solidFill>
            <a:prstDash val="solid"/>
            <a:round/>
            <a:headEnd type="none" w="med" len="med"/>
            <a:tailEnd type="triangle"/>
          </a:ln>
          <a:effectLst/>
        </p:spPr>
      </p:cxnSp>
      <p:cxnSp>
        <p:nvCxnSpPr>
          <p:cNvPr id="5" name="Straight Arrow Connector 4">
            <a:extLst>
              <a:ext uri="{FF2B5EF4-FFF2-40B4-BE49-F238E27FC236}">
                <a16:creationId xmlns:a16="http://schemas.microsoft.com/office/drawing/2014/main" id="{17129F3D-DB9D-8F91-EB0E-BEBB7094AEB9}"/>
              </a:ext>
            </a:extLst>
          </p:cNvPr>
          <p:cNvCxnSpPr/>
          <p:nvPr/>
        </p:nvCxnSpPr>
        <p:spPr bwMode="auto">
          <a:xfrm>
            <a:off x="5791200" y="2172929"/>
            <a:ext cx="570271" cy="0"/>
          </a:xfrm>
          <a:prstGeom prst="straightConnector1">
            <a:avLst/>
          </a:prstGeom>
          <a:solidFill>
            <a:schemeClr val="accent1"/>
          </a:solidFill>
          <a:ln w="25400" cap="flat" cmpd="sng" algn="ctr">
            <a:solidFill>
              <a:srgbClr val="006600"/>
            </a:solidFill>
            <a:prstDash val="solid"/>
            <a:round/>
            <a:headEnd type="none" w="med" len="med"/>
            <a:tailEnd type="triangle"/>
          </a:ln>
          <a:effectLst/>
        </p:spPr>
      </p:cxnSp>
    </p:spTree>
    <p:extLst>
      <p:ext uri="{BB962C8B-B14F-4D97-AF65-F5344CB8AC3E}">
        <p14:creationId xmlns:p14="http://schemas.microsoft.com/office/powerpoint/2010/main" val="4101575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D89366-53B3-4A48-C0F2-CEB67B759303}"/>
              </a:ext>
            </a:extLst>
          </p:cNvPr>
          <p:cNvSpPr txBox="1"/>
          <p:nvPr/>
        </p:nvSpPr>
        <p:spPr>
          <a:xfrm>
            <a:off x="570756" y="310479"/>
            <a:ext cx="4589077" cy="430887"/>
          </a:xfrm>
          <a:prstGeom prst="rect">
            <a:avLst/>
          </a:prstGeom>
          <a:noFill/>
        </p:spPr>
        <p:txBody>
          <a:bodyPr wrap="none" rtlCol="0">
            <a:spAutoFit/>
          </a:bodyPr>
          <a:lstStyle/>
          <a:p>
            <a:pPr algn="l"/>
            <a:r>
              <a:rPr lang="en-US" dirty="0">
                <a:solidFill>
                  <a:srgbClr val="C00000"/>
                </a:solidFill>
              </a:rPr>
              <a:t>The discovery of LaCl</a:t>
            </a:r>
            <a:r>
              <a:rPr lang="en-US" baseline="-25000" dirty="0">
                <a:solidFill>
                  <a:srgbClr val="C00000"/>
                </a:solidFill>
              </a:rPr>
              <a:t>3</a:t>
            </a:r>
            <a:r>
              <a:rPr lang="en-US" dirty="0">
                <a:solidFill>
                  <a:srgbClr val="C00000"/>
                </a:solidFill>
              </a:rPr>
              <a:t>:Ce</a:t>
            </a:r>
            <a:r>
              <a:rPr lang="en-US" baseline="30000" dirty="0">
                <a:solidFill>
                  <a:srgbClr val="C00000"/>
                </a:solidFill>
              </a:rPr>
              <a:t>3+ </a:t>
            </a:r>
            <a:r>
              <a:rPr lang="en-US" dirty="0">
                <a:solidFill>
                  <a:srgbClr val="C00000"/>
                </a:solidFill>
              </a:rPr>
              <a:t>in 2000</a:t>
            </a:r>
          </a:p>
        </p:txBody>
      </p:sp>
      <p:pic>
        <p:nvPicPr>
          <p:cNvPr id="5" name="Picture 4">
            <a:extLst>
              <a:ext uri="{FF2B5EF4-FFF2-40B4-BE49-F238E27FC236}">
                <a16:creationId xmlns:a16="http://schemas.microsoft.com/office/drawing/2014/main" id="{B9822E2F-2E2C-2939-CC65-39907F098657}"/>
              </a:ext>
            </a:extLst>
          </p:cNvPr>
          <p:cNvPicPr>
            <a:picLocks noChangeAspect="1"/>
          </p:cNvPicPr>
          <p:nvPr/>
        </p:nvPicPr>
        <p:blipFill>
          <a:blip r:embed="rId3"/>
          <a:stretch>
            <a:fillRect/>
          </a:stretch>
        </p:blipFill>
        <p:spPr>
          <a:xfrm>
            <a:off x="489783" y="1066908"/>
            <a:ext cx="7611537" cy="1619476"/>
          </a:xfrm>
          <a:prstGeom prst="rect">
            <a:avLst/>
          </a:prstGeom>
        </p:spPr>
      </p:pic>
      <p:pic>
        <p:nvPicPr>
          <p:cNvPr id="9" name="Picture 8">
            <a:extLst>
              <a:ext uri="{FF2B5EF4-FFF2-40B4-BE49-F238E27FC236}">
                <a16:creationId xmlns:a16="http://schemas.microsoft.com/office/drawing/2014/main" id="{55F11B83-25B6-A03D-2510-4877576F52DA}"/>
              </a:ext>
            </a:extLst>
          </p:cNvPr>
          <p:cNvPicPr>
            <a:picLocks noChangeAspect="1"/>
          </p:cNvPicPr>
          <p:nvPr/>
        </p:nvPicPr>
        <p:blipFill>
          <a:blip r:embed="rId4"/>
          <a:stretch>
            <a:fillRect/>
          </a:stretch>
        </p:blipFill>
        <p:spPr>
          <a:xfrm>
            <a:off x="570756" y="3069084"/>
            <a:ext cx="3724795" cy="2591162"/>
          </a:xfrm>
          <a:prstGeom prst="rect">
            <a:avLst/>
          </a:prstGeom>
        </p:spPr>
      </p:pic>
      <p:pic>
        <p:nvPicPr>
          <p:cNvPr id="11" name="Picture 10">
            <a:extLst>
              <a:ext uri="{FF2B5EF4-FFF2-40B4-BE49-F238E27FC236}">
                <a16:creationId xmlns:a16="http://schemas.microsoft.com/office/drawing/2014/main" id="{9C2EE7E6-0212-CE22-1355-017D0FF963DF}"/>
              </a:ext>
            </a:extLst>
          </p:cNvPr>
          <p:cNvPicPr>
            <a:picLocks noChangeAspect="1"/>
          </p:cNvPicPr>
          <p:nvPr/>
        </p:nvPicPr>
        <p:blipFill>
          <a:blip r:embed="rId5"/>
          <a:stretch>
            <a:fillRect/>
          </a:stretch>
        </p:blipFill>
        <p:spPr>
          <a:xfrm>
            <a:off x="4572000" y="3011926"/>
            <a:ext cx="3658111" cy="2648320"/>
          </a:xfrm>
          <a:prstGeom prst="rect">
            <a:avLst/>
          </a:prstGeom>
        </p:spPr>
      </p:pic>
      <p:sp>
        <p:nvSpPr>
          <p:cNvPr id="3" name="TextBox 2">
            <a:extLst>
              <a:ext uri="{FF2B5EF4-FFF2-40B4-BE49-F238E27FC236}">
                <a16:creationId xmlns:a16="http://schemas.microsoft.com/office/drawing/2014/main" id="{15739E16-F20E-4AC4-C6C4-3030CACCAF7E}"/>
              </a:ext>
            </a:extLst>
          </p:cNvPr>
          <p:cNvSpPr txBox="1"/>
          <p:nvPr/>
        </p:nvSpPr>
        <p:spPr>
          <a:xfrm>
            <a:off x="1397416" y="5670479"/>
            <a:ext cx="5337680" cy="369332"/>
          </a:xfrm>
          <a:prstGeom prst="rect">
            <a:avLst/>
          </a:prstGeom>
          <a:noFill/>
        </p:spPr>
        <p:txBody>
          <a:bodyPr wrap="none" rtlCol="0">
            <a:spAutoFit/>
          </a:bodyPr>
          <a:lstStyle/>
          <a:p>
            <a:r>
              <a:rPr lang="en-US" sz="1800" dirty="0">
                <a:solidFill>
                  <a:srgbClr val="C00000"/>
                </a:solidFill>
              </a:rPr>
              <a:t>Now we knew we really had something very good!</a:t>
            </a:r>
          </a:p>
        </p:txBody>
      </p:sp>
    </p:spTree>
    <p:extLst>
      <p:ext uri="{BB962C8B-B14F-4D97-AF65-F5344CB8AC3E}">
        <p14:creationId xmlns:p14="http://schemas.microsoft.com/office/powerpoint/2010/main" val="173602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18E3C-6508-D86D-D523-6EEF6297116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00B0B2E-F829-D731-5C28-3D26476AEFA4}"/>
              </a:ext>
            </a:extLst>
          </p:cNvPr>
          <p:cNvSpPr txBox="1"/>
          <p:nvPr/>
        </p:nvSpPr>
        <p:spPr>
          <a:xfrm>
            <a:off x="895696" y="340242"/>
            <a:ext cx="4624086" cy="430887"/>
          </a:xfrm>
          <a:prstGeom prst="rect">
            <a:avLst/>
          </a:prstGeom>
          <a:noFill/>
        </p:spPr>
        <p:txBody>
          <a:bodyPr wrap="none" rtlCol="0">
            <a:spAutoFit/>
          </a:bodyPr>
          <a:lstStyle/>
          <a:p>
            <a:pPr algn="l"/>
            <a:r>
              <a:rPr lang="en-US" dirty="0">
                <a:solidFill>
                  <a:srgbClr val="C00000"/>
                </a:solidFill>
              </a:rPr>
              <a:t>The discovery of LaBr</a:t>
            </a:r>
            <a:r>
              <a:rPr lang="en-US" baseline="-25000" dirty="0">
                <a:solidFill>
                  <a:srgbClr val="C00000"/>
                </a:solidFill>
              </a:rPr>
              <a:t>3</a:t>
            </a:r>
            <a:r>
              <a:rPr lang="en-US" dirty="0">
                <a:solidFill>
                  <a:srgbClr val="C00000"/>
                </a:solidFill>
              </a:rPr>
              <a:t>:Ce</a:t>
            </a:r>
            <a:r>
              <a:rPr lang="en-US" baseline="30000" dirty="0">
                <a:solidFill>
                  <a:srgbClr val="C00000"/>
                </a:solidFill>
              </a:rPr>
              <a:t>3+ </a:t>
            </a:r>
            <a:r>
              <a:rPr lang="en-US" dirty="0">
                <a:solidFill>
                  <a:srgbClr val="C00000"/>
                </a:solidFill>
              </a:rPr>
              <a:t>in 2001</a:t>
            </a:r>
          </a:p>
        </p:txBody>
      </p:sp>
      <p:pic>
        <p:nvPicPr>
          <p:cNvPr id="7" name="Picture 6">
            <a:extLst>
              <a:ext uri="{FF2B5EF4-FFF2-40B4-BE49-F238E27FC236}">
                <a16:creationId xmlns:a16="http://schemas.microsoft.com/office/drawing/2014/main" id="{CFA6A213-1C59-62C2-18CA-87FCA0871F37}"/>
              </a:ext>
            </a:extLst>
          </p:cNvPr>
          <p:cNvPicPr>
            <a:picLocks noChangeAspect="1"/>
          </p:cNvPicPr>
          <p:nvPr/>
        </p:nvPicPr>
        <p:blipFill>
          <a:blip r:embed="rId2"/>
          <a:stretch>
            <a:fillRect/>
          </a:stretch>
        </p:blipFill>
        <p:spPr>
          <a:xfrm>
            <a:off x="437103" y="1010093"/>
            <a:ext cx="8269793" cy="1758706"/>
          </a:xfrm>
          <a:prstGeom prst="rect">
            <a:avLst/>
          </a:prstGeom>
        </p:spPr>
      </p:pic>
      <p:pic>
        <p:nvPicPr>
          <p:cNvPr id="4" name="Picture 3">
            <a:extLst>
              <a:ext uri="{FF2B5EF4-FFF2-40B4-BE49-F238E27FC236}">
                <a16:creationId xmlns:a16="http://schemas.microsoft.com/office/drawing/2014/main" id="{4B4A2181-9D22-F35F-92C8-2F385A9E04E4}"/>
              </a:ext>
            </a:extLst>
          </p:cNvPr>
          <p:cNvPicPr>
            <a:picLocks noChangeAspect="1"/>
          </p:cNvPicPr>
          <p:nvPr/>
        </p:nvPicPr>
        <p:blipFill>
          <a:blip r:embed="rId3"/>
          <a:stretch>
            <a:fillRect/>
          </a:stretch>
        </p:blipFill>
        <p:spPr>
          <a:xfrm>
            <a:off x="437103" y="3007763"/>
            <a:ext cx="4126643" cy="2690441"/>
          </a:xfrm>
          <a:prstGeom prst="rect">
            <a:avLst/>
          </a:prstGeom>
        </p:spPr>
      </p:pic>
      <p:pic>
        <p:nvPicPr>
          <p:cNvPr id="8" name="Picture 7">
            <a:extLst>
              <a:ext uri="{FF2B5EF4-FFF2-40B4-BE49-F238E27FC236}">
                <a16:creationId xmlns:a16="http://schemas.microsoft.com/office/drawing/2014/main" id="{03FA2105-1950-B1BC-0D38-A1ACE7E7E53C}"/>
              </a:ext>
            </a:extLst>
          </p:cNvPr>
          <p:cNvPicPr>
            <a:picLocks noChangeAspect="1"/>
          </p:cNvPicPr>
          <p:nvPr/>
        </p:nvPicPr>
        <p:blipFill>
          <a:blip r:embed="rId4"/>
          <a:stretch>
            <a:fillRect/>
          </a:stretch>
        </p:blipFill>
        <p:spPr>
          <a:xfrm>
            <a:off x="4563746" y="3007763"/>
            <a:ext cx="3699222" cy="2681354"/>
          </a:xfrm>
          <a:prstGeom prst="rect">
            <a:avLst/>
          </a:prstGeom>
        </p:spPr>
      </p:pic>
      <p:sp>
        <p:nvSpPr>
          <p:cNvPr id="3" name="TextBox 2">
            <a:extLst>
              <a:ext uri="{FF2B5EF4-FFF2-40B4-BE49-F238E27FC236}">
                <a16:creationId xmlns:a16="http://schemas.microsoft.com/office/drawing/2014/main" id="{BE82521C-5D2A-424B-2F38-3757250323FF}"/>
              </a:ext>
            </a:extLst>
          </p:cNvPr>
          <p:cNvSpPr txBox="1"/>
          <p:nvPr/>
        </p:nvSpPr>
        <p:spPr>
          <a:xfrm>
            <a:off x="1599284" y="5752502"/>
            <a:ext cx="5489773" cy="369332"/>
          </a:xfrm>
          <a:prstGeom prst="rect">
            <a:avLst/>
          </a:prstGeom>
          <a:noFill/>
        </p:spPr>
        <p:txBody>
          <a:bodyPr wrap="none" rtlCol="0">
            <a:spAutoFit/>
          </a:bodyPr>
          <a:lstStyle/>
          <a:p>
            <a:r>
              <a:rPr lang="en-US" sz="1800" dirty="0">
                <a:solidFill>
                  <a:srgbClr val="C00000"/>
                </a:solidFill>
              </a:rPr>
              <a:t>Now we knew we really had something even better!</a:t>
            </a:r>
          </a:p>
        </p:txBody>
      </p:sp>
    </p:spTree>
    <p:extLst>
      <p:ext uri="{BB962C8B-B14F-4D97-AF65-F5344CB8AC3E}">
        <p14:creationId xmlns:p14="http://schemas.microsoft.com/office/powerpoint/2010/main" val="256735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201DB7-4748-BC23-0740-D5149BC0F9A5}"/>
              </a:ext>
            </a:extLst>
          </p:cNvPr>
          <p:cNvPicPr>
            <a:picLocks noChangeAspect="1"/>
          </p:cNvPicPr>
          <p:nvPr/>
        </p:nvPicPr>
        <p:blipFill>
          <a:blip r:embed="rId2"/>
          <a:stretch>
            <a:fillRect/>
          </a:stretch>
        </p:blipFill>
        <p:spPr>
          <a:xfrm>
            <a:off x="1" y="0"/>
            <a:ext cx="4755122" cy="6154994"/>
          </a:xfrm>
          <a:prstGeom prst="rect">
            <a:avLst/>
          </a:prstGeom>
        </p:spPr>
      </p:pic>
      <p:pic>
        <p:nvPicPr>
          <p:cNvPr id="7" name="Picture 6">
            <a:extLst>
              <a:ext uri="{FF2B5EF4-FFF2-40B4-BE49-F238E27FC236}">
                <a16:creationId xmlns:a16="http://schemas.microsoft.com/office/drawing/2014/main" id="{490A8349-A1F9-6476-5984-6D33F15078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911" y="0"/>
            <a:ext cx="4391087" cy="3854245"/>
          </a:xfrm>
          <a:prstGeom prst="rect">
            <a:avLst/>
          </a:prstGeom>
        </p:spPr>
      </p:pic>
    </p:spTree>
    <p:extLst>
      <p:ext uri="{BB962C8B-B14F-4D97-AF65-F5344CB8AC3E}">
        <p14:creationId xmlns:p14="http://schemas.microsoft.com/office/powerpoint/2010/main" val="3326603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3A93BA-1376-28B3-CA27-B5F945E4D68B}"/>
              </a:ext>
            </a:extLst>
          </p:cNvPr>
          <p:cNvPicPr>
            <a:picLocks noChangeAspect="1"/>
          </p:cNvPicPr>
          <p:nvPr/>
        </p:nvPicPr>
        <p:blipFill>
          <a:blip r:embed="rId2"/>
          <a:stretch>
            <a:fillRect/>
          </a:stretch>
        </p:blipFill>
        <p:spPr>
          <a:xfrm>
            <a:off x="548697" y="94644"/>
            <a:ext cx="7535327" cy="2067213"/>
          </a:xfrm>
          <a:prstGeom prst="rect">
            <a:avLst/>
          </a:prstGeom>
        </p:spPr>
      </p:pic>
      <p:pic>
        <p:nvPicPr>
          <p:cNvPr id="7" name="Picture 6">
            <a:extLst>
              <a:ext uri="{FF2B5EF4-FFF2-40B4-BE49-F238E27FC236}">
                <a16:creationId xmlns:a16="http://schemas.microsoft.com/office/drawing/2014/main" id="{130FC646-8A50-076F-7D9A-9260BD07657F}"/>
              </a:ext>
            </a:extLst>
          </p:cNvPr>
          <p:cNvPicPr>
            <a:picLocks noChangeAspect="1"/>
          </p:cNvPicPr>
          <p:nvPr/>
        </p:nvPicPr>
        <p:blipFill>
          <a:blip r:embed="rId3"/>
          <a:stretch>
            <a:fillRect/>
          </a:stretch>
        </p:blipFill>
        <p:spPr>
          <a:xfrm>
            <a:off x="680613" y="2507219"/>
            <a:ext cx="1667108" cy="2295845"/>
          </a:xfrm>
          <a:prstGeom prst="rect">
            <a:avLst/>
          </a:prstGeom>
        </p:spPr>
      </p:pic>
      <p:pic>
        <p:nvPicPr>
          <p:cNvPr id="9" name="Picture 8">
            <a:extLst>
              <a:ext uri="{FF2B5EF4-FFF2-40B4-BE49-F238E27FC236}">
                <a16:creationId xmlns:a16="http://schemas.microsoft.com/office/drawing/2014/main" id="{B6CE0C4B-9A49-2C43-8580-B1F3FF24A741}"/>
              </a:ext>
            </a:extLst>
          </p:cNvPr>
          <p:cNvPicPr>
            <a:picLocks noChangeAspect="1"/>
          </p:cNvPicPr>
          <p:nvPr/>
        </p:nvPicPr>
        <p:blipFill>
          <a:blip r:embed="rId4"/>
          <a:stretch>
            <a:fillRect/>
          </a:stretch>
        </p:blipFill>
        <p:spPr>
          <a:xfrm>
            <a:off x="2759677" y="2507219"/>
            <a:ext cx="1638529" cy="2314898"/>
          </a:xfrm>
          <a:prstGeom prst="rect">
            <a:avLst/>
          </a:prstGeom>
        </p:spPr>
      </p:pic>
      <p:pic>
        <p:nvPicPr>
          <p:cNvPr id="11" name="Picture 10">
            <a:extLst>
              <a:ext uri="{FF2B5EF4-FFF2-40B4-BE49-F238E27FC236}">
                <a16:creationId xmlns:a16="http://schemas.microsoft.com/office/drawing/2014/main" id="{D1EC4364-328D-3D27-F1B2-85A27179E6B9}"/>
              </a:ext>
            </a:extLst>
          </p:cNvPr>
          <p:cNvPicPr>
            <a:picLocks noChangeAspect="1"/>
          </p:cNvPicPr>
          <p:nvPr/>
        </p:nvPicPr>
        <p:blipFill>
          <a:blip r:embed="rId5"/>
          <a:stretch>
            <a:fillRect/>
          </a:stretch>
        </p:blipFill>
        <p:spPr>
          <a:xfrm>
            <a:off x="4572000" y="2497692"/>
            <a:ext cx="1676634" cy="2305372"/>
          </a:xfrm>
          <a:prstGeom prst="rect">
            <a:avLst/>
          </a:prstGeom>
        </p:spPr>
      </p:pic>
      <p:pic>
        <p:nvPicPr>
          <p:cNvPr id="13" name="Picture 12">
            <a:extLst>
              <a:ext uri="{FF2B5EF4-FFF2-40B4-BE49-F238E27FC236}">
                <a16:creationId xmlns:a16="http://schemas.microsoft.com/office/drawing/2014/main" id="{29D929EF-9A66-3622-98E2-E96D417A27A5}"/>
              </a:ext>
            </a:extLst>
          </p:cNvPr>
          <p:cNvPicPr>
            <a:picLocks noChangeAspect="1"/>
          </p:cNvPicPr>
          <p:nvPr/>
        </p:nvPicPr>
        <p:blipFill>
          <a:blip r:embed="rId6"/>
          <a:stretch>
            <a:fillRect/>
          </a:stretch>
        </p:blipFill>
        <p:spPr>
          <a:xfrm>
            <a:off x="6422428" y="2516745"/>
            <a:ext cx="1657581" cy="2295845"/>
          </a:xfrm>
          <a:prstGeom prst="rect">
            <a:avLst/>
          </a:prstGeom>
        </p:spPr>
      </p:pic>
      <p:sp>
        <p:nvSpPr>
          <p:cNvPr id="2" name="TextBox 1">
            <a:extLst>
              <a:ext uri="{FF2B5EF4-FFF2-40B4-BE49-F238E27FC236}">
                <a16:creationId xmlns:a16="http://schemas.microsoft.com/office/drawing/2014/main" id="{D74605C2-11A3-D510-75FC-3493D5FC73BD}"/>
              </a:ext>
            </a:extLst>
          </p:cNvPr>
          <p:cNvSpPr txBox="1"/>
          <p:nvPr/>
        </p:nvSpPr>
        <p:spPr>
          <a:xfrm>
            <a:off x="680613" y="5148426"/>
            <a:ext cx="7717153" cy="769441"/>
          </a:xfrm>
          <a:prstGeom prst="rect">
            <a:avLst/>
          </a:prstGeom>
          <a:noFill/>
        </p:spPr>
        <p:txBody>
          <a:bodyPr wrap="square" rtlCol="0">
            <a:spAutoFit/>
          </a:bodyPr>
          <a:lstStyle/>
          <a:p>
            <a:pPr algn="l"/>
            <a:r>
              <a:rPr lang="en-US" i="1" dirty="0"/>
              <a:t>Karl Krämer, expert halide crystal grower, was an enabler of scintillator discovery in Delft</a:t>
            </a:r>
          </a:p>
        </p:txBody>
      </p:sp>
    </p:spTree>
    <p:extLst>
      <p:ext uri="{BB962C8B-B14F-4D97-AF65-F5344CB8AC3E}">
        <p14:creationId xmlns:p14="http://schemas.microsoft.com/office/powerpoint/2010/main" val="8428705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BA18FC-31B2-9DB7-FE36-802085B695DD}"/>
              </a:ext>
            </a:extLst>
          </p:cNvPr>
          <p:cNvPicPr>
            <a:picLocks noChangeAspect="1"/>
          </p:cNvPicPr>
          <p:nvPr/>
        </p:nvPicPr>
        <p:blipFill>
          <a:blip r:embed="rId3"/>
          <a:stretch>
            <a:fillRect/>
          </a:stretch>
        </p:blipFill>
        <p:spPr>
          <a:xfrm>
            <a:off x="623336" y="894996"/>
            <a:ext cx="7897327" cy="5068007"/>
          </a:xfrm>
          <a:prstGeom prst="rect">
            <a:avLst/>
          </a:prstGeom>
        </p:spPr>
      </p:pic>
      <p:pic>
        <p:nvPicPr>
          <p:cNvPr id="4" name="Picture 3">
            <a:extLst>
              <a:ext uri="{FF2B5EF4-FFF2-40B4-BE49-F238E27FC236}">
                <a16:creationId xmlns:a16="http://schemas.microsoft.com/office/drawing/2014/main" id="{A530C9F0-61D0-FB1C-A206-6168BE98E95A}"/>
              </a:ext>
            </a:extLst>
          </p:cNvPr>
          <p:cNvPicPr>
            <a:picLocks noChangeAspect="1"/>
          </p:cNvPicPr>
          <p:nvPr/>
        </p:nvPicPr>
        <p:blipFill>
          <a:blip r:embed="rId4"/>
          <a:stretch>
            <a:fillRect/>
          </a:stretch>
        </p:blipFill>
        <p:spPr>
          <a:xfrm>
            <a:off x="799573" y="634323"/>
            <a:ext cx="4233788" cy="181754"/>
          </a:xfrm>
          <a:prstGeom prst="rect">
            <a:avLst/>
          </a:prstGeom>
        </p:spPr>
      </p:pic>
    </p:spTree>
    <p:extLst>
      <p:ext uri="{BB962C8B-B14F-4D97-AF65-F5344CB8AC3E}">
        <p14:creationId xmlns:p14="http://schemas.microsoft.com/office/powerpoint/2010/main" val="3647816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5E9CEF-C84B-0C15-660C-2A1F2DAFA3D9}"/>
              </a:ext>
            </a:extLst>
          </p:cNvPr>
          <p:cNvPicPr>
            <a:picLocks noChangeAspect="1"/>
          </p:cNvPicPr>
          <p:nvPr/>
        </p:nvPicPr>
        <p:blipFill>
          <a:blip r:embed="rId3"/>
          <a:stretch>
            <a:fillRect/>
          </a:stretch>
        </p:blipFill>
        <p:spPr>
          <a:xfrm>
            <a:off x="4129548" y="688606"/>
            <a:ext cx="4695391" cy="5016910"/>
          </a:xfrm>
          <a:prstGeom prst="rect">
            <a:avLst/>
          </a:prstGeom>
        </p:spPr>
      </p:pic>
      <p:pic>
        <p:nvPicPr>
          <p:cNvPr id="3" name="Picture 2">
            <a:extLst>
              <a:ext uri="{FF2B5EF4-FFF2-40B4-BE49-F238E27FC236}">
                <a16:creationId xmlns:a16="http://schemas.microsoft.com/office/drawing/2014/main" id="{2E1BECFF-2D1F-5ADC-2362-E9A24FD2E2DB}"/>
              </a:ext>
            </a:extLst>
          </p:cNvPr>
          <p:cNvPicPr>
            <a:picLocks noChangeAspect="1"/>
          </p:cNvPicPr>
          <p:nvPr/>
        </p:nvPicPr>
        <p:blipFill>
          <a:blip r:embed="rId4"/>
          <a:stretch>
            <a:fillRect/>
          </a:stretch>
        </p:blipFill>
        <p:spPr>
          <a:xfrm>
            <a:off x="0" y="0"/>
            <a:ext cx="5004620" cy="1927819"/>
          </a:xfrm>
          <a:prstGeom prst="rect">
            <a:avLst/>
          </a:prstGeom>
        </p:spPr>
      </p:pic>
      <p:grpSp>
        <p:nvGrpSpPr>
          <p:cNvPr id="9" name="Group 8">
            <a:extLst>
              <a:ext uri="{FF2B5EF4-FFF2-40B4-BE49-F238E27FC236}">
                <a16:creationId xmlns:a16="http://schemas.microsoft.com/office/drawing/2014/main" id="{F4DC08FC-65CB-6F1E-9560-8819E85D735F}"/>
              </a:ext>
            </a:extLst>
          </p:cNvPr>
          <p:cNvGrpSpPr/>
          <p:nvPr/>
        </p:nvGrpSpPr>
        <p:grpSpPr>
          <a:xfrm>
            <a:off x="462038" y="1467619"/>
            <a:ext cx="6113080" cy="3378201"/>
            <a:chOff x="462038" y="1467619"/>
            <a:chExt cx="6113080" cy="3378201"/>
          </a:xfrm>
        </p:grpSpPr>
        <p:grpSp>
          <p:nvGrpSpPr>
            <p:cNvPr id="2" name="Group 25">
              <a:extLst>
                <a:ext uri="{FF2B5EF4-FFF2-40B4-BE49-F238E27FC236}">
                  <a16:creationId xmlns:a16="http://schemas.microsoft.com/office/drawing/2014/main" id="{8AA9DC11-8DEE-BBE8-FA5E-32152B79C0F7}"/>
                </a:ext>
              </a:extLst>
            </p:cNvPr>
            <p:cNvGrpSpPr>
              <a:grpSpLocks/>
            </p:cNvGrpSpPr>
            <p:nvPr/>
          </p:nvGrpSpPr>
          <p:grpSpPr bwMode="auto">
            <a:xfrm>
              <a:off x="4311343" y="1467619"/>
              <a:ext cx="2263775" cy="3378201"/>
              <a:chOff x="1111" y="1389"/>
              <a:chExt cx="1426" cy="2128"/>
            </a:xfrm>
          </p:grpSpPr>
          <p:pic>
            <p:nvPicPr>
              <p:cNvPr id="7" name="Picture 28">
                <a:extLst>
                  <a:ext uri="{FF2B5EF4-FFF2-40B4-BE49-F238E27FC236}">
                    <a16:creationId xmlns:a16="http://schemas.microsoft.com/office/drawing/2014/main" id="{060EB6CE-D8A1-DCDB-4715-E8ECF797E2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5256" t="10930" r="15706" b="22234"/>
              <a:stretch>
                <a:fillRect/>
              </a:stretch>
            </p:blipFill>
            <p:spPr bwMode="auto">
              <a:xfrm>
                <a:off x="1111" y="1389"/>
                <a:ext cx="1143" cy="1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26">
                <a:extLst>
                  <a:ext uri="{FF2B5EF4-FFF2-40B4-BE49-F238E27FC236}">
                    <a16:creationId xmlns:a16="http://schemas.microsoft.com/office/drawing/2014/main" id="{8436BBCE-8F3F-460F-FC5A-A6C9D9C73846}"/>
                  </a:ext>
                </a:extLst>
              </p:cNvPr>
              <p:cNvSpPr>
                <a:spLocks noChangeArrowheads="1"/>
              </p:cNvSpPr>
              <p:nvPr/>
            </p:nvSpPr>
            <p:spPr bwMode="auto">
              <a:xfrm>
                <a:off x="2084" y="3381"/>
                <a:ext cx="453" cy="136"/>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2800">
                    <a:solidFill>
                      <a:schemeClr val="tx1"/>
                    </a:solidFill>
                    <a:latin typeface="Tahoma" panose="020B0604030504040204" pitchFamily="34" charset="0"/>
                  </a:defRPr>
                </a:lvl1pPr>
                <a:lvl2pPr marL="742950" indent="-285750" algn="r">
                  <a:defRPr sz="2800">
                    <a:solidFill>
                      <a:schemeClr val="tx1"/>
                    </a:solidFill>
                    <a:latin typeface="Tahoma" panose="020B0604030504040204" pitchFamily="34" charset="0"/>
                  </a:defRPr>
                </a:lvl2pPr>
                <a:lvl3pPr marL="1143000" indent="-228600" algn="r">
                  <a:defRPr sz="2800">
                    <a:solidFill>
                      <a:schemeClr val="tx1"/>
                    </a:solidFill>
                    <a:latin typeface="Tahoma" panose="020B0604030504040204" pitchFamily="34" charset="0"/>
                  </a:defRPr>
                </a:lvl3pPr>
                <a:lvl4pPr marL="1600200" indent="-228600" algn="r">
                  <a:defRPr sz="2800">
                    <a:solidFill>
                      <a:schemeClr val="tx1"/>
                    </a:solidFill>
                    <a:latin typeface="Tahoma" panose="020B0604030504040204" pitchFamily="34" charset="0"/>
                  </a:defRPr>
                </a:lvl4pPr>
                <a:lvl5pPr marL="2057400" indent="-228600" algn="r">
                  <a:defRPr sz="2800">
                    <a:solidFill>
                      <a:schemeClr val="tx1"/>
                    </a:solidFill>
                    <a:latin typeface="Tahoma" panose="020B0604030504040204" pitchFamily="34" charset="0"/>
                  </a:defRPr>
                </a:lvl5pPr>
                <a:lvl6pPr marL="2514600" indent="-228600" algn="r" eaLnBrk="0" fontAlgn="base" hangingPunct="0">
                  <a:spcBef>
                    <a:spcPct val="0"/>
                  </a:spcBef>
                  <a:spcAft>
                    <a:spcPct val="0"/>
                  </a:spcAft>
                  <a:defRPr sz="2800">
                    <a:solidFill>
                      <a:schemeClr val="tx1"/>
                    </a:solidFill>
                    <a:latin typeface="Tahoma" panose="020B0604030504040204" pitchFamily="34" charset="0"/>
                  </a:defRPr>
                </a:lvl6pPr>
                <a:lvl7pPr marL="2971800" indent="-228600" algn="r" eaLnBrk="0" fontAlgn="base" hangingPunct="0">
                  <a:spcBef>
                    <a:spcPct val="0"/>
                  </a:spcBef>
                  <a:spcAft>
                    <a:spcPct val="0"/>
                  </a:spcAft>
                  <a:defRPr sz="2800">
                    <a:solidFill>
                      <a:schemeClr val="tx1"/>
                    </a:solidFill>
                    <a:latin typeface="Tahoma" panose="020B0604030504040204" pitchFamily="34" charset="0"/>
                  </a:defRPr>
                </a:lvl7pPr>
                <a:lvl8pPr marL="3429000" indent="-228600" algn="r" eaLnBrk="0" fontAlgn="base" hangingPunct="0">
                  <a:spcBef>
                    <a:spcPct val="0"/>
                  </a:spcBef>
                  <a:spcAft>
                    <a:spcPct val="0"/>
                  </a:spcAft>
                  <a:defRPr sz="2800">
                    <a:solidFill>
                      <a:schemeClr val="tx1"/>
                    </a:solidFill>
                    <a:latin typeface="Tahoma" panose="020B0604030504040204" pitchFamily="34" charset="0"/>
                  </a:defRPr>
                </a:lvl8pPr>
                <a:lvl9pPr marL="3886200" indent="-228600" algn="r"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endParaRPr lang="en-US" altLang="en-US"/>
              </a:p>
            </p:txBody>
          </p:sp>
          <p:sp>
            <p:nvSpPr>
              <p:cNvPr id="6" name="Line 27">
                <a:extLst>
                  <a:ext uri="{FF2B5EF4-FFF2-40B4-BE49-F238E27FC236}">
                    <a16:creationId xmlns:a16="http://schemas.microsoft.com/office/drawing/2014/main" id="{2FEF920C-0331-0730-A070-82321766E26D}"/>
                  </a:ext>
                </a:extLst>
              </p:cNvPr>
              <p:cNvSpPr>
                <a:spLocks noChangeShapeType="1"/>
              </p:cNvSpPr>
              <p:nvPr/>
            </p:nvSpPr>
            <p:spPr bwMode="auto">
              <a:xfrm>
                <a:off x="1987" y="3171"/>
                <a:ext cx="323" cy="248"/>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 name="TextBox 7">
              <a:extLst>
                <a:ext uri="{FF2B5EF4-FFF2-40B4-BE49-F238E27FC236}">
                  <a16:creationId xmlns:a16="http://schemas.microsoft.com/office/drawing/2014/main" id="{ECC57C8B-8CEE-20E9-6F27-AD08EDB413F1}"/>
                </a:ext>
              </a:extLst>
            </p:cNvPr>
            <p:cNvSpPr txBox="1"/>
            <p:nvPr/>
          </p:nvSpPr>
          <p:spPr>
            <a:xfrm>
              <a:off x="462038" y="2361235"/>
              <a:ext cx="3580788" cy="430887"/>
            </a:xfrm>
            <a:prstGeom prst="rect">
              <a:avLst/>
            </a:prstGeom>
            <a:noFill/>
          </p:spPr>
          <p:txBody>
            <a:bodyPr wrap="none" rtlCol="0">
              <a:spAutoFit/>
            </a:bodyPr>
            <a:lstStyle/>
            <a:p>
              <a:r>
                <a:rPr lang="en-US" dirty="0">
                  <a:solidFill>
                    <a:srgbClr val="C00000"/>
                  </a:solidFill>
                </a:rPr>
                <a:t>Discovery of </a:t>
              </a:r>
              <a:r>
                <a:rPr lang="en-US" dirty="0" err="1">
                  <a:solidFill>
                    <a:srgbClr val="C00000"/>
                  </a:solidFill>
                </a:rPr>
                <a:t>NaI:Tl</a:t>
              </a:r>
              <a:r>
                <a:rPr lang="en-US" dirty="0">
                  <a:solidFill>
                    <a:srgbClr val="C00000"/>
                  </a:solidFill>
                </a:rPr>
                <a:t> in 1948</a:t>
              </a:r>
            </a:p>
          </p:txBody>
        </p:sp>
      </p:grpSp>
      <p:cxnSp>
        <p:nvCxnSpPr>
          <p:cNvPr id="11" name="Straight Arrow Connector 10">
            <a:extLst>
              <a:ext uri="{FF2B5EF4-FFF2-40B4-BE49-F238E27FC236}">
                <a16:creationId xmlns:a16="http://schemas.microsoft.com/office/drawing/2014/main" id="{B5E85A1C-0D76-094C-D529-ECF4268ED3EA}"/>
              </a:ext>
            </a:extLst>
          </p:cNvPr>
          <p:cNvCxnSpPr/>
          <p:nvPr/>
        </p:nvCxnSpPr>
        <p:spPr bwMode="auto">
          <a:xfrm>
            <a:off x="7964127" y="1002890"/>
            <a:ext cx="0" cy="285136"/>
          </a:xfrm>
          <a:prstGeom prst="straightConnector1">
            <a:avLst/>
          </a:prstGeom>
          <a:solidFill>
            <a:schemeClr val="accent1"/>
          </a:solidFill>
          <a:ln w="25400" cap="flat" cmpd="sng" algn="ctr">
            <a:solidFill>
              <a:srgbClr val="006600"/>
            </a:solidFill>
            <a:prstDash val="solid"/>
            <a:round/>
            <a:headEnd type="none" w="med" len="med"/>
            <a:tailEnd type="triangle"/>
          </a:ln>
          <a:effectLst/>
        </p:spPr>
      </p:cxnSp>
    </p:spTree>
    <p:extLst>
      <p:ext uri="{BB962C8B-B14F-4D97-AF65-F5344CB8AC3E}">
        <p14:creationId xmlns:p14="http://schemas.microsoft.com/office/powerpoint/2010/main" val="200148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662D3B-BA53-A027-D5A8-5337F65EB005}"/>
              </a:ext>
            </a:extLst>
          </p:cNvPr>
          <p:cNvPicPr>
            <a:picLocks noChangeAspect="1"/>
          </p:cNvPicPr>
          <p:nvPr/>
        </p:nvPicPr>
        <p:blipFill>
          <a:blip r:embed="rId3"/>
          <a:stretch>
            <a:fillRect/>
          </a:stretch>
        </p:blipFill>
        <p:spPr>
          <a:xfrm>
            <a:off x="1194775" y="-73570"/>
            <a:ext cx="6754449" cy="2524390"/>
          </a:xfrm>
          <a:prstGeom prst="rect">
            <a:avLst/>
          </a:prstGeom>
        </p:spPr>
      </p:pic>
      <p:pic>
        <p:nvPicPr>
          <p:cNvPr id="4" name="Picture 3">
            <a:extLst>
              <a:ext uri="{FF2B5EF4-FFF2-40B4-BE49-F238E27FC236}">
                <a16:creationId xmlns:a16="http://schemas.microsoft.com/office/drawing/2014/main" id="{45D0E384-DE6B-47F3-295F-822BC732A919}"/>
              </a:ext>
            </a:extLst>
          </p:cNvPr>
          <p:cNvPicPr>
            <a:picLocks noChangeAspect="1"/>
          </p:cNvPicPr>
          <p:nvPr/>
        </p:nvPicPr>
        <p:blipFill>
          <a:blip r:embed="rId4"/>
          <a:stretch>
            <a:fillRect/>
          </a:stretch>
        </p:blipFill>
        <p:spPr>
          <a:xfrm>
            <a:off x="2181333" y="2388142"/>
            <a:ext cx="4157872" cy="4116459"/>
          </a:xfrm>
          <a:prstGeom prst="rect">
            <a:avLst/>
          </a:prstGeom>
        </p:spPr>
      </p:pic>
    </p:spTree>
    <p:extLst>
      <p:ext uri="{BB962C8B-B14F-4D97-AF65-F5344CB8AC3E}">
        <p14:creationId xmlns:p14="http://schemas.microsoft.com/office/powerpoint/2010/main" val="417535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63E42-5FA5-0A42-3F2D-C962171DAA3A}"/>
              </a:ext>
            </a:extLst>
          </p:cNvPr>
          <p:cNvSpPr txBox="1"/>
          <p:nvPr/>
        </p:nvSpPr>
        <p:spPr>
          <a:xfrm>
            <a:off x="516809" y="242232"/>
            <a:ext cx="8398966" cy="430887"/>
          </a:xfrm>
          <a:prstGeom prst="rect">
            <a:avLst/>
          </a:prstGeom>
          <a:noFill/>
        </p:spPr>
        <p:txBody>
          <a:bodyPr wrap="none" rtlCol="0">
            <a:spAutoFit/>
          </a:bodyPr>
          <a:lstStyle/>
          <a:p>
            <a:pPr algn="l"/>
            <a:r>
              <a:rPr lang="en-US" dirty="0">
                <a:solidFill>
                  <a:srgbClr val="C00000"/>
                </a:solidFill>
              </a:rPr>
              <a:t>How engineering and co-doping is driving scintillator development</a:t>
            </a:r>
          </a:p>
        </p:txBody>
      </p:sp>
      <p:sp>
        <p:nvSpPr>
          <p:cNvPr id="3" name="TextBox 2">
            <a:extLst>
              <a:ext uri="{FF2B5EF4-FFF2-40B4-BE49-F238E27FC236}">
                <a16:creationId xmlns:a16="http://schemas.microsoft.com/office/drawing/2014/main" id="{81B4CE56-992F-FAFE-4897-B9E14DD8A987}"/>
              </a:ext>
            </a:extLst>
          </p:cNvPr>
          <p:cNvSpPr txBox="1"/>
          <p:nvPr/>
        </p:nvSpPr>
        <p:spPr>
          <a:xfrm>
            <a:off x="801945" y="1018113"/>
            <a:ext cx="6726970" cy="400110"/>
          </a:xfrm>
          <a:prstGeom prst="rect">
            <a:avLst/>
          </a:prstGeom>
          <a:noFill/>
        </p:spPr>
        <p:txBody>
          <a:bodyPr wrap="none" rtlCol="0">
            <a:spAutoFit/>
          </a:bodyPr>
          <a:lstStyle/>
          <a:p>
            <a:pPr algn="l"/>
            <a:r>
              <a:rPr lang="en-US" sz="2000" dirty="0"/>
              <a:t>Lu</a:t>
            </a:r>
            <a:r>
              <a:rPr lang="en-US" sz="2000" baseline="-25000" dirty="0"/>
              <a:t>2</a:t>
            </a:r>
            <a:r>
              <a:rPr lang="en-US" sz="2000" dirty="0"/>
              <a:t>SiO</a:t>
            </a:r>
            <a:r>
              <a:rPr lang="en-US" sz="2000" baseline="-25000" dirty="0"/>
              <a:t>5</a:t>
            </a:r>
            <a:r>
              <a:rPr lang="en-US" sz="2000" dirty="0"/>
              <a:t>:Ce</a:t>
            </a:r>
            <a:r>
              <a:rPr lang="en-US" sz="2000" baseline="30000" dirty="0"/>
              <a:t>3+</a:t>
            </a:r>
            <a:r>
              <a:rPr lang="en-US" sz="2000" dirty="0"/>
              <a:t> invented by Melcher and Schweitzer in </a:t>
            </a:r>
            <a:r>
              <a:rPr lang="en-US" sz="2000" dirty="0">
                <a:solidFill>
                  <a:srgbClr val="C00000"/>
                </a:solidFill>
              </a:rPr>
              <a:t>1992</a:t>
            </a:r>
          </a:p>
        </p:txBody>
      </p:sp>
      <p:pic>
        <p:nvPicPr>
          <p:cNvPr id="5" name="Picture 4">
            <a:extLst>
              <a:ext uri="{FF2B5EF4-FFF2-40B4-BE49-F238E27FC236}">
                <a16:creationId xmlns:a16="http://schemas.microsoft.com/office/drawing/2014/main" id="{61192141-ACF7-A764-31C1-80A36F484574}"/>
              </a:ext>
            </a:extLst>
          </p:cNvPr>
          <p:cNvPicPr>
            <a:picLocks noChangeAspect="1"/>
          </p:cNvPicPr>
          <p:nvPr/>
        </p:nvPicPr>
        <p:blipFill>
          <a:blip r:embed="rId3"/>
          <a:stretch>
            <a:fillRect/>
          </a:stretch>
        </p:blipFill>
        <p:spPr>
          <a:xfrm>
            <a:off x="114932" y="2251675"/>
            <a:ext cx="6830378" cy="2200582"/>
          </a:xfrm>
          <a:prstGeom prst="rect">
            <a:avLst/>
          </a:prstGeom>
        </p:spPr>
      </p:pic>
      <p:sp>
        <p:nvSpPr>
          <p:cNvPr id="6" name="TextBox 5">
            <a:extLst>
              <a:ext uri="{FF2B5EF4-FFF2-40B4-BE49-F238E27FC236}">
                <a16:creationId xmlns:a16="http://schemas.microsoft.com/office/drawing/2014/main" id="{EEE81031-5C48-A929-085B-FFF9F68650B6}"/>
              </a:ext>
            </a:extLst>
          </p:cNvPr>
          <p:cNvSpPr txBox="1"/>
          <p:nvPr/>
        </p:nvSpPr>
        <p:spPr>
          <a:xfrm>
            <a:off x="888464" y="4478563"/>
            <a:ext cx="7499489" cy="923330"/>
          </a:xfrm>
          <a:prstGeom prst="rect">
            <a:avLst/>
          </a:prstGeom>
          <a:noFill/>
        </p:spPr>
        <p:txBody>
          <a:bodyPr wrap="none" rtlCol="0">
            <a:spAutoFit/>
          </a:bodyPr>
          <a:lstStyle/>
          <a:p>
            <a:pPr algn="l"/>
            <a:r>
              <a:rPr lang="en-US" sz="1800" dirty="0"/>
              <a:t>High melting point 2700C lowered by 100C due to Y</a:t>
            </a:r>
          </a:p>
          <a:p>
            <a:pPr algn="l"/>
            <a:r>
              <a:rPr lang="en-US" sz="1800" dirty="0"/>
              <a:t>	</a:t>
            </a:r>
            <a:r>
              <a:rPr lang="en-US" sz="1800" dirty="0">
                <a:sym typeface="Wingdings" panose="05000000000000000000" pitchFamily="2" charset="2"/>
              </a:rPr>
              <a:t></a:t>
            </a:r>
            <a:r>
              <a:rPr lang="en-US" sz="1800" i="1" dirty="0"/>
              <a:t>economic issue, i.e., cost reduction, as a driver of innovation</a:t>
            </a:r>
          </a:p>
          <a:p>
            <a:pPr algn="l"/>
            <a:r>
              <a:rPr lang="en-US" sz="1800" dirty="0"/>
              <a:t>Afterglow problem (not solved by Y-co-doping/solid-solution)</a:t>
            </a:r>
          </a:p>
        </p:txBody>
      </p:sp>
      <p:sp>
        <p:nvSpPr>
          <p:cNvPr id="4" name="TextBox 3">
            <a:extLst>
              <a:ext uri="{FF2B5EF4-FFF2-40B4-BE49-F238E27FC236}">
                <a16:creationId xmlns:a16="http://schemas.microsoft.com/office/drawing/2014/main" id="{3C750E50-D71A-F290-CBC2-44F2EC73E6A4}"/>
              </a:ext>
            </a:extLst>
          </p:cNvPr>
          <p:cNvSpPr txBox="1"/>
          <p:nvPr/>
        </p:nvSpPr>
        <p:spPr>
          <a:xfrm>
            <a:off x="750241" y="1592464"/>
            <a:ext cx="7620228" cy="400110"/>
          </a:xfrm>
          <a:prstGeom prst="rect">
            <a:avLst/>
          </a:prstGeom>
          <a:noFill/>
        </p:spPr>
        <p:txBody>
          <a:bodyPr wrap="none" rtlCol="0">
            <a:spAutoFit/>
          </a:bodyPr>
          <a:lstStyle/>
          <a:p>
            <a:pPr algn="l"/>
            <a:r>
              <a:rPr lang="en-US" sz="2000" dirty="0"/>
              <a:t>(</a:t>
            </a:r>
            <a:r>
              <a:rPr lang="en-US" sz="2000" dirty="0" err="1"/>
              <a:t>Lu,Y</a:t>
            </a:r>
            <a:r>
              <a:rPr lang="en-US" sz="2000" dirty="0"/>
              <a:t>)</a:t>
            </a:r>
            <a:r>
              <a:rPr lang="en-US" sz="2000" baseline="-25000" dirty="0"/>
              <a:t>2</a:t>
            </a:r>
            <a:r>
              <a:rPr lang="en-US" sz="2000" dirty="0"/>
              <a:t>SiO</a:t>
            </a:r>
            <a:r>
              <a:rPr lang="en-US" sz="2000" baseline="-25000" dirty="0"/>
              <a:t>5</a:t>
            </a:r>
            <a:r>
              <a:rPr lang="en-US" sz="2000" dirty="0"/>
              <a:t>:Ce</a:t>
            </a:r>
            <a:r>
              <a:rPr lang="en-US" sz="2000" baseline="30000" dirty="0"/>
              <a:t>3+</a:t>
            </a:r>
            <a:r>
              <a:rPr lang="en-US" sz="2000" dirty="0"/>
              <a:t> improvement patented by Bruce Chai et al. </a:t>
            </a:r>
            <a:r>
              <a:rPr lang="en-US" sz="2000" dirty="0">
                <a:solidFill>
                  <a:srgbClr val="C00000"/>
                </a:solidFill>
              </a:rPr>
              <a:t>2003</a:t>
            </a:r>
            <a:endParaRPr lang="en-US" sz="2000" dirty="0"/>
          </a:p>
        </p:txBody>
      </p:sp>
      <p:pic>
        <p:nvPicPr>
          <p:cNvPr id="8" name="Picture 7">
            <a:extLst>
              <a:ext uri="{FF2B5EF4-FFF2-40B4-BE49-F238E27FC236}">
                <a16:creationId xmlns:a16="http://schemas.microsoft.com/office/drawing/2014/main" id="{2E558735-BDA8-99C2-4FC0-D8C66A000176}"/>
              </a:ext>
            </a:extLst>
          </p:cNvPr>
          <p:cNvPicPr>
            <a:picLocks noChangeAspect="1"/>
          </p:cNvPicPr>
          <p:nvPr/>
        </p:nvPicPr>
        <p:blipFill>
          <a:blip r:embed="rId4"/>
          <a:stretch>
            <a:fillRect/>
          </a:stretch>
        </p:blipFill>
        <p:spPr>
          <a:xfrm>
            <a:off x="7177547" y="2135277"/>
            <a:ext cx="1851521" cy="2357302"/>
          </a:xfrm>
          <a:prstGeom prst="rect">
            <a:avLst/>
          </a:prstGeom>
        </p:spPr>
      </p:pic>
    </p:spTree>
    <p:extLst>
      <p:ext uri="{BB962C8B-B14F-4D97-AF65-F5344CB8AC3E}">
        <p14:creationId xmlns:p14="http://schemas.microsoft.com/office/powerpoint/2010/main" val="38861347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F2610-EC11-395A-C269-4B23A4FB937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19CEEC5-962E-C08F-3194-3CEC55991084}"/>
              </a:ext>
            </a:extLst>
          </p:cNvPr>
          <p:cNvPicPr>
            <a:picLocks noChangeAspect="1"/>
          </p:cNvPicPr>
          <p:nvPr/>
        </p:nvPicPr>
        <p:blipFill>
          <a:blip r:embed="rId3"/>
          <a:stretch>
            <a:fillRect/>
          </a:stretch>
        </p:blipFill>
        <p:spPr>
          <a:xfrm>
            <a:off x="566183" y="133940"/>
            <a:ext cx="5630061" cy="1867161"/>
          </a:xfrm>
          <a:prstGeom prst="rect">
            <a:avLst/>
          </a:prstGeom>
        </p:spPr>
      </p:pic>
      <p:pic>
        <p:nvPicPr>
          <p:cNvPr id="7" name="Picture 6">
            <a:extLst>
              <a:ext uri="{FF2B5EF4-FFF2-40B4-BE49-F238E27FC236}">
                <a16:creationId xmlns:a16="http://schemas.microsoft.com/office/drawing/2014/main" id="{3725DD42-6A34-01EF-E929-D472BE2DE48B}"/>
              </a:ext>
            </a:extLst>
          </p:cNvPr>
          <p:cNvPicPr>
            <a:picLocks noChangeAspect="1"/>
          </p:cNvPicPr>
          <p:nvPr/>
        </p:nvPicPr>
        <p:blipFill>
          <a:blip r:embed="rId4"/>
          <a:stretch>
            <a:fillRect/>
          </a:stretch>
        </p:blipFill>
        <p:spPr>
          <a:xfrm>
            <a:off x="566183" y="2258759"/>
            <a:ext cx="7820357" cy="515927"/>
          </a:xfrm>
          <a:prstGeom prst="rect">
            <a:avLst/>
          </a:prstGeom>
        </p:spPr>
      </p:pic>
      <p:pic>
        <p:nvPicPr>
          <p:cNvPr id="11" name="Picture 10">
            <a:extLst>
              <a:ext uri="{FF2B5EF4-FFF2-40B4-BE49-F238E27FC236}">
                <a16:creationId xmlns:a16="http://schemas.microsoft.com/office/drawing/2014/main" id="{640671ED-B4AA-956B-195F-A73E811CA6F1}"/>
              </a:ext>
            </a:extLst>
          </p:cNvPr>
          <p:cNvPicPr>
            <a:picLocks noChangeAspect="1"/>
          </p:cNvPicPr>
          <p:nvPr/>
        </p:nvPicPr>
        <p:blipFill>
          <a:blip r:embed="rId5"/>
          <a:stretch>
            <a:fillRect/>
          </a:stretch>
        </p:blipFill>
        <p:spPr>
          <a:xfrm>
            <a:off x="603304" y="2969952"/>
            <a:ext cx="7554604" cy="459048"/>
          </a:xfrm>
          <a:prstGeom prst="rect">
            <a:avLst/>
          </a:prstGeom>
        </p:spPr>
      </p:pic>
      <p:pic>
        <p:nvPicPr>
          <p:cNvPr id="2" name="Picture 1">
            <a:extLst>
              <a:ext uri="{FF2B5EF4-FFF2-40B4-BE49-F238E27FC236}">
                <a16:creationId xmlns:a16="http://schemas.microsoft.com/office/drawing/2014/main" id="{5E94479D-1B5F-77F5-AA2D-879C9323F351}"/>
              </a:ext>
            </a:extLst>
          </p:cNvPr>
          <p:cNvPicPr>
            <a:picLocks noChangeAspect="1"/>
          </p:cNvPicPr>
          <p:nvPr/>
        </p:nvPicPr>
        <p:blipFill>
          <a:blip r:embed="rId6"/>
          <a:stretch>
            <a:fillRect/>
          </a:stretch>
        </p:blipFill>
        <p:spPr>
          <a:xfrm>
            <a:off x="6941743" y="150729"/>
            <a:ext cx="1347865" cy="1833582"/>
          </a:xfrm>
          <a:prstGeom prst="rect">
            <a:avLst/>
          </a:prstGeom>
        </p:spPr>
      </p:pic>
      <p:pic>
        <p:nvPicPr>
          <p:cNvPr id="6" name="Picture 5">
            <a:extLst>
              <a:ext uri="{FF2B5EF4-FFF2-40B4-BE49-F238E27FC236}">
                <a16:creationId xmlns:a16="http://schemas.microsoft.com/office/drawing/2014/main" id="{FBA12498-FB40-F2BD-FA81-6C51A43A4719}"/>
              </a:ext>
            </a:extLst>
          </p:cNvPr>
          <p:cNvPicPr>
            <a:picLocks noChangeAspect="1"/>
          </p:cNvPicPr>
          <p:nvPr/>
        </p:nvPicPr>
        <p:blipFill>
          <a:blip r:embed="rId7"/>
          <a:stretch>
            <a:fillRect/>
          </a:stretch>
        </p:blipFill>
        <p:spPr>
          <a:xfrm>
            <a:off x="337551" y="3624266"/>
            <a:ext cx="6120317" cy="2776534"/>
          </a:xfrm>
          <a:prstGeom prst="rect">
            <a:avLst/>
          </a:prstGeom>
        </p:spPr>
      </p:pic>
      <p:grpSp>
        <p:nvGrpSpPr>
          <p:cNvPr id="12" name="Group 11">
            <a:extLst>
              <a:ext uri="{FF2B5EF4-FFF2-40B4-BE49-F238E27FC236}">
                <a16:creationId xmlns:a16="http://schemas.microsoft.com/office/drawing/2014/main" id="{A68FD8EE-CB24-B3AD-64DC-C6DBF7A2BCC4}"/>
              </a:ext>
            </a:extLst>
          </p:cNvPr>
          <p:cNvGrpSpPr/>
          <p:nvPr/>
        </p:nvGrpSpPr>
        <p:grpSpPr>
          <a:xfrm>
            <a:off x="4508579" y="2969952"/>
            <a:ext cx="3607462" cy="1092118"/>
            <a:chOff x="4508579" y="2969952"/>
            <a:chExt cx="3607462" cy="1092118"/>
          </a:xfrm>
        </p:grpSpPr>
        <p:sp>
          <p:nvSpPr>
            <p:cNvPr id="4" name="Rectangle 3">
              <a:extLst>
                <a:ext uri="{FF2B5EF4-FFF2-40B4-BE49-F238E27FC236}">
                  <a16:creationId xmlns:a16="http://schemas.microsoft.com/office/drawing/2014/main" id="{18C743A2-53D0-AACC-CF4B-3CD24EDE4284}"/>
                </a:ext>
              </a:extLst>
            </p:cNvPr>
            <p:cNvSpPr/>
            <p:nvPr/>
          </p:nvSpPr>
          <p:spPr>
            <a:xfrm>
              <a:off x="5447071" y="2969952"/>
              <a:ext cx="865239" cy="205867"/>
            </a:xfrm>
            <a:prstGeom prst="rect">
              <a:avLst/>
            </a:prstGeom>
            <a:solidFill>
              <a:srgbClr val="006600">
                <a:alpha val="27000"/>
              </a:srgbClr>
            </a:solidFill>
            <a:ln>
              <a:noFill/>
            </a:ln>
          </p:spPr>
          <p:txBody>
            <a:bodyPr rtlCol="0" anchor="ctr"/>
            <a:lstStyle/>
            <a:p>
              <a:pPr algn="ctr"/>
              <a:endParaRPr lang="en-US"/>
            </a:p>
          </p:txBody>
        </p:sp>
        <p:sp>
          <p:nvSpPr>
            <p:cNvPr id="5" name="TextBox 4">
              <a:extLst>
                <a:ext uri="{FF2B5EF4-FFF2-40B4-BE49-F238E27FC236}">
                  <a16:creationId xmlns:a16="http://schemas.microsoft.com/office/drawing/2014/main" id="{96450A42-D360-536D-D770-A298B9AD1CF8}"/>
                </a:ext>
              </a:extLst>
            </p:cNvPr>
            <p:cNvSpPr txBox="1"/>
            <p:nvPr/>
          </p:nvSpPr>
          <p:spPr>
            <a:xfrm>
              <a:off x="4508579" y="3661960"/>
              <a:ext cx="3607462" cy="400110"/>
            </a:xfrm>
            <a:prstGeom prst="rect">
              <a:avLst/>
            </a:prstGeom>
            <a:noFill/>
          </p:spPr>
          <p:txBody>
            <a:bodyPr wrap="none" rtlCol="0">
              <a:spAutoFit/>
            </a:bodyPr>
            <a:lstStyle/>
            <a:p>
              <a:r>
                <a:rPr lang="en-US" sz="2000" dirty="0"/>
                <a:t>oxygen vacancy electron traps</a:t>
              </a:r>
            </a:p>
          </p:txBody>
        </p:sp>
        <p:cxnSp>
          <p:nvCxnSpPr>
            <p:cNvPr id="10" name="Straight Arrow Connector 9">
              <a:extLst>
                <a:ext uri="{FF2B5EF4-FFF2-40B4-BE49-F238E27FC236}">
                  <a16:creationId xmlns:a16="http://schemas.microsoft.com/office/drawing/2014/main" id="{4FAF409B-C248-9731-9DC6-D9EAA71B9AA8}"/>
                </a:ext>
              </a:extLst>
            </p:cNvPr>
            <p:cNvCxnSpPr/>
            <p:nvPr/>
          </p:nvCxnSpPr>
          <p:spPr bwMode="auto">
            <a:xfrm>
              <a:off x="5879690" y="3175819"/>
              <a:ext cx="127820" cy="480329"/>
            </a:xfrm>
            <a:prstGeom prst="straightConnector1">
              <a:avLst/>
            </a:prstGeom>
            <a:solidFill>
              <a:schemeClr val="accent1"/>
            </a:solidFill>
            <a:ln w="25400" cap="flat" cmpd="sng" algn="ctr">
              <a:solidFill>
                <a:srgbClr val="006600"/>
              </a:solidFill>
              <a:prstDash val="solid"/>
              <a:round/>
              <a:headEnd type="none" w="med" len="med"/>
              <a:tailEnd type="triangle"/>
            </a:ln>
            <a:effectLst/>
          </p:spPr>
        </p:cxnSp>
      </p:grpSp>
    </p:spTree>
    <p:extLst>
      <p:ext uri="{BB962C8B-B14F-4D97-AF65-F5344CB8AC3E}">
        <p14:creationId xmlns:p14="http://schemas.microsoft.com/office/powerpoint/2010/main" val="40163822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A7E181-3D4E-40A8-3E07-409DB05BB76A}"/>
              </a:ext>
            </a:extLst>
          </p:cNvPr>
          <p:cNvPicPr>
            <a:picLocks noChangeAspect="1"/>
          </p:cNvPicPr>
          <p:nvPr/>
        </p:nvPicPr>
        <p:blipFill>
          <a:blip r:embed="rId3"/>
          <a:stretch>
            <a:fillRect/>
          </a:stretch>
        </p:blipFill>
        <p:spPr>
          <a:xfrm>
            <a:off x="670758" y="622886"/>
            <a:ext cx="6469498" cy="1749613"/>
          </a:xfrm>
          <a:prstGeom prst="rect">
            <a:avLst/>
          </a:prstGeom>
        </p:spPr>
      </p:pic>
      <p:pic>
        <p:nvPicPr>
          <p:cNvPr id="5" name="Picture 4">
            <a:extLst>
              <a:ext uri="{FF2B5EF4-FFF2-40B4-BE49-F238E27FC236}">
                <a16:creationId xmlns:a16="http://schemas.microsoft.com/office/drawing/2014/main" id="{4FC3EB5C-EC72-EC67-09C8-ACF0F1FB858D}"/>
              </a:ext>
            </a:extLst>
          </p:cNvPr>
          <p:cNvPicPr>
            <a:picLocks noChangeAspect="1"/>
          </p:cNvPicPr>
          <p:nvPr/>
        </p:nvPicPr>
        <p:blipFill>
          <a:blip r:embed="rId4"/>
          <a:stretch>
            <a:fillRect/>
          </a:stretch>
        </p:blipFill>
        <p:spPr>
          <a:xfrm>
            <a:off x="562603" y="3062236"/>
            <a:ext cx="3496163" cy="733527"/>
          </a:xfrm>
          <a:prstGeom prst="rect">
            <a:avLst/>
          </a:prstGeom>
        </p:spPr>
      </p:pic>
      <p:pic>
        <p:nvPicPr>
          <p:cNvPr id="7" name="Picture 6">
            <a:extLst>
              <a:ext uri="{FF2B5EF4-FFF2-40B4-BE49-F238E27FC236}">
                <a16:creationId xmlns:a16="http://schemas.microsoft.com/office/drawing/2014/main" id="{0E5D316F-BD2B-69D9-35CB-8F564746DBCF}"/>
              </a:ext>
            </a:extLst>
          </p:cNvPr>
          <p:cNvPicPr>
            <a:picLocks noChangeAspect="1"/>
          </p:cNvPicPr>
          <p:nvPr/>
        </p:nvPicPr>
        <p:blipFill>
          <a:blip r:embed="rId5"/>
          <a:stretch>
            <a:fillRect/>
          </a:stretch>
        </p:blipFill>
        <p:spPr>
          <a:xfrm>
            <a:off x="4276046" y="2798480"/>
            <a:ext cx="4867954" cy="3477110"/>
          </a:xfrm>
          <a:prstGeom prst="rect">
            <a:avLst/>
          </a:prstGeom>
        </p:spPr>
      </p:pic>
      <p:sp>
        <p:nvSpPr>
          <p:cNvPr id="8" name="TextBox 7">
            <a:extLst>
              <a:ext uri="{FF2B5EF4-FFF2-40B4-BE49-F238E27FC236}">
                <a16:creationId xmlns:a16="http://schemas.microsoft.com/office/drawing/2014/main" id="{62051387-8F3F-F02C-84D7-A9989E229483}"/>
              </a:ext>
            </a:extLst>
          </p:cNvPr>
          <p:cNvSpPr txBox="1"/>
          <p:nvPr/>
        </p:nvSpPr>
        <p:spPr>
          <a:xfrm>
            <a:off x="8038642" y="3931729"/>
            <a:ext cx="797013" cy="369332"/>
          </a:xfrm>
          <a:prstGeom prst="rect">
            <a:avLst/>
          </a:prstGeom>
          <a:noFill/>
        </p:spPr>
        <p:txBody>
          <a:bodyPr wrap="none" rtlCol="0">
            <a:spAutoFit/>
          </a:bodyPr>
          <a:lstStyle/>
          <a:p>
            <a:r>
              <a:rPr lang="en-US" sz="1800" dirty="0"/>
              <a:t>1%Ca</a:t>
            </a:r>
          </a:p>
        </p:txBody>
      </p:sp>
      <p:sp>
        <p:nvSpPr>
          <p:cNvPr id="9" name="TextBox 8">
            <a:extLst>
              <a:ext uri="{FF2B5EF4-FFF2-40B4-BE49-F238E27FC236}">
                <a16:creationId xmlns:a16="http://schemas.microsoft.com/office/drawing/2014/main" id="{E3A9ECC4-BF16-1696-C469-4C1A573400F5}"/>
              </a:ext>
            </a:extLst>
          </p:cNvPr>
          <p:cNvSpPr txBox="1"/>
          <p:nvPr/>
        </p:nvSpPr>
        <p:spPr>
          <a:xfrm>
            <a:off x="7442965" y="4876593"/>
            <a:ext cx="994183" cy="369332"/>
          </a:xfrm>
          <a:prstGeom prst="rect">
            <a:avLst/>
          </a:prstGeom>
          <a:noFill/>
        </p:spPr>
        <p:txBody>
          <a:bodyPr wrap="none" rtlCol="0">
            <a:spAutoFit/>
          </a:bodyPr>
          <a:lstStyle/>
          <a:p>
            <a:r>
              <a:rPr lang="en-US" sz="1800" dirty="0"/>
              <a:t>0.5%Ca</a:t>
            </a:r>
          </a:p>
        </p:txBody>
      </p:sp>
      <p:pic>
        <p:nvPicPr>
          <p:cNvPr id="12" name="Picture 11">
            <a:extLst>
              <a:ext uri="{FF2B5EF4-FFF2-40B4-BE49-F238E27FC236}">
                <a16:creationId xmlns:a16="http://schemas.microsoft.com/office/drawing/2014/main" id="{BB169F2E-DAB9-231F-154C-B9F33E46EEE2}"/>
              </a:ext>
            </a:extLst>
          </p:cNvPr>
          <p:cNvPicPr>
            <a:picLocks noChangeAspect="1"/>
          </p:cNvPicPr>
          <p:nvPr/>
        </p:nvPicPr>
        <p:blipFill>
          <a:blip r:embed="rId6"/>
          <a:stretch>
            <a:fillRect/>
          </a:stretch>
        </p:blipFill>
        <p:spPr>
          <a:xfrm>
            <a:off x="207019" y="2372499"/>
            <a:ext cx="8406924" cy="401971"/>
          </a:xfrm>
          <a:prstGeom prst="rect">
            <a:avLst/>
          </a:prstGeom>
        </p:spPr>
      </p:pic>
      <p:sp>
        <p:nvSpPr>
          <p:cNvPr id="2" name="TextBox 1">
            <a:extLst>
              <a:ext uri="{FF2B5EF4-FFF2-40B4-BE49-F238E27FC236}">
                <a16:creationId xmlns:a16="http://schemas.microsoft.com/office/drawing/2014/main" id="{9189F61F-9C6B-5257-7DBB-9F61EAF58287}"/>
              </a:ext>
            </a:extLst>
          </p:cNvPr>
          <p:cNvSpPr txBox="1"/>
          <p:nvPr/>
        </p:nvSpPr>
        <p:spPr>
          <a:xfrm>
            <a:off x="670758" y="3931729"/>
            <a:ext cx="2922595" cy="430887"/>
          </a:xfrm>
          <a:prstGeom prst="rect">
            <a:avLst/>
          </a:prstGeom>
          <a:noFill/>
        </p:spPr>
        <p:txBody>
          <a:bodyPr wrap="none" rtlCol="0">
            <a:spAutoFit/>
          </a:bodyPr>
          <a:lstStyle/>
          <a:p>
            <a:pPr algn="l"/>
            <a:r>
              <a:rPr lang="en-US" dirty="0"/>
              <a:t>First patented in 2005</a:t>
            </a:r>
          </a:p>
        </p:txBody>
      </p:sp>
      <p:sp>
        <p:nvSpPr>
          <p:cNvPr id="4" name="TextBox 3">
            <a:extLst>
              <a:ext uri="{FF2B5EF4-FFF2-40B4-BE49-F238E27FC236}">
                <a16:creationId xmlns:a16="http://schemas.microsoft.com/office/drawing/2014/main" id="{E595B32A-2D41-2E3E-7962-533F60604A1D}"/>
              </a:ext>
            </a:extLst>
          </p:cNvPr>
          <p:cNvSpPr txBox="1"/>
          <p:nvPr/>
        </p:nvSpPr>
        <p:spPr>
          <a:xfrm>
            <a:off x="670758" y="151523"/>
            <a:ext cx="6038704" cy="430887"/>
          </a:xfrm>
          <a:prstGeom prst="rect">
            <a:avLst/>
          </a:prstGeom>
          <a:noFill/>
        </p:spPr>
        <p:txBody>
          <a:bodyPr wrap="none" rtlCol="0">
            <a:spAutoFit/>
          </a:bodyPr>
          <a:lstStyle/>
          <a:p>
            <a:pPr algn="l"/>
            <a:r>
              <a:rPr lang="en-US" dirty="0">
                <a:solidFill>
                  <a:srgbClr val="C00000"/>
                </a:solidFill>
              </a:rPr>
              <a:t>Improving </a:t>
            </a:r>
            <a:r>
              <a:rPr lang="en-US" dirty="0" err="1">
                <a:solidFill>
                  <a:srgbClr val="C00000"/>
                </a:solidFill>
              </a:rPr>
              <a:t>LSO:Ce</a:t>
            </a:r>
            <a:r>
              <a:rPr lang="en-US" dirty="0">
                <a:solidFill>
                  <a:srgbClr val="C00000"/>
                </a:solidFill>
              </a:rPr>
              <a:t> by means Ca</a:t>
            </a:r>
            <a:r>
              <a:rPr lang="en-US" baseline="30000" dirty="0">
                <a:solidFill>
                  <a:srgbClr val="C00000"/>
                </a:solidFill>
              </a:rPr>
              <a:t>2+</a:t>
            </a:r>
            <a:r>
              <a:rPr lang="en-US" dirty="0">
                <a:solidFill>
                  <a:srgbClr val="C00000"/>
                </a:solidFill>
              </a:rPr>
              <a:t> of co-doping</a:t>
            </a:r>
          </a:p>
        </p:txBody>
      </p:sp>
    </p:spTree>
    <p:extLst>
      <p:ext uri="{BB962C8B-B14F-4D97-AF65-F5344CB8AC3E}">
        <p14:creationId xmlns:p14="http://schemas.microsoft.com/office/powerpoint/2010/main" val="6779944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55599A-936E-F194-E066-4A33A74E417C}"/>
              </a:ext>
            </a:extLst>
          </p:cNvPr>
          <p:cNvPicPr>
            <a:picLocks noChangeAspect="1"/>
          </p:cNvPicPr>
          <p:nvPr/>
        </p:nvPicPr>
        <p:blipFill>
          <a:blip r:embed="rId2"/>
          <a:stretch>
            <a:fillRect/>
          </a:stretch>
        </p:blipFill>
        <p:spPr>
          <a:xfrm>
            <a:off x="835419" y="334152"/>
            <a:ext cx="6848463" cy="1848665"/>
          </a:xfrm>
          <a:prstGeom prst="rect">
            <a:avLst/>
          </a:prstGeom>
        </p:spPr>
      </p:pic>
      <p:pic>
        <p:nvPicPr>
          <p:cNvPr id="7" name="Picture 6">
            <a:extLst>
              <a:ext uri="{FF2B5EF4-FFF2-40B4-BE49-F238E27FC236}">
                <a16:creationId xmlns:a16="http://schemas.microsoft.com/office/drawing/2014/main" id="{B9A37339-5BB1-0931-B63F-64D63D18AE9B}"/>
              </a:ext>
            </a:extLst>
          </p:cNvPr>
          <p:cNvPicPr>
            <a:picLocks noChangeAspect="1"/>
          </p:cNvPicPr>
          <p:nvPr/>
        </p:nvPicPr>
        <p:blipFill>
          <a:blip r:embed="rId3"/>
          <a:stretch>
            <a:fillRect/>
          </a:stretch>
        </p:blipFill>
        <p:spPr>
          <a:xfrm>
            <a:off x="668271" y="2367416"/>
            <a:ext cx="3383414" cy="2674598"/>
          </a:xfrm>
          <a:prstGeom prst="rect">
            <a:avLst/>
          </a:prstGeom>
        </p:spPr>
      </p:pic>
      <p:grpSp>
        <p:nvGrpSpPr>
          <p:cNvPr id="25" name="Group 24">
            <a:extLst>
              <a:ext uri="{FF2B5EF4-FFF2-40B4-BE49-F238E27FC236}">
                <a16:creationId xmlns:a16="http://schemas.microsoft.com/office/drawing/2014/main" id="{794FF231-446A-35F1-24B9-7DABFE5E67C9}"/>
              </a:ext>
            </a:extLst>
          </p:cNvPr>
          <p:cNvGrpSpPr/>
          <p:nvPr/>
        </p:nvGrpSpPr>
        <p:grpSpPr>
          <a:xfrm>
            <a:off x="835419" y="3982065"/>
            <a:ext cx="2749086" cy="1754399"/>
            <a:chOff x="835419" y="3982065"/>
            <a:chExt cx="2749086" cy="1754399"/>
          </a:xfrm>
        </p:grpSpPr>
        <p:cxnSp>
          <p:nvCxnSpPr>
            <p:cNvPr id="4" name="Straight Arrow Connector 3">
              <a:extLst>
                <a:ext uri="{FF2B5EF4-FFF2-40B4-BE49-F238E27FC236}">
                  <a16:creationId xmlns:a16="http://schemas.microsoft.com/office/drawing/2014/main" id="{585AE8CF-50BF-9DA6-5D4C-469E4BEFF1D5}"/>
                </a:ext>
              </a:extLst>
            </p:cNvPr>
            <p:cNvCxnSpPr/>
            <p:nvPr/>
          </p:nvCxnSpPr>
          <p:spPr bwMode="auto">
            <a:xfrm flipV="1">
              <a:off x="2615381" y="4483510"/>
              <a:ext cx="0" cy="914400"/>
            </a:xfrm>
            <a:prstGeom prst="straightConnector1">
              <a:avLst/>
            </a:prstGeom>
            <a:solidFill>
              <a:schemeClr val="accent1"/>
            </a:solidFill>
            <a:ln w="25400" cap="flat" cmpd="sng" algn="ctr">
              <a:solidFill>
                <a:srgbClr val="006600"/>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B06582FD-508E-41F7-AE9C-1BF50D01CB79}"/>
                </a:ext>
              </a:extLst>
            </p:cNvPr>
            <p:cNvCxnSpPr/>
            <p:nvPr/>
          </p:nvCxnSpPr>
          <p:spPr bwMode="auto">
            <a:xfrm flipV="1">
              <a:off x="2035279" y="4336026"/>
              <a:ext cx="0" cy="1052052"/>
            </a:xfrm>
            <a:prstGeom prst="straightConnector1">
              <a:avLst/>
            </a:prstGeom>
            <a:solidFill>
              <a:schemeClr val="accent1"/>
            </a:solidFill>
            <a:ln w="25400" cap="flat" cmpd="sng" algn="ctr">
              <a:solidFill>
                <a:srgbClr val="006600"/>
              </a:solidFill>
              <a:prstDash val="solid"/>
              <a:round/>
              <a:headEnd type="none" w="med" len="med"/>
              <a:tailEnd type="triangle"/>
            </a:ln>
            <a:effectLst/>
          </p:spPr>
        </p:cxnSp>
        <p:cxnSp>
          <p:nvCxnSpPr>
            <p:cNvPr id="11" name="Straight Arrow Connector 10">
              <a:extLst>
                <a:ext uri="{FF2B5EF4-FFF2-40B4-BE49-F238E27FC236}">
                  <a16:creationId xmlns:a16="http://schemas.microsoft.com/office/drawing/2014/main" id="{19165CD2-08F1-C81F-5872-70466F94C9DB}"/>
                </a:ext>
              </a:extLst>
            </p:cNvPr>
            <p:cNvCxnSpPr/>
            <p:nvPr/>
          </p:nvCxnSpPr>
          <p:spPr bwMode="auto">
            <a:xfrm flipV="1">
              <a:off x="1730477" y="4100052"/>
              <a:ext cx="0" cy="1297858"/>
            </a:xfrm>
            <a:prstGeom prst="straightConnector1">
              <a:avLst/>
            </a:prstGeom>
            <a:solidFill>
              <a:schemeClr val="accent1"/>
            </a:solidFill>
            <a:ln w="25400" cap="flat" cmpd="sng" algn="ctr">
              <a:solidFill>
                <a:srgbClr val="006600"/>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0CFC98F2-1CBC-F06F-486E-B12111E4B23D}"/>
                </a:ext>
              </a:extLst>
            </p:cNvPr>
            <p:cNvCxnSpPr/>
            <p:nvPr/>
          </p:nvCxnSpPr>
          <p:spPr bwMode="auto">
            <a:xfrm flipV="1">
              <a:off x="1347019" y="4129548"/>
              <a:ext cx="0" cy="1248698"/>
            </a:xfrm>
            <a:prstGeom prst="straightConnector1">
              <a:avLst/>
            </a:prstGeom>
            <a:solidFill>
              <a:schemeClr val="accent1"/>
            </a:solidFill>
            <a:ln w="25400" cap="flat" cmpd="sng" algn="ctr">
              <a:solidFill>
                <a:srgbClr val="006600"/>
              </a:solidFill>
              <a:prstDash val="solid"/>
              <a:round/>
              <a:headEnd type="none" w="med" len="med"/>
              <a:tailEnd type="triangle"/>
            </a:ln>
            <a:effectLst/>
          </p:spPr>
        </p:cxnSp>
        <p:sp>
          <p:nvSpPr>
            <p:cNvPr id="17" name="TextBox 16">
              <a:extLst>
                <a:ext uri="{FF2B5EF4-FFF2-40B4-BE49-F238E27FC236}">
                  <a16:creationId xmlns:a16="http://schemas.microsoft.com/office/drawing/2014/main" id="{0B102D16-6B4C-D4D5-00B7-DA25240AD98A}"/>
                </a:ext>
              </a:extLst>
            </p:cNvPr>
            <p:cNvSpPr txBox="1"/>
            <p:nvPr/>
          </p:nvSpPr>
          <p:spPr>
            <a:xfrm>
              <a:off x="835419" y="5397910"/>
              <a:ext cx="2749086" cy="338554"/>
            </a:xfrm>
            <a:prstGeom prst="rect">
              <a:avLst/>
            </a:prstGeom>
            <a:noFill/>
          </p:spPr>
          <p:txBody>
            <a:bodyPr wrap="none" rtlCol="0">
              <a:spAutoFit/>
            </a:bodyPr>
            <a:lstStyle/>
            <a:p>
              <a:pPr algn="l"/>
              <a:r>
                <a:rPr lang="en-US" sz="1600" dirty="0"/>
                <a:t>Ce</a:t>
              </a:r>
              <a:r>
                <a:rPr lang="en-US" sz="1600" baseline="30000" dirty="0"/>
                <a:t>3+</a:t>
              </a:r>
              <a:r>
                <a:rPr lang="en-US" sz="1600" dirty="0"/>
                <a:t> 4f-5d absorption bands</a:t>
              </a:r>
            </a:p>
          </p:txBody>
        </p:sp>
        <p:cxnSp>
          <p:nvCxnSpPr>
            <p:cNvPr id="24" name="Straight Arrow Connector 23">
              <a:extLst>
                <a:ext uri="{FF2B5EF4-FFF2-40B4-BE49-F238E27FC236}">
                  <a16:creationId xmlns:a16="http://schemas.microsoft.com/office/drawing/2014/main" id="{E60E4489-2A1C-6A14-D8F7-706A82450976}"/>
                </a:ext>
              </a:extLst>
            </p:cNvPr>
            <p:cNvCxnSpPr/>
            <p:nvPr/>
          </p:nvCxnSpPr>
          <p:spPr bwMode="auto">
            <a:xfrm flipV="1">
              <a:off x="1101212" y="3982065"/>
              <a:ext cx="0" cy="1396181"/>
            </a:xfrm>
            <a:prstGeom prst="straightConnector1">
              <a:avLst/>
            </a:prstGeom>
            <a:solidFill>
              <a:schemeClr val="accent1"/>
            </a:solidFill>
            <a:ln w="25400" cap="flat" cmpd="sng" algn="ctr">
              <a:solidFill>
                <a:srgbClr val="006600"/>
              </a:solidFill>
              <a:prstDash val="solid"/>
              <a:round/>
              <a:headEnd type="none" w="med" len="med"/>
              <a:tailEnd type="triangle"/>
            </a:ln>
            <a:effectLst/>
          </p:spPr>
        </p:cxnSp>
      </p:grpSp>
      <p:sp>
        <p:nvSpPr>
          <p:cNvPr id="26" name="TextBox 25">
            <a:extLst>
              <a:ext uri="{FF2B5EF4-FFF2-40B4-BE49-F238E27FC236}">
                <a16:creationId xmlns:a16="http://schemas.microsoft.com/office/drawing/2014/main" id="{EC8725F2-A95B-E5F1-CB34-9C0BBFD2DEEB}"/>
              </a:ext>
            </a:extLst>
          </p:cNvPr>
          <p:cNvSpPr txBox="1"/>
          <p:nvPr/>
        </p:nvSpPr>
        <p:spPr>
          <a:xfrm>
            <a:off x="4572000" y="3429000"/>
            <a:ext cx="4520556" cy="923330"/>
          </a:xfrm>
          <a:prstGeom prst="rect">
            <a:avLst/>
          </a:prstGeom>
          <a:noFill/>
        </p:spPr>
        <p:txBody>
          <a:bodyPr wrap="square" rtlCol="0">
            <a:spAutoFit/>
          </a:bodyPr>
          <a:lstStyle/>
          <a:p>
            <a:pPr algn="l"/>
            <a:r>
              <a:rPr lang="en-US" sz="1800" dirty="0"/>
              <a:t>In the luminescence phosphors field, it was always believed that Ce</a:t>
            </a:r>
            <a:r>
              <a:rPr lang="en-US" sz="1800" baseline="30000" dirty="0"/>
              <a:t>4+</a:t>
            </a:r>
            <a:r>
              <a:rPr lang="en-US" sz="1800" dirty="0"/>
              <a:t> kills the Ce</a:t>
            </a:r>
            <a:r>
              <a:rPr lang="en-US" sz="1800" baseline="30000" dirty="0"/>
              <a:t>3+</a:t>
            </a:r>
            <a:r>
              <a:rPr lang="en-US" sz="1800" dirty="0"/>
              <a:t> emission</a:t>
            </a:r>
          </a:p>
        </p:txBody>
      </p:sp>
    </p:spTree>
    <p:extLst>
      <p:ext uri="{BB962C8B-B14F-4D97-AF65-F5344CB8AC3E}">
        <p14:creationId xmlns:p14="http://schemas.microsoft.com/office/powerpoint/2010/main" val="34531193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E021FD12-650E-A7A4-751D-4163B3351E79}"/>
              </a:ext>
            </a:extLst>
          </p:cNvPr>
          <p:cNvGraphicFramePr>
            <a:graphicFrameLocks noChangeAspect="1"/>
          </p:cNvGraphicFramePr>
          <p:nvPr>
            <p:extLst>
              <p:ext uri="{D42A27DB-BD31-4B8C-83A1-F6EECF244321}">
                <p14:modId xmlns:p14="http://schemas.microsoft.com/office/powerpoint/2010/main" val="2936289861"/>
              </p:ext>
            </p:extLst>
          </p:nvPr>
        </p:nvGraphicFramePr>
        <p:xfrm>
          <a:off x="0" y="0"/>
          <a:ext cx="5821363" cy="4064000"/>
        </p:xfrm>
        <a:graphic>
          <a:graphicData uri="http://schemas.openxmlformats.org/presentationml/2006/ole">
            <mc:AlternateContent xmlns:mc="http://schemas.openxmlformats.org/markup-compatibility/2006">
              <mc:Choice xmlns:v="urn:schemas-microsoft-com:vml" Requires="v">
                <p:oleObj name="Graph" r:id="rId2" imgW="10388070" imgH="7251640" progId="Origin95.Graph">
                  <p:embed/>
                </p:oleObj>
              </mc:Choice>
              <mc:Fallback>
                <p:oleObj name="Graph" r:id="rId2" imgW="10388070" imgH="7251640" progId="Origin95.Graph">
                  <p:embed/>
                  <p:pic>
                    <p:nvPicPr>
                      <p:cNvPr id="5" name="Object 4">
                        <a:extLst>
                          <a:ext uri="{FF2B5EF4-FFF2-40B4-BE49-F238E27FC236}">
                            <a16:creationId xmlns:a16="http://schemas.microsoft.com/office/drawing/2014/main" id="{E021FD12-650E-A7A4-751D-4163B3351E79}"/>
                          </a:ext>
                        </a:extLst>
                      </p:cNvPr>
                      <p:cNvPicPr/>
                      <p:nvPr/>
                    </p:nvPicPr>
                    <p:blipFill>
                      <a:blip r:embed="rId3"/>
                      <a:stretch>
                        <a:fillRect/>
                      </a:stretch>
                    </p:blipFill>
                    <p:spPr>
                      <a:xfrm>
                        <a:off x="0" y="0"/>
                        <a:ext cx="5821363" cy="406400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B05EC2FF-EE7F-4E65-1331-513E5D1B5A21}"/>
              </a:ext>
            </a:extLst>
          </p:cNvPr>
          <p:cNvSpPr txBox="1"/>
          <p:nvPr/>
        </p:nvSpPr>
        <p:spPr>
          <a:xfrm>
            <a:off x="168212" y="4119526"/>
            <a:ext cx="4868449" cy="2492990"/>
          </a:xfrm>
          <a:prstGeom prst="rect">
            <a:avLst/>
          </a:prstGeom>
          <a:noFill/>
        </p:spPr>
        <p:txBody>
          <a:bodyPr wrap="none" rtlCol="0">
            <a:spAutoFit/>
          </a:bodyPr>
          <a:lstStyle/>
          <a:p>
            <a:pPr algn="l"/>
            <a:r>
              <a:rPr lang="en-US" sz="1800" dirty="0"/>
              <a:t>Ce</a:t>
            </a:r>
            <a:r>
              <a:rPr lang="en-US" sz="1800" baseline="30000" dirty="0"/>
              <a:t>3+ </a:t>
            </a:r>
            <a:r>
              <a:rPr lang="en-US" sz="1800" dirty="0"/>
              <a:t>+ hole </a:t>
            </a:r>
            <a:r>
              <a:rPr lang="en-US" sz="1800" dirty="0">
                <a:sym typeface="Wingdings" panose="05000000000000000000" pitchFamily="2" charset="2"/>
              </a:rPr>
              <a:t> Ce</a:t>
            </a:r>
            <a:r>
              <a:rPr lang="en-US" sz="1800" baseline="30000" dirty="0">
                <a:sym typeface="Wingdings" panose="05000000000000000000" pitchFamily="2" charset="2"/>
              </a:rPr>
              <a:t>4+</a:t>
            </a:r>
          </a:p>
          <a:p>
            <a:pPr algn="l"/>
            <a:r>
              <a:rPr lang="en-US" sz="1800" dirty="0">
                <a:sym typeface="Wingdings" panose="05000000000000000000" pitchFamily="2" charset="2"/>
              </a:rPr>
              <a:t>Ce</a:t>
            </a:r>
            <a:r>
              <a:rPr lang="en-US" sz="1800" baseline="30000" dirty="0">
                <a:sym typeface="Wingdings" panose="05000000000000000000" pitchFamily="2" charset="2"/>
              </a:rPr>
              <a:t>4+ </a:t>
            </a:r>
            <a:r>
              <a:rPr lang="en-US" sz="1800" dirty="0">
                <a:sym typeface="Wingdings" panose="05000000000000000000" pitchFamily="2" charset="2"/>
              </a:rPr>
              <a:t>+ electron(Ce</a:t>
            </a:r>
            <a:r>
              <a:rPr lang="en-US" sz="1800" baseline="30000" dirty="0">
                <a:sym typeface="Wingdings" panose="05000000000000000000" pitchFamily="2" charset="2"/>
              </a:rPr>
              <a:t>3+</a:t>
            </a:r>
            <a:r>
              <a:rPr lang="en-US" sz="1800" dirty="0">
                <a:sym typeface="Wingdings" panose="05000000000000000000" pitchFamily="2" charset="2"/>
              </a:rPr>
              <a:t>)*scintillation photon</a:t>
            </a:r>
          </a:p>
          <a:p>
            <a:pPr algn="l"/>
            <a:endParaRPr lang="en-US" sz="1800" dirty="0">
              <a:sym typeface="Wingdings" panose="05000000000000000000" pitchFamily="2" charset="2"/>
            </a:endParaRPr>
          </a:p>
          <a:p>
            <a:pPr algn="l"/>
            <a:r>
              <a:rPr lang="en-US" sz="1800" dirty="0">
                <a:sym typeface="Wingdings" panose="05000000000000000000" pitchFamily="2" charset="2"/>
              </a:rPr>
              <a:t>Ce</a:t>
            </a:r>
            <a:r>
              <a:rPr lang="en-US" sz="1800" baseline="30000" dirty="0">
                <a:sym typeface="Wingdings" panose="05000000000000000000" pitchFamily="2" charset="2"/>
              </a:rPr>
              <a:t>4+ </a:t>
            </a:r>
            <a:r>
              <a:rPr lang="en-US" sz="1800" dirty="0">
                <a:sym typeface="Wingdings" panose="05000000000000000000" pitchFamily="2" charset="2"/>
              </a:rPr>
              <a:t>+ electron(Ce</a:t>
            </a:r>
            <a:r>
              <a:rPr lang="en-US" sz="1800" baseline="30000" dirty="0">
                <a:sym typeface="Wingdings" panose="05000000000000000000" pitchFamily="2" charset="2"/>
              </a:rPr>
              <a:t>3+</a:t>
            </a:r>
            <a:r>
              <a:rPr lang="en-US" sz="1800" dirty="0">
                <a:sym typeface="Wingdings" panose="05000000000000000000" pitchFamily="2" charset="2"/>
              </a:rPr>
              <a:t>)*scintillation photon</a:t>
            </a:r>
          </a:p>
          <a:p>
            <a:pPr algn="l"/>
            <a:r>
              <a:rPr lang="en-US" sz="1800" dirty="0">
                <a:sym typeface="Wingdings" panose="05000000000000000000" pitchFamily="2" charset="2"/>
              </a:rPr>
              <a:t>Ce</a:t>
            </a:r>
            <a:r>
              <a:rPr lang="en-US" sz="1800" baseline="30000" dirty="0">
                <a:sym typeface="Wingdings" panose="05000000000000000000" pitchFamily="2" charset="2"/>
              </a:rPr>
              <a:t>3+ </a:t>
            </a:r>
            <a:r>
              <a:rPr lang="en-US" sz="1800" dirty="0">
                <a:sym typeface="Wingdings" panose="05000000000000000000" pitchFamily="2" charset="2"/>
              </a:rPr>
              <a:t>+ hole Ce</a:t>
            </a:r>
            <a:r>
              <a:rPr lang="en-US" sz="1800" baseline="30000" dirty="0">
                <a:sym typeface="Wingdings" panose="05000000000000000000" pitchFamily="2" charset="2"/>
              </a:rPr>
              <a:t>4+</a:t>
            </a:r>
          </a:p>
          <a:p>
            <a:pPr algn="l"/>
            <a:endParaRPr lang="en-US" dirty="0">
              <a:sym typeface="Wingdings" panose="05000000000000000000" pitchFamily="2" charset="2"/>
            </a:endParaRPr>
          </a:p>
          <a:p>
            <a:pPr algn="l"/>
            <a:endParaRPr lang="en-US" dirty="0">
              <a:sym typeface="Wingdings" panose="05000000000000000000" pitchFamily="2" charset="2"/>
            </a:endParaRPr>
          </a:p>
          <a:p>
            <a:pPr algn="l"/>
            <a:endParaRPr lang="en-US" dirty="0">
              <a:sym typeface="Wingdings" panose="05000000000000000000" pitchFamily="2" charset="2"/>
            </a:endParaRPr>
          </a:p>
        </p:txBody>
      </p:sp>
      <p:sp>
        <p:nvSpPr>
          <p:cNvPr id="7" name="TextBox 6">
            <a:extLst>
              <a:ext uri="{FF2B5EF4-FFF2-40B4-BE49-F238E27FC236}">
                <a16:creationId xmlns:a16="http://schemas.microsoft.com/office/drawing/2014/main" id="{4E05C6F1-896D-ED0C-060E-371F940830EC}"/>
              </a:ext>
            </a:extLst>
          </p:cNvPr>
          <p:cNvSpPr txBox="1"/>
          <p:nvPr/>
        </p:nvSpPr>
        <p:spPr>
          <a:xfrm>
            <a:off x="5259478" y="4188404"/>
            <a:ext cx="3849900" cy="1446550"/>
          </a:xfrm>
          <a:prstGeom prst="rect">
            <a:avLst/>
          </a:prstGeom>
          <a:noFill/>
        </p:spPr>
        <p:txBody>
          <a:bodyPr wrap="none" rtlCol="0">
            <a:spAutoFit/>
          </a:bodyPr>
          <a:lstStyle/>
          <a:p>
            <a:pPr marL="342900" indent="-342900" algn="l">
              <a:buFont typeface="Arial" panose="020B0604020202020204" pitchFamily="34" charset="0"/>
              <a:buChar char="•"/>
            </a:pPr>
            <a:r>
              <a:rPr lang="en-US" dirty="0"/>
              <a:t>Strong afterglow reduction</a:t>
            </a:r>
          </a:p>
          <a:p>
            <a:pPr marL="342900" indent="-342900" algn="l">
              <a:buFont typeface="Arial" panose="020B0604020202020204" pitchFamily="34" charset="0"/>
              <a:buChar char="•"/>
            </a:pPr>
            <a:r>
              <a:rPr lang="en-US" dirty="0"/>
              <a:t>Increase of light yield</a:t>
            </a:r>
          </a:p>
          <a:p>
            <a:pPr marL="342900" indent="-342900" algn="l">
              <a:buFont typeface="Arial" panose="020B0604020202020204" pitchFamily="34" charset="0"/>
              <a:buChar char="•"/>
            </a:pPr>
            <a:r>
              <a:rPr lang="en-US" dirty="0"/>
              <a:t>Shorter rise time</a:t>
            </a:r>
          </a:p>
          <a:p>
            <a:pPr marL="800100" lvl="1" indent="-342900" algn="l">
              <a:buFont typeface="Arial" panose="020B0604020202020204" pitchFamily="34" charset="0"/>
              <a:buChar char="•"/>
            </a:pPr>
            <a:r>
              <a:rPr lang="en-US" dirty="0"/>
              <a:t>Better timing</a:t>
            </a:r>
          </a:p>
        </p:txBody>
      </p:sp>
      <p:sp>
        <p:nvSpPr>
          <p:cNvPr id="2" name="TextBox 1">
            <a:extLst>
              <a:ext uri="{FF2B5EF4-FFF2-40B4-BE49-F238E27FC236}">
                <a16:creationId xmlns:a16="http://schemas.microsoft.com/office/drawing/2014/main" id="{4B74427C-8B7D-A771-D333-54F37F2787AE}"/>
              </a:ext>
            </a:extLst>
          </p:cNvPr>
          <p:cNvSpPr txBox="1"/>
          <p:nvPr/>
        </p:nvSpPr>
        <p:spPr>
          <a:xfrm>
            <a:off x="1914871" y="60818"/>
            <a:ext cx="1577675" cy="369332"/>
          </a:xfrm>
          <a:prstGeom prst="rect">
            <a:avLst/>
          </a:prstGeom>
          <a:noFill/>
        </p:spPr>
        <p:txBody>
          <a:bodyPr wrap="none" rtlCol="0">
            <a:spAutoFit/>
          </a:bodyPr>
          <a:lstStyle/>
          <a:p>
            <a:r>
              <a:rPr lang="en-US" sz="1800" dirty="0">
                <a:solidFill>
                  <a:srgbClr val="C00000"/>
                </a:solidFill>
              </a:rPr>
              <a:t>VRBE scheme</a:t>
            </a:r>
          </a:p>
        </p:txBody>
      </p:sp>
      <p:grpSp>
        <p:nvGrpSpPr>
          <p:cNvPr id="14" name="Group 13">
            <a:extLst>
              <a:ext uri="{FF2B5EF4-FFF2-40B4-BE49-F238E27FC236}">
                <a16:creationId xmlns:a16="http://schemas.microsoft.com/office/drawing/2014/main" id="{E861605D-F6C7-654D-975F-09AA9C15DC1D}"/>
              </a:ext>
            </a:extLst>
          </p:cNvPr>
          <p:cNvGrpSpPr/>
          <p:nvPr/>
        </p:nvGrpSpPr>
        <p:grpSpPr>
          <a:xfrm>
            <a:off x="1130710" y="791492"/>
            <a:ext cx="113070" cy="2403992"/>
            <a:chOff x="1130710" y="791492"/>
            <a:chExt cx="113070" cy="2403992"/>
          </a:xfrm>
        </p:grpSpPr>
        <p:sp>
          <p:nvSpPr>
            <p:cNvPr id="3" name="Oval 2">
              <a:extLst>
                <a:ext uri="{FF2B5EF4-FFF2-40B4-BE49-F238E27FC236}">
                  <a16:creationId xmlns:a16="http://schemas.microsoft.com/office/drawing/2014/main" id="{87F36BA2-53BF-E864-D784-74DDB1B1B647}"/>
                </a:ext>
              </a:extLst>
            </p:cNvPr>
            <p:cNvSpPr/>
            <p:nvPr/>
          </p:nvSpPr>
          <p:spPr>
            <a:xfrm>
              <a:off x="1130710" y="3097161"/>
              <a:ext cx="108155" cy="98323"/>
            </a:xfrm>
            <a:prstGeom prst="ellipse">
              <a:avLst/>
            </a:prstGeom>
            <a:ln>
              <a:solidFill>
                <a:srgbClr val="C00000"/>
              </a:solidFill>
            </a:ln>
          </p:spPr>
          <p:txBody>
            <a:bodyPr rtlCol="0" anchor="ctr"/>
            <a:lstStyle/>
            <a:p>
              <a:pPr algn="ctr"/>
              <a:endParaRPr lang="en-US"/>
            </a:p>
          </p:txBody>
        </p:sp>
        <p:cxnSp>
          <p:nvCxnSpPr>
            <p:cNvPr id="9" name="Straight Arrow Connector 8">
              <a:extLst>
                <a:ext uri="{FF2B5EF4-FFF2-40B4-BE49-F238E27FC236}">
                  <a16:creationId xmlns:a16="http://schemas.microsoft.com/office/drawing/2014/main" id="{B68BFEA2-7FF9-953A-A026-5BA077647521}"/>
                </a:ext>
              </a:extLst>
            </p:cNvPr>
            <p:cNvCxnSpPr/>
            <p:nvPr/>
          </p:nvCxnSpPr>
          <p:spPr bwMode="auto">
            <a:xfrm flipV="1">
              <a:off x="1189705" y="845574"/>
              <a:ext cx="0" cy="2251587"/>
            </a:xfrm>
            <a:prstGeom prst="straightConnector1">
              <a:avLst/>
            </a:prstGeom>
            <a:solidFill>
              <a:schemeClr val="accent1"/>
            </a:solidFill>
            <a:ln w="25400" cap="flat" cmpd="sng" algn="ctr">
              <a:solidFill>
                <a:srgbClr val="006600"/>
              </a:solidFill>
              <a:prstDash val="solid"/>
              <a:round/>
              <a:headEnd type="none" w="med" len="med"/>
              <a:tailEnd type="triangle"/>
            </a:ln>
            <a:effectLst/>
          </p:spPr>
        </p:cxnSp>
        <p:sp>
          <p:nvSpPr>
            <p:cNvPr id="10" name="Oval 9">
              <a:extLst>
                <a:ext uri="{FF2B5EF4-FFF2-40B4-BE49-F238E27FC236}">
                  <a16:creationId xmlns:a16="http://schemas.microsoft.com/office/drawing/2014/main" id="{3B79B264-0CE4-FF2A-039F-5DDBD25FA5E5}"/>
                </a:ext>
              </a:extLst>
            </p:cNvPr>
            <p:cNvSpPr/>
            <p:nvPr/>
          </p:nvSpPr>
          <p:spPr>
            <a:xfrm>
              <a:off x="1135625" y="791492"/>
              <a:ext cx="108155" cy="98323"/>
            </a:xfrm>
            <a:prstGeom prst="ellipse">
              <a:avLst/>
            </a:prstGeom>
            <a:ln>
              <a:solidFill>
                <a:srgbClr val="C00000"/>
              </a:solidFill>
            </a:ln>
          </p:spPr>
          <p:txBody>
            <a:bodyPr rtlCol="0" anchor="ctr"/>
            <a:lstStyle/>
            <a:p>
              <a:pPr algn="ctr"/>
              <a:endParaRPr lang="en-US"/>
            </a:p>
          </p:txBody>
        </p:sp>
      </p:grpSp>
      <p:sp>
        <p:nvSpPr>
          <p:cNvPr id="11" name="Freeform: Shape 10">
            <a:extLst>
              <a:ext uri="{FF2B5EF4-FFF2-40B4-BE49-F238E27FC236}">
                <a16:creationId xmlns:a16="http://schemas.microsoft.com/office/drawing/2014/main" id="{6ABDDD18-A01D-4107-B9C9-6E18A880A1EC}"/>
              </a:ext>
            </a:extLst>
          </p:cNvPr>
          <p:cNvSpPr/>
          <p:nvPr/>
        </p:nvSpPr>
        <p:spPr>
          <a:xfrm>
            <a:off x="1209368" y="2045110"/>
            <a:ext cx="226142" cy="1091380"/>
          </a:xfrm>
          <a:custGeom>
            <a:avLst/>
            <a:gdLst>
              <a:gd name="csX0" fmla="*/ 0 w 226142"/>
              <a:gd name="csY0" fmla="*/ 1091380 h 1091380"/>
              <a:gd name="csX1" fmla="*/ 176980 w 226142"/>
              <a:gd name="csY1" fmla="*/ 501445 h 1091380"/>
              <a:gd name="csX2" fmla="*/ 226142 w 226142"/>
              <a:gd name="csY2" fmla="*/ 0 h 1091380"/>
            </a:gdLst>
            <a:ahLst/>
            <a:cxnLst>
              <a:cxn ang="0">
                <a:pos x="csX0" y="csY0"/>
              </a:cxn>
              <a:cxn ang="0">
                <a:pos x="csX1" y="csY1"/>
              </a:cxn>
              <a:cxn ang="0">
                <a:pos x="csX2" y="csY2"/>
              </a:cxn>
            </a:cxnLst>
            <a:rect l="l" t="t" r="r" b="b"/>
            <a:pathLst>
              <a:path w="226142" h="1091380">
                <a:moveTo>
                  <a:pt x="0" y="1091380"/>
                </a:moveTo>
                <a:cubicBezTo>
                  <a:pt x="69645" y="887361"/>
                  <a:pt x="139290" y="683342"/>
                  <a:pt x="176980" y="501445"/>
                </a:cubicBezTo>
                <a:cubicBezTo>
                  <a:pt x="214670" y="319548"/>
                  <a:pt x="220406" y="159774"/>
                  <a:pt x="226142" y="0"/>
                </a:cubicBezTo>
              </a:path>
            </a:pathLst>
          </a:custGeom>
          <a:noFill/>
          <a:ln>
            <a:solidFill>
              <a:srgbClr val="C00000"/>
            </a:solidFill>
            <a:tailEnd type="triangle"/>
          </a:ln>
        </p:spPr>
        <p:txBody>
          <a:bodyPr rtlCol="0" anchor="ctr"/>
          <a:lstStyle/>
          <a:p>
            <a:pPr algn="ctr"/>
            <a:endParaRPr lang="en-US"/>
          </a:p>
        </p:txBody>
      </p:sp>
      <p:sp>
        <p:nvSpPr>
          <p:cNvPr id="13" name="Freeform: Shape 12">
            <a:extLst>
              <a:ext uri="{FF2B5EF4-FFF2-40B4-BE49-F238E27FC236}">
                <a16:creationId xmlns:a16="http://schemas.microsoft.com/office/drawing/2014/main" id="{9585802C-BA80-1E1B-3AE6-6E463DD22E61}"/>
              </a:ext>
            </a:extLst>
          </p:cNvPr>
          <p:cNvSpPr/>
          <p:nvPr/>
        </p:nvSpPr>
        <p:spPr>
          <a:xfrm>
            <a:off x="1238865" y="835427"/>
            <a:ext cx="186812" cy="128134"/>
          </a:xfrm>
          <a:custGeom>
            <a:avLst/>
            <a:gdLst>
              <a:gd name="csX0" fmla="*/ 0 w 186812"/>
              <a:gd name="csY0" fmla="*/ 315 h 128134"/>
              <a:gd name="csX1" fmla="*/ 117987 w 186812"/>
              <a:gd name="csY1" fmla="*/ 19979 h 128134"/>
              <a:gd name="csX2" fmla="*/ 186812 w 186812"/>
              <a:gd name="csY2" fmla="*/ 128134 h 128134"/>
            </a:gdLst>
            <a:ahLst/>
            <a:cxnLst>
              <a:cxn ang="0">
                <a:pos x="csX0" y="csY0"/>
              </a:cxn>
              <a:cxn ang="0">
                <a:pos x="csX1" y="csY1"/>
              </a:cxn>
              <a:cxn ang="0">
                <a:pos x="csX2" y="csY2"/>
              </a:cxn>
            </a:cxnLst>
            <a:rect l="l" t="t" r="r" b="b"/>
            <a:pathLst>
              <a:path w="186812" h="128134">
                <a:moveTo>
                  <a:pt x="0" y="315"/>
                </a:moveTo>
                <a:cubicBezTo>
                  <a:pt x="43426" y="-505"/>
                  <a:pt x="86852" y="-1324"/>
                  <a:pt x="117987" y="19979"/>
                </a:cubicBezTo>
                <a:cubicBezTo>
                  <a:pt x="149122" y="41282"/>
                  <a:pt x="167967" y="84708"/>
                  <a:pt x="186812" y="128134"/>
                </a:cubicBezTo>
              </a:path>
            </a:pathLst>
          </a:custGeom>
          <a:noFill/>
          <a:ln>
            <a:solidFill>
              <a:srgbClr val="C00000"/>
            </a:solidFill>
            <a:tailEnd type="triangle"/>
          </a:ln>
        </p:spPr>
        <p:txBody>
          <a:bodyPr rtlCol="0" anchor="ctr"/>
          <a:lstStyle/>
          <a:p>
            <a:pPr algn="ctr"/>
            <a:endParaRPr lang="en-US"/>
          </a:p>
        </p:txBody>
      </p:sp>
      <p:pic>
        <p:nvPicPr>
          <p:cNvPr id="15" name="Picture 14">
            <a:extLst>
              <a:ext uri="{FF2B5EF4-FFF2-40B4-BE49-F238E27FC236}">
                <a16:creationId xmlns:a16="http://schemas.microsoft.com/office/drawing/2014/main" id="{47A7D925-D8EA-8509-C774-E65791250223}"/>
              </a:ext>
            </a:extLst>
          </p:cNvPr>
          <p:cNvPicPr>
            <a:picLocks noChangeAspect="1"/>
          </p:cNvPicPr>
          <p:nvPr/>
        </p:nvPicPr>
        <p:blipFill>
          <a:blip r:embed="rId4"/>
          <a:stretch>
            <a:fillRect/>
          </a:stretch>
        </p:blipFill>
        <p:spPr>
          <a:xfrm>
            <a:off x="5157901" y="634068"/>
            <a:ext cx="3383414" cy="2674598"/>
          </a:xfrm>
          <a:prstGeom prst="rect">
            <a:avLst/>
          </a:prstGeom>
        </p:spPr>
      </p:pic>
    </p:spTree>
    <p:extLst>
      <p:ext uri="{BB962C8B-B14F-4D97-AF65-F5344CB8AC3E}">
        <p14:creationId xmlns:p14="http://schemas.microsoft.com/office/powerpoint/2010/main" val="384577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7598F-4763-0849-9215-F19976283AD8}"/>
            </a:ext>
          </a:extLst>
        </p:cNvPr>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428ED649-9A62-E48E-684B-FE1368C31800}"/>
              </a:ext>
            </a:extLst>
          </p:cNvPr>
          <p:cNvGraphicFramePr>
            <a:graphicFrameLocks noChangeAspect="1"/>
          </p:cNvGraphicFramePr>
          <p:nvPr/>
        </p:nvGraphicFramePr>
        <p:xfrm>
          <a:off x="0" y="0"/>
          <a:ext cx="5821363" cy="4064000"/>
        </p:xfrm>
        <a:graphic>
          <a:graphicData uri="http://schemas.openxmlformats.org/presentationml/2006/ole">
            <mc:AlternateContent xmlns:mc="http://schemas.openxmlformats.org/markup-compatibility/2006">
              <mc:Choice xmlns:v="urn:schemas-microsoft-com:vml" Requires="v">
                <p:oleObj name="Graph" r:id="rId2" imgW="10388070" imgH="7251640" progId="Origin95.Graph">
                  <p:embed/>
                </p:oleObj>
              </mc:Choice>
              <mc:Fallback>
                <p:oleObj name="Graph" r:id="rId2" imgW="10388070" imgH="7251640" progId="Origin95.Graph">
                  <p:embed/>
                  <p:pic>
                    <p:nvPicPr>
                      <p:cNvPr id="5" name="Object 4">
                        <a:extLst>
                          <a:ext uri="{FF2B5EF4-FFF2-40B4-BE49-F238E27FC236}">
                            <a16:creationId xmlns:a16="http://schemas.microsoft.com/office/drawing/2014/main" id="{428ED649-9A62-E48E-684B-FE1368C31800}"/>
                          </a:ext>
                        </a:extLst>
                      </p:cNvPr>
                      <p:cNvPicPr/>
                      <p:nvPr/>
                    </p:nvPicPr>
                    <p:blipFill>
                      <a:blip r:embed="rId3"/>
                      <a:stretch>
                        <a:fillRect/>
                      </a:stretch>
                    </p:blipFill>
                    <p:spPr>
                      <a:xfrm>
                        <a:off x="0" y="0"/>
                        <a:ext cx="5821363" cy="406400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B99CEAC1-29C8-1373-17A3-4359BC9CDA80}"/>
              </a:ext>
            </a:extLst>
          </p:cNvPr>
          <p:cNvSpPr txBox="1"/>
          <p:nvPr/>
        </p:nvSpPr>
        <p:spPr>
          <a:xfrm>
            <a:off x="168212" y="4119526"/>
            <a:ext cx="4868449" cy="2492990"/>
          </a:xfrm>
          <a:prstGeom prst="rect">
            <a:avLst/>
          </a:prstGeom>
          <a:noFill/>
        </p:spPr>
        <p:txBody>
          <a:bodyPr wrap="none" rtlCol="0">
            <a:spAutoFit/>
          </a:bodyPr>
          <a:lstStyle/>
          <a:p>
            <a:pPr algn="l"/>
            <a:r>
              <a:rPr lang="en-US" sz="1800" dirty="0"/>
              <a:t>Ce</a:t>
            </a:r>
            <a:r>
              <a:rPr lang="en-US" sz="1800" baseline="30000" dirty="0"/>
              <a:t>3+ </a:t>
            </a:r>
            <a:r>
              <a:rPr lang="en-US" sz="1800" dirty="0"/>
              <a:t>+ hole </a:t>
            </a:r>
            <a:r>
              <a:rPr lang="en-US" sz="1800" dirty="0">
                <a:sym typeface="Wingdings" panose="05000000000000000000" pitchFamily="2" charset="2"/>
              </a:rPr>
              <a:t> Ce</a:t>
            </a:r>
            <a:r>
              <a:rPr lang="en-US" sz="1800" baseline="30000" dirty="0">
                <a:sym typeface="Wingdings" panose="05000000000000000000" pitchFamily="2" charset="2"/>
              </a:rPr>
              <a:t>4+</a:t>
            </a:r>
          </a:p>
          <a:p>
            <a:pPr algn="l"/>
            <a:r>
              <a:rPr lang="en-US" sz="1800" dirty="0">
                <a:sym typeface="Wingdings" panose="05000000000000000000" pitchFamily="2" charset="2"/>
              </a:rPr>
              <a:t>Ce</a:t>
            </a:r>
            <a:r>
              <a:rPr lang="en-US" sz="1800" baseline="30000" dirty="0">
                <a:sym typeface="Wingdings" panose="05000000000000000000" pitchFamily="2" charset="2"/>
              </a:rPr>
              <a:t>4+ </a:t>
            </a:r>
            <a:r>
              <a:rPr lang="en-US" sz="1800" dirty="0">
                <a:sym typeface="Wingdings" panose="05000000000000000000" pitchFamily="2" charset="2"/>
              </a:rPr>
              <a:t>+ electron(Ce</a:t>
            </a:r>
            <a:r>
              <a:rPr lang="en-US" sz="1800" baseline="30000" dirty="0">
                <a:sym typeface="Wingdings" panose="05000000000000000000" pitchFamily="2" charset="2"/>
              </a:rPr>
              <a:t>3+</a:t>
            </a:r>
            <a:r>
              <a:rPr lang="en-US" sz="1800" dirty="0">
                <a:sym typeface="Wingdings" panose="05000000000000000000" pitchFamily="2" charset="2"/>
              </a:rPr>
              <a:t>)*scintillation photon</a:t>
            </a:r>
          </a:p>
          <a:p>
            <a:pPr algn="l"/>
            <a:endParaRPr lang="en-US" sz="1800" dirty="0">
              <a:sym typeface="Wingdings" panose="05000000000000000000" pitchFamily="2" charset="2"/>
            </a:endParaRPr>
          </a:p>
          <a:p>
            <a:pPr algn="l"/>
            <a:r>
              <a:rPr lang="en-US" sz="1800" dirty="0">
                <a:sym typeface="Wingdings" panose="05000000000000000000" pitchFamily="2" charset="2"/>
              </a:rPr>
              <a:t>Ce</a:t>
            </a:r>
            <a:r>
              <a:rPr lang="en-US" sz="1800" baseline="30000" dirty="0">
                <a:sym typeface="Wingdings" panose="05000000000000000000" pitchFamily="2" charset="2"/>
              </a:rPr>
              <a:t>4+ </a:t>
            </a:r>
            <a:r>
              <a:rPr lang="en-US" sz="1800" dirty="0">
                <a:sym typeface="Wingdings" panose="05000000000000000000" pitchFamily="2" charset="2"/>
              </a:rPr>
              <a:t>+ electron(Ce</a:t>
            </a:r>
            <a:r>
              <a:rPr lang="en-US" sz="1800" baseline="30000" dirty="0">
                <a:sym typeface="Wingdings" panose="05000000000000000000" pitchFamily="2" charset="2"/>
              </a:rPr>
              <a:t>3+</a:t>
            </a:r>
            <a:r>
              <a:rPr lang="en-US" sz="1800" dirty="0">
                <a:sym typeface="Wingdings" panose="05000000000000000000" pitchFamily="2" charset="2"/>
              </a:rPr>
              <a:t>)*scintillation photon</a:t>
            </a:r>
          </a:p>
          <a:p>
            <a:pPr algn="l"/>
            <a:r>
              <a:rPr lang="en-US" sz="1800" dirty="0">
                <a:sym typeface="Wingdings" panose="05000000000000000000" pitchFamily="2" charset="2"/>
              </a:rPr>
              <a:t>Ce</a:t>
            </a:r>
            <a:r>
              <a:rPr lang="en-US" sz="1800" baseline="30000" dirty="0">
                <a:sym typeface="Wingdings" panose="05000000000000000000" pitchFamily="2" charset="2"/>
              </a:rPr>
              <a:t>3+ </a:t>
            </a:r>
            <a:r>
              <a:rPr lang="en-US" sz="1800" dirty="0">
                <a:sym typeface="Wingdings" panose="05000000000000000000" pitchFamily="2" charset="2"/>
              </a:rPr>
              <a:t>+ hole Ce</a:t>
            </a:r>
            <a:r>
              <a:rPr lang="en-US" sz="1800" baseline="30000" dirty="0">
                <a:sym typeface="Wingdings" panose="05000000000000000000" pitchFamily="2" charset="2"/>
              </a:rPr>
              <a:t>4+</a:t>
            </a:r>
          </a:p>
          <a:p>
            <a:pPr algn="l"/>
            <a:endParaRPr lang="en-US" dirty="0">
              <a:sym typeface="Wingdings" panose="05000000000000000000" pitchFamily="2" charset="2"/>
            </a:endParaRPr>
          </a:p>
          <a:p>
            <a:pPr algn="l"/>
            <a:endParaRPr lang="en-US" dirty="0">
              <a:sym typeface="Wingdings" panose="05000000000000000000" pitchFamily="2" charset="2"/>
            </a:endParaRPr>
          </a:p>
          <a:p>
            <a:pPr algn="l"/>
            <a:endParaRPr lang="en-US" dirty="0">
              <a:sym typeface="Wingdings" panose="05000000000000000000" pitchFamily="2" charset="2"/>
            </a:endParaRPr>
          </a:p>
        </p:txBody>
      </p:sp>
      <p:sp>
        <p:nvSpPr>
          <p:cNvPr id="7" name="TextBox 6">
            <a:extLst>
              <a:ext uri="{FF2B5EF4-FFF2-40B4-BE49-F238E27FC236}">
                <a16:creationId xmlns:a16="http://schemas.microsoft.com/office/drawing/2014/main" id="{0232D215-4500-1F9E-EF24-23D85C5A051D}"/>
              </a:ext>
            </a:extLst>
          </p:cNvPr>
          <p:cNvSpPr txBox="1"/>
          <p:nvPr/>
        </p:nvSpPr>
        <p:spPr>
          <a:xfrm>
            <a:off x="5259478" y="4188404"/>
            <a:ext cx="3849900" cy="1446550"/>
          </a:xfrm>
          <a:prstGeom prst="rect">
            <a:avLst/>
          </a:prstGeom>
          <a:noFill/>
        </p:spPr>
        <p:txBody>
          <a:bodyPr wrap="none" rtlCol="0">
            <a:spAutoFit/>
          </a:bodyPr>
          <a:lstStyle/>
          <a:p>
            <a:pPr marL="342900" indent="-342900" algn="l">
              <a:buFont typeface="Arial" panose="020B0604020202020204" pitchFamily="34" charset="0"/>
              <a:buChar char="•"/>
            </a:pPr>
            <a:r>
              <a:rPr lang="en-US" dirty="0"/>
              <a:t>Strong afterglow reduction</a:t>
            </a:r>
          </a:p>
          <a:p>
            <a:pPr marL="342900" indent="-342900" algn="l">
              <a:buFont typeface="Arial" panose="020B0604020202020204" pitchFamily="34" charset="0"/>
              <a:buChar char="•"/>
            </a:pPr>
            <a:r>
              <a:rPr lang="en-US" dirty="0"/>
              <a:t>Increase of light yield</a:t>
            </a:r>
          </a:p>
          <a:p>
            <a:pPr marL="342900" indent="-342900" algn="l">
              <a:buFont typeface="Arial" panose="020B0604020202020204" pitchFamily="34" charset="0"/>
              <a:buChar char="•"/>
            </a:pPr>
            <a:r>
              <a:rPr lang="en-US" dirty="0"/>
              <a:t>Shorter rise time</a:t>
            </a:r>
          </a:p>
          <a:p>
            <a:pPr marL="800100" lvl="1" indent="-342900" algn="l">
              <a:buFont typeface="Arial" panose="020B0604020202020204" pitchFamily="34" charset="0"/>
              <a:buChar char="•"/>
            </a:pPr>
            <a:r>
              <a:rPr lang="en-US" dirty="0"/>
              <a:t>Better timing</a:t>
            </a:r>
          </a:p>
        </p:txBody>
      </p:sp>
      <p:sp>
        <p:nvSpPr>
          <p:cNvPr id="2" name="TextBox 1">
            <a:extLst>
              <a:ext uri="{FF2B5EF4-FFF2-40B4-BE49-F238E27FC236}">
                <a16:creationId xmlns:a16="http://schemas.microsoft.com/office/drawing/2014/main" id="{5749AEF4-4235-AAEE-EFAC-245E501E689A}"/>
              </a:ext>
            </a:extLst>
          </p:cNvPr>
          <p:cNvSpPr txBox="1"/>
          <p:nvPr/>
        </p:nvSpPr>
        <p:spPr>
          <a:xfrm>
            <a:off x="1914871" y="60818"/>
            <a:ext cx="1577675" cy="369332"/>
          </a:xfrm>
          <a:prstGeom prst="rect">
            <a:avLst/>
          </a:prstGeom>
          <a:noFill/>
        </p:spPr>
        <p:txBody>
          <a:bodyPr wrap="none" rtlCol="0">
            <a:spAutoFit/>
          </a:bodyPr>
          <a:lstStyle/>
          <a:p>
            <a:r>
              <a:rPr lang="en-US" sz="1800" dirty="0">
                <a:solidFill>
                  <a:srgbClr val="C00000"/>
                </a:solidFill>
              </a:rPr>
              <a:t>VRBE scheme</a:t>
            </a:r>
          </a:p>
        </p:txBody>
      </p:sp>
      <p:grpSp>
        <p:nvGrpSpPr>
          <p:cNvPr id="14" name="Group 13">
            <a:extLst>
              <a:ext uri="{FF2B5EF4-FFF2-40B4-BE49-F238E27FC236}">
                <a16:creationId xmlns:a16="http://schemas.microsoft.com/office/drawing/2014/main" id="{BBE85537-F264-8FFF-A33D-B686C9E8E93B}"/>
              </a:ext>
            </a:extLst>
          </p:cNvPr>
          <p:cNvGrpSpPr/>
          <p:nvPr/>
        </p:nvGrpSpPr>
        <p:grpSpPr>
          <a:xfrm>
            <a:off x="1130710" y="791492"/>
            <a:ext cx="113070" cy="2403992"/>
            <a:chOff x="1130710" y="791492"/>
            <a:chExt cx="113070" cy="2403992"/>
          </a:xfrm>
        </p:grpSpPr>
        <p:sp>
          <p:nvSpPr>
            <p:cNvPr id="3" name="Oval 2">
              <a:extLst>
                <a:ext uri="{FF2B5EF4-FFF2-40B4-BE49-F238E27FC236}">
                  <a16:creationId xmlns:a16="http://schemas.microsoft.com/office/drawing/2014/main" id="{2C203BE8-B52B-5CC0-9E39-EBE74525473C}"/>
                </a:ext>
              </a:extLst>
            </p:cNvPr>
            <p:cNvSpPr/>
            <p:nvPr/>
          </p:nvSpPr>
          <p:spPr>
            <a:xfrm>
              <a:off x="1130710" y="3097161"/>
              <a:ext cx="108155" cy="98323"/>
            </a:xfrm>
            <a:prstGeom prst="ellipse">
              <a:avLst/>
            </a:prstGeom>
            <a:ln>
              <a:solidFill>
                <a:srgbClr val="C00000"/>
              </a:solidFill>
            </a:ln>
          </p:spPr>
          <p:txBody>
            <a:bodyPr rtlCol="0" anchor="ctr"/>
            <a:lstStyle/>
            <a:p>
              <a:pPr algn="ctr"/>
              <a:endParaRPr lang="en-US"/>
            </a:p>
          </p:txBody>
        </p:sp>
        <p:cxnSp>
          <p:nvCxnSpPr>
            <p:cNvPr id="9" name="Straight Arrow Connector 8">
              <a:extLst>
                <a:ext uri="{FF2B5EF4-FFF2-40B4-BE49-F238E27FC236}">
                  <a16:creationId xmlns:a16="http://schemas.microsoft.com/office/drawing/2014/main" id="{FD3DB91E-1AA7-ACC5-69E6-BC461948DFD0}"/>
                </a:ext>
              </a:extLst>
            </p:cNvPr>
            <p:cNvCxnSpPr/>
            <p:nvPr/>
          </p:nvCxnSpPr>
          <p:spPr bwMode="auto">
            <a:xfrm flipV="1">
              <a:off x="1189705" y="845574"/>
              <a:ext cx="0" cy="2251587"/>
            </a:xfrm>
            <a:prstGeom prst="straightConnector1">
              <a:avLst/>
            </a:prstGeom>
            <a:solidFill>
              <a:schemeClr val="accent1"/>
            </a:solidFill>
            <a:ln w="25400" cap="flat" cmpd="sng" algn="ctr">
              <a:solidFill>
                <a:srgbClr val="006600"/>
              </a:solidFill>
              <a:prstDash val="solid"/>
              <a:round/>
              <a:headEnd type="none" w="med" len="med"/>
              <a:tailEnd type="triangle"/>
            </a:ln>
            <a:effectLst/>
          </p:spPr>
        </p:cxnSp>
        <p:sp>
          <p:nvSpPr>
            <p:cNvPr id="10" name="Oval 9">
              <a:extLst>
                <a:ext uri="{FF2B5EF4-FFF2-40B4-BE49-F238E27FC236}">
                  <a16:creationId xmlns:a16="http://schemas.microsoft.com/office/drawing/2014/main" id="{CF45EA42-3B43-F6FE-7F30-AE80373FFC1C}"/>
                </a:ext>
              </a:extLst>
            </p:cNvPr>
            <p:cNvSpPr/>
            <p:nvPr/>
          </p:nvSpPr>
          <p:spPr>
            <a:xfrm>
              <a:off x="1135625" y="791492"/>
              <a:ext cx="108155" cy="98323"/>
            </a:xfrm>
            <a:prstGeom prst="ellipse">
              <a:avLst/>
            </a:prstGeom>
            <a:ln>
              <a:solidFill>
                <a:srgbClr val="C00000"/>
              </a:solidFill>
            </a:ln>
          </p:spPr>
          <p:txBody>
            <a:bodyPr rtlCol="0" anchor="ctr"/>
            <a:lstStyle/>
            <a:p>
              <a:pPr algn="ctr"/>
              <a:endParaRPr lang="en-US"/>
            </a:p>
          </p:txBody>
        </p:sp>
      </p:grpSp>
      <p:pic>
        <p:nvPicPr>
          <p:cNvPr id="15" name="Picture 14">
            <a:extLst>
              <a:ext uri="{FF2B5EF4-FFF2-40B4-BE49-F238E27FC236}">
                <a16:creationId xmlns:a16="http://schemas.microsoft.com/office/drawing/2014/main" id="{989B6546-EB3B-9FF3-B004-1F3D3F4CB07D}"/>
              </a:ext>
            </a:extLst>
          </p:cNvPr>
          <p:cNvPicPr>
            <a:picLocks noChangeAspect="1"/>
          </p:cNvPicPr>
          <p:nvPr/>
        </p:nvPicPr>
        <p:blipFill>
          <a:blip r:embed="rId4"/>
          <a:stretch>
            <a:fillRect/>
          </a:stretch>
        </p:blipFill>
        <p:spPr>
          <a:xfrm>
            <a:off x="5157901" y="634068"/>
            <a:ext cx="3383414" cy="2674598"/>
          </a:xfrm>
          <a:prstGeom prst="rect">
            <a:avLst/>
          </a:prstGeom>
        </p:spPr>
      </p:pic>
      <p:sp>
        <p:nvSpPr>
          <p:cNvPr id="4" name="Oval 3">
            <a:extLst>
              <a:ext uri="{FF2B5EF4-FFF2-40B4-BE49-F238E27FC236}">
                <a16:creationId xmlns:a16="http://schemas.microsoft.com/office/drawing/2014/main" id="{F398D71B-662B-47AC-E230-C05746D22BD4}"/>
              </a:ext>
            </a:extLst>
          </p:cNvPr>
          <p:cNvSpPr/>
          <p:nvPr/>
        </p:nvSpPr>
        <p:spPr>
          <a:xfrm>
            <a:off x="1371598" y="1951705"/>
            <a:ext cx="108155" cy="98323"/>
          </a:xfrm>
          <a:prstGeom prst="ellipse">
            <a:avLst/>
          </a:prstGeom>
          <a:solidFill>
            <a:schemeClr val="bg1"/>
          </a:solidFill>
          <a:ln>
            <a:solidFill>
              <a:srgbClr val="C00000"/>
            </a:solidFill>
          </a:ln>
        </p:spPr>
        <p:txBody>
          <a:bodyPr rtlCol="0" anchor="ctr"/>
          <a:lstStyle/>
          <a:p>
            <a:pPr algn="ctr"/>
            <a:endParaRPr lang="en-US"/>
          </a:p>
        </p:txBody>
      </p:sp>
      <p:sp>
        <p:nvSpPr>
          <p:cNvPr id="8" name="Freeform: Shape 7">
            <a:extLst>
              <a:ext uri="{FF2B5EF4-FFF2-40B4-BE49-F238E27FC236}">
                <a16:creationId xmlns:a16="http://schemas.microsoft.com/office/drawing/2014/main" id="{49D774CA-1F11-5FF9-06EF-35DB2ED24A53}"/>
              </a:ext>
            </a:extLst>
          </p:cNvPr>
          <p:cNvSpPr/>
          <p:nvPr/>
        </p:nvSpPr>
        <p:spPr>
          <a:xfrm>
            <a:off x="1238865" y="835427"/>
            <a:ext cx="186812" cy="128134"/>
          </a:xfrm>
          <a:custGeom>
            <a:avLst/>
            <a:gdLst>
              <a:gd name="csX0" fmla="*/ 0 w 186812"/>
              <a:gd name="csY0" fmla="*/ 315 h 128134"/>
              <a:gd name="csX1" fmla="*/ 117987 w 186812"/>
              <a:gd name="csY1" fmla="*/ 19979 h 128134"/>
              <a:gd name="csX2" fmla="*/ 186812 w 186812"/>
              <a:gd name="csY2" fmla="*/ 128134 h 128134"/>
            </a:gdLst>
            <a:ahLst/>
            <a:cxnLst>
              <a:cxn ang="0">
                <a:pos x="csX0" y="csY0"/>
              </a:cxn>
              <a:cxn ang="0">
                <a:pos x="csX1" y="csY1"/>
              </a:cxn>
              <a:cxn ang="0">
                <a:pos x="csX2" y="csY2"/>
              </a:cxn>
            </a:cxnLst>
            <a:rect l="l" t="t" r="r" b="b"/>
            <a:pathLst>
              <a:path w="186812" h="128134">
                <a:moveTo>
                  <a:pt x="0" y="315"/>
                </a:moveTo>
                <a:cubicBezTo>
                  <a:pt x="43426" y="-505"/>
                  <a:pt x="86852" y="-1324"/>
                  <a:pt x="117987" y="19979"/>
                </a:cubicBezTo>
                <a:cubicBezTo>
                  <a:pt x="149122" y="41282"/>
                  <a:pt x="167967" y="84708"/>
                  <a:pt x="186812" y="128134"/>
                </a:cubicBezTo>
              </a:path>
            </a:pathLst>
          </a:custGeom>
          <a:noFill/>
          <a:ln>
            <a:solidFill>
              <a:srgbClr val="C00000"/>
            </a:solidFill>
            <a:tailEnd type="triangle"/>
          </a:ln>
        </p:spPr>
        <p:txBody>
          <a:bodyPr rtlCol="0" anchor="ctr"/>
          <a:lstStyle/>
          <a:p>
            <a:pPr algn="ctr"/>
            <a:endParaRPr lang="en-US"/>
          </a:p>
        </p:txBody>
      </p:sp>
      <p:grpSp>
        <p:nvGrpSpPr>
          <p:cNvPr id="20" name="Group 19">
            <a:extLst>
              <a:ext uri="{FF2B5EF4-FFF2-40B4-BE49-F238E27FC236}">
                <a16:creationId xmlns:a16="http://schemas.microsoft.com/office/drawing/2014/main" id="{20B0ED18-FB01-68A9-D76F-710FF64E707D}"/>
              </a:ext>
            </a:extLst>
          </p:cNvPr>
          <p:cNvGrpSpPr/>
          <p:nvPr/>
        </p:nvGrpSpPr>
        <p:grpSpPr>
          <a:xfrm>
            <a:off x="1425676" y="1209368"/>
            <a:ext cx="4689989" cy="1887793"/>
            <a:chOff x="1425676" y="1209368"/>
            <a:chExt cx="4689989" cy="1887793"/>
          </a:xfrm>
        </p:grpSpPr>
        <p:cxnSp>
          <p:nvCxnSpPr>
            <p:cNvPr id="17" name="Straight Arrow Connector 16">
              <a:extLst>
                <a:ext uri="{FF2B5EF4-FFF2-40B4-BE49-F238E27FC236}">
                  <a16:creationId xmlns:a16="http://schemas.microsoft.com/office/drawing/2014/main" id="{00598EAD-4725-3344-FCFA-AEC9A81C91B1}"/>
                </a:ext>
              </a:extLst>
            </p:cNvPr>
            <p:cNvCxnSpPr>
              <a:endCxn id="4" idx="6"/>
            </p:cNvCxnSpPr>
            <p:nvPr/>
          </p:nvCxnSpPr>
          <p:spPr bwMode="auto">
            <a:xfrm flipH="1" flipV="1">
              <a:off x="1425676" y="2050028"/>
              <a:ext cx="1" cy="1047133"/>
            </a:xfrm>
            <a:prstGeom prst="straightConnector1">
              <a:avLst/>
            </a:prstGeom>
            <a:solidFill>
              <a:schemeClr val="accent1"/>
            </a:solidFill>
            <a:ln w="25400" cap="flat" cmpd="sng" algn="ctr">
              <a:solidFill>
                <a:srgbClr val="006600"/>
              </a:solidFill>
              <a:prstDash val="solid"/>
              <a:round/>
              <a:headEnd type="none" w="med" len="med"/>
              <a:tailEnd type="triangle"/>
            </a:ln>
            <a:effectLst/>
          </p:spPr>
        </p:cxnSp>
        <p:sp>
          <p:nvSpPr>
            <p:cNvPr id="19" name="Freeform: Shape 18">
              <a:extLst>
                <a:ext uri="{FF2B5EF4-FFF2-40B4-BE49-F238E27FC236}">
                  <a16:creationId xmlns:a16="http://schemas.microsoft.com/office/drawing/2014/main" id="{D9E2300E-0FB4-F667-AE64-94E34B34C735}"/>
                </a:ext>
              </a:extLst>
            </p:cNvPr>
            <p:cNvSpPr/>
            <p:nvPr/>
          </p:nvSpPr>
          <p:spPr>
            <a:xfrm>
              <a:off x="1504335" y="1209368"/>
              <a:ext cx="4611330" cy="1603154"/>
            </a:xfrm>
            <a:custGeom>
              <a:avLst/>
              <a:gdLst>
                <a:gd name="csX0" fmla="*/ 4611330 w 4611330"/>
                <a:gd name="csY0" fmla="*/ 0 h 1603154"/>
                <a:gd name="csX1" fmla="*/ 3323304 w 4611330"/>
                <a:gd name="csY1" fmla="*/ 1366684 h 1603154"/>
                <a:gd name="csX2" fmla="*/ 0 w 4611330"/>
                <a:gd name="csY2" fmla="*/ 1592826 h 1603154"/>
              </a:gdLst>
              <a:ahLst/>
              <a:cxnLst>
                <a:cxn ang="0">
                  <a:pos x="csX0" y="csY0"/>
                </a:cxn>
                <a:cxn ang="0">
                  <a:pos x="csX1" y="csY1"/>
                </a:cxn>
                <a:cxn ang="0">
                  <a:pos x="csX2" y="csY2"/>
                </a:cxn>
              </a:cxnLst>
              <a:rect l="l" t="t" r="r" b="b"/>
              <a:pathLst>
                <a:path w="4611330" h="1603154">
                  <a:moveTo>
                    <a:pt x="4611330" y="0"/>
                  </a:moveTo>
                  <a:cubicBezTo>
                    <a:pt x="4351594" y="550606"/>
                    <a:pt x="4091859" y="1101213"/>
                    <a:pt x="3323304" y="1366684"/>
                  </a:cubicBezTo>
                  <a:cubicBezTo>
                    <a:pt x="2554749" y="1632155"/>
                    <a:pt x="1277374" y="1612490"/>
                    <a:pt x="0" y="1592826"/>
                  </a:cubicBezTo>
                </a:path>
              </a:pathLst>
            </a:custGeom>
            <a:noFill/>
            <a:ln>
              <a:solidFill>
                <a:srgbClr val="C00000"/>
              </a:solidFill>
              <a:tailEnd type="triangle"/>
            </a:ln>
          </p:spPr>
          <p:txBody>
            <a:bodyPr rtlCol="0" anchor="ctr"/>
            <a:lstStyle/>
            <a:p>
              <a:pPr algn="ctr"/>
              <a:endParaRPr lang="en-US"/>
            </a:p>
          </p:txBody>
        </p:sp>
      </p:grpSp>
    </p:spTree>
    <p:extLst>
      <p:ext uri="{BB962C8B-B14F-4D97-AF65-F5344CB8AC3E}">
        <p14:creationId xmlns:p14="http://schemas.microsoft.com/office/powerpoint/2010/main" val="304404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869CD-C438-CBAC-B946-3F83CBD32C1F}"/>
            </a:ext>
          </a:extLst>
        </p:cNvPr>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B42EB69A-F2E8-E3C7-8451-6879A84123AF}"/>
              </a:ext>
            </a:extLst>
          </p:cNvPr>
          <p:cNvGraphicFramePr>
            <a:graphicFrameLocks noChangeAspect="1"/>
          </p:cNvGraphicFramePr>
          <p:nvPr/>
        </p:nvGraphicFramePr>
        <p:xfrm>
          <a:off x="0" y="0"/>
          <a:ext cx="5821363" cy="4064000"/>
        </p:xfrm>
        <a:graphic>
          <a:graphicData uri="http://schemas.openxmlformats.org/presentationml/2006/ole">
            <mc:AlternateContent xmlns:mc="http://schemas.openxmlformats.org/markup-compatibility/2006">
              <mc:Choice xmlns:v="urn:schemas-microsoft-com:vml" Requires="v">
                <p:oleObj name="Graph" r:id="rId2" imgW="10388070" imgH="7251640" progId="Origin95.Graph">
                  <p:embed/>
                </p:oleObj>
              </mc:Choice>
              <mc:Fallback>
                <p:oleObj name="Graph" r:id="rId2" imgW="10388070" imgH="7251640" progId="Origin95.Graph">
                  <p:embed/>
                  <p:pic>
                    <p:nvPicPr>
                      <p:cNvPr id="5" name="Object 4">
                        <a:extLst>
                          <a:ext uri="{FF2B5EF4-FFF2-40B4-BE49-F238E27FC236}">
                            <a16:creationId xmlns:a16="http://schemas.microsoft.com/office/drawing/2014/main" id="{B42EB69A-F2E8-E3C7-8451-6879A84123AF}"/>
                          </a:ext>
                        </a:extLst>
                      </p:cNvPr>
                      <p:cNvPicPr/>
                      <p:nvPr/>
                    </p:nvPicPr>
                    <p:blipFill>
                      <a:blip r:embed="rId3"/>
                      <a:stretch>
                        <a:fillRect/>
                      </a:stretch>
                    </p:blipFill>
                    <p:spPr>
                      <a:xfrm>
                        <a:off x="0" y="0"/>
                        <a:ext cx="5821363" cy="406400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5A6639DB-4AE9-915C-ECFD-2286FB710CBB}"/>
              </a:ext>
            </a:extLst>
          </p:cNvPr>
          <p:cNvSpPr txBox="1"/>
          <p:nvPr/>
        </p:nvSpPr>
        <p:spPr>
          <a:xfrm>
            <a:off x="168212" y="4119526"/>
            <a:ext cx="4868449" cy="2492990"/>
          </a:xfrm>
          <a:prstGeom prst="rect">
            <a:avLst/>
          </a:prstGeom>
          <a:noFill/>
        </p:spPr>
        <p:txBody>
          <a:bodyPr wrap="none" rtlCol="0">
            <a:spAutoFit/>
          </a:bodyPr>
          <a:lstStyle/>
          <a:p>
            <a:pPr algn="l"/>
            <a:r>
              <a:rPr lang="en-US" sz="1800" dirty="0"/>
              <a:t>Ce</a:t>
            </a:r>
            <a:r>
              <a:rPr lang="en-US" sz="1800" baseline="30000" dirty="0"/>
              <a:t>3+ </a:t>
            </a:r>
            <a:r>
              <a:rPr lang="en-US" sz="1800" dirty="0"/>
              <a:t>+ hole </a:t>
            </a:r>
            <a:r>
              <a:rPr lang="en-US" sz="1800" dirty="0">
                <a:sym typeface="Wingdings" panose="05000000000000000000" pitchFamily="2" charset="2"/>
              </a:rPr>
              <a:t> Ce</a:t>
            </a:r>
            <a:r>
              <a:rPr lang="en-US" sz="1800" baseline="30000" dirty="0">
                <a:sym typeface="Wingdings" panose="05000000000000000000" pitchFamily="2" charset="2"/>
              </a:rPr>
              <a:t>4+</a:t>
            </a:r>
          </a:p>
          <a:p>
            <a:pPr algn="l"/>
            <a:r>
              <a:rPr lang="en-US" sz="1800" dirty="0">
                <a:sym typeface="Wingdings" panose="05000000000000000000" pitchFamily="2" charset="2"/>
              </a:rPr>
              <a:t>Ce</a:t>
            </a:r>
            <a:r>
              <a:rPr lang="en-US" sz="1800" baseline="30000" dirty="0">
                <a:sym typeface="Wingdings" panose="05000000000000000000" pitchFamily="2" charset="2"/>
              </a:rPr>
              <a:t>4+ </a:t>
            </a:r>
            <a:r>
              <a:rPr lang="en-US" sz="1800" dirty="0">
                <a:sym typeface="Wingdings" panose="05000000000000000000" pitchFamily="2" charset="2"/>
              </a:rPr>
              <a:t>+ electron(Ce</a:t>
            </a:r>
            <a:r>
              <a:rPr lang="en-US" sz="1800" baseline="30000" dirty="0">
                <a:sym typeface="Wingdings" panose="05000000000000000000" pitchFamily="2" charset="2"/>
              </a:rPr>
              <a:t>3+</a:t>
            </a:r>
            <a:r>
              <a:rPr lang="en-US" sz="1800" dirty="0">
                <a:sym typeface="Wingdings" panose="05000000000000000000" pitchFamily="2" charset="2"/>
              </a:rPr>
              <a:t>)*scintillation photon</a:t>
            </a:r>
          </a:p>
          <a:p>
            <a:pPr algn="l"/>
            <a:endParaRPr lang="en-US" sz="1800" dirty="0">
              <a:sym typeface="Wingdings" panose="05000000000000000000" pitchFamily="2" charset="2"/>
            </a:endParaRPr>
          </a:p>
          <a:p>
            <a:pPr algn="l"/>
            <a:r>
              <a:rPr lang="en-US" sz="1800" dirty="0">
                <a:sym typeface="Wingdings" panose="05000000000000000000" pitchFamily="2" charset="2"/>
              </a:rPr>
              <a:t>Ce</a:t>
            </a:r>
            <a:r>
              <a:rPr lang="en-US" sz="1800" baseline="30000" dirty="0">
                <a:sym typeface="Wingdings" panose="05000000000000000000" pitchFamily="2" charset="2"/>
              </a:rPr>
              <a:t>4+ </a:t>
            </a:r>
            <a:r>
              <a:rPr lang="en-US" sz="1800" dirty="0">
                <a:sym typeface="Wingdings" panose="05000000000000000000" pitchFamily="2" charset="2"/>
              </a:rPr>
              <a:t>+ electron(Ce</a:t>
            </a:r>
            <a:r>
              <a:rPr lang="en-US" sz="1800" baseline="30000" dirty="0">
                <a:sym typeface="Wingdings" panose="05000000000000000000" pitchFamily="2" charset="2"/>
              </a:rPr>
              <a:t>3+</a:t>
            </a:r>
            <a:r>
              <a:rPr lang="en-US" sz="1800" dirty="0">
                <a:sym typeface="Wingdings" panose="05000000000000000000" pitchFamily="2" charset="2"/>
              </a:rPr>
              <a:t>)*scintillation photon</a:t>
            </a:r>
          </a:p>
          <a:p>
            <a:pPr algn="l"/>
            <a:r>
              <a:rPr lang="en-US" sz="1800" dirty="0">
                <a:sym typeface="Wingdings" panose="05000000000000000000" pitchFamily="2" charset="2"/>
              </a:rPr>
              <a:t>Ce</a:t>
            </a:r>
            <a:r>
              <a:rPr lang="en-US" sz="1800" baseline="30000" dirty="0">
                <a:sym typeface="Wingdings" panose="05000000000000000000" pitchFamily="2" charset="2"/>
              </a:rPr>
              <a:t>3+ </a:t>
            </a:r>
            <a:r>
              <a:rPr lang="en-US" sz="1800" dirty="0">
                <a:sym typeface="Wingdings" panose="05000000000000000000" pitchFamily="2" charset="2"/>
              </a:rPr>
              <a:t>+ hole Ce</a:t>
            </a:r>
            <a:r>
              <a:rPr lang="en-US" sz="1800" baseline="30000" dirty="0">
                <a:sym typeface="Wingdings" panose="05000000000000000000" pitchFamily="2" charset="2"/>
              </a:rPr>
              <a:t>4+</a:t>
            </a:r>
          </a:p>
          <a:p>
            <a:pPr algn="l"/>
            <a:endParaRPr lang="en-US" dirty="0">
              <a:sym typeface="Wingdings" panose="05000000000000000000" pitchFamily="2" charset="2"/>
            </a:endParaRPr>
          </a:p>
          <a:p>
            <a:pPr algn="l"/>
            <a:endParaRPr lang="en-US" dirty="0">
              <a:sym typeface="Wingdings" panose="05000000000000000000" pitchFamily="2" charset="2"/>
            </a:endParaRPr>
          </a:p>
          <a:p>
            <a:pPr algn="l"/>
            <a:endParaRPr lang="en-US" dirty="0">
              <a:sym typeface="Wingdings" panose="05000000000000000000" pitchFamily="2" charset="2"/>
            </a:endParaRPr>
          </a:p>
        </p:txBody>
      </p:sp>
      <p:sp>
        <p:nvSpPr>
          <p:cNvPr id="7" name="TextBox 6">
            <a:extLst>
              <a:ext uri="{FF2B5EF4-FFF2-40B4-BE49-F238E27FC236}">
                <a16:creationId xmlns:a16="http://schemas.microsoft.com/office/drawing/2014/main" id="{F3BE04FF-A3E8-EB86-7BB7-D50377962B77}"/>
              </a:ext>
            </a:extLst>
          </p:cNvPr>
          <p:cNvSpPr txBox="1"/>
          <p:nvPr/>
        </p:nvSpPr>
        <p:spPr>
          <a:xfrm>
            <a:off x="5259478" y="4188404"/>
            <a:ext cx="3849900" cy="1446550"/>
          </a:xfrm>
          <a:prstGeom prst="rect">
            <a:avLst/>
          </a:prstGeom>
          <a:noFill/>
        </p:spPr>
        <p:txBody>
          <a:bodyPr wrap="none" rtlCol="0">
            <a:spAutoFit/>
          </a:bodyPr>
          <a:lstStyle/>
          <a:p>
            <a:pPr marL="342900" indent="-342900" algn="l">
              <a:buFont typeface="Arial" panose="020B0604020202020204" pitchFamily="34" charset="0"/>
              <a:buChar char="•"/>
            </a:pPr>
            <a:r>
              <a:rPr lang="en-US" dirty="0"/>
              <a:t>Strong afterglow reduction</a:t>
            </a:r>
          </a:p>
          <a:p>
            <a:pPr marL="342900" indent="-342900" algn="l">
              <a:buFont typeface="Arial" panose="020B0604020202020204" pitchFamily="34" charset="0"/>
              <a:buChar char="•"/>
            </a:pPr>
            <a:r>
              <a:rPr lang="en-US" dirty="0"/>
              <a:t>Increase of light yield</a:t>
            </a:r>
          </a:p>
          <a:p>
            <a:pPr marL="342900" indent="-342900" algn="l">
              <a:buFont typeface="Arial" panose="020B0604020202020204" pitchFamily="34" charset="0"/>
              <a:buChar char="•"/>
            </a:pPr>
            <a:r>
              <a:rPr lang="en-US" dirty="0"/>
              <a:t>Shorter rise time</a:t>
            </a:r>
          </a:p>
          <a:p>
            <a:pPr marL="800100" lvl="1" indent="-342900" algn="l">
              <a:buFont typeface="Arial" panose="020B0604020202020204" pitchFamily="34" charset="0"/>
              <a:buChar char="•"/>
            </a:pPr>
            <a:r>
              <a:rPr lang="en-US" dirty="0"/>
              <a:t>Better timing</a:t>
            </a:r>
          </a:p>
        </p:txBody>
      </p:sp>
      <p:sp>
        <p:nvSpPr>
          <p:cNvPr id="2" name="TextBox 1">
            <a:extLst>
              <a:ext uri="{FF2B5EF4-FFF2-40B4-BE49-F238E27FC236}">
                <a16:creationId xmlns:a16="http://schemas.microsoft.com/office/drawing/2014/main" id="{6DF2CBC0-4CA7-6A21-76D6-06973618A973}"/>
              </a:ext>
            </a:extLst>
          </p:cNvPr>
          <p:cNvSpPr txBox="1"/>
          <p:nvPr/>
        </p:nvSpPr>
        <p:spPr>
          <a:xfrm>
            <a:off x="1914871" y="60818"/>
            <a:ext cx="1577675" cy="369332"/>
          </a:xfrm>
          <a:prstGeom prst="rect">
            <a:avLst/>
          </a:prstGeom>
          <a:noFill/>
        </p:spPr>
        <p:txBody>
          <a:bodyPr wrap="none" rtlCol="0">
            <a:spAutoFit/>
          </a:bodyPr>
          <a:lstStyle/>
          <a:p>
            <a:r>
              <a:rPr lang="en-US" sz="1800" dirty="0">
                <a:solidFill>
                  <a:srgbClr val="C00000"/>
                </a:solidFill>
              </a:rPr>
              <a:t>VRBE scheme</a:t>
            </a:r>
          </a:p>
        </p:txBody>
      </p:sp>
      <p:sp>
        <p:nvSpPr>
          <p:cNvPr id="3" name="Oval 2">
            <a:extLst>
              <a:ext uri="{FF2B5EF4-FFF2-40B4-BE49-F238E27FC236}">
                <a16:creationId xmlns:a16="http://schemas.microsoft.com/office/drawing/2014/main" id="{A8709A6B-872B-D820-AB0E-C00664E59EDE}"/>
              </a:ext>
            </a:extLst>
          </p:cNvPr>
          <p:cNvSpPr/>
          <p:nvPr/>
        </p:nvSpPr>
        <p:spPr>
          <a:xfrm>
            <a:off x="1130710" y="3097161"/>
            <a:ext cx="108155" cy="98323"/>
          </a:xfrm>
          <a:prstGeom prst="ellipse">
            <a:avLst/>
          </a:prstGeom>
          <a:ln>
            <a:solidFill>
              <a:srgbClr val="C00000"/>
            </a:solidFill>
          </a:ln>
        </p:spPr>
        <p:txBody>
          <a:bodyPr rtlCol="0" anchor="ctr"/>
          <a:lstStyle/>
          <a:p>
            <a:pPr algn="ctr"/>
            <a:endParaRPr lang="en-US"/>
          </a:p>
        </p:txBody>
      </p:sp>
      <p:pic>
        <p:nvPicPr>
          <p:cNvPr id="15" name="Picture 14">
            <a:extLst>
              <a:ext uri="{FF2B5EF4-FFF2-40B4-BE49-F238E27FC236}">
                <a16:creationId xmlns:a16="http://schemas.microsoft.com/office/drawing/2014/main" id="{CBB3C324-E4EE-0B24-B400-CD5AB716EC07}"/>
              </a:ext>
            </a:extLst>
          </p:cNvPr>
          <p:cNvPicPr>
            <a:picLocks noChangeAspect="1"/>
          </p:cNvPicPr>
          <p:nvPr/>
        </p:nvPicPr>
        <p:blipFill>
          <a:blip r:embed="rId4"/>
          <a:stretch>
            <a:fillRect/>
          </a:stretch>
        </p:blipFill>
        <p:spPr>
          <a:xfrm>
            <a:off x="5157901" y="634068"/>
            <a:ext cx="3383414" cy="2674598"/>
          </a:xfrm>
          <a:prstGeom prst="rect">
            <a:avLst/>
          </a:prstGeom>
        </p:spPr>
      </p:pic>
      <p:sp>
        <p:nvSpPr>
          <p:cNvPr id="12" name="Freeform: Shape 11">
            <a:extLst>
              <a:ext uri="{FF2B5EF4-FFF2-40B4-BE49-F238E27FC236}">
                <a16:creationId xmlns:a16="http://schemas.microsoft.com/office/drawing/2014/main" id="{D322A220-FD85-96E8-F4BF-0363E2251AE0}"/>
              </a:ext>
            </a:extLst>
          </p:cNvPr>
          <p:cNvSpPr/>
          <p:nvPr/>
        </p:nvSpPr>
        <p:spPr>
          <a:xfrm>
            <a:off x="1209368" y="2045110"/>
            <a:ext cx="226142" cy="1091380"/>
          </a:xfrm>
          <a:custGeom>
            <a:avLst/>
            <a:gdLst>
              <a:gd name="csX0" fmla="*/ 0 w 226142"/>
              <a:gd name="csY0" fmla="*/ 1091380 h 1091380"/>
              <a:gd name="csX1" fmla="*/ 176980 w 226142"/>
              <a:gd name="csY1" fmla="*/ 501445 h 1091380"/>
              <a:gd name="csX2" fmla="*/ 226142 w 226142"/>
              <a:gd name="csY2" fmla="*/ 0 h 1091380"/>
            </a:gdLst>
            <a:ahLst/>
            <a:cxnLst>
              <a:cxn ang="0">
                <a:pos x="csX0" y="csY0"/>
              </a:cxn>
              <a:cxn ang="0">
                <a:pos x="csX1" y="csY1"/>
              </a:cxn>
              <a:cxn ang="0">
                <a:pos x="csX2" y="csY2"/>
              </a:cxn>
            </a:cxnLst>
            <a:rect l="l" t="t" r="r" b="b"/>
            <a:pathLst>
              <a:path w="226142" h="1091380">
                <a:moveTo>
                  <a:pt x="0" y="1091380"/>
                </a:moveTo>
                <a:cubicBezTo>
                  <a:pt x="69645" y="887361"/>
                  <a:pt x="139290" y="683342"/>
                  <a:pt x="176980" y="501445"/>
                </a:cubicBezTo>
                <a:cubicBezTo>
                  <a:pt x="214670" y="319548"/>
                  <a:pt x="220406" y="159774"/>
                  <a:pt x="226142" y="0"/>
                </a:cubicBezTo>
              </a:path>
            </a:pathLst>
          </a:custGeom>
          <a:noFill/>
          <a:ln>
            <a:solidFill>
              <a:srgbClr val="C00000"/>
            </a:solidFill>
            <a:tailEnd type="triangle"/>
          </a:ln>
        </p:spPr>
        <p:txBody>
          <a:bodyPr rtlCol="0" anchor="ctr"/>
          <a:lstStyle/>
          <a:p>
            <a:pPr algn="ctr"/>
            <a:endParaRPr lang="en-US"/>
          </a:p>
        </p:txBody>
      </p:sp>
    </p:spTree>
    <p:extLst>
      <p:ext uri="{BB962C8B-B14F-4D97-AF65-F5344CB8AC3E}">
        <p14:creationId xmlns:p14="http://schemas.microsoft.com/office/powerpoint/2010/main" val="90347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ADB15AE-48BA-1A72-B4E2-C69C19BBB381}"/>
              </a:ext>
            </a:extLst>
          </p:cNvPr>
          <p:cNvPicPr>
            <a:picLocks noChangeAspect="1"/>
          </p:cNvPicPr>
          <p:nvPr/>
        </p:nvPicPr>
        <p:blipFill>
          <a:blip r:embed="rId3"/>
          <a:stretch>
            <a:fillRect/>
          </a:stretch>
        </p:blipFill>
        <p:spPr>
          <a:xfrm>
            <a:off x="844478" y="132920"/>
            <a:ext cx="7354326" cy="2353003"/>
          </a:xfrm>
          <a:prstGeom prst="rect">
            <a:avLst/>
          </a:prstGeom>
        </p:spPr>
      </p:pic>
      <p:pic>
        <p:nvPicPr>
          <p:cNvPr id="3" name="Picture 2">
            <a:extLst>
              <a:ext uri="{FF2B5EF4-FFF2-40B4-BE49-F238E27FC236}">
                <a16:creationId xmlns:a16="http://schemas.microsoft.com/office/drawing/2014/main" id="{86726D23-3BB2-42BB-4E67-7D4617F9D8DD}"/>
              </a:ext>
            </a:extLst>
          </p:cNvPr>
          <p:cNvPicPr>
            <a:picLocks noChangeAspect="1"/>
          </p:cNvPicPr>
          <p:nvPr/>
        </p:nvPicPr>
        <p:blipFill>
          <a:blip r:embed="rId4"/>
          <a:stretch>
            <a:fillRect/>
          </a:stretch>
        </p:blipFill>
        <p:spPr>
          <a:xfrm>
            <a:off x="4640993" y="2485923"/>
            <a:ext cx="3802887" cy="2926829"/>
          </a:xfrm>
          <a:prstGeom prst="rect">
            <a:avLst/>
          </a:prstGeom>
        </p:spPr>
      </p:pic>
      <p:pic>
        <p:nvPicPr>
          <p:cNvPr id="4" name="Picture 3">
            <a:extLst>
              <a:ext uri="{FF2B5EF4-FFF2-40B4-BE49-F238E27FC236}">
                <a16:creationId xmlns:a16="http://schemas.microsoft.com/office/drawing/2014/main" id="{B69AE8BF-73F2-A6C6-C437-EDAAAB4B90CA}"/>
              </a:ext>
            </a:extLst>
          </p:cNvPr>
          <p:cNvPicPr>
            <a:picLocks noChangeAspect="1"/>
          </p:cNvPicPr>
          <p:nvPr/>
        </p:nvPicPr>
        <p:blipFill>
          <a:blip r:embed="rId5"/>
          <a:stretch>
            <a:fillRect/>
          </a:stretch>
        </p:blipFill>
        <p:spPr>
          <a:xfrm>
            <a:off x="393477" y="2485923"/>
            <a:ext cx="4492592" cy="3069938"/>
          </a:xfrm>
          <a:prstGeom prst="rect">
            <a:avLst/>
          </a:prstGeom>
        </p:spPr>
      </p:pic>
      <p:sp>
        <p:nvSpPr>
          <p:cNvPr id="5" name="TextBox 4">
            <a:extLst>
              <a:ext uri="{FF2B5EF4-FFF2-40B4-BE49-F238E27FC236}">
                <a16:creationId xmlns:a16="http://schemas.microsoft.com/office/drawing/2014/main" id="{0D4E84C3-45D2-F7AA-3C34-A5CA074CA272}"/>
              </a:ext>
            </a:extLst>
          </p:cNvPr>
          <p:cNvSpPr txBox="1"/>
          <p:nvPr/>
        </p:nvSpPr>
        <p:spPr>
          <a:xfrm>
            <a:off x="844478" y="5663380"/>
            <a:ext cx="6871048" cy="369332"/>
          </a:xfrm>
          <a:prstGeom prst="rect">
            <a:avLst/>
          </a:prstGeom>
          <a:noFill/>
        </p:spPr>
        <p:txBody>
          <a:bodyPr wrap="none" rtlCol="0">
            <a:spAutoFit/>
          </a:bodyPr>
          <a:lstStyle/>
          <a:p>
            <a:pPr algn="l"/>
            <a:r>
              <a:rPr lang="en-US" sz="1800" dirty="0"/>
              <a:t>Mg</a:t>
            </a:r>
            <a:r>
              <a:rPr lang="en-US" sz="1800" baseline="30000" dirty="0"/>
              <a:t>2+</a:t>
            </a:r>
            <a:r>
              <a:rPr lang="en-US" sz="1800" dirty="0"/>
              <a:t> co-doping</a:t>
            </a:r>
            <a:r>
              <a:rPr lang="en-US" sz="1800" dirty="0">
                <a:sym typeface="Wingdings" panose="05000000000000000000" pitchFamily="2" charset="2"/>
              </a:rPr>
              <a:t>30% higher light yield and less slow component</a:t>
            </a:r>
            <a:endParaRPr lang="en-US" sz="1800" dirty="0"/>
          </a:p>
        </p:txBody>
      </p:sp>
      <p:cxnSp>
        <p:nvCxnSpPr>
          <p:cNvPr id="6" name="Straight Arrow Connector 5">
            <a:extLst>
              <a:ext uri="{FF2B5EF4-FFF2-40B4-BE49-F238E27FC236}">
                <a16:creationId xmlns:a16="http://schemas.microsoft.com/office/drawing/2014/main" id="{D196B280-6138-CCC9-EAA3-6CECC4429876}"/>
              </a:ext>
            </a:extLst>
          </p:cNvPr>
          <p:cNvCxnSpPr/>
          <p:nvPr/>
        </p:nvCxnSpPr>
        <p:spPr bwMode="auto">
          <a:xfrm flipV="1">
            <a:off x="1347019" y="3323303"/>
            <a:ext cx="0" cy="432620"/>
          </a:xfrm>
          <a:prstGeom prst="straightConnector1">
            <a:avLst/>
          </a:prstGeom>
          <a:solidFill>
            <a:schemeClr val="accent1"/>
          </a:solidFill>
          <a:ln w="25400" cap="flat" cmpd="sng" algn="ctr">
            <a:solidFill>
              <a:srgbClr val="006600"/>
            </a:solidFill>
            <a:prstDash val="solid"/>
            <a:round/>
            <a:headEnd type="none" w="med" len="med"/>
            <a:tailEnd type="triangle"/>
          </a:ln>
          <a:effectLst/>
        </p:spPr>
      </p:cxnSp>
      <p:grpSp>
        <p:nvGrpSpPr>
          <p:cNvPr id="11" name="Group 10">
            <a:extLst>
              <a:ext uri="{FF2B5EF4-FFF2-40B4-BE49-F238E27FC236}">
                <a16:creationId xmlns:a16="http://schemas.microsoft.com/office/drawing/2014/main" id="{870A554E-D0C6-DA26-68C8-BA8139CE9196}"/>
              </a:ext>
            </a:extLst>
          </p:cNvPr>
          <p:cNvGrpSpPr/>
          <p:nvPr/>
        </p:nvGrpSpPr>
        <p:grpSpPr>
          <a:xfrm>
            <a:off x="1347019" y="3215148"/>
            <a:ext cx="6368507" cy="1170039"/>
            <a:chOff x="1347019" y="3215148"/>
            <a:chExt cx="6368507" cy="1170039"/>
          </a:xfrm>
        </p:grpSpPr>
        <p:cxnSp>
          <p:nvCxnSpPr>
            <p:cNvPr id="9" name="Straight Arrow Connector 8">
              <a:extLst>
                <a:ext uri="{FF2B5EF4-FFF2-40B4-BE49-F238E27FC236}">
                  <a16:creationId xmlns:a16="http://schemas.microsoft.com/office/drawing/2014/main" id="{7A583B6E-9E81-FD73-39B0-FA75D4EC4F5F}"/>
                </a:ext>
              </a:extLst>
            </p:cNvPr>
            <p:cNvCxnSpPr/>
            <p:nvPr/>
          </p:nvCxnSpPr>
          <p:spPr bwMode="auto">
            <a:xfrm flipV="1">
              <a:off x="1347019" y="3785419"/>
              <a:ext cx="0" cy="599768"/>
            </a:xfrm>
            <a:prstGeom prst="straightConnector1">
              <a:avLst/>
            </a:prstGeom>
            <a:solidFill>
              <a:schemeClr val="accent1"/>
            </a:solidFill>
            <a:ln w="25400" cap="flat" cmpd="sng" algn="ctr">
              <a:solidFill>
                <a:srgbClr val="0E05C3"/>
              </a:solidFill>
              <a:prstDash val="solid"/>
              <a:round/>
              <a:headEnd type="none" w="med" len="med"/>
              <a:tailEnd type="triangle"/>
            </a:ln>
            <a:effectLst/>
          </p:spPr>
        </p:cxnSp>
        <p:cxnSp>
          <p:nvCxnSpPr>
            <p:cNvPr id="7" name="Straight Connector 6">
              <a:extLst>
                <a:ext uri="{FF2B5EF4-FFF2-40B4-BE49-F238E27FC236}">
                  <a16:creationId xmlns:a16="http://schemas.microsoft.com/office/drawing/2014/main" id="{EC163D10-D776-3586-060D-9C57C251ECB1}"/>
                </a:ext>
              </a:extLst>
            </p:cNvPr>
            <p:cNvCxnSpPr/>
            <p:nvPr/>
          </p:nvCxnSpPr>
          <p:spPr bwMode="auto">
            <a:xfrm flipV="1">
              <a:off x="1347019" y="3215148"/>
              <a:ext cx="6368507" cy="963562"/>
            </a:xfrm>
            <a:prstGeom prst="line">
              <a:avLst/>
            </a:prstGeom>
            <a:solidFill>
              <a:schemeClr val="accent1"/>
            </a:solidFill>
            <a:ln w="15875" cap="flat" cmpd="sng" algn="ctr">
              <a:solidFill>
                <a:srgbClr val="0E05C3"/>
              </a:solidFill>
              <a:prstDash val="solid"/>
              <a:round/>
              <a:headEnd type="none" w="med" len="med"/>
              <a:tailEnd type="none"/>
            </a:ln>
            <a:effectLst/>
          </p:spPr>
        </p:cxnSp>
      </p:grpSp>
      <p:grpSp>
        <p:nvGrpSpPr>
          <p:cNvPr id="13" name="Group 12">
            <a:extLst>
              <a:ext uri="{FF2B5EF4-FFF2-40B4-BE49-F238E27FC236}">
                <a16:creationId xmlns:a16="http://schemas.microsoft.com/office/drawing/2014/main" id="{0E89D3E4-155C-F538-8273-1A970B7E6EF6}"/>
              </a:ext>
            </a:extLst>
          </p:cNvPr>
          <p:cNvGrpSpPr/>
          <p:nvPr/>
        </p:nvGrpSpPr>
        <p:grpSpPr>
          <a:xfrm>
            <a:off x="4088524" y="132920"/>
            <a:ext cx="3197331" cy="2095273"/>
            <a:chOff x="4088524" y="132920"/>
            <a:chExt cx="3197331" cy="2095273"/>
          </a:xfrm>
        </p:grpSpPr>
        <p:pic>
          <p:nvPicPr>
            <p:cNvPr id="2" name="Picture 1">
              <a:extLst>
                <a:ext uri="{FF2B5EF4-FFF2-40B4-BE49-F238E27FC236}">
                  <a16:creationId xmlns:a16="http://schemas.microsoft.com/office/drawing/2014/main" id="{C35387EB-A84C-41CE-33E8-09AD5CC7721A}"/>
                </a:ext>
              </a:extLst>
            </p:cNvPr>
            <p:cNvPicPr>
              <a:picLocks noChangeAspect="1"/>
            </p:cNvPicPr>
            <p:nvPr/>
          </p:nvPicPr>
          <p:blipFill>
            <a:blip r:embed="rId6"/>
            <a:stretch>
              <a:fillRect/>
            </a:stretch>
          </p:blipFill>
          <p:spPr>
            <a:xfrm>
              <a:off x="5799017" y="132920"/>
              <a:ext cx="1486838" cy="1734644"/>
            </a:xfrm>
            <a:prstGeom prst="rect">
              <a:avLst/>
            </a:prstGeom>
          </p:spPr>
        </p:pic>
        <p:cxnSp>
          <p:nvCxnSpPr>
            <p:cNvPr id="12" name="Straight Connector 11">
              <a:extLst>
                <a:ext uri="{FF2B5EF4-FFF2-40B4-BE49-F238E27FC236}">
                  <a16:creationId xmlns:a16="http://schemas.microsoft.com/office/drawing/2014/main" id="{52E40E7C-54D2-802D-DE73-5CCD713D21AE}"/>
                </a:ext>
              </a:extLst>
            </p:cNvPr>
            <p:cNvCxnSpPr/>
            <p:nvPr/>
          </p:nvCxnSpPr>
          <p:spPr bwMode="auto">
            <a:xfrm flipV="1">
              <a:off x="4088524" y="1429407"/>
              <a:ext cx="1608083" cy="798786"/>
            </a:xfrm>
            <a:prstGeom prst="line">
              <a:avLst/>
            </a:prstGeom>
            <a:solidFill>
              <a:schemeClr val="accent1"/>
            </a:solidFill>
            <a:ln w="25400" cap="flat" cmpd="sng" algn="ctr">
              <a:solidFill>
                <a:srgbClr val="006600"/>
              </a:solidFill>
              <a:prstDash val="solid"/>
              <a:round/>
              <a:headEnd type="none" w="med" len="med"/>
              <a:tailEnd type="triangle"/>
            </a:ln>
            <a:effectLst/>
          </p:spPr>
        </p:cxnSp>
      </p:grpSp>
    </p:spTree>
    <p:extLst>
      <p:ext uri="{BB962C8B-B14F-4D97-AF65-F5344CB8AC3E}">
        <p14:creationId xmlns:p14="http://schemas.microsoft.com/office/powerpoint/2010/main" val="344424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701D2-6B98-2407-05E8-419E42F5D12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0F453FD-6464-B7CF-21AC-0EE9B4B7409C}"/>
              </a:ext>
            </a:extLst>
          </p:cNvPr>
          <p:cNvSpPr txBox="1"/>
          <p:nvPr/>
        </p:nvSpPr>
        <p:spPr>
          <a:xfrm>
            <a:off x="801945" y="328125"/>
            <a:ext cx="6767687" cy="430887"/>
          </a:xfrm>
          <a:prstGeom prst="rect">
            <a:avLst/>
          </a:prstGeom>
          <a:noFill/>
        </p:spPr>
        <p:txBody>
          <a:bodyPr wrap="none" rtlCol="0">
            <a:spAutoFit/>
          </a:bodyPr>
          <a:lstStyle/>
          <a:p>
            <a:pPr algn="l"/>
            <a:r>
              <a:rPr lang="en-US" dirty="0">
                <a:solidFill>
                  <a:srgbClr val="C00000"/>
                </a:solidFill>
              </a:rPr>
              <a:t>Engineering of the garnet phosphors and scintillators</a:t>
            </a:r>
          </a:p>
        </p:txBody>
      </p:sp>
      <p:pic>
        <p:nvPicPr>
          <p:cNvPr id="4" name="Picture 3">
            <a:extLst>
              <a:ext uri="{FF2B5EF4-FFF2-40B4-BE49-F238E27FC236}">
                <a16:creationId xmlns:a16="http://schemas.microsoft.com/office/drawing/2014/main" id="{5CDFA461-3178-F5B8-383F-6165A7A00C71}"/>
              </a:ext>
            </a:extLst>
          </p:cNvPr>
          <p:cNvPicPr>
            <a:picLocks noChangeAspect="1"/>
          </p:cNvPicPr>
          <p:nvPr/>
        </p:nvPicPr>
        <p:blipFill>
          <a:blip r:embed="rId2"/>
          <a:stretch>
            <a:fillRect/>
          </a:stretch>
        </p:blipFill>
        <p:spPr>
          <a:xfrm>
            <a:off x="1502889" y="1059846"/>
            <a:ext cx="5204926" cy="3172940"/>
          </a:xfrm>
          <a:prstGeom prst="rect">
            <a:avLst/>
          </a:prstGeom>
        </p:spPr>
      </p:pic>
      <p:pic>
        <p:nvPicPr>
          <p:cNvPr id="5" name="Picture 4">
            <a:extLst>
              <a:ext uri="{FF2B5EF4-FFF2-40B4-BE49-F238E27FC236}">
                <a16:creationId xmlns:a16="http://schemas.microsoft.com/office/drawing/2014/main" id="{C9A7CA0A-5B45-A2B9-96D7-DE4D126C5692}"/>
              </a:ext>
            </a:extLst>
          </p:cNvPr>
          <p:cNvPicPr>
            <a:picLocks noChangeAspect="1"/>
          </p:cNvPicPr>
          <p:nvPr/>
        </p:nvPicPr>
        <p:blipFill>
          <a:blip r:embed="rId3"/>
          <a:stretch>
            <a:fillRect/>
          </a:stretch>
        </p:blipFill>
        <p:spPr>
          <a:xfrm>
            <a:off x="2064774" y="905958"/>
            <a:ext cx="3552246" cy="307776"/>
          </a:xfrm>
          <a:prstGeom prst="rect">
            <a:avLst/>
          </a:prstGeom>
        </p:spPr>
      </p:pic>
      <p:sp>
        <p:nvSpPr>
          <p:cNvPr id="7" name="TextBox 6">
            <a:extLst>
              <a:ext uri="{FF2B5EF4-FFF2-40B4-BE49-F238E27FC236}">
                <a16:creationId xmlns:a16="http://schemas.microsoft.com/office/drawing/2014/main" id="{10211DB6-A2F1-5F43-4F73-D29341721666}"/>
              </a:ext>
            </a:extLst>
          </p:cNvPr>
          <p:cNvSpPr txBox="1"/>
          <p:nvPr/>
        </p:nvSpPr>
        <p:spPr>
          <a:xfrm>
            <a:off x="941005" y="905958"/>
            <a:ext cx="1123769" cy="307777"/>
          </a:xfrm>
          <a:prstGeom prst="rect">
            <a:avLst/>
          </a:prstGeom>
          <a:noFill/>
        </p:spPr>
        <p:txBody>
          <a:bodyPr wrap="none" rtlCol="0">
            <a:spAutoFit/>
          </a:bodyPr>
          <a:lstStyle/>
          <a:p>
            <a:r>
              <a:rPr lang="en-US" sz="1400" dirty="0"/>
              <a:t>P. Dorenbos</a:t>
            </a:r>
          </a:p>
        </p:txBody>
      </p:sp>
      <p:sp>
        <p:nvSpPr>
          <p:cNvPr id="8" name="TextBox 7">
            <a:extLst>
              <a:ext uri="{FF2B5EF4-FFF2-40B4-BE49-F238E27FC236}">
                <a16:creationId xmlns:a16="http://schemas.microsoft.com/office/drawing/2014/main" id="{92B6C9E6-DB2A-7AF9-CC5C-0647EDF8419D}"/>
              </a:ext>
            </a:extLst>
          </p:cNvPr>
          <p:cNvSpPr txBox="1"/>
          <p:nvPr/>
        </p:nvSpPr>
        <p:spPr>
          <a:xfrm>
            <a:off x="323751" y="4533620"/>
            <a:ext cx="7681911" cy="1446550"/>
          </a:xfrm>
          <a:prstGeom prst="rect">
            <a:avLst/>
          </a:prstGeom>
          <a:noFill/>
        </p:spPr>
        <p:txBody>
          <a:bodyPr wrap="none" rtlCol="0">
            <a:spAutoFit/>
          </a:bodyPr>
          <a:lstStyle/>
          <a:p>
            <a:pPr marL="342900" indent="-342900" algn="l">
              <a:buFont typeface="Arial" panose="020B0604020202020204" pitchFamily="34" charset="0"/>
              <a:buChar char="•"/>
            </a:pPr>
            <a:r>
              <a:rPr lang="en-US" dirty="0"/>
              <a:t>The color of 5d-4f emission can be </a:t>
            </a:r>
            <a:r>
              <a:rPr lang="en-US" dirty="0" err="1"/>
              <a:t>tuned</a:t>
            </a:r>
            <a:r>
              <a:rPr lang="en-US" dirty="0" err="1">
                <a:sym typeface="Wingdings" panose="05000000000000000000" pitchFamily="2" charset="2"/>
              </a:rPr>
              <a:t>LED-phosphor</a:t>
            </a:r>
            <a:endParaRPr lang="en-US" dirty="0">
              <a:sym typeface="Wingdings" panose="05000000000000000000" pitchFamily="2" charset="2"/>
            </a:endParaRPr>
          </a:p>
          <a:p>
            <a:pPr marL="342900" indent="-342900" algn="l">
              <a:buFont typeface="Arial" panose="020B0604020202020204" pitchFamily="34" charset="0"/>
              <a:buChar char="•"/>
            </a:pPr>
            <a:r>
              <a:rPr lang="en-US" dirty="0">
                <a:sym typeface="Wingdings" panose="05000000000000000000" pitchFamily="2" charset="2"/>
              </a:rPr>
              <a:t>Temperature of thermal quenching can be optimized</a:t>
            </a:r>
          </a:p>
          <a:p>
            <a:pPr marL="342900" indent="-342900" algn="l">
              <a:buFont typeface="Arial" panose="020B0604020202020204" pitchFamily="34" charset="0"/>
              <a:buChar char="•"/>
            </a:pPr>
            <a:r>
              <a:rPr lang="en-US" dirty="0">
                <a:sym typeface="Wingdings" panose="05000000000000000000" pitchFamily="2" charset="2"/>
              </a:rPr>
              <a:t>Density by admixing Lu or Gd can be optimized</a:t>
            </a:r>
          </a:p>
          <a:p>
            <a:pPr marL="342900" indent="-342900" algn="l">
              <a:buFont typeface="Arial" panose="020B0604020202020204" pitchFamily="34" charset="0"/>
              <a:buChar char="•"/>
            </a:pPr>
            <a:r>
              <a:rPr lang="en-US" dirty="0">
                <a:sym typeface="Wingdings" panose="05000000000000000000" pitchFamily="2" charset="2"/>
              </a:rPr>
              <a:t>Optimization by co-dopants (like Mg</a:t>
            </a:r>
            <a:r>
              <a:rPr lang="en-US" baseline="30000" dirty="0">
                <a:sym typeface="Wingdings" panose="05000000000000000000" pitchFamily="2" charset="2"/>
              </a:rPr>
              <a:t>2+</a:t>
            </a:r>
            <a:r>
              <a:rPr lang="en-US" dirty="0">
                <a:sym typeface="Wingdings" panose="05000000000000000000" pitchFamily="2" charset="2"/>
              </a:rPr>
              <a:t>)</a:t>
            </a:r>
          </a:p>
        </p:txBody>
      </p:sp>
    </p:spTree>
    <p:extLst>
      <p:ext uri="{BB962C8B-B14F-4D97-AF65-F5344CB8AC3E}">
        <p14:creationId xmlns:p14="http://schemas.microsoft.com/office/powerpoint/2010/main" val="87550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E431BE-E698-8BDA-1B38-B2C0C9EF9048}"/>
              </a:ext>
            </a:extLst>
          </p:cNvPr>
          <p:cNvSpPr txBox="1"/>
          <p:nvPr/>
        </p:nvSpPr>
        <p:spPr>
          <a:xfrm>
            <a:off x="691895" y="374073"/>
            <a:ext cx="2321469" cy="430887"/>
          </a:xfrm>
          <a:prstGeom prst="rect">
            <a:avLst/>
          </a:prstGeom>
          <a:noFill/>
        </p:spPr>
        <p:txBody>
          <a:bodyPr wrap="none" rtlCol="0">
            <a:spAutoFit/>
          </a:bodyPr>
          <a:lstStyle/>
          <a:p>
            <a:pPr algn="l"/>
            <a:r>
              <a:rPr lang="en-US" dirty="0" err="1">
                <a:solidFill>
                  <a:srgbClr val="C00000"/>
                </a:solidFill>
              </a:rPr>
              <a:t>NaI:Tl</a:t>
            </a:r>
            <a:r>
              <a:rPr lang="en-US" dirty="0">
                <a:solidFill>
                  <a:srgbClr val="C00000"/>
                </a:solidFill>
              </a:rPr>
              <a:t> and </a:t>
            </a:r>
            <a:r>
              <a:rPr lang="en-US" dirty="0" err="1">
                <a:solidFill>
                  <a:srgbClr val="C00000"/>
                </a:solidFill>
              </a:rPr>
              <a:t>CsI:Tl</a:t>
            </a:r>
            <a:endParaRPr lang="en-US" dirty="0">
              <a:solidFill>
                <a:srgbClr val="C00000"/>
              </a:solidFill>
            </a:endParaRPr>
          </a:p>
        </p:txBody>
      </p:sp>
      <p:pic>
        <p:nvPicPr>
          <p:cNvPr id="4" name="Picture 3">
            <a:extLst>
              <a:ext uri="{FF2B5EF4-FFF2-40B4-BE49-F238E27FC236}">
                <a16:creationId xmlns:a16="http://schemas.microsoft.com/office/drawing/2014/main" id="{9638E4E9-5267-3BE1-18FC-CC992E041646}"/>
              </a:ext>
            </a:extLst>
          </p:cNvPr>
          <p:cNvPicPr>
            <a:picLocks noChangeAspect="1"/>
          </p:cNvPicPr>
          <p:nvPr/>
        </p:nvPicPr>
        <p:blipFill>
          <a:blip r:embed="rId2"/>
          <a:stretch>
            <a:fillRect/>
          </a:stretch>
        </p:blipFill>
        <p:spPr>
          <a:xfrm>
            <a:off x="789710" y="1101437"/>
            <a:ext cx="1971320" cy="2674186"/>
          </a:xfrm>
          <a:prstGeom prst="rect">
            <a:avLst/>
          </a:prstGeom>
        </p:spPr>
      </p:pic>
      <p:pic>
        <p:nvPicPr>
          <p:cNvPr id="6" name="Picture 5">
            <a:extLst>
              <a:ext uri="{FF2B5EF4-FFF2-40B4-BE49-F238E27FC236}">
                <a16:creationId xmlns:a16="http://schemas.microsoft.com/office/drawing/2014/main" id="{60656B77-4270-61DA-19C6-9A1A810E0845}"/>
              </a:ext>
            </a:extLst>
          </p:cNvPr>
          <p:cNvPicPr>
            <a:picLocks noChangeAspect="1"/>
          </p:cNvPicPr>
          <p:nvPr/>
        </p:nvPicPr>
        <p:blipFill>
          <a:blip r:embed="rId3"/>
          <a:stretch>
            <a:fillRect/>
          </a:stretch>
        </p:blipFill>
        <p:spPr>
          <a:xfrm>
            <a:off x="4222415" y="237936"/>
            <a:ext cx="4229690" cy="1133633"/>
          </a:xfrm>
          <a:prstGeom prst="rect">
            <a:avLst/>
          </a:prstGeom>
        </p:spPr>
      </p:pic>
      <p:pic>
        <p:nvPicPr>
          <p:cNvPr id="14" name="Picture 13">
            <a:extLst>
              <a:ext uri="{FF2B5EF4-FFF2-40B4-BE49-F238E27FC236}">
                <a16:creationId xmlns:a16="http://schemas.microsoft.com/office/drawing/2014/main" id="{36BFF2A0-1E21-CB5E-064A-8703319CFCE2}"/>
              </a:ext>
            </a:extLst>
          </p:cNvPr>
          <p:cNvPicPr>
            <a:picLocks noChangeAspect="1"/>
          </p:cNvPicPr>
          <p:nvPr/>
        </p:nvPicPr>
        <p:blipFill>
          <a:blip r:embed="rId4"/>
          <a:stretch>
            <a:fillRect/>
          </a:stretch>
        </p:blipFill>
        <p:spPr>
          <a:xfrm>
            <a:off x="4140451" y="2956546"/>
            <a:ext cx="4553585" cy="352474"/>
          </a:xfrm>
          <a:prstGeom prst="rect">
            <a:avLst/>
          </a:prstGeom>
        </p:spPr>
      </p:pic>
      <p:pic>
        <p:nvPicPr>
          <p:cNvPr id="16" name="Picture 15">
            <a:extLst>
              <a:ext uri="{FF2B5EF4-FFF2-40B4-BE49-F238E27FC236}">
                <a16:creationId xmlns:a16="http://schemas.microsoft.com/office/drawing/2014/main" id="{46B2A060-A11C-3FE0-1395-3BA0D8635C39}"/>
              </a:ext>
            </a:extLst>
          </p:cNvPr>
          <p:cNvPicPr>
            <a:picLocks noChangeAspect="1"/>
          </p:cNvPicPr>
          <p:nvPr/>
        </p:nvPicPr>
        <p:blipFill>
          <a:blip r:embed="rId5"/>
          <a:stretch>
            <a:fillRect/>
          </a:stretch>
        </p:blipFill>
        <p:spPr>
          <a:xfrm>
            <a:off x="4140451" y="3457294"/>
            <a:ext cx="4648849" cy="1038370"/>
          </a:xfrm>
          <a:prstGeom prst="rect">
            <a:avLst/>
          </a:prstGeom>
        </p:spPr>
      </p:pic>
      <p:pic>
        <p:nvPicPr>
          <p:cNvPr id="18" name="Picture 17">
            <a:extLst>
              <a:ext uri="{FF2B5EF4-FFF2-40B4-BE49-F238E27FC236}">
                <a16:creationId xmlns:a16="http://schemas.microsoft.com/office/drawing/2014/main" id="{7313410A-240A-E692-5825-1A37846B1CAB}"/>
              </a:ext>
            </a:extLst>
          </p:cNvPr>
          <p:cNvPicPr>
            <a:picLocks noChangeAspect="1"/>
          </p:cNvPicPr>
          <p:nvPr/>
        </p:nvPicPr>
        <p:blipFill>
          <a:blip r:embed="rId6"/>
          <a:stretch>
            <a:fillRect/>
          </a:stretch>
        </p:blipFill>
        <p:spPr>
          <a:xfrm>
            <a:off x="4111869" y="1553779"/>
            <a:ext cx="4420217" cy="1267002"/>
          </a:xfrm>
          <a:prstGeom prst="rect">
            <a:avLst/>
          </a:prstGeom>
        </p:spPr>
      </p:pic>
      <p:pic>
        <p:nvPicPr>
          <p:cNvPr id="20" name="Picture 19">
            <a:extLst>
              <a:ext uri="{FF2B5EF4-FFF2-40B4-BE49-F238E27FC236}">
                <a16:creationId xmlns:a16="http://schemas.microsoft.com/office/drawing/2014/main" id="{6438F978-0366-7AD5-7A02-AE048717CA84}"/>
              </a:ext>
            </a:extLst>
          </p:cNvPr>
          <p:cNvPicPr>
            <a:picLocks noChangeAspect="1"/>
          </p:cNvPicPr>
          <p:nvPr/>
        </p:nvPicPr>
        <p:blipFill>
          <a:blip r:embed="rId7"/>
          <a:stretch>
            <a:fillRect/>
          </a:stretch>
        </p:blipFill>
        <p:spPr>
          <a:xfrm>
            <a:off x="4188082" y="4643938"/>
            <a:ext cx="4553585" cy="495369"/>
          </a:xfrm>
          <a:prstGeom prst="rect">
            <a:avLst/>
          </a:prstGeom>
        </p:spPr>
      </p:pic>
      <p:pic>
        <p:nvPicPr>
          <p:cNvPr id="22" name="Picture 21">
            <a:extLst>
              <a:ext uri="{FF2B5EF4-FFF2-40B4-BE49-F238E27FC236}">
                <a16:creationId xmlns:a16="http://schemas.microsoft.com/office/drawing/2014/main" id="{42CBE7C7-7A55-3EC9-A432-FB921E355DAC}"/>
              </a:ext>
            </a:extLst>
          </p:cNvPr>
          <p:cNvPicPr>
            <a:picLocks noChangeAspect="1"/>
          </p:cNvPicPr>
          <p:nvPr/>
        </p:nvPicPr>
        <p:blipFill>
          <a:blip r:embed="rId8"/>
          <a:stretch>
            <a:fillRect/>
          </a:stretch>
        </p:blipFill>
        <p:spPr>
          <a:xfrm>
            <a:off x="4226188" y="5248273"/>
            <a:ext cx="4563112" cy="1371791"/>
          </a:xfrm>
          <a:prstGeom prst="rect">
            <a:avLst/>
          </a:prstGeom>
        </p:spPr>
      </p:pic>
      <p:pic>
        <p:nvPicPr>
          <p:cNvPr id="24" name="Picture 23">
            <a:extLst>
              <a:ext uri="{FF2B5EF4-FFF2-40B4-BE49-F238E27FC236}">
                <a16:creationId xmlns:a16="http://schemas.microsoft.com/office/drawing/2014/main" id="{6DBAE316-1589-C09D-55E4-202B3AD0D13A}"/>
              </a:ext>
            </a:extLst>
          </p:cNvPr>
          <p:cNvPicPr>
            <a:picLocks noChangeAspect="1"/>
          </p:cNvPicPr>
          <p:nvPr/>
        </p:nvPicPr>
        <p:blipFill>
          <a:blip r:embed="rId9"/>
          <a:stretch>
            <a:fillRect/>
          </a:stretch>
        </p:blipFill>
        <p:spPr>
          <a:xfrm>
            <a:off x="354700" y="4072100"/>
            <a:ext cx="3266405" cy="1994296"/>
          </a:xfrm>
          <a:prstGeom prst="rect">
            <a:avLst/>
          </a:prstGeom>
        </p:spPr>
      </p:pic>
      <p:grpSp>
        <p:nvGrpSpPr>
          <p:cNvPr id="7" name="Group 6">
            <a:extLst>
              <a:ext uri="{FF2B5EF4-FFF2-40B4-BE49-F238E27FC236}">
                <a16:creationId xmlns:a16="http://schemas.microsoft.com/office/drawing/2014/main" id="{C841C215-DAD6-D9AC-91C2-6844A646343E}"/>
              </a:ext>
            </a:extLst>
          </p:cNvPr>
          <p:cNvGrpSpPr/>
          <p:nvPr/>
        </p:nvGrpSpPr>
        <p:grpSpPr>
          <a:xfrm>
            <a:off x="4222415" y="5959366"/>
            <a:ext cx="4471621" cy="331075"/>
            <a:chOff x="4222415" y="5959366"/>
            <a:chExt cx="4471621" cy="331075"/>
          </a:xfrm>
        </p:grpSpPr>
        <p:sp>
          <p:nvSpPr>
            <p:cNvPr id="3" name="Rectangle 2">
              <a:extLst>
                <a:ext uri="{FF2B5EF4-FFF2-40B4-BE49-F238E27FC236}">
                  <a16:creationId xmlns:a16="http://schemas.microsoft.com/office/drawing/2014/main" id="{17B8B218-5124-80FE-67CC-3E5D2CF1D2F2}"/>
                </a:ext>
              </a:extLst>
            </p:cNvPr>
            <p:cNvSpPr/>
            <p:nvPr/>
          </p:nvSpPr>
          <p:spPr>
            <a:xfrm>
              <a:off x="5938345" y="5959366"/>
              <a:ext cx="2755691" cy="199696"/>
            </a:xfrm>
            <a:prstGeom prst="rect">
              <a:avLst/>
            </a:prstGeom>
            <a:solidFill>
              <a:srgbClr val="00B050">
                <a:alpha val="42000"/>
              </a:srgbClr>
            </a:solidFill>
            <a:ln>
              <a:noFill/>
            </a:ln>
          </p:spPr>
          <p:txBody>
            <a:bodyPr rtlCol="0" anchor="ctr"/>
            <a:lstStyle/>
            <a:p>
              <a:pPr algn="ctr"/>
              <a:endParaRPr lang="en-US"/>
            </a:p>
          </p:txBody>
        </p:sp>
        <p:sp>
          <p:nvSpPr>
            <p:cNvPr id="5" name="Rectangle 4">
              <a:extLst>
                <a:ext uri="{FF2B5EF4-FFF2-40B4-BE49-F238E27FC236}">
                  <a16:creationId xmlns:a16="http://schemas.microsoft.com/office/drawing/2014/main" id="{0A74E769-B7B1-1D34-80A9-94C001E9F0D0}"/>
                </a:ext>
              </a:extLst>
            </p:cNvPr>
            <p:cNvSpPr/>
            <p:nvPr/>
          </p:nvSpPr>
          <p:spPr>
            <a:xfrm>
              <a:off x="4222415" y="6090745"/>
              <a:ext cx="959185" cy="199696"/>
            </a:xfrm>
            <a:prstGeom prst="rect">
              <a:avLst/>
            </a:prstGeom>
            <a:solidFill>
              <a:srgbClr val="00B050">
                <a:alpha val="42000"/>
              </a:srgbClr>
            </a:solidFill>
            <a:ln>
              <a:noFill/>
            </a:ln>
          </p:spPr>
          <p:txBody>
            <a:bodyPr rtlCol="0" anchor="ctr"/>
            <a:lstStyle/>
            <a:p>
              <a:pPr algn="ctr"/>
              <a:endParaRPr lang="en-US"/>
            </a:p>
          </p:txBody>
        </p:sp>
      </p:grpSp>
      <p:sp>
        <p:nvSpPr>
          <p:cNvPr id="8" name="Rectangle 7">
            <a:extLst>
              <a:ext uri="{FF2B5EF4-FFF2-40B4-BE49-F238E27FC236}">
                <a16:creationId xmlns:a16="http://schemas.microsoft.com/office/drawing/2014/main" id="{ECA18244-F192-143F-862C-D0ED99D1CFAC}"/>
              </a:ext>
            </a:extLst>
          </p:cNvPr>
          <p:cNvSpPr/>
          <p:nvPr/>
        </p:nvSpPr>
        <p:spPr>
          <a:xfrm>
            <a:off x="4111869" y="1949011"/>
            <a:ext cx="4420217" cy="859261"/>
          </a:xfrm>
          <a:prstGeom prst="rect">
            <a:avLst/>
          </a:prstGeom>
          <a:solidFill>
            <a:srgbClr val="00B050">
              <a:alpha val="42000"/>
            </a:srgbClr>
          </a:solidFill>
          <a:ln>
            <a:noFill/>
          </a:ln>
        </p:spPr>
        <p:txBody>
          <a:bodyPr rtlCol="0" anchor="ctr"/>
          <a:lstStyle/>
          <a:p>
            <a:pPr algn="ctr"/>
            <a:endParaRPr lang="en-US"/>
          </a:p>
        </p:txBody>
      </p:sp>
      <p:grpSp>
        <p:nvGrpSpPr>
          <p:cNvPr id="11" name="Group 10">
            <a:extLst>
              <a:ext uri="{FF2B5EF4-FFF2-40B4-BE49-F238E27FC236}">
                <a16:creationId xmlns:a16="http://schemas.microsoft.com/office/drawing/2014/main" id="{5699CBB2-7F74-A13C-CF19-9C2934F902AB}"/>
              </a:ext>
            </a:extLst>
          </p:cNvPr>
          <p:cNvGrpSpPr/>
          <p:nvPr/>
        </p:nvGrpSpPr>
        <p:grpSpPr>
          <a:xfrm>
            <a:off x="4259205" y="5260433"/>
            <a:ext cx="4272881" cy="352096"/>
            <a:chOff x="4259205" y="5260433"/>
            <a:chExt cx="4272881" cy="352096"/>
          </a:xfrm>
        </p:grpSpPr>
        <p:sp>
          <p:nvSpPr>
            <p:cNvPr id="9" name="Rectangle 8">
              <a:extLst>
                <a:ext uri="{FF2B5EF4-FFF2-40B4-BE49-F238E27FC236}">
                  <a16:creationId xmlns:a16="http://schemas.microsoft.com/office/drawing/2014/main" id="{9FD8838B-1BC3-31D6-5F76-9FDAD95CBA05}"/>
                </a:ext>
              </a:extLst>
            </p:cNvPr>
            <p:cNvSpPr/>
            <p:nvPr/>
          </p:nvSpPr>
          <p:spPr>
            <a:xfrm>
              <a:off x="5186858" y="5260433"/>
              <a:ext cx="3345228" cy="199696"/>
            </a:xfrm>
            <a:prstGeom prst="rect">
              <a:avLst/>
            </a:prstGeom>
            <a:solidFill>
              <a:srgbClr val="00B050">
                <a:alpha val="42000"/>
              </a:srgbClr>
            </a:solidFill>
            <a:ln>
              <a:noFill/>
            </a:ln>
          </p:spPr>
          <p:txBody>
            <a:bodyPr rtlCol="0" anchor="ctr"/>
            <a:lstStyle/>
            <a:p>
              <a:pPr algn="ctr"/>
              <a:endParaRPr lang="en-US"/>
            </a:p>
          </p:txBody>
        </p:sp>
        <p:sp>
          <p:nvSpPr>
            <p:cNvPr id="10" name="Rectangle 9">
              <a:extLst>
                <a:ext uri="{FF2B5EF4-FFF2-40B4-BE49-F238E27FC236}">
                  <a16:creationId xmlns:a16="http://schemas.microsoft.com/office/drawing/2014/main" id="{10EECA39-4A44-0FF7-558D-FCA27A85E2B4}"/>
                </a:ext>
              </a:extLst>
            </p:cNvPr>
            <p:cNvSpPr/>
            <p:nvPr/>
          </p:nvSpPr>
          <p:spPr>
            <a:xfrm>
              <a:off x="4259205" y="5412834"/>
              <a:ext cx="2204657" cy="199695"/>
            </a:xfrm>
            <a:prstGeom prst="rect">
              <a:avLst/>
            </a:prstGeom>
            <a:solidFill>
              <a:srgbClr val="00B050">
                <a:alpha val="42000"/>
              </a:srgbClr>
            </a:solidFill>
            <a:ln>
              <a:noFill/>
            </a:ln>
          </p:spPr>
          <p:txBody>
            <a:bodyPr rtlCol="0" anchor="ctr"/>
            <a:lstStyle/>
            <a:p>
              <a:pPr algn="ctr"/>
              <a:endParaRPr lang="en-US"/>
            </a:p>
          </p:txBody>
        </p:sp>
      </p:grpSp>
      <p:grpSp>
        <p:nvGrpSpPr>
          <p:cNvPr id="12" name="Group 11">
            <a:extLst>
              <a:ext uri="{FF2B5EF4-FFF2-40B4-BE49-F238E27FC236}">
                <a16:creationId xmlns:a16="http://schemas.microsoft.com/office/drawing/2014/main" id="{5A647AC1-AFAD-551E-ED33-2B5B6CDB5A93}"/>
              </a:ext>
            </a:extLst>
          </p:cNvPr>
          <p:cNvGrpSpPr/>
          <p:nvPr/>
        </p:nvGrpSpPr>
        <p:grpSpPr>
          <a:xfrm>
            <a:off x="4200819" y="3487205"/>
            <a:ext cx="4272881" cy="347970"/>
            <a:chOff x="4259205" y="5260433"/>
            <a:chExt cx="4272881" cy="347970"/>
          </a:xfrm>
        </p:grpSpPr>
        <p:sp>
          <p:nvSpPr>
            <p:cNvPr id="13" name="Rectangle 12">
              <a:extLst>
                <a:ext uri="{FF2B5EF4-FFF2-40B4-BE49-F238E27FC236}">
                  <a16:creationId xmlns:a16="http://schemas.microsoft.com/office/drawing/2014/main" id="{81564D6A-C634-D5B9-7D41-1A8798A35B36}"/>
                </a:ext>
              </a:extLst>
            </p:cNvPr>
            <p:cNvSpPr/>
            <p:nvPr/>
          </p:nvSpPr>
          <p:spPr>
            <a:xfrm>
              <a:off x="5186858" y="5260433"/>
              <a:ext cx="3345228" cy="199696"/>
            </a:xfrm>
            <a:prstGeom prst="rect">
              <a:avLst/>
            </a:prstGeom>
            <a:solidFill>
              <a:srgbClr val="00B050">
                <a:alpha val="42000"/>
              </a:srgbClr>
            </a:solidFill>
            <a:ln>
              <a:noFill/>
            </a:ln>
          </p:spPr>
          <p:txBody>
            <a:bodyPr rtlCol="0" anchor="ctr"/>
            <a:lstStyle/>
            <a:p>
              <a:pPr algn="ctr"/>
              <a:endParaRPr lang="en-US"/>
            </a:p>
          </p:txBody>
        </p:sp>
        <p:sp>
          <p:nvSpPr>
            <p:cNvPr id="15" name="Rectangle 14">
              <a:extLst>
                <a:ext uri="{FF2B5EF4-FFF2-40B4-BE49-F238E27FC236}">
                  <a16:creationId xmlns:a16="http://schemas.microsoft.com/office/drawing/2014/main" id="{A6DB97AA-9CC7-A11B-F9A4-49F2D8510D3E}"/>
                </a:ext>
              </a:extLst>
            </p:cNvPr>
            <p:cNvSpPr/>
            <p:nvPr/>
          </p:nvSpPr>
          <p:spPr>
            <a:xfrm>
              <a:off x="4259205" y="5412834"/>
              <a:ext cx="3723981" cy="195569"/>
            </a:xfrm>
            <a:prstGeom prst="rect">
              <a:avLst/>
            </a:prstGeom>
            <a:solidFill>
              <a:srgbClr val="00B050">
                <a:alpha val="42000"/>
              </a:srgbClr>
            </a:solidFill>
            <a:ln>
              <a:noFill/>
            </a:ln>
          </p:spPr>
          <p:txBody>
            <a:bodyPr rtlCol="0" anchor="ctr"/>
            <a:lstStyle/>
            <a:p>
              <a:pPr algn="ctr"/>
              <a:endParaRPr lang="en-US"/>
            </a:p>
          </p:txBody>
        </p:sp>
      </p:grpSp>
    </p:spTree>
    <p:extLst>
      <p:ext uri="{BB962C8B-B14F-4D97-AF65-F5344CB8AC3E}">
        <p14:creationId xmlns:p14="http://schemas.microsoft.com/office/powerpoint/2010/main" val="107369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a:extLst>
              <a:ext uri="{FF2B5EF4-FFF2-40B4-BE49-F238E27FC236}">
                <a16:creationId xmlns:a16="http://schemas.microsoft.com/office/drawing/2014/main" id="{E25ED09D-03B1-22EB-2781-334122CFEC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6927"/>
          <a:stretch>
            <a:fillRect/>
          </a:stretch>
        </p:blipFill>
        <p:spPr bwMode="auto">
          <a:xfrm>
            <a:off x="611188" y="2060575"/>
            <a:ext cx="6856412" cy="425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1315" name="Text Box 3">
            <a:extLst>
              <a:ext uri="{FF2B5EF4-FFF2-40B4-BE49-F238E27FC236}">
                <a16:creationId xmlns:a16="http://schemas.microsoft.com/office/drawing/2014/main" id="{0798D16C-333C-2F5A-5B61-D21DF978567B}"/>
              </a:ext>
            </a:extLst>
          </p:cNvPr>
          <p:cNvSpPr txBox="1">
            <a:spLocks noChangeArrowheads="1"/>
          </p:cNvSpPr>
          <p:nvPr/>
        </p:nvSpPr>
        <p:spPr bwMode="auto">
          <a:xfrm>
            <a:off x="1547813" y="1844675"/>
            <a:ext cx="44402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r">
              <a:defRPr sz="2800">
                <a:solidFill>
                  <a:schemeClr val="tx1"/>
                </a:solidFill>
                <a:latin typeface="Tahoma" panose="020B0604030504040204" pitchFamily="34" charset="0"/>
              </a:defRPr>
            </a:lvl1pPr>
            <a:lvl2pPr marL="742950" indent="-285750" algn="r">
              <a:defRPr sz="2800">
                <a:solidFill>
                  <a:schemeClr val="tx1"/>
                </a:solidFill>
                <a:latin typeface="Tahoma" panose="020B0604030504040204" pitchFamily="34" charset="0"/>
              </a:defRPr>
            </a:lvl2pPr>
            <a:lvl3pPr marL="1143000" indent="-228600" algn="r">
              <a:defRPr sz="2800">
                <a:solidFill>
                  <a:schemeClr val="tx1"/>
                </a:solidFill>
                <a:latin typeface="Tahoma" panose="020B0604030504040204" pitchFamily="34" charset="0"/>
              </a:defRPr>
            </a:lvl3pPr>
            <a:lvl4pPr marL="1600200" indent="-228600" algn="r">
              <a:defRPr sz="2800">
                <a:solidFill>
                  <a:schemeClr val="tx1"/>
                </a:solidFill>
                <a:latin typeface="Tahoma" panose="020B0604030504040204" pitchFamily="34" charset="0"/>
              </a:defRPr>
            </a:lvl4pPr>
            <a:lvl5pPr marL="2057400" indent="-228600" algn="r">
              <a:defRPr sz="2800">
                <a:solidFill>
                  <a:schemeClr val="tx1"/>
                </a:solidFill>
                <a:latin typeface="Tahoma" panose="020B0604030504040204" pitchFamily="34" charset="0"/>
              </a:defRPr>
            </a:lvl5pPr>
            <a:lvl6pPr marL="2514600" indent="-228600" algn="r" eaLnBrk="0" fontAlgn="base" hangingPunct="0">
              <a:spcBef>
                <a:spcPct val="0"/>
              </a:spcBef>
              <a:spcAft>
                <a:spcPct val="0"/>
              </a:spcAft>
              <a:defRPr sz="2800">
                <a:solidFill>
                  <a:schemeClr val="tx1"/>
                </a:solidFill>
                <a:latin typeface="Tahoma" panose="020B0604030504040204" pitchFamily="34" charset="0"/>
              </a:defRPr>
            </a:lvl6pPr>
            <a:lvl7pPr marL="2971800" indent="-228600" algn="r" eaLnBrk="0" fontAlgn="base" hangingPunct="0">
              <a:spcBef>
                <a:spcPct val="0"/>
              </a:spcBef>
              <a:spcAft>
                <a:spcPct val="0"/>
              </a:spcAft>
              <a:defRPr sz="2800">
                <a:solidFill>
                  <a:schemeClr val="tx1"/>
                </a:solidFill>
                <a:latin typeface="Tahoma" panose="020B0604030504040204" pitchFamily="34" charset="0"/>
              </a:defRPr>
            </a:lvl7pPr>
            <a:lvl8pPr marL="3429000" indent="-228600" algn="r" eaLnBrk="0" fontAlgn="base" hangingPunct="0">
              <a:spcBef>
                <a:spcPct val="0"/>
              </a:spcBef>
              <a:spcAft>
                <a:spcPct val="0"/>
              </a:spcAft>
              <a:defRPr sz="2800">
                <a:solidFill>
                  <a:schemeClr val="tx1"/>
                </a:solidFill>
                <a:latin typeface="Tahoma" panose="020B0604030504040204" pitchFamily="34" charset="0"/>
              </a:defRPr>
            </a:lvl8pPr>
            <a:lvl9pPr marL="3886200" indent="-228600" algn="r" eaLnBrk="0" fontAlgn="base" hangingPunct="0">
              <a:spcBef>
                <a:spcPct val="0"/>
              </a:spcBef>
              <a:spcAft>
                <a:spcPct val="0"/>
              </a:spcAft>
              <a:defRPr sz="2800">
                <a:solidFill>
                  <a:schemeClr val="tx1"/>
                </a:solidFill>
                <a:latin typeface="Tahoma" panose="020B0604030504040204" pitchFamily="34" charset="0"/>
              </a:defRPr>
            </a:lvl9pPr>
          </a:lstStyle>
          <a:p>
            <a:pPr algn="l" eaLnBrk="1" hangingPunct="1"/>
            <a:r>
              <a:rPr lang="en-US" altLang="en-US" sz="1400"/>
              <a:t>Cherepy et al. IEEE Trans. Nucl. Sci. 56(3) (2009) 873</a:t>
            </a:r>
          </a:p>
        </p:txBody>
      </p:sp>
      <p:sp>
        <p:nvSpPr>
          <p:cNvPr id="141316" name="Rectangle 4">
            <a:extLst>
              <a:ext uri="{FF2B5EF4-FFF2-40B4-BE49-F238E27FC236}">
                <a16:creationId xmlns:a16="http://schemas.microsoft.com/office/drawing/2014/main" id="{E652E794-C4DC-ED88-8259-9427F3D1F58C}"/>
              </a:ext>
            </a:extLst>
          </p:cNvPr>
          <p:cNvSpPr>
            <a:spLocks noGrp="1" noChangeArrowheads="1"/>
          </p:cNvSpPr>
          <p:nvPr>
            <p:ph type="title"/>
          </p:nvPr>
        </p:nvSpPr>
        <p:spPr>
          <a:xfrm>
            <a:off x="611188" y="63500"/>
            <a:ext cx="7659688" cy="1066800"/>
          </a:xfrm>
          <a:noFill/>
        </p:spPr>
        <p:txBody>
          <a:bodyPr/>
          <a:lstStyle/>
          <a:p>
            <a:r>
              <a:rPr lang="en-US" altLang="en-US" sz="2800" dirty="0">
                <a:solidFill>
                  <a:srgbClr val="C00000"/>
                </a:solidFill>
                <a:latin typeface="Tahoma" panose="020B0604030504040204" pitchFamily="34" charset="0"/>
              </a:rPr>
              <a:t>Scintillator non-proportional response to energetic electrons</a:t>
            </a:r>
          </a:p>
        </p:txBody>
      </p:sp>
      <p:grpSp>
        <p:nvGrpSpPr>
          <p:cNvPr id="141317" name="Group 5">
            <a:extLst>
              <a:ext uri="{FF2B5EF4-FFF2-40B4-BE49-F238E27FC236}">
                <a16:creationId xmlns:a16="http://schemas.microsoft.com/office/drawing/2014/main" id="{F41A6DAA-0F15-0F62-FC9D-A8CEB4EE6FB6}"/>
              </a:ext>
            </a:extLst>
          </p:cNvPr>
          <p:cNvGrpSpPr>
            <a:grpSpLocks/>
          </p:cNvGrpSpPr>
          <p:nvPr/>
        </p:nvGrpSpPr>
        <p:grpSpPr bwMode="auto">
          <a:xfrm>
            <a:off x="4500563" y="836613"/>
            <a:ext cx="4291012" cy="3024187"/>
            <a:chOff x="2835" y="527"/>
            <a:chExt cx="2703" cy="1905"/>
          </a:xfrm>
        </p:grpSpPr>
        <p:grpSp>
          <p:nvGrpSpPr>
            <p:cNvPr id="141324" name="Group 6">
              <a:extLst>
                <a:ext uri="{FF2B5EF4-FFF2-40B4-BE49-F238E27FC236}">
                  <a16:creationId xmlns:a16="http://schemas.microsoft.com/office/drawing/2014/main" id="{05896917-28FB-2D2E-E1B2-5D9C98FE22F1}"/>
                </a:ext>
              </a:extLst>
            </p:cNvPr>
            <p:cNvGrpSpPr>
              <a:grpSpLocks/>
            </p:cNvGrpSpPr>
            <p:nvPr/>
          </p:nvGrpSpPr>
          <p:grpSpPr bwMode="auto">
            <a:xfrm>
              <a:off x="2835" y="935"/>
              <a:ext cx="1497" cy="1497"/>
              <a:chOff x="2835" y="935"/>
              <a:chExt cx="1497" cy="1497"/>
            </a:xfrm>
          </p:grpSpPr>
          <p:sp>
            <p:nvSpPr>
              <p:cNvPr id="141326" name="Line 7">
                <a:extLst>
                  <a:ext uri="{FF2B5EF4-FFF2-40B4-BE49-F238E27FC236}">
                    <a16:creationId xmlns:a16="http://schemas.microsoft.com/office/drawing/2014/main" id="{ED77AB87-A23F-3F4B-3E4F-464785C451EA}"/>
                  </a:ext>
                </a:extLst>
              </p:cNvPr>
              <p:cNvSpPr>
                <a:spLocks noChangeShapeType="1"/>
              </p:cNvSpPr>
              <p:nvPr/>
            </p:nvSpPr>
            <p:spPr bwMode="auto">
              <a:xfrm flipH="1">
                <a:off x="3243" y="935"/>
                <a:ext cx="1089" cy="726"/>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327" name="Line 8">
                <a:extLst>
                  <a:ext uri="{FF2B5EF4-FFF2-40B4-BE49-F238E27FC236}">
                    <a16:creationId xmlns:a16="http://schemas.microsoft.com/office/drawing/2014/main" id="{F3335D9C-05F0-E27C-5ECC-A15A38E9B1A6}"/>
                  </a:ext>
                </a:extLst>
              </p:cNvPr>
              <p:cNvSpPr>
                <a:spLocks noChangeShapeType="1"/>
              </p:cNvSpPr>
              <p:nvPr/>
            </p:nvSpPr>
            <p:spPr bwMode="auto">
              <a:xfrm flipH="1">
                <a:off x="2835" y="981"/>
                <a:ext cx="1451" cy="1451"/>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41325" name="Text Box 9">
              <a:extLst>
                <a:ext uri="{FF2B5EF4-FFF2-40B4-BE49-F238E27FC236}">
                  <a16:creationId xmlns:a16="http://schemas.microsoft.com/office/drawing/2014/main" id="{76C05728-C70F-3625-1382-A7E26E3E0126}"/>
                </a:ext>
              </a:extLst>
            </p:cNvPr>
            <p:cNvSpPr txBox="1">
              <a:spLocks noChangeArrowheads="1"/>
            </p:cNvSpPr>
            <p:nvPr/>
          </p:nvSpPr>
          <p:spPr bwMode="auto">
            <a:xfrm>
              <a:off x="4332" y="527"/>
              <a:ext cx="1206" cy="593"/>
            </a:xfrm>
            <a:prstGeom prst="rect">
              <a:avLst/>
            </a:prstGeom>
            <a:noFill/>
            <a:ln w="254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r">
                <a:defRPr sz="2800">
                  <a:solidFill>
                    <a:schemeClr val="tx1"/>
                  </a:solidFill>
                  <a:latin typeface="Tahoma" panose="020B0604030504040204" pitchFamily="34" charset="0"/>
                </a:defRPr>
              </a:lvl1pPr>
              <a:lvl2pPr marL="742950" indent="-285750" algn="r">
                <a:defRPr sz="2800">
                  <a:solidFill>
                    <a:schemeClr val="tx1"/>
                  </a:solidFill>
                  <a:latin typeface="Tahoma" panose="020B0604030504040204" pitchFamily="34" charset="0"/>
                </a:defRPr>
              </a:lvl2pPr>
              <a:lvl3pPr marL="1143000" indent="-228600" algn="r">
                <a:defRPr sz="2800">
                  <a:solidFill>
                    <a:schemeClr val="tx1"/>
                  </a:solidFill>
                  <a:latin typeface="Tahoma" panose="020B0604030504040204" pitchFamily="34" charset="0"/>
                </a:defRPr>
              </a:lvl3pPr>
              <a:lvl4pPr marL="1600200" indent="-228600" algn="r">
                <a:defRPr sz="2800">
                  <a:solidFill>
                    <a:schemeClr val="tx1"/>
                  </a:solidFill>
                  <a:latin typeface="Tahoma" panose="020B0604030504040204" pitchFamily="34" charset="0"/>
                </a:defRPr>
              </a:lvl4pPr>
              <a:lvl5pPr marL="2057400" indent="-228600" algn="r">
                <a:defRPr sz="2800">
                  <a:solidFill>
                    <a:schemeClr val="tx1"/>
                  </a:solidFill>
                  <a:latin typeface="Tahoma" panose="020B0604030504040204" pitchFamily="34" charset="0"/>
                </a:defRPr>
              </a:lvl5pPr>
              <a:lvl6pPr marL="2514600" indent="-228600" algn="r" eaLnBrk="0" fontAlgn="base" hangingPunct="0">
                <a:spcBef>
                  <a:spcPct val="0"/>
                </a:spcBef>
                <a:spcAft>
                  <a:spcPct val="0"/>
                </a:spcAft>
                <a:defRPr sz="2800">
                  <a:solidFill>
                    <a:schemeClr val="tx1"/>
                  </a:solidFill>
                  <a:latin typeface="Tahoma" panose="020B0604030504040204" pitchFamily="34" charset="0"/>
                </a:defRPr>
              </a:lvl6pPr>
              <a:lvl7pPr marL="2971800" indent="-228600" algn="r" eaLnBrk="0" fontAlgn="base" hangingPunct="0">
                <a:spcBef>
                  <a:spcPct val="0"/>
                </a:spcBef>
                <a:spcAft>
                  <a:spcPct val="0"/>
                </a:spcAft>
                <a:defRPr sz="2800">
                  <a:solidFill>
                    <a:schemeClr val="tx1"/>
                  </a:solidFill>
                  <a:latin typeface="Tahoma" panose="020B0604030504040204" pitchFamily="34" charset="0"/>
                </a:defRPr>
              </a:lvl7pPr>
              <a:lvl8pPr marL="3429000" indent="-228600" algn="r" eaLnBrk="0" fontAlgn="base" hangingPunct="0">
                <a:spcBef>
                  <a:spcPct val="0"/>
                </a:spcBef>
                <a:spcAft>
                  <a:spcPct val="0"/>
                </a:spcAft>
                <a:defRPr sz="2800">
                  <a:solidFill>
                    <a:schemeClr val="tx1"/>
                  </a:solidFill>
                  <a:latin typeface="Tahoma" panose="020B0604030504040204" pitchFamily="34" charset="0"/>
                </a:defRPr>
              </a:lvl8pPr>
              <a:lvl9pPr marL="3886200" indent="-228600" algn="r" eaLnBrk="0" fontAlgn="base" hangingPunct="0">
                <a:spcBef>
                  <a:spcPct val="0"/>
                </a:spcBef>
                <a:spcAft>
                  <a:spcPct val="0"/>
                </a:spcAft>
                <a:defRPr sz="2800">
                  <a:solidFill>
                    <a:schemeClr val="tx1"/>
                  </a:solidFill>
                  <a:latin typeface="Tahoma" panose="020B0604030504040204" pitchFamily="34" charset="0"/>
                </a:defRPr>
              </a:lvl9pPr>
            </a:lstStyle>
            <a:p>
              <a:pPr algn="l" eaLnBrk="1" hangingPunct="1"/>
              <a:r>
                <a:rPr lang="en-US" altLang="en-US" sz="1800"/>
                <a:t>NaI:Tl. LSO:Ce </a:t>
              </a:r>
            </a:p>
            <a:p>
              <a:pPr algn="l" eaLnBrk="1" hangingPunct="1"/>
              <a:r>
                <a:rPr lang="en-US" altLang="en-US" sz="1800"/>
                <a:t>Strongly</a:t>
              </a:r>
            </a:p>
            <a:p>
              <a:pPr algn="l" eaLnBrk="1" hangingPunct="1"/>
              <a:r>
                <a:rPr lang="en-US" altLang="en-US" sz="1800"/>
                <a:t>Non-proportional</a:t>
              </a:r>
            </a:p>
          </p:txBody>
        </p:sp>
      </p:grpSp>
      <p:grpSp>
        <p:nvGrpSpPr>
          <p:cNvPr id="141318" name="Group 10">
            <a:extLst>
              <a:ext uri="{FF2B5EF4-FFF2-40B4-BE49-F238E27FC236}">
                <a16:creationId xmlns:a16="http://schemas.microsoft.com/office/drawing/2014/main" id="{FECBC32A-CE54-05D7-68D4-1026325D401F}"/>
              </a:ext>
            </a:extLst>
          </p:cNvPr>
          <p:cNvGrpSpPr>
            <a:grpSpLocks/>
          </p:cNvGrpSpPr>
          <p:nvPr/>
        </p:nvGrpSpPr>
        <p:grpSpPr bwMode="auto">
          <a:xfrm>
            <a:off x="4211638" y="3284538"/>
            <a:ext cx="4794250" cy="2681287"/>
            <a:chOff x="2653" y="2069"/>
            <a:chExt cx="3020" cy="1689"/>
          </a:xfrm>
        </p:grpSpPr>
        <p:sp>
          <p:nvSpPr>
            <p:cNvPr id="141322" name="Line 11">
              <a:extLst>
                <a:ext uri="{FF2B5EF4-FFF2-40B4-BE49-F238E27FC236}">
                  <a16:creationId xmlns:a16="http://schemas.microsoft.com/office/drawing/2014/main" id="{B101D2BD-7F0A-3B0B-4D7D-38AFD361BBE1}"/>
                </a:ext>
              </a:extLst>
            </p:cNvPr>
            <p:cNvSpPr>
              <a:spLocks noChangeShapeType="1"/>
            </p:cNvSpPr>
            <p:nvPr/>
          </p:nvSpPr>
          <p:spPr bwMode="auto">
            <a:xfrm flipH="1" flipV="1">
              <a:off x="2653" y="2069"/>
              <a:ext cx="2177" cy="771"/>
            </a:xfrm>
            <a:prstGeom prst="line">
              <a:avLst/>
            </a:prstGeom>
            <a:noFill/>
            <a:ln w="254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323" name="Text Box 12">
              <a:extLst>
                <a:ext uri="{FF2B5EF4-FFF2-40B4-BE49-F238E27FC236}">
                  <a16:creationId xmlns:a16="http://schemas.microsoft.com/office/drawing/2014/main" id="{C314FD59-CF50-37A0-2205-335B3FF51E40}"/>
                </a:ext>
              </a:extLst>
            </p:cNvPr>
            <p:cNvSpPr txBox="1">
              <a:spLocks noChangeArrowheads="1"/>
            </p:cNvSpPr>
            <p:nvPr/>
          </p:nvSpPr>
          <p:spPr bwMode="auto">
            <a:xfrm>
              <a:off x="4604" y="2840"/>
              <a:ext cx="1069" cy="918"/>
            </a:xfrm>
            <a:prstGeom prst="rect">
              <a:avLst/>
            </a:prstGeom>
            <a:noFill/>
            <a:ln w="254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r">
                <a:defRPr sz="2800">
                  <a:solidFill>
                    <a:schemeClr val="tx1"/>
                  </a:solidFill>
                  <a:latin typeface="Tahoma" panose="020B0604030504040204" pitchFamily="34" charset="0"/>
                </a:defRPr>
              </a:lvl1pPr>
              <a:lvl2pPr marL="742950" indent="-285750" algn="r">
                <a:defRPr sz="2800">
                  <a:solidFill>
                    <a:schemeClr val="tx1"/>
                  </a:solidFill>
                  <a:latin typeface="Tahoma" panose="020B0604030504040204" pitchFamily="34" charset="0"/>
                </a:defRPr>
              </a:lvl2pPr>
              <a:lvl3pPr marL="1143000" indent="-228600" algn="r">
                <a:defRPr sz="2800">
                  <a:solidFill>
                    <a:schemeClr val="tx1"/>
                  </a:solidFill>
                  <a:latin typeface="Tahoma" panose="020B0604030504040204" pitchFamily="34" charset="0"/>
                </a:defRPr>
              </a:lvl3pPr>
              <a:lvl4pPr marL="1600200" indent="-228600" algn="r">
                <a:defRPr sz="2800">
                  <a:solidFill>
                    <a:schemeClr val="tx1"/>
                  </a:solidFill>
                  <a:latin typeface="Tahoma" panose="020B0604030504040204" pitchFamily="34" charset="0"/>
                </a:defRPr>
              </a:lvl4pPr>
              <a:lvl5pPr marL="2057400" indent="-228600" algn="r">
                <a:defRPr sz="2800">
                  <a:solidFill>
                    <a:schemeClr val="tx1"/>
                  </a:solidFill>
                  <a:latin typeface="Tahoma" panose="020B0604030504040204" pitchFamily="34" charset="0"/>
                </a:defRPr>
              </a:lvl5pPr>
              <a:lvl6pPr marL="2514600" indent="-228600" algn="r" eaLnBrk="0" fontAlgn="base" hangingPunct="0">
                <a:spcBef>
                  <a:spcPct val="0"/>
                </a:spcBef>
                <a:spcAft>
                  <a:spcPct val="0"/>
                </a:spcAft>
                <a:defRPr sz="2800">
                  <a:solidFill>
                    <a:schemeClr val="tx1"/>
                  </a:solidFill>
                  <a:latin typeface="Tahoma" panose="020B0604030504040204" pitchFamily="34" charset="0"/>
                </a:defRPr>
              </a:lvl6pPr>
              <a:lvl7pPr marL="2971800" indent="-228600" algn="r" eaLnBrk="0" fontAlgn="base" hangingPunct="0">
                <a:spcBef>
                  <a:spcPct val="0"/>
                </a:spcBef>
                <a:spcAft>
                  <a:spcPct val="0"/>
                </a:spcAft>
                <a:defRPr sz="2800">
                  <a:solidFill>
                    <a:schemeClr val="tx1"/>
                  </a:solidFill>
                  <a:latin typeface="Tahoma" panose="020B0604030504040204" pitchFamily="34" charset="0"/>
                </a:defRPr>
              </a:lvl7pPr>
              <a:lvl8pPr marL="3429000" indent="-228600" algn="r" eaLnBrk="0" fontAlgn="base" hangingPunct="0">
                <a:spcBef>
                  <a:spcPct val="0"/>
                </a:spcBef>
                <a:spcAft>
                  <a:spcPct val="0"/>
                </a:spcAft>
                <a:defRPr sz="2800">
                  <a:solidFill>
                    <a:schemeClr val="tx1"/>
                  </a:solidFill>
                  <a:latin typeface="Tahoma" panose="020B0604030504040204" pitchFamily="34" charset="0"/>
                </a:defRPr>
              </a:lvl8pPr>
              <a:lvl9pPr marL="3886200" indent="-228600" algn="r" eaLnBrk="0" fontAlgn="base" hangingPunct="0">
                <a:spcBef>
                  <a:spcPct val="0"/>
                </a:spcBef>
                <a:spcAft>
                  <a:spcPct val="0"/>
                </a:spcAft>
                <a:defRPr sz="2800">
                  <a:solidFill>
                    <a:schemeClr val="tx1"/>
                  </a:solidFill>
                  <a:latin typeface="Tahoma" panose="020B0604030504040204" pitchFamily="34" charset="0"/>
                </a:defRPr>
              </a:lvl9pPr>
            </a:lstStyle>
            <a:p>
              <a:pPr algn="l" eaLnBrk="1" hangingPunct="1"/>
              <a:r>
                <a:rPr lang="en-US" altLang="en-US" sz="2200"/>
                <a:t>LaBr</a:t>
              </a:r>
              <a:r>
                <a:rPr lang="en-US" altLang="en-US" sz="2200" baseline="-25000"/>
                <a:t>3</a:t>
              </a:r>
              <a:r>
                <a:rPr lang="en-US" altLang="en-US" sz="2200"/>
                <a:t>:Ce</a:t>
              </a:r>
            </a:p>
            <a:p>
              <a:pPr algn="l" eaLnBrk="1" hangingPunct="1"/>
              <a:r>
                <a:rPr lang="en-US" altLang="en-US" sz="2200"/>
                <a:t>LaCl</a:t>
              </a:r>
              <a:r>
                <a:rPr lang="en-US" altLang="en-US" sz="2200" baseline="-25000"/>
                <a:t>3</a:t>
              </a:r>
              <a:r>
                <a:rPr lang="en-US" altLang="en-US" sz="2200"/>
                <a:t>:Ce</a:t>
              </a:r>
            </a:p>
            <a:p>
              <a:pPr algn="l" eaLnBrk="1" hangingPunct="1"/>
              <a:r>
                <a:rPr lang="en-US" altLang="en-US" sz="2200"/>
                <a:t>YAlO</a:t>
              </a:r>
              <a:r>
                <a:rPr lang="en-US" altLang="en-US" sz="2200" baseline="-25000"/>
                <a:t>3</a:t>
              </a:r>
              <a:r>
                <a:rPr lang="en-US" altLang="en-US" sz="2200"/>
                <a:t>:Ce</a:t>
              </a:r>
            </a:p>
            <a:p>
              <a:pPr algn="l" eaLnBrk="1" hangingPunct="1"/>
              <a:r>
                <a:rPr lang="en-US" altLang="en-US" sz="2200"/>
                <a:t>proportional</a:t>
              </a: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39165F-C160-205B-0DBE-7EF07423A4E2}"/>
              </a:ext>
            </a:extLst>
          </p:cNvPr>
          <p:cNvPicPr>
            <a:picLocks noChangeAspect="1"/>
          </p:cNvPicPr>
          <p:nvPr/>
        </p:nvPicPr>
        <p:blipFill>
          <a:blip r:embed="rId3"/>
          <a:stretch>
            <a:fillRect/>
          </a:stretch>
        </p:blipFill>
        <p:spPr>
          <a:xfrm>
            <a:off x="0" y="-17187"/>
            <a:ext cx="3152229" cy="4444126"/>
          </a:xfrm>
          <a:prstGeom prst="rect">
            <a:avLst/>
          </a:prstGeom>
        </p:spPr>
      </p:pic>
      <p:pic>
        <p:nvPicPr>
          <p:cNvPr id="6" name="Picture 5">
            <a:extLst>
              <a:ext uri="{FF2B5EF4-FFF2-40B4-BE49-F238E27FC236}">
                <a16:creationId xmlns:a16="http://schemas.microsoft.com/office/drawing/2014/main" id="{3191192F-3A72-1D10-2CA9-5CA031B197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12382"/>
            <a:ext cx="1808108" cy="1808108"/>
          </a:xfrm>
          <a:prstGeom prst="rect">
            <a:avLst/>
          </a:prstGeom>
        </p:spPr>
      </p:pic>
      <p:pic>
        <p:nvPicPr>
          <p:cNvPr id="8" name="Picture 7">
            <a:extLst>
              <a:ext uri="{FF2B5EF4-FFF2-40B4-BE49-F238E27FC236}">
                <a16:creationId xmlns:a16="http://schemas.microsoft.com/office/drawing/2014/main" id="{CB8353AE-E1AF-2F09-6CC6-717BF158F5C5}"/>
              </a:ext>
            </a:extLst>
          </p:cNvPr>
          <p:cNvPicPr>
            <a:picLocks noChangeAspect="1"/>
          </p:cNvPicPr>
          <p:nvPr/>
        </p:nvPicPr>
        <p:blipFill>
          <a:blip r:embed="rId5"/>
          <a:stretch>
            <a:fillRect/>
          </a:stretch>
        </p:blipFill>
        <p:spPr>
          <a:xfrm>
            <a:off x="3619208" y="-106880"/>
            <a:ext cx="5601902" cy="1265884"/>
          </a:xfrm>
          <a:prstGeom prst="rect">
            <a:avLst/>
          </a:prstGeom>
        </p:spPr>
      </p:pic>
      <p:pic>
        <p:nvPicPr>
          <p:cNvPr id="10" name="Picture 9">
            <a:extLst>
              <a:ext uri="{FF2B5EF4-FFF2-40B4-BE49-F238E27FC236}">
                <a16:creationId xmlns:a16="http://schemas.microsoft.com/office/drawing/2014/main" id="{449288D5-D057-438B-64CF-D5EFA3873FF6}"/>
              </a:ext>
            </a:extLst>
          </p:cNvPr>
          <p:cNvPicPr>
            <a:picLocks noChangeAspect="1"/>
          </p:cNvPicPr>
          <p:nvPr/>
        </p:nvPicPr>
        <p:blipFill>
          <a:blip r:embed="rId6"/>
          <a:stretch>
            <a:fillRect/>
          </a:stretch>
        </p:blipFill>
        <p:spPr>
          <a:xfrm>
            <a:off x="4247535" y="1052052"/>
            <a:ext cx="3026791" cy="4240880"/>
          </a:xfrm>
          <a:prstGeom prst="rect">
            <a:avLst/>
          </a:prstGeom>
        </p:spPr>
      </p:pic>
      <p:sp>
        <p:nvSpPr>
          <p:cNvPr id="2" name="TextBox 1">
            <a:extLst>
              <a:ext uri="{FF2B5EF4-FFF2-40B4-BE49-F238E27FC236}">
                <a16:creationId xmlns:a16="http://schemas.microsoft.com/office/drawing/2014/main" id="{C44A20D8-6917-3D33-27E3-A3FE9F4DC927}"/>
              </a:ext>
            </a:extLst>
          </p:cNvPr>
          <p:cNvSpPr txBox="1"/>
          <p:nvPr/>
        </p:nvSpPr>
        <p:spPr>
          <a:xfrm>
            <a:off x="2798268" y="5412604"/>
            <a:ext cx="5085879" cy="707886"/>
          </a:xfrm>
          <a:prstGeom prst="rect">
            <a:avLst/>
          </a:prstGeom>
          <a:noFill/>
        </p:spPr>
        <p:txBody>
          <a:bodyPr wrap="none" rtlCol="0">
            <a:spAutoFit/>
          </a:bodyPr>
          <a:lstStyle/>
          <a:p>
            <a:pPr algn="l"/>
            <a:r>
              <a:rPr lang="en-US" sz="2000" i="1" dirty="0"/>
              <a:t>Non-proportionality is not a given property </a:t>
            </a:r>
          </a:p>
          <a:p>
            <a:pPr algn="l"/>
            <a:endParaRPr lang="en-US" sz="2000" i="1" dirty="0"/>
          </a:p>
        </p:txBody>
      </p:sp>
    </p:spTree>
    <p:extLst>
      <p:ext uri="{BB962C8B-B14F-4D97-AF65-F5344CB8AC3E}">
        <p14:creationId xmlns:p14="http://schemas.microsoft.com/office/powerpoint/2010/main" val="33365020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A16BFF-7B24-5CDE-2EBB-1C4427FE2DDC}"/>
              </a:ext>
            </a:extLst>
          </p:cNvPr>
          <p:cNvPicPr>
            <a:picLocks noChangeAspect="1"/>
          </p:cNvPicPr>
          <p:nvPr/>
        </p:nvPicPr>
        <p:blipFill>
          <a:blip r:embed="rId2"/>
          <a:stretch>
            <a:fillRect/>
          </a:stretch>
        </p:blipFill>
        <p:spPr>
          <a:xfrm>
            <a:off x="372859" y="1700139"/>
            <a:ext cx="4258628" cy="3224981"/>
          </a:xfrm>
          <a:prstGeom prst="rect">
            <a:avLst/>
          </a:prstGeom>
        </p:spPr>
      </p:pic>
      <p:pic>
        <p:nvPicPr>
          <p:cNvPr id="7" name="Picture 6">
            <a:extLst>
              <a:ext uri="{FF2B5EF4-FFF2-40B4-BE49-F238E27FC236}">
                <a16:creationId xmlns:a16="http://schemas.microsoft.com/office/drawing/2014/main" id="{8FFECBDD-C4EE-F302-7AB4-71FE246AA52D}"/>
              </a:ext>
            </a:extLst>
          </p:cNvPr>
          <p:cNvPicPr>
            <a:picLocks noChangeAspect="1"/>
          </p:cNvPicPr>
          <p:nvPr/>
        </p:nvPicPr>
        <p:blipFill>
          <a:blip r:embed="rId3"/>
          <a:stretch>
            <a:fillRect/>
          </a:stretch>
        </p:blipFill>
        <p:spPr>
          <a:xfrm>
            <a:off x="4975039" y="3867558"/>
            <a:ext cx="3896616" cy="2951114"/>
          </a:xfrm>
          <a:prstGeom prst="rect">
            <a:avLst/>
          </a:prstGeom>
        </p:spPr>
      </p:pic>
      <p:sp>
        <p:nvSpPr>
          <p:cNvPr id="2" name="TextBox 1">
            <a:extLst>
              <a:ext uri="{FF2B5EF4-FFF2-40B4-BE49-F238E27FC236}">
                <a16:creationId xmlns:a16="http://schemas.microsoft.com/office/drawing/2014/main" id="{4C19E61A-EE8D-448F-6819-8E28125520EC}"/>
              </a:ext>
            </a:extLst>
          </p:cNvPr>
          <p:cNvSpPr txBox="1"/>
          <p:nvPr/>
        </p:nvSpPr>
        <p:spPr>
          <a:xfrm>
            <a:off x="6523132" y="4311140"/>
            <a:ext cx="2004971" cy="307777"/>
          </a:xfrm>
          <a:prstGeom prst="rect">
            <a:avLst/>
          </a:prstGeom>
          <a:noFill/>
        </p:spPr>
        <p:txBody>
          <a:bodyPr wrap="none" rtlCol="0">
            <a:spAutoFit/>
          </a:bodyPr>
          <a:lstStyle/>
          <a:p>
            <a:r>
              <a:rPr lang="en-US" sz="1400" dirty="0"/>
              <a:t>LaBr</a:t>
            </a:r>
            <a:r>
              <a:rPr lang="en-US" sz="1400" baseline="-25000" dirty="0"/>
              <a:t>3</a:t>
            </a:r>
            <a:r>
              <a:rPr lang="en-US" sz="1400" dirty="0"/>
              <a:t>:Ce</a:t>
            </a:r>
            <a:r>
              <a:rPr lang="en-US" sz="1400" baseline="30000" dirty="0"/>
              <a:t>3+</a:t>
            </a:r>
            <a:r>
              <a:rPr lang="en-US" sz="1400" dirty="0"/>
              <a:t>;50ppm Sr</a:t>
            </a:r>
            <a:r>
              <a:rPr lang="en-US" sz="1400" baseline="30000" dirty="0"/>
              <a:t>2+</a:t>
            </a:r>
            <a:endParaRPr lang="en-US" sz="1400" dirty="0"/>
          </a:p>
        </p:txBody>
      </p:sp>
      <p:sp>
        <p:nvSpPr>
          <p:cNvPr id="4" name="TextBox 3">
            <a:extLst>
              <a:ext uri="{FF2B5EF4-FFF2-40B4-BE49-F238E27FC236}">
                <a16:creationId xmlns:a16="http://schemas.microsoft.com/office/drawing/2014/main" id="{88DEE546-CFEF-670D-5AFC-A8FB9CD27718}"/>
              </a:ext>
            </a:extLst>
          </p:cNvPr>
          <p:cNvSpPr txBox="1"/>
          <p:nvPr/>
        </p:nvSpPr>
        <p:spPr>
          <a:xfrm>
            <a:off x="1440395" y="4585725"/>
            <a:ext cx="2484078" cy="338554"/>
          </a:xfrm>
          <a:prstGeom prst="rect">
            <a:avLst/>
          </a:prstGeom>
          <a:solidFill>
            <a:schemeClr val="bg1"/>
          </a:solidFill>
        </p:spPr>
        <p:txBody>
          <a:bodyPr wrap="none" rtlCol="0">
            <a:spAutoFit/>
          </a:bodyPr>
          <a:lstStyle/>
          <a:p>
            <a:r>
              <a:rPr lang="en-US" sz="1600" dirty="0"/>
              <a:t>Synchrotron X-ray energy</a:t>
            </a:r>
          </a:p>
        </p:txBody>
      </p:sp>
      <p:pic>
        <p:nvPicPr>
          <p:cNvPr id="10" name="Picture 9">
            <a:extLst>
              <a:ext uri="{FF2B5EF4-FFF2-40B4-BE49-F238E27FC236}">
                <a16:creationId xmlns:a16="http://schemas.microsoft.com/office/drawing/2014/main" id="{DCEEE941-CBFD-CD61-3CE7-151C8C38A075}"/>
              </a:ext>
            </a:extLst>
          </p:cNvPr>
          <p:cNvPicPr>
            <a:picLocks noChangeAspect="1"/>
          </p:cNvPicPr>
          <p:nvPr/>
        </p:nvPicPr>
        <p:blipFill>
          <a:blip r:embed="rId4"/>
          <a:stretch>
            <a:fillRect/>
          </a:stretch>
        </p:blipFill>
        <p:spPr>
          <a:xfrm>
            <a:off x="4860025" y="1177117"/>
            <a:ext cx="4126643" cy="2690441"/>
          </a:xfrm>
          <a:prstGeom prst="rect">
            <a:avLst/>
          </a:prstGeom>
        </p:spPr>
      </p:pic>
      <p:pic>
        <p:nvPicPr>
          <p:cNvPr id="14" name="Picture 13">
            <a:extLst>
              <a:ext uri="{FF2B5EF4-FFF2-40B4-BE49-F238E27FC236}">
                <a16:creationId xmlns:a16="http://schemas.microsoft.com/office/drawing/2014/main" id="{509D960C-9BAC-2FA9-F438-9EE8C93C7D2C}"/>
              </a:ext>
            </a:extLst>
          </p:cNvPr>
          <p:cNvPicPr>
            <a:picLocks noChangeAspect="1"/>
          </p:cNvPicPr>
          <p:nvPr/>
        </p:nvPicPr>
        <p:blipFill>
          <a:blip r:embed="rId5"/>
          <a:stretch>
            <a:fillRect/>
          </a:stretch>
        </p:blipFill>
        <p:spPr>
          <a:xfrm>
            <a:off x="-57159" y="39328"/>
            <a:ext cx="7382905" cy="1581371"/>
          </a:xfrm>
          <a:prstGeom prst="rect">
            <a:avLst/>
          </a:prstGeom>
        </p:spPr>
      </p:pic>
      <p:sp>
        <p:nvSpPr>
          <p:cNvPr id="3" name="TextBox 2">
            <a:extLst>
              <a:ext uri="{FF2B5EF4-FFF2-40B4-BE49-F238E27FC236}">
                <a16:creationId xmlns:a16="http://schemas.microsoft.com/office/drawing/2014/main" id="{44A9C223-9F0F-FAAB-E807-61C35310729E}"/>
              </a:ext>
            </a:extLst>
          </p:cNvPr>
          <p:cNvSpPr txBox="1"/>
          <p:nvPr/>
        </p:nvSpPr>
        <p:spPr>
          <a:xfrm>
            <a:off x="733381" y="5157861"/>
            <a:ext cx="4126644" cy="707886"/>
          </a:xfrm>
          <a:prstGeom prst="rect">
            <a:avLst/>
          </a:prstGeom>
          <a:noFill/>
        </p:spPr>
        <p:txBody>
          <a:bodyPr wrap="square" rtlCol="0">
            <a:spAutoFit/>
          </a:bodyPr>
          <a:lstStyle/>
          <a:p>
            <a:pPr algn="l"/>
            <a:r>
              <a:rPr lang="en-US" sz="2000" dirty="0">
                <a:solidFill>
                  <a:srgbClr val="C00000"/>
                </a:solidFill>
              </a:rPr>
              <a:t>50 ppm of Sr</a:t>
            </a:r>
            <a:r>
              <a:rPr lang="en-US" sz="2000" baseline="30000" dirty="0">
                <a:solidFill>
                  <a:srgbClr val="C00000"/>
                </a:solidFill>
              </a:rPr>
              <a:t>2+</a:t>
            </a:r>
            <a:r>
              <a:rPr lang="en-US" sz="2000" dirty="0">
                <a:solidFill>
                  <a:srgbClr val="C00000"/>
                </a:solidFill>
              </a:rPr>
              <a:t> improves performance dramatically</a:t>
            </a:r>
          </a:p>
        </p:txBody>
      </p:sp>
    </p:spTree>
    <p:extLst>
      <p:ext uri="{BB962C8B-B14F-4D97-AF65-F5344CB8AC3E}">
        <p14:creationId xmlns:p14="http://schemas.microsoft.com/office/powerpoint/2010/main" val="13151303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738579-8101-DB9A-48B6-E07234926F65}"/>
              </a:ext>
            </a:extLst>
          </p:cNvPr>
          <p:cNvSpPr>
            <a:spLocks noGrp="1"/>
          </p:cNvSpPr>
          <p:nvPr>
            <p:ph idx="1"/>
          </p:nvPr>
        </p:nvSpPr>
        <p:spPr>
          <a:xfrm>
            <a:off x="570873" y="1028828"/>
            <a:ext cx="7648575" cy="3048000"/>
          </a:xfrm>
        </p:spPr>
        <p:txBody>
          <a:bodyPr/>
          <a:lstStyle/>
          <a:p>
            <a:r>
              <a:rPr lang="en-US" sz="1800" dirty="0"/>
              <a:t>It seems (to me) that traditional new scintillator discovery does not lead easily to new commercial products. It is hard to beat the existing products, and the traditional research fields have been largely explored. </a:t>
            </a:r>
          </a:p>
          <a:p>
            <a:endParaRPr lang="en-US" sz="1800" dirty="0"/>
          </a:p>
          <a:p>
            <a:r>
              <a:rPr lang="en-US" sz="1800" dirty="0"/>
              <a:t>By means of co-doping and/or engineering strategies, properties can still be improved</a:t>
            </a:r>
          </a:p>
          <a:p>
            <a:pPr lvl="1"/>
            <a:r>
              <a:rPr lang="en-US" sz="1600" dirty="0"/>
              <a:t>Improving crystal growth properties	LYSO</a:t>
            </a:r>
          </a:p>
          <a:p>
            <a:pPr lvl="1"/>
            <a:r>
              <a:rPr lang="en-US" sz="1600" dirty="0"/>
              <a:t>Engineering the proportionality 		LaBr3:Ce 50ppm Sr2+</a:t>
            </a:r>
          </a:p>
          <a:p>
            <a:pPr lvl="1"/>
            <a:r>
              <a:rPr lang="en-US" sz="1600" dirty="0"/>
              <a:t>Shortening the rise time			</a:t>
            </a:r>
            <a:r>
              <a:rPr lang="en-US" sz="1600" dirty="0" err="1"/>
              <a:t>LYSO:Ce;Ca</a:t>
            </a:r>
            <a:endParaRPr lang="en-US" sz="1600" dirty="0"/>
          </a:p>
          <a:p>
            <a:pPr lvl="1"/>
            <a:r>
              <a:rPr lang="en-US" sz="1600" dirty="0"/>
              <a:t>Improving thermal stability</a:t>
            </a:r>
          </a:p>
          <a:p>
            <a:pPr lvl="1"/>
            <a:endParaRPr lang="en-US" sz="1600" dirty="0"/>
          </a:p>
          <a:p>
            <a:r>
              <a:rPr lang="en-US" sz="1800" dirty="0"/>
              <a:t>What I learned is that 0.1 eV change in electronic level locations (valence band, conduction band, luminescence center), may alter performance dramatically</a:t>
            </a:r>
            <a:endParaRPr lang="en-US" sz="1600" dirty="0"/>
          </a:p>
        </p:txBody>
      </p:sp>
      <p:sp>
        <p:nvSpPr>
          <p:cNvPr id="4" name="Title 2">
            <a:extLst>
              <a:ext uri="{FF2B5EF4-FFF2-40B4-BE49-F238E27FC236}">
                <a16:creationId xmlns:a16="http://schemas.microsoft.com/office/drawing/2014/main" id="{F2E8F816-71E0-4C1C-37A1-51A0E4C3E186}"/>
              </a:ext>
            </a:extLst>
          </p:cNvPr>
          <p:cNvSpPr>
            <a:spLocks noGrp="1"/>
          </p:cNvSpPr>
          <p:nvPr>
            <p:ph type="title"/>
          </p:nvPr>
        </p:nvSpPr>
        <p:spPr>
          <a:xfrm>
            <a:off x="742156" y="106018"/>
            <a:ext cx="7659688" cy="668594"/>
          </a:xfrm>
        </p:spPr>
        <p:txBody>
          <a:bodyPr/>
          <a:lstStyle/>
          <a:p>
            <a:r>
              <a:rPr lang="en-US" dirty="0">
                <a:solidFill>
                  <a:srgbClr val="C00000"/>
                </a:solidFill>
              </a:rPr>
              <a:t>Challenges that lie ahead</a:t>
            </a:r>
            <a:endParaRPr lang="en-US" dirty="0"/>
          </a:p>
        </p:txBody>
      </p:sp>
    </p:spTree>
    <p:extLst>
      <p:ext uri="{BB962C8B-B14F-4D97-AF65-F5344CB8AC3E}">
        <p14:creationId xmlns:p14="http://schemas.microsoft.com/office/powerpoint/2010/main" val="37186801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EDF02C-5B57-5361-66F6-3DB917FAA344}"/>
              </a:ext>
            </a:extLst>
          </p:cNvPr>
          <p:cNvSpPr txBox="1"/>
          <p:nvPr/>
        </p:nvSpPr>
        <p:spPr>
          <a:xfrm flipH="1">
            <a:off x="703305" y="1591008"/>
            <a:ext cx="7981291" cy="2246769"/>
          </a:xfrm>
          <a:prstGeom prst="rect">
            <a:avLst/>
          </a:prstGeom>
          <a:noFill/>
        </p:spPr>
        <p:txBody>
          <a:bodyPr wrap="square" rtlCol="0">
            <a:spAutoFit/>
          </a:bodyPr>
          <a:lstStyle/>
          <a:p>
            <a:pPr algn="l"/>
            <a:r>
              <a:rPr lang="en-US" sz="2000" dirty="0"/>
              <a:t>Should we explore entirely new research fields</a:t>
            </a:r>
          </a:p>
          <a:p>
            <a:pPr marL="800100" lvl="1" indent="-342900" algn="l">
              <a:buFont typeface="Arial" panose="020B0604020202020204" pitchFamily="34" charset="0"/>
              <a:buChar char="•"/>
            </a:pPr>
            <a:r>
              <a:rPr lang="en-US" sz="2000" dirty="0"/>
              <a:t>Direct bandgap emission (Pb-perovskite halides)</a:t>
            </a:r>
          </a:p>
          <a:p>
            <a:pPr marL="800100" lvl="1" indent="-342900" algn="l">
              <a:buFont typeface="Arial" panose="020B0604020202020204" pitchFamily="34" charset="0"/>
              <a:buChar char="•"/>
            </a:pPr>
            <a:r>
              <a:rPr lang="en-US" sz="2000" dirty="0"/>
              <a:t>Semi-conducting compounds</a:t>
            </a:r>
          </a:p>
          <a:p>
            <a:pPr marL="800100" lvl="1" indent="-342900" algn="l">
              <a:buFont typeface="Arial" panose="020B0604020202020204" pitchFamily="34" charset="0"/>
              <a:buChar char="•"/>
            </a:pPr>
            <a:r>
              <a:rPr lang="en-US" sz="2000" dirty="0"/>
              <a:t>Hybrid materials, nano materials, plastics</a:t>
            </a:r>
          </a:p>
          <a:p>
            <a:pPr algn="l"/>
            <a:r>
              <a:rPr lang="en-US" sz="2000" dirty="0"/>
              <a:t>scintillation materials discovery by means of</a:t>
            </a:r>
          </a:p>
          <a:p>
            <a:pPr marL="800100" lvl="1" indent="-342900" algn="l">
              <a:buFont typeface="Arial" panose="020B0604020202020204" pitchFamily="34" charset="0"/>
              <a:buChar char="•"/>
            </a:pPr>
            <a:r>
              <a:rPr lang="en-US" sz="2000" dirty="0"/>
              <a:t>machine learning </a:t>
            </a:r>
          </a:p>
          <a:p>
            <a:pPr marL="800100" lvl="1" indent="-342900" algn="l">
              <a:buFont typeface="Arial" panose="020B0604020202020204" pitchFamily="34" charset="0"/>
              <a:buChar char="•"/>
            </a:pPr>
            <a:r>
              <a:rPr lang="en-US" sz="2000" dirty="0"/>
              <a:t>computational simulation</a:t>
            </a:r>
          </a:p>
        </p:txBody>
      </p:sp>
      <p:sp>
        <p:nvSpPr>
          <p:cNvPr id="3" name="Title 2">
            <a:extLst>
              <a:ext uri="{FF2B5EF4-FFF2-40B4-BE49-F238E27FC236}">
                <a16:creationId xmlns:a16="http://schemas.microsoft.com/office/drawing/2014/main" id="{C7762E7F-BCD1-8EAE-7B7F-B223262B926A}"/>
              </a:ext>
            </a:extLst>
          </p:cNvPr>
          <p:cNvSpPr txBox="1">
            <a:spLocks/>
          </p:cNvSpPr>
          <p:nvPr/>
        </p:nvSpPr>
        <p:spPr>
          <a:xfrm>
            <a:off x="573446" y="683341"/>
            <a:ext cx="7659688" cy="717755"/>
          </a:xfrm>
          <a:prstGeom prst="rect">
            <a:avLst/>
          </a:prstGeom>
        </p:spPr>
        <p:txBody>
          <a:bodyPr/>
          <a:lstStyle>
            <a:lvl1pPr marL="857250" indent="-857250" algn="l" rtl="0" eaLnBrk="0" fontAlgn="base" hangingPunct="0">
              <a:spcBef>
                <a:spcPct val="0"/>
              </a:spcBef>
              <a:spcAft>
                <a:spcPct val="0"/>
              </a:spcAft>
              <a:defRPr sz="3300">
                <a:solidFill>
                  <a:schemeClr val="tx1"/>
                </a:solidFill>
                <a:latin typeface="+mj-lt"/>
                <a:ea typeface="+mj-ea"/>
                <a:cs typeface="+mj-cs"/>
              </a:defRPr>
            </a:lvl1pPr>
            <a:lvl2pPr marL="857250" indent="-857250" algn="l" rtl="0" eaLnBrk="0" fontAlgn="base" hangingPunct="0">
              <a:spcBef>
                <a:spcPct val="0"/>
              </a:spcBef>
              <a:spcAft>
                <a:spcPct val="0"/>
              </a:spcAft>
              <a:defRPr sz="3300">
                <a:solidFill>
                  <a:schemeClr val="tx1"/>
                </a:solidFill>
                <a:latin typeface="Bookman Old Style" pitchFamily="18" charset="0"/>
              </a:defRPr>
            </a:lvl2pPr>
            <a:lvl3pPr marL="857250" indent="-857250" algn="l" rtl="0" eaLnBrk="0" fontAlgn="base" hangingPunct="0">
              <a:spcBef>
                <a:spcPct val="0"/>
              </a:spcBef>
              <a:spcAft>
                <a:spcPct val="0"/>
              </a:spcAft>
              <a:defRPr sz="3300">
                <a:solidFill>
                  <a:schemeClr val="tx1"/>
                </a:solidFill>
                <a:latin typeface="Bookman Old Style" pitchFamily="18" charset="0"/>
              </a:defRPr>
            </a:lvl3pPr>
            <a:lvl4pPr marL="857250" indent="-857250" algn="l" rtl="0" eaLnBrk="0" fontAlgn="base" hangingPunct="0">
              <a:spcBef>
                <a:spcPct val="0"/>
              </a:spcBef>
              <a:spcAft>
                <a:spcPct val="0"/>
              </a:spcAft>
              <a:defRPr sz="3300">
                <a:solidFill>
                  <a:schemeClr val="tx1"/>
                </a:solidFill>
                <a:latin typeface="Bookman Old Style" pitchFamily="18" charset="0"/>
              </a:defRPr>
            </a:lvl4pPr>
            <a:lvl5pPr marL="857250" indent="-857250" algn="l" rtl="0" eaLnBrk="0" fontAlgn="base" hangingPunct="0">
              <a:spcBef>
                <a:spcPct val="0"/>
              </a:spcBef>
              <a:spcAft>
                <a:spcPct val="0"/>
              </a:spcAft>
              <a:defRPr sz="3300">
                <a:solidFill>
                  <a:schemeClr val="tx1"/>
                </a:solidFill>
                <a:latin typeface="Bookman Old Style" pitchFamily="18" charset="0"/>
              </a:defRPr>
            </a:lvl5pPr>
            <a:lvl6pPr marL="1314450" indent="-857250" algn="l" rtl="0" fontAlgn="base">
              <a:spcBef>
                <a:spcPct val="0"/>
              </a:spcBef>
              <a:spcAft>
                <a:spcPct val="0"/>
              </a:spcAft>
              <a:defRPr sz="3300">
                <a:solidFill>
                  <a:schemeClr val="tx1"/>
                </a:solidFill>
                <a:latin typeface="Bookman Old Style" pitchFamily="18" charset="0"/>
              </a:defRPr>
            </a:lvl6pPr>
            <a:lvl7pPr marL="1771650" indent="-857250" algn="l" rtl="0" fontAlgn="base">
              <a:spcBef>
                <a:spcPct val="0"/>
              </a:spcBef>
              <a:spcAft>
                <a:spcPct val="0"/>
              </a:spcAft>
              <a:defRPr sz="3300">
                <a:solidFill>
                  <a:schemeClr val="tx1"/>
                </a:solidFill>
                <a:latin typeface="Bookman Old Style" pitchFamily="18" charset="0"/>
              </a:defRPr>
            </a:lvl7pPr>
            <a:lvl8pPr marL="2228850" indent="-857250" algn="l" rtl="0" fontAlgn="base">
              <a:spcBef>
                <a:spcPct val="0"/>
              </a:spcBef>
              <a:spcAft>
                <a:spcPct val="0"/>
              </a:spcAft>
              <a:defRPr sz="3300">
                <a:solidFill>
                  <a:schemeClr val="tx1"/>
                </a:solidFill>
                <a:latin typeface="Bookman Old Style" pitchFamily="18" charset="0"/>
              </a:defRPr>
            </a:lvl8pPr>
            <a:lvl9pPr marL="2686050" indent="-857250" algn="l" rtl="0" fontAlgn="base">
              <a:spcBef>
                <a:spcPct val="0"/>
              </a:spcBef>
              <a:spcAft>
                <a:spcPct val="0"/>
              </a:spcAft>
              <a:defRPr sz="3300">
                <a:solidFill>
                  <a:schemeClr val="tx1"/>
                </a:solidFill>
                <a:latin typeface="Bookman Old Style" pitchFamily="18" charset="0"/>
              </a:defRPr>
            </a:lvl9pPr>
          </a:lstStyle>
          <a:p>
            <a:r>
              <a:rPr lang="en-US" kern="0" dirty="0">
                <a:solidFill>
                  <a:srgbClr val="C00000"/>
                </a:solidFill>
              </a:rPr>
              <a:t>Challenges that lie ahead</a:t>
            </a:r>
            <a:endParaRPr lang="en-US" kern="0" dirty="0"/>
          </a:p>
        </p:txBody>
      </p:sp>
      <p:grpSp>
        <p:nvGrpSpPr>
          <p:cNvPr id="6" name="Group 5">
            <a:extLst>
              <a:ext uri="{FF2B5EF4-FFF2-40B4-BE49-F238E27FC236}">
                <a16:creationId xmlns:a16="http://schemas.microsoft.com/office/drawing/2014/main" id="{FFDD490F-A790-F563-F15D-B2D6CBDFAD54}"/>
              </a:ext>
            </a:extLst>
          </p:cNvPr>
          <p:cNvGrpSpPr/>
          <p:nvPr/>
        </p:nvGrpSpPr>
        <p:grpSpPr>
          <a:xfrm>
            <a:off x="330368" y="3686277"/>
            <a:ext cx="8605213" cy="2400657"/>
            <a:chOff x="330368" y="3686277"/>
            <a:chExt cx="8605213" cy="2400657"/>
          </a:xfrm>
        </p:grpSpPr>
        <p:sp>
          <p:nvSpPr>
            <p:cNvPr id="4" name="TextBox 3">
              <a:extLst>
                <a:ext uri="{FF2B5EF4-FFF2-40B4-BE49-F238E27FC236}">
                  <a16:creationId xmlns:a16="http://schemas.microsoft.com/office/drawing/2014/main" id="{13C48FC0-65CE-96AA-7157-907F44BFCCBC}"/>
                </a:ext>
              </a:extLst>
            </p:cNvPr>
            <p:cNvSpPr txBox="1"/>
            <p:nvPr/>
          </p:nvSpPr>
          <p:spPr>
            <a:xfrm>
              <a:off x="452318" y="3686277"/>
              <a:ext cx="8483263" cy="1631216"/>
            </a:xfrm>
            <a:prstGeom prst="rect">
              <a:avLst/>
            </a:prstGeom>
            <a:noFill/>
          </p:spPr>
          <p:txBody>
            <a:bodyPr wrap="square" rtlCol="0">
              <a:spAutoFit/>
            </a:bodyPr>
            <a:lstStyle/>
            <a:p>
              <a:pPr algn="l"/>
              <a:r>
                <a:rPr lang="en-US" sz="2000" dirty="0"/>
                <a:t>But!</a:t>
              </a:r>
            </a:p>
            <a:p>
              <a:pPr marL="800100" lvl="1" indent="-342900" algn="l">
                <a:buFont typeface="Arial" panose="020B0604020202020204" pitchFamily="34" charset="0"/>
                <a:buChar char="•"/>
              </a:pPr>
              <a:r>
                <a:rPr lang="en-US" sz="2000" dirty="0"/>
                <a:t>50 ppm of co-dopant may improve scintillator performance strongly (we don’t know why)</a:t>
              </a:r>
            </a:p>
            <a:p>
              <a:pPr marL="800100" lvl="1" indent="-342900" algn="l">
                <a:buFont typeface="Arial" panose="020B0604020202020204" pitchFamily="34" charset="0"/>
                <a:buChar char="•"/>
              </a:pPr>
              <a:r>
                <a:rPr lang="en-US" sz="2000" dirty="0"/>
                <a:t>0.1 eV change in Ce</a:t>
              </a:r>
              <a:r>
                <a:rPr lang="en-US" sz="2000" baseline="30000" dirty="0"/>
                <a:t>3+</a:t>
              </a:r>
              <a:r>
                <a:rPr lang="en-US" sz="2000" dirty="0"/>
                <a:t> 5d-level relative to CB-bottom</a:t>
              </a:r>
              <a:r>
                <a:rPr lang="en-US" sz="2000" dirty="0">
                  <a:sym typeface="Wingdings" panose="05000000000000000000" pitchFamily="2" charset="2"/>
                </a:rPr>
                <a:t>100K change in quenching temperature</a:t>
              </a:r>
              <a:endParaRPr lang="en-US" sz="2000" dirty="0"/>
            </a:p>
          </p:txBody>
        </p:sp>
        <p:sp>
          <p:nvSpPr>
            <p:cNvPr id="5" name="TextBox 4">
              <a:extLst>
                <a:ext uri="{FF2B5EF4-FFF2-40B4-BE49-F238E27FC236}">
                  <a16:creationId xmlns:a16="http://schemas.microsoft.com/office/drawing/2014/main" id="{C73380B2-3301-C7E9-6A36-D720A3A67ECA}"/>
                </a:ext>
              </a:extLst>
            </p:cNvPr>
            <p:cNvSpPr txBox="1"/>
            <p:nvPr/>
          </p:nvSpPr>
          <p:spPr>
            <a:xfrm>
              <a:off x="330368" y="5317493"/>
              <a:ext cx="8483263" cy="769441"/>
            </a:xfrm>
            <a:prstGeom prst="rect">
              <a:avLst/>
            </a:prstGeom>
            <a:noFill/>
          </p:spPr>
          <p:txBody>
            <a:bodyPr wrap="square" rtlCol="0">
              <a:spAutoFit/>
            </a:bodyPr>
            <a:lstStyle/>
            <a:p>
              <a:pPr algn="l"/>
              <a:r>
                <a:rPr lang="en-US" i="1" dirty="0"/>
                <a:t>My guess: for the time being at best one may predict what will not work but not what will work</a:t>
              </a:r>
            </a:p>
          </p:txBody>
        </p:sp>
      </p:grpSp>
    </p:spTree>
    <p:extLst>
      <p:ext uri="{BB962C8B-B14F-4D97-AF65-F5344CB8AC3E}">
        <p14:creationId xmlns:p14="http://schemas.microsoft.com/office/powerpoint/2010/main" val="351856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D82C8D-3711-8BD5-C93E-C0645BEE9A92}"/>
              </a:ext>
            </a:extLst>
          </p:cNvPr>
          <p:cNvSpPr>
            <a:spLocks noGrp="1"/>
          </p:cNvSpPr>
          <p:nvPr>
            <p:ph type="title"/>
          </p:nvPr>
        </p:nvSpPr>
        <p:spPr>
          <a:xfrm>
            <a:off x="742156" y="106018"/>
            <a:ext cx="7659688" cy="668594"/>
          </a:xfrm>
        </p:spPr>
        <p:txBody>
          <a:bodyPr/>
          <a:lstStyle/>
          <a:p>
            <a:r>
              <a:rPr lang="en-US" dirty="0">
                <a:solidFill>
                  <a:srgbClr val="C00000"/>
                </a:solidFill>
              </a:rPr>
              <a:t>Challenges that lie ahead</a:t>
            </a:r>
          </a:p>
        </p:txBody>
      </p:sp>
      <p:pic>
        <p:nvPicPr>
          <p:cNvPr id="7" name="Picture 6">
            <a:extLst>
              <a:ext uri="{FF2B5EF4-FFF2-40B4-BE49-F238E27FC236}">
                <a16:creationId xmlns:a16="http://schemas.microsoft.com/office/drawing/2014/main" id="{90A23C7B-AA8E-E0E1-083E-4D9076FCF81A}"/>
              </a:ext>
            </a:extLst>
          </p:cNvPr>
          <p:cNvPicPr>
            <a:picLocks noChangeAspect="1"/>
          </p:cNvPicPr>
          <p:nvPr/>
        </p:nvPicPr>
        <p:blipFill>
          <a:blip r:embed="rId2"/>
          <a:stretch>
            <a:fillRect/>
          </a:stretch>
        </p:blipFill>
        <p:spPr>
          <a:xfrm>
            <a:off x="638279" y="1860026"/>
            <a:ext cx="3396602" cy="2666631"/>
          </a:xfrm>
          <a:prstGeom prst="rect">
            <a:avLst/>
          </a:prstGeom>
        </p:spPr>
      </p:pic>
      <p:sp>
        <p:nvSpPr>
          <p:cNvPr id="14" name="TextBox 13">
            <a:extLst>
              <a:ext uri="{FF2B5EF4-FFF2-40B4-BE49-F238E27FC236}">
                <a16:creationId xmlns:a16="http://schemas.microsoft.com/office/drawing/2014/main" id="{049BA2A5-1352-2E15-01F8-5D869E411E1C}"/>
              </a:ext>
            </a:extLst>
          </p:cNvPr>
          <p:cNvSpPr txBox="1"/>
          <p:nvPr/>
        </p:nvSpPr>
        <p:spPr>
          <a:xfrm>
            <a:off x="304186" y="4631960"/>
            <a:ext cx="8535628" cy="1477328"/>
          </a:xfrm>
          <a:prstGeom prst="rect">
            <a:avLst/>
          </a:prstGeom>
          <a:noFill/>
        </p:spPr>
        <p:txBody>
          <a:bodyPr wrap="square">
            <a:spAutoFit/>
          </a:bodyPr>
          <a:lstStyle/>
          <a:p>
            <a:pPr marL="342900" indent="-342900" algn="l">
              <a:buFont typeface="Arial" panose="020B0604020202020204" pitchFamily="34" charset="0"/>
              <a:buChar char="•"/>
            </a:pPr>
            <a:r>
              <a:rPr lang="en-US" sz="1800" dirty="0">
                <a:sym typeface="Wingdings" panose="05000000000000000000" pitchFamily="2" charset="2"/>
              </a:rPr>
              <a:t>if the arrival time of each individual photon from each scintillation event can be detected, almost full information can be used </a:t>
            </a:r>
          </a:p>
          <a:p>
            <a:pPr marL="285750" indent="-285750" algn="l">
              <a:buFont typeface="Arial" panose="020B0604020202020204" pitchFamily="34" charset="0"/>
              <a:buChar char="•"/>
            </a:pPr>
            <a:r>
              <a:rPr lang="en-US" sz="1800" dirty="0">
                <a:sym typeface="Wingdings" panose="05000000000000000000" pitchFamily="2" charset="2"/>
              </a:rPr>
              <a:t>Waveform digitizers, fast photon detectors and </a:t>
            </a:r>
            <a:r>
              <a:rPr lang="en-US" sz="1800" dirty="0" err="1">
                <a:sym typeface="Wingdings" panose="05000000000000000000" pitchFamily="2" charset="2"/>
              </a:rPr>
              <a:t>artifical</a:t>
            </a:r>
            <a:r>
              <a:rPr lang="en-US" sz="1800" dirty="0">
                <a:sym typeface="Wingdings" panose="05000000000000000000" pitchFamily="2" charset="2"/>
              </a:rPr>
              <a:t> intelligence for data management and analysis</a:t>
            </a:r>
          </a:p>
          <a:p>
            <a:pPr marL="342900" indent="-342900" algn="l">
              <a:buFont typeface="Arial" panose="020B0604020202020204" pitchFamily="34" charset="0"/>
              <a:buChar char="•"/>
            </a:pPr>
            <a:endParaRPr lang="en-US" sz="1800" dirty="0">
              <a:sym typeface="Wingdings" panose="05000000000000000000" pitchFamily="2" charset="2"/>
            </a:endParaRPr>
          </a:p>
        </p:txBody>
      </p:sp>
      <p:sp>
        <p:nvSpPr>
          <p:cNvPr id="2" name="TextBox 1">
            <a:extLst>
              <a:ext uri="{FF2B5EF4-FFF2-40B4-BE49-F238E27FC236}">
                <a16:creationId xmlns:a16="http://schemas.microsoft.com/office/drawing/2014/main" id="{3441B496-3296-4476-B928-18DE989004DA}"/>
              </a:ext>
            </a:extLst>
          </p:cNvPr>
          <p:cNvSpPr txBox="1"/>
          <p:nvPr/>
        </p:nvSpPr>
        <p:spPr>
          <a:xfrm>
            <a:off x="4572000" y="3275111"/>
            <a:ext cx="2661754" cy="307777"/>
          </a:xfrm>
          <a:prstGeom prst="rect">
            <a:avLst/>
          </a:prstGeom>
          <a:noFill/>
        </p:spPr>
        <p:txBody>
          <a:bodyPr wrap="none" rtlCol="0">
            <a:spAutoFit/>
          </a:bodyPr>
          <a:lstStyle/>
          <a:p>
            <a:r>
              <a:rPr lang="en-US" sz="1400" dirty="0"/>
              <a:t>Wolszczak NIM A886 (2018) 30</a:t>
            </a:r>
          </a:p>
        </p:txBody>
      </p:sp>
      <p:sp>
        <p:nvSpPr>
          <p:cNvPr id="4" name="TextBox 3">
            <a:extLst>
              <a:ext uri="{FF2B5EF4-FFF2-40B4-BE49-F238E27FC236}">
                <a16:creationId xmlns:a16="http://schemas.microsoft.com/office/drawing/2014/main" id="{B3996C51-93EA-EC7B-FCEE-254BEDBCD14F}"/>
              </a:ext>
            </a:extLst>
          </p:cNvPr>
          <p:cNvSpPr txBox="1"/>
          <p:nvPr/>
        </p:nvSpPr>
        <p:spPr>
          <a:xfrm>
            <a:off x="742156" y="1181311"/>
            <a:ext cx="6596041" cy="430887"/>
          </a:xfrm>
          <a:prstGeom prst="rect">
            <a:avLst/>
          </a:prstGeom>
          <a:noFill/>
        </p:spPr>
        <p:txBody>
          <a:bodyPr wrap="square" rtlCol="0">
            <a:spAutoFit/>
          </a:bodyPr>
          <a:lstStyle/>
          <a:p>
            <a:pPr marL="342900" indent="-342900" algn="l">
              <a:buFont typeface="Arial" panose="020B0604020202020204" pitchFamily="34" charset="0"/>
              <a:buChar char="•"/>
            </a:pPr>
            <a:r>
              <a:rPr lang="en-US" dirty="0"/>
              <a:t>More information from the same data</a:t>
            </a:r>
          </a:p>
        </p:txBody>
      </p:sp>
    </p:spTree>
    <p:extLst>
      <p:ext uri="{BB962C8B-B14F-4D97-AF65-F5344CB8AC3E}">
        <p14:creationId xmlns:p14="http://schemas.microsoft.com/office/powerpoint/2010/main" val="125514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908800" cy="51816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9629" r="8775" b="10077"/>
          <a:stretch/>
        </p:blipFill>
        <p:spPr>
          <a:xfrm>
            <a:off x="6753727" y="1"/>
            <a:ext cx="2390273" cy="379824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925998"/>
            <a:ext cx="1932002" cy="1932002"/>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32002" y="5043098"/>
            <a:ext cx="1814902" cy="1814902"/>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8529" y="5043098"/>
            <a:ext cx="1814902" cy="1814902"/>
          </a:xfrm>
          <a:prstGeom prst="rect">
            <a:avLst/>
          </a:prstGeom>
        </p:spPr>
      </p:pic>
      <p:pic>
        <p:nvPicPr>
          <p:cNvPr id="2" name="Picture 1" descr="Aurélie Bessière">
            <a:extLst>
              <a:ext uri="{FF2B5EF4-FFF2-40B4-BE49-F238E27FC236}">
                <a16:creationId xmlns:a16="http://schemas.microsoft.com/office/drawing/2014/main" id="{B3B98FE4-D426-FBC0-6ECC-CD469DF7681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563431" y="5043098"/>
            <a:ext cx="1446250" cy="1814902"/>
          </a:xfrm>
          <a:prstGeom prst="rect">
            <a:avLst/>
          </a:prstGeom>
          <a:noFill/>
          <a:ln>
            <a:noFill/>
          </a:ln>
        </p:spPr>
      </p:pic>
    </p:spTree>
    <p:extLst>
      <p:ext uri="{BB962C8B-B14F-4D97-AF65-F5344CB8AC3E}">
        <p14:creationId xmlns:p14="http://schemas.microsoft.com/office/powerpoint/2010/main" val="35019984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249333-5831-22E8-EB78-5CC0B758B7FC}"/>
              </a:ext>
            </a:extLst>
          </p:cNvPr>
          <p:cNvSpPr>
            <a:spLocks noGrp="1"/>
          </p:cNvSpPr>
          <p:nvPr>
            <p:ph type="title"/>
          </p:nvPr>
        </p:nvSpPr>
        <p:spPr>
          <a:xfrm>
            <a:off x="742156" y="819150"/>
            <a:ext cx="7963694" cy="552450"/>
          </a:xfrm>
        </p:spPr>
        <p:txBody>
          <a:bodyPr/>
          <a:lstStyle/>
          <a:p>
            <a:r>
              <a:rPr lang="en-US" dirty="0">
                <a:solidFill>
                  <a:srgbClr val="C00000"/>
                </a:solidFill>
              </a:rPr>
              <a:t>(BM)</a:t>
            </a:r>
            <a:r>
              <a:rPr lang="en-US" baseline="-25000" dirty="0">
                <a:solidFill>
                  <a:srgbClr val="C00000"/>
                </a:solidFill>
              </a:rPr>
              <a:t>2</a:t>
            </a:r>
            <a:r>
              <a:rPr lang="en-US" dirty="0">
                <a:solidFill>
                  <a:srgbClr val="C00000"/>
                </a:solidFill>
              </a:rPr>
              <a:t>PbBr</a:t>
            </a:r>
            <a:r>
              <a:rPr lang="en-US" baseline="-25000" dirty="0">
                <a:solidFill>
                  <a:srgbClr val="C00000"/>
                </a:solidFill>
              </a:rPr>
              <a:t>4 </a:t>
            </a:r>
            <a:r>
              <a:rPr lang="en-US" dirty="0">
                <a:solidFill>
                  <a:srgbClr val="C00000"/>
                </a:solidFill>
              </a:rPr>
              <a:t>and dielectric engineering</a:t>
            </a:r>
            <a:br>
              <a:rPr lang="en-US" dirty="0">
                <a:solidFill>
                  <a:srgbClr val="C00000"/>
                </a:solidFill>
              </a:rPr>
            </a:br>
            <a:r>
              <a:rPr lang="en-US" dirty="0">
                <a:solidFill>
                  <a:srgbClr val="C00000"/>
                </a:solidFill>
              </a:rPr>
              <a:t>BM=benzimidazole</a:t>
            </a:r>
            <a:endParaRPr lang="nl-NL" dirty="0">
              <a:solidFill>
                <a:srgbClr val="C00000"/>
              </a:solidFill>
            </a:endParaRPr>
          </a:p>
        </p:txBody>
      </p:sp>
      <p:sp>
        <p:nvSpPr>
          <p:cNvPr id="8" name="TextBox 7">
            <a:extLst>
              <a:ext uri="{FF2B5EF4-FFF2-40B4-BE49-F238E27FC236}">
                <a16:creationId xmlns:a16="http://schemas.microsoft.com/office/drawing/2014/main" id="{48E5D296-19CB-814B-0BA3-DE62D5ADF64B}"/>
              </a:ext>
            </a:extLst>
          </p:cNvPr>
          <p:cNvSpPr txBox="1"/>
          <p:nvPr/>
        </p:nvSpPr>
        <p:spPr>
          <a:xfrm>
            <a:off x="411892" y="4674366"/>
            <a:ext cx="7041928" cy="1446550"/>
          </a:xfrm>
          <a:prstGeom prst="rect">
            <a:avLst/>
          </a:prstGeom>
          <a:noFill/>
        </p:spPr>
        <p:txBody>
          <a:bodyPr wrap="none" rtlCol="0">
            <a:spAutoFit/>
          </a:bodyPr>
          <a:lstStyle/>
          <a:p>
            <a:pPr algn="l"/>
            <a:r>
              <a:rPr lang="en-US" dirty="0"/>
              <a:t>Exciton binding energy enhanced to 360 </a:t>
            </a:r>
            <a:r>
              <a:rPr lang="en-US" dirty="0" err="1"/>
              <a:t>meV</a:t>
            </a:r>
            <a:r>
              <a:rPr lang="en-US" dirty="0"/>
              <a:t> by </a:t>
            </a:r>
          </a:p>
          <a:p>
            <a:pPr marL="342900" indent="-342900" algn="l">
              <a:buFont typeface="Arial" panose="020B0604020202020204" pitchFamily="34" charset="0"/>
              <a:buChar char="•"/>
            </a:pPr>
            <a:r>
              <a:rPr lang="en-US" dirty="0"/>
              <a:t>confinement 3D</a:t>
            </a:r>
            <a:r>
              <a:rPr lang="en-US" dirty="0">
                <a:sym typeface="Wingdings" panose="05000000000000000000" pitchFamily="2" charset="2"/>
              </a:rPr>
              <a:t>2D</a:t>
            </a:r>
          </a:p>
          <a:p>
            <a:pPr marL="342900" indent="-342900" algn="l">
              <a:buFont typeface="Arial" panose="020B0604020202020204" pitchFamily="34" charset="0"/>
              <a:buChar char="•"/>
            </a:pPr>
            <a:r>
              <a:rPr lang="en-US" dirty="0">
                <a:sym typeface="Wingdings" panose="05000000000000000000" pitchFamily="2" charset="2"/>
              </a:rPr>
              <a:t>by a small </a:t>
            </a:r>
            <a:r>
              <a:rPr lang="en-US" dirty="0"/>
              <a:t>dielectric constant of organic spacer layer</a:t>
            </a:r>
          </a:p>
          <a:p>
            <a:pPr marL="342900" indent="-342900" algn="l">
              <a:buFont typeface="Arial" panose="020B0604020202020204" pitchFamily="34" charset="0"/>
              <a:buChar char="•"/>
            </a:pPr>
            <a:r>
              <a:rPr lang="en-US" dirty="0"/>
              <a:t>Decay time changes with 1/</a:t>
            </a:r>
            <a:r>
              <a:rPr lang="en-US" dirty="0" err="1"/>
              <a:t>E</a:t>
            </a:r>
            <a:r>
              <a:rPr lang="en-US" baseline="-25000" dirty="0" err="1"/>
              <a:t>eh</a:t>
            </a:r>
            <a:r>
              <a:rPr lang="en-US" dirty="0" err="1">
                <a:sym typeface="Wingdings" panose="05000000000000000000" pitchFamily="2" charset="2"/>
              </a:rPr>
              <a:t>reduced</a:t>
            </a:r>
            <a:r>
              <a:rPr lang="en-US" dirty="0">
                <a:sym typeface="Wingdings" panose="05000000000000000000" pitchFamily="2" charset="2"/>
              </a:rPr>
              <a:t> decay time</a:t>
            </a:r>
            <a:endParaRPr lang="nl-NL" dirty="0"/>
          </a:p>
        </p:txBody>
      </p:sp>
      <p:sp>
        <p:nvSpPr>
          <p:cNvPr id="13" name="TextBox 12">
            <a:extLst>
              <a:ext uri="{FF2B5EF4-FFF2-40B4-BE49-F238E27FC236}">
                <a16:creationId xmlns:a16="http://schemas.microsoft.com/office/drawing/2014/main" id="{86F997B1-CD6B-775B-34BD-0565598A363C}"/>
              </a:ext>
            </a:extLst>
          </p:cNvPr>
          <p:cNvSpPr txBox="1"/>
          <p:nvPr/>
        </p:nvSpPr>
        <p:spPr>
          <a:xfrm flipH="1">
            <a:off x="742156" y="1371600"/>
            <a:ext cx="5962651" cy="369332"/>
          </a:xfrm>
          <a:prstGeom prst="rect">
            <a:avLst/>
          </a:prstGeom>
          <a:noFill/>
        </p:spPr>
        <p:txBody>
          <a:bodyPr wrap="square" rtlCol="0">
            <a:spAutoFit/>
          </a:bodyPr>
          <a:lstStyle/>
          <a:p>
            <a:pPr algn="l"/>
            <a:r>
              <a:rPr lang="en-US" sz="1800" dirty="0" err="1"/>
              <a:t>Mengling</a:t>
            </a:r>
            <a:r>
              <a:rPr lang="en-US" sz="1800" dirty="0"/>
              <a:t> Xia </a:t>
            </a:r>
            <a:r>
              <a:rPr lang="en-US" sz="1800" i="1" dirty="0"/>
              <a:t>et al. </a:t>
            </a:r>
            <a:r>
              <a:rPr lang="en-US" sz="1800" dirty="0"/>
              <a:t>Adv. Mater. 35 (2023) 2211769</a:t>
            </a:r>
            <a:endParaRPr lang="nl-NL" sz="1800" dirty="0"/>
          </a:p>
        </p:txBody>
      </p:sp>
      <p:pic>
        <p:nvPicPr>
          <p:cNvPr id="17" name="Picture 16">
            <a:extLst>
              <a:ext uri="{FF2B5EF4-FFF2-40B4-BE49-F238E27FC236}">
                <a16:creationId xmlns:a16="http://schemas.microsoft.com/office/drawing/2014/main" id="{32151F98-FE00-9ADC-4E1C-3762A25E82FF}"/>
              </a:ext>
            </a:extLst>
          </p:cNvPr>
          <p:cNvPicPr>
            <a:picLocks noChangeAspect="1"/>
          </p:cNvPicPr>
          <p:nvPr/>
        </p:nvPicPr>
        <p:blipFill>
          <a:blip r:embed="rId2"/>
          <a:stretch>
            <a:fillRect/>
          </a:stretch>
        </p:blipFill>
        <p:spPr>
          <a:xfrm>
            <a:off x="571499" y="1806802"/>
            <a:ext cx="5743575" cy="2867564"/>
          </a:xfrm>
          <a:prstGeom prst="rect">
            <a:avLst/>
          </a:prstGeom>
        </p:spPr>
      </p:pic>
      <p:sp>
        <p:nvSpPr>
          <p:cNvPr id="2" name="TextBox 1">
            <a:extLst>
              <a:ext uri="{FF2B5EF4-FFF2-40B4-BE49-F238E27FC236}">
                <a16:creationId xmlns:a16="http://schemas.microsoft.com/office/drawing/2014/main" id="{EB340D6E-4DDD-C504-DA24-9AEF44BAFB06}"/>
              </a:ext>
            </a:extLst>
          </p:cNvPr>
          <p:cNvSpPr txBox="1"/>
          <p:nvPr/>
        </p:nvSpPr>
        <p:spPr>
          <a:xfrm>
            <a:off x="6610952" y="2407429"/>
            <a:ext cx="1289135" cy="430887"/>
          </a:xfrm>
          <a:prstGeom prst="rect">
            <a:avLst/>
          </a:prstGeom>
          <a:noFill/>
        </p:spPr>
        <p:txBody>
          <a:bodyPr wrap="none" rtlCol="0">
            <a:spAutoFit/>
          </a:bodyPr>
          <a:lstStyle/>
          <a:p>
            <a:r>
              <a:rPr lang="en-US" dirty="0"/>
              <a:t>195 </a:t>
            </a:r>
            <a:r>
              <a:rPr lang="en-US" dirty="0" err="1"/>
              <a:t>meV</a:t>
            </a:r>
            <a:endParaRPr lang="nl-NL" dirty="0"/>
          </a:p>
        </p:txBody>
      </p:sp>
      <p:sp>
        <p:nvSpPr>
          <p:cNvPr id="4" name="TextBox 3">
            <a:extLst>
              <a:ext uri="{FF2B5EF4-FFF2-40B4-BE49-F238E27FC236}">
                <a16:creationId xmlns:a16="http://schemas.microsoft.com/office/drawing/2014/main" id="{39E82FF1-9B08-E574-E67C-95BE3422EBA1}"/>
              </a:ext>
            </a:extLst>
          </p:cNvPr>
          <p:cNvSpPr txBox="1"/>
          <p:nvPr/>
        </p:nvSpPr>
        <p:spPr>
          <a:xfrm>
            <a:off x="6610951" y="3804241"/>
            <a:ext cx="1289135" cy="430887"/>
          </a:xfrm>
          <a:prstGeom prst="rect">
            <a:avLst/>
          </a:prstGeom>
          <a:noFill/>
        </p:spPr>
        <p:txBody>
          <a:bodyPr wrap="none" rtlCol="0">
            <a:spAutoFit/>
          </a:bodyPr>
          <a:lstStyle/>
          <a:p>
            <a:r>
              <a:rPr lang="en-US" dirty="0"/>
              <a:t>360 </a:t>
            </a:r>
            <a:r>
              <a:rPr lang="en-US" dirty="0" err="1"/>
              <a:t>meV</a:t>
            </a:r>
            <a:endParaRPr lang="nl-NL" dirty="0"/>
          </a:p>
        </p:txBody>
      </p:sp>
    </p:spTree>
    <p:extLst>
      <p:ext uri="{BB962C8B-B14F-4D97-AF65-F5344CB8AC3E}">
        <p14:creationId xmlns:p14="http://schemas.microsoft.com/office/powerpoint/2010/main" val="39023795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249333-5831-22E8-EB78-5CC0B758B7FC}"/>
              </a:ext>
            </a:extLst>
          </p:cNvPr>
          <p:cNvSpPr>
            <a:spLocks noGrp="1"/>
          </p:cNvSpPr>
          <p:nvPr>
            <p:ph type="title"/>
          </p:nvPr>
        </p:nvSpPr>
        <p:spPr>
          <a:xfrm>
            <a:off x="742156" y="819150"/>
            <a:ext cx="7963694" cy="552450"/>
          </a:xfrm>
        </p:spPr>
        <p:txBody>
          <a:bodyPr/>
          <a:lstStyle/>
          <a:p>
            <a:r>
              <a:rPr lang="en-US" dirty="0">
                <a:solidFill>
                  <a:srgbClr val="C00000"/>
                </a:solidFill>
              </a:rPr>
              <a:t>(BM)</a:t>
            </a:r>
            <a:r>
              <a:rPr lang="en-US" baseline="-25000" dirty="0">
                <a:solidFill>
                  <a:srgbClr val="C00000"/>
                </a:solidFill>
              </a:rPr>
              <a:t>2</a:t>
            </a:r>
            <a:r>
              <a:rPr lang="en-US" dirty="0">
                <a:solidFill>
                  <a:srgbClr val="C00000"/>
                </a:solidFill>
              </a:rPr>
              <a:t>PbBr</a:t>
            </a:r>
            <a:r>
              <a:rPr lang="en-US" baseline="-25000" dirty="0">
                <a:solidFill>
                  <a:srgbClr val="C00000"/>
                </a:solidFill>
              </a:rPr>
              <a:t>4 </a:t>
            </a:r>
            <a:r>
              <a:rPr lang="en-US" dirty="0">
                <a:solidFill>
                  <a:srgbClr val="C00000"/>
                </a:solidFill>
              </a:rPr>
              <a:t>and dielectric engineering</a:t>
            </a:r>
            <a:br>
              <a:rPr lang="en-US" dirty="0">
                <a:solidFill>
                  <a:srgbClr val="C00000"/>
                </a:solidFill>
              </a:rPr>
            </a:br>
            <a:r>
              <a:rPr lang="en-US" dirty="0">
                <a:solidFill>
                  <a:srgbClr val="C00000"/>
                </a:solidFill>
              </a:rPr>
              <a:t>BM=benzimidazole</a:t>
            </a:r>
            <a:endParaRPr lang="nl-NL" dirty="0">
              <a:solidFill>
                <a:srgbClr val="C00000"/>
              </a:solidFill>
            </a:endParaRPr>
          </a:p>
        </p:txBody>
      </p:sp>
      <p:sp>
        <p:nvSpPr>
          <p:cNvPr id="13" name="TextBox 12">
            <a:extLst>
              <a:ext uri="{FF2B5EF4-FFF2-40B4-BE49-F238E27FC236}">
                <a16:creationId xmlns:a16="http://schemas.microsoft.com/office/drawing/2014/main" id="{86F997B1-CD6B-775B-34BD-0565598A363C}"/>
              </a:ext>
            </a:extLst>
          </p:cNvPr>
          <p:cNvSpPr txBox="1"/>
          <p:nvPr/>
        </p:nvSpPr>
        <p:spPr>
          <a:xfrm flipH="1">
            <a:off x="742156" y="1371600"/>
            <a:ext cx="5962651" cy="369332"/>
          </a:xfrm>
          <a:prstGeom prst="rect">
            <a:avLst/>
          </a:prstGeom>
          <a:noFill/>
        </p:spPr>
        <p:txBody>
          <a:bodyPr wrap="square" rtlCol="0">
            <a:spAutoFit/>
          </a:bodyPr>
          <a:lstStyle/>
          <a:p>
            <a:pPr algn="l"/>
            <a:r>
              <a:rPr lang="en-US" sz="1800" dirty="0" err="1"/>
              <a:t>Mengling</a:t>
            </a:r>
            <a:r>
              <a:rPr lang="en-US" sz="1800" dirty="0"/>
              <a:t> Xia </a:t>
            </a:r>
            <a:r>
              <a:rPr lang="en-US" sz="1800" i="1" dirty="0"/>
              <a:t>et al. </a:t>
            </a:r>
            <a:r>
              <a:rPr lang="en-US" sz="1800" dirty="0"/>
              <a:t>Adv. Mater. 35 (2023) 2211769</a:t>
            </a:r>
            <a:endParaRPr lang="nl-NL" sz="1800" dirty="0"/>
          </a:p>
        </p:txBody>
      </p:sp>
      <p:pic>
        <p:nvPicPr>
          <p:cNvPr id="4" name="Picture 3">
            <a:extLst>
              <a:ext uri="{FF2B5EF4-FFF2-40B4-BE49-F238E27FC236}">
                <a16:creationId xmlns:a16="http://schemas.microsoft.com/office/drawing/2014/main" id="{7BD728FA-4745-85A6-1701-84C2A6D44719}"/>
              </a:ext>
            </a:extLst>
          </p:cNvPr>
          <p:cNvPicPr>
            <a:picLocks noChangeAspect="1"/>
          </p:cNvPicPr>
          <p:nvPr/>
        </p:nvPicPr>
        <p:blipFill>
          <a:blip r:embed="rId3"/>
          <a:stretch>
            <a:fillRect/>
          </a:stretch>
        </p:blipFill>
        <p:spPr>
          <a:xfrm>
            <a:off x="0" y="2191665"/>
            <a:ext cx="9144000" cy="2303220"/>
          </a:xfrm>
          <a:prstGeom prst="rect">
            <a:avLst/>
          </a:prstGeom>
        </p:spPr>
      </p:pic>
      <p:sp>
        <p:nvSpPr>
          <p:cNvPr id="5" name="TextBox 4">
            <a:extLst>
              <a:ext uri="{FF2B5EF4-FFF2-40B4-BE49-F238E27FC236}">
                <a16:creationId xmlns:a16="http://schemas.microsoft.com/office/drawing/2014/main" id="{3A2A2962-5D67-218C-38C6-02523C85FD6D}"/>
              </a:ext>
            </a:extLst>
          </p:cNvPr>
          <p:cNvSpPr txBox="1"/>
          <p:nvPr/>
        </p:nvSpPr>
        <p:spPr>
          <a:xfrm>
            <a:off x="1593159" y="4848225"/>
            <a:ext cx="5231881" cy="769441"/>
          </a:xfrm>
          <a:prstGeom prst="rect">
            <a:avLst/>
          </a:prstGeom>
          <a:noFill/>
        </p:spPr>
        <p:txBody>
          <a:bodyPr wrap="none" rtlCol="0">
            <a:spAutoFit/>
          </a:bodyPr>
          <a:lstStyle/>
          <a:p>
            <a:pPr marL="342900" indent="-342900" algn="l">
              <a:buFont typeface="Arial" panose="020B0604020202020204" pitchFamily="34" charset="0"/>
              <a:buChar char="•"/>
            </a:pPr>
            <a:r>
              <a:rPr lang="en-US" dirty="0"/>
              <a:t>light yield of 3190 </a:t>
            </a:r>
            <a:r>
              <a:rPr lang="en-US" dirty="0" err="1"/>
              <a:t>ph</a:t>
            </a:r>
            <a:r>
              <a:rPr lang="en-US" dirty="0"/>
              <a:t>/MeV at 662 keV</a:t>
            </a:r>
          </a:p>
          <a:p>
            <a:pPr marL="342900" indent="-342900" algn="l">
              <a:buFont typeface="Arial" panose="020B0604020202020204" pitchFamily="34" charset="0"/>
              <a:buChar char="•"/>
            </a:pPr>
            <a:r>
              <a:rPr lang="nl-NL" dirty="0" err="1"/>
              <a:t>decay</a:t>
            </a:r>
            <a:r>
              <a:rPr lang="nl-NL" dirty="0"/>
              <a:t> of 0.97 ns</a:t>
            </a:r>
          </a:p>
        </p:txBody>
      </p:sp>
    </p:spTree>
    <p:extLst>
      <p:ext uri="{BB962C8B-B14F-4D97-AF65-F5344CB8AC3E}">
        <p14:creationId xmlns:p14="http://schemas.microsoft.com/office/powerpoint/2010/main" val="18035599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DDD9D2-83C0-F9BC-53DD-F3DC5F02231A}"/>
              </a:ext>
            </a:extLst>
          </p:cNvPr>
          <p:cNvSpPr txBox="1"/>
          <p:nvPr/>
        </p:nvSpPr>
        <p:spPr>
          <a:xfrm>
            <a:off x="799136" y="452285"/>
            <a:ext cx="2661819" cy="430887"/>
          </a:xfrm>
          <a:prstGeom prst="rect">
            <a:avLst/>
          </a:prstGeom>
          <a:noFill/>
        </p:spPr>
        <p:txBody>
          <a:bodyPr wrap="none" rtlCol="0">
            <a:spAutoFit/>
          </a:bodyPr>
          <a:lstStyle/>
          <a:p>
            <a:r>
              <a:rPr lang="en-US" dirty="0">
                <a:solidFill>
                  <a:srgbClr val="C00000"/>
                </a:solidFill>
              </a:rPr>
              <a:t>Take away message</a:t>
            </a:r>
          </a:p>
        </p:txBody>
      </p:sp>
      <p:sp>
        <p:nvSpPr>
          <p:cNvPr id="3" name="TextBox 2">
            <a:extLst>
              <a:ext uri="{FF2B5EF4-FFF2-40B4-BE49-F238E27FC236}">
                <a16:creationId xmlns:a16="http://schemas.microsoft.com/office/drawing/2014/main" id="{8BE4154A-FE39-1D5C-C75A-428FF30FFC32}"/>
              </a:ext>
            </a:extLst>
          </p:cNvPr>
          <p:cNvSpPr txBox="1"/>
          <p:nvPr/>
        </p:nvSpPr>
        <p:spPr>
          <a:xfrm>
            <a:off x="427190" y="1091381"/>
            <a:ext cx="8716810" cy="1446550"/>
          </a:xfrm>
          <a:prstGeom prst="rect">
            <a:avLst/>
          </a:prstGeom>
          <a:noFill/>
        </p:spPr>
        <p:txBody>
          <a:bodyPr wrap="none" rtlCol="0">
            <a:spAutoFit/>
          </a:bodyPr>
          <a:lstStyle/>
          <a:p>
            <a:pPr marL="342900" indent="-342900" algn="l">
              <a:buFont typeface="Arial" panose="020B0604020202020204" pitchFamily="34" charset="0"/>
              <a:buChar char="•"/>
            </a:pPr>
            <a:r>
              <a:rPr lang="en-US" dirty="0"/>
              <a:t>Usually, Ce</a:t>
            </a:r>
            <a:r>
              <a:rPr lang="en-US" baseline="30000" dirty="0"/>
              <a:t>3+</a:t>
            </a:r>
            <a:r>
              <a:rPr lang="en-US" dirty="0"/>
              <a:t> is a poor emitter or not at all on large La-sites</a:t>
            </a:r>
          </a:p>
          <a:p>
            <a:pPr marL="800100" lvl="1" indent="-342900" algn="l">
              <a:buFont typeface="Arial" panose="020B0604020202020204" pitchFamily="34" charset="0"/>
              <a:buChar char="•"/>
            </a:pPr>
            <a:r>
              <a:rPr lang="en-US" dirty="0"/>
              <a:t>e.g. La</a:t>
            </a:r>
            <a:r>
              <a:rPr lang="en-US" baseline="-25000" dirty="0"/>
              <a:t>2</a:t>
            </a:r>
            <a:r>
              <a:rPr lang="en-US" dirty="0"/>
              <a:t>O</a:t>
            </a:r>
            <a:r>
              <a:rPr lang="en-US" baseline="-25000" dirty="0"/>
              <a:t>3</a:t>
            </a:r>
            <a:r>
              <a:rPr lang="en-US" dirty="0"/>
              <a:t>, LaAlO</a:t>
            </a:r>
            <a:r>
              <a:rPr lang="en-US" baseline="-25000" dirty="0"/>
              <a:t>3</a:t>
            </a:r>
            <a:endParaRPr lang="en-US" dirty="0"/>
          </a:p>
          <a:p>
            <a:pPr marL="800100" lvl="1" indent="-342900" algn="l">
              <a:buFont typeface="Arial" panose="020B0604020202020204" pitchFamily="34" charset="0"/>
              <a:buChar char="•"/>
            </a:pPr>
            <a:r>
              <a:rPr lang="en-US" dirty="0"/>
              <a:t>before 2000 we focused on Ce</a:t>
            </a:r>
            <a:r>
              <a:rPr lang="en-US" baseline="30000" dirty="0"/>
              <a:t>3+</a:t>
            </a:r>
            <a:r>
              <a:rPr lang="en-US" dirty="0"/>
              <a:t> doping on small Y or Lu sites</a:t>
            </a:r>
          </a:p>
          <a:p>
            <a:pPr marL="800100" lvl="1" indent="-342900" algn="l">
              <a:buFont typeface="Arial" panose="020B0604020202020204" pitchFamily="34" charset="0"/>
              <a:buChar char="•"/>
            </a:pPr>
            <a:r>
              <a:rPr lang="en-US" dirty="0"/>
              <a:t>however, LaCl</a:t>
            </a:r>
            <a:r>
              <a:rPr lang="en-US" baseline="-25000" dirty="0"/>
              <a:t>3</a:t>
            </a:r>
            <a:r>
              <a:rPr lang="en-US" dirty="0"/>
              <a:t> and LaBr</a:t>
            </a:r>
            <a:r>
              <a:rPr lang="en-US" baseline="-25000" dirty="0"/>
              <a:t>3</a:t>
            </a:r>
            <a:r>
              <a:rPr lang="en-US" dirty="0"/>
              <a:t> turned out to be the best</a:t>
            </a:r>
          </a:p>
        </p:txBody>
      </p:sp>
      <p:sp>
        <p:nvSpPr>
          <p:cNvPr id="4" name="TextBox 3">
            <a:extLst>
              <a:ext uri="{FF2B5EF4-FFF2-40B4-BE49-F238E27FC236}">
                <a16:creationId xmlns:a16="http://schemas.microsoft.com/office/drawing/2014/main" id="{770A4D82-D178-E723-EB0C-6CCF525DE4D5}"/>
              </a:ext>
            </a:extLst>
          </p:cNvPr>
          <p:cNvSpPr txBox="1"/>
          <p:nvPr/>
        </p:nvSpPr>
        <p:spPr>
          <a:xfrm>
            <a:off x="387861" y="2848897"/>
            <a:ext cx="8952784" cy="2123658"/>
          </a:xfrm>
          <a:prstGeom prst="rect">
            <a:avLst/>
          </a:prstGeom>
          <a:noFill/>
        </p:spPr>
        <p:txBody>
          <a:bodyPr wrap="square" rtlCol="0">
            <a:spAutoFit/>
          </a:bodyPr>
          <a:lstStyle/>
          <a:p>
            <a:pPr marL="342900" indent="-342900" algn="l">
              <a:buFont typeface="Arial" panose="020B0604020202020204" pitchFamily="34" charset="0"/>
              <a:buChar char="•"/>
            </a:pPr>
            <a:r>
              <a:rPr lang="en-US" dirty="0"/>
              <a:t>Usually, the presence of Ce</a:t>
            </a:r>
            <a:r>
              <a:rPr lang="en-US" baseline="30000" dirty="0"/>
              <a:t>4+</a:t>
            </a:r>
            <a:r>
              <a:rPr lang="en-US" dirty="0"/>
              <a:t> kills Ce</a:t>
            </a:r>
            <a:r>
              <a:rPr lang="en-US" baseline="30000" dirty="0"/>
              <a:t>3+</a:t>
            </a:r>
            <a:r>
              <a:rPr lang="en-US" dirty="0"/>
              <a:t> emission</a:t>
            </a:r>
          </a:p>
          <a:p>
            <a:pPr marL="800100" lvl="1" indent="-342900" algn="l">
              <a:buFont typeface="Arial" panose="020B0604020202020204" pitchFamily="34" charset="0"/>
              <a:buChar char="•"/>
            </a:pPr>
            <a:r>
              <a:rPr lang="en-US" dirty="0"/>
              <a:t>and always reducing synthesis conditions were applied</a:t>
            </a:r>
          </a:p>
          <a:p>
            <a:pPr marL="800100" lvl="1" indent="-342900" algn="l">
              <a:buFont typeface="Arial" panose="020B0604020202020204" pitchFamily="34" charset="0"/>
              <a:buChar char="•"/>
            </a:pPr>
            <a:r>
              <a:rPr lang="en-US" dirty="0"/>
              <a:t>however, Ce</a:t>
            </a:r>
            <a:r>
              <a:rPr lang="en-US" baseline="30000" dirty="0"/>
              <a:t>4+ </a:t>
            </a:r>
            <a:r>
              <a:rPr lang="en-US" dirty="0"/>
              <a:t>due to Ca</a:t>
            </a:r>
            <a:r>
              <a:rPr lang="en-US" baseline="30000" dirty="0"/>
              <a:t>2+</a:t>
            </a:r>
            <a:r>
              <a:rPr lang="en-US" dirty="0"/>
              <a:t> or Mg</a:t>
            </a:r>
            <a:r>
              <a:rPr lang="en-US" baseline="30000" dirty="0"/>
              <a:t>2+</a:t>
            </a:r>
            <a:r>
              <a:rPr lang="en-US" dirty="0"/>
              <a:t> co-doping can improve scintillator performance</a:t>
            </a:r>
          </a:p>
          <a:p>
            <a:pPr marL="800100" lvl="1" indent="-342900" algn="l">
              <a:buFont typeface="Arial" panose="020B0604020202020204" pitchFamily="34" charset="0"/>
              <a:buChar char="•"/>
            </a:pPr>
            <a:r>
              <a:rPr lang="en-US" dirty="0"/>
              <a:t>only when the CT-absorption band at higher energy than 5d-4f emission band!</a:t>
            </a:r>
          </a:p>
        </p:txBody>
      </p:sp>
      <p:sp>
        <p:nvSpPr>
          <p:cNvPr id="5" name="TextBox 4">
            <a:extLst>
              <a:ext uri="{FF2B5EF4-FFF2-40B4-BE49-F238E27FC236}">
                <a16:creationId xmlns:a16="http://schemas.microsoft.com/office/drawing/2014/main" id="{D9664C0B-711F-48E0-279D-FCABA934D96D}"/>
              </a:ext>
            </a:extLst>
          </p:cNvPr>
          <p:cNvSpPr txBox="1"/>
          <p:nvPr/>
        </p:nvSpPr>
        <p:spPr>
          <a:xfrm>
            <a:off x="387861" y="5195031"/>
            <a:ext cx="8795468" cy="769441"/>
          </a:xfrm>
          <a:prstGeom prst="rect">
            <a:avLst/>
          </a:prstGeom>
          <a:noFill/>
        </p:spPr>
        <p:txBody>
          <a:bodyPr wrap="square" rtlCol="0">
            <a:spAutoFit/>
          </a:bodyPr>
          <a:lstStyle/>
          <a:p>
            <a:pPr algn="l"/>
            <a:r>
              <a:rPr lang="en-US" i="1" dirty="0"/>
              <a:t>Take away message: do not mislead yourself by trends. Nature is much more versatile.</a:t>
            </a:r>
          </a:p>
        </p:txBody>
      </p:sp>
    </p:spTree>
    <p:extLst>
      <p:ext uri="{BB962C8B-B14F-4D97-AF65-F5344CB8AC3E}">
        <p14:creationId xmlns:p14="http://schemas.microsoft.com/office/powerpoint/2010/main" val="2698825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6DE27-8D06-6938-7F7F-875F781140E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25996C6-35CA-9538-2912-39A17621C1C8}"/>
              </a:ext>
            </a:extLst>
          </p:cNvPr>
          <p:cNvPicPr>
            <a:picLocks noChangeAspect="1"/>
          </p:cNvPicPr>
          <p:nvPr/>
        </p:nvPicPr>
        <p:blipFill>
          <a:blip r:embed="rId3"/>
          <a:stretch>
            <a:fillRect/>
          </a:stretch>
        </p:blipFill>
        <p:spPr>
          <a:xfrm>
            <a:off x="4129548" y="688606"/>
            <a:ext cx="4695391" cy="5016910"/>
          </a:xfrm>
          <a:prstGeom prst="rect">
            <a:avLst/>
          </a:prstGeom>
        </p:spPr>
      </p:pic>
      <p:grpSp>
        <p:nvGrpSpPr>
          <p:cNvPr id="2" name="Group 25">
            <a:extLst>
              <a:ext uri="{FF2B5EF4-FFF2-40B4-BE49-F238E27FC236}">
                <a16:creationId xmlns:a16="http://schemas.microsoft.com/office/drawing/2014/main" id="{B542F85D-BEB1-55EB-C49F-32DEE83F8E90}"/>
              </a:ext>
            </a:extLst>
          </p:cNvPr>
          <p:cNvGrpSpPr>
            <a:grpSpLocks/>
          </p:cNvGrpSpPr>
          <p:nvPr/>
        </p:nvGrpSpPr>
        <p:grpSpPr bwMode="auto">
          <a:xfrm>
            <a:off x="4311343" y="1467619"/>
            <a:ext cx="2263775" cy="3378201"/>
            <a:chOff x="1111" y="1389"/>
            <a:chExt cx="1426" cy="2128"/>
          </a:xfrm>
        </p:grpSpPr>
        <p:pic>
          <p:nvPicPr>
            <p:cNvPr id="7" name="Picture 28">
              <a:extLst>
                <a:ext uri="{FF2B5EF4-FFF2-40B4-BE49-F238E27FC236}">
                  <a16:creationId xmlns:a16="http://schemas.microsoft.com/office/drawing/2014/main" id="{460AA22F-1E39-4247-E189-E01EB1B4F0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256" t="10930" r="15706" b="22234"/>
            <a:stretch>
              <a:fillRect/>
            </a:stretch>
          </p:blipFill>
          <p:spPr bwMode="auto">
            <a:xfrm>
              <a:off x="1111" y="1389"/>
              <a:ext cx="1143" cy="1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26">
              <a:extLst>
                <a:ext uri="{FF2B5EF4-FFF2-40B4-BE49-F238E27FC236}">
                  <a16:creationId xmlns:a16="http://schemas.microsoft.com/office/drawing/2014/main" id="{1A7A29A7-818B-A0AA-C510-833936725E06}"/>
                </a:ext>
              </a:extLst>
            </p:cNvPr>
            <p:cNvSpPr>
              <a:spLocks noChangeArrowheads="1"/>
            </p:cNvSpPr>
            <p:nvPr/>
          </p:nvSpPr>
          <p:spPr bwMode="auto">
            <a:xfrm>
              <a:off x="2084" y="3381"/>
              <a:ext cx="453" cy="136"/>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2800">
                  <a:solidFill>
                    <a:schemeClr val="tx1"/>
                  </a:solidFill>
                  <a:latin typeface="Tahoma" panose="020B0604030504040204" pitchFamily="34" charset="0"/>
                </a:defRPr>
              </a:lvl1pPr>
              <a:lvl2pPr marL="742950" indent="-285750" algn="r">
                <a:defRPr sz="2800">
                  <a:solidFill>
                    <a:schemeClr val="tx1"/>
                  </a:solidFill>
                  <a:latin typeface="Tahoma" panose="020B0604030504040204" pitchFamily="34" charset="0"/>
                </a:defRPr>
              </a:lvl2pPr>
              <a:lvl3pPr marL="1143000" indent="-228600" algn="r">
                <a:defRPr sz="2800">
                  <a:solidFill>
                    <a:schemeClr val="tx1"/>
                  </a:solidFill>
                  <a:latin typeface="Tahoma" panose="020B0604030504040204" pitchFamily="34" charset="0"/>
                </a:defRPr>
              </a:lvl3pPr>
              <a:lvl4pPr marL="1600200" indent="-228600" algn="r">
                <a:defRPr sz="2800">
                  <a:solidFill>
                    <a:schemeClr val="tx1"/>
                  </a:solidFill>
                  <a:latin typeface="Tahoma" panose="020B0604030504040204" pitchFamily="34" charset="0"/>
                </a:defRPr>
              </a:lvl4pPr>
              <a:lvl5pPr marL="2057400" indent="-228600" algn="r">
                <a:defRPr sz="2800">
                  <a:solidFill>
                    <a:schemeClr val="tx1"/>
                  </a:solidFill>
                  <a:latin typeface="Tahoma" panose="020B0604030504040204" pitchFamily="34" charset="0"/>
                </a:defRPr>
              </a:lvl5pPr>
              <a:lvl6pPr marL="2514600" indent="-228600" algn="r" eaLnBrk="0" fontAlgn="base" hangingPunct="0">
                <a:spcBef>
                  <a:spcPct val="0"/>
                </a:spcBef>
                <a:spcAft>
                  <a:spcPct val="0"/>
                </a:spcAft>
                <a:defRPr sz="2800">
                  <a:solidFill>
                    <a:schemeClr val="tx1"/>
                  </a:solidFill>
                  <a:latin typeface="Tahoma" panose="020B0604030504040204" pitchFamily="34" charset="0"/>
                </a:defRPr>
              </a:lvl6pPr>
              <a:lvl7pPr marL="2971800" indent="-228600" algn="r" eaLnBrk="0" fontAlgn="base" hangingPunct="0">
                <a:spcBef>
                  <a:spcPct val="0"/>
                </a:spcBef>
                <a:spcAft>
                  <a:spcPct val="0"/>
                </a:spcAft>
                <a:defRPr sz="2800">
                  <a:solidFill>
                    <a:schemeClr val="tx1"/>
                  </a:solidFill>
                  <a:latin typeface="Tahoma" panose="020B0604030504040204" pitchFamily="34" charset="0"/>
                </a:defRPr>
              </a:lvl7pPr>
              <a:lvl8pPr marL="3429000" indent="-228600" algn="r" eaLnBrk="0" fontAlgn="base" hangingPunct="0">
                <a:spcBef>
                  <a:spcPct val="0"/>
                </a:spcBef>
                <a:spcAft>
                  <a:spcPct val="0"/>
                </a:spcAft>
                <a:defRPr sz="2800">
                  <a:solidFill>
                    <a:schemeClr val="tx1"/>
                  </a:solidFill>
                  <a:latin typeface="Tahoma" panose="020B0604030504040204" pitchFamily="34" charset="0"/>
                </a:defRPr>
              </a:lvl8pPr>
              <a:lvl9pPr marL="3886200" indent="-228600" algn="r"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endParaRPr lang="en-US" altLang="en-US"/>
            </a:p>
          </p:txBody>
        </p:sp>
        <p:sp>
          <p:nvSpPr>
            <p:cNvPr id="6" name="Line 27">
              <a:extLst>
                <a:ext uri="{FF2B5EF4-FFF2-40B4-BE49-F238E27FC236}">
                  <a16:creationId xmlns:a16="http://schemas.microsoft.com/office/drawing/2014/main" id="{ADB30942-283A-CB4F-2A0E-F035FA9E0AA1}"/>
                </a:ext>
              </a:extLst>
            </p:cNvPr>
            <p:cNvSpPr>
              <a:spLocks noChangeShapeType="1"/>
            </p:cNvSpPr>
            <p:nvPr/>
          </p:nvSpPr>
          <p:spPr bwMode="auto">
            <a:xfrm>
              <a:off x="1987" y="3171"/>
              <a:ext cx="323" cy="248"/>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 name="TextBox 7">
            <a:extLst>
              <a:ext uri="{FF2B5EF4-FFF2-40B4-BE49-F238E27FC236}">
                <a16:creationId xmlns:a16="http://schemas.microsoft.com/office/drawing/2014/main" id="{63882A48-35C6-1DC8-DF80-B777F451279D}"/>
              </a:ext>
            </a:extLst>
          </p:cNvPr>
          <p:cNvSpPr txBox="1"/>
          <p:nvPr/>
        </p:nvSpPr>
        <p:spPr>
          <a:xfrm>
            <a:off x="0" y="5429361"/>
            <a:ext cx="7072132" cy="707886"/>
          </a:xfrm>
          <a:prstGeom prst="rect">
            <a:avLst/>
          </a:prstGeom>
          <a:noFill/>
        </p:spPr>
        <p:txBody>
          <a:bodyPr wrap="square" rtlCol="0">
            <a:spAutoFit/>
          </a:bodyPr>
          <a:lstStyle/>
          <a:p>
            <a:pPr algn="l"/>
            <a:r>
              <a:rPr lang="en-US" sz="2000" i="1" dirty="0"/>
              <a:t>Enabler: availability of PMTs after WWII</a:t>
            </a:r>
          </a:p>
          <a:p>
            <a:pPr algn="l"/>
            <a:r>
              <a:rPr lang="en-US" sz="2000" i="1" dirty="0"/>
              <a:t>Driver: the need to detect the elusive gamma rays</a:t>
            </a:r>
          </a:p>
        </p:txBody>
      </p:sp>
      <p:grpSp>
        <p:nvGrpSpPr>
          <p:cNvPr id="13" name="Group 12">
            <a:extLst>
              <a:ext uri="{FF2B5EF4-FFF2-40B4-BE49-F238E27FC236}">
                <a16:creationId xmlns:a16="http://schemas.microsoft.com/office/drawing/2014/main" id="{FBC32D0D-0EF3-A549-2392-C46B13C40A24}"/>
              </a:ext>
            </a:extLst>
          </p:cNvPr>
          <p:cNvGrpSpPr/>
          <p:nvPr/>
        </p:nvGrpSpPr>
        <p:grpSpPr>
          <a:xfrm>
            <a:off x="44226" y="0"/>
            <a:ext cx="4174541" cy="5085058"/>
            <a:chOff x="44226" y="0"/>
            <a:chExt cx="4174541" cy="5085058"/>
          </a:xfrm>
        </p:grpSpPr>
        <p:grpSp>
          <p:nvGrpSpPr>
            <p:cNvPr id="12" name="Group 11">
              <a:extLst>
                <a:ext uri="{FF2B5EF4-FFF2-40B4-BE49-F238E27FC236}">
                  <a16:creationId xmlns:a16="http://schemas.microsoft.com/office/drawing/2014/main" id="{D6C3FF62-A5B5-4426-1773-6B1AC92774F6}"/>
                </a:ext>
              </a:extLst>
            </p:cNvPr>
            <p:cNvGrpSpPr/>
            <p:nvPr/>
          </p:nvGrpSpPr>
          <p:grpSpPr>
            <a:xfrm>
              <a:off x="44226" y="1160914"/>
              <a:ext cx="4174541" cy="3924144"/>
              <a:chOff x="136802" y="205404"/>
              <a:chExt cx="4174541" cy="4992281"/>
            </a:xfrm>
          </p:grpSpPr>
          <p:pic>
            <p:nvPicPr>
              <p:cNvPr id="10" name="Picture 9">
                <a:extLst>
                  <a:ext uri="{FF2B5EF4-FFF2-40B4-BE49-F238E27FC236}">
                    <a16:creationId xmlns:a16="http://schemas.microsoft.com/office/drawing/2014/main" id="{8F095B91-E294-0CF1-2BF3-5F8B633A4D6D}"/>
                  </a:ext>
                </a:extLst>
              </p:cNvPr>
              <p:cNvPicPr>
                <a:picLocks noChangeAspect="1"/>
              </p:cNvPicPr>
              <p:nvPr/>
            </p:nvPicPr>
            <p:blipFill>
              <a:blip r:embed="rId5"/>
              <a:stretch>
                <a:fillRect/>
              </a:stretch>
            </p:blipFill>
            <p:spPr>
              <a:xfrm>
                <a:off x="304974" y="205404"/>
                <a:ext cx="3311044" cy="4640416"/>
              </a:xfrm>
              <a:prstGeom prst="rect">
                <a:avLst/>
              </a:prstGeom>
            </p:spPr>
          </p:pic>
          <p:sp>
            <p:nvSpPr>
              <p:cNvPr id="11" name="TextBox 10">
                <a:extLst>
                  <a:ext uri="{FF2B5EF4-FFF2-40B4-BE49-F238E27FC236}">
                    <a16:creationId xmlns:a16="http://schemas.microsoft.com/office/drawing/2014/main" id="{9DC355EA-1442-6A4A-17F1-58F4375686D4}"/>
                  </a:ext>
                </a:extLst>
              </p:cNvPr>
              <p:cNvSpPr txBox="1"/>
              <p:nvPr/>
            </p:nvSpPr>
            <p:spPr>
              <a:xfrm>
                <a:off x="136802" y="4797575"/>
                <a:ext cx="4174541" cy="400110"/>
              </a:xfrm>
              <a:prstGeom prst="rect">
                <a:avLst/>
              </a:prstGeom>
              <a:noFill/>
            </p:spPr>
            <p:txBody>
              <a:bodyPr wrap="none" rtlCol="0">
                <a:spAutoFit/>
              </a:bodyPr>
              <a:lstStyle/>
              <a:p>
                <a:r>
                  <a:rPr lang="en-US" sz="2000" dirty="0"/>
                  <a:t>First pulse height spectrum in 1950</a:t>
                </a:r>
              </a:p>
            </p:txBody>
          </p:sp>
        </p:grpSp>
        <p:pic>
          <p:nvPicPr>
            <p:cNvPr id="9" name="Picture 8">
              <a:extLst>
                <a:ext uri="{FF2B5EF4-FFF2-40B4-BE49-F238E27FC236}">
                  <a16:creationId xmlns:a16="http://schemas.microsoft.com/office/drawing/2014/main" id="{2F956F69-EB8B-5221-C2E9-B00D502692CB}"/>
                </a:ext>
              </a:extLst>
            </p:cNvPr>
            <p:cNvPicPr>
              <a:picLocks noChangeAspect="1"/>
            </p:cNvPicPr>
            <p:nvPr/>
          </p:nvPicPr>
          <p:blipFill>
            <a:blip r:embed="rId6"/>
            <a:stretch>
              <a:fillRect/>
            </a:stretch>
          </p:blipFill>
          <p:spPr>
            <a:xfrm>
              <a:off x="61805" y="0"/>
              <a:ext cx="4067743" cy="933580"/>
            </a:xfrm>
            <a:prstGeom prst="rect">
              <a:avLst/>
            </a:prstGeom>
          </p:spPr>
        </p:pic>
      </p:grpSp>
    </p:spTree>
    <p:extLst>
      <p:ext uri="{BB962C8B-B14F-4D97-AF65-F5344CB8AC3E}">
        <p14:creationId xmlns:p14="http://schemas.microsoft.com/office/powerpoint/2010/main" val="331335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FB9BD-B60C-0F98-8DB8-B7BAD5F3E113}"/>
            </a:ext>
          </a:extLst>
        </p:cNvPr>
        <p:cNvGrpSpPr/>
        <p:nvPr/>
      </p:nvGrpSpPr>
      <p:grpSpPr>
        <a:xfrm>
          <a:off x="0" y="0"/>
          <a:ext cx="0" cy="0"/>
          <a:chOff x="0" y="0"/>
          <a:chExt cx="0" cy="0"/>
        </a:xfrm>
      </p:grpSpPr>
      <p:sp>
        <p:nvSpPr>
          <p:cNvPr id="100354" name="Text Box 2">
            <a:extLst>
              <a:ext uri="{FF2B5EF4-FFF2-40B4-BE49-F238E27FC236}">
                <a16:creationId xmlns:a16="http://schemas.microsoft.com/office/drawing/2014/main" id="{2133D409-D35B-36A6-7BFF-32ACDAAF66FD}"/>
              </a:ext>
            </a:extLst>
          </p:cNvPr>
          <p:cNvSpPr txBox="1">
            <a:spLocks noChangeArrowheads="1"/>
          </p:cNvSpPr>
          <p:nvPr/>
        </p:nvSpPr>
        <p:spPr bwMode="auto">
          <a:xfrm>
            <a:off x="642938" y="598488"/>
            <a:ext cx="4897437" cy="519112"/>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r">
              <a:defRPr sz="2800">
                <a:solidFill>
                  <a:schemeClr val="tx1"/>
                </a:solidFill>
                <a:latin typeface="Tahoma" panose="020B0604030504040204" pitchFamily="34" charset="0"/>
              </a:defRPr>
            </a:lvl1pPr>
            <a:lvl2pPr marL="742950" indent="-285750" algn="r">
              <a:defRPr sz="2800">
                <a:solidFill>
                  <a:schemeClr val="tx1"/>
                </a:solidFill>
                <a:latin typeface="Tahoma" panose="020B0604030504040204" pitchFamily="34" charset="0"/>
              </a:defRPr>
            </a:lvl2pPr>
            <a:lvl3pPr marL="1143000" indent="-228600" algn="r">
              <a:defRPr sz="2800">
                <a:solidFill>
                  <a:schemeClr val="tx1"/>
                </a:solidFill>
                <a:latin typeface="Tahoma" panose="020B0604030504040204" pitchFamily="34" charset="0"/>
              </a:defRPr>
            </a:lvl3pPr>
            <a:lvl4pPr marL="1600200" indent="-228600" algn="r">
              <a:defRPr sz="2800">
                <a:solidFill>
                  <a:schemeClr val="tx1"/>
                </a:solidFill>
                <a:latin typeface="Tahoma" panose="020B0604030504040204" pitchFamily="34" charset="0"/>
              </a:defRPr>
            </a:lvl4pPr>
            <a:lvl5pPr marL="2057400" indent="-228600" algn="r">
              <a:defRPr sz="2800">
                <a:solidFill>
                  <a:schemeClr val="tx1"/>
                </a:solidFill>
                <a:latin typeface="Tahoma" panose="020B0604030504040204" pitchFamily="34" charset="0"/>
              </a:defRPr>
            </a:lvl5pPr>
            <a:lvl6pPr marL="2514600" indent="-228600" algn="r" eaLnBrk="0" fontAlgn="base" hangingPunct="0">
              <a:spcBef>
                <a:spcPct val="0"/>
              </a:spcBef>
              <a:spcAft>
                <a:spcPct val="0"/>
              </a:spcAft>
              <a:defRPr sz="2800">
                <a:solidFill>
                  <a:schemeClr val="tx1"/>
                </a:solidFill>
                <a:latin typeface="Tahoma" panose="020B0604030504040204" pitchFamily="34" charset="0"/>
              </a:defRPr>
            </a:lvl6pPr>
            <a:lvl7pPr marL="2971800" indent="-228600" algn="r" eaLnBrk="0" fontAlgn="base" hangingPunct="0">
              <a:spcBef>
                <a:spcPct val="0"/>
              </a:spcBef>
              <a:spcAft>
                <a:spcPct val="0"/>
              </a:spcAft>
              <a:defRPr sz="2800">
                <a:solidFill>
                  <a:schemeClr val="tx1"/>
                </a:solidFill>
                <a:latin typeface="Tahoma" panose="020B0604030504040204" pitchFamily="34" charset="0"/>
              </a:defRPr>
            </a:lvl7pPr>
            <a:lvl8pPr marL="3429000" indent="-228600" algn="r" eaLnBrk="0" fontAlgn="base" hangingPunct="0">
              <a:spcBef>
                <a:spcPct val="0"/>
              </a:spcBef>
              <a:spcAft>
                <a:spcPct val="0"/>
              </a:spcAft>
              <a:defRPr sz="2800">
                <a:solidFill>
                  <a:schemeClr val="tx1"/>
                </a:solidFill>
                <a:latin typeface="Tahoma" panose="020B0604030504040204" pitchFamily="34" charset="0"/>
              </a:defRPr>
            </a:lvl8pPr>
            <a:lvl9pPr marL="3886200" indent="-228600" algn="r" eaLnBrk="0" fontAlgn="base" hangingPunct="0">
              <a:spcBef>
                <a:spcPct val="0"/>
              </a:spcBef>
              <a:spcAft>
                <a:spcPct val="0"/>
              </a:spcAft>
              <a:defRPr sz="2800">
                <a:solidFill>
                  <a:schemeClr val="tx1"/>
                </a:solidFill>
                <a:latin typeface="Tahoma" panose="020B0604030504040204" pitchFamily="34" charset="0"/>
              </a:defRPr>
            </a:lvl9pPr>
          </a:lstStyle>
          <a:p>
            <a:pPr algn="l">
              <a:spcBef>
                <a:spcPct val="50000"/>
              </a:spcBef>
            </a:pPr>
            <a:r>
              <a:rPr lang="en-GB" altLang="en-US" b="1" dirty="0">
                <a:solidFill>
                  <a:schemeClr val="bg1"/>
                </a:solidFill>
              </a:rPr>
              <a:t>BaF</a:t>
            </a:r>
            <a:r>
              <a:rPr lang="en-GB" altLang="en-US" b="1" baseline="-25000" dirty="0">
                <a:solidFill>
                  <a:schemeClr val="bg1"/>
                </a:solidFill>
              </a:rPr>
              <a:t>2</a:t>
            </a:r>
            <a:r>
              <a:rPr lang="en-GB" altLang="en-US" sz="3200" b="1" baseline="-25000" dirty="0">
                <a:solidFill>
                  <a:schemeClr val="bg1"/>
                </a:solidFill>
              </a:rPr>
              <a:t>  </a:t>
            </a:r>
            <a:r>
              <a:rPr lang="en-GB" altLang="en-US" sz="2400" b="1" dirty="0">
                <a:solidFill>
                  <a:schemeClr val="bg1"/>
                </a:solidFill>
              </a:rPr>
              <a:t>-  fast UV luminescence</a:t>
            </a:r>
            <a:endParaRPr lang="en-GB" altLang="en-US" sz="3200" dirty="0">
              <a:solidFill>
                <a:schemeClr val="accent2"/>
              </a:solidFill>
            </a:endParaRPr>
          </a:p>
        </p:txBody>
      </p:sp>
      <p:sp>
        <p:nvSpPr>
          <p:cNvPr id="100358" name="Rectangle 22">
            <a:extLst>
              <a:ext uri="{FF2B5EF4-FFF2-40B4-BE49-F238E27FC236}">
                <a16:creationId xmlns:a16="http://schemas.microsoft.com/office/drawing/2014/main" id="{4F70EED4-728B-A867-E59C-97F121F6FCBE}"/>
              </a:ext>
            </a:extLst>
          </p:cNvPr>
          <p:cNvSpPr>
            <a:spLocks noChangeArrowheads="1"/>
          </p:cNvSpPr>
          <p:nvPr/>
        </p:nvSpPr>
        <p:spPr bwMode="auto">
          <a:xfrm>
            <a:off x="7599363" y="1412875"/>
            <a:ext cx="1882775" cy="4087813"/>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r">
              <a:defRPr sz="2800">
                <a:solidFill>
                  <a:schemeClr val="tx1"/>
                </a:solidFill>
                <a:latin typeface="Tahoma" panose="020B0604030504040204" pitchFamily="34" charset="0"/>
              </a:defRPr>
            </a:lvl1pPr>
            <a:lvl2pPr marL="742950" indent="-285750" algn="r">
              <a:defRPr sz="2800">
                <a:solidFill>
                  <a:schemeClr val="tx1"/>
                </a:solidFill>
                <a:latin typeface="Tahoma" panose="020B0604030504040204" pitchFamily="34" charset="0"/>
              </a:defRPr>
            </a:lvl2pPr>
            <a:lvl3pPr marL="1143000" indent="-228600" algn="r">
              <a:defRPr sz="2800">
                <a:solidFill>
                  <a:schemeClr val="tx1"/>
                </a:solidFill>
                <a:latin typeface="Tahoma" panose="020B0604030504040204" pitchFamily="34" charset="0"/>
              </a:defRPr>
            </a:lvl3pPr>
            <a:lvl4pPr marL="1600200" indent="-228600" algn="r">
              <a:defRPr sz="2800">
                <a:solidFill>
                  <a:schemeClr val="tx1"/>
                </a:solidFill>
                <a:latin typeface="Tahoma" panose="020B0604030504040204" pitchFamily="34" charset="0"/>
              </a:defRPr>
            </a:lvl4pPr>
            <a:lvl5pPr marL="2057400" indent="-228600" algn="r">
              <a:defRPr sz="2800">
                <a:solidFill>
                  <a:schemeClr val="tx1"/>
                </a:solidFill>
                <a:latin typeface="Tahoma" panose="020B0604030504040204" pitchFamily="34" charset="0"/>
              </a:defRPr>
            </a:lvl5pPr>
            <a:lvl6pPr marL="2514600" indent="-228600" algn="r" eaLnBrk="0" fontAlgn="base" hangingPunct="0">
              <a:spcBef>
                <a:spcPct val="0"/>
              </a:spcBef>
              <a:spcAft>
                <a:spcPct val="0"/>
              </a:spcAft>
              <a:defRPr sz="2800">
                <a:solidFill>
                  <a:schemeClr val="tx1"/>
                </a:solidFill>
                <a:latin typeface="Tahoma" panose="020B0604030504040204" pitchFamily="34" charset="0"/>
              </a:defRPr>
            </a:lvl6pPr>
            <a:lvl7pPr marL="2971800" indent="-228600" algn="r" eaLnBrk="0" fontAlgn="base" hangingPunct="0">
              <a:spcBef>
                <a:spcPct val="0"/>
              </a:spcBef>
              <a:spcAft>
                <a:spcPct val="0"/>
              </a:spcAft>
              <a:defRPr sz="2800">
                <a:solidFill>
                  <a:schemeClr val="tx1"/>
                </a:solidFill>
                <a:latin typeface="Tahoma" panose="020B0604030504040204" pitchFamily="34" charset="0"/>
              </a:defRPr>
            </a:lvl7pPr>
            <a:lvl8pPr marL="3429000" indent="-228600" algn="r" eaLnBrk="0" fontAlgn="base" hangingPunct="0">
              <a:spcBef>
                <a:spcPct val="0"/>
              </a:spcBef>
              <a:spcAft>
                <a:spcPct val="0"/>
              </a:spcAft>
              <a:defRPr sz="2800">
                <a:solidFill>
                  <a:schemeClr val="tx1"/>
                </a:solidFill>
                <a:latin typeface="Tahoma" panose="020B0604030504040204" pitchFamily="34" charset="0"/>
              </a:defRPr>
            </a:lvl8pPr>
            <a:lvl9pPr marL="3886200" indent="-228600" algn="r"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endParaRPr lang="en-US" altLang="en-US"/>
          </a:p>
        </p:txBody>
      </p:sp>
      <p:sp>
        <p:nvSpPr>
          <p:cNvPr id="100359" name="Rectangle 32">
            <a:extLst>
              <a:ext uri="{FF2B5EF4-FFF2-40B4-BE49-F238E27FC236}">
                <a16:creationId xmlns:a16="http://schemas.microsoft.com/office/drawing/2014/main" id="{3868E175-292F-2EF2-A841-2D59D7110FA0}"/>
              </a:ext>
            </a:extLst>
          </p:cNvPr>
          <p:cNvSpPr>
            <a:spLocks noGrp="1" noChangeArrowheads="1"/>
          </p:cNvSpPr>
          <p:nvPr>
            <p:ph type="title"/>
          </p:nvPr>
        </p:nvSpPr>
        <p:spPr>
          <a:xfrm>
            <a:off x="674041" y="115295"/>
            <a:ext cx="7883602" cy="642973"/>
          </a:xfrm>
          <a:noFill/>
        </p:spPr>
        <p:txBody>
          <a:bodyPr/>
          <a:lstStyle/>
          <a:p>
            <a:r>
              <a:rPr lang="en-US" altLang="en-US" sz="2900" dirty="0">
                <a:solidFill>
                  <a:srgbClr val="C00000"/>
                </a:solidFill>
              </a:rPr>
              <a:t>Additional fast components in BaF</a:t>
            </a:r>
            <a:r>
              <a:rPr lang="en-US" altLang="en-US" sz="2900" baseline="-25000" dirty="0">
                <a:solidFill>
                  <a:srgbClr val="C00000"/>
                </a:solidFill>
              </a:rPr>
              <a:t>2</a:t>
            </a:r>
            <a:r>
              <a:rPr lang="en-US" altLang="en-US" sz="2900" dirty="0">
                <a:solidFill>
                  <a:srgbClr val="C00000"/>
                </a:solidFill>
              </a:rPr>
              <a:t> (1985)</a:t>
            </a:r>
          </a:p>
        </p:txBody>
      </p:sp>
      <p:pic>
        <p:nvPicPr>
          <p:cNvPr id="6" name="Picture 5">
            <a:extLst>
              <a:ext uri="{FF2B5EF4-FFF2-40B4-BE49-F238E27FC236}">
                <a16:creationId xmlns:a16="http://schemas.microsoft.com/office/drawing/2014/main" id="{B554CDEA-F1E9-C603-BCC1-BFE9EE018300}"/>
              </a:ext>
            </a:extLst>
          </p:cNvPr>
          <p:cNvPicPr>
            <a:picLocks noChangeAspect="1"/>
          </p:cNvPicPr>
          <p:nvPr/>
        </p:nvPicPr>
        <p:blipFill>
          <a:blip r:embed="rId3"/>
          <a:stretch>
            <a:fillRect/>
          </a:stretch>
        </p:blipFill>
        <p:spPr>
          <a:xfrm>
            <a:off x="493986" y="3429000"/>
            <a:ext cx="4478460" cy="2261041"/>
          </a:xfrm>
          <a:prstGeom prst="rect">
            <a:avLst/>
          </a:prstGeom>
        </p:spPr>
      </p:pic>
      <p:pic>
        <p:nvPicPr>
          <p:cNvPr id="9" name="Picture 8">
            <a:extLst>
              <a:ext uri="{FF2B5EF4-FFF2-40B4-BE49-F238E27FC236}">
                <a16:creationId xmlns:a16="http://schemas.microsoft.com/office/drawing/2014/main" id="{B9001160-3878-ACD3-51A0-91675D1F0E44}"/>
              </a:ext>
            </a:extLst>
          </p:cNvPr>
          <p:cNvPicPr>
            <a:picLocks noChangeAspect="1"/>
          </p:cNvPicPr>
          <p:nvPr/>
        </p:nvPicPr>
        <p:blipFill>
          <a:blip r:embed="rId4"/>
          <a:stretch>
            <a:fillRect/>
          </a:stretch>
        </p:blipFill>
        <p:spPr>
          <a:xfrm>
            <a:off x="493986" y="1015131"/>
            <a:ext cx="7147933" cy="1914020"/>
          </a:xfrm>
          <a:prstGeom prst="rect">
            <a:avLst/>
          </a:prstGeom>
        </p:spPr>
      </p:pic>
      <p:sp>
        <p:nvSpPr>
          <p:cNvPr id="10" name="TextBox 9">
            <a:extLst>
              <a:ext uri="{FF2B5EF4-FFF2-40B4-BE49-F238E27FC236}">
                <a16:creationId xmlns:a16="http://schemas.microsoft.com/office/drawing/2014/main" id="{163D39AA-B228-F98B-E7C5-FF82EB10D9F7}"/>
              </a:ext>
            </a:extLst>
          </p:cNvPr>
          <p:cNvSpPr txBox="1"/>
          <p:nvPr/>
        </p:nvSpPr>
        <p:spPr>
          <a:xfrm>
            <a:off x="5066982" y="3671986"/>
            <a:ext cx="3583032" cy="1107996"/>
          </a:xfrm>
          <a:prstGeom prst="rect">
            <a:avLst/>
          </a:prstGeom>
          <a:noFill/>
        </p:spPr>
        <p:txBody>
          <a:bodyPr wrap="none" rtlCol="0">
            <a:spAutoFit/>
          </a:bodyPr>
          <a:lstStyle/>
          <a:p>
            <a:pPr marL="342900" indent="-342900" algn="l">
              <a:buFont typeface="Arial" panose="020B0604020202020204" pitchFamily="34" charset="0"/>
              <a:buChar char="•"/>
            </a:pPr>
            <a:r>
              <a:rPr lang="en-US" dirty="0"/>
              <a:t>195nm and 175nm band</a:t>
            </a:r>
          </a:p>
          <a:p>
            <a:pPr marL="342900" indent="-342900" algn="l">
              <a:buFont typeface="Arial" panose="020B0604020202020204" pitchFamily="34" charset="0"/>
              <a:buChar char="•"/>
            </a:pPr>
            <a:r>
              <a:rPr lang="en-US" dirty="0"/>
              <a:t>Decay time &lt;3ns</a:t>
            </a:r>
            <a:br>
              <a:rPr lang="en-US" dirty="0"/>
            </a:br>
            <a:endParaRPr lang="en-US" dirty="0"/>
          </a:p>
        </p:txBody>
      </p:sp>
      <p:cxnSp>
        <p:nvCxnSpPr>
          <p:cNvPr id="3" name="Straight Arrow Connector 2">
            <a:extLst>
              <a:ext uri="{FF2B5EF4-FFF2-40B4-BE49-F238E27FC236}">
                <a16:creationId xmlns:a16="http://schemas.microsoft.com/office/drawing/2014/main" id="{061305F2-A8F1-B647-059B-CD6F68611DFD}"/>
              </a:ext>
            </a:extLst>
          </p:cNvPr>
          <p:cNvCxnSpPr/>
          <p:nvPr/>
        </p:nvCxnSpPr>
        <p:spPr bwMode="auto">
          <a:xfrm flipV="1">
            <a:off x="3932904" y="5034116"/>
            <a:ext cx="0" cy="766916"/>
          </a:xfrm>
          <a:prstGeom prst="straightConnector1">
            <a:avLst/>
          </a:prstGeom>
          <a:solidFill>
            <a:schemeClr val="accent1"/>
          </a:solidFill>
          <a:ln w="25400" cap="flat" cmpd="sng" algn="ctr">
            <a:solidFill>
              <a:srgbClr val="006600"/>
            </a:solidFill>
            <a:prstDash val="solid"/>
            <a:round/>
            <a:headEnd type="none" w="med" len="med"/>
            <a:tailEnd type="triangle"/>
          </a:ln>
          <a:effectLst/>
        </p:spPr>
      </p:cxnSp>
      <p:cxnSp>
        <p:nvCxnSpPr>
          <p:cNvPr id="5" name="Straight Arrow Connector 4">
            <a:extLst>
              <a:ext uri="{FF2B5EF4-FFF2-40B4-BE49-F238E27FC236}">
                <a16:creationId xmlns:a16="http://schemas.microsoft.com/office/drawing/2014/main" id="{B5CE15F4-5057-5990-6E34-F707500EADDF}"/>
              </a:ext>
            </a:extLst>
          </p:cNvPr>
          <p:cNvCxnSpPr/>
          <p:nvPr/>
        </p:nvCxnSpPr>
        <p:spPr bwMode="auto">
          <a:xfrm flipV="1">
            <a:off x="4493342" y="5270090"/>
            <a:ext cx="0" cy="491613"/>
          </a:xfrm>
          <a:prstGeom prst="straightConnector1">
            <a:avLst/>
          </a:prstGeom>
          <a:solidFill>
            <a:schemeClr val="accent1"/>
          </a:solidFill>
          <a:ln w="25400" cap="flat" cmpd="sng" algn="ctr">
            <a:solidFill>
              <a:srgbClr val="006600"/>
            </a:solid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id="{37633384-D91D-FAA8-DD93-243F8CFC3063}"/>
              </a:ext>
            </a:extLst>
          </p:cNvPr>
          <p:cNvCxnSpPr/>
          <p:nvPr/>
        </p:nvCxnSpPr>
        <p:spPr bwMode="auto">
          <a:xfrm flipV="1">
            <a:off x="3195482" y="4779982"/>
            <a:ext cx="0" cy="1021050"/>
          </a:xfrm>
          <a:prstGeom prst="straightConnector1">
            <a:avLst/>
          </a:prstGeom>
          <a:solidFill>
            <a:schemeClr val="accent1"/>
          </a:solidFill>
          <a:ln w="25400" cap="flat" cmpd="sng" algn="ctr">
            <a:solidFill>
              <a:srgbClr val="006600"/>
            </a:solidFill>
            <a:prstDash val="solid"/>
            <a:round/>
            <a:headEnd type="none" w="med" len="med"/>
            <a:tailEnd type="triangle"/>
          </a:ln>
          <a:effectLst/>
        </p:spPr>
      </p:cxnSp>
      <p:sp>
        <p:nvSpPr>
          <p:cNvPr id="11" name="TextBox 10">
            <a:extLst>
              <a:ext uri="{FF2B5EF4-FFF2-40B4-BE49-F238E27FC236}">
                <a16:creationId xmlns:a16="http://schemas.microsoft.com/office/drawing/2014/main" id="{D55DCAFA-7B41-A753-1EF5-56E8A23DED5D}"/>
              </a:ext>
            </a:extLst>
          </p:cNvPr>
          <p:cNvSpPr txBox="1"/>
          <p:nvPr/>
        </p:nvSpPr>
        <p:spPr>
          <a:xfrm>
            <a:off x="2922800" y="5791199"/>
            <a:ext cx="728084" cy="307777"/>
          </a:xfrm>
          <a:prstGeom prst="rect">
            <a:avLst/>
          </a:prstGeom>
          <a:noFill/>
        </p:spPr>
        <p:txBody>
          <a:bodyPr wrap="none" rtlCol="0">
            <a:spAutoFit/>
          </a:bodyPr>
          <a:lstStyle/>
          <a:p>
            <a:r>
              <a:rPr lang="en-US" sz="1400" dirty="0"/>
              <a:t>220nm</a:t>
            </a:r>
          </a:p>
        </p:txBody>
      </p:sp>
      <p:sp>
        <p:nvSpPr>
          <p:cNvPr id="12" name="TextBox 11">
            <a:extLst>
              <a:ext uri="{FF2B5EF4-FFF2-40B4-BE49-F238E27FC236}">
                <a16:creationId xmlns:a16="http://schemas.microsoft.com/office/drawing/2014/main" id="{BF696785-E0EA-08CD-97E8-10BAEE149C84}"/>
              </a:ext>
            </a:extLst>
          </p:cNvPr>
          <p:cNvSpPr txBox="1"/>
          <p:nvPr/>
        </p:nvSpPr>
        <p:spPr>
          <a:xfrm>
            <a:off x="3660222" y="5775096"/>
            <a:ext cx="728084" cy="307777"/>
          </a:xfrm>
          <a:prstGeom prst="rect">
            <a:avLst/>
          </a:prstGeom>
          <a:noFill/>
        </p:spPr>
        <p:txBody>
          <a:bodyPr wrap="none" rtlCol="0">
            <a:spAutoFit/>
          </a:bodyPr>
          <a:lstStyle/>
          <a:p>
            <a:r>
              <a:rPr lang="en-US" sz="1400" dirty="0"/>
              <a:t>195nm</a:t>
            </a:r>
          </a:p>
        </p:txBody>
      </p:sp>
      <p:sp>
        <p:nvSpPr>
          <p:cNvPr id="13" name="TextBox 12">
            <a:extLst>
              <a:ext uri="{FF2B5EF4-FFF2-40B4-BE49-F238E27FC236}">
                <a16:creationId xmlns:a16="http://schemas.microsoft.com/office/drawing/2014/main" id="{5DFD39A4-5D3D-A17C-B0CA-5C0A34E2D397}"/>
              </a:ext>
            </a:extLst>
          </p:cNvPr>
          <p:cNvSpPr txBox="1"/>
          <p:nvPr/>
        </p:nvSpPr>
        <p:spPr>
          <a:xfrm>
            <a:off x="4306284" y="5775096"/>
            <a:ext cx="728084" cy="307777"/>
          </a:xfrm>
          <a:prstGeom prst="rect">
            <a:avLst/>
          </a:prstGeom>
          <a:noFill/>
        </p:spPr>
        <p:txBody>
          <a:bodyPr wrap="none" rtlCol="0">
            <a:spAutoFit/>
          </a:bodyPr>
          <a:lstStyle/>
          <a:p>
            <a:r>
              <a:rPr lang="en-US" sz="1400" dirty="0"/>
              <a:t>175nm</a:t>
            </a:r>
          </a:p>
        </p:txBody>
      </p:sp>
    </p:spTree>
    <p:extLst>
      <p:ext uri="{BB962C8B-B14F-4D97-AF65-F5344CB8AC3E}">
        <p14:creationId xmlns:p14="http://schemas.microsoft.com/office/powerpoint/2010/main" val="2544100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409E7-1232-3DD7-40CC-699D16E568F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C2A44BE-68CD-9F6F-BBCF-870C2E75FBA0}"/>
              </a:ext>
            </a:extLst>
          </p:cNvPr>
          <p:cNvPicPr>
            <a:picLocks noChangeAspect="1"/>
          </p:cNvPicPr>
          <p:nvPr/>
        </p:nvPicPr>
        <p:blipFill>
          <a:blip r:embed="rId3"/>
          <a:stretch>
            <a:fillRect/>
          </a:stretch>
        </p:blipFill>
        <p:spPr>
          <a:xfrm>
            <a:off x="4129548" y="688606"/>
            <a:ext cx="4695391" cy="5016910"/>
          </a:xfrm>
          <a:prstGeom prst="rect">
            <a:avLst/>
          </a:prstGeom>
        </p:spPr>
      </p:pic>
      <p:sp>
        <p:nvSpPr>
          <p:cNvPr id="2" name="TextBox 1">
            <a:extLst>
              <a:ext uri="{FF2B5EF4-FFF2-40B4-BE49-F238E27FC236}">
                <a16:creationId xmlns:a16="http://schemas.microsoft.com/office/drawing/2014/main" id="{EF3696E7-2A29-78A6-C027-951293FE4DA7}"/>
              </a:ext>
            </a:extLst>
          </p:cNvPr>
          <p:cNvSpPr txBox="1"/>
          <p:nvPr/>
        </p:nvSpPr>
        <p:spPr>
          <a:xfrm>
            <a:off x="180446" y="2227565"/>
            <a:ext cx="5866393" cy="1015663"/>
          </a:xfrm>
          <a:prstGeom prst="rect">
            <a:avLst/>
          </a:prstGeom>
          <a:noFill/>
        </p:spPr>
        <p:txBody>
          <a:bodyPr wrap="square" rtlCol="0">
            <a:spAutoFit/>
          </a:bodyPr>
          <a:lstStyle/>
          <a:p>
            <a:pPr algn="l"/>
            <a:r>
              <a:rPr lang="en-US" sz="2000" i="1" dirty="0"/>
              <a:t>Enabler: chemical purification of the rare earths in the 1960ties</a:t>
            </a:r>
          </a:p>
          <a:p>
            <a:pPr algn="l"/>
            <a:endParaRPr lang="en-US" sz="2000" dirty="0"/>
          </a:p>
        </p:txBody>
      </p:sp>
      <p:sp>
        <p:nvSpPr>
          <p:cNvPr id="3" name="TextBox 2">
            <a:extLst>
              <a:ext uri="{FF2B5EF4-FFF2-40B4-BE49-F238E27FC236}">
                <a16:creationId xmlns:a16="http://schemas.microsoft.com/office/drawing/2014/main" id="{83CD438A-0CA9-14FC-AE31-0B91C83C502A}"/>
              </a:ext>
            </a:extLst>
          </p:cNvPr>
          <p:cNvSpPr txBox="1"/>
          <p:nvPr/>
        </p:nvSpPr>
        <p:spPr>
          <a:xfrm>
            <a:off x="560438" y="137650"/>
            <a:ext cx="6567949" cy="800219"/>
          </a:xfrm>
          <a:prstGeom prst="rect">
            <a:avLst/>
          </a:prstGeom>
          <a:noFill/>
        </p:spPr>
        <p:txBody>
          <a:bodyPr wrap="square" rtlCol="0">
            <a:spAutoFit/>
          </a:bodyPr>
          <a:lstStyle/>
          <a:p>
            <a:pPr algn="l"/>
            <a:r>
              <a:rPr lang="en-US" sz="2400" dirty="0">
                <a:solidFill>
                  <a:srgbClr val="C00000"/>
                </a:solidFill>
              </a:rPr>
              <a:t>Discovery of Y</a:t>
            </a:r>
            <a:r>
              <a:rPr lang="en-US" sz="2400" baseline="-25000" dirty="0">
                <a:solidFill>
                  <a:srgbClr val="C00000"/>
                </a:solidFill>
              </a:rPr>
              <a:t>3</a:t>
            </a:r>
            <a:r>
              <a:rPr lang="en-US" sz="2400" dirty="0">
                <a:solidFill>
                  <a:srgbClr val="C00000"/>
                </a:solidFill>
              </a:rPr>
              <a:t>Al</a:t>
            </a:r>
            <a:r>
              <a:rPr lang="en-US" sz="2400" baseline="-25000" dirty="0">
                <a:solidFill>
                  <a:srgbClr val="C00000"/>
                </a:solidFill>
              </a:rPr>
              <a:t>5</a:t>
            </a:r>
            <a:r>
              <a:rPr lang="en-US" sz="2400" dirty="0">
                <a:solidFill>
                  <a:srgbClr val="C00000"/>
                </a:solidFill>
              </a:rPr>
              <a:t>O</a:t>
            </a:r>
            <a:r>
              <a:rPr lang="en-US" sz="2400" baseline="-25000" dirty="0">
                <a:solidFill>
                  <a:srgbClr val="C00000"/>
                </a:solidFill>
              </a:rPr>
              <a:t>12</a:t>
            </a:r>
            <a:r>
              <a:rPr lang="en-US" sz="2400" dirty="0">
                <a:solidFill>
                  <a:srgbClr val="C00000"/>
                </a:solidFill>
              </a:rPr>
              <a:t>:Ce by G. </a:t>
            </a:r>
            <a:r>
              <a:rPr lang="en-US" sz="2400" dirty="0" err="1">
                <a:solidFill>
                  <a:srgbClr val="C00000"/>
                </a:solidFill>
              </a:rPr>
              <a:t>Blasse</a:t>
            </a:r>
            <a:r>
              <a:rPr lang="en-US" sz="2400" dirty="0">
                <a:solidFill>
                  <a:srgbClr val="C00000"/>
                </a:solidFill>
              </a:rPr>
              <a:t> in 1967</a:t>
            </a:r>
          </a:p>
          <a:p>
            <a:pPr algn="l"/>
            <a:r>
              <a:rPr lang="en-US" dirty="0"/>
              <a:t> </a:t>
            </a:r>
          </a:p>
        </p:txBody>
      </p:sp>
    </p:spTree>
    <p:extLst>
      <p:ext uri="{BB962C8B-B14F-4D97-AF65-F5344CB8AC3E}">
        <p14:creationId xmlns:p14="http://schemas.microsoft.com/office/powerpoint/2010/main" val="341527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0BEF28-1459-E22F-9C76-5B39BE504639}"/>
              </a:ext>
            </a:extLst>
          </p:cNvPr>
          <p:cNvPicPr>
            <a:picLocks noChangeAspect="1"/>
          </p:cNvPicPr>
          <p:nvPr/>
        </p:nvPicPr>
        <p:blipFill>
          <a:blip r:embed="rId3"/>
          <a:stretch>
            <a:fillRect/>
          </a:stretch>
        </p:blipFill>
        <p:spPr>
          <a:xfrm>
            <a:off x="4918614" y="2773985"/>
            <a:ext cx="3733773" cy="2066706"/>
          </a:xfrm>
          <a:prstGeom prst="rect">
            <a:avLst/>
          </a:prstGeom>
        </p:spPr>
      </p:pic>
      <p:pic>
        <p:nvPicPr>
          <p:cNvPr id="5" name="Picture 4">
            <a:extLst>
              <a:ext uri="{FF2B5EF4-FFF2-40B4-BE49-F238E27FC236}">
                <a16:creationId xmlns:a16="http://schemas.microsoft.com/office/drawing/2014/main" id="{17799EF3-B6BB-F7DD-0763-28A4B71D9714}"/>
              </a:ext>
            </a:extLst>
          </p:cNvPr>
          <p:cNvPicPr>
            <a:picLocks noChangeAspect="1"/>
          </p:cNvPicPr>
          <p:nvPr/>
        </p:nvPicPr>
        <p:blipFill>
          <a:blip r:embed="rId4"/>
          <a:stretch>
            <a:fillRect/>
          </a:stretch>
        </p:blipFill>
        <p:spPr>
          <a:xfrm>
            <a:off x="577189" y="640900"/>
            <a:ext cx="6430272" cy="1962424"/>
          </a:xfrm>
          <a:prstGeom prst="rect">
            <a:avLst/>
          </a:prstGeom>
        </p:spPr>
      </p:pic>
      <p:pic>
        <p:nvPicPr>
          <p:cNvPr id="7" name="Picture 6">
            <a:extLst>
              <a:ext uri="{FF2B5EF4-FFF2-40B4-BE49-F238E27FC236}">
                <a16:creationId xmlns:a16="http://schemas.microsoft.com/office/drawing/2014/main" id="{A8D75959-AD22-246D-0B04-074436F7CE8A}"/>
              </a:ext>
            </a:extLst>
          </p:cNvPr>
          <p:cNvPicPr>
            <a:picLocks noChangeAspect="1"/>
          </p:cNvPicPr>
          <p:nvPr/>
        </p:nvPicPr>
        <p:blipFill>
          <a:blip r:embed="rId5"/>
          <a:stretch>
            <a:fillRect/>
          </a:stretch>
        </p:blipFill>
        <p:spPr>
          <a:xfrm>
            <a:off x="577189" y="108155"/>
            <a:ext cx="6306430" cy="409415"/>
          </a:xfrm>
          <a:prstGeom prst="rect">
            <a:avLst/>
          </a:prstGeom>
        </p:spPr>
      </p:pic>
      <p:pic>
        <p:nvPicPr>
          <p:cNvPr id="9" name="Picture 8">
            <a:extLst>
              <a:ext uri="{FF2B5EF4-FFF2-40B4-BE49-F238E27FC236}">
                <a16:creationId xmlns:a16="http://schemas.microsoft.com/office/drawing/2014/main" id="{F94C9355-3301-401F-D326-528A38EE00C1}"/>
              </a:ext>
            </a:extLst>
          </p:cNvPr>
          <p:cNvPicPr>
            <a:picLocks noChangeAspect="1"/>
          </p:cNvPicPr>
          <p:nvPr/>
        </p:nvPicPr>
        <p:blipFill>
          <a:blip r:embed="rId6"/>
          <a:stretch>
            <a:fillRect/>
          </a:stretch>
        </p:blipFill>
        <p:spPr>
          <a:xfrm>
            <a:off x="289992" y="3136069"/>
            <a:ext cx="4033718" cy="1080684"/>
          </a:xfrm>
          <a:prstGeom prst="rect">
            <a:avLst/>
          </a:prstGeom>
        </p:spPr>
      </p:pic>
      <p:pic>
        <p:nvPicPr>
          <p:cNvPr id="11" name="Picture 10">
            <a:extLst>
              <a:ext uri="{FF2B5EF4-FFF2-40B4-BE49-F238E27FC236}">
                <a16:creationId xmlns:a16="http://schemas.microsoft.com/office/drawing/2014/main" id="{FCB2337F-C131-C31C-7055-9B094356D22E}"/>
              </a:ext>
            </a:extLst>
          </p:cNvPr>
          <p:cNvPicPr>
            <a:picLocks noChangeAspect="1"/>
          </p:cNvPicPr>
          <p:nvPr/>
        </p:nvPicPr>
        <p:blipFill>
          <a:blip r:embed="rId7"/>
          <a:stretch>
            <a:fillRect/>
          </a:stretch>
        </p:blipFill>
        <p:spPr>
          <a:xfrm>
            <a:off x="7057392" y="108155"/>
            <a:ext cx="1663821" cy="2350818"/>
          </a:xfrm>
          <a:prstGeom prst="rect">
            <a:avLst/>
          </a:prstGeom>
        </p:spPr>
      </p:pic>
      <p:sp>
        <p:nvSpPr>
          <p:cNvPr id="12" name="TextBox 11">
            <a:extLst>
              <a:ext uri="{FF2B5EF4-FFF2-40B4-BE49-F238E27FC236}">
                <a16:creationId xmlns:a16="http://schemas.microsoft.com/office/drawing/2014/main" id="{3DB452C8-5D3B-C2B8-CAEC-80C97E6C658B}"/>
              </a:ext>
            </a:extLst>
          </p:cNvPr>
          <p:cNvSpPr txBox="1"/>
          <p:nvPr/>
        </p:nvSpPr>
        <p:spPr>
          <a:xfrm>
            <a:off x="76170" y="5286671"/>
            <a:ext cx="8854008" cy="769441"/>
          </a:xfrm>
          <a:prstGeom prst="rect">
            <a:avLst/>
          </a:prstGeom>
          <a:noFill/>
        </p:spPr>
        <p:txBody>
          <a:bodyPr wrap="square" rtlCol="0">
            <a:spAutoFit/>
          </a:bodyPr>
          <a:lstStyle/>
          <a:p>
            <a:pPr algn="l"/>
            <a:r>
              <a:rPr lang="en-US" i="1" dirty="0"/>
              <a:t>Knowledge from inspiring scientists in phosphor research as an enabler and driver of scintillator development   </a:t>
            </a:r>
          </a:p>
        </p:txBody>
      </p:sp>
      <p:grpSp>
        <p:nvGrpSpPr>
          <p:cNvPr id="17" name="Group 16">
            <a:extLst>
              <a:ext uri="{FF2B5EF4-FFF2-40B4-BE49-F238E27FC236}">
                <a16:creationId xmlns:a16="http://schemas.microsoft.com/office/drawing/2014/main" id="{7A86ECF9-A326-CB07-81E3-F3D6A601BEE2}"/>
              </a:ext>
            </a:extLst>
          </p:cNvPr>
          <p:cNvGrpSpPr/>
          <p:nvPr/>
        </p:nvGrpSpPr>
        <p:grpSpPr>
          <a:xfrm>
            <a:off x="7007461" y="2979174"/>
            <a:ext cx="229081" cy="825910"/>
            <a:chOff x="7007461" y="2979174"/>
            <a:chExt cx="229081" cy="825910"/>
          </a:xfrm>
        </p:grpSpPr>
        <p:cxnSp>
          <p:nvCxnSpPr>
            <p:cNvPr id="14" name="Straight Arrow Connector 13">
              <a:extLst>
                <a:ext uri="{FF2B5EF4-FFF2-40B4-BE49-F238E27FC236}">
                  <a16:creationId xmlns:a16="http://schemas.microsoft.com/office/drawing/2014/main" id="{EAF634E3-AA00-690F-44B8-5EA52114D23D}"/>
                </a:ext>
              </a:extLst>
            </p:cNvPr>
            <p:cNvCxnSpPr/>
            <p:nvPr/>
          </p:nvCxnSpPr>
          <p:spPr bwMode="auto">
            <a:xfrm flipV="1">
              <a:off x="7007461" y="2979174"/>
              <a:ext cx="49931" cy="825910"/>
            </a:xfrm>
            <a:prstGeom prst="straightConnector1">
              <a:avLst/>
            </a:prstGeom>
            <a:solidFill>
              <a:schemeClr val="accent1"/>
            </a:solidFill>
            <a:ln w="25400" cap="flat" cmpd="sng" algn="ctr">
              <a:solidFill>
                <a:srgbClr val="006600"/>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8BC58AC6-353D-85DF-371C-AE280EEB3F6E}"/>
                </a:ext>
              </a:extLst>
            </p:cNvPr>
            <p:cNvCxnSpPr/>
            <p:nvPr/>
          </p:nvCxnSpPr>
          <p:spPr bwMode="auto">
            <a:xfrm flipV="1">
              <a:off x="7236542" y="3116405"/>
              <a:ext cx="0" cy="678847"/>
            </a:xfrm>
            <a:prstGeom prst="straightConnector1">
              <a:avLst/>
            </a:prstGeom>
            <a:solidFill>
              <a:schemeClr val="accent1"/>
            </a:solidFill>
            <a:ln w="25400" cap="flat" cmpd="sng" algn="ctr">
              <a:solidFill>
                <a:srgbClr val="006600"/>
              </a:solidFill>
              <a:prstDash val="solid"/>
              <a:round/>
              <a:headEnd type="none" w="med" len="med"/>
              <a:tailEnd type="triangle"/>
            </a:ln>
            <a:effectLst/>
          </p:spPr>
        </p:cxnSp>
      </p:grpSp>
      <p:sp>
        <p:nvSpPr>
          <p:cNvPr id="4" name="TextBox 3">
            <a:extLst>
              <a:ext uri="{FF2B5EF4-FFF2-40B4-BE49-F238E27FC236}">
                <a16:creationId xmlns:a16="http://schemas.microsoft.com/office/drawing/2014/main" id="{4AC1097D-FCE9-EB12-CEDF-FDFA1D3B5743}"/>
              </a:ext>
            </a:extLst>
          </p:cNvPr>
          <p:cNvSpPr txBox="1"/>
          <p:nvPr/>
        </p:nvSpPr>
        <p:spPr>
          <a:xfrm>
            <a:off x="144996" y="4811297"/>
            <a:ext cx="8854008" cy="400110"/>
          </a:xfrm>
          <a:prstGeom prst="rect">
            <a:avLst/>
          </a:prstGeom>
          <a:noFill/>
        </p:spPr>
        <p:txBody>
          <a:bodyPr wrap="square">
            <a:spAutoFit/>
          </a:bodyPr>
          <a:lstStyle/>
          <a:p>
            <a:pPr algn="l"/>
            <a:r>
              <a:rPr lang="en-US" sz="2000" dirty="0"/>
              <a:t>patented by company Philips in 1974 as phosphor for tube lighting</a:t>
            </a:r>
          </a:p>
        </p:txBody>
      </p:sp>
    </p:spTree>
    <p:extLst>
      <p:ext uri="{BB962C8B-B14F-4D97-AF65-F5344CB8AC3E}">
        <p14:creationId xmlns:p14="http://schemas.microsoft.com/office/powerpoint/2010/main" val="4300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E73521-B7B1-8653-6022-31033CFD28E7}"/>
              </a:ext>
            </a:extLst>
          </p:cNvPr>
          <p:cNvPicPr>
            <a:picLocks noChangeAspect="1"/>
          </p:cNvPicPr>
          <p:nvPr/>
        </p:nvPicPr>
        <p:blipFill>
          <a:blip r:embed="rId2"/>
          <a:stretch>
            <a:fillRect/>
          </a:stretch>
        </p:blipFill>
        <p:spPr>
          <a:xfrm>
            <a:off x="997763" y="2260357"/>
            <a:ext cx="7148473" cy="3964699"/>
          </a:xfrm>
          <a:prstGeom prst="rect">
            <a:avLst/>
          </a:prstGeom>
        </p:spPr>
      </p:pic>
      <p:pic>
        <p:nvPicPr>
          <p:cNvPr id="7" name="Picture 6">
            <a:extLst>
              <a:ext uri="{FF2B5EF4-FFF2-40B4-BE49-F238E27FC236}">
                <a16:creationId xmlns:a16="http://schemas.microsoft.com/office/drawing/2014/main" id="{4BF979E2-47F5-4DBA-05C6-7E7B65EBF0F4}"/>
              </a:ext>
            </a:extLst>
          </p:cNvPr>
          <p:cNvPicPr>
            <a:picLocks noChangeAspect="1"/>
          </p:cNvPicPr>
          <p:nvPr/>
        </p:nvPicPr>
        <p:blipFill>
          <a:blip r:embed="rId3"/>
          <a:stretch>
            <a:fillRect/>
          </a:stretch>
        </p:blipFill>
        <p:spPr>
          <a:xfrm>
            <a:off x="1326680" y="789334"/>
            <a:ext cx="6068272" cy="1314633"/>
          </a:xfrm>
          <a:prstGeom prst="rect">
            <a:avLst/>
          </a:prstGeom>
        </p:spPr>
      </p:pic>
      <p:pic>
        <p:nvPicPr>
          <p:cNvPr id="9" name="Picture 8">
            <a:extLst>
              <a:ext uri="{FF2B5EF4-FFF2-40B4-BE49-F238E27FC236}">
                <a16:creationId xmlns:a16="http://schemas.microsoft.com/office/drawing/2014/main" id="{5FEBE51E-6F19-408F-8A56-73AF7EC6AED4}"/>
              </a:ext>
            </a:extLst>
          </p:cNvPr>
          <p:cNvPicPr>
            <a:picLocks noChangeAspect="1"/>
          </p:cNvPicPr>
          <p:nvPr/>
        </p:nvPicPr>
        <p:blipFill>
          <a:blip r:embed="rId4"/>
          <a:stretch>
            <a:fillRect/>
          </a:stretch>
        </p:blipFill>
        <p:spPr>
          <a:xfrm>
            <a:off x="1326680" y="242963"/>
            <a:ext cx="4769321" cy="262162"/>
          </a:xfrm>
          <a:prstGeom prst="rect">
            <a:avLst/>
          </a:prstGeom>
        </p:spPr>
      </p:pic>
      <p:grpSp>
        <p:nvGrpSpPr>
          <p:cNvPr id="22" name="Group 21">
            <a:extLst>
              <a:ext uri="{FF2B5EF4-FFF2-40B4-BE49-F238E27FC236}">
                <a16:creationId xmlns:a16="http://schemas.microsoft.com/office/drawing/2014/main" id="{3C266E68-4516-9654-93B4-7961ACAC04F0}"/>
              </a:ext>
            </a:extLst>
          </p:cNvPr>
          <p:cNvGrpSpPr/>
          <p:nvPr/>
        </p:nvGrpSpPr>
        <p:grpSpPr>
          <a:xfrm>
            <a:off x="1946788" y="4503174"/>
            <a:ext cx="127819" cy="1415845"/>
            <a:chOff x="1946788" y="4503174"/>
            <a:chExt cx="127819" cy="1415845"/>
          </a:xfrm>
        </p:grpSpPr>
        <p:cxnSp>
          <p:nvCxnSpPr>
            <p:cNvPr id="11" name="Straight Arrow Connector 10">
              <a:extLst>
                <a:ext uri="{FF2B5EF4-FFF2-40B4-BE49-F238E27FC236}">
                  <a16:creationId xmlns:a16="http://schemas.microsoft.com/office/drawing/2014/main" id="{9C88EA62-0761-8759-B3F5-BEAFFD88DB2F}"/>
                </a:ext>
              </a:extLst>
            </p:cNvPr>
            <p:cNvCxnSpPr>
              <a:cxnSpLocks/>
            </p:cNvCxnSpPr>
            <p:nvPr/>
          </p:nvCxnSpPr>
          <p:spPr bwMode="auto">
            <a:xfrm>
              <a:off x="1946788" y="4522839"/>
              <a:ext cx="0" cy="1219200"/>
            </a:xfrm>
            <a:prstGeom prst="straightConnector1">
              <a:avLst/>
            </a:prstGeom>
            <a:solidFill>
              <a:schemeClr val="accent1"/>
            </a:solidFill>
            <a:ln w="25400" cap="flat" cmpd="sng" algn="ctr">
              <a:solidFill>
                <a:srgbClr val="006600"/>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6DD4AA0B-F7B7-3122-06C4-1309874298BF}"/>
                </a:ext>
              </a:extLst>
            </p:cNvPr>
            <p:cNvCxnSpPr/>
            <p:nvPr/>
          </p:nvCxnSpPr>
          <p:spPr bwMode="auto">
            <a:xfrm>
              <a:off x="2074607" y="4503174"/>
              <a:ext cx="0" cy="1415845"/>
            </a:xfrm>
            <a:prstGeom prst="straightConnector1">
              <a:avLst/>
            </a:prstGeom>
            <a:solidFill>
              <a:schemeClr val="accent1"/>
            </a:solidFill>
            <a:ln w="25400" cap="flat" cmpd="sng" algn="ctr">
              <a:solidFill>
                <a:srgbClr val="006600"/>
              </a:solidFill>
              <a:prstDash val="solid"/>
              <a:round/>
              <a:headEnd type="none" w="med" len="med"/>
              <a:tailEnd type="triangle"/>
            </a:ln>
            <a:effectLst/>
          </p:spPr>
        </p:cxnSp>
      </p:grpSp>
      <p:grpSp>
        <p:nvGrpSpPr>
          <p:cNvPr id="23" name="Group 22">
            <a:extLst>
              <a:ext uri="{FF2B5EF4-FFF2-40B4-BE49-F238E27FC236}">
                <a16:creationId xmlns:a16="http://schemas.microsoft.com/office/drawing/2014/main" id="{314788EE-A7D4-0F88-C927-7E9BF466BA07}"/>
              </a:ext>
            </a:extLst>
          </p:cNvPr>
          <p:cNvGrpSpPr/>
          <p:nvPr/>
        </p:nvGrpSpPr>
        <p:grpSpPr>
          <a:xfrm>
            <a:off x="2497394" y="3657600"/>
            <a:ext cx="176981" cy="2261419"/>
            <a:chOff x="2497394" y="3657600"/>
            <a:chExt cx="176981" cy="2261419"/>
          </a:xfrm>
        </p:grpSpPr>
        <p:cxnSp>
          <p:nvCxnSpPr>
            <p:cNvPr id="17" name="Straight Arrow Connector 16">
              <a:extLst>
                <a:ext uri="{FF2B5EF4-FFF2-40B4-BE49-F238E27FC236}">
                  <a16:creationId xmlns:a16="http://schemas.microsoft.com/office/drawing/2014/main" id="{7272E465-4894-B61D-E27A-8868071DF256}"/>
                </a:ext>
              </a:extLst>
            </p:cNvPr>
            <p:cNvCxnSpPr/>
            <p:nvPr/>
          </p:nvCxnSpPr>
          <p:spPr bwMode="auto">
            <a:xfrm>
              <a:off x="2497394" y="3657600"/>
              <a:ext cx="0" cy="2261419"/>
            </a:xfrm>
            <a:prstGeom prst="straightConnector1">
              <a:avLst/>
            </a:prstGeom>
            <a:solidFill>
              <a:schemeClr val="accent1"/>
            </a:solidFill>
            <a:ln w="25400" cap="flat" cmpd="sng" algn="ctr">
              <a:solidFill>
                <a:srgbClr val="006600"/>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32602283-9CC0-8073-8723-37EF3FB63D6A}"/>
                </a:ext>
              </a:extLst>
            </p:cNvPr>
            <p:cNvCxnSpPr/>
            <p:nvPr/>
          </p:nvCxnSpPr>
          <p:spPr bwMode="auto">
            <a:xfrm>
              <a:off x="2585884" y="3657600"/>
              <a:ext cx="0" cy="2153265"/>
            </a:xfrm>
            <a:prstGeom prst="straightConnector1">
              <a:avLst/>
            </a:prstGeom>
            <a:solidFill>
              <a:schemeClr val="accent1"/>
            </a:solidFill>
            <a:ln w="25400" cap="flat" cmpd="sng" algn="ctr">
              <a:solidFill>
                <a:srgbClr val="006600"/>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095A07BC-DC61-2640-1036-D703E5374093}"/>
                </a:ext>
              </a:extLst>
            </p:cNvPr>
            <p:cNvCxnSpPr/>
            <p:nvPr/>
          </p:nvCxnSpPr>
          <p:spPr bwMode="auto">
            <a:xfrm>
              <a:off x="2674375" y="3657600"/>
              <a:ext cx="0" cy="1976284"/>
            </a:xfrm>
            <a:prstGeom prst="straightConnector1">
              <a:avLst/>
            </a:prstGeom>
            <a:solidFill>
              <a:schemeClr val="accent1"/>
            </a:solidFill>
            <a:ln w="25400" cap="flat" cmpd="sng" algn="ctr">
              <a:solidFill>
                <a:srgbClr val="006600"/>
              </a:solidFill>
              <a:prstDash val="solid"/>
              <a:round/>
              <a:headEnd type="none" w="med" len="med"/>
              <a:tailEnd type="triangle"/>
            </a:ln>
            <a:effectLst/>
          </p:spPr>
        </p:cxnSp>
      </p:grpSp>
      <p:sp>
        <p:nvSpPr>
          <p:cNvPr id="2" name="TextBox 1">
            <a:extLst>
              <a:ext uri="{FF2B5EF4-FFF2-40B4-BE49-F238E27FC236}">
                <a16:creationId xmlns:a16="http://schemas.microsoft.com/office/drawing/2014/main" id="{B9FD6A27-A802-714B-45F5-B821B2B5F77A}"/>
              </a:ext>
            </a:extLst>
          </p:cNvPr>
          <p:cNvSpPr txBox="1"/>
          <p:nvPr/>
        </p:nvSpPr>
        <p:spPr>
          <a:xfrm>
            <a:off x="5635779" y="2575855"/>
            <a:ext cx="920444" cy="338554"/>
          </a:xfrm>
          <a:prstGeom prst="rect">
            <a:avLst/>
          </a:prstGeom>
          <a:noFill/>
        </p:spPr>
        <p:txBody>
          <a:bodyPr wrap="none" rtlCol="0">
            <a:spAutoFit/>
          </a:bodyPr>
          <a:lstStyle/>
          <a:p>
            <a:r>
              <a:rPr lang="en-US" sz="1600" dirty="0">
                <a:solidFill>
                  <a:srgbClr val="C00000"/>
                </a:solidFill>
              </a:rPr>
              <a:t>Y</a:t>
            </a:r>
            <a:r>
              <a:rPr lang="en-US" sz="1600" baseline="-25000" dirty="0">
                <a:solidFill>
                  <a:srgbClr val="C00000"/>
                </a:solidFill>
              </a:rPr>
              <a:t>3</a:t>
            </a:r>
            <a:r>
              <a:rPr lang="en-US" sz="1600" dirty="0">
                <a:solidFill>
                  <a:srgbClr val="C00000"/>
                </a:solidFill>
              </a:rPr>
              <a:t>Al</a:t>
            </a:r>
            <a:r>
              <a:rPr lang="en-US" sz="1600" baseline="-25000" dirty="0">
                <a:solidFill>
                  <a:srgbClr val="C00000"/>
                </a:solidFill>
              </a:rPr>
              <a:t>5</a:t>
            </a:r>
            <a:r>
              <a:rPr lang="en-US" sz="1600" dirty="0">
                <a:solidFill>
                  <a:srgbClr val="C00000"/>
                </a:solidFill>
              </a:rPr>
              <a:t>O</a:t>
            </a:r>
            <a:r>
              <a:rPr lang="en-US" sz="1600" baseline="-25000" dirty="0">
                <a:solidFill>
                  <a:srgbClr val="C00000"/>
                </a:solidFill>
              </a:rPr>
              <a:t>12</a:t>
            </a:r>
            <a:endParaRPr lang="en-US" sz="1600" dirty="0">
              <a:solidFill>
                <a:srgbClr val="C00000"/>
              </a:solidFill>
            </a:endParaRPr>
          </a:p>
        </p:txBody>
      </p:sp>
    </p:spTree>
    <p:extLst>
      <p:ext uri="{BB962C8B-B14F-4D97-AF65-F5344CB8AC3E}">
        <p14:creationId xmlns:p14="http://schemas.microsoft.com/office/powerpoint/2010/main" val="214110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D94FD-EAD9-1549-A518-64EBE689006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BBA3F73-5C55-CAFB-C314-8F693CDF069F}"/>
              </a:ext>
            </a:extLst>
          </p:cNvPr>
          <p:cNvPicPr>
            <a:picLocks noChangeAspect="1"/>
          </p:cNvPicPr>
          <p:nvPr/>
        </p:nvPicPr>
        <p:blipFill>
          <a:blip r:embed="rId3"/>
          <a:stretch>
            <a:fillRect/>
          </a:stretch>
        </p:blipFill>
        <p:spPr>
          <a:xfrm>
            <a:off x="4129548" y="688606"/>
            <a:ext cx="4695391" cy="5016910"/>
          </a:xfrm>
          <a:prstGeom prst="rect">
            <a:avLst/>
          </a:prstGeom>
        </p:spPr>
      </p:pic>
      <p:sp>
        <p:nvSpPr>
          <p:cNvPr id="2" name="TextBox 1">
            <a:extLst>
              <a:ext uri="{FF2B5EF4-FFF2-40B4-BE49-F238E27FC236}">
                <a16:creationId xmlns:a16="http://schemas.microsoft.com/office/drawing/2014/main" id="{34C45562-6643-5508-A11F-A1C8587E1B77}"/>
              </a:ext>
            </a:extLst>
          </p:cNvPr>
          <p:cNvSpPr txBox="1"/>
          <p:nvPr/>
        </p:nvSpPr>
        <p:spPr>
          <a:xfrm>
            <a:off x="832860" y="143755"/>
            <a:ext cx="5258619" cy="430887"/>
          </a:xfrm>
          <a:prstGeom prst="rect">
            <a:avLst/>
          </a:prstGeom>
          <a:noFill/>
        </p:spPr>
        <p:txBody>
          <a:bodyPr wrap="none" rtlCol="0">
            <a:spAutoFit/>
          </a:bodyPr>
          <a:lstStyle/>
          <a:p>
            <a:r>
              <a:rPr lang="en-US" dirty="0">
                <a:solidFill>
                  <a:srgbClr val="C00000"/>
                </a:solidFill>
              </a:rPr>
              <a:t>Discovery of Bi</a:t>
            </a:r>
            <a:r>
              <a:rPr lang="en-US" baseline="-25000" dirty="0">
                <a:solidFill>
                  <a:srgbClr val="C00000"/>
                </a:solidFill>
              </a:rPr>
              <a:t>4</a:t>
            </a:r>
            <a:r>
              <a:rPr lang="en-US" dirty="0">
                <a:solidFill>
                  <a:srgbClr val="C00000"/>
                </a:solidFill>
              </a:rPr>
              <a:t>Ge</a:t>
            </a:r>
            <a:r>
              <a:rPr lang="en-US" baseline="-25000" dirty="0">
                <a:solidFill>
                  <a:srgbClr val="C00000"/>
                </a:solidFill>
              </a:rPr>
              <a:t>3</a:t>
            </a:r>
            <a:r>
              <a:rPr lang="en-US" dirty="0">
                <a:solidFill>
                  <a:srgbClr val="C00000"/>
                </a:solidFill>
              </a:rPr>
              <a:t>O</a:t>
            </a:r>
            <a:r>
              <a:rPr lang="en-US" baseline="-25000" dirty="0">
                <a:solidFill>
                  <a:srgbClr val="C00000"/>
                </a:solidFill>
              </a:rPr>
              <a:t>12</a:t>
            </a:r>
            <a:r>
              <a:rPr lang="en-US" dirty="0">
                <a:solidFill>
                  <a:srgbClr val="C00000"/>
                </a:solidFill>
              </a:rPr>
              <a:t> (BGO) 1973-1975</a:t>
            </a:r>
          </a:p>
        </p:txBody>
      </p:sp>
      <p:cxnSp>
        <p:nvCxnSpPr>
          <p:cNvPr id="5" name="Straight Arrow Connector 4">
            <a:extLst>
              <a:ext uri="{FF2B5EF4-FFF2-40B4-BE49-F238E27FC236}">
                <a16:creationId xmlns:a16="http://schemas.microsoft.com/office/drawing/2014/main" id="{45A7BBE2-15F5-EDBD-D85D-333B815F6BC0}"/>
              </a:ext>
            </a:extLst>
          </p:cNvPr>
          <p:cNvCxnSpPr/>
          <p:nvPr/>
        </p:nvCxnSpPr>
        <p:spPr bwMode="auto">
          <a:xfrm>
            <a:off x="5968181" y="2949677"/>
            <a:ext cx="747251" cy="0"/>
          </a:xfrm>
          <a:prstGeom prst="straightConnector1">
            <a:avLst/>
          </a:prstGeom>
          <a:solidFill>
            <a:schemeClr val="accent1"/>
          </a:solidFill>
          <a:ln w="25400" cap="flat" cmpd="sng" algn="ctr">
            <a:solidFill>
              <a:srgbClr val="006600"/>
            </a:solidFill>
            <a:prstDash val="solid"/>
            <a:round/>
            <a:headEnd type="none" w="med" len="med"/>
            <a:tailEnd type="triangle"/>
          </a:ln>
          <a:effectLst/>
        </p:spPr>
      </p:cxnSp>
    </p:spTree>
    <p:extLst>
      <p:ext uri="{BB962C8B-B14F-4D97-AF65-F5344CB8AC3E}">
        <p14:creationId xmlns:p14="http://schemas.microsoft.com/office/powerpoint/2010/main" val="337146783"/>
      </p:ext>
    </p:extLst>
  </p:cSld>
  <p:clrMapOvr>
    <a:masterClrMapping/>
  </p:clrMapOvr>
</p:sld>
</file>

<file path=ppt/theme/theme1.xml><?xml version="1.0" encoding="utf-8"?>
<a:theme xmlns:a="http://schemas.openxmlformats.org/drawingml/2006/main" name="Default Design">
  <a:themeElements>
    <a:clrScheme name="">
      <a:dk1>
        <a:srgbClr val="000000"/>
      </a:dk1>
      <a:lt1>
        <a:srgbClr val="FFFFFF"/>
      </a:lt1>
      <a:dk2>
        <a:srgbClr val="000000"/>
      </a:dk2>
      <a:lt2>
        <a:srgbClr val="108BD9"/>
      </a:lt2>
      <a:accent1>
        <a:srgbClr val="ADC610"/>
      </a:accent1>
      <a:accent2>
        <a:srgbClr val="002B60"/>
      </a:accent2>
      <a:accent3>
        <a:srgbClr val="FFFFFF"/>
      </a:accent3>
      <a:accent4>
        <a:srgbClr val="000000"/>
      </a:accent4>
      <a:accent5>
        <a:srgbClr val="D3DFAA"/>
      </a:accent5>
      <a:accent6>
        <a:srgbClr val="002656"/>
      </a:accent6>
      <a:hlink>
        <a:srgbClr val="A10058"/>
      </a:hlink>
      <a:folHlink>
        <a:srgbClr val="66BCAA"/>
      </a:folHlink>
    </a:clrScheme>
    <a:fontScheme name="Default Design">
      <a:majorFont>
        <a:latin typeface="Bookman Old Style"/>
        <a:ea typeface=""/>
        <a:cs typeface=""/>
      </a:majorFont>
      <a:minorFont>
        <a:latin typeface="Tahom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rgbClr val="C00000"/>
          </a:solidFill>
        </a:ln>
      </a:spPr>
      <a:bodyPr rtlCol="0" anchor="ctr"/>
      <a:lstStyle>
        <a:defPPr algn="ctr">
          <a:defRPr/>
        </a:defPPr>
      </a:lstStyle>
    </a:spDef>
    <a:lnDef>
      <a:spPr bwMode="auto">
        <a:solidFill>
          <a:schemeClr val="accent1"/>
        </a:solidFill>
        <a:ln w="25400" cap="flat" cmpd="sng" algn="ctr">
          <a:solidFill>
            <a:srgbClr val="006600"/>
          </a:solidFill>
          <a:prstDash val="solid"/>
          <a:round/>
          <a:headEnd type="none" w="med" len="med"/>
          <a:tailEnd type="triangle"/>
        </a:ln>
        <a:effectLst/>
      </a:spPr>
      <a:body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108BD9"/>
        </a:lt2>
        <a:accent1>
          <a:srgbClr val="C1C700"/>
        </a:accent1>
        <a:accent2>
          <a:srgbClr val="003B74"/>
        </a:accent2>
        <a:accent3>
          <a:srgbClr val="FFFFFF"/>
        </a:accent3>
        <a:accent4>
          <a:srgbClr val="000000"/>
        </a:accent4>
        <a:accent5>
          <a:srgbClr val="DDE0AA"/>
        </a:accent5>
        <a:accent6>
          <a:srgbClr val="003568"/>
        </a:accent6>
        <a:hlink>
          <a:srgbClr val="C2006E"/>
        </a:hlink>
        <a:folHlink>
          <a:srgbClr val="7FC6B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Sjabloon presentatie nieuwe huisstijl</Template>
  <TotalTime>34280</TotalTime>
  <Words>2310</Words>
  <Application>Microsoft Office PowerPoint</Application>
  <PresentationFormat>On-screen Show (4:3)</PresentationFormat>
  <Paragraphs>258</Paragraphs>
  <Slides>50</Slides>
  <Notes>34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7" baseType="lpstr">
      <vt:lpstr>Arial</vt:lpstr>
      <vt:lpstr>Bookman Old Style</vt:lpstr>
      <vt:lpstr>Tahoma</vt:lpstr>
      <vt:lpstr>Times</vt:lpstr>
      <vt:lpstr>Wingdings</vt:lpstr>
      <vt:lpstr>Default Design</vt:lpstr>
      <vt:lpstr>Graph</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Discovery fast component in BaF2 in 1982</vt:lpstr>
      <vt:lpstr>PowerPoint Presentation</vt:lpstr>
      <vt:lpstr>Explanation fast component in BaF2 in 1984</vt:lpstr>
      <vt:lpstr>Measuring fast component in BaF2 (1986)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Scintillator non-proportional response to energetic electrons</vt:lpstr>
      <vt:lpstr>PowerPoint Presentation</vt:lpstr>
      <vt:lpstr>PowerPoint Presentation</vt:lpstr>
      <vt:lpstr>Challenges that lie ahead</vt:lpstr>
      <vt:lpstr>PowerPoint Presentation</vt:lpstr>
      <vt:lpstr>Challenges that lie ahead</vt:lpstr>
      <vt:lpstr>PowerPoint Presentation</vt:lpstr>
      <vt:lpstr>(BM)2PbBr4 and dielectric engineering BM=benzimidazole</vt:lpstr>
      <vt:lpstr>(BM)2PbBr4 and dielectric engineering BM=benzimidazole</vt:lpstr>
      <vt:lpstr>PowerPoint Presentation</vt:lpstr>
      <vt:lpstr>Additional fast components in BaF2 (1985)</vt:lpstr>
    </vt:vector>
  </TitlesOfParts>
  <Company>TU Delft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Netwerkgebruiker SBS</dc:creator>
  <cp:lastModifiedBy>Pieter Dorenbos</cp:lastModifiedBy>
  <cp:revision>1624</cp:revision>
  <cp:lastPrinted>2026-05-19T12:30:30Z</cp:lastPrinted>
  <dcterms:created xsi:type="dcterms:W3CDTF">2003-02-14T12:59:34Z</dcterms:created>
  <dcterms:modified xsi:type="dcterms:W3CDTF">2026-05-24T12:33:43Z</dcterms:modified>
</cp:coreProperties>
</file>