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68" r:id="rId4"/>
    <p:sldId id="270" r:id="rId5"/>
    <p:sldId id="269" r:id="rId6"/>
    <p:sldId id="271" r:id="rId7"/>
    <p:sldId id="272" r:id="rId8"/>
    <p:sldId id="273" r:id="rId9"/>
    <p:sldId id="275" r:id="rId10"/>
    <p:sldId id="259" r:id="rId11"/>
    <p:sldId id="274" r:id="rId12"/>
    <p:sldId id="276" r:id="rId13"/>
    <p:sldId id="277" r:id="rId14"/>
    <p:sldId id="278" r:id="rId15"/>
    <p:sldId id="279"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37"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FA62A-E414-4A26-BE8E-7A6FFE1CB0E7}"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2EDAE-A86F-45EC-9EFA-70BD3CA09B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2EDAE-A86F-45EC-9EFA-70BD3CA09B6F}"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5" name="Footer Placeholder 4"/>
          <p:cNvSpPr>
            <a:spLocks noGrp="1"/>
          </p:cNvSpPr>
          <p:nvPr>
            <p:ph type="ftr" sz="quarter" idx="11"/>
          </p:nvPr>
        </p:nvSpPr>
        <p:spPr>
          <a:xfrm>
            <a:off x="4038600" y="6356350"/>
            <a:ext cx="4114800" cy="1365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5" name="Footer Placeholder 4"/>
          <p:cNvSpPr>
            <a:spLocks noGrp="1"/>
          </p:cNvSpPr>
          <p:nvPr>
            <p:ph type="ftr" sz="quarter" idx="11"/>
          </p:nvPr>
        </p:nvSpPr>
        <p:spPr>
          <a:xfrm>
            <a:off x="4038600" y="6356350"/>
            <a:ext cx="4114800" cy="1365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5" name="Footer Placeholder 4"/>
          <p:cNvSpPr>
            <a:spLocks noGrp="1"/>
          </p:cNvSpPr>
          <p:nvPr>
            <p:ph type="ftr" sz="quarter" idx="11"/>
          </p:nvPr>
        </p:nvSpPr>
        <p:spPr>
          <a:xfrm>
            <a:off x="4038600" y="6356350"/>
            <a:ext cx="4114800" cy="1365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5" name="Footer Placeholder 4"/>
          <p:cNvSpPr>
            <a:spLocks noGrp="1"/>
          </p:cNvSpPr>
          <p:nvPr>
            <p:ph type="ftr" sz="quarter" idx="11"/>
          </p:nvPr>
        </p:nvSpPr>
        <p:spPr>
          <a:xfrm>
            <a:off x="4038600" y="6356350"/>
            <a:ext cx="4114800" cy="1365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5" name="Footer Placeholder 4"/>
          <p:cNvSpPr>
            <a:spLocks noGrp="1"/>
          </p:cNvSpPr>
          <p:nvPr>
            <p:ph type="ftr" sz="quarter" idx="11"/>
          </p:nvPr>
        </p:nvSpPr>
        <p:spPr>
          <a:xfrm>
            <a:off x="4038600" y="6356350"/>
            <a:ext cx="4114800" cy="1365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6" name="Footer Placeholder 5"/>
          <p:cNvSpPr>
            <a:spLocks noGrp="1"/>
          </p:cNvSpPr>
          <p:nvPr>
            <p:ph type="ftr" sz="quarter" idx="11"/>
          </p:nvPr>
        </p:nvSpPr>
        <p:spPr>
          <a:xfrm>
            <a:off x="4038600" y="6356350"/>
            <a:ext cx="4114800" cy="1365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8" name="Footer Placeholder 7"/>
          <p:cNvSpPr>
            <a:spLocks noGrp="1"/>
          </p:cNvSpPr>
          <p:nvPr>
            <p:ph type="ftr" sz="quarter" idx="11"/>
          </p:nvPr>
        </p:nvSpPr>
        <p:spPr>
          <a:xfrm>
            <a:off x="4038600" y="6356350"/>
            <a:ext cx="4114800" cy="1365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4" name="Footer Placeholder 3"/>
          <p:cNvSpPr>
            <a:spLocks noGrp="1"/>
          </p:cNvSpPr>
          <p:nvPr>
            <p:ph type="ftr" sz="quarter" idx="11"/>
          </p:nvPr>
        </p:nvSpPr>
        <p:spPr>
          <a:xfrm>
            <a:off x="4038600" y="6356350"/>
            <a:ext cx="4114800" cy="1365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3" name="Footer Placeholder 2"/>
          <p:cNvSpPr>
            <a:spLocks noGrp="1"/>
          </p:cNvSpPr>
          <p:nvPr>
            <p:ph type="ftr" sz="quarter" idx="11"/>
          </p:nvPr>
        </p:nvSpPr>
        <p:spPr>
          <a:xfrm>
            <a:off x="4038600" y="6356350"/>
            <a:ext cx="4114800" cy="1365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6" name="Footer Placeholder 5"/>
          <p:cNvSpPr>
            <a:spLocks noGrp="1"/>
          </p:cNvSpPr>
          <p:nvPr>
            <p:ph type="ftr" sz="quarter" idx="11"/>
          </p:nvPr>
        </p:nvSpPr>
        <p:spPr>
          <a:xfrm>
            <a:off x="4038600" y="6356350"/>
            <a:ext cx="4114800" cy="1365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3FE319-2911-41BF-870B-14693D726D46}" type="datetimeFigureOut">
              <a:rPr lang="en-US" smtClean="0"/>
              <a:t>2/12/2025</a:t>
            </a:fld>
            <a:endParaRPr lang="en-US"/>
          </a:p>
        </p:txBody>
      </p:sp>
      <p:sp>
        <p:nvSpPr>
          <p:cNvPr id="6" name="Footer Placeholder 5"/>
          <p:cNvSpPr>
            <a:spLocks noGrp="1"/>
          </p:cNvSpPr>
          <p:nvPr>
            <p:ph type="ftr" sz="quarter" idx="11"/>
          </p:nvPr>
        </p:nvSpPr>
        <p:spPr>
          <a:xfrm>
            <a:off x="4038600" y="6356350"/>
            <a:ext cx="4114800" cy="1365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C388-D5CF-460B-8A53-7516ED4B9A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0" y="1690688"/>
            <a:ext cx="12192000" cy="0"/>
          </a:xfrm>
          <a:prstGeom prst="line">
            <a:avLst/>
          </a:prstGeom>
          <a:ln w="50800">
            <a:solidFill>
              <a:schemeClr val="tx2"/>
            </a:solidFill>
          </a:ln>
        </p:spPr>
        <p:style>
          <a:lnRef idx="3">
            <a:schemeClr val="dk1"/>
          </a:lnRef>
          <a:fillRef idx="0">
            <a:schemeClr val="dk1"/>
          </a:fillRef>
          <a:effectRef idx="2">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ongjooknu@knu.ac.k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093153"/>
            <a:ext cx="11571514" cy="1374735"/>
          </a:xfrm>
          <a:prstGeom prst="rect">
            <a:avLst/>
          </a:prstGeom>
          <a:noFill/>
        </p:spPr>
        <p:txBody>
          <a:bodyPr wrap="square" rtlCol="0">
            <a:spAutoFit/>
          </a:bodyPr>
          <a:lstStyle/>
          <a:p>
            <a:pPr marL="0" marR="0" algn="ctr">
              <a:spcAft>
                <a:spcPts val="800"/>
              </a:spcAft>
            </a:pP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Anastazia Tarimo Felix</a:t>
            </a:r>
            <a:r>
              <a:rPr lang="en-US" sz="1400" kern="100" baseline="30000"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sz="1400" b="1" kern="100" baseline="30000" dirty="0">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 Nguyen Duc Ton</a:t>
            </a:r>
            <a:r>
              <a:rPr lang="en-US" sz="1400" kern="100" baseline="30000"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sz="1400" b="1" kern="100" baseline="30000" dirty="0">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sz="1400" kern="100" dirty="0" err="1">
                <a:effectLst/>
                <a:latin typeface="Times New Roman" panose="02020603050405020304" pitchFamily="18" charset="0"/>
                <a:ea typeface="맑은 고딕" panose="020B0503020000020004" pitchFamily="50" charset="-127"/>
                <a:cs typeface="Times New Roman" panose="02020603050405020304" pitchFamily="18" charset="0"/>
              </a:rPr>
              <a:t>Jaeyoung</a:t>
            </a: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 Cho</a:t>
            </a:r>
            <a:r>
              <a:rPr lang="en-US" sz="1400" kern="100" baseline="30000" dirty="0">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sz="1400" kern="0" dirty="0">
                <a:effectLst/>
                <a:latin typeface="Times New Roman" panose="02020603050405020304" pitchFamily="18" charset="0"/>
                <a:ea typeface="CharisSIL"/>
                <a:cs typeface="Times New Roman" panose="02020603050405020304" pitchFamily="18" charset="0"/>
              </a:rPr>
              <a:t> Nguyen Thanh Luan</a:t>
            </a:r>
            <a:r>
              <a:rPr lang="en-US" sz="1400" kern="0" baseline="30000" dirty="0">
                <a:effectLst/>
                <a:latin typeface="Times New Roman" panose="02020603050405020304" pitchFamily="18" charset="0"/>
                <a:ea typeface="CharisSIL"/>
                <a:cs typeface="Times New Roman" panose="02020603050405020304" pitchFamily="18" charset="0"/>
              </a:rPr>
              <a:t>2</a:t>
            </a:r>
            <a:r>
              <a:rPr lang="en-US" sz="1400" kern="0" dirty="0">
                <a:effectLst/>
                <a:latin typeface="Times New Roman" panose="02020603050405020304" pitchFamily="18" charset="0"/>
                <a:ea typeface="CharisSIL"/>
                <a:cs typeface="Times New Roman" panose="02020603050405020304" pitchFamily="18" charset="0"/>
              </a:rPr>
              <a:t>,</a:t>
            </a:r>
            <a:r>
              <a:rPr lang="en-US" sz="1400" kern="100"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sz="1400" kern="0" dirty="0">
                <a:effectLst/>
                <a:latin typeface="Times New Roman" panose="02020603050405020304" pitchFamily="18" charset="0"/>
                <a:ea typeface="CharisSIL"/>
                <a:cs typeface="Times New Roman" panose="02020603050405020304" pitchFamily="18" charset="0"/>
              </a:rPr>
              <a:t>D. Joseph Daniel</a:t>
            </a:r>
            <a:r>
              <a:rPr lang="en-US" sz="1400" kern="0" baseline="30000" dirty="0">
                <a:effectLst/>
                <a:latin typeface="Times New Roman" panose="02020603050405020304" pitchFamily="18" charset="0"/>
                <a:ea typeface="CharisSIL"/>
                <a:cs typeface="Times New Roman" panose="02020603050405020304" pitchFamily="18" charset="0"/>
              </a:rPr>
              <a:t>1</a:t>
            </a:r>
            <a:endParaRPr lang="en-US" sz="1400" kern="100" baseline="30000" dirty="0">
              <a:latin typeface="Aptos" panose="020B0004020202020204" pitchFamily="34" charset="0"/>
              <a:ea typeface="맑은 고딕" panose="020B0503020000020004" pitchFamily="50" charset="-127"/>
              <a:cs typeface="Times New Roman" panose="02020603050405020304" pitchFamily="18" charset="0"/>
            </a:endParaRPr>
          </a:p>
          <a:p>
            <a:pPr marL="0" marR="0" algn="ctr">
              <a:spcAft>
                <a:spcPts val="800"/>
              </a:spcAft>
            </a:pPr>
            <a:r>
              <a:rPr lang="en-US" sz="1400" dirty="0">
                <a:effectLst/>
                <a:latin typeface="Times New Roman" panose="02020603050405020304" pitchFamily="18" charset="0"/>
                <a:ea typeface="Times New Roman" panose="02020603050405020304" pitchFamily="18" charset="0"/>
              </a:rPr>
              <a:t>Faizan Anjum</a:t>
            </a:r>
            <a:r>
              <a:rPr lang="en-US" sz="1400" baseline="30000" dirty="0">
                <a:effectLst/>
                <a:latin typeface="Times New Roman" panose="02020603050405020304" pitchFamily="18" charset="0"/>
                <a:ea typeface="Times New Roman" panose="02020603050405020304" pitchFamily="18" charset="0"/>
              </a:rPr>
              <a:t>1</a:t>
            </a:r>
            <a:r>
              <a:rPr lang="en-US" sz="1400" dirty="0">
                <a:effectLst/>
                <a:latin typeface="Times New Roman" panose="02020603050405020304" pitchFamily="18" charset="0"/>
                <a:ea typeface="Times New Roman" panose="02020603050405020304" pitchFamily="18" charset="0"/>
              </a:rPr>
              <a:t>, Syed Azaz Ali</a:t>
            </a:r>
            <a:r>
              <a:rPr lang="en-US" sz="1400" baseline="30000" dirty="0">
                <a:effectLst/>
                <a:latin typeface="Times New Roman" panose="02020603050405020304" pitchFamily="18" charset="0"/>
                <a:ea typeface="Times New Roman" panose="02020603050405020304" pitchFamily="18" charset="0"/>
              </a:rPr>
              <a:t>1</a:t>
            </a:r>
            <a:r>
              <a:rPr lang="en-US" sz="1400" dirty="0">
                <a:effectLst/>
                <a:latin typeface="Times New Roman" panose="02020603050405020304" pitchFamily="18" charset="0"/>
                <a:ea typeface="Times New Roman" panose="02020603050405020304" pitchFamily="18" charset="0"/>
              </a:rPr>
              <a:t> and Hong Joo Kim</a:t>
            </a:r>
            <a:r>
              <a:rPr lang="en-US" sz="1400" baseline="30000" dirty="0">
                <a:effectLst/>
                <a:latin typeface="Times New Roman" panose="02020603050405020304" pitchFamily="18" charset="0"/>
                <a:ea typeface="Times New Roman" panose="02020603050405020304" pitchFamily="18" charset="0"/>
              </a:rPr>
              <a:t> </a:t>
            </a:r>
            <a:r>
              <a:rPr lang="en-US" sz="1400" b="1" baseline="30000" dirty="0">
                <a:effectLst/>
                <a:latin typeface="Times New Roman" panose="02020603050405020304" pitchFamily="18" charset="0"/>
                <a:ea typeface="Times New Roman" panose="02020603050405020304" pitchFamily="18" charset="0"/>
              </a:rPr>
              <a:t>1,2*</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971800" algn="ctr"/>
                <a:tab pos="5943600" algn="r"/>
              </a:tabLst>
            </a:pPr>
            <a:r>
              <a:rPr lang="en-US" sz="1400" i="1" kern="100" baseline="300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sz="1400" i="1" kern="1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a:t>
            </a:r>
            <a:r>
              <a:rPr lang="en-US" sz="1400" i="1"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epartment of Physics, Kyungpook National University, Daegu 41566, Republic of Korea</a:t>
            </a:r>
            <a:br>
              <a:rPr lang="en-US" sz="1400" i="1"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br>
            <a:r>
              <a:rPr lang="en-US" sz="1400" i="1" kern="100" baseline="300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sz="1400" i="1" kern="1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a:t>
            </a:r>
            <a:r>
              <a:rPr lang="en-US" sz="1400" i="1"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he Center for High Energy Physics, Kyungpook National University, Daegu 41566, Korea</a:t>
            </a:r>
            <a:br>
              <a:rPr lang="en-US" sz="1400" i="1"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br>
            <a:r>
              <a:rPr lang="en-US" sz="1400"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Email*:  </a:t>
            </a:r>
            <a:r>
              <a:rPr lang="en-US" sz="1400" u="sng"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hlinkClick r:id="rId2"/>
              </a:rPr>
              <a:t>hongjooknu@knu.ac.kr</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 name="TextBox 4"/>
          <p:cNvSpPr txBox="1"/>
          <p:nvPr/>
        </p:nvSpPr>
        <p:spPr>
          <a:xfrm>
            <a:off x="566057" y="2514600"/>
            <a:ext cx="11430000" cy="523220"/>
          </a:xfrm>
          <a:prstGeom prst="rect">
            <a:avLst/>
          </a:prstGeom>
          <a:noFill/>
        </p:spPr>
        <p:txBody>
          <a:bodyPr wrap="square" rtlCol="0">
            <a:spAutoFit/>
          </a:bodyPr>
          <a:lstStyle/>
          <a:p>
            <a:r>
              <a:rPr lang="en-US" sz="2800" b="1" dirty="0">
                <a:solidFill>
                  <a:srgbClr val="C00000"/>
                </a:solidFill>
                <a:latin typeface="Yu Gothic UI Semibold" panose="020B0700000000000000" pitchFamily="34" charset="-128"/>
                <a:ea typeface="Yu Gothic UI Semibold" panose="020B0700000000000000" pitchFamily="34" charset="-128"/>
                <a:cs typeface="Times New Roman" panose="02020603050405020304" pitchFamily="18" charset="0"/>
              </a:rPr>
              <a:t>Dysprosium-Doped Lithium Borate Glass for Dosimetry Applications</a:t>
            </a:r>
            <a:endParaRPr lang="en-US" sz="2800" dirty="0"/>
          </a:p>
        </p:txBody>
      </p:sp>
      <p:sp>
        <p:nvSpPr>
          <p:cNvPr id="6" name="TextBox 5"/>
          <p:cNvSpPr txBox="1"/>
          <p:nvPr/>
        </p:nvSpPr>
        <p:spPr>
          <a:xfrm>
            <a:off x="3048000" y="3820181"/>
            <a:ext cx="5214258" cy="646331"/>
          </a:xfrm>
          <a:prstGeom prst="rect">
            <a:avLst/>
          </a:prstGeom>
          <a:noFill/>
        </p:spPr>
        <p:txBody>
          <a:bodyPr wrap="square" rtlCol="0">
            <a:spAutoFit/>
          </a:bodyPr>
          <a:lstStyle/>
          <a:p>
            <a:r>
              <a:rPr lang="en-US" sz="1800" b="1" dirty="0"/>
              <a:t>Presented by:  </a:t>
            </a:r>
            <a:r>
              <a:rPr lang="en-US" sz="1800" dirty="0"/>
              <a:t>Felix, Anastazia Tarimo</a:t>
            </a:r>
          </a:p>
          <a:p>
            <a:r>
              <a:rPr lang="en-US" dirty="0"/>
              <a:t>Advisor: Prof. Hong Joo Kim </a:t>
            </a:r>
            <a:endParaRPr lang="en-US" sz="1800" dirty="0"/>
          </a:p>
        </p:txBody>
      </p:sp>
      <p:pic>
        <p:nvPicPr>
          <p:cNvPr id="1026" name="Picture 2">
            <a:extLst>
              <a:ext uri="{FF2B5EF4-FFF2-40B4-BE49-F238E27FC236}">
                <a16:creationId xmlns:a16="http://schemas.microsoft.com/office/drawing/2014/main" id="{0AA1D2C6-FA4C-FC00-BD8F-E84FE2162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1"/>
            <a:ext cx="12192000" cy="1776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149" y="1106129"/>
            <a:ext cx="555210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Experiment and Instrumentation </a:t>
            </a:r>
          </a:p>
        </p:txBody>
      </p:sp>
      <p:grpSp>
        <p:nvGrpSpPr>
          <p:cNvPr id="50" name="Group 49"/>
          <p:cNvGrpSpPr/>
          <p:nvPr/>
        </p:nvGrpSpPr>
        <p:grpSpPr>
          <a:xfrm>
            <a:off x="-6615" y="1814956"/>
            <a:ext cx="12034169" cy="4776199"/>
            <a:chOff x="-6615" y="1814956"/>
            <a:chExt cx="12034169" cy="4776199"/>
          </a:xfrm>
        </p:grpSpPr>
        <p:sp>
          <p:nvSpPr>
            <p:cNvPr id="43" name="Arrow: Right 42"/>
            <p:cNvSpPr/>
            <p:nvPr/>
          </p:nvSpPr>
          <p:spPr>
            <a:xfrm>
              <a:off x="3918515" y="2800121"/>
              <a:ext cx="542763" cy="63865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8" name="Group 47"/>
            <p:cNvGrpSpPr/>
            <p:nvPr/>
          </p:nvGrpSpPr>
          <p:grpSpPr>
            <a:xfrm>
              <a:off x="-6615" y="1814956"/>
              <a:ext cx="12034169" cy="4776199"/>
              <a:chOff x="-6615" y="1814956"/>
              <a:chExt cx="12034169" cy="4776199"/>
            </a:xfrm>
          </p:grpSpPr>
          <p:grpSp>
            <p:nvGrpSpPr>
              <p:cNvPr id="42" name="Group 41"/>
              <p:cNvGrpSpPr/>
              <p:nvPr/>
            </p:nvGrpSpPr>
            <p:grpSpPr>
              <a:xfrm>
                <a:off x="-6615" y="1814956"/>
                <a:ext cx="12034169" cy="4776199"/>
                <a:chOff x="0" y="2030023"/>
                <a:chExt cx="12034169" cy="4382993"/>
              </a:xfrm>
            </p:grpSpPr>
            <p:grpSp>
              <p:nvGrpSpPr>
                <p:cNvPr id="45" name="Group 44"/>
                <p:cNvGrpSpPr/>
                <p:nvPr/>
              </p:nvGrpSpPr>
              <p:grpSpPr>
                <a:xfrm>
                  <a:off x="111762" y="2030023"/>
                  <a:ext cx="9086098" cy="2402451"/>
                  <a:chOff x="111762" y="1997366"/>
                  <a:chExt cx="9086098" cy="2402451"/>
                </a:xfrm>
              </p:grpSpPr>
              <p:sp>
                <p:nvSpPr>
                  <p:cNvPr id="6" name="TextBox 5"/>
                  <p:cNvSpPr txBox="1"/>
                  <p:nvPr/>
                </p:nvSpPr>
                <p:spPr>
                  <a:xfrm>
                    <a:off x="129437" y="1997366"/>
                    <a:ext cx="3203799" cy="367171"/>
                  </a:xfrm>
                  <a:prstGeom prst="rect">
                    <a:avLst/>
                  </a:prstGeom>
                  <a:noFill/>
                </p:spPr>
                <p:txBody>
                  <a:bodyPr wrap="square" rtlCol="0">
                    <a:spAutoFit/>
                  </a:bodyPr>
                  <a:lstStyle/>
                  <a:p>
                    <a:r>
                      <a:rPr lang="en-US" sz="2000" b="1" u="sng" dirty="0">
                        <a:solidFill>
                          <a:schemeClr val="accent4"/>
                        </a:solidFill>
                        <a:latin typeface="Times New Roman" panose="02020603050405020304" pitchFamily="18" charset="0"/>
                        <a:cs typeface="Times New Roman" panose="02020603050405020304" pitchFamily="18" charset="0"/>
                      </a:rPr>
                      <a:t>Glass Fabrication process</a:t>
                    </a:r>
                  </a:p>
                </p:txBody>
              </p:sp>
              <p:pic>
                <p:nvPicPr>
                  <p:cNvPr id="12" name="Picture 11"/>
                  <p:cNvPicPr>
                    <a:picLocks noChangeAspect="1"/>
                  </p:cNvPicPr>
                  <p:nvPr/>
                </p:nvPicPr>
                <p:blipFill>
                  <a:blip r:embed="rId3"/>
                  <a:stretch>
                    <a:fillRect/>
                  </a:stretch>
                </p:blipFill>
                <p:spPr>
                  <a:xfrm>
                    <a:off x="146969" y="2584114"/>
                    <a:ext cx="1267845" cy="1274156"/>
                  </a:xfrm>
                  <a:prstGeom prst="rect">
                    <a:avLst/>
                  </a:prstGeom>
                </p:spPr>
              </p:pic>
              <p:pic>
                <p:nvPicPr>
                  <p:cNvPr id="17" name="Picture 16"/>
                  <p:cNvPicPr>
                    <a:picLocks noChangeAspect="1"/>
                  </p:cNvPicPr>
                  <p:nvPr/>
                </p:nvPicPr>
                <p:blipFill>
                  <a:blip r:embed="rId4"/>
                  <a:stretch>
                    <a:fillRect/>
                  </a:stretch>
                </p:blipFill>
                <p:spPr>
                  <a:xfrm>
                    <a:off x="2171036" y="2596424"/>
                    <a:ext cx="926728" cy="1274156"/>
                  </a:xfrm>
                  <a:prstGeom prst="rect">
                    <a:avLst/>
                  </a:prstGeom>
                </p:spPr>
              </p:pic>
              <p:pic>
                <p:nvPicPr>
                  <p:cNvPr id="18" name="Picture 17"/>
                  <p:cNvPicPr>
                    <a:picLocks noChangeAspect="1"/>
                  </p:cNvPicPr>
                  <p:nvPr/>
                </p:nvPicPr>
                <p:blipFill>
                  <a:blip r:embed="rId5"/>
                  <a:stretch>
                    <a:fillRect/>
                  </a:stretch>
                </p:blipFill>
                <p:spPr>
                  <a:xfrm>
                    <a:off x="3130439" y="2781288"/>
                    <a:ext cx="691131" cy="826351"/>
                  </a:xfrm>
                  <a:prstGeom prst="rect">
                    <a:avLst/>
                  </a:prstGeom>
                </p:spPr>
              </p:pic>
              <p:pic>
                <p:nvPicPr>
                  <p:cNvPr id="21" name="Picture 20"/>
                  <p:cNvPicPr>
                    <a:picLocks noChangeAspect="1"/>
                  </p:cNvPicPr>
                  <p:nvPr/>
                </p:nvPicPr>
                <p:blipFill>
                  <a:blip r:embed="rId6"/>
                  <a:stretch>
                    <a:fillRect/>
                  </a:stretch>
                </p:blipFill>
                <p:spPr>
                  <a:xfrm>
                    <a:off x="4635914" y="2557674"/>
                    <a:ext cx="956999" cy="1294745"/>
                  </a:xfrm>
                  <a:prstGeom prst="rect">
                    <a:avLst/>
                  </a:prstGeom>
                </p:spPr>
              </p:pic>
              <p:pic>
                <p:nvPicPr>
                  <p:cNvPr id="22" name="Picture 21"/>
                  <p:cNvPicPr>
                    <a:picLocks noChangeAspect="1"/>
                  </p:cNvPicPr>
                  <p:nvPr/>
                </p:nvPicPr>
                <p:blipFill>
                  <a:blip r:embed="rId7"/>
                  <a:stretch>
                    <a:fillRect/>
                  </a:stretch>
                </p:blipFill>
                <p:spPr>
                  <a:xfrm>
                    <a:off x="5645926" y="2875304"/>
                    <a:ext cx="956999" cy="691775"/>
                  </a:xfrm>
                  <a:prstGeom prst="rect">
                    <a:avLst/>
                  </a:prstGeom>
                </p:spPr>
              </p:pic>
              <p:pic>
                <p:nvPicPr>
                  <p:cNvPr id="27" name="Picture 26"/>
                  <p:cNvPicPr>
                    <a:picLocks noChangeAspect="1"/>
                  </p:cNvPicPr>
                  <p:nvPr/>
                </p:nvPicPr>
                <p:blipFill>
                  <a:blip r:embed="rId8"/>
                  <a:stretch>
                    <a:fillRect/>
                  </a:stretch>
                </p:blipFill>
                <p:spPr>
                  <a:xfrm>
                    <a:off x="7472559" y="2543962"/>
                    <a:ext cx="1341454" cy="1332681"/>
                  </a:xfrm>
                  <a:prstGeom prst="rect">
                    <a:avLst/>
                  </a:prstGeom>
                </p:spPr>
              </p:pic>
              <p:sp>
                <p:nvSpPr>
                  <p:cNvPr id="28" name="TextBox 27"/>
                  <p:cNvSpPr txBox="1"/>
                  <p:nvPr/>
                </p:nvSpPr>
                <p:spPr>
                  <a:xfrm>
                    <a:off x="111762" y="4030485"/>
                    <a:ext cx="1514367" cy="369332"/>
                  </a:xfrm>
                  <a:prstGeom prst="rect">
                    <a:avLst/>
                  </a:prstGeom>
                  <a:noFill/>
                </p:spPr>
                <p:txBody>
                  <a:bodyPr wrap="square" rtlCol="0">
                    <a:spAutoFit/>
                  </a:bodyPr>
                  <a:lstStyle/>
                  <a:p>
                    <a:r>
                      <a:rPr lang="en-US" dirty="0"/>
                      <a:t>Weighting</a:t>
                    </a:r>
                  </a:p>
                </p:txBody>
              </p:sp>
              <p:sp>
                <p:nvSpPr>
                  <p:cNvPr id="29" name="TextBox 28"/>
                  <p:cNvSpPr txBox="1"/>
                  <p:nvPr/>
                </p:nvSpPr>
                <p:spPr>
                  <a:xfrm>
                    <a:off x="2499789" y="3983104"/>
                    <a:ext cx="1195950" cy="348245"/>
                  </a:xfrm>
                  <a:prstGeom prst="rect">
                    <a:avLst/>
                  </a:prstGeom>
                  <a:noFill/>
                </p:spPr>
                <p:txBody>
                  <a:bodyPr wrap="square" rtlCol="0">
                    <a:spAutoFit/>
                  </a:bodyPr>
                  <a:lstStyle/>
                  <a:p>
                    <a:r>
                      <a:rPr lang="en-US" dirty="0"/>
                      <a:t>Melting</a:t>
                    </a:r>
                  </a:p>
                </p:txBody>
              </p:sp>
              <p:sp>
                <p:nvSpPr>
                  <p:cNvPr id="30" name="TextBox 29"/>
                  <p:cNvSpPr txBox="1"/>
                  <p:nvPr/>
                </p:nvSpPr>
                <p:spPr>
                  <a:xfrm>
                    <a:off x="4851639" y="3852419"/>
                    <a:ext cx="2005047" cy="338926"/>
                  </a:xfrm>
                  <a:prstGeom prst="rect">
                    <a:avLst/>
                  </a:prstGeom>
                  <a:noFill/>
                </p:spPr>
                <p:txBody>
                  <a:bodyPr wrap="square" rtlCol="0">
                    <a:spAutoFit/>
                  </a:bodyPr>
                  <a:lstStyle/>
                  <a:p>
                    <a:r>
                      <a:rPr lang="en-US" dirty="0"/>
                      <a:t>Annealing</a:t>
                    </a:r>
                  </a:p>
                </p:txBody>
              </p:sp>
              <p:sp>
                <p:nvSpPr>
                  <p:cNvPr id="31" name="TextBox 30"/>
                  <p:cNvSpPr txBox="1"/>
                  <p:nvPr/>
                </p:nvSpPr>
                <p:spPr>
                  <a:xfrm>
                    <a:off x="7821125" y="3876643"/>
                    <a:ext cx="1376735" cy="369332"/>
                  </a:xfrm>
                  <a:prstGeom prst="rect">
                    <a:avLst/>
                  </a:prstGeom>
                  <a:noFill/>
                </p:spPr>
                <p:txBody>
                  <a:bodyPr wrap="square" rtlCol="0">
                    <a:spAutoFit/>
                  </a:bodyPr>
                  <a:lstStyle/>
                  <a:p>
                    <a:r>
                      <a:rPr lang="en-US" dirty="0"/>
                      <a:t>Glass</a:t>
                    </a:r>
                  </a:p>
                </p:txBody>
              </p:sp>
            </p:grpSp>
            <p:grpSp>
              <p:nvGrpSpPr>
                <p:cNvPr id="41" name="Group 40"/>
                <p:cNvGrpSpPr/>
                <p:nvPr/>
              </p:nvGrpSpPr>
              <p:grpSpPr>
                <a:xfrm>
                  <a:off x="0" y="4730937"/>
                  <a:ext cx="12034169" cy="1682079"/>
                  <a:chOff x="0" y="4730937"/>
                  <a:chExt cx="12034169" cy="1682079"/>
                </a:xfrm>
              </p:grpSpPr>
              <p:sp>
                <p:nvSpPr>
                  <p:cNvPr id="3" name="TextBox 2"/>
                  <p:cNvSpPr txBox="1"/>
                  <p:nvPr/>
                </p:nvSpPr>
                <p:spPr>
                  <a:xfrm>
                    <a:off x="0" y="4730937"/>
                    <a:ext cx="5445264" cy="377265"/>
                  </a:xfrm>
                  <a:prstGeom prst="rect">
                    <a:avLst/>
                  </a:prstGeom>
                  <a:noFill/>
                </p:spPr>
                <p:txBody>
                  <a:bodyPr wrap="square" rtlCol="0">
                    <a:spAutoFit/>
                  </a:bodyPr>
                  <a:lstStyle/>
                  <a:p>
                    <a:r>
                      <a:rPr lang="en-US" sz="2000" b="1" u="sng" dirty="0">
                        <a:solidFill>
                          <a:schemeClr val="accent4"/>
                        </a:solidFill>
                        <a:latin typeface="Times New Roman" panose="02020603050405020304" pitchFamily="18" charset="0"/>
                        <a:cs typeface="Times New Roman" panose="02020603050405020304" pitchFamily="18" charset="0"/>
                      </a:rPr>
                      <a:t>Instrumentation  and Measurement process</a:t>
                    </a:r>
                  </a:p>
                </p:txBody>
              </p:sp>
              <p:grpSp>
                <p:nvGrpSpPr>
                  <p:cNvPr id="40" name="Group 39"/>
                  <p:cNvGrpSpPr/>
                  <p:nvPr/>
                </p:nvGrpSpPr>
                <p:grpSpPr>
                  <a:xfrm>
                    <a:off x="111762" y="5335559"/>
                    <a:ext cx="11922407" cy="1077457"/>
                    <a:chOff x="111762" y="5335559"/>
                    <a:chExt cx="11922407" cy="1077457"/>
                  </a:xfrm>
                </p:grpSpPr>
                <p:grpSp>
                  <p:nvGrpSpPr>
                    <p:cNvPr id="35" name="Group 34"/>
                    <p:cNvGrpSpPr/>
                    <p:nvPr/>
                  </p:nvGrpSpPr>
                  <p:grpSpPr>
                    <a:xfrm>
                      <a:off x="111762" y="5335559"/>
                      <a:ext cx="1740792" cy="1021756"/>
                      <a:chOff x="111762" y="5335559"/>
                      <a:chExt cx="1740792" cy="1021756"/>
                    </a:xfrm>
                  </p:grpSpPr>
                  <p:sp>
                    <p:nvSpPr>
                      <p:cNvPr id="7" name="Rectangle 6"/>
                      <p:cNvSpPr/>
                      <p:nvPr/>
                    </p:nvSpPr>
                    <p:spPr>
                      <a:xfrm>
                        <a:off x="111762" y="5573765"/>
                        <a:ext cx="1740792" cy="7835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157831" y="5335559"/>
                        <a:ext cx="1325477" cy="783550"/>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XRD for Glass structure </a:t>
                        </a:r>
                        <a:endParaRPr lang="en-US" sz="1200" dirty="0"/>
                      </a:p>
                    </p:txBody>
                  </p:sp>
                </p:grpSp>
                <p:grpSp>
                  <p:nvGrpSpPr>
                    <p:cNvPr id="36" name="Group 35"/>
                    <p:cNvGrpSpPr/>
                    <p:nvPr/>
                  </p:nvGrpSpPr>
                  <p:grpSpPr>
                    <a:xfrm>
                      <a:off x="2357122" y="5460821"/>
                      <a:ext cx="2074952" cy="880801"/>
                      <a:chOff x="2357122" y="5460821"/>
                      <a:chExt cx="2074952" cy="880801"/>
                    </a:xfrm>
                  </p:grpSpPr>
                  <p:sp>
                    <p:nvSpPr>
                      <p:cNvPr id="8" name="Rectangle 7"/>
                      <p:cNvSpPr/>
                      <p:nvPr/>
                    </p:nvSpPr>
                    <p:spPr>
                      <a:xfrm>
                        <a:off x="2357122" y="5460821"/>
                        <a:ext cx="1900478" cy="8808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2398048" y="5520224"/>
                        <a:ext cx="2034026" cy="667469"/>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pPr algn="ctr"/>
                        <a:r>
                          <a:rPr lang="en-US" sz="1100" b="0" i="0" u="none" strike="noStrike" baseline="0" dirty="0">
                            <a:solidFill>
                              <a:srgbClr val="000000"/>
                            </a:solidFill>
                            <a:latin typeface="Calibri" panose="020F0502020204030204" pitchFamily="34" charset="0"/>
                          </a:rPr>
                          <a:t> X ray Generator for X ray luminescence </a:t>
                        </a:r>
                        <a:endParaRPr lang="en-US" sz="1100" dirty="0"/>
                      </a:p>
                    </p:txBody>
                  </p:sp>
                </p:grpSp>
                <p:grpSp>
                  <p:nvGrpSpPr>
                    <p:cNvPr id="37" name="Group 36"/>
                    <p:cNvGrpSpPr/>
                    <p:nvPr/>
                  </p:nvGrpSpPr>
                  <p:grpSpPr>
                    <a:xfrm>
                      <a:off x="4762168" y="5348688"/>
                      <a:ext cx="2133376" cy="1008627"/>
                      <a:chOff x="4762168" y="5348688"/>
                      <a:chExt cx="2133376" cy="1008627"/>
                    </a:xfrm>
                  </p:grpSpPr>
                  <p:sp>
                    <p:nvSpPr>
                      <p:cNvPr id="9" name="Rectangle 8"/>
                      <p:cNvSpPr/>
                      <p:nvPr/>
                    </p:nvSpPr>
                    <p:spPr>
                      <a:xfrm>
                        <a:off x="4812783" y="5460821"/>
                        <a:ext cx="2082761" cy="896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p:cNvSpPr txBox="1"/>
                      <p:nvPr/>
                    </p:nvSpPr>
                    <p:spPr>
                      <a:xfrm>
                        <a:off x="4762168" y="5348688"/>
                        <a:ext cx="2005047" cy="984278"/>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pPr algn="ctr"/>
                        <a:r>
                          <a:rPr lang="en-US" sz="1800" b="0" i="0" u="none" strike="noStrike" baseline="0" dirty="0">
                            <a:solidFill>
                              <a:srgbClr val="000000"/>
                            </a:solidFill>
                            <a:latin typeface="Times New Roman" panose="02020603050405020304" pitchFamily="18" charset="0"/>
                          </a:rPr>
                          <a:t> </a:t>
                        </a:r>
                        <a:r>
                          <a:rPr lang="en-US" sz="1200" b="0" i="0" u="none" strike="noStrike" baseline="0" dirty="0">
                            <a:solidFill>
                              <a:srgbClr val="000000"/>
                            </a:solidFill>
                            <a:latin typeface="Times New Roman" panose="02020603050405020304" pitchFamily="18" charset="0"/>
                          </a:rPr>
                          <a:t>Fluorescence spectrophotometer for PL Measurements </a:t>
                        </a:r>
                        <a:endParaRPr lang="en-US" sz="1200" dirty="0"/>
                      </a:p>
                    </p:txBody>
                  </p:sp>
                </p:grpSp>
                <p:grpSp>
                  <p:nvGrpSpPr>
                    <p:cNvPr id="38" name="Group 37"/>
                    <p:cNvGrpSpPr/>
                    <p:nvPr/>
                  </p:nvGrpSpPr>
                  <p:grpSpPr>
                    <a:xfrm>
                      <a:off x="7363843" y="5428738"/>
                      <a:ext cx="2259378" cy="984278"/>
                      <a:chOff x="7363843" y="5428738"/>
                      <a:chExt cx="2259378" cy="984278"/>
                    </a:xfrm>
                  </p:grpSpPr>
                  <p:sp>
                    <p:nvSpPr>
                      <p:cNvPr id="10" name="Rectangle 9"/>
                      <p:cNvSpPr/>
                      <p:nvPr/>
                    </p:nvSpPr>
                    <p:spPr>
                      <a:xfrm>
                        <a:off x="7405530" y="5428738"/>
                        <a:ext cx="2217691" cy="9842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7363843" y="5428738"/>
                        <a:ext cx="2199840" cy="783550"/>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pPr algn="ctr"/>
                        <a:r>
                          <a:rPr lang="en-US" sz="1800" b="0" i="0" u="none" strike="noStrike" baseline="0" dirty="0">
                            <a:solidFill>
                              <a:srgbClr val="000000"/>
                            </a:solidFill>
                            <a:latin typeface="Times New Roman" panose="02020603050405020304" pitchFamily="18" charset="0"/>
                          </a:rPr>
                          <a:t> </a:t>
                        </a:r>
                        <a:r>
                          <a:rPr lang="en-US" sz="1200" b="0" i="0" u="none" strike="noStrike" baseline="0" dirty="0">
                            <a:solidFill>
                              <a:srgbClr val="000000"/>
                            </a:solidFill>
                            <a:latin typeface="Times New Roman" panose="02020603050405020304" pitchFamily="18" charset="0"/>
                          </a:rPr>
                          <a:t>UV-visible spectrophotometer for Transmission properties </a:t>
                        </a:r>
                        <a:endParaRPr lang="en-US" sz="1200" dirty="0"/>
                      </a:p>
                    </p:txBody>
                  </p:sp>
                </p:grpSp>
                <p:grpSp>
                  <p:nvGrpSpPr>
                    <p:cNvPr id="39" name="Group 38"/>
                    <p:cNvGrpSpPr/>
                    <p:nvPr/>
                  </p:nvGrpSpPr>
                  <p:grpSpPr>
                    <a:xfrm>
                      <a:off x="10178405" y="5428738"/>
                      <a:ext cx="1855764" cy="984278"/>
                      <a:chOff x="10178405" y="5428738"/>
                      <a:chExt cx="1855764" cy="984278"/>
                    </a:xfrm>
                  </p:grpSpPr>
                  <p:sp>
                    <p:nvSpPr>
                      <p:cNvPr id="13" name="Rectangle 12"/>
                      <p:cNvSpPr/>
                      <p:nvPr/>
                    </p:nvSpPr>
                    <p:spPr>
                      <a:xfrm>
                        <a:off x="10178405" y="5428738"/>
                        <a:ext cx="1855764" cy="9842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p:cNvSpPr txBox="1"/>
                      <p:nvPr/>
                    </p:nvSpPr>
                    <p:spPr>
                      <a:xfrm>
                        <a:off x="10275667" y="5520224"/>
                        <a:ext cx="1660694" cy="667468"/>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pPr algn="ctr"/>
                        <a:r>
                          <a:rPr lang="en-US" sz="1100" b="0" i="0" u="none" strike="noStrike" baseline="0" dirty="0">
                            <a:solidFill>
                              <a:srgbClr val="000000"/>
                            </a:solidFill>
                            <a:latin typeface="Times New Roman" panose="02020603050405020304" pitchFamily="18" charset="0"/>
                          </a:rPr>
                          <a:t> TL spectroscopy for TL Measurement </a:t>
                        </a:r>
                        <a:endParaRPr lang="en-US" sz="1100" dirty="0"/>
                      </a:p>
                    </p:txBody>
                  </p:sp>
                </p:grpSp>
                <p:sp>
                  <p:nvSpPr>
                    <p:cNvPr id="26" name="Arrow: Right 25"/>
                    <p:cNvSpPr/>
                    <p:nvPr/>
                  </p:nvSpPr>
                  <p:spPr>
                    <a:xfrm flipV="1">
                      <a:off x="1991442" y="5766486"/>
                      <a:ext cx="249288" cy="40006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Arrow: Right 31"/>
                    <p:cNvSpPr/>
                    <p:nvPr/>
                  </p:nvSpPr>
                  <p:spPr>
                    <a:xfrm>
                      <a:off x="4335756" y="5745828"/>
                      <a:ext cx="351370" cy="38148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Arrow: Right 32"/>
                    <p:cNvSpPr/>
                    <p:nvPr/>
                  </p:nvSpPr>
                  <p:spPr>
                    <a:xfrm>
                      <a:off x="7030083" y="5703356"/>
                      <a:ext cx="278185" cy="46319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Arrow: Right 33"/>
                    <p:cNvSpPr/>
                    <p:nvPr/>
                  </p:nvSpPr>
                  <p:spPr>
                    <a:xfrm>
                      <a:off x="9720483" y="5797336"/>
                      <a:ext cx="195054" cy="49317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sp>
            <p:nvSpPr>
              <p:cNvPr id="2" name="Arrow: Right 1"/>
              <p:cNvSpPr/>
              <p:nvPr/>
            </p:nvSpPr>
            <p:spPr>
              <a:xfrm>
                <a:off x="1521152" y="2839869"/>
                <a:ext cx="416903" cy="714561"/>
              </a:xfrm>
              <a:prstGeom prst="rightArrow">
                <a:avLst/>
              </a:prstGeom>
              <a:ln w="31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Arrow: Right 43"/>
              <p:cNvSpPr/>
              <p:nvPr/>
            </p:nvSpPr>
            <p:spPr>
              <a:xfrm>
                <a:off x="6760600" y="2780714"/>
                <a:ext cx="541054" cy="65805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3345" y="1172956"/>
            <a:ext cx="6225309"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3.RESULTS AND DISCUSSION</a:t>
            </a:r>
          </a:p>
        </p:txBody>
      </p:sp>
      <p:sp>
        <p:nvSpPr>
          <p:cNvPr id="6" name="TextBox 5"/>
          <p:cNvSpPr txBox="1"/>
          <p:nvPr/>
        </p:nvSpPr>
        <p:spPr>
          <a:xfrm>
            <a:off x="103414" y="1863221"/>
            <a:ext cx="11985171" cy="4319452"/>
          </a:xfrm>
          <a:prstGeom prst="rect">
            <a:avLst/>
          </a:prstGeom>
          <a:noFill/>
        </p:spPr>
        <p:txBody>
          <a:bodyPr wrap="square" rtlCol="0">
            <a:spAutoFit/>
          </a:bodyPr>
          <a:lstStyle/>
          <a:p>
            <a:pPr marL="285750" indent="-285750">
              <a:lnSpc>
                <a:spcPct val="3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Structural, X-ray induced, and proton induced luminescence</a:t>
            </a:r>
          </a:p>
          <a:p>
            <a:pPr marL="285750" indent="-285750">
              <a:lnSpc>
                <a:spcPct val="3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Photoluminescence </a:t>
            </a:r>
          </a:p>
          <a:p>
            <a:pPr marL="285750" indent="-285750">
              <a:lnSpc>
                <a:spcPct val="3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Optical and Effective atomic number (Zeff)</a:t>
            </a:r>
          </a:p>
          <a:p>
            <a:pPr marL="285750" indent="-285750">
              <a:lnSpc>
                <a:spcPct val="3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Thermoluminescence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8531" y="707028"/>
            <a:ext cx="12003994" cy="6148023"/>
            <a:chOff x="48531" y="707028"/>
            <a:chExt cx="12003994" cy="6148023"/>
          </a:xfrm>
        </p:grpSpPr>
        <p:sp>
          <p:nvSpPr>
            <p:cNvPr id="4" name="TextBox 3"/>
            <p:cNvSpPr txBox="1"/>
            <p:nvPr/>
          </p:nvSpPr>
          <p:spPr>
            <a:xfrm>
              <a:off x="2251587" y="707028"/>
              <a:ext cx="8190271" cy="729495"/>
            </a:xfrm>
            <a:prstGeom prst="rect">
              <a:avLst/>
            </a:prstGeom>
            <a:noFill/>
          </p:spPr>
          <p:txBody>
            <a:bodyPr wrap="square" rtlCol="0">
              <a:spAutoFit/>
            </a:bodyPr>
            <a:lstStyle/>
            <a:p>
              <a:pPr algn="ctr">
                <a:lnSpc>
                  <a:spcPct val="250000"/>
                </a:lnSpc>
              </a:pPr>
              <a:r>
                <a:rPr lang="en-US" sz="2000" b="1" dirty="0">
                  <a:latin typeface="Times New Roman" panose="02020603050405020304" pitchFamily="18" charset="0"/>
                  <a:cs typeface="Times New Roman" panose="02020603050405020304" pitchFamily="18" charset="0"/>
                </a:rPr>
                <a:t>Structural, X-ray, and Proton Induced Luminescence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322" y="1734411"/>
              <a:ext cx="3585084" cy="256032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2900" y="1734411"/>
              <a:ext cx="7135888" cy="2560320"/>
            </a:xfrm>
            <a:prstGeom prst="rect">
              <a:avLst/>
            </a:prstGeom>
            <a:noFill/>
            <a:ln>
              <a:noFill/>
            </a:ln>
          </p:spPr>
        </p:pic>
        <p:pic>
          <p:nvPicPr>
            <p:cNvPr id="7" name="Picture 6" descr="A blue and red graph&#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74" y="4294731"/>
              <a:ext cx="4333817" cy="2560320"/>
            </a:xfrm>
            <a:prstGeom prst="rect">
              <a:avLst/>
            </a:prstGeom>
          </p:spPr>
        </p:pic>
        <p:sp>
          <p:nvSpPr>
            <p:cNvPr id="9" name="TextBox 8"/>
            <p:cNvSpPr txBox="1"/>
            <p:nvPr/>
          </p:nvSpPr>
          <p:spPr>
            <a:xfrm>
              <a:off x="4746170" y="4375355"/>
              <a:ext cx="7306355" cy="226408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)shows XRD Spectra , (ii) shows x ray spectra, and proton induced luminescence</a:t>
              </a:r>
            </a:p>
            <a:p>
              <a:pPr marL="285750"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The XRD spectra display broad humps without any sharp crystallization peaks, indicating that the glass samples are amorphous in nature.</a:t>
              </a:r>
            </a:p>
            <a:p>
              <a:pPr marL="285750"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X ray and Proton induced luminescence shows  strong peak at 575nm is because of  </a:t>
              </a:r>
              <a:r>
                <a:rPr lang="en-US"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F</a:t>
              </a:r>
              <a:r>
                <a:rPr lang="en-US" sz="1600" baseline="-25000" dirty="0">
                  <a:latin typeface="Times New Roman" panose="02020603050405020304" pitchFamily="18" charset="0"/>
                  <a:cs typeface="Times New Roman" panose="02020603050405020304" pitchFamily="18" charset="0"/>
                </a:rPr>
                <a:t>9/2</a:t>
              </a:r>
              <a:r>
                <a:rPr lang="en-US" sz="1600" dirty="0">
                  <a:latin typeface="Times New Roman" panose="02020603050405020304" pitchFamily="18" charset="0"/>
                  <a:cs typeface="Times New Roman" panose="02020603050405020304" pitchFamily="18" charset="0"/>
                </a:rPr>
                <a:t> →</a:t>
              </a:r>
              <a:r>
                <a:rPr lang="en-US" sz="1600" baseline="30000" dirty="0">
                  <a:latin typeface="Times New Roman" panose="02020603050405020304" pitchFamily="18" charset="0"/>
                  <a:cs typeface="Times New Roman" panose="02020603050405020304" pitchFamily="18" charset="0"/>
                </a:rPr>
                <a:t> 6</a:t>
              </a:r>
              <a:r>
                <a:rPr lang="en-US" sz="1600" dirty="0">
                  <a:latin typeface="Times New Roman" panose="02020603050405020304" pitchFamily="18" charset="0"/>
                  <a:cs typeface="Times New Roman" panose="02020603050405020304" pitchFamily="18" charset="0"/>
                </a:rPr>
                <a:t>H</a:t>
              </a:r>
              <a:r>
                <a:rPr lang="en-US" sz="1600" baseline="-25000" dirty="0">
                  <a:latin typeface="Times New Roman" panose="02020603050405020304" pitchFamily="18" charset="0"/>
                  <a:cs typeface="Times New Roman" panose="02020603050405020304" pitchFamily="18" charset="0"/>
                </a:rPr>
                <a:t>13/2</a:t>
              </a:r>
              <a:r>
                <a:rPr lang="en-US" sz="1600" dirty="0">
                  <a:latin typeface="Times New Roman" panose="02020603050405020304" pitchFamily="18" charset="0"/>
                  <a:cs typeface="Times New Roman" panose="02020603050405020304" pitchFamily="18" charset="0"/>
                </a:rPr>
                <a:t> transition. While second most intense peak at 484nm is due to transitions </a:t>
              </a:r>
              <a:r>
                <a:rPr lang="en-US"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F</a:t>
              </a:r>
              <a:r>
                <a:rPr lang="en-US" sz="1600" baseline="-25000" dirty="0">
                  <a:latin typeface="Times New Roman" panose="02020603050405020304" pitchFamily="18" charset="0"/>
                  <a:cs typeface="Times New Roman" panose="02020603050405020304" pitchFamily="18" charset="0"/>
                </a:rPr>
                <a:t>9/2</a:t>
              </a:r>
              <a:r>
                <a:rPr lang="en-US" sz="1600" dirty="0">
                  <a:latin typeface="Times New Roman" panose="02020603050405020304" pitchFamily="18" charset="0"/>
                  <a:cs typeface="Times New Roman" panose="02020603050405020304" pitchFamily="18" charset="0"/>
                </a:rPr>
                <a:t> → </a:t>
              </a:r>
              <a:r>
                <a:rPr lang="en-US" sz="1600" baseline="30000" dirty="0">
                  <a:latin typeface="Times New Roman" panose="02020603050405020304" pitchFamily="18" charset="0"/>
                  <a:cs typeface="Times New Roman" panose="02020603050405020304" pitchFamily="18" charset="0"/>
                </a:rPr>
                <a:t>6</a:t>
              </a:r>
              <a:r>
                <a:rPr lang="en-US" sz="1600" dirty="0">
                  <a:latin typeface="Times New Roman" panose="02020603050405020304" pitchFamily="18" charset="0"/>
                  <a:cs typeface="Times New Roman" panose="02020603050405020304" pitchFamily="18" charset="0"/>
                </a:rPr>
                <a:t>H</a:t>
              </a:r>
              <a:r>
                <a:rPr lang="en-US" sz="1600" baseline="-25000" dirty="0">
                  <a:latin typeface="Times New Roman" panose="02020603050405020304" pitchFamily="18" charset="0"/>
                  <a:cs typeface="Times New Roman" panose="02020603050405020304" pitchFamily="18" charset="0"/>
                </a:rPr>
                <a:t>15</a:t>
              </a:r>
              <a:endParaRPr lang="en-US"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39474" y="1868129"/>
              <a:ext cx="538952" cy="369332"/>
            </a:xfrm>
            <a:prstGeom prst="rect">
              <a:avLst/>
            </a:prstGeom>
            <a:noFill/>
          </p:spPr>
          <p:txBody>
            <a:bodyPr wrap="square" rtlCol="0">
              <a:spAutoFit/>
            </a:bodyPr>
            <a:lstStyle/>
            <a:p>
              <a:r>
                <a:rPr lang="en-US" dirty="0"/>
                <a:t>(</a:t>
              </a:r>
              <a:r>
                <a:rPr lang="en-US" dirty="0" err="1"/>
                <a:t>i</a:t>
              </a:r>
              <a:r>
                <a:rPr lang="en-US" dirty="0"/>
                <a:t>)</a:t>
              </a:r>
            </a:p>
          </p:txBody>
        </p:sp>
        <p:sp>
          <p:nvSpPr>
            <p:cNvPr id="11" name="TextBox 10"/>
            <p:cNvSpPr txBox="1"/>
            <p:nvPr/>
          </p:nvSpPr>
          <p:spPr>
            <a:xfrm>
              <a:off x="4082254" y="1868129"/>
              <a:ext cx="506248" cy="369332"/>
            </a:xfrm>
            <a:prstGeom prst="rect">
              <a:avLst/>
            </a:prstGeom>
            <a:noFill/>
          </p:spPr>
          <p:txBody>
            <a:bodyPr wrap="square" rtlCol="0">
              <a:spAutoFit/>
            </a:bodyPr>
            <a:lstStyle/>
            <a:p>
              <a:r>
                <a:rPr lang="en-US" dirty="0"/>
                <a:t>(ii)</a:t>
              </a:r>
            </a:p>
          </p:txBody>
        </p:sp>
        <p:sp>
          <p:nvSpPr>
            <p:cNvPr id="12" name="TextBox 11"/>
            <p:cNvSpPr txBox="1"/>
            <p:nvPr/>
          </p:nvSpPr>
          <p:spPr>
            <a:xfrm>
              <a:off x="48531" y="4375355"/>
              <a:ext cx="538952" cy="369332"/>
            </a:xfrm>
            <a:prstGeom prst="rect">
              <a:avLst/>
            </a:prstGeom>
            <a:noFill/>
          </p:spPr>
          <p:txBody>
            <a:bodyPr wrap="square" rtlCol="0">
              <a:spAutoFit/>
            </a:bodyPr>
            <a:lstStyle/>
            <a:p>
              <a:r>
                <a:rPr lang="en-US" dirty="0"/>
                <a:t>(iii)</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4429" y="1057953"/>
            <a:ext cx="4718816"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Photoluminescence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481" y="1760058"/>
            <a:ext cx="5195275" cy="4223735"/>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6658" y="1760059"/>
            <a:ext cx="5757545" cy="2256790"/>
          </a:xfrm>
          <a:prstGeom prst="rect">
            <a:avLst/>
          </a:prstGeom>
          <a:noFill/>
          <a:ln>
            <a:noFill/>
          </a:ln>
        </p:spPr>
      </p:pic>
      <p:sp>
        <p:nvSpPr>
          <p:cNvPr id="2" name="TextBox 1"/>
          <p:cNvSpPr txBox="1"/>
          <p:nvPr/>
        </p:nvSpPr>
        <p:spPr>
          <a:xfrm>
            <a:off x="141515" y="6063343"/>
            <a:ext cx="5745144" cy="615553"/>
          </a:xfrm>
          <a:prstGeom prst="rect">
            <a:avLst/>
          </a:prstGeom>
          <a:noFill/>
        </p:spPr>
        <p:txBody>
          <a:bodyPr wrap="square" rtlCol="0">
            <a:spAutoFit/>
          </a:bodyPr>
          <a:lstStyle/>
          <a:p>
            <a:pPr algn="ctr"/>
            <a:r>
              <a:rPr lang="en-US" dirty="0"/>
              <a:t>(</a:t>
            </a:r>
            <a:r>
              <a:rPr lang="en-US" sz="1600" dirty="0">
                <a:latin typeface="Times New Roman" panose="02020603050405020304" pitchFamily="18" charset="0"/>
                <a:cs typeface="Times New Roman" panose="02020603050405020304" pitchFamily="18" charset="0"/>
              </a:rPr>
              <a:t>a) PL excitation spectra and (b-d) PL emission spectra for glass samples where a, c and d for LBD1   and b for LBD2 glass sample.</a:t>
            </a:r>
          </a:p>
        </p:txBody>
      </p:sp>
      <p:sp>
        <p:nvSpPr>
          <p:cNvPr id="7" name="TextBox 6"/>
          <p:cNvSpPr txBox="1"/>
          <p:nvPr/>
        </p:nvSpPr>
        <p:spPr>
          <a:xfrm>
            <a:off x="6096000" y="4016849"/>
            <a:ext cx="5862518" cy="338554"/>
          </a:xfrm>
          <a:prstGeom prst="rect">
            <a:avLst/>
          </a:prstGeom>
          <a:noFill/>
        </p:spPr>
        <p:txBody>
          <a:bodyPr wrap="square" rtlCol="0">
            <a:spAutoFit/>
          </a:bodyPr>
          <a:lstStyle/>
          <a:p>
            <a:r>
              <a:rPr lang="en-US" sz="1600" dirty="0">
                <a:effectLst/>
                <a:latin typeface="Times New Roman" panose="02020603050405020304" pitchFamily="18" charset="0"/>
                <a:ea typeface="맑은 고딕" panose="020B0503020000020004" pitchFamily="50" charset="-127"/>
              </a:rPr>
              <a:t> PL decay time for prepared glass samples (a) LBD1 and (b) LBD2</a:t>
            </a:r>
            <a:endParaRPr lang="en-US" sz="1600" dirty="0"/>
          </a:p>
        </p:txBody>
      </p:sp>
      <p:sp>
        <p:nvSpPr>
          <p:cNvPr id="8" name="TextBox 7"/>
          <p:cNvSpPr txBox="1"/>
          <p:nvPr/>
        </p:nvSpPr>
        <p:spPr>
          <a:xfrm>
            <a:off x="5924830" y="4826675"/>
            <a:ext cx="6204858"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Excitation spectra shows seven sharp peaks due to 4f - 4f transition of Dy³⁺ ions </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PL emission spectra exhibit two strong bands centered at 484 nm (blue) and 575 nm (yellow)</a:t>
            </a:r>
          </a:p>
          <a:p>
            <a:pPr marL="285750" indent="-285750">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Average decay time decrease as increase concentration of Dy ion</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8643" y="1103199"/>
            <a:ext cx="60851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Optical and Effective atomic number (Zeff)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81084"/>
            <a:ext cx="5549024" cy="429768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0578" y="1781084"/>
            <a:ext cx="4419601" cy="2769145"/>
          </a:xfrm>
          <a:prstGeom prst="rect">
            <a:avLst/>
          </a:prstGeom>
          <a:noFill/>
          <a:ln>
            <a:noFill/>
          </a:ln>
        </p:spPr>
      </p:pic>
      <p:sp>
        <p:nvSpPr>
          <p:cNvPr id="7" name="TextBox 6"/>
          <p:cNvSpPr txBox="1"/>
          <p:nvPr/>
        </p:nvSpPr>
        <p:spPr>
          <a:xfrm>
            <a:off x="152400" y="6017985"/>
            <a:ext cx="5638799" cy="738664"/>
          </a:xfrm>
          <a:prstGeom prst="rect">
            <a:avLst/>
          </a:prstGeom>
          <a:noFill/>
        </p:spPr>
        <p:txBody>
          <a:bodyPr wrap="square" rtlCol="0">
            <a:spAutoFit/>
          </a:bodyPr>
          <a:lstStyle/>
          <a:p>
            <a:r>
              <a:rPr lang="en-US" sz="1400" dirty="0">
                <a:effectLst/>
                <a:latin typeface="Times New Roman" panose="02020603050405020304" pitchFamily="18" charset="0"/>
                <a:ea typeface="맑은 고딕" panose="020B0503020000020004" pitchFamily="50" charset="-127"/>
              </a:rPr>
              <a:t>(a) and (b) show the transmission spectra of the glass samples, while (c) and (d) present the linear absorption spectra and optical band gap of the glass samples, respectively. (a) for LBD2 and (b-d) for LBD1 glass sample.</a:t>
            </a:r>
            <a:endParaRPr lang="en-US" sz="1400" dirty="0"/>
          </a:p>
        </p:txBody>
      </p:sp>
      <mc:AlternateContent xmlns:mc="http://schemas.openxmlformats.org/markup-compatibility/2006" xmlns:a14="http://schemas.microsoft.com/office/drawing/2010/main">
        <mc:Choice Requires="a14">
          <p:sp>
            <p:nvSpPr>
              <p:cNvPr id="8" name="TextBox 7"/>
              <p:cNvSpPr txBox="1"/>
              <p:nvPr/>
            </p:nvSpPr>
            <p:spPr>
              <a:xfrm>
                <a:off x="6490578" y="4492778"/>
                <a:ext cx="4787021" cy="338554"/>
              </a:xfrm>
              <a:prstGeom prst="rect">
                <a:avLst/>
              </a:prstGeom>
              <a:noFill/>
            </p:spPr>
            <p:txBody>
              <a:bodyPr wrap="square" rtlCol="0">
                <a:spAutoFit/>
              </a:bodyPr>
              <a:lstStyle/>
              <a:p>
                <a:r>
                  <a:rPr lang="en-US" sz="1600"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Z</a:t>
                </a:r>
                <a:r>
                  <a:rPr lang="en-US" sz="1600" kern="1200" baseline="-250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eff </a:t>
                </a:r>
                <a:r>
                  <a:rPr lang="en-US" sz="1600"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of undoped and doped LBD2</a:t>
                </a:r>
                <a14:m>
                  <m:oMath xmlns:m="http://schemas.openxmlformats.org/officeDocument/2006/math">
                    <m:r>
                      <a:rPr lang="en-US" sz="1600" i="1" kern="12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oMath>
                </a14:m>
                <a:r>
                  <a:rPr lang="en-US" sz="1600" kern="1200" dirty="0">
                    <a:solidFill>
                      <a:srgbClr val="000000"/>
                    </a:solidFill>
                    <a:effectLst/>
                    <a:latin typeface="Times New Roman" panose="02020603050405020304" pitchFamily="18" charset="0"/>
                    <a:cs typeface="Times New Roman" panose="02020603050405020304" pitchFamily="18" charset="0"/>
                  </a:rPr>
                  <a:t>composition</a:t>
                </a:r>
                <a:endParaRPr lang="en-US" sz="16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490578" y="4492778"/>
                <a:ext cx="4787021" cy="338554"/>
              </a:xfrm>
              <a:prstGeom prst="rect">
                <a:avLst/>
              </a:prstGeom>
              <a:blipFill rotWithShape="1">
                <a:blip r:embed="rId4"/>
                <a:stretch>
                  <a:fillRect l="-5" t="-45" r="13" b="7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96000" y="5041651"/>
                <a:ext cx="5867400" cy="1477328"/>
              </a:xfrm>
              <a:prstGeom prst="rect">
                <a:avLst/>
              </a:prstGeom>
              <a:noFill/>
            </p:spPr>
            <p:txBody>
              <a:bodyPr wrap="square" rtlCol="0">
                <a:spAutoFit/>
              </a:bodyPr>
              <a:lstStyle/>
              <a:p>
                <a:pPr marL="171450" indent="-1714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All samples exhibit a transmission rate exceeding 80%.</a:t>
                </a:r>
              </a:p>
              <a:p>
                <a:pPr marL="171450" indent="-1714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optical energy band gap decreases as the concentration of Dy ions increases</a:t>
                </a:r>
              </a:p>
              <a:p>
                <a:pPr marL="171450" indent="-1714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optical energy band were calculated using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r>
                          <m:rPr>
                            <m:nor/>
                          </m:rPr>
                          <a:rPr lang="en-US" sz="1800" dirty="0">
                            <a:latin typeface="Times New Roman" panose="02020603050405020304" pitchFamily="18" charset="0"/>
                            <a:cs typeface="Times New Roman" panose="02020603050405020304" pitchFamily="18" charset="0"/>
                          </a:rPr>
                          <m:t>hv</m:t>
                        </m:r>
                        <m:r>
                          <m:rPr>
                            <m:nor/>
                          </m:rPr>
                          <a:rPr lang="en-US" sz="1800" b="0" i="0" dirty="0" smtClean="0">
                            <a:latin typeface="Times New Roman" panose="02020603050405020304" pitchFamily="18" charset="0"/>
                            <a:cs typeface="Times New Roman" panose="02020603050405020304" pitchFamily="18" charset="0"/>
                          </a:rPr>
                          <m:t>)</m:t>
                        </m:r>
                      </m:e>
                      <m:sup>
                        <m:r>
                          <a:rPr lang="en-US" sz="1800" b="0" i="1" smtClean="0">
                            <a:latin typeface="Cambria Math" panose="02040503050406030204" pitchFamily="18" charset="0"/>
                          </a:rPr>
                          <m:t>𝑛</m:t>
                        </m:r>
                      </m:sup>
                    </m:sSup>
                  </m:oMath>
                </a14:m>
                <a:r>
                  <a:rPr lang="en-US" sz="1800" dirty="0">
                    <a:latin typeface="Times New Roman" panose="02020603050405020304" pitchFamily="18" charset="0"/>
                    <a:cs typeface="Times New Roman" panose="02020603050405020304" pitchFamily="18" charset="0"/>
                  </a:rPr>
                  <a:t>=A(hv-</a:t>
                </a: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[1]</a:t>
                </a:r>
              </a:p>
            </p:txBody>
          </p:sp>
        </mc:Choice>
        <mc:Fallback xmlns="">
          <p:sp>
            <p:nvSpPr>
              <p:cNvPr id="9" name="TextBox 8"/>
              <p:cNvSpPr txBox="1">
                <a:spLocks noRot="1" noChangeAspect="1" noMove="1" noResize="1" noEditPoints="1" noAdjustHandles="1" noChangeArrowheads="1" noChangeShapeType="1" noTextEdit="1"/>
              </p:cNvSpPr>
              <p:nvPr/>
            </p:nvSpPr>
            <p:spPr>
              <a:xfrm>
                <a:off x="6096000" y="5041651"/>
                <a:ext cx="5867400" cy="1477328"/>
              </a:xfrm>
              <a:prstGeom prst="rect">
                <a:avLst/>
              </a:prstGeom>
              <a:blipFill rotWithShape="1">
                <a:blip r:embed="rId5"/>
                <a:stretch>
                  <a:fillRect t="-26" b="5"/>
                </a:stretch>
              </a:blipFill>
            </p:spPr>
            <p:txBody>
              <a:bodyPr/>
              <a:lstStyle/>
              <a:p>
                <a:r>
                  <a:rPr lang="en-US"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8553"/>
            <a:ext cx="5460024" cy="2103120"/>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8553"/>
            <a:ext cx="5637019" cy="219456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93461"/>
            <a:ext cx="5359564" cy="2011680"/>
          </a:xfrm>
          <a:prstGeom prst="rect">
            <a:avLst/>
          </a:prstGeom>
          <a:noFill/>
          <a:ln>
            <a:noFill/>
          </a:ln>
        </p:spPr>
      </p:pic>
      <p:sp>
        <p:nvSpPr>
          <p:cNvPr id="5" name="TextBox 4"/>
          <p:cNvSpPr txBox="1"/>
          <p:nvPr/>
        </p:nvSpPr>
        <p:spPr>
          <a:xfrm>
            <a:off x="4702628" y="910809"/>
            <a:ext cx="3559629" cy="579967"/>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Thermoluminescence</a:t>
            </a:r>
          </a:p>
        </p:txBody>
      </p:sp>
      <p:sp>
        <p:nvSpPr>
          <p:cNvPr id="6" name="TextBox 5"/>
          <p:cNvSpPr txBox="1"/>
          <p:nvPr/>
        </p:nvSpPr>
        <p:spPr>
          <a:xfrm>
            <a:off x="29694" y="3901673"/>
            <a:ext cx="5750619" cy="307777"/>
          </a:xfrm>
          <a:prstGeom prst="rect">
            <a:avLst/>
          </a:prstGeom>
          <a:noFill/>
        </p:spPr>
        <p:txBody>
          <a:bodyPr wrap="square" rtlCol="0">
            <a:spAutoFit/>
          </a:bodyPr>
          <a:lstStyle/>
          <a:p>
            <a:r>
              <a:rPr lang="en-US" sz="1400" dirty="0">
                <a:effectLst/>
                <a:latin typeface="Times New Roman" panose="02020603050405020304" pitchFamily="18" charset="0"/>
                <a:ea typeface="맑은 고딕" panose="020B0503020000020004" pitchFamily="50" charset="-127"/>
              </a:rPr>
              <a:t>Tl glow curve for (a) undoped 30LI glass sample and (b) LBD2 glass sample</a:t>
            </a:r>
            <a:endParaRPr lang="en-US" sz="1400" dirty="0"/>
          </a:p>
        </p:txBody>
      </p:sp>
      <mc:AlternateContent xmlns:mc="http://schemas.openxmlformats.org/markup-compatibility/2006" xmlns:a14="http://schemas.microsoft.com/office/drawing/2010/main">
        <mc:Choice Requires="a14">
          <p:sp>
            <p:nvSpPr>
              <p:cNvPr id="7" name="TextBox 6"/>
              <p:cNvSpPr txBox="1"/>
              <p:nvPr/>
            </p:nvSpPr>
            <p:spPr>
              <a:xfrm>
                <a:off x="5810007" y="3901673"/>
                <a:ext cx="6352299" cy="523220"/>
              </a:xfrm>
              <a:prstGeom prst="rect">
                <a:avLst/>
              </a:prstGeom>
              <a:noFill/>
            </p:spPr>
            <p:txBody>
              <a:bodyPr wrap="square" rtlCol="0">
                <a:spAutoFit/>
              </a:bodyPr>
              <a:lstStyle/>
              <a:p>
                <a:r>
                  <a:rPr lang="en-US" sz="1400" dirty="0">
                    <a:effectLst/>
                    <a:latin typeface="Times New Roman" panose="02020603050405020304" pitchFamily="18" charset="0"/>
                    <a:ea typeface="맑은 고딕" panose="020B0503020000020004" pitchFamily="50" charset="-127"/>
                    <a:cs typeface="Times New Roman" panose="02020603050405020304" pitchFamily="18" charset="0"/>
                  </a:rPr>
                  <a:t>Tl glow curve for (a) LBD2</a:t>
                </a:r>
                <a14:m>
                  <m:oMath xmlns:m="http://schemas.openxmlformats.org/officeDocument/2006/math">
                    <m:r>
                      <a:rPr lang="en-US" sz="14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oMath>
                </a14:m>
                <a:r>
                  <a:rPr lang="en-US" sz="14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sample measured 48hrs after x ray irradiation and (b) the 30LI glass sample measured at different time intervals after X-ray irradiation</a:t>
                </a:r>
                <a:endParaRPr lang="en-US" sz="14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10007" y="3901673"/>
                <a:ext cx="6352299" cy="523220"/>
              </a:xfrm>
              <a:prstGeom prst="rect">
                <a:avLst/>
              </a:prstGeom>
              <a:blipFill rotWithShape="1">
                <a:blip r:embed="rId5"/>
                <a:stretch>
                  <a:fillRect l="-6" t="-45" r="2" b="41"/>
                </a:stretch>
              </a:blipFill>
            </p:spPr>
            <p:txBody>
              <a:bodyPr/>
              <a:lstStyle/>
              <a:p>
                <a:r>
                  <a:rPr lang="en-US" altLang="en-US">
                    <a:noFill/>
                  </a:rPr>
                  <a:t> </a:t>
                </a:r>
              </a:p>
            </p:txBody>
          </p:sp>
        </mc:Fallback>
      </mc:AlternateContent>
      <p:sp>
        <p:nvSpPr>
          <p:cNvPr id="8" name="TextBox 7"/>
          <p:cNvSpPr txBox="1"/>
          <p:nvPr/>
        </p:nvSpPr>
        <p:spPr>
          <a:xfrm>
            <a:off x="185056" y="6305141"/>
            <a:ext cx="5544621" cy="461665"/>
          </a:xfrm>
          <a:prstGeom prst="rect">
            <a:avLst/>
          </a:prstGeom>
          <a:noFill/>
        </p:spPr>
        <p:txBody>
          <a:bodyPr wrap="square" rtlCol="0">
            <a:spAutoFit/>
          </a:bodyPr>
          <a:lstStyle/>
          <a:p>
            <a:r>
              <a:rPr lang="en-US" sz="1200" dirty="0">
                <a:solidFill>
                  <a:srgbClr val="000000"/>
                </a:solidFill>
                <a:effectLst/>
                <a:latin typeface="Times New Roman" panose="02020603050405020304" pitchFamily="18" charset="0"/>
                <a:ea typeface="맑은 고딕" panose="020B0503020000020004" pitchFamily="50" charset="-127"/>
              </a:rPr>
              <a:t>Glow curve analysis for 30LI using deconvolution (a) measurements taken 10 minutes after X-ray irradiation and (b) measurements taken 48 hours after X-ray irradiation</a:t>
            </a:r>
            <a:endParaRPr lang="en-US" sz="1200" dirty="0"/>
          </a:p>
        </p:txBody>
      </p:sp>
      <p:sp>
        <p:nvSpPr>
          <p:cNvPr id="10" name="TextBox 9"/>
          <p:cNvSpPr txBox="1"/>
          <p:nvPr/>
        </p:nvSpPr>
        <p:spPr>
          <a:xfrm>
            <a:off x="5780313" y="4637314"/>
            <a:ext cx="5952706" cy="1569660"/>
          </a:xfrm>
          <a:prstGeom prst="rect">
            <a:avLst/>
          </a:prstGeom>
          <a:noFill/>
        </p:spPr>
        <p:txBody>
          <a:bodyPr wrap="square" rtlCol="0">
            <a:spAutoFit/>
          </a:bodyPr>
          <a:lstStyle/>
          <a:p>
            <a:pPr marL="285750" indent="-285750" algn="just">
              <a:buFont typeface="Wingdings" panose="05000000000000000000" pitchFamily="2" charset="2"/>
              <a:buChar char="§"/>
            </a:pPr>
            <a:r>
              <a:rPr lang="en-US" sz="1600" kern="0" dirty="0">
                <a:effectLst/>
                <a:latin typeface="Times New Roman" panose="02020603050405020304" pitchFamily="18" charset="0"/>
                <a:ea typeface="맑은 고딕" panose="020B0503020000020004" pitchFamily="50" charset="-127"/>
              </a:rPr>
              <a:t>The undoped glass sample exhibits a TL intensity peak at approximately 123 °C, while the doped glass sample shows highest intensity peaks ranging from approximately 137 °C to 187 °C, as measured 10 minutes to 48 hours post irradiation</a:t>
            </a:r>
            <a:endParaRPr lang="en-US" sz="16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The analysis has indicated that the glow curves  glass samples consist of three overlapping thermoluminescence (TL) peaks</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5745" y="1145310"/>
            <a:ext cx="2844799" cy="470902"/>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4.CONCLUSION</a:t>
            </a:r>
          </a:p>
        </p:txBody>
      </p:sp>
      <p:sp>
        <p:nvSpPr>
          <p:cNvPr id="5" name="TextBox 4"/>
          <p:cNvSpPr txBox="1"/>
          <p:nvPr/>
        </p:nvSpPr>
        <p:spPr>
          <a:xfrm>
            <a:off x="267855" y="2022764"/>
            <a:ext cx="11268363" cy="2750946"/>
          </a:xfrm>
          <a:prstGeom prst="rect">
            <a:avLst/>
          </a:prstGeom>
          <a:noFill/>
        </p:spPr>
        <p:txBody>
          <a:bodyPr wrap="square" rtlCol="0">
            <a:spAutoFit/>
          </a:bodyPr>
          <a:lstStyle/>
          <a:p>
            <a:pPr marL="742950" marR="0" indent="-285750" algn="just">
              <a:lnSpc>
                <a:spcPct val="250000"/>
              </a:lnSpc>
              <a:spcBef>
                <a:spcPts val="0"/>
              </a:spcBef>
              <a:spcAft>
                <a:spcPts val="0"/>
              </a:spcAft>
              <a:buFont typeface="Wingdings" panose="05000000000000000000" pitchFamily="2" charset="2"/>
              <a:buChar char="Ø"/>
            </a:pPr>
            <a:r>
              <a:rPr lang="en-US"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Our findings emphasize the distinctive properties of Dysprosium-doped lithium borate glasses, making them valuable for various applications, particularly in radiation </a:t>
            </a:r>
            <a:r>
              <a:rPr lang="en-US"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detection </a:t>
            </a:r>
            <a:r>
              <a:rPr lang="en-US"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and dosimetry.</a:t>
            </a:r>
          </a:p>
          <a:p>
            <a:pPr marL="742950" marR="0" indent="-285750" algn="just">
              <a:lnSpc>
                <a:spcPct val="250000"/>
              </a:lnSpc>
              <a:spcBef>
                <a:spcPts val="0"/>
              </a:spcBef>
              <a:spcAft>
                <a:spcPts val="0"/>
              </a:spcAft>
              <a:buFont typeface="Wingdings" panose="05000000000000000000" pitchFamily="2" charset="2"/>
              <a:buChar char="Ø"/>
            </a:pPr>
            <a:r>
              <a:rPr lang="en-US"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This research enhances the understanding of the behavior of Dysprosium-doped lithium borate glass under various excitation sources, emphasizing its potential applications in fields like radiation </a:t>
            </a:r>
            <a:r>
              <a:rPr lang="en-US"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detection</a:t>
            </a:r>
            <a:r>
              <a:rPr lang="en-US"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and dosimetry.</a:t>
            </a:r>
            <a:endParaRPr lang="en-US" dirty="0">
              <a:effectLst/>
              <a:latin typeface="Aptos" panose="020B0004020202020204" pitchFamily="34" charset="0"/>
              <a:ea typeface="맑은 고딕" panose="020B0503020000020004" pitchFamily="50" charset="-127"/>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9086" y="1153886"/>
            <a:ext cx="179977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OUTLINES</a:t>
            </a:r>
          </a:p>
        </p:txBody>
      </p:sp>
      <p:sp>
        <p:nvSpPr>
          <p:cNvPr id="7" name="TextBox 6"/>
          <p:cNvSpPr txBox="1"/>
          <p:nvPr/>
        </p:nvSpPr>
        <p:spPr>
          <a:xfrm>
            <a:off x="550278" y="2198815"/>
            <a:ext cx="9660522" cy="4893647"/>
          </a:xfrm>
          <a:prstGeom prst="rect">
            <a:avLst/>
          </a:prstGeom>
          <a:noFill/>
        </p:spPr>
        <p:txBody>
          <a:bodyPr wrap="square" rtlCol="0">
            <a:spAutoFit/>
          </a:bodyPr>
          <a:lstStyle/>
          <a:p>
            <a:pPr marL="285750" indent="-285750">
              <a:lnSpc>
                <a:spcPct val="300000"/>
              </a:lnSpc>
              <a:buFont typeface="Wingdings" panose="05000000000000000000" pitchFamily="2" charset="2"/>
              <a:buChar char="Ø"/>
            </a:pPr>
            <a:r>
              <a:rPr lang="en-US" sz="2000" b="1" dirty="0">
                <a:solidFill>
                  <a:schemeClr val="tx2"/>
                </a:solidFill>
              </a:rPr>
              <a:t>Introduction</a:t>
            </a:r>
          </a:p>
          <a:p>
            <a:pPr marL="285750" indent="-285750">
              <a:lnSpc>
                <a:spcPct val="300000"/>
              </a:lnSpc>
              <a:buFont typeface="Wingdings" panose="05000000000000000000" pitchFamily="2" charset="2"/>
              <a:buChar char="Ø"/>
            </a:pPr>
            <a:r>
              <a:rPr lang="en-US" sz="2000" b="1" dirty="0">
                <a:solidFill>
                  <a:schemeClr val="tx2"/>
                </a:solidFill>
              </a:rPr>
              <a:t>Materials and Methods</a:t>
            </a:r>
          </a:p>
          <a:p>
            <a:pPr marL="285750" indent="-285750">
              <a:lnSpc>
                <a:spcPct val="300000"/>
              </a:lnSpc>
              <a:buFont typeface="Wingdings" panose="05000000000000000000" pitchFamily="2" charset="2"/>
              <a:buChar char="Ø"/>
            </a:pPr>
            <a:r>
              <a:rPr lang="en-US" sz="2000" b="1" dirty="0">
                <a:solidFill>
                  <a:schemeClr val="tx2"/>
                </a:solidFill>
              </a:rPr>
              <a:t>Results and Discussion</a:t>
            </a:r>
          </a:p>
          <a:p>
            <a:pPr marL="285750" indent="-285750">
              <a:lnSpc>
                <a:spcPct val="300000"/>
              </a:lnSpc>
              <a:buFont typeface="Wingdings" panose="05000000000000000000" pitchFamily="2" charset="2"/>
              <a:buChar char="Ø"/>
            </a:pPr>
            <a:r>
              <a:rPr lang="en-US" sz="2000" b="1" dirty="0">
                <a:solidFill>
                  <a:schemeClr val="tx2"/>
                </a:solidFill>
              </a:rPr>
              <a:t>Conclusion</a:t>
            </a:r>
          </a:p>
          <a:p>
            <a:pPr>
              <a:lnSpc>
                <a:spcPct val="300000"/>
              </a:lnSpc>
            </a:pPr>
            <a:endParaRPr lang="en-US" sz="1800" b="1" dirty="0">
              <a:solidFill>
                <a:schemeClr val="tx2"/>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1237" y="1154545"/>
            <a:ext cx="5713020" cy="461665"/>
          </a:xfrm>
          <a:prstGeom prst="rect">
            <a:avLst/>
          </a:prstGeom>
          <a:noFill/>
        </p:spPr>
        <p:txBody>
          <a:bodyPr wrap="square" rtlCol="0">
            <a:spAutoFit/>
          </a:bodyPr>
          <a:lstStyle/>
          <a:p>
            <a:pPr algn="ctr"/>
            <a:r>
              <a:rPr lang="en-US" sz="2400" b="1" dirty="0"/>
              <a:t>1.INTRODUCTION</a:t>
            </a:r>
          </a:p>
        </p:txBody>
      </p:sp>
      <p:sp>
        <p:nvSpPr>
          <p:cNvPr id="14" name="TextBox 13"/>
          <p:cNvSpPr txBox="1"/>
          <p:nvPr/>
        </p:nvSpPr>
        <p:spPr>
          <a:xfrm>
            <a:off x="258618" y="1801091"/>
            <a:ext cx="11794837" cy="3902364"/>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Properties of Glass</a:t>
            </a:r>
          </a:p>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Optical properties application</a:t>
            </a:r>
          </a:p>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Luminescence properties application</a:t>
            </a:r>
          </a:p>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Why Dysprosium lithium borate glass used for dosimetry application </a:t>
            </a:r>
          </a:p>
          <a:p>
            <a:pPr marL="285750" indent="-285750">
              <a:lnSpc>
                <a:spcPct val="250000"/>
              </a:lnSpc>
              <a:buFont typeface="Wingdings" panose="05000000000000000000" pitchFamily="2" charset="2"/>
              <a:buChar char="Ø"/>
            </a:pPr>
            <a:r>
              <a:rPr lang="en-US" sz="2000">
                <a:latin typeface="Times New Roman" panose="02020603050405020304" pitchFamily="18" charset="0"/>
                <a:cs typeface="Times New Roman" panose="02020603050405020304" pitchFamily="18" charset="0"/>
              </a:rPr>
              <a:t>Objectives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55635" y="1099126"/>
            <a:ext cx="511694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PROPERTIES OF GLASSES</a:t>
            </a:r>
          </a:p>
        </p:txBody>
      </p:sp>
      <p:sp>
        <p:nvSpPr>
          <p:cNvPr id="15" name="TextBox 14"/>
          <p:cNvSpPr txBox="1"/>
          <p:nvPr/>
        </p:nvSpPr>
        <p:spPr>
          <a:xfrm>
            <a:off x="184727" y="1725213"/>
            <a:ext cx="12007273" cy="500768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Optical  properties </a:t>
            </a:r>
          </a:p>
          <a:p>
            <a:pPr>
              <a:lnSpc>
                <a:spcPct val="150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Transmission</a:t>
            </a:r>
          </a:p>
          <a:p>
            <a:pPr>
              <a:lnSpc>
                <a:spcPct val="150000"/>
              </a:lnSpc>
            </a:pPr>
            <a:r>
              <a:rPr lang="en-US" dirty="0">
                <a:latin typeface="Times New Roman" panose="02020603050405020304" pitchFamily="18" charset="0"/>
                <a:cs typeface="Times New Roman" panose="02020603050405020304" pitchFamily="18" charset="0"/>
              </a:rPr>
              <a:t>      ii) Absorption</a:t>
            </a:r>
          </a:p>
          <a:p>
            <a:pPr>
              <a:lnSpc>
                <a:spcPct val="150000"/>
              </a:lnSpc>
            </a:pPr>
            <a:r>
              <a:rPr lang="en-US" dirty="0">
                <a:latin typeface="Times New Roman" panose="02020603050405020304" pitchFamily="18" charset="0"/>
                <a:cs typeface="Times New Roman" panose="02020603050405020304" pitchFamily="18" charset="0"/>
              </a:rPr>
              <a:t>      iii) Reflection</a:t>
            </a:r>
          </a:p>
          <a:p>
            <a:pPr>
              <a:lnSpc>
                <a:spcPct val="150000"/>
              </a:lnSpc>
            </a:pPr>
            <a:r>
              <a:rPr lang="en-US" dirty="0">
                <a:latin typeface="Times New Roman" panose="02020603050405020304" pitchFamily="18" charset="0"/>
                <a:cs typeface="Times New Roman" panose="02020603050405020304" pitchFamily="18" charset="0"/>
              </a:rPr>
              <a:t>      iv) Scattering</a:t>
            </a:r>
          </a:p>
          <a:p>
            <a:pPr>
              <a:lnSpc>
                <a:spcPct val="150000"/>
              </a:lnSpc>
            </a:pPr>
            <a:r>
              <a:rPr lang="en-US" dirty="0">
                <a:latin typeface="Times New Roman" panose="02020603050405020304" pitchFamily="18" charset="0"/>
                <a:cs typeface="Times New Roman" panose="02020603050405020304" pitchFamily="18" charset="0"/>
              </a:rPr>
              <a:t>      v) Refracted</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Luminescence Properties </a:t>
            </a:r>
          </a:p>
          <a:p>
            <a:pPr>
              <a:lnSpc>
                <a:spcPct val="150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Photoluminescence</a:t>
            </a:r>
          </a:p>
          <a:p>
            <a:pPr>
              <a:lnSpc>
                <a:spcPct val="150000"/>
              </a:lnSpc>
            </a:pPr>
            <a:r>
              <a:rPr lang="en-US" dirty="0">
                <a:latin typeface="Times New Roman" panose="02020603050405020304" pitchFamily="18" charset="0"/>
                <a:cs typeface="Times New Roman" panose="02020603050405020304" pitchFamily="18" charset="0"/>
              </a:rPr>
              <a:t>       ii)Thermoluminescence</a:t>
            </a:r>
          </a:p>
          <a:p>
            <a:pPr>
              <a:lnSpc>
                <a:spcPct val="150000"/>
              </a:lnSpc>
            </a:pPr>
            <a:r>
              <a:rPr lang="en-US" dirty="0">
                <a:latin typeface="Times New Roman" panose="02020603050405020304" pitchFamily="18" charset="0"/>
                <a:cs typeface="Times New Roman" panose="02020603050405020304" pitchFamily="18" charset="0"/>
              </a:rPr>
              <a:t>       iii) X ray luminescence</a:t>
            </a:r>
          </a:p>
        </p:txBody>
      </p:sp>
      <p:pic>
        <p:nvPicPr>
          <p:cNvPr id="16" name="Picture 15"/>
          <p:cNvPicPr>
            <a:picLocks noChangeAspect="1"/>
          </p:cNvPicPr>
          <p:nvPr/>
        </p:nvPicPr>
        <p:blipFill>
          <a:blip r:embed="rId2"/>
          <a:stretch>
            <a:fillRect/>
          </a:stretch>
        </p:blipFill>
        <p:spPr>
          <a:xfrm>
            <a:off x="4026924" y="1925015"/>
            <a:ext cx="3557608" cy="2322928"/>
          </a:xfrm>
          <a:prstGeom prst="rect">
            <a:avLst/>
          </a:prstGeom>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8181" y="1805150"/>
            <a:ext cx="3035624" cy="22496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312727" y="4239491"/>
            <a:ext cx="3814618" cy="430887"/>
          </a:xfrm>
          <a:prstGeom prst="rect">
            <a:avLst/>
          </a:prstGeom>
          <a:noFill/>
        </p:spPr>
        <p:txBody>
          <a:bodyPr wrap="square" rtlCol="0">
            <a:spAutoFit/>
          </a:bodyPr>
          <a:lstStyle/>
          <a:p>
            <a:r>
              <a:rPr lang="en-US" sz="1100" b="0" i="0" dirty="0">
                <a:solidFill>
                  <a:srgbClr val="0C0D0E"/>
                </a:solidFill>
                <a:effectLst/>
                <a:latin typeface="Times New Roman" panose="02020603050405020304" pitchFamily="18" charset="0"/>
                <a:cs typeface="Times New Roman" panose="02020603050405020304" pitchFamily="18" charset="0"/>
              </a:rPr>
              <a:t>The white light gets split into the rainbow of colors, and it also gets bent (refracted), </a:t>
            </a:r>
            <a:endParaRPr lang="en-US" sz="1100" dirty="0">
              <a:latin typeface="Times New Roman" panose="02020603050405020304" pitchFamily="18" charset="0"/>
              <a:cs typeface="Times New Roman" panose="02020603050405020304" pitchFamily="18" charset="0"/>
            </a:endParaRPr>
          </a:p>
        </p:txBody>
      </p:sp>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377" y="4784846"/>
            <a:ext cx="3116890" cy="1948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stretch>
            <a:fillRect/>
          </a:stretch>
        </p:blipFill>
        <p:spPr>
          <a:xfrm>
            <a:off x="8568148" y="4919317"/>
            <a:ext cx="2199701" cy="1474475"/>
          </a:xfrm>
          <a:prstGeom prst="rect">
            <a:avLst/>
          </a:prstGeom>
        </p:spPr>
      </p:pic>
      <p:sp>
        <p:nvSpPr>
          <p:cNvPr id="21" name="TextBox 20"/>
          <p:cNvSpPr txBox="1"/>
          <p:nvPr/>
        </p:nvSpPr>
        <p:spPr>
          <a:xfrm>
            <a:off x="8568148" y="6354006"/>
            <a:ext cx="2895657" cy="400110"/>
          </a:xfrm>
          <a:prstGeom prst="rect">
            <a:avLst/>
          </a:prstGeom>
          <a:noFill/>
        </p:spPr>
        <p:txBody>
          <a:bodyPr wrap="square" rtlCol="0">
            <a:spAutoFit/>
          </a:bodyPr>
          <a:lstStyle/>
          <a:p>
            <a:r>
              <a:rPr lang="en-US" sz="1000" dirty="0"/>
              <a:t>Luminescence properties of dysprosium phosphate glass</a:t>
            </a:r>
          </a:p>
        </p:txBody>
      </p:sp>
      <p:sp>
        <p:nvSpPr>
          <p:cNvPr id="22" name="TextBox 21"/>
          <p:cNvSpPr txBox="1"/>
          <p:nvPr/>
        </p:nvSpPr>
        <p:spPr>
          <a:xfrm>
            <a:off x="4026924" y="4207600"/>
            <a:ext cx="311689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Optical properties of glass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fer to cap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599" y="1963424"/>
            <a:ext cx="1867601" cy="16763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ine glasses and other glass table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52" y="4424447"/>
            <a:ext cx="2539890" cy="17600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93454" y="1118378"/>
            <a:ext cx="811896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OPTICAL PROPERTIES APPLICATIONS</a:t>
            </a:r>
          </a:p>
        </p:txBody>
      </p:sp>
      <p:pic>
        <p:nvPicPr>
          <p:cNvPr id="2064" name="Picture 16" descr="460+ Medical Eyewear Stock Photos, Pictures &amp; Royalty-Fre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94" y="1914973"/>
            <a:ext cx="2754545" cy="18273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9457" y="3824675"/>
            <a:ext cx="2597436" cy="307777"/>
          </a:xfrm>
          <a:prstGeom prst="rect">
            <a:avLst/>
          </a:prstGeom>
          <a:noFill/>
        </p:spPr>
        <p:txBody>
          <a:bodyPr wrap="square" rtlCol="0">
            <a:spAutoFit/>
          </a:bodyPr>
          <a:lstStyle/>
          <a:p>
            <a:r>
              <a:rPr lang="en-US" sz="1400" dirty="0"/>
              <a:t>Medical eye wear</a:t>
            </a:r>
          </a:p>
        </p:txBody>
      </p:sp>
      <p:pic>
        <p:nvPicPr>
          <p:cNvPr id="2066" name="Picture 18" descr="Contact lenses and case on white surface, close 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2147" y="1963424"/>
            <a:ext cx="2416254" cy="1609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3537" y="3762386"/>
            <a:ext cx="2213474" cy="369332"/>
          </a:xfrm>
          <a:prstGeom prst="rect">
            <a:avLst/>
          </a:prstGeom>
          <a:noFill/>
        </p:spPr>
        <p:txBody>
          <a:bodyPr wrap="square" rtlCol="0">
            <a:spAutoFit/>
          </a:bodyPr>
          <a:lstStyle/>
          <a:p>
            <a:r>
              <a:rPr lang="en-US" dirty="0"/>
              <a:t>Medical eye Lense</a:t>
            </a:r>
          </a:p>
        </p:txBody>
      </p:sp>
      <p:sp>
        <p:nvSpPr>
          <p:cNvPr id="7" name="AutoShape 20" descr="2 Megapixe Telescope Camera 1.25Inch Full Frame Electronic Eyepiece USB  Astronomical Telescope Microscope Universal Accessories - AliExpres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6"/>
          <a:stretch>
            <a:fillRect/>
          </a:stretch>
        </p:blipFill>
        <p:spPr>
          <a:xfrm>
            <a:off x="3338001" y="4489569"/>
            <a:ext cx="2262355" cy="2069725"/>
          </a:xfrm>
          <a:prstGeom prst="rect">
            <a:avLst/>
          </a:prstGeom>
        </p:spPr>
      </p:pic>
      <p:sp>
        <p:nvSpPr>
          <p:cNvPr id="9" name="TextBox 8"/>
          <p:cNvSpPr txBox="1"/>
          <p:nvPr/>
        </p:nvSpPr>
        <p:spPr>
          <a:xfrm>
            <a:off x="3338001" y="5968309"/>
            <a:ext cx="2094236" cy="369332"/>
          </a:xfrm>
          <a:prstGeom prst="rect">
            <a:avLst/>
          </a:prstGeom>
          <a:noFill/>
        </p:spPr>
        <p:txBody>
          <a:bodyPr wrap="square" rtlCol="0">
            <a:spAutoFit/>
          </a:bodyPr>
          <a:lstStyle/>
          <a:p>
            <a:r>
              <a:rPr lang="en-US" dirty="0"/>
              <a:t>Telescope Camera</a:t>
            </a:r>
          </a:p>
        </p:txBody>
      </p:sp>
      <p:pic>
        <p:nvPicPr>
          <p:cNvPr id="2070" name="Picture 22" descr="Microscope Telescope: Over 7,060 Royalty-Free Licensable Stock  Illustrations &amp; Drawings | Shutterst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473" y="4441968"/>
            <a:ext cx="1982487" cy="1671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95214" y="3742335"/>
            <a:ext cx="135774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Window</a:t>
            </a:r>
          </a:p>
        </p:txBody>
      </p:sp>
      <p:sp>
        <p:nvSpPr>
          <p:cNvPr id="11" name="TextBox 10"/>
          <p:cNvSpPr txBox="1"/>
          <p:nvPr/>
        </p:nvSpPr>
        <p:spPr>
          <a:xfrm>
            <a:off x="6380035" y="6251517"/>
            <a:ext cx="2145763" cy="307777"/>
          </a:xfrm>
          <a:prstGeom prst="rect">
            <a:avLst/>
          </a:prstGeom>
          <a:noFill/>
        </p:spPr>
        <p:txBody>
          <a:bodyPr wrap="square" rtlCol="0">
            <a:spAutoFit/>
          </a:bodyPr>
          <a:lstStyle/>
          <a:p>
            <a:r>
              <a:rPr lang="en-US" sz="1400" dirty="0"/>
              <a:t>Microscope Telescope</a:t>
            </a:r>
          </a:p>
        </p:txBody>
      </p:sp>
      <p:sp>
        <p:nvSpPr>
          <p:cNvPr id="12" name="TextBox 11"/>
          <p:cNvSpPr txBox="1"/>
          <p:nvPr/>
        </p:nvSpPr>
        <p:spPr>
          <a:xfrm>
            <a:off x="373964" y="6207163"/>
            <a:ext cx="200886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Wine Glass</a:t>
            </a:r>
          </a:p>
        </p:txBody>
      </p:sp>
      <p:pic>
        <p:nvPicPr>
          <p:cNvPr id="207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8505" y="1919551"/>
            <a:ext cx="2266950" cy="17002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204949" y="3697662"/>
            <a:ext cx="2597436" cy="523220"/>
          </a:xfrm>
          <a:prstGeom prst="rect">
            <a:avLst/>
          </a:prstGeom>
          <a:noFill/>
        </p:spPr>
        <p:txBody>
          <a:bodyPr wrap="square" rtlCol="0">
            <a:spAutoFit/>
          </a:bodyPr>
          <a:lstStyle/>
          <a:p>
            <a:pPr algn="just"/>
            <a:r>
              <a:rPr lang="en-US" sz="1400" b="0" i="0" dirty="0">
                <a:solidFill>
                  <a:srgbClr val="202122"/>
                </a:solidFill>
                <a:effectLst/>
                <a:latin typeface="Times New Roman" panose="02020603050405020304" pitchFamily="18" charset="0"/>
                <a:cs typeface="Times New Roman" panose="02020603050405020304" pitchFamily="18" charset="0"/>
              </a:rPr>
              <a:t>A laser glass sculpture of a caffeine  molecule</a:t>
            </a:r>
            <a:endParaRPr lang="en-US" sz="1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642540" y="4860220"/>
            <a:ext cx="3722254" cy="1754326"/>
          </a:xfrm>
          <a:prstGeom prst="rect">
            <a:avLst/>
          </a:prstGeom>
          <a:noFill/>
        </p:spPr>
        <p:txBody>
          <a:bodyPr wrap="square" rtlCol="0">
            <a:spAutoFit/>
          </a:bodyPr>
          <a:lstStyle/>
          <a:p>
            <a:r>
              <a:rPr lang="en-US" b="1" u="sng" dirty="0"/>
              <a:t>Optical  properties applications</a:t>
            </a:r>
          </a:p>
          <a:p>
            <a:pPr marL="285750" indent="-285750">
              <a:buFont typeface="Wingdings" panose="05000000000000000000" pitchFamily="2" charset="2"/>
              <a:buChar char="§"/>
            </a:pPr>
            <a:r>
              <a:rPr lang="en-US" dirty="0"/>
              <a:t>Lenses</a:t>
            </a:r>
          </a:p>
          <a:p>
            <a:pPr marL="285750" indent="-285750">
              <a:buFont typeface="Wingdings" panose="05000000000000000000" pitchFamily="2" charset="2"/>
              <a:buChar char="§"/>
            </a:pPr>
            <a:r>
              <a:rPr lang="en-US" dirty="0"/>
              <a:t>Windows </a:t>
            </a:r>
          </a:p>
          <a:p>
            <a:pPr marL="285750" indent="-285750">
              <a:buFont typeface="Wingdings" panose="05000000000000000000" pitchFamily="2" charset="2"/>
              <a:buChar char="§"/>
            </a:pPr>
            <a:r>
              <a:rPr lang="en-US" dirty="0"/>
              <a:t>Cameras and Telescopes</a:t>
            </a:r>
          </a:p>
          <a:p>
            <a:pPr marL="285750" indent="-285750">
              <a:buFont typeface="Wingdings" panose="05000000000000000000" pitchFamily="2" charset="2"/>
              <a:buChar char="§"/>
            </a:pPr>
            <a:r>
              <a:rPr lang="en-US" dirty="0"/>
              <a:t>Optical  instruments</a:t>
            </a:r>
          </a:p>
          <a:p>
            <a:pPr marL="285750" indent="-285750">
              <a:buFont typeface="Wingdings" panose="05000000000000000000" pitchFamily="2" charset="2"/>
              <a:buChar char="§"/>
            </a:pPr>
            <a:r>
              <a:rPr lang="en-US" dirty="0"/>
              <a:t>Laser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come Familiar with LEDs - dum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0" y="1840421"/>
            <a:ext cx="2546764" cy="19112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uardian Glass, lithium-6 detector for high spe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325" y="1949586"/>
            <a:ext cx="2475084" cy="1738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56746" y="3785767"/>
            <a:ext cx="3220633" cy="276999"/>
          </a:xfrm>
          <a:prstGeom prst="rect">
            <a:avLst/>
          </a:prstGeom>
          <a:noFill/>
        </p:spPr>
        <p:txBody>
          <a:bodyPr wrap="square" rtlCol="0">
            <a:spAutoFit/>
          </a:bodyPr>
          <a:lstStyle/>
          <a:p>
            <a:r>
              <a:rPr lang="en-US" sz="1200" dirty="0"/>
              <a:t>Guardian Glass neutron detection technology</a:t>
            </a:r>
          </a:p>
        </p:txBody>
      </p:sp>
      <p:pic>
        <p:nvPicPr>
          <p:cNvPr id="4104" name="Picture 8" descr="LX-57B Lead Glass Radiation Shielding, for S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382" y="1738724"/>
            <a:ext cx="2475084" cy="22532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1848" y="3853486"/>
            <a:ext cx="2855733" cy="276999"/>
          </a:xfrm>
          <a:prstGeom prst="rect">
            <a:avLst/>
          </a:prstGeom>
          <a:noFill/>
        </p:spPr>
        <p:txBody>
          <a:bodyPr wrap="square" rtlCol="0">
            <a:spAutoFit/>
          </a:bodyPr>
          <a:lstStyle/>
          <a:p>
            <a:r>
              <a:rPr lang="en-US" sz="1200" dirty="0"/>
              <a:t>Lead Glass Radiation shielding</a:t>
            </a:r>
          </a:p>
        </p:txBody>
      </p:sp>
      <p:sp>
        <p:nvSpPr>
          <p:cNvPr id="6" name="TextBox 5"/>
          <p:cNvSpPr txBox="1"/>
          <p:nvPr/>
        </p:nvSpPr>
        <p:spPr>
          <a:xfrm>
            <a:off x="272968" y="3853486"/>
            <a:ext cx="2669309" cy="276999"/>
          </a:xfrm>
          <a:prstGeom prst="rect">
            <a:avLst/>
          </a:prstGeom>
          <a:noFill/>
        </p:spPr>
        <p:txBody>
          <a:bodyPr wrap="square" rtlCol="0">
            <a:spAutoFit/>
          </a:bodyPr>
          <a:lstStyle/>
          <a:p>
            <a:r>
              <a:rPr lang="en-US" sz="1200" dirty="0"/>
              <a:t>Light emitting Diode</a:t>
            </a:r>
          </a:p>
        </p:txBody>
      </p:sp>
      <p:pic>
        <p:nvPicPr>
          <p:cNvPr id="7" name="Picture 6" descr="A x-ray of a human chest in a glass jar&#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5571" y="1840421"/>
            <a:ext cx="1227593" cy="1956827"/>
          </a:xfrm>
          <a:prstGeom prst="rect">
            <a:avLst/>
          </a:prstGeom>
        </p:spPr>
      </p:pic>
      <p:sp>
        <p:nvSpPr>
          <p:cNvPr id="8" name="TextBox 7"/>
          <p:cNvSpPr txBox="1"/>
          <p:nvPr/>
        </p:nvSpPr>
        <p:spPr>
          <a:xfrm>
            <a:off x="10047581" y="3824543"/>
            <a:ext cx="1978163" cy="707886"/>
          </a:xfrm>
          <a:prstGeom prst="rect">
            <a:avLst/>
          </a:prstGeom>
          <a:noFill/>
        </p:spPr>
        <p:txBody>
          <a:bodyPr wrap="square" rtlCol="0">
            <a:spAutoFit/>
          </a:bodyPr>
          <a:lstStyle/>
          <a:p>
            <a:pPr algn="l"/>
            <a:r>
              <a:rPr lang="en-US" sz="1000" b="1" i="0" dirty="0">
                <a:effectLst/>
                <a:latin typeface="Times New Roman" panose="02020603050405020304" pitchFamily="18" charset="0"/>
                <a:cs typeface="Times New Roman" panose="02020603050405020304" pitchFamily="18" charset="0"/>
              </a:rPr>
              <a:t>Radiography results film of human skull x-ray scanning in glass laboratory vessel with liquid</a:t>
            </a:r>
          </a:p>
        </p:txBody>
      </p:sp>
      <p:sp>
        <p:nvSpPr>
          <p:cNvPr id="9" name="TextBox 8"/>
          <p:cNvSpPr txBox="1"/>
          <p:nvPr/>
        </p:nvSpPr>
        <p:spPr>
          <a:xfrm>
            <a:off x="7325296" y="4668930"/>
            <a:ext cx="4700448" cy="369332"/>
          </a:xfrm>
          <a:prstGeom prst="rect">
            <a:avLst/>
          </a:prstGeom>
          <a:noFill/>
        </p:spPr>
        <p:txBody>
          <a:bodyPr wrap="square" rtlCol="0">
            <a:spAutoFit/>
          </a:bodyPr>
          <a:lstStyle/>
          <a:p>
            <a:r>
              <a:rPr lang="en-US" dirty="0"/>
              <a:t> </a:t>
            </a:r>
            <a:r>
              <a:rPr lang="en-US" b="1" u="sng" dirty="0"/>
              <a:t>luminescence properties application</a:t>
            </a:r>
          </a:p>
        </p:txBody>
      </p:sp>
      <p:sp>
        <p:nvSpPr>
          <p:cNvPr id="11" name="TextBox 10"/>
          <p:cNvSpPr txBox="1"/>
          <p:nvPr/>
        </p:nvSpPr>
        <p:spPr>
          <a:xfrm>
            <a:off x="7630097" y="5174763"/>
            <a:ext cx="4220158"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Light emitting diode</a:t>
            </a:r>
          </a:p>
          <a:p>
            <a:pPr marL="285750" indent="-285750">
              <a:buFont typeface="Wingdings" panose="05000000000000000000" pitchFamily="2" charset="2"/>
              <a:buChar char="Ø"/>
            </a:pPr>
            <a:r>
              <a:rPr lang="en-US" dirty="0"/>
              <a:t>X ray imaging</a:t>
            </a:r>
          </a:p>
          <a:p>
            <a:pPr marL="285750" indent="-285750">
              <a:buFont typeface="Wingdings" panose="05000000000000000000" pitchFamily="2" charset="2"/>
              <a:buChar char="Ø"/>
            </a:pPr>
            <a:r>
              <a:rPr lang="en-US" dirty="0"/>
              <a:t>Radiation detection</a:t>
            </a:r>
          </a:p>
          <a:p>
            <a:pPr marL="285750" indent="-285750">
              <a:buFont typeface="Wingdings" panose="05000000000000000000" pitchFamily="2" charset="2"/>
              <a:buChar char="Ø"/>
            </a:pPr>
            <a:r>
              <a:rPr lang="en-US" dirty="0"/>
              <a:t>Dosimetry application</a:t>
            </a:r>
          </a:p>
        </p:txBody>
      </p:sp>
      <p:sp>
        <p:nvSpPr>
          <p:cNvPr id="12" name="TextBox 11"/>
          <p:cNvSpPr txBox="1"/>
          <p:nvPr/>
        </p:nvSpPr>
        <p:spPr>
          <a:xfrm>
            <a:off x="372401" y="6436647"/>
            <a:ext cx="240613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Pen direct reading radiation dosimetry</a:t>
            </a:r>
          </a:p>
        </p:txBody>
      </p:sp>
      <p:pic>
        <p:nvPicPr>
          <p:cNvPr id="411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9905" y="4272260"/>
            <a:ext cx="2133600" cy="19912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20916" y="6036538"/>
            <a:ext cx="2942277" cy="677108"/>
          </a:xfrm>
          <a:prstGeom prst="rect">
            <a:avLst/>
          </a:prstGeom>
          <a:noFill/>
        </p:spPr>
        <p:txBody>
          <a:bodyPr wrap="square" rtlCol="0">
            <a:spAutoFit/>
          </a:bodyPr>
          <a:lstStyle/>
          <a:p>
            <a:br>
              <a:rPr lang="en-US" dirty="0"/>
            </a:br>
            <a:r>
              <a:rPr lang="en-US" sz="1000" b="0" i="0" dirty="0">
                <a:solidFill>
                  <a:srgbClr val="111111"/>
                </a:solidFill>
                <a:effectLst/>
                <a:latin typeface="Verdana" panose="020B0604030504040204" pitchFamily="34" charset="0"/>
              </a:rPr>
              <a:t>For Energy Radiation Dosimeter Clear Solar Power Glass Science Education</a:t>
            </a:r>
            <a:endParaRPr lang="en-US" sz="1000" dirty="0"/>
          </a:p>
        </p:txBody>
      </p:sp>
      <p:pic>
        <p:nvPicPr>
          <p:cNvPr id="4112" name="Picture 16" descr="Direct Reading Radiation Dosime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401" y="4209331"/>
            <a:ext cx="2035713" cy="20630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9018" y="1157272"/>
            <a:ext cx="7453746"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LUMINESCENCE PROPERTIES  APPLICATIONS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8473" y="1016000"/>
            <a:ext cx="730596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Why Dysprosium Lithium Borate Glass for Dosimetry</a:t>
            </a:r>
          </a:p>
        </p:txBody>
      </p:sp>
      <p:sp>
        <p:nvSpPr>
          <p:cNvPr id="5" name="TextBox 4"/>
          <p:cNvSpPr txBox="1"/>
          <p:nvPr/>
        </p:nvSpPr>
        <p:spPr>
          <a:xfrm>
            <a:off x="129307" y="1729732"/>
            <a:ext cx="11767127" cy="4308903"/>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Lithium Borate glasses are tissue equivalent material for radiation dosimetry due to their atomic number, similar  to human tissue</a:t>
            </a:r>
            <a:r>
              <a:rPr lang="en-US" sz="2000" b="0" i="0" u="none" strike="noStrike" baseline="0" dirty="0">
                <a:latin typeface="Times New Roman" panose="02020603050405020304" pitchFamily="18" charset="0"/>
                <a:cs typeface="Times New Roman" panose="02020603050405020304" pitchFamily="18" charset="0"/>
              </a:rPr>
              <a:t> (Zeff = 7.42).</a:t>
            </a:r>
          </a:p>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Alkali is added to glass materials to improve thermal stability, reduce viscosity, and boost color center formation under ionizing radiation.</a:t>
            </a:r>
          </a:p>
          <a:p>
            <a:pPr marL="285750" indent="-285750">
              <a:lnSpc>
                <a:spcPct val="2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Dy³⁺ ions are noted for light emission properties and their use in solid-state lasers</a:t>
            </a:r>
          </a:p>
          <a:p>
            <a:pPr marL="285750" indent="-285750">
              <a:buFont typeface="Wingdings" panose="05000000000000000000" pitchFamily="2" charset="2"/>
              <a:buChar char="Ø"/>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6436" y="1089891"/>
            <a:ext cx="7943272"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OBJECTIVES</a:t>
            </a:r>
          </a:p>
        </p:txBody>
      </p:sp>
      <mc:AlternateContent xmlns:mc="http://schemas.openxmlformats.org/markup-compatibility/2006" xmlns:a14="http://schemas.microsoft.com/office/drawing/2010/main">
        <mc:Choice Requires="a14">
          <p:sp>
            <p:nvSpPr>
              <p:cNvPr id="5" name="TextBox 4"/>
              <p:cNvSpPr txBox="1"/>
              <p:nvPr/>
            </p:nvSpPr>
            <p:spPr>
              <a:xfrm>
                <a:off x="110836" y="1838036"/>
                <a:ext cx="11602193" cy="4518160"/>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This study aims to examine the effects of varying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𝐷𝑦</m:t>
                        </m:r>
                      </m:e>
                      <m:sub>
                        <m:r>
                          <a:rPr lang="en-US" sz="2100" i="1">
                            <a:latin typeface="Cambria Math" panose="02040503050406030204" pitchFamily="18" charset="0"/>
                          </a:rPr>
                          <m:t>2</m:t>
                        </m:r>
                      </m:sub>
                    </m:sSub>
                    <m:sSub>
                      <m:sSubPr>
                        <m:ctrlPr>
                          <a:rPr lang="en-US" sz="2100" i="1">
                            <a:latin typeface="Cambria Math" panose="02040503050406030204" pitchFamily="18" charset="0"/>
                          </a:rPr>
                        </m:ctrlPr>
                      </m:sSubPr>
                      <m:e>
                        <m:r>
                          <a:rPr lang="en-US" sz="2100" i="1">
                            <a:latin typeface="Cambria Math" panose="02040503050406030204" pitchFamily="18" charset="0"/>
                          </a:rPr>
                          <m:t>𝑂</m:t>
                        </m:r>
                      </m:e>
                      <m:sub>
                        <m:r>
                          <a:rPr lang="en-US" sz="2100" i="1">
                            <a:latin typeface="Cambria Math" panose="02040503050406030204" pitchFamily="18" charset="0"/>
                          </a:rPr>
                          <m:t>3</m:t>
                        </m:r>
                      </m:sub>
                    </m:sSub>
                  </m:oMath>
                </a14:m>
                <a:r>
                  <a:rPr lang="en-US" sz="2100" dirty="0">
                    <a:latin typeface="Times New Roman" panose="02020603050405020304" pitchFamily="18" charset="0"/>
                    <a:cs typeface="Times New Roman" panose="02020603050405020304" pitchFamily="18" charset="0"/>
                  </a:rPr>
                  <a:t> concentrations and changes in the host glass with different Li-B ratios in lithium borate glasses on their structural, luminescence, and optical properties.</a:t>
                </a:r>
              </a:p>
              <a:p>
                <a:pPr marL="285750" indent="-285750" algn="just">
                  <a:lnSpc>
                    <a:spcPct val="200000"/>
                  </a:lnSpc>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 The analyzed properties include structural, X-ray, and proton-induced luminescence, optical, photoluminescence (PL), and thermoluminescence (TL)</a:t>
                </a:r>
              </a:p>
              <a:p>
                <a:pPr marL="285750" indent="-285750" algn="just">
                  <a:lnSpc>
                    <a:spcPct val="200000"/>
                  </a:lnSpc>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 The research systematically compares characterizations to understand impurities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𝐷𝑦</m:t>
                        </m:r>
                      </m:e>
                      <m:sub>
                        <m:r>
                          <a:rPr lang="en-US" sz="2100" i="1">
                            <a:latin typeface="Cambria Math" panose="02040503050406030204" pitchFamily="18" charset="0"/>
                          </a:rPr>
                          <m:t>2</m:t>
                        </m:r>
                      </m:sub>
                    </m:sSub>
                    <m:sSub>
                      <m:sSubPr>
                        <m:ctrlPr>
                          <a:rPr lang="en-US" sz="2100" i="1">
                            <a:latin typeface="Cambria Math" panose="02040503050406030204" pitchFamily="18" charset="0"/>
                          </a:rPr>
                        </m:ctrlPr>
                      </m:sSubPr>
                      <m:e>
                        <m:r>
                          <a:rPr lang="en-US" sz="2100" i="1">
                            <a:latin typeface="Cambria Math" panose="02040503050406030204" pitchFamily="18" charset="0"/>
                          </a:rPr>
                          <m:t>𝑂</m:t>
                        </m:r>
                      </m:e>
                      <m:sub>
                        <m:r>
                          <a:rPr lang="en-US" sz="2100" i="1">
                            <a:latin typeface="Cambria Math" panose="02040503050406030204" pitchFamily="18" charset="0"/>
                          </a:rPr>
                          <m:t>3</m:t>
                        </m:r>
                      </m:sub>
                    </m:sSub>
                  </m:oMath>
                </a14:m>
                <a:r>
                  <a:rPr lang="en-US" sz="2100" dirty="0">
                    <a:latin typeface="Times New Roman" panose="02020603050405020304" pitchFamily="18" charset="0"/>
                    <a:cs typeface="Times New Roman" panose="02020603050405020304" pitchFamily="18" charset="0"/>
                  </a:rPr>
                  <a:t> and changes in the host glass with different Li-B ratios impact on lithium borate glasses for radiation dosimetry.</a:t>
                </a:r>
              </a:p>
            </p:txBody>
          </p:sp>
        </mc:Choice>
        <mc:Fallback xmlns="">
          <p:sp>
            <p:nvSpPr>
              <p:cNvPr id="5" name="TextBox 4"/>
              <p:cNvSpPr txBox="1">
                <a:spLocks noRot="1" noChangeAspect="1" noMove="1" noResize="1" noEditPoints="1" noAdjustHandles="1" noChangeArrowheads="1" noChangeShapeType="1" noTextEdit="1"/>
              </p:cNvSpPr>
              <p:nvPr/>
            </p:nvSpPr>
            <p:spPr>
              <a:xfrm>
                <a:off x="110836" y="1838036"/>
                <a:ext cx="11602193" cy="4518160"/>
              </a:xfrm>
              <a:prstGeom prst="rect">
                <a:avLst/>
              </a:prstGeom>
              <a:blipFill rotWithShape="1">
                <a:blip r:embed="rId2"/>
                <a:stretch>
                  <a:fillRect l="-3" t="-8" r="4" b="-172"/>
                </a:stretch>
              </a:blipFill>
            </p:spPr>
            <p:txBody>
              <a:bodyPr/>
              <a:lstStyle/>
              <a:p>
                <a:r>
                  <a:rPr lang="en-US"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1" y="1750140"/>
                <a:ext cx="11946194" cy="4307398"/>
              </a:xfrm>
              <a:prstGeom prst="rect">
                <a:avLst/>
              </a:prstGeom>
              <a:noFill/>
            </p:spPr>
            <p:txBody>
              <a:bodyPr wrap="square" rtlCol="0">
                <a:spAutoFit/>
              </a:bodyPr>
              <a:lstStyle/>
              <a:p>
                <a:pPr marL="171450" indent="-17145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Glasses are synthesized using the melt-quench method</a:t>
                </a:r>
              </a:p>
              <a:p>
                <a:pPr marL="342900" indent="-34290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Composition of glass in percentage  </a:t>
                </a:r>
                <a:endParaRPr lang="en-US" sz="2000" i="1" dirty="0">
                  <a:latin typeface="Times New Roman" panose="02020603050405020304" pitchFamily="18" charset="0"/>
                  <a:cs typeface="Times New Roman" panose="02020603050405020304" pitchFamily="18" charset="0"/>
                </a:endParaRPr>
              </a:p>
              <a:p>
                <a:pPr algn="just">
                  <a:lnSpc>
                    <a:spcPct val="200000"/>
                  </a:lnSpc>
                </a:pPr>
                <a:r>
                  <a:rPr lang="en-US" sz="2000" dirty="0">
                    <a:latin typeface="Times New Roman" panose="02020603050405020304" pitchFamily="18" charset="0"/>
                    <a:cs typeface="Times New Roman" panose="02020603050405020304" pitchFamily="18" charset="0"/>
                  </a:rPr>
                  <a:t>      a).    </a:t>
                </a:r>
                <a14:m>
                  <m:oMath xmlns:m="http://schemas.openxmlformats.org/officeDocument/2006/math">
                    <m:r>
                      <a:rPr lang="en-US" sz="2000" i="1" dirty="0" smtClean="0">
                        <a:latin typeface="Cambria Math" panose="02040503050406030204" pitchFamily="18" charset="0"/>
                      </a:rPr>
                      <m:t>(50</m:t>
                    </m:r>
                    <m:r>
                      <a:rPr lang="en-US" sz="2000" i="1">
                        <a:latin typeface="Cambria Math" panose="02040503050406030204" pitchFamily="18" charset="0"/>
                      </a:rPr>
                      <m:t>−</m:t>
                    </m:r>
                    <m:r>
                      <a:rPr lang="en-US" sz="2000" i="1">
                        <a:latin typeface="Cambria Math" panose="02040503050406030204" pitchFamily="18" charset="0"/>
                      </a:rPr>
                      <m:t>𝑥</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m:t>
                        </m:r>
                        <m:r>
                          <a:rPr lang="en-US" sz="2000" i="1" dirty="0">
                            <a:latin typeface="Cambria Math" panose="02040503050406030204" pitchFamily="18" charset="0"/>
                          </a:rPr>
                          <m:t>𝐿𝑖</m:t>
                        </m:r>
                      </m:e>
                      <m:sub>
                        <m:r>
                          <a:rPr lang="en-US" sz="2000" i="1" dirty="0">
                            <a:latin typeface="Cambria Math" panose="02040503050406030204" pitchFamily="18" charset="0"/>
                          </a:rPr>
                          <m:t>2</m:t>
                        </m:r>
                      </m:sub>
                    </m:sSub>
                    <m:r>
                      <a:rPr lang="en-US" sz="2000" b="0" i="1" dirty="0" smtClean="0">
                        <a:latin typeface="Cambria Math" panose="02040503050406030204" pitchFamily="18" charset="0"/>
                      </a:rPr>
                      <m:t>𝑂</m:t>
                    </m:r>
                    <m:r>
                      <a:rPr lang="en-US" sz="2000" i="1" dirty="0">
                        <a:latin typeface="Cambria Math" panose="02040503050406030204" pitchFamily="18" charset="0"/>
                      </a:rPr>
                      <m:t>: 50</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𝑂</m:t>
                        </m:r>
                      </m:e>
                      <m:sub>
                        <m:r>
                          <a:rPr lang="en-US" sz="2000" i="1">
                            <a:latin typeface="Cambria Math" panose="02040503050406030204" pitchFamily="18" charset="0"/>
                          </a:rPr>
                          <m:t>3 </m:t>
                        </m:r>
                      </m:sub>
                    </m:sSub>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𝑥𝐷𝑦</m:t>
                    </m:r>
                  </m:oMath>
                </a14:m>
                <a:r>
                  <a:rPr lang="en-US" sz="2000" dirty="0">
                    <a:latin typeface="Times New Roman" panose="02020603050405020304" pitchFamily="18" charset="0"/>
                    <a:cs typeface="Times New Roman" panose="02020603050405020304" pitchFamily="18" charset="0"/>
                  </a:rPr>
                  <a:t> where x is 0.1%,0.2%, 0.5%, 0.7% and 1% named LBDI</a:t>
                </a:r>
              </a:p>
              <a:p>
                <a:pPr algn="just">
                  <a:lnSpc>
                    <a:spcPct val="200000"/>
                  </a:lnSpc>
                </a:pPr>
                <a:r>
                  <a:rPr lang="en-US" sz="2000" dirty="0">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((100−</m:t>
                    </m:r>
                    <m:r>
                      <a:rPr lang="en-US" sz="2000" b="0" i="1" dirty="0" smtClean="0">
                        <a:latin typeface="Cambria Math" panose="02040503050406030204" pitchFamily="18" charset="0"/>
                        <a:cs typeface="Times New Roman" panose="02020603050405020304" pitchFamily="18" charset="0"/>
                      </a:rPr>
                      <m:t>𝑦</m:t>
                    </m:r>
                    <m:r>
                      <a:rPr lang="en-US" sz="2000" i="1" dirty="0" smtClean="0">
                        <a:latin typeface="Cambria Math" panose="02040503050406030204" pitchFamily="18" charset="0"/>
                        <a:cs typeface="Times New Roman" panose="020206030504050203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𝑂</m:t>
                        </m:r>
                      </m:e>
                      <m:sub>
                        <m:r>
                          <a:rPr lang="en-US" sz="2000" i="1">
                            <a:latin typeface="Cambria Math" panose="02040503050406030204" pitchFamily="18" charset="0"/>
                          </a:rPr>
                          <m:t>3 </m:t>
                        </m:r>
                      </m:sub>
                    </m:sSub>
                    <m:r>
                      <a:rPr lang="en-US" sz="2000" i="1" dirty="0" smtClean="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𝑦</m:t>
                    </m:r>
                    <m:r>
                      <a:rPr lang="en-US" sz="2000" i="1" dirty="0" smtClean="0">
                        <a:latin typeface="Cambria Math" panose="02040503050406030204" pitchFamily="18" charset="0"/>
                        <a:cs typeface="Times New Roman" panose="02020603050405020304" pitchFamily="18" charset="0"/>
                      </a:rPr>
                      <m:t>−0.5)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𝐿𝑖</m:t>
                        </m:r>
                      </m:e>
                      <m:sub>
                        <m:r>
                          <a:rPr lang="en-US" sz="2000" i="1" dirty="0">
                            <a:latin typeface="Cambria Math" panose="02040503050406030204" pitchFamily="18" charset="0"/>
                          </a:rPr>
                          <m:t>2</m:t>
                        </m:r>
                      </m:sub>
                    </m:sSub>
                    <m:r>
                      <a:rPr lang="en-US" sz="2000" b="0" i="1" dirty="0" smtClean="0">
                        <a:latin typeface="Cambria Math" panose="02040503050406030204" pitchFamily="18" charset="0"/>
                      </a:rPr>
                      <m:t>𝑂</m:t>
                    </m:r>
                  </m:oMath>
                </a14:m>
                <a:r>
                  <a:rPr lang="en-US" sz="2000" dirty="0">
                    <a:latin typeface="Times New Roman" panose="02020603050405020304" pitchFamily="18" charset="0"/>
                    <a:cs typeface="Times New Roman" panose="02020603050405020304" pitchFamily="18" charset="0"/>
                  </a:rPr>
                  <a:t>:0.5Dy where  y is 30%, 40%, 45%, 50%, 55% named LBD2</a:t>
                </a:r>
              </a:p>
              <a:p>
                <a:pPr marL="342900" indent="-34290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Melting process</a:t>
                </a:r>
              </a:p>
              <a:p>
                <a:pPr algn="just">
                  <a:lnSpc>
                    <a:spcPct val="200000"/>
                  </a:lnSpc>
                </a:pPr>
                <a:r>
                  <a:rPr lang="en-US" sz="2000" dirty="0">
                    <a:latin typeface="Times New Roman" panose="02020603050405020304" pitchFamily="18" charset="0"/>
                    <a:cs typeface="Times New Roman" panose="02020603050405020304" pitchFamily="18" charset="0"/>
                  </a:rPr>
                  <a:t>        1050℃ (2 hours) - Melting point</a:t>
                </a:r>
              </a:p>
              <a:p>
                <a:pPr algn="just">
                  <a:lnSpc>
                    <a:spcPct val="200000"/>
                  </a:lnSpc>
                </a:pPr>
                <a:r>
                  <a:rPr lang="en-US" sz="2000" dirty="0">
                    <a:latin typeface="Times New Roman" panose="02020603050405020304" pitchFamily="18" charset="0"/>
                    <a:cs typeface="Times New Roman" panose="02020603050405020304" pitchFamily="18" charset="0"/>
                  </a:rPr>
                  <a:t>         320℃    (3 hours)- Annealing</a:t>
                </a:r>
              </a:p>
            </p:txBody>
          </p:sp>
        </mc:Choice>
        <mc:Fallback>
          <p:sp>
            <p:nvSpPr>
              <p:cNvPr id="4" name="TextBox 3"/>
              <p:cNvSpPr txBox="1">
                <a:spLocks noRot="1" noChangeAspect="1" noMove="1" noResize="1" noEditPoints="1" noAdjustHandles="1" noChangeArrowheads="1" noChangeShapeType="1" noTextEdit="1"/>
              </p:cNvSpPr>
              <p:nvPr/>
            </p:nvSpPr>
            <p:spPr>
              <a:xfrm>
                <a:off x="1" y="1750140"/>
                <a:ext cx="11946194" cy="4307398"/>
              </a:xfrm>
              <a:prstGeom prst="rect">
                <a:avLst/>
              </a:prstGeom>
              <a:blipFill>
                <a:blip r:embed="rId2"/>
                <a:stretch>
                  <a:fillRect l="-459" b="-1556"/>
                </a:stretch>
              </a:blipFill>
            </p:spPr>
            <p:txBody>
              <a:bodyPr/>
              <a:lstStyle/>
              <a:p>
                <a:r>
                  <a:rPr lang="en-US">
                    <a:noFill/>
                  </a:rPr>
                  <a:t> </a:t>
                </a:r>
              </a:p>
            </p:txBody>
          </p:sp>
        </mc:Fallback>
      </mc:AlternateContent>
      <p:sp>
        <p:nvSpPr>
          <p:cNvPr id="8" name="TextBox 7"/>
          <p:cNvSpPr txBox="1"/>
          <p:nvPr/>
        </p:nvSpPr>
        <p:spPr>
          <a:xfrm>
            <a:off x="2873829" y="883147"/>
            <a:ext cx="6672943" cy="718466"/>
          </a:xfrm>
          <a:prstGeom prst="rect">
            <a:avLst/>
          </a:prstGeom>
          <a:noFill/>
        </p:spPr>
        <p:txBody>
          <a:bodyPr wrap="square">
            <a:spAutoFit/>
          </a:bodyPr>
          <a:lstStyle/>
          <a:p>
            <a:pPr algn="ctr">
              <a:lnSpc>
                <a:spcPct val="200000"/>
              </a:lnSpc>
            </a:pPr>
            <a:r>
              <a:rPr lang="en-US" sz="2400" b="1" dirty="0">
                <a:latin typeface="Times New Roman" panose="02020603050405020304" pitchFamily="18" charset="0"/>
                <a:cs typeface="Times New Roman" panose="02020603050405020304" pitchFamily="18" charset="0"/>
              </a:rPr>
              <a:t>2. MATERIALS AND METHODS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1118</Words>
  <Application>Microsoft Office PowerPoint</Application>
  <PresentationFormat>Widescreen</PresentationFormat>
  <Paragraphs>126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Yu Gothic UI Semibold</vt:lpstr>
      <vt:lpstr>Aptos</vt:lpstr>
      <vt:lpstr>Aptos Display</vt:lpstr>
      <vt:lpstr>Arial</vt:lpstr>
      <vt:lpstr>Calibri</vt:lpstr>
      <vt:lpstr>Cambria Math</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felixAnastazia Tarimo</dc:creator>
  <cp:lastModifiedBy>felixAnastazia Tarimo</cp:lastModifiedBy>
  <cp:revision>134</cp:revision>
  <dcterms:created xsi:type="dcterms:W3CDTF">2024-10-27T12:16:00Z</dcterms:created>
  <dcterms:modified xsi:type="dcterms:W3CDTF">2025-02-12T04:33:55Z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49B21E6E32EC4436913C8AEF59C6C63C_12</vt:lpwstr>
  </property>
  <property fmtid="{D5CDD505-2E9C-101B-9397-08002B2CF9AE}" pid="3" name="KSOProductBuildVer">
    <vt:lpwstr>1033-12.2.0.19805</vt:lpwstr>
  </property>
</Properties>
</file>