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66" r:id="rId3"/>
    <p:sldId id="258" r:id="rId4"/>
    <p:sldId id="267" r:id="rId5"/>
    <p:sldId id="259" r:id="rId6"/>
    <p:sldId id="268" r:id="rId7"/>
    <p:sldId id="260" r:id="rId8"/>
    <p:sldId id="269" r:id="rId9"/>
    <p:sldId id="262" r:id="rId10"/>
    <p:sldId id="263" r:id="rId11"/>
    <p:sldId id="276" r:id="rId12"/>
    <p:sldId id="277" r:id="rId13"/>
    <p:sldId id="274" r:id="rId14"/>
    <p:sldId id="264" r:id="rId15"/>
    <p:sldId id="265" r:id="rId16"/>
    <p:sldId id="270" r:id="rId17"/>
    <p:sldId id="272" r:id="rId18"/>
    <p:sldId id="275" r:id="rId19"/>
    <p:sldId id="273" r:id="rId20"/>
    <p:sldId id="27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C04A-9CD2-4547-883B-88E6A0EA81EE}" type="datetimeFigureOut">
              <a:rPr lang="en-IN" smtClean="0"/>
              <a:t>11/02/25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15FB3-BBFE-4F02-8544-8511D4E161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476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9B63-7B87-4F60-A1CC-CDF52B3EC4DD}" type="datetime1">
              <a:rPr lang="en-IN" smtClean="0"/>
              <a:t>11/02/25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71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A184-7510-4925-A355-41AD1774DD60}" type="datetime1">
              <a:rPr lang="en-IN" smtClean="0"/>
              <a:t>11/02/25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48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4A8F-B112-4345-BAFE-7D836C3C2581}" type="datetime1">
              <a:rPr lang="en-IN" smtClean="0"/>
              <a:t>11/02/25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68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2520-14B5-469B-B17F-74514CD6E3D1}" type="datetime1">
              <a:rPr lang="en-IN" smtClean="0"/>
              <a:t>11/02/25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34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C3F4-09A0-4EE1-9152-C9F57B39C1B3}" type="datetime1">
              <a:rPr lang="en-IN" smtClean="0"/>
              <a:t>11/02/25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037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8528-B33A-42E5-93A8-CE1D43068C33}" type="datetime1">
              <a:rPr lang="en-IN" smtClean="0"/>
              <a:t>11/02/25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17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38A0-81FD-4B39-9A81-EE8CB8B8FA39}" type="datetime1">
              <a:rPr lang="en-IN" smtClean="0"/>
              <a:t>11/02/25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26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DA83-9F21-4929-8197-B4549A5E593A}" type="datetime1">
              <a:rPr lang="en-IN" smtClean="0"/>
              <a:t>11/02/25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268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2D27-DEE5-4935-896D-686CA756E7C6}" type="datetime1">
              <a:rPr lang="en-IN" smtClean="0"/>
              <a:t>11/02/25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515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8E3B-7744-4AFC-B500-6EDC90A441CA}" type="datetime1">
              <a:rPr lang="en-IN" smtClean="0"/>
              <a:t>11/02/25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171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9172-4CAE-4043-82F8-62CE61D56D0E}" type="datetime1">
              <a:rPr lang="en-IN" smtClean="0"/>
              <a:t>11/02/25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27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7B328-3F3F-4750-A98F-6749CB40B2EB}" type="datetime1">
              <a:rPr lang="en-IN" smtClean="0"/>
              <a:t>11/02/25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CHEP Joint Winter Workshop: February 11 - 14 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D624E-01BC-4FD0-9AC1-A8821A8619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7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7404" y="413266"/>
            <a:ext cx="10906173" cy="572464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err="1">
                <a:solidFill>
                  <a:srgbClr val="0070C0"/>
                </a:solidFill>
              </a:rPr>
              <a:t>Fluorozirconate</a:t>
            </a:r>
            <a:r>
              <a:rPr lang="en-IN" sz="4000" b="1" dirty="0">
                <a:solidFill>
                  <a:srgbClr val="0070C0"/>
                </a:solidFill>
              </a:rPr>
              <a:t> compounds synthesised by a facile hydrothermal method for radiation detection application</a:t>
            </a:r>
          </a:p>
          <a:p>
            <a:pPr algn="ctr"/>
            <a:endParaRPr lang="en-IN" sz="2400" i="1" dirty="0">
              <a:solidFill>
                <a:srgbClr val="FF0000"/>
              </a:solidFill>
            </a:endParaRPr>
          </a:p>
          <a:p>
            <a:pPr algn="ctr"/>
            <a:r>
              <a:rPr lang="en-IN" sz="3000" b="1" i="1" dirty="0">
                <a:solidFill>
                  <a:srgbClr val="FF0000"/>
                </a:solidFill>
              </a:rPr>
              <a:t>D J Daniel</a:t>
            </a:r>
          </a:p>
          <a:p>
            <a:pPr algn="ctr"/>
            <a:r>
              <a:rPr lang="en-IN" sz="2800" b="1" dirty="0">
                <a:solidFill>
                  <a:srgbClr val="00B050"/>
                </a:solidFill>
              </a:rPr>
              <a:t>CHEP, KNU</a:t>
            </a:r>
          </a:p>
          <a:p>
            <a:pPr algn="ctr"/>
            <a:endParaRPr lang="en-IN" sz="3200" b="1" dirty="0">
              <a:solidFill>
                <a:srgbClr val="FF0000"/>
              </a:solidFill>
            </a:endParaRPr>
          </a:p>
          <a:p>
            <a:pPr algn="ctr"/>
            <a:r>
              <a:rPr lang="en-IN" sz="3000" b="1" dirty="0" err="1">
                <a:solidFill>
                  <a:srgbClr val="FF0000"/>
                </a:solidFill>
              </a:rPr>
              <a:t>C</a:t>
            </a:r>
            <a:r>
              <a:rPr lang="en-IN" sz="3000" b="1" dirty="0" err="1">
                <a:solidFill>
                  <a:srgbClr val="0070C0"/>
                </a:solidFill>
              </a:rPr>
              <a:t>H</a:t>
            </a:r>
            <a:r>
              <a:rPr lang="en-IN" sz="3000" b="1" dirty="0" err="1">
                <a:solidFill>
                  <a:srgbClr val="00B050"/>
                </a:solidFill>
              </a:rPr>
              <a:t>E</a:t>
            </a:r>
            <a:r>
              <a:rPr lang="en-IN" sz="3000" b="1" dirty="0" err="1">
                <a:solidFill>
                  <a:srgbClr val="FF3399"/>
                </a:solidFill>
              </a:rPr>
              <a:t>P</a:t>
            </a:r>
            <a:r>
              <a:rPr lang="en-IN" sz="3000" b="1" dirty="0">
                <a:solidFill>
                  <a:srgbClr val="FF0000"/>
                </a:solidFill>
              </a:rPr>
              <a:t> Joint </a:t>
            </a:r>
            <a:r>
              <a:rPr lang="en-IN" sz="3000" b="1" dirty="0">
                <a:solidFill>
                  <a:srgbClr val="0033CC"/>
                </a:solidFill>
              </a:rPr>
              <a:t>International </a:t>
            </a:r>
            <a:r>
              <a:rPr lang="en-IN" sz="3000" b="1" dirty="0">
                <a:solidFill>
                  <a:srgbClr val="00B050"/>
                </a:solidFill>
              </a:rPr>
              <a:t>Workshop: </a:t>
            </a:r>
            <a:r>
              <a:rPr lang="en-IN" sz="3000" b="1" dirty="0">
                <a:solidFill>
                  <a:srgbClr val="CC00CC"/>
                </a:solidFill>
              </a:rPr>
              <a:t>Detector Development </a:t>
            </a:r>
            <a:r>
              <a:rPr lang="en-IN" sz="3000" b="1" dirty="0">
                <a:solidFill>
                  <a:schemeClr val="accent2">
                    <a:lumMod val="50000"/>
                  </a:schemeClr>
                </a:solidFill>
              </a:rPr>
              <a:t>for High Energy Physics </a:t>
            </a:r>
            <a:r>
              <a:rPr lang="en-IN" sz="3000" b="1" dirty="0">
                <a:solidFill>
                  <a:srgbClr val="00B0F0"/>
                </a:solidFill>
              </a:rPr>
              <a:t>and Various Applications </a:t>
            </a:r>
            <a:r>
              <a:rPr lang="en-IN" sz="3000" b="1" dirty="0">
                <a:solidFill>
                  <a:srgbClr val="FF0000"/>
                </a:solidFill>
              </a:rPr>
              <a:t>&amp; </a:t>
            </a:r>
            <a:r>
              <a:rPr lang="en-IN" sz="3000" b="1" dirty="0">
                <a:solidFill>
                  <a:srgbClr val="00B050"/>
                </a:solidFill>
              </a:rPr>
              <a:t>7</a:t>
            </a:r>
            <a:r>
              <a:rPr lang="en-IN" sz="3000" b="1" baseline="30000" dirty="0">
                <a:solidFill>
                  <a:srgbClr val="00B050"/>
                </a:solidFill>
              </a:rPr>
              <a:t>th</a:t>
            </a:r>
            <a:r>
              <a:rPr lang="en-IN" sz="3000" b="1" dirty="0">
                <a:solidFill>
                  <a:srgbClr val="00B050"/>
                </a:solidFill>
              </a:rPr>
              <a:t> Luminescence </a:t>
            </a:r>
            <a:r>
              <a:rPr lang="en-IN" sz="3000" b="1" dirty="0">
                <a:solidFill>
                  <a:srgbClr val="FF0000"/>
                </a:solidFill>
              </a:rPr>
              <a:t>Materials Workshop</a:t>
            </a:r>
          </a:p>
          <a:p>
            <a:pPr algn="ctr"/>
            <a:r>
              <a:rPr lang="en-IN" b="1" dirty="0">
                <a:solidFill>
                  <a:srgbClr val="00B050"/>
                </a:solidFill>
              </a:rPr>
              <a:t>(Date: </a:t>
            </a:r>
            <a:r>
              <a:rPr lang="en-US" altLang="ko-KR" b="1" dirty="0">
                <a:solidFill>
                  <a:srgbClr val="0070C0"/>
                </a:solidFill>
              </a:rPr>
              <a:t>February 11 to 14</a:t>
            </a:r>
            <a:r>
              <a:rPr lang="en-IN" b="1" dirty="0">
                <a:solidFill>
                  <a:srgbClr val="0070C0"/>
                </a:solidFill>
              </a:rPr>
              <a:t>, 202</a:t>
            </a:r>
            <a:r>
              <a:rPr lang="en-US" altLang="ko-KR" b="1" dirty="0">
                <a:solidFill>
                  <a:srgbClr val="0070C0"/>
                </a:solidFill>
              </a:rPr>
              <a:t>5</a:t>
            </a:r>
            <a:r>
              <a:rPr lang="en-IN" b="1" dirty="0">
                <a:solidFill>
                  <a:srgbClr val="00B050"/>
                </a:solidFill>
              </a:rPr>
              <a:t> Place: </a:t>
            </a:r>
            <a:r>
              <a:rPr lang="en-IN" b="1" dirty="0">
                <a:solidFill>
                  <a:srgbClr val="FF0000"/>
                </a:solidFill>
              </a:rPr>
              <a:t>High-1 Resort, </a:t>
            </a:r>
            <a:r>
              <a:rPr lang="en-IN" b="1" dirty="0" err="1">
                <a:solidFill>
                  <a:srgbClr val="FF0000"/>
                </a:solidFill>
              </a:rPr>
              <a:t>Jeongseon</a:t>
            </a:r>
            <a:r>
              <a:rPr lang="en-IN" b="1" dirty="0">
                <a:solidFill>
                  <a:srgbClr val="00B050"/>
                </a:solidFill>
              </a:rPr>
              <a:t>)</a:t>
            </a:r>
          </a:p>
          <a:p>
            <a:pPr algn="ctr"/>
            <a:endParaRPr lang="en-IN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altLang="ko-KR" dirty="0" err="1"/>
              <a:t>CHEP</a:t>
            </a:r>
            <a:r>
              <a:rPr lang="en-IN" altLang="ko-KR" dirty="0"/>
              <a:t> Joint Winter Workshop: February 11 - 14 /2025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AFEA-EB36-4CC6-A147-6CF7C1AC8933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012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519210" y="267706"/>
            <a:ext cx="4571444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Structural phase confirmation</a:t>
            </a:r>
            <a:endParaRPr lang="en-IN" sz="2400" b="1" i="0" baseline="-25000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2" y="729371"/>
            <a:ext cx="11535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/>
              <a:t>The crystal structure and phase formation of the grown crystal were confirmed through the </a:t>
            </a:r>
            <a:r>
              <a:rPr lang="en-IN" sz="2000" b="1" dirty="0" err="1"/>
              <a:t>PXRD</a:t>
            </a:r>
            <a:r>
              <a:rPr lang="en-IN" sz="2000" b="1" dirty="0"/>
              <a:t> analysis.</a:t>
            </a:r>
            <a:endParaRPr lang="en-IN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aniel\Desktop\FInal PXRD with structu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7" y="1424354"/>
            <a:ext cx="3966968" cy="48801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11885" y="1732912"/>
            <a:ext cx="23387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/>
              <a:t>a) Experimentally observed diffraction data (solid circles) and calculated diffraction peaks (red line) of a TlZrF5 sample. b) Typical unit cell packing diagram.</a:t>
            </a:r>
            <a:endParaRPr lang="en-IN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1104"/>
              </p:ext>
            </p:extLst>
          </p:nvPr>
        </p:nvGraphicFramePr>
        <p:xfrm>
          <a:off x="7253654" y="2240743"/>
          <a:ext cx="4598377" cy="4351336"/>
        </p:xfrm>
        <a:graphic>
          <a:graphicData uri="http://schemas.openxmlformats.org/drawingml/2006/table">
            <a:tbl>
              <a:tblPr/>
              <a:tblGrid>
                <a:gridCol w="1375644">
                  <a:extLst>
                    <a:ext uri="{9D8B030D-6E8A-4147-A177-3AD203B41FA5}">
                      <a16:colId xmlns:a16="http://schemas.microsoft.com/office/drawing/2014/main" val="780702156"/>
                    </a:ext>
                  </a:extLst>
                </a:gridCol>
                <a:gridCol w="3222733">
                  <a:extLst>
                    <a:ext uri="{9D8B030D-6E8A-4147-A177-3AD203B41FA5}">
                      <a16:colId xmlns:a16="http://schemas.microsoft.com/office/drawing/2014/main" val="2597166094"/>
                    </a:ext>
                  </a:extLst>
                </a:gridCol>
              </a:tblGrid>
              <a:tr h="36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500" b="1">
                          <a:effectLst/>
                          <a:latin typeface="+mn-lt"/>
                          <a:cs typeface="Latha"/>
                        </a:rPr>
                        <a:t> </a:t>
                      </a: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500" b="1" dirty="0">
                          <a:effectLst/>
                          <a:latin typeface="+mn-lt"/>
                          <a:cs typeface="Latha"/>
                        </a:rPr>
                        <a:t>TlZrF</a:t>
                      </a:r>
                      <a:r>
                        <a:rPr lang="en-IN" sz="1500" b="1" baseline="-25000" dirty="0">
                          <a:effectLst/>
                          <a:latin typeface="+mn-lt"/>
                          <a:cs typeface="Latha"/>
                        </a:rPr>
                        <a:t>5</a:t>
                      </a:r>
                      <a:endParaRPr lang="en-IN" sz="1500" b="1" dirty="0">
                        <a:effectLst/>
                        <a:latin typeface="+mn-lt"/>
                        <a:cs typeface="Latha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08324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500" b="1">
                          <a:effectLst/>
                          <a:latin typeface="+mn-lt"/>
                          <a:cs typeface="Latha"/>
                        </a:rPr>
                        <a:t>Crystal System</a:t>
                      </a: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50000"/>
                        </a:lnSpc>
                      </a:pPr>
                      <a:r>
                        <a:rPr lang="en-IN" sz="1500" b="1">
                          <a:effectLst/>
                          <a:latin typeface="+mn-lt"/>
                          <a:cs typeface="Latha"/>
                        </a:rPr>
                        <a:t>Monoclinic</a:t>
                      </a: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20244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500" b="1">
                          <a:effectLst/>
                          <a:latin typeface="+mn-lt"/>
                          <a:cs typeface="Latha"/>
                        </a:rPr>
                        <a:t>Space Group</a:t>
                      </a: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500" b="1" i="1">
                          <a:effectLst/>
                          <a:latin typeface="+mn-lt"/>
                          <a:cs typeface="Latha"/>
                        </a:rPr>
                        <a:t>P 2</a:t>
                      </a:r>
                      <a:r>
                        <a:rPr lang="en-IN" sz="1500" b="1" i="1" baseline="-25000">
                          <a:effectLst/>
                          <a:latin typeface="+mn-lt"/>
                          <a:cs typeface="Latha"/>
                        </a:rPr>
                        <a:t>1</a:t>
                      </a:r>
                      <a:r>
                        <a:rPr lang="en-IN" sz="1500" b="1" i="1">
                          <a:effectLst/>
                          <a:latin typeface="+mn-lt"/>
                          <a:cs typeface="Latha"/>
                        </a:rPr>
                        <a:t>/c</a:t>
                      </a:r>
                      <a:r>
                        <a:rPr lang="en-IN" sz="1500" b="1">
                          <a:effectLst/>
                          <a:latin typeface="+mn-lt"/>
                          <a:cs typeface="Latha"/>
                        </a:rPr>
                        <a:t>  </a:t>
                      </a: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371807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500" b="1">
                          <a:effectLst/>
                          <a:latin typeface="+mn-lt"/>
                          <a:cs typeface="Latha"/>
                        </a:rPr>
                        <a:t>Lattice Parameters</a:t>
                      </a: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500" b="1" i="1" dirty="0">
                          <a:effectLst/>
                          <a:latin typeface="+mn-lt"/>
                          <a:cs typeface="Latha"/>
                        </a:rPr>
                        <a:t>a </a:t>
                      </a:r>
                      <a:r>
                        <a:rPr lang="en-IN" sz="1500" b="1" dirty="0">
                          <a:effectLst/>
                          <a:latin typeface="+mn-lt"/>
                          <a:cs typeface="Latha"/>
                        </a:rPr>
                        <a:t>= 8.1005(4) Å </a:t>
                      </a:r>
                      <a:r>
                        <a:rPr lang="en-IN" sz="1500" b="1" i="1" dirty="0">
                          <a:effectLst/>
                          <a:latin typeface="+mn-lt"/>
                          <a:cs typeface="Latha"/>
                        </a:rPr>
                        <a:t>b </a:t>
                      </a:r>
                      <a:r>
                        <a:rPr lang="en-IN" sz="1500" b="1" dirty="0">
                          <a:effectLst/>
                          <a:latin typeface="+mn-lt"/>
                          <a:cs typeface="Latha"/>
                        </a:rPr>
                        <a:t>= 7.8646(4) Å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500" b="1" i="1" dirty="0">
                          <a:effectLst/>
                          <a:latin typeface="+mn-lt"/>
                          <a:cs typeface="Latha"/>
                        </a:rPr>
                        <a:t>c </a:t>
                      </a:r>
                      <a:r>
                        <a:rPr lang="en-IN" sz="1500" b="1" dirty="0">
                          <a:effectLst/>
                          <a:latin typeface="+mn-lt"/>
                          <a:cs typeface="Latha"/>
                        </a:rPr>
                        <a:t>= 7.9570(7) Å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500" b="1" dirty="0">
                          <a:effectLst/>
                          <a:latin typeface="+mn-lt"/>
                          <a:cs typeface="Latha"/>
                        </a:rPr>
                        <a:t>α = γ = 90°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500" b="1" dirty="0">
                          <a:effectLst/>
                          <a:latin typeface="+mn-lt"/>
                          <a:cs typeface="Latha"/>
                        </a:rPr>
                        <a:t>β =  123.812(4)°, </a:t>
                      </a: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780931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500" b="1">
                          <a:effectLst/>
                          <a:latin typeface="+mn-lt"/>
                          <a:cs typeface="Latha"/>
                        </a:rPr>
                        <a:t>Unit Cell Volume </a:t>
                      </a: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500" b="1">
                          <a:effectLst/>
                          <a:latin typeface="+mn-lt"/>
                          <a:cs typeface="Latha"/>
                        </a:rPr>
                        <a:t>V = 421.18(5) Å</a:t>
                      </a:r>
                      <a:r>
                        <a:rPr lang="en-IN" sz="1500" b="1" baseline="30000">
                          <a:effectLst/>
                          <a:latin typeface="+mn-lt"/>
                          <a:cs typeface="Latha"/>
                        </a:rPr>
                        <a:t>3</a:t>
                      </a:r>
                      <a:endParaRPr lang="en-IN" sz="1500" b="1">
                        <a:effectLst/>
                        <a:latin typeface="+mn-lt"/>
                        <a:cs typeface="Latha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500" b="1" baseline="30000">
                          <a:effectLst/>
                          <a:latin typeface="+mn-lt"/>
                          <a:cs typeface="Latha"/>
                        </a:rPr>
                        <a:t> </a:t>
                      </a:r>
                      <a:endParaRPr lang="en-IN" sz="1500" b="1">
                        <a:effectLst/>
                        <a:latin typeface="+mn-lt"/>
                        <a:cs typeface="Latha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655165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500" b="1" dirty="0" err="1">
                          <a:effectLst/>
                          <a:latin typeface="+mn-lt"/>
                          <a:cs typeface="Latha"/>
                        </a:rPr>
                        <a:t>R</a:t>
                      </a:r>
                      <a:r>
                        <a:rPr lang="en-IN" sz="1500" b="1" baseline="-25000" dirty="0" err="1">
                          <a:effectLst/>
                          <a:latin typeface="+mn-lt"/>
                          <a:cs typeface="Latha"/>
                        </a:rPr>
                        <a:t>p</a:t>
                      </a:r>
                      <a:r>
                        <a:rPr lang="en-IN" sz="1500" b="1" dirty="0">
                          <a:effectLst/>
                          <a:latin typeface="+mn-lt"/>
                          <a:cs typeface="Latha"/>
                        </a:rPr>
                        <a:t> %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500" b="1" dirty="0" err="1">
                          <a:effectLst/>
                          <a:latin typeface="+mn-lt"/>
                          <a:cs typeface="Latha"/>
                        </a:rPr>
                        <a:t>R</a:t>
                      </a:r>
                      <a:r>
                        <a:rPr lang="en-IN" sz="1500" b="1" baseline="-25000" dirty="0" err="1">
                          <a:effectLst/>
                          <a:latin typeface="+mn-lt"/>
                          <a:cs typeface="Latha"/>
                        </a:rPr>
                        <a:t>wp</a:t>
                      </a:r>
                      <a:r>
                        <a:rPr lang="en-IN" sz="1500" b="1" baseline="-25000" dirty="0">
                          <a:effectLst/>
                          <a:latin typeface="+mn-lt"/>
                          <a:cs typeface="Latha"/>
                        </a:rPr>
                        <a:t> </a:t>
                      </a:r>
                      <a:r>
                        <a:rPr lang="en-IN" sz="1500" b="1" dirty="0">
                          <a:effectLst/>
                          <a:latin typeface="+mn-lt"/>
                          <a:cs typeface="Latha"/>
                        </a:rPr>
                        <a:t>%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500" b="1" dirty="0" err="1">
                          <a:effectLst/>
                          <a:latin typeface="+mn-lt"/>
                          <a:cs typeface="Latha"/>
                        </a:rPr>
                        <a:t>χ</a:t>
                      </a:r>
                      <a:r>
                        <a:rPr lang="en-IN" sz="1500" b="1" baseline="30000" dirty="0" err="1">
                          <a:effectLst/>
                          <a:latin typeface="+mn-lt"/>
                          <a:cs typeface="Latha"/>
                        </a:rPr>
                        <a:t>2</a:t>
                      </a:r>
                      <a:endParaRPr lang="en-IN" sz="1500" b="1" dirty="0">
                        <a:effectLst/>
                        <a:latin typeface="+mn-lt"/>
                        <a:cs typeface="Latha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500" b="1" dirty="0">
                          <a:effectLst/>
                          <a:latin typeface="+mn-lt"/>
                          <a:cs typeface="Latha"/>
                        </a:rPr>
                        <a:t>7.4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500" b="1" dirty="0">
                          <a:effectLst/>
                          <a:latin typeface="+mn-lt"/>
                          <a:cs typeface="Latha"/>
                        </a:rPr>
                        <a:t>10.3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500" b="1" dirty="0">
                          <a:effectLst/>
                          <a:latin typeface="+mn-lt"/>
                          <a:cs typeface="Latha"/>
                        </a:rPr>
                        <a:t>1.28</a:t>
                      </a:r>
                    </a:p>
                  </a:txBody>
                  <a:tcPr marL="67990" marR="67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85265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71946" y="1574409"/>
            <a:ext cx="512005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b="1" dirty="0"/>
              <a:t>Table. Refined crystallographic parameters of TlZrF</a:t>
            </a:r>
            <a:r>
              <a:rPr lang="en-IN" b="1" baseline="-25000" dirty="0"/>
              <a:t>5</a:t>
            </a:r>
            <a:endParaRPr lang="en-IN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21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3016" y="6356349"/>
            <a:ext cx="2743200" cy="365125"/>
          </a:xfrm>
        </p:spPr>
        <p:txBody>
          <a:bodyPr/>
          <a:lstStyle/>
          <a:p>
            <a:fld id="{4C1D624E-01BC-4FD0-9AC1-A8821A8619E4}" type="slidenum">
              <a:rPr lang="en-IN" smtClean="0"/>
              <a:t>11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387326" y="135822"/>
            <a:ext cx="3461910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FT-IR spectral analysis</a:t>
            </a:r>
            <a:endParaRPr lang="en-IN" sz="2400" b="1" i="0" baseline="-25000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97487"/>
            <a:ext cx="57672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0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/>
              <a:t>The presence of the peak at 3416 cm</a:t>
            </a:r>
            <a:r>
              <a:rPr lang="en-IN" sz="2000" b="1" baseline="30000" dirty="0"/>
              <a:t>-1</a:t>
            </a:r>
            <a:r>
              <a:rPr lang="en-IN" sz="2000" b="1" dirty="0"/>
              <a:t> depicts the surface adsorbed OH- moiety.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/>
              <a:t>The peak at 586.68 cm-1 is related to the in-phase stretching vibrations (</a:t>
            </a:r>
            <a:r>
              <a:rPr lang="en-IN" sz="2000" b="1" dirty="0" err="1"/>
              <a:t>νs</a:t>
            </a:r>
            <a:r>
              <a:rPr lang="en-IN" sz="2000" b="1" dirty="0"/>
              <a:t>) of </a:t>
            </a:r>
            <a:r>
              <a:rPr lang="en-IN" sz="2000" b="1" dirty="0" err="1"/>
              <a:t>ZrF</a:t>
            </a:r>
            <a:r>
              <a:rPr lang="en-IN" sz="2000" b="1" baseline="-25000" dirty="0" err="1"/>
              <a:t>8</a:t>
            </a:r>
            <a:r>
              <a:rPr lang="en-IN" sz="2000" b="1" dirty="0"/>
              <a:t>, which closely agree with other </a:t>
            </a:r>
            <a:r>
              <a:rPr lang="en-IN" sz="2000" b="1" dirty="0" err="1"/>
              <a:t>fluorozirconate</a:t>
            </a:r>
            <a:r>
              <a:rPr lang="en-IN" sz="2000" b="1" dirty="0"/>
              <a:t> compounds β-</a:t>
            </a:r>
            <a:r>
              <a:rPr lang="en-IN" sz="2000" b="1" dirty="0" err="1"/>
              <a:t>BaZrF</a:t>
            </a:r>
            <a:r>
              <a:rPr lang="en-IN" sz="2000" b="1" baseline="-25000" dirty="0" err="1"/>
              <a:t>6</a:t>
            </a:r>
            <a:r>
              <a:rPr lang="en-IN" sz="2000" b="1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/>
              <a:t>The bands in the region of 500 - 675.73 cm</a:t>
            </a:r>
            <a:r>
              <a:rPr lang="en-IN" sz="2000" b="1" baseline="30000" dirty="0"/>
              <a:t>-1</a:t>
            </a:r>
            <a:r>
              <a:rPr lang="en-IN" sz="2000" b="1" dirty="0"/>
              <a:t> correspond to the metal-fluorine stretching modes. Similar bands were observed for other tetrafluorides at 650 cm-</a:t>
            </a:r>
            <a:r>
              <a:rPr lang="en-IN" sz="2000" b="1" baseline="30000" dirty="0"/>
              <a:t>1</a:t>
            </a:r>
            <a:r>
              <a:rPr lang="en-IN" sz="2000" b="1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0385" r="11967" b="15257"/>
          <a:stretch/>
        </p:blipFill>
        <p:spPr>
          <a:xfrm>
            <a:off x="237857" y="1424352"/>
            <a:ext cx="5487081" cy="40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7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1016" y="6475242"/>
            <a:ext cx="4114800" cy="365125"/>
          </a:xfrm>
        </p:spPr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12</a:t>
            </a:fld>
            <a:endParaRPr lang="en-IN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6" y="655601"/>
            <a:ext cx="4305194" cy="526976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387326" y="135822"/>
            <a:ext cx="3570080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XPS and </a:t>
            </a:r>
            <a:r>
              <a:rPr lang="en-IN" sz="2400" b="1" i="0" dirty="0" err="1">
                <a:solidFill>
                  <a:srgbClr val="FF0000"/>
                </a:solidFill>
                <a:effectLst/>
                <a:latin typeface="Open Sans"/>
              </a:rPr>
              <a:t>EDAX</a:t>
            </a:r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 analysis</a:t>
            </a:r>
            <a:endParaRPr lang="en-IN" sz="2400" b="1" i="0" baseline="-25000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663" y="5988195"/>
            <a:ext cx="469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/>
              <a:t>XPS spectra for TlZrF5 sample: a) wide scan spectrum, b) </a:t>
            </a:r>
            <a:r>
              <a:rPr lang="en-IN" sz="1600" b="1" dirty="0" err="1"/>
              <a:t>Zr</a:t>
            </a:r>
            <a:r>
              <a:rPr lang="en-IN" sz="1600" b="1" dirty="0"/>
              <a:t> </a:t>
            </a:r>
            <a:r>
              <a:rPr lang="en-IN" sz="1600" b="1" dirty="0" err="1"/>
              <a:t>3d</a:t>
            </a:r>
            <a:r>
              <a:rPr lang="en-IN" sz="1600" b="1" dirty="0"/>
              <a:t>, c) F 1s, d) Tl </a:t>
            </a:r>
            <a:r>
              <a:rPr lang="en-IN" sz="1600" b="1" dirty="0" err="1"/>
              <a:t>4f</a:t>
            </a:r>
            <a:r>
              <a:rPr lang="en-IN" sz="1600" b="1" dirty="0"/>
              <a:t>. e) A recorded electron image and an </a:t>
            </a:r>
            <a:r>
              <a:rPr lang="en-IN" sz="1600" b="1" dirty="0" err="1"/>
              <a:t>EDAX</a:t>
            </a:r>
            <a:r>
              <a:rPr lang="en-IN" sz="1600" b="1" dirty="0"/>
              <a:t> spectrum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9563" y="311173"/>
            <a:ext cx="6248168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The </a:t>
            </a:r>
            <a:r>
              <a:rPr lang="en-US" b="1" dirty="0" err="1"/>
              <a:t>Zr</a:t>
            </a:r>
            <a:r>
              <a:rPr lang="en-US" b="1" dirty="0"/>
              <a:t> </a:t>
            </a:r>
            <a:r>
              <a:rPr lang="en-US" b="1" dirty="0" err="1"/>
              <a:t>3d</a:t>
            </a:r>
            <a:r>
              <a:rPr lang="en-US" b="1" dirty="0"/>
              <a:t> spectrum was deconvoluted into three significant peaks corresponding to </a:t>
            </a:r>
            <a:r>
              <a:rPr lang="en-US" b="1" dirty="0" err="1"/>
              <a:t>Zr</a:t>
            </a:r>
            <a:r>
              <a:rPr lang="en-US" b="1" dirty="0"/>
              <a:t> </a:t>
            </a:r>
            <a:r>
              <a:rPr lang="en-US" b="1" dirty="0" err="1"/>
              <a:t>3d</a:t>
            </a:r>
            <a:r>
              <a:rPr lang="en-US" b="1" baseline="-25000" dirty="0" err="1"/>
              <a:t>5</a:t>
            </a:r>
            <a:r>
              <a:rPr lang="en-US" b="1" baseline="-25000" dirty="0"/>
              <a:t>/2</a:t>
            </a:r>
            <a:r>
              <a:rPr lang="en-US" b="1" dirty="0"/>
              <a:t>, </a:t>
            </a:r>
            <a:r>
              <a:rPr lang="en-US" b="1" dirty="0" err="1"/>
              <a:t>Zr</a:t>
            </a:r>
            <a:r>
              <a:rPr lang="en-US" b="1" dirty="0"/>
              <a:t> </a:t>
            </a:r>
            <a:r>
              <a:rPr lang="en-US" b="1" dirty="0" err="1"/>
              <a:t>3d</a:t>
            </a:r>
            <a:r>
              <a:rPr lang="en-US" b="1" baseline="-25000" dirty="0" err="1"/>
              <a:t>3</a:t>
            </a:r>
            <a:r>
              <a:rPr lang="en-US" b="1" baseline="-25000" dirty="0"/>
              <a:t>/2</a:t>
            </a:r>
            <a:r>
              <a:rPr lang="en-US" b="1" dirty="0"/>
              <a:t>, and </a:t>
            </a:r>
            <a:r>
              <a:rPr lang="en-US" b="1" dirty="0" err="1"/>
              <a:t>Zr</a:t>
            </a:r>
            <a:r>
              <a:rPr lang="en-US" b="1" dirty="0"/>
              <a:t>-F, with binding energies of 184.2 eV, 186.5 eV, and 188.4 eV, respectively. The energy difference between the </a:t>
            </a:r>
            <a:r>
              <a:rPr lang="en-US" b="1" dirty="0" err="1"/>
              <a:t>3d</a:t>
            </a:r>
            <a:r>
              <a:rPr lang="en-US" b="1" baseline="-25000" dirty="0" err="1"/>
              <a:t>5</a:t>
            </a:r>
            <a:r>
              <a:rPr lang="en-US" b="1" baseline="-25000" dirty="0"/>
              <a:t>/2</a:t>
            </a:r>
            <a:r>
              <a:rPr lang="en-US" b="1" dirty="0"/>
              <a:t> and </a:t>
            </a:r>
            <a:r>
              <a:rPr lang="en-US" b="1" dirty="0" err="1"/>
              <a:t>3d</a:t>
            </a:r>
            <a:r>
              <a:rPr lang="en-US" b="1" baseline="-25000" dirty="0" err="1"/>
              <a:t>3</a:t>
            </a:r>
            <a:r>
              <a:rPr lang="en-US" b="1" baseline="-25000" dirty="0"/>
              <a:t>/2</a:t>
            </a:r>
            <a:r>
              <a:rPr lang="en-US" b="1" dirty="0"/>
              <a:t> peaks was measured at 2.3 eV, which is consistent with the characteristics of zirconium metal.</a:t>
            </a:r>
            <a:endParaRPr lang="en-IN" sz="20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The F 1s spectrum was also deconvoluted into three primary peaks at binding energies of 684.5 eV, 685.9 eV, and 687.8 eV, corresponding to F 1s, metal-fluoride, and Tl-F, respectively</a:t>
            </a:r>
            <a:r>
              <a:rPr lang="en-IN" sz="2000" b="1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The presence of thallium, zirconium, and fluorine was confirmed in the highlighted area. The ratios obtained from the XPS analysis were strongly corroborated by the </a:t>
            </a:r>
            <a:r>
              <a:rPr lang="en-US" b="1" dirty="0" err="1"/>
              <a:t>EDX</a:t>
            </a:r>
            <a:r>
              <a:rPr lang="en-US" b="1" dirty="0"/>
              <a:t> analysis.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99453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13</a:t>
            </a:fld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308195" y="232536"/>
            <a:ext cx="2777492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TGA/DSC analysis</a:t>
            </a:r>
            <a:endParaRPr lang="en-IN" sz="2400" b="1" i="0" baseline="-2500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7" name="Picture 6" descr="C:\Users\Daniel\AppData\Local\Packages\Microsoft.Windows.Photos_8wekyb3d8bbwe\TempState\ShareServiceTempFolder\TG_DSC_TlZrF5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t="10389" r="6183" b="5922"/>
          <a:stretch/>
        </p:blipFill>
        <p:spPr bwMode="auto">
          <a:xfrm>
            <a:off x="558994" y="1063870"/>
            <a:ext cx="5270305" cy="4080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9696" y="5144599"/>
            <a:ext cx="532349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b="1" dirty="0"/>
              <a:t>The measured TGA/DSC curves for the TlZrF5 sample. 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3194" y="393031"/>
            <a:ext cx="57672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/>
              <a:t>Three endothermic extrema were noticed. The first one, a broad endothermic peak maximum of around 170℃, is the result of the impurity phase (</a:t>
            </a:r>
            <a:r>
              <a:rPr lang="en-IN" sz="2000" b="1" dirty="0" err="1"/>
              <a:t>TlHO</a:t>
            </a:r>
            <a:r>
              <a:rPr lang="en-IN" sz="2000" b="1" dirty="0"/>
              <a:t>, which is confirmed in the refinement process of </a:t>
            </a:r>
            <a:r>
              <a:rPr lang="en-IN" sz="2000" b="1" dirty="0" err="1"/>
              <a:t>PXRD</a:t>
            </a:r>
            <a:r>
              <a:rPr lang="en-IN" sz="2000" b="1" dirty="0"/>
              <a:t> analysis) in the trace amount.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/>
              <a:t>The second sharp endothermic peak at 404℃ corresponds to the melting point of the crystal sample.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/>
              <a:t>Afterwards, weight loss begins, and a third endothermic peak is observed at a maximum of 610℃ corresponding to the decomposition of the compound.</a:t>
            </a:r>
          </a:p>
        </p:txBody>
      </p:sp>
    </p:spTree>
    <p:extLst>
      <p:ext uri="{BB962C8B-B14F-4D97-AF65-F5344CB8AC3E}">
        <p14:creationId xmlns:p14="http://schemas.microsoft.com/office/powerpoint/2010/main" val="206698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308195" y="232536"/>
            <a:ext cx="1781257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PL analysis</a:t>
            </a:r>
            <a:endParaRPr lang="en-IN" sz="2400" b="1" i="0" baseline="-2500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3" name="Picture 2" descr="E:\My Current-research\TlZrF5_Hy\TlZrF5_PL\PL final M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1" t="51843" r="14271"/>
          <a:stretch/>
        </p:blipFill>
        <p:spPr bwMode="auto">
          <a:xfrm>
            <a:off x="6224952" y="864675"/>
            <a:ext cx="5055577" cy="360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Daniel\Desktop\Just PL no fittin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10569" r="11668" b="5883"/>
          <a:stretch/>
        </p:blipFill>
        <p:spPr bwMode="auto">
          <a:xfrm>
            <a:off x="1459523" y="905608"/>
            <a:ext cx="4402064" cy="3564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195" y="4598769"/>
            <a:ext cx="11883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/>
              <a:t>	The observed emission band at 354 nm is caused by the electronic transition of Tl</a:t>
            </a:r>
            <a:r>
              <a:rPr lang="en-IN" sz="2000" b="1" baseline="30000" dirty="0"/>
              <a:t>+</a:t>
            </a:r>
            <a:r>
              <a:rPr lang="en-IN" sz="2000" b="1" dirty="0"/>
              <a:t>  ion. The maximum peak excitation band at 228 nm is related to the </a:t>
            </a:r>
            <a:r>
              <a:rPr lang="en-IN" sz="2000" b="1" baseline="30000" dirty="0" err="1"/>
              <a:t>1</a:t>
            </a:r>
            <a:r>
              <a:rPr lang="en-IN" sz="2000" b="1" dirty="0" err="1"/>
              <a:t>S</a:t>
            </a:r>
            <a:r>
              <a:rPr lang="en-IN" sz="2000" b="1" baseline="-25000" dirty="0" err="1"/>
              <a:t>0</a:t>
            </a:r>
            <a:r>
              <a:rPr lang="en-IN" sz="2000" b="1" dirty="0"/>
              <a:t> → </a:t>
            </a:r>
            <a:r>
              <a:rPr lang="en-IN" sz="2000" b="1" baseline="30000" dirty="0" err="1"/>
              <a:t>3</a:t>
            </a:r>
            <a:r>
              <a:rPr lang="en-IN" sz="2000" b="1" dirty="0" err="1"/>
              <a:t>P</a:t>
            </a:r>
            <a:r>
              <a:rPr lang="en-IN" sz="2000" b="1" baseline="-25000" dirty="0" err="1"/>
              <a:t>1</a:t>
            </a:r>
            <a:r>
              <a:rPr lang="en-IN" sz="2000" b="1" dirty="0"/>
              <a:t> transition, which is generally denoted as the A band. In the case of emission, excitation in all bands yields the same emission peak at 354 nm, which corresponds to the spin-orbital-allowed transition </a:t>
            </a:r>
            <a:r>
              <a:rPr lang="en-IN" sz="2000" b="1" baseline="30000" dirty="0" err="1"/>
              <a:t>3</a:t>
            </a:r>
            <a:r>
              <a:rPr lang="en-IN" sz="2000" b="1" dirty="0" err="1"/>
              <a:t>P</a:t>
            </a:r>
            <a:r>
              <a:rPr lang="en-IN" sz="2000" b="1" baseline="-25000" dirty="0" err="1"/>
              <a:t>1</a:t>
            </a:r>
            <a:r>
              <a:rPr lang="en-IN" sz="2000" b="1" dirty="0"/>
              <a:t> → </a:t>
            </a:r>
            <a:r>
              <a:rPr lang="en-IN" sz="2000" b="1" baseline="30000" dirty="0" err="1"/>
              <a:t>1</a:t>
            </a:r>
            <a:r>
              <a:rPr lang="en-IN" sz="2000" b="1" dirty="0" err="1"/>
              <a:t>S</a:t>
            </a:r>
            <a:r>
              <a:rPr lang="en-IN" sz="2000" b="1" baseline="-25000" dirty="0" err="1"/>
              <a:t>0</a:t>
            </a:r>
            <a:r>
              <a:rPr lang="en-IN" sz="2000" b="1" dirty="0"/>
              <a:t>.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58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273026" y="162199"/>
            <a:ext cx="4318811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X-ray induced luminescence</a:t>
            </a:r>
            <a:endParaRPr lang="en-IN" sz="2400" b="1" i="0" baseline="-2500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3" name="Picture 2" descr="E:\My Current-research\TlZrF5_Hy\X-ray Lumin\X-ray Lumin with radiation hardness for Revised manuscript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9861" r="12670" b="6296"/>
          <a:stretch/>
        </p:blipFill>
        <p:spPr bwMode="auto">
          <a:xfrm>
            <a:off x="559166" y="992162"/>
            <a:ext cx="4821555" cy="3677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195" y="4598769"/>
            <a:ext cx="53234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b="1" dirty="0"/>
              <a:t>X-ray excited luminescence of TlZrF</a:t>
            </a:r>
            <a:r>
              <a:rPr lang="en-IN" b="1" baseline="-25000" dirty="0"/>
              <a:t>5</a:t>
            </a:r>
            <a:r>
              <a:rPr lang="en-IN" b="1" dirty="0"/>
              <a:t> compound. The inset shows the X-ray emission intensity with 5 min of continuous X-ray irradiation. (</a:t>
            </a:r>
            <a:r>
              <a:rPr lang="en-IN" b="1" dirty="0" err="1"/>
              <a:t>HV</a:t>
            </a:r>
            <a:r>
              <a:rPr lang="en-IN" b="1" dirty="0"/>
              <a:t> 100 kV and 2 mA, which is equivalent to 86 rad).</a:t>
            </a:r>
          </a:p>
          <a:p>
            <a:pPr algn="just">
              <a:lnSpc>
                <a:spcPct val="150000"/>
              </a:lnSpc>
            </a:pP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194" y="393031"/>
            <a:ext cx="576729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/>
              <a:t>In TlZrF</a:t>
            </a:r>
            <a:r>
              <a:rPr lang="en-IN" sz="2000" b="1" baseline="-25000" dirty="0"/>
              <a:t>5</a:t>
            </a:r>
            <a:r>
              <a:rPr lang="en-IN" sz="2000" b="1" dirty="0"/>
              <a:t> compound, the observed emission is intrinsic, and it is due to the transition between the upper split levels of the </a:t>
            </a:r>
            <a:r>
              <a:rPr lang="en-IN" sz="2000" b="1" baseline="30000" dirty="0" err="1"/>
              <a:t>3</a:t>
            </a:r>
            <a:r>
              <a:rPr lang="en-IN" sz="2000" b="1" dirty="0" err="1"/>
              <a:t>P</a:t>
            </a:r>
            <a:r>
              <a:rPr lang="en-IN" sz="2000" b="1" baseline="-25000" dirty="0" err="1"/>
              <a:t>2</a:t>
            </a:r>
            <a:r>
              <a:rPr lang="en-IN" sz="2000" b="1" dirty="0"/>
              <a:t> term and the </a:t>
            </a:r>
            <a:r>
              <a:rPr lang="en-IN" sz="2000" b="1" baseline="30000" dirty="0" err="1"/>
              <a:t>1</a:t>
            </a:r>
            <a:r>
              <a:rPr lang="en-IN" sz="2000" b="1" dirty="0" err="1"/>
              <a:t>S</a:t>
            </a:r>
            <a:r>
              <a:rPr lang="en-IN" sz="2000" b="1" baseline="-25000" dirty="0" err="1"/>
              <a:t>0</a:t>
            </a:r>
            <a:r>
              <a:rPr lang="en-IN" sz="2000" b="1" dirty="0"/>
              <a:t> state of the Tl</a:t>
            </a:r>
            <a:r>
              <a:rPr lang="en-IN" sz="2000" b="1" baseline="30000" dirty="0"/>
              <a:t>+</a:t>
            </a:r>
            <a:r>
              <a:rPr lang="en-IN" sz="2000" b="1" dirty="0"/>
              <a:t> 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/>
              <a:t>The observed emission wavelength region at 350 nm is consistent with the observation of a previous report by </a:t>
            </a:r>
            <a:r>
              <a:rPr lang="en-IN" sz="2000" b="1" dirty="0" err="1"/>
              <a:t>Godneva</a:t>
            </a:r>
            <a:r>
              <a:rPr lang="en-IN" sz="2000" b="1" dirty="0"/>
              <a:t> et al [30] for various </a:t>
            </a:r>
            <a:r>
              <a:rPr lang="en-IN" sz="2000" b="1" dirty="0" err="1"/>
              <a:t>fluorozirconates</a:t>
            </a:r>
            <a:r>
              <a:rPr lang="en-IN" sz="2000" b="1" dirty="0"/>
              <a:t> such as </a:t>
            </a:r>
            <a:r>
              <a:rPr lang="en-IN" sz="2000" b="1" dirty="0" err="1"/>
              <a:t>KZrF</a:t>
            </a:r>
            <a:r>
              <a:rPr lang="en-IN" sz="2000" b="1" baseline="-25000" dirty="0" err="1"/>
              <a:t>5</a:t>
            </a:r>
            <a:r>
              <a:rPr lang="en-IN" sz="2000" b="1" dirty="0"/>
              <a:t>, </a:t>
            </a:r>
            <a:r>
              <a:rPr lang="en-IN" sz="2000" b="1" dirty="0" err="1"/>
              <a:t>RbZrF</a:t>
            </a:r>
            <a:r>
              <a:rPr lang="en-IN" sz="2000" b="1" baseline="-25000" dirty="0" err="1"/>
              <a:t>5</a:t>
            </a:r>
            <a:r>
              <a:rPr lang="en-IN" sz="2000" b="1" dirty="0" err="1"/>
              <a:t>·H</a:t>
            </a:r>
            <a:r>
              <a:rPr lang="en-IN" sz="2000" b="1" baseline="-25000" dirty="0" err="1"/>
              <a:t>2</a:t>
            </a:r>
            <a:r>
              <a:rPr lang="en-IN" sz="2000" b="1" dirty="0" err="1"/>
              <a:t>O</a:t>
            </a:r>
            <a:r>
              <a:rPr lang="en-IN" sz="2000" b="1" dirty="0"/>
              <a:t>, and β-</a:t>
            </a:r>
            <a:r>
              <a:rPr lang="en-IN" sz="2000" b="1" dirty="0" err="1"/>
              <a:t>CsZrF</a:t>
            </a:r>
            <a:r>
              <a:rPr lang="en-IN" sz="2000" b="1" baseline="-25000" dirty="0" err="1"/>
              <a:t>5</a:t>
            </a:r>
            <a:r>
              <a:rPr lang="en-IN" sz="2000" b="1" dirty="0" err="1"/>
              <a:t>·H</a:t>
            </a:r>
            <a:r>
              <a:rPr lang="en-IN" sz="2000" b="1" baseline="-25000" dirty="0" err="1"/>
              <a:t>2</a:t>
            </a:r>
            <a:r>
              <a:rPr lang="en-IN" sz="2000" b="1" dirty="0" err="1"/>
              <a:t>O</a:t>
            </a:r>
            <a:r>
              <a:rPr lang="en-IN" sz="2000" b="1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b="1" dirty="0"/>
              <a:t>The initial intensity is not changed after irradiation, which confirms that this material possesses good radiation hardness and there is no change in </a:t>
            </a:r>
            <a:r>
              <a:rPr lang="en-IN" sz="2000" b="1" dirty="0" err="1"/>
              <a:t>color</a:t>
            </a:r>
            <a:r>
              <a:rPr lang="en-IN" sz="2000" b="1" dirty="0"/>
              <a:t> of the sample after irradiation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741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273026" y="162199"/>
            <a:ext cx="1941557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Decay time </a:t>
            </a:r>
            <a:endParaRPr lang="en-IN" sz="2400" b="1" i="0" baseline="-2500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5" name="Picture 4" descr="E:\My Current-research\TlZrF5_Hy\X-ray Lumin\radiation hardness\TlZrF5 Fitted Decay curv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10338" r="10599" b="4705"/>
          <a:stretch/>
        </p:blipFill>
        <p:spPr bwMode="auto">
          <a:xfrm>
            <a:off x="184638" y="791699"/>
            <a:ext cx="6998676" cy="5099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1240" y="5772160"/>
            <a:ext cx="608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b="1" dirty="0"/>
              <a:t>Decay curve of TlZrF</a:t>
            </a:r>
            <a:r>
              <a:rPr lang="en-IN" b="1" baseline="-25000" dirty="0"/>
              <a:t>5</a:t>
            </a:r>
            <a:r>
              <a:rPr lang="en-IN" b="1" dirty="0"/>
              <a:t> emission measured under 110 </a:t>
            </a:r>
            <a:r>
              <a:rPr lang="en-IN" b="1" dirty="0" err="1"/>
              <a:t>keV</a:t>
            </a:r>
            <a:r>
              <a:rPr lang="en-IN" b="1" dirty="0"/>
              <a:t> excitation at room temperature.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3314" y="1530253"/>
            <a:ext cx="488852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b="1" dirty="0"/>
              <a:t>The decay time for the 353-nm emission of the sample, measured under the pulsed 110-</a:t>
            </a:r>
            <a:r>
              <a:rPr lang="en-IN" b="1" dirty="0" err="1"/>
              <a:t>keV</a:t>
            </a:r>
            <a:r>
              <a:rPr lang="en-IN" b="1" dirty="0"/>
              <a:t> electron beam excitation at room temperature.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/>
              <a:t>The fitting parameters are as follows: a fast component with </a:t>
            </a:r>
            <a:r>
              <a:rPr lang="en-IN" sz="2000" b="1" dirty="0" err="1"/>
              <a:t>τ1</a:t>
            </a:r>
            <a:r>
              <a:rPr lang="en-IN" sz="2000" b="1" dirty="0"/>
              <a:t>=5.2 ns (9%), a medium component with </a:t>
            </a:r>
            <a:r>
              <a:rPr lang="en-IN" sz="2000" b="1" dirty="0" err="1"/>
              <a:t>τ2</a:t>
            </a:r>
            <a:r>
              <a:rPr lang="en-IN" sz="2000" b="1" dirty="0"/>
              <a:t>=42 ns (12%), and a slow component with </a:t>
            </a:r>
            <a:r>
              <a:rPr lang="en-IN" sz="2000" b="1" dirty="0" err="1"/>
              <a:t>τ3</a:t>
            </a:r>
            <a:r>
              <a:rPr lang="en-IN" sz="2000" b="1" dirty="0"/>
              <a:t>=385 ns (79%), where the numbers in brackets show relative initial amplitudes.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37538" y="6364654"/>
            <a:ext cx="4114800" cy="365125"/>
          </a:xfrm>
        </p:spPr>
        <p:txBody>
          <a:bodyPr/>
          <a:lstStyle/>
          <a:p>
            <a:r>
              <a:rPr lang="en-IN" dirty="0" err="1"/>
              <a:t>CHEP</a:t>
            </a:r>
            <a:r>
              <a:rPr lang="en-IN" dirty="0"/>
              <a:t> Joint Winter Workshop: February 11 - 14 /2025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876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/>
              <a:t>CHEP</a:t>
            </a:r>
            <a:r>
              <a:rPr lang="en-IN" dirty="0"/>
              <a:t> Joint Winter Workshop: February 11 - 14 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17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1176266"/>
            <a:ext cx="5543550" cy="4347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1089762"/>
            <a:ext cx="5993789" cy="45208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273026" y="162199"/>
            <a:ext cx="6035498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Recent publications on </a:t>
            </a:r>
            <a:r>
              <a:rPr lang="en-IN" sz="2400" b="1" i="0" dirty="0" err="1">
                <a:solidFill>
                  <a:srgbClr val="FF0000"/>
                </a:solidFill>
                <a:effectLst/>
                <a:latin typeface="Open Sans"/>
              </a:rPr>
              <a:t>fluorozirconates</a:t>
            </a:r>
            <a:endParaRPr lang="en-IN" sz="2400" b="1" i="0" baseline="-25000" dirty="0">
              <a:solidFill>
                <a:srgbClr val="FF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4564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18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10512" r="12164" b="6154"/>
          <a:stretch/>
        </p:blipFill>
        <p:spPr>
          <a:xfrm>
            <a:off x="1793794" y="1725790"/>
            <a:ext cx="3967940" cy="3103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10512" r="12586" b="6154"/>
          <a:stretch/>
        </p:blipFill>
        <p:spPr>
          <a:xfrm>
            <a:off x="6314108" y="1816092"/>
            <a:ext cx="3678583" cy="29230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83151" y="180416"/>
            <a:ext cx="4884927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Other ongoing </a:t>
            </a:r>
            <a:r>
              <a:rPr lang="en-IN" sz="2400" b="1" i="0" dirty="0" err="1">
                <a:solidFill>
                  <a:srgbClr val="FF0000"/>
                </a:solidFill>
                <a:effectLst/>
                <a:latin typeface="Open Sans"/>
              </a:rPr>
              <a:t>fluorozirconates</a:t>
            </a:r>
            <a:endParaRPr lang="en-IN" sz="2400" b="1" i="0" baseline="-25000" dirty="0">
              <a:solidFill>
                <a:srgbClr val="FF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70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1100" y="1141954"/>
            <a:ext cx="100584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b="1" dirty="0">
                <a:solidFill>
                  <a:srgbClr val="0000FF"/>
                </a:solidFill>
              </a:rPr>
              <a:t>A possible method alternative to the traditional melt methods, the hydrothermal technique, is the best choice for the synthesis of complex fluorides.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400" b="1" dirty="0" err="1">
                <a:solidFill>
                  <a:srgbClr val="0000FF"/>
                </a:solidFill>
              </a:rPr>
              <a:t>TlZrF</a:t>
            </a:r>
            <a:r>
              <a:rPr lang="en-US" altLang="ko-KR" sz="2400" b="1" baseline="-25000" dirty="0" err="1">
                <a:solidFill>
                  <a:srgbClr val="0000FF"/>
                </a:solidFill>
              </a:rPr>
              <a:t>5</a:t>
            </a:r>
            <a:r>
              <a:rPr lang="en-US" altLang="ko-KR" sz="2400" b="1" dirty="0">
                <a:solidFill>
                  <a:srgbClr val="0000FF"/>
                </a:solidFill>
              </a:rPr>
              <a:t> has been successfully synthesized using hydrothermal method.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b="1" dirty="0">
                <a:solidFill>
                  <a:srgbClr val="0000FF"/>
                </a:solidFill>
              </a:rPr>
              <a:t>The strong intrinsic X-ray luminescence, high density and high </a:t>
            </a:r>
            <a:r>
              <a:rPr lang="en-IN" sz="2400" b="1" dirty="0" err="1">
                <a:solidFill>
                  <a:srgbClr val="0000FF"/>
                </a:solidFill>
              </a:rPr>
              <a:t>Zeff</a:t>
            </a:r>
            <a:r>
              <a:rPr lang="en-IN" sz="2400" b="1" dirty="0">
                <a:solidFill>
                  <a:srgbClr val="0000FF"/>
                </a:solidFill>
              </a:rPr>
              <a:t> are desirable properties for scintillation applications.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b="1" dirty="0">
                <a:solidFill>
                  <a:srgbClr val="0000FF"/>
                </a:solidFill>
              </a:rPr>
              <a:t>The synthesis process of other </a:t>
            </a:r>
            <a:r>
              <a:rPr lang="en-IN" sz="2400" b="1" dirty="0" err="1">
                <a:solidFill>
                  <a:srgbClr val="0000FF"/>
                </a:solidFill>
              </a:rPr>
              <a:t>fluorozirconates</a:t>
            </a:r>
            <a:r>
              <a:rPr lang="en-IN" sz="2400" b="1" dirty="0">
                <a:solidFill>
                  <a:srgbClr val="0000FF"/>
                </a:solidFill>
              </a:rPr>
              <a:t> and </a:t>
            </a:r>
            <a:r>
              <a:rPr lang="en-IN" sz="2400" b="1" dirty="0" err="1">
                <a:solidFill>
                  <a:srgbClr val="0000FF"/>
                </a:solidFill>
              </a:rPr>
              <a:t>fluorohafnate</a:t>
            </a:r>
            <a:r>
              <a:rPr lang="en-IN" sz="2400" b="1" dirty="0">
                <a:solidFill>
                  <a:srgbClr val="0000FF"/>
                </a:solidFill>
              </a:rPr>
              <a:t> compounds are ongoing.</a:t>
            </a:r>
          </a:p>
          <a:p>
            <a:pPr algn="just">
              <a:lnSpc>
                <a:spcPct val="150000"/>
              </a:lnSpc>
            </a:pPr>
            <a:endParaRPr lang="en-IN" sz="2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IN" sz="2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IN" sz="2400" b="1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400" b="1" dirty="0">
              <a:solidFill>
                <a:srgbClr val="00B050"/>
              </a:solidFill>
            </a:endParaRPr>
          </a:p>
          <a:p>
            <a:r>
              <a:rPr lang="en-IN" sz="2000" dirty="0"/>
              <a:t>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5237" y="394231"/>
            <a:ext cx="1935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/>
              <a:t>CHEP</a:t>
            </a:r>
            <a:r>
              <a:rPr lang="en-IN" dirty="0"/>
              <a:t> Joint Winter Workshop: February 11 - 14 /2025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AFEA-EB36-4CC6-A147-6CF7C1AC8933}" type="slidenum">
              <a:rPr lang="en-IN" smtClean="0"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851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976" y="703449"/>
            <a:ext cx="1132282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altLang="en-US" sz="2200" b="1" dirty="0">
                <a:cs typeface="Arial" panose="020B0604020202020204" pitchFamily="34" charset="0"/>
              </a:rPr>
              <a:t>	Fluoride crystals are popular scintillation materials which could be used in the various applications of fundamental and applied research. </a:t>
            </a:r>
            <a:r>
              <a:rPr lang="en-IN" altLang="en-US" sz="2200" b="1" dirty="0">
                <a:solidFill>
                  <a:srgbClr val="FF0000"/>
                </a:solidFill>
                <a:cs typeface="Arial" panose="020B0604020202020204" pitchFamily="34" charset="0"/>
              </a:rPr>
              <a:t>Laser application,</a:t>
            </a:r>
            <a:r>
              <a:rPr lang="en-IN" altLang="en-US" sz="2200" b="1" dirty="0">
                <a:cs typeface="Arial" panose="020B0604020202020204" pitchFamily="34" charset="0"/>
              </a:rPr>
              <a:t> </a:t>
            </a:r>
            <a:r>
              <a:rPr lang="en-IN" alt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Ionic conductors, </a:t>
            </a:r>
            <a:r>
              <a:rPr lang="en-IN" altLang="en-US" sz="2200" b="1" dirty="0">
                <a:solidFill>
                  <a:srgbClr val="FF33CC"/>
                </a:solidFill>
                <a:cs typeface="Arial" panose="020B0604020202020204" pitchFamily="34" charset="0"/>
              </a:rPr>
              <a:t>Optical window materials vacuum ultraviolet (0.12 µm) to mid IR range (12 µm)</a:t>
            </a:r>
            <a:r>
              <a:rPr lang="en-IN" altLang="en-US" sz="2200" b="1" dirty="0">
                <a:cs typeface="Arial" panose="020B0604020202020204" pitchFamily="34" charset="0"/>
              </a:rPr>
              <a:t>.</a:t>
            </a:r>
          </a:p>
          <a:p>
            <a:pPr algn="just"/>
            <a:endParaRPr lang="en-IN" sz="2200" b="1" dirty="0">
              <a:cs typeface="Arial" panose="020B0604020202020204" pitchFamily="34" charset="0"/>
            </a:endParaRPr>
          </a:p>
          <a:p>
            <a:pPr algn="just"/>
            <a:r>
              <a:rPr lang="en-IN" sz="2200" b="1" dirty="0">
                <a:cs typeface="Arial" panose="020B0604020202020204" pitchFamily="34" charset="0"/>
              </a:rPr>
              <a:t>Moreover, these Fluorides possess the additional advantages of </a:t>
            </a:r>
            <a:r>
              <a:rPr lang="en-IN" sz="2200" b="1" dirty="0">
                <a:solidFill>
                  <a:srgbClr val="7030A0"/>
                </a:solidFill>
                <a:cs typeface="Arial" panose="020B0604020202020204" pitchFamily="34" charset="0"/>
              </a:rPr>
              <a:t>low refractive index</a:t>
            </a:r>
            <a:r>
              <a:rPr lang="en-IN" sz="2200" b="1" dirty="0">
                <a:cs typeface="Arial" panose="020B0604020202020204" pitchFamily="34" charset="0"/>
              </a:rPr>
              <a:t>, </a:t>
            </a:r>
            <a:r>
              <a:rPr lang="en-IN" sz="2200" b="1" dirty="0">
                <a:solidFill>
                  <a:srgbClr val="92D050"/>
                </a:solidFill>
                <a:cs typeface="Arial" panose="020B0604020202020204" pitchFamily="34" charset="0"/>
              </a:rPr>
              <a:t>good thermal</a:t>
            </a:r>
            <a:r>
              <a:rPr lang="en-IN" sz="2200" b="1" dirty="0">
                <a:cs typeface="Arial" panose="020B0604020202020204" pitchFamily="34" charset="0"/>
              </a:rPr>
              <a:t> and </a:t>
            </a:r>
            <a:r>
              <a:rPr lang="en-IN" sz="2200" b="1" dirty="0">
                <a:solidFill>
                  <a:srgbClr val="FF0000"/>
                </a:solidFill>
                <a:cs typeface="Arial" panose="020B0604020202020204" pitchFamily="34" charset="0"/>
              </a:rPr>
              <a:t>mechanical stability</a:t>
            </a:r>
            <a:r>
              <a:rPr lang="en-IN" sz="2200" b="1" dirty="0">
                <a:cs typeface="Arial" panose="020B0604020202020204" pitchFamily="34" charset="0"/>
              </a:rPr>
              <a:t>. </a:t>
            </a:r>
          </a:p>
          <a:p>
            <a:pPr algn="just"/>
            <a:endParaRPr lang="en-IN" sz="2200" b="1" dirty="0">
              <a:cs typeface="Arial" panose="020B0604020202020204" pitchFamily="34" charset="0"/>
            </a:endParaRPr>
          </a:p>
          <a:p>
            <a:pPr algn="just"/>
            <a:r>
              <a:rPr lang="en-US" altLang="en-US" sz="2200" b="1" dirty="0">
                <a:ea typeface="SimSun" panose="02010600030101010101" pitchFamily="2" charset="-122"/>
                <a:cs typeface="Arial" panose="020B0604020202020204" pitchFamily="34" charset="0"/>
              </a:rPr>
              <a:t>These </a:t>
            </a:r>
            <a:r>
              <a:rPr lang="en-US" altLang="en-US" sz="2200" b="1" u="sng" dirty="0">
                <a:solidFill>
                  <a:srgbClr val="00B05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fluorides are not hygroscopic</a:t>
            </a:r>
            <a:r>
              <a:rPr lang="en-US" altLang="en-US" sz="2200" b="1" dirty="0">
                <a:ea typeface="SimSun" panose="02010600030101010101" pitchFamily="2" charset="-122"/>
                <a:cs typeface="Arial" panose="020B0604020202020204" pitchFamily="34" charset="0"/>
              </a:rPr>
              <a:t>, if we compare them with other typical halides (</a:t>
            </a:r>
            <a:r>
              <a:rPr lang="en-IN" sz="2200" b="1" dirty="0">
                <a:cs typeface="Arial" panose="020B0604020202020204" pitchFamily="34" charset="0"/>
              </a:rPr>
              <a:t>Cl</a:t>
            </a:r>
            <a:r>
              <a:rPr lang="en-IN" sz="2200" b="1" baseline="50000" dirty="0">
                <a:cs typeface="Arial" panose="020B0604020202020204" pitchFamily="34" charset="0"/>
              </a:rPr>
              <a:t>-</a:t>
            </a:r>
            <a:r>
              <a:rPr lang="en-IN" sz="2200" b="1" dirty="0">
                <a:cs typeface="Arial" panose="020B0604020202020204" pitchFamily="34" charset="0"/>
              </a:rPr>
              <a:t>,Br</a:t>
            </a:r>
            <a:r>
              <a:rPr lang="en-IN" sz="2200" b="1" baseline="50000" dirty="0">
                <a:cs typeface="Arial" panose="020B0604020202020204" pitchFamily="34" charset="0"/>
              </a:rPr>
              <a:t>-</a:t>
            </a:r>
            <a:r>
              <a:rPr lang="en-IN" sz="2200" b="1" dirty="0">
                <a:cs typeface="Arial" panose="020B0604020202020204" pitchFamily="34" charset="0"/>
              </a:rPr>
              <a:t>,I</a:t>
            </a:r>
            <a:r>
              <a:rPr lang="en-IN" sz="2200" b="1" baseline="50000" dirty="0">
                <a:cs typeface="Arial" panose="020B0604020202020204" pitchFamily="34" charset="0"/>
              </a:rPr>
              <a:t>-</a:t>
            </a:r>
            <a:r>
              <a:rPr lang="en-US" altLang="en-US" sz="2200" b="1" dirty="0">
                <a:ea typeface="SimSun" panose="02010600030101010101" pitchFamily="2" charset="-122"/>
                <a:cs typeface="Arial" panose="020B0604020202020204" pitchFamily="34" charset="0"/>
              </a:rPr>
              <a:t>).  </a:t>
            </a:r>
            <a:endParaRPr lang="en-IN" sz="2200" b="1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134" y="196362"/>
            <a:ext cx="4549080" cy="430887"/>
          </a:xfrm>
          <a:prstGeom prst="rect">
            <a:avLst/>
          </a:prstGeom>
          <a:ln w="28575">
            <a:solidFill>
              <a:srgbClr val="00B050"/>
            </a:solidFill>
            <a:prstDash val="soli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alt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Fluoride Crystals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348" y="4074736"/>
            <a:ext cx="10503304" cy="2215991"/>
          </a:xfrm>
          <a:prstGeom prst="rect">
            <a:avLst/>
          </a:prstGeom>
          <a:ln w="28575"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r>
              <a:rPr lang="en-IN" sz="3000" b="1" dirty="0">
                <a:solidFill>
                  <a:srgbClr val="FF0000"/>
                </a:solidFill>
              </a:rPr>
              <a:t>However,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rgbClr val="0070C0"/>
                </a:solidFill>
              </a:rPr>
              <a:t>T</a:t>
            </a:r>
            <a:r>
              <a:rPr lang="en-IN" sz="2400" dirty="0">
                <a:solidFill>
                  <a:srgbClr val="0070C0"/>
                </a:solidFill>
              </a:rPr>
              <a:t>here is no research going on Tl-based fluorides for scintillators.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rgbClr val="00B050"/>
                </a:solidFill>
              </a:rPr>
              <a:t> Therefore, replacing the Fluorine anion will be the new direction and the possibility of finding new non-hygroscopic potential scintillator crystals.</a:t>
            </a:r>
            <a:endParaRPr lang="en-IN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/>
              <a:t>CHEP</a:t>
            </a:r>
            <a:r>
              <a:rPr lang="en-IN" dirty="0"/>
              <a:t> Joint Winter Workshop: February 11 - 14 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2147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E18FE-2A68-A4AA-D663-A9D118CE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2AFF6-DCD4-54E1-215A-29299008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20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78EF8-6C71-B304-D540-3592ABE794FD}"/>
              </a:ext>
            </a:extLst>
          </p:cNvPr>
          <p:cNvSpPr/>
          <p:nvPr/>
        </p:nvSpPr>
        <p:spPr>
          <a:xfrm>
            <a:off x="3953164" y="987060"/>
            <a:ext cx="35830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Acknowledgement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A221B-F1CB-D577-240E-90115E0893D2}"/>
              </a:ext>
            </a:extLst>
          </p:cNvPr>
          <p:cNvSpPr txBox="1"/>
          <p:nvPr/>
        </p:nvSpPr>
        <p:spPr>
          <a:xfrm>
            <a:off x="1066800" y="1891698"/>
            <a:ext cx="100584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>
                <a:solidFill>
                  <a:srgbClr val="0000FF"/>
                </a:solidFill>
              </a:rPr>
              <a:t>	This research was supported by the National Research Foundation of Korea (NRF No-2018R1A6A1A06024970) RS-2023-00248006-0-1 funded by the Ministry of Education, Korea.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575285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21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3202462" y="2549387"/>
            <a:ext cx="666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accent1"/>
                </a:solidFill>
              </a:rPr>
              <a:t>Thank you for your kind attention  </a:t>
            </a:r>
            <a:endParaRPr lang="en-IN" sz="3600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233" y="2549387"/>
            <a:ext cx="506927" cy="539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575" y="2549387"/>
            <a:ext cx="506927" cy="5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8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641" y="1261105"/>
            <a:ext cx="1092520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200" b="1" dirty="0"/>
              <a:t>Though fluoride crystals have many good features and applications, the major disadvantage is the crystal growth part.</a:t>
            </a:r>
            <a:endParaRPr lang="en-IN" sz="22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Usually, fluorides are grown by two major high-temperature melt growth methods, namely, Bridgman-</a:t>
            </a:r>
            <a:r>
              <a:rPr lang="en-IN" sz="2200" b="1" dirty="0" err="1"/>
              <a:t>Stockbarger</a:t>
            </a:r>
            <a:r>
              <a:rPr lang="en-IN" sz="2200" b="1" dirty="0"/>
              <a:t> and Czochralski. However, in the traditional melt methods, there are some disadvantages such as: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high thermal strains during the cooling time,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sticking to the walls of the crucibles and ampoules.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difficulty in growing incongruent melting behaviour materials 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>
                <a:solidFill>
                  <a:srgbClr val="FF0000"/>
                </a:solidFill>
              </a:rPr>
              <a:t>Corrosive nature: </a:t>
            </a:r>
            <a:r>
              <a:rPr lang="en-IN" sz="2200" b="1" dirty="0"/>
              <a:t>reacts with quartz, (whereas Cl</a:t>
            </a:r>
            <a:r>
              <a:rPr lang="en-IN" sz="2200" b="1" baseline="50000" dirty="0"/>
              <a:t>-</a:t>
            </a:r>
            <a:r>
              <a:rPr lang="en-IN" sz="2200" b="1" dirty="0"/>
              <a:t>,Br</a:t>
            </a:r>
            <a:r>
              <a:rPr lang="en-IN" sz="2200" b="1" baseline="50000" dirty="0"/>
              <a:t>-</a:t>
            </a:r>
            <a:r>
              <a:rPr lang="en-IN" sz="2200" b="1" dirty="0"/>
              <a:t>,I</a:t>
            </a:r>
            <a:r>
              <a:rPr lang="en-IN" sz="2200" b="1" baseline="50000" dirty="0"/>
              <a:t>-</a:t>
            </a:r>
            <a:r>
              <a:rPr lang="en-IN" sz="2200" b="1" dirty="0"/>
              <a:t> can be easily grown by quartz).</a:t>
            </a:r>
            <a:r>
              <a:rPr lang="en-IN" sz="2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365" y="425772"/>
            <a:ext cx="6849940" cy="43088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in High temperature melt methods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191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883" y="292075"/>
            <a:ext cx="3763107" cy="43088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in Fluorides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735" y="1206241"/>
            <a:ext cx="109252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/>
              <a:t>The aggressive behavior of fluoride melts and vapors set forth specific requirements for construction materials, such as heaters, crucibles, thermo-insulators, and other materials used in crystal growth devices.</a:t>
            </a:r>
            <a:endParaRPr lang="en-IN" sz="22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Fluorine is one of the most </a:t>
            </a:r>
            <a:r>
              <a:rPr lang="en-IN" sz="2200" b="1" dirty="0">
                <a:solidFill>
                  <a:srgbClr val="FF0000"/>
                </a:solidFill>
              </a:rPr>
              <a:t>reactive</a:t>
            </a:r>
            <a:r>
              <a:rPr lang="en-IN" sz="2200" b="1" dirty="0"/>
              <a:t> elements.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Fluorine easily reacts with Oxygen and forms complexes such as </a:t>
            </a:r>
            <a:r>
              <a:rPr lang="en-IN" sz="2200" b="1" dirty="0">
                <a:solidFill>
                  <a:srgbClr val="FF0000"/>
                </a:solidFill>
              </a:rPr>
              <a:t>OH</a:t>
            </a:r>
            <a:r>
              <a:rPr lang="en-IN" sz="2200" b="1" baseline="50000" dirty="0">
                <a:solidFill>
                  <a:srgbClr val="FF0000"/>
                </a:solidFill>
              </a:rPr>
              <a:t>-</a:t>
            </a:r>
            <a:r>
              <a:rPr lang="en-IN" sz="2200" b="1" dirty="0"/>
              <a:t> hydroxyl radicals, which efficiently substitute for the </a:t>
            </a:r>
            <a:r>
              <a:rPr lang="en-IN" sz="2200" b="1" dirty="0">
                <a:solidFill>
                  <a:srgbClr val="FF0000"/>
                </a:solidFill>
              </a:rPr>
              <a:t>F</a:t>
            </a:r>
            <a:r>
              <a:rPr lang="en-IN" sz="2200" b="1" baseline="50000" dirty="0">
                <a:solidFill>
                  <a:srgbClr val="FF0000"/>
                </a:solidFill>
              </a:rPr>
              <a:t>-</a:t>
            </a:r>
            <a:r>
              <a:rPr lang="en-IN" sz="2200" b="1" dirty="0"/>
              <a:t> ions in the crystalline structure.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Requires very </a:t>
            </a:r>
            <a:r>
              <a:rPr lang="en-IN" sz="2200" b="1" dirty="0">
                <a:solidFill>
                  <a:srgbClr val="FF0000"/>
                </a:solidFill>
              </a:rPr>
              <a:t>specific procedures</a:t>
            </a:r>
            <a:r>
              <a:rPr lang="en-IN" sz="2200" b="1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>
                <a:solidFill>
                  <a:srgbClr val="FF0000"/>
                </a:solidFill>
              </a:rPr>
              <a:t>Corrosive nature: </a:t>
            </a:r>
            <a:r>
              <a:rPr lang="en-IN" sz="2200" b="1" dirty="0"/>
              <a:t>reacts with quartz, (whereas Cl</a:t>
            </a:r>
            <a:r>
              <a:rPr lang="en-IN" sz="2200" b="1" baseline="50000" dirty="0"/>
              <a:t>-</a:t>
            </a:r>
            <a:r>
              <a:rPr lang="en-IN" sz="2200" b="1" dirty="0"/>
              <a:t>,Br</a:t>
            </a:r>
            <a:r>
              <a:rPr lang="en-IN" sz="2200" b="1" baseline="50000" dirty="0"/>
              <a:t>-</a:t>
            </a:r>
            <a:r>
              <a:rPr lang="en-IN" sz="2200" b="1" dirty="0"/>
              <a:t>,I</a:t>
            </a:r>
            <a:r>
              <a:rPr lang="en-IN" sz="2200" b="1" baseline="50000" dirty="0"/>
              <a:t>-</a:t>
            </a:r>
            <a:r>
              <a:rPr lang="en-IN" sz="2200" b="1" dirty="0"/>
              <a:t> can be easily grown by quartz).</a:t>
            </a:r>
            <a:r>
              <a:rPr lang="en-IN" sz="2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10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605" y="1461217"/>
            <a:ext cx="109252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200" b="1" dirty="0"/>
              <a:t>A possible method alternative to the traditional melt methods, the hydrothermal technique, is the best choice for the synthesis of complex fluorides </a:t>
            </a:r>
            <a:r>
              <a:rPr lang="en-US" sz="2200" b="1" dirty="0"/>
              <a:t>. </a:t>
            </a:r>
            <a:r>
              <a:rPr lang="en-IN" sz="2200" b="1" dirty="0"/>
              <a:t>This hydrothermal method has several advantages such as :</a:t>
            </a:r>
            <a:endParaRPr lang="en-IN" sz="22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Safe reaction conditions (low growth temperature ˂= 200℃).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cost-effectiveness (certainly lower cost compared to high-temperature melt methods).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Easy handling process.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724605" y="452346"/>
            <a:ext cx="3443443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Hydrothermal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382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53" y="1144016"/>
            <a:ext cx="3409887" cy="273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21940" r="45250"/>
          <a:stretch/>
        </p:blipFill>
        <p:spPr>
          <a:xfrm flipH="1">
            <a:off x="8454352" y="3882397"/>
            <a:ext cx="1423440" cy="1732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3469" r="26909"/>
          <a:stretch/>
        </p:blipFill>
        <p:spPr>
          <a:xfrm flipH="1">
            <a:off x="9877791" y="3882163"/>
            <a:ext cx="1986449" cy="1733116"/>
          </a:xfrm>
          <a:prstGeom prst="rect">
            <a:avLst/>
          </a:prstGeom>
        </p:spPr>
      </p:pic>
      <p:pic>
        <p:nvPicPr>
          <p:cNvPr id="5" name="Picture 2" descr="Molarity (Molar Concentration) ~ ChemistryGod">
            <a:extLst>
              <a:ext uri="{FF2B5EF4-FFF2-40B4-BE49-F238E27FC236}">
                <a16:creationId xmlns:a16="http://schemas.microsoft.com/office/drawing/2014/main" id="{2AFD768E-BAB8-4825-A967-373BB319B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8" y="3905952"/>
            <a:ext cx="1786400" cy="135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3D8531-B604-4847-B354-842BC180A4FD}"/>
              </a:ext>
            </a:extLst>
          </p:cNvPr>
          <p:cNvSpPr txBox="1"/>
          <p:nvPr/>
        </p:nvSpPr>
        <p:spPr>
          <a:xfrm>
            <a:off x="677882" y="5562286"/>
            <a:ext cx="194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Solution preparation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F7659075-2829-4DEE-9EB2-30D12FBE8944}"/>
              </a:ext>
            </a:extLst>
          </p:cNvPr>
          <p:cNvSpPr/>
          <p:nvPr/>
        </p:nvSpPr>
        <p:spPr>
          <a:xfrm rot="5400000">
            <a:off x="2834786" y="4890248"/>
            <a:ext cx="409353" cy="48123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82095-5FC6-41D3-9338-60FF859E8580}"/>
              </a:ext>
            </a:extLst>
          </p:cNvPr>
          <p:cNvSpPr txBox="1"/>
          <p:nvPr/>
        </p:nvSpPr>
        <p:spPr>
          <a:xfrm>
            <a:off x="3049604" y="5856076"/>
            <a:ext cx="194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Stainless steel Autoclave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5CCD78-5965-43A2-A593-B89FACF736E8}"/>
              </a:ext>
            </a:extLst>
          </p:cNvPr>
          <p:cNvGrpSpPr/>
          <p:nvPr/>
        </p:nvGrpSpPr>
        <p:grpSpPr>
          <a:xfrm>
            <a:off x="3614122" y="4024892"/>
            <a:ext cx="2549726" cy="1838663"/>
            <a:chOff x="4188178" y="4233333"/>
            <a:chExt cx="3872495" cy="2432753"/>
          </a:xfrm>
        </p:grpSpPr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F2DFD692-3F88-4676-A075-212018565FF3}"/>
                </a:ext>
              </a:extLst>
            </p:cNvPr>
            <p:cNvSpPr/>
            <p:nvPr/>
          </p:nvSpPr>
          <p:spPr>
            <a:xfrm>
              <a:off x="4188178" y="4428618"/>
              <a:ext cx="1546578" cy="2237468"/>
            </a:xfrm>
            <a:prstGeom prst="flowChartMagneticDisk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EBDC54A6-4471-4952-94FA-83B33467549A}"/>
                </a:ext>
              </a:extLst>
            </p:cNvPr>
            <p:cNvSpPr/>
            <p:nvPr/>
          </p:nvSpPr>
          <p:spPr>
            <a:xfrm>
              <a:off x="4188178" y="4400309"/>
              <a:ext cx="1546578" cy="790729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9AD25E3D-5C0D-417F-8248-7AEA3F56A814}"/>
                </a:ext>
              </a:extLst>
            </p:cNvPr>
            <p:cNvSpPr/>
            <p:nvPr/>
          </p:nvSpPr>
          <p:spPr>
            <a:xfrm>
              <a:off x="4854222" y="4233333"/>
              <a:ext cx="270934" cy="3048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id="{6A38078A-DA69-4739-8AA5-D25BDDECC95C}"/>
                </a:ext>
              </a:extLst>
            </p:cNvPr>
            <p:cNvSpPr/>
            <p:nvPr/>
          </p:nvSpPr>
          <p:spPr>
            <a:xfrm>
              <a:off x="4431865" y="5191038"/>
              <a:ext cx="1061155" cy="1333939"/>
            </a:xfrm>
            <a:prstGeom prst="flowChartMagneticDisk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74BF798-D4CC-4BA1-ADD2-486171780C07}"/>
                </a:ext>
              </a:extLst>
            </p:cNvPr>
            <p:cNvCxnSpPr/>
            <p:nvPr/>
          </p:nvCxnSpPr>
          <p:spPr>
            <a:xfrm>
              <a:off x="4434677" y="5835956"/>
              <a:ext cx="1061155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331A81-C62E-48B8-BE5A-7A47A4F2AA0D}"/>
                </a:ext>
              </a:extLst>
            </p:cNvPr>
            <p:cNvCxnSpPr/>
            <p:nvPr/>
          </p:nvCxnSpPr>
          <p:spPr>
            <a:xfrm>
              <a:off x="4434677" y="5994000"/>
              <a:ext cx="1061155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EBA4BE-8D11-4249-86F2-F80FCB45B3EA}"/>
                </a:ext>
              </a:extLst>
            </p:cNvPr>
            <p:cNvCxnSpPr/>
            <p:nvPr/>
          </p:nvCxnSpPr>
          <p:spPr>
            <a:xfrm>
              <a:off x="4434677" y="6106891"/>
              <a:ext cx="1061155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E814D0-E494-43A6-A3E9-D63DA70B9D11}"/>
                </a:ext>
              </a:extLst>
            </p:cNvPr>
            <p:cNvCxnSpPr/>
            <p:nvPr/>
          </p:nvCxnSpPr>
          <p:spPr>
            <a:xfrm>
              <a:off x="4445967" y="6253646"/>
              <a:ext cx="1061155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B87532-5C97-4553-9FE9-F00C3FB7428E}"/>
                </a:ext>
              </a:extLst>
            </p:cNvPr>
            <p:cNvCxnSpPr/>
            <p:nvPr/>
          </p:nvCxnSpPr>
          <p:spPr>
            <a:xfrm>
              <a:off x="4434677" y="6366535"/>
              <a:ext cx="1061155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35A6AA-3C33-4F82-8E8D-77D7C263D726}"/>
                </a:ext>
              </a:extLst>
            </p:cNvPr>
            <p:cNvSpPr txBox="1"/>
            <p:nvPr/>
          </p:nvSpPr>
          <p:spPr>
            <a:xfrm>
              <a:off x="5965774" y="4538133"/>
              <a:ext cx="2094899" cy="48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/>
                <a:t>PTFE Teflon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DA494FF-0E7A-4DEC-92ED-50AF03382A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9957" y="4920298"/>
              <a:ext cx="1219201" cy="5192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Arrow: Up 31">
            <a:extLst>
              <a:ext uri="{FF2B5EF4-FFF2-40B4-BE49-F238E27FC236}">
                <a16:creationId xmlns:a16="http://schemas.microsoft.com/office/drawing/2014/main" id="{2A589BFE-A633-4181-91C1-0973CE1CCA33}"/>
              </a:ext>
            </a:extLst>
          </p:cNvPr>
          <p:cNvSpPr/>
          <p:nvPr/>
        </p:nvSpPr>
        <p:spPr>
          <a:xfrm rot="5400000">
            <a:off x="5288964" y="4862763"/>
            <a:ext cx="444975" cy="53620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2" name="Picture 2" descr="Electric Box Furnace at Rs 50000/piece | Box Furnaces | ID: 7633107612">
            <a:extLst>
              <a:ext uri="{FF2B5EF4-FFF2-40B4-BE49-F238E27FC236}">
                <a16:creationId xmlns:a16="http://schemas.microsoft.com/office/drawing/2014/main" id="{9FAFBEAC-0151-4D0D-B6D4-88E09AFCB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4346" r="14536" b="13214"/>
          <a:stretch/>
        </p:blipFill>
        <p:spPr bwMode="auto">
          <a:xfrm>
            <a:off x="6062093" y="4031650"/>
            <a:ext cx="1984651" cy="183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5E3335-CF24-4F64-938D-96B3AD042CB6}"/>
              </a:ext>
            </a:extLst>
          </p:cNvPr>
          <p:cNvSpPr txBox="1"/>
          <p:nvPr/>
        </p:nvSpPr>
        <p:spPr>
          <a:xfrm>
            <a:off x="5686311" y="6033184"/>
            <a:ext cx="2627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180 degree C for 24 hrs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41038" y="5965906"/>
            <a:ext cx="4224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ea typeface="맑은 고딕" panose="020B0503020000020004" pitchFamily="50" charset="-127"/>
              </a:rPr>
              <a:t>Digital photograph of as-grown </a:t>
            </a:r>
            <a:r>
              <a:rPr lang="en-IN" b="1" dirty="0" err="1">
                <a:latin typeface="Times New Roman" panose="02020603050405020304" pitchFamily="18" charset="0"/>
                <a:ea typeface="맑은 고딕" panose="020B0503020000020004" pitchFamily="50" charset="-127"/>
              </a:rPr>
              <a:t>Li</a:t>
            </a:r>
            <a:r>
              <a:rPr lang="en-IN" b="1" baseline="-25000" dirty="0" err="1">
                <a:latin typeface="Times New Roman" panose="02020603050405020304" pitchFamily="18" charset="0"/>
                <a:ea typeface="맑은 고딕" panose="020B0503020000020004" pitchFamily="50" charset="-127"/>
              </a:rPr>
              <a:t>4</a:t>
            </a:r>
            <a:r>
              <a:rPr lang="en-IN" b="1" dirty="0" err="1">
                <a:latin typeface="Times New Roman" panose="02020603050405020304" pitchFamily="18" charset="0"/>
                <a:ea typeface="맑은 고딕" panose="020B0503020000020004" pitchFamily="50" charset="-127"/>
              </a:rPr>
              <a:t>ZrF</a:t>
            </a:r>
            <a:r>
              <a:rPr lang="en-IN" b="1" baseline="-25000" dirty="0" err="1">
                <a:latin typeface="Times New Roman" panose="02020603050405020304" pitchFamily="18" charset="0"/>
                <a:ea typeface="맑은 고딕" panose="020B0503020000020004" pitchFamily="50" charset="-127"/>
              </a:rPr>
              <a:t>8</a:t>
            </a:r>
            <a:r>
              <a:rPr lang="en-IN" b="1" baseline="-25000" dirty="0">
                <a:latin typeface="Times New Roman" panose="02020603050405020304" pitchFamily="18" charset="0"/>
                <a:ea typeface="맑은 고딕" panose="020B0503020000020004" pitchFamily="50" charset="-127"/>
              </a:rPr>
              <a:t> </a:t>
            </a:r>
            <a:r>
              <a:rPr lang="en-IN" b="1" dirty="0">
                <a:latin typeface="Times New Roman" panose="02020603050405020304" pitchFamily="18" charset="0"/>
                <a:ea typeface="맑은 고딕" panose="020B0503020000020004" pitchFamily="50" charset="-127"/>
              </a:rPr>
              <a:t>single crystals (microscopic view)</a:t>
            </a:r>
            <a:endParaRPr lang="en-IN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D45CD5-DE11-40C7-9493-0A4F87415DCC}"/>
              </a:ext>
            </a:extLst>
          </p:cNvPr>
          <p:cNvSpPr/>
          <p:nvPr/>
        </p:nvSpPr>
        <p:spPr>
          <a:xfrm>
            <a:off x="219815" y="881242"/>
            <a:ext cx="7608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00B050"/>
                </a:solidFill>
              </a:rPr>
              <a:t>	Hydrothermal synthesis is a wet-chemistry technique that produces complex inorganic powders in a supercritical state and/or sub-critical state. </a:t>
            </a:r>
          </a:p>
          <a:p>
            <a:pPr algn="just"/>
            <a:r>
              <a:rPr lang="en-IN" sz="2400" b="1" dirty="0">
                <a:solidFill>
                  <a:srgbClr val="00B0F0"/>
                </a:solidFill>
              </a:rPr>
              <a:t>By changing the reaction variables such as reaction temperature, reaction pressure, mineralizer concentration and additive concentration, nucleation and/or crystal growth rates can be controlled easily in the hydrothermal process.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580756" y="214953"/>
            <a:ext cx="3443443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Hydrothermal Method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12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580756" y="214953"/>
            <a:ext cx="2709909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 err="1">
                <a:solidFill>
                  <a:srgbClr val="FF0000"/>
                </a:solidFill>
                <a:effectLst/>
                <a:latin typeface="Open Sans"/>
              </a:rPr>
              <a:t>Fluorozirconates</a:t>
            </a:r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398" y="798888"/>
            <a:ext cx="1092520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200" b="1" dirty="0"/>
              <a:t>The family of </a:t>
            </a:r>
            <a:r>
              <a:rPr lang="en-IN" sz="2200" b="1" dirty="0" err="1"/>
              <a:t>fluorozirconates</a:t>
            </a:r>
            <a:r>
              <a:rPr lang="en-IN" sz="2200" b="1" dirty="0"/>
              <a:t> denotes a wide range of compounds with various stoichiometric compositions such as </a:t>
            </a:r>
            <a:r>
              <a:rPr lang="en-IN" sz="2200" b="1" dirty="0" err="1"/>
              <a:t>AxBF</a:t>
            </a:r>
            <a:r>
              <a:rPr lang="en-IN" sz="2200" b="1" baseline="-25000" dirty="0" err="1"/>
              <a:t>y</a:t>
            </a:r>
            <a:r>
              <a:rPr lang="en-IN" sz="2200" b="1" dirty="0"/>
              <a:t> (A = monovalent, divalent, or trivalent metal ion or inorganic/organic cation; B = </a:t>
            </a:r>
            <a:r>
              <a:rPr lang="en-IN" sz="2200" b="1" dirty="0" err="1"/>
              <a:t>Zr</a:t>
            </a:r>
            <a:r>
              <a:rPr lang="en-IN" sz="2200" b="1" dirty="0"/>
              <a:t>/</a:t>
            </a:r>
            <a:r>
              <a:rPr lang="en-IN" sz="2200" b="1" dirty="0" err="1"/>
              <a:t>Hf</a:t>
            </a:r>
            <a:r>
              <a:rPr lang="en-IN" sz="2200" b="1" dirty="0"/>
              <a:t>; x=1,2,3; y= 5,6,7).</a:t>
            </a:r>
            <a:endParaRPr lang="en-IN" sz="22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 these </a:t>
            </a:r>
            <a:r>
              <a:rPr lang="en-IN" sz="2200" b="1" dirty="0" err="1"/>
              <a:t>fluorozirconates</a:t>
            </a:r>
            <a:r>
              <a:rPr lang="en-IN" sz="2200" b="1" dirty="0"/>
              <a:t> are of great interest in investigating the physical and chemical properties due to their potential applications in several fields.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The high atomic coordination number of zirconium fluoride (</a:t>
            </a:r>
            <a:r>
              <a:rPr lang="en-IN" sz="2200" b="1" dirty="0" err="1"/>
              <a:t>ZrF</a:t>
            </a:r>
            <a:r>
              <a:rPr lang="en-IN" sz="2200" b="1" baseline="-25000" dirty="0" err="1"/>
              <a:t>4</a:t>
            </a:r>
            <a:r>
              <a:rPr lang="en-IN" sz="2200" b="1" dirty="0"/>
              <a:t>) is 6, 7, or 8 and the coordination </a:t>
            </a:r>
            <a:r>
              <a:rPr lang="en-IN" sz="2200" b="1" dirty="0" err="1"/>
              <a:t>polyhedra</a:t>
            </a:r>
            <a:r>
              <a:rPr lang="en-IN" sz="2200" b="1" dirty="0"/>
              <a:t> can be linked to each other by vertices, edges, and faces leading to the formation of various crystal structures 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/>
              <a:t>In recent decades, </a:t>
            </a:r>
            <a:r>
              <a:rPr lang="en-IN" sz="2200" b="1" dirty="0" err="1"/>
              <a:t>fluorozirconates</a:t>
            </a:r>
            <a:r>
              <a:rPr lang="en-IN" sz="2200" b="1" dirty="0"/>
              <a:t> and </a:t>
            </a:r>
            <a:r>
              <a:rPr lang="en-IN" sz="2200" b="1" dirty="0" err="1"/>
              <a:t>fluorohafnates</a:t>
            </a:r>
            <a:r>
              <a:rPr lang="en-IN" sz="2200" b="1" dirty="0"/>
              <a:t> have been investigated for their potential use as: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b="1" dirty="0">
                <a:solidFill>
                  <a:srgbClr val="FF0000"/>
                </a:solidFill>
              </a:rPr>
              <a:t>solid electrolytes </a:t>
            </a:r>
            <a:r>
              <a:rPr lang="en-IN" sz="2200" b="1" dirty="0"/>
              <a:t>for high ionic mobility, </a:t>
            </a:r>
            <a:r>
              <a:rPr lang="en-IN" sz="2200" b="1" dirty="0">
                <a:solidFill>
                  <a:srgbClr val="0070C0"/>
                </a:solidFill>
              </a:rPr>
              <a:t>luminescence </a:t>
            </a:r>
            <a:r>
              <a:rPr lang="en-IN" sz="2200" b="1" dirty="0"/>
              <a:t>and </a:t>
            </a:r>
            <a:r>
              <a:rPr lang="en-IN" sz="2200" b="1" dirty="0">
                <a:solidFill>
                  <a:srgbClr val="00B050"/>
                </a:solidFill>
              </a:rPr>
              <a:t>ferroelectrics</a:t>
            </a:r>
            <a:r>
              <a:rPr lang="en-IN" sz="2200" b="1" dirty="0"/>
              <a:t> materials.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29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847" y="186809"/>
            <a:ext cx="5229060" cy="430887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en-IN" altLang="en-US" sz="2200" b="1" dirty="0">
                <a:solidFill>
                  <a:srgbClr val="0033CC"/>
                </a:solidFill>
              </a:rPr>
              <a:t>Thallium Based </a:t>
            </a:r>
            <a:r>
              <a:rPr lang="en-US" altLang="ko-KR" sz="2200" b="1" dirty="0">
                <a:solidFill>
                  <a:srgbClr val="0033CC"/>
                </a:solidFill>
              </a:rPr>
              <a:t>(</a:t>
            </a:r>
            <a:r>
              <a:rPr lang="en-IN" altLang="ko-KR" sz="2200" b="1" dirty="0">
                <a:solidFill>
                  <a:srgbClr val="0033CC"/>
                </a:solidFill>
              </a:rPr>
              <a:t>high-density</a:t>
            </a:r>
            <a:r>
              <a:rPr lang="en-US" altLang="ko-KR" sz="2200" b="1" dirty="0">
                <a:solidFill>
                  <a:srgbClr val="0033CC"/>
                </a:solidFill>
              </a:rPr>
              <a:t>)</a:t>
            </a:r>
            <a:r>
              <a:rPr lang="en-IN" altLang="en-US" sz="2200" b="1" dirty="0">
                <a:solidFill>
                  <a:srgbClr val="0033CC"/>
                </a:solidFill>
              </a:rPr>
              <a:t> Scintillators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590" y="617696"/>
            <a:ext cx="1078992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ea typeface="Calibri" panose="020F0502020204030204" pitchFamily="34" charset="0"/>
              </a:rPr>
              <a:t>Thallium (Tl)</a:t>
            </a:r>
            <a:r>
              <a:rPr lang="en-IN" sz="2200" dirty="0">
                <a:ea typeface="Calibri" panose="020F0502020204030204" pitchFamily="34" charset="0"/>
              </a:rPr>
              <a:t> is one of the </a:t>
            </a:r>
            <a:r>
              <a:rPr lang="en-US" sz="2200" b="1" dirty="0">
                <a:solidFill>
                  <a:srgbClr val="FF0000"/>
                </a:solidFill>
                <a:ea typeface="Calibri" panose="020F0502020204030204" pitchFamily="34" charset="0"/>
              </a:rPr>
              <a:t>largest and heaviest </a:t>
            </a:r>
            <a:r>
              <a:rPr lang="en-IN" sz="2200" dirty="0">
                <a:ea typeface="Calibri" panose="020F0502020204030204" pitchFamily="34" charset="0"/>
              </a:rPr>
              <a:t>chemical elements in the group 13  elements.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/>
              <a:t>It has the following physico-chemical properties such as: </a:t>
            </a:r>
          </a:p>
          <a:p>
            <a:pPr>
              <a:spcAft>
                <a:spcPts val="600"/>
              </a:spcAft>
              <a:defRPr/>
            </a:pPr>
            <a:endParaRPr lang="en-IN" sz="2200" dirty="0"/>
          </a:p>
          <a:p>
            <a:pPr>
              <a:spcAft>
                <a:spcPts val="600"/>
              </a:spcAft>
              <a:defRPr/>
            </a:pPr>
            <a:endParaRPr lang="en-IN" sz="2200" dirty="0"/>
          </a:p>
          <a:p>
            <a:pPr>
              <a:spcAft>
                <a:spcPts val="600"/>
              </a:spcAft>
              <a:defRPr/>
            </a:pPr>
            <a:endParaRPr lang="en-IN" sz="22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200" dirty="0"/>
              <a:t>T</a:t>
            </a:r>
            <a:r>
              <a:rPr lang="en-IN" sz="2200" dirty="0"/>
              <a:t>l</a:t>
            </a:r>
            <a:r>
              <a:rPr lang="en-US" sz="2200" dirty="0"/>
              <a:t> has the electronic configuration of </a:t>
            </a:r>
            <a:r>
              <a:rPr lang="en-US" sz="2200" dirty="0" err="1"/>
              <a:t>s</a:t>
            </a:r>
            <a:r>
              <a:rPr lang="en-US" sz="2200" baseline="30000" dirty="0" err="1"/>
              <a:t>2</a:t>
            </a:r>
            <a:r>
              <a:rPr lang="en-US" sz="2200" dirty="0" err="1"/>
              <a:t>p</a:t>
            </a:r>
            <a:r>
              <a:rPr lang="en-US" sz="2200" baseline="30000" dirty="0" err="1"/>
              <a:t>1</a:t>
            </a:r>
            <a:r>
              <a:rPr lang="en-US" sz="2200" dirty="0"/>
              <a:t> outer electron configuration.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/>
              <a:t>Heavy </a:t>
            </a:r>
            <a:r>
              <a:rPr lang="en-US" sz="2200" dirty="0"/>
              <a:t>metal ions with an </a:t>
            </a:r>
            <a:r>
              <a:rPr lang="en-US" sz="2200" b="1" dirty="0" err="1">
                <a:solidFill>
                  <a:srgbClr val="7030A0"/>
                </a:solidFill>
              </a:rPr>
              <a:t>ns</a:t>
            </a:r>
            <a:r>
              <a:rPr lang="en-US" sz="2200" b="1" baseline="30000" dirty="0" err="1">
                <a:solidFill>
                  <a:srgbClr val="7030A0"/>
                </a:solidFill>
              </a:rPr>
              <a:t>2</a:t>
            </a:r>
            <a:r>
              <a:rPr lang="en-US" sz="2200" b="1" dirty="0">
                <a:solidFill>
                  <a:srgbClr val="7030A0"/>
                </a:solidFill>
              </a:rPr>
              <a:t> electron configuration </a:t>
            </a:r>
            <a:r>
              <a:rPr lang="en-US" sz="2200" dirty="0"/>
              <a:t>are commonly producing luminescence bands at ambient conditions.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200" dirty="0"/>
              <a:t>Tl</a:t>
            </a:r>
            <a:r>
              <a:rPr lang="en-US" sz="2200" baseline="30000" dirty="0"/>
              <a:t>+</a:t>
            </a:r>
            <a:r>
              <a:rPr lang="en-US" sz="2200" dirty="0"/>
              <a:t> ion is well known as an efficient </a:t>
            </a:r>
            <a:r>
              <a:rPr lang="en-US" sz="2200" b="1" dirty="0">
                <a:solidFill>
                  <a:srgbClr val="00B050"/>
                </a:solidFill>
              </a:rPr>
              <a:t>luminescence activator </a:t>
            </a:r>
            <a:r>
              <a:rPr lang="en-US" sz="2200" dirty="0"/>
              <a:t>and used widely in commercial scintillators such as </a:t>
            </a:r>
            <a:r>
              <a:rPr lang="en-US" sz="2200" dirty="0" err="1"/>
              <a:t>NaI</a:t>
            </a:r>
            <a:r>
              <a:rPr lang="en-US" sz="2200" dirty="0"/>
              <a:t>: Tl</a:t>
            </a:r>
            <a:r>
              <a:rPr lang="en-US" sz="2200" baseline="30000" dirty="0"/>
              <a:t>+</a:t>
            </a:r>
            <a:r>
              <a:rPr lang="en-US" sz="2200" dirty="0"/>
              <a:t>, and </a:t>
            </a:r>
            <a:r>
              <a:rPr lang="en-US" sz="2200" dirty="0" err="1"/>
              <a:t>CsI</a:t>
            </a:r>
            <a:r>
              <a:rPr lang="en-US" sz="2200" dirty="0"/>
              <a:t>: Tl</a:t>
            </a:r>
            <a:r>
              <a:rPr lang="en-US" sz="2200" baseline="30000" dirty="0"/>
              <a:t>+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ea typeface="Calibri" panose="020F0502020204030204" pitchFamily="34" charset="0"/>
              </a:rPr>
              <a:t>Not only, an </a:t>
            </a:r>
            <a:r>
              <a:rPr lang="en-US" sz="2000" b="1" dirty="0">
                <a:solidFill>
                  <a:srgbClr val="0033CC"/>
                </a:solidFill>
                <a:ea typeface="Calibri" panose="020F0502020204030204" pitchFamily="34" charset="0"/>
              </a:rPr>
              <a:t>efficient activator</a:t>
            </a:r>
            <a:r>
              <a:rPr lang="en-US" sz="2000" dirty="0">
                <a:ea typeface="Calibri" panose="020F0502020204030204" pitchFamily="34" charset="0"/>
              </a:rPr>
              <a:t>, but as a 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</a:rPr>
              <a:t>host member</a:t>
            </a:r>
            <a:r>
              <a:rPr lang="en-US" sz="2000" dirty="0">
                <a:ea typeface="Calibri" panose="020F0502020204030204" pitchFamily="34" charset="0"/>
              </a:rPr>
              <a:t> the heavy Tl</a:t>
            </a:r>
            <a:r>
              <a:rPr lang="en-US" sz="2000" baseline="30000" dirty="0">
                <a:ea typeface="Calibri" panose="020F0502020204030204" pitchFamily="34" charset="0"/>
              </a:rPr>
              <a:t>+</a:t>
            </a:r>
            <a:r>
              <a:rPr lang="en-US" sz="2000" dirty="0">
                <a:ea typeface="Calibri" panose="020F0502020204030204" pitchFamily="34" charset="0"/>
              </a:rPr>
              <a:t> ion gives rise to a </a:t>
            </a:r>
            <a:r>
              <a:rPr lang="en-US" sz="2000" b="1" dirty="0">
                <a:solidFill>
                  <a:srgbClr val="00B050"/>
                </a:solidFill>
                <a:ea typeface="Calibri" panose="020F0502020204030204" pitchFamily="34" charset="0"/>
              </a:rPr>
              <a:t>high density</a:t>
            </a:r>
            <a:r>
              <a:rPr lang="en-US" sz="2000" dirty="0">
                <a:ea typeface="Calibri" panose="020F0502020204030204" pitchFamily="34" charset="0"/>
              </a:rPr>
              <a:t> and </a:t>
            </a:r>
            <a:r>
              <a:rPr lang="en-US" sz="2000" b="1" dirty="0">
                <a:solidFill>
                  <a:srgbClr val="00B050"/>
                </a:solidFill>
                <a:ea typeface="Calibri" panose="020F0502020204030204" pitchFamily="34" charset="0"/>
              </a:rPr>
              <a:t>effective number</a:t>
            </a:r>
            <a:r>
              <a:rPr lang="en-US" sz="2000" dirty="0">
                <a:ea typeface="Calibri" panose="020F0502020204030204" pitchFamily="34" charset="0"/>
              </a:rPr>
              <a:t> of host compounds significantly.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high </a:t>
            </a:r>
            <a:r>
              <a:rPr lang="en-US" sz="2000" b="1" dirty="0" err="1">
                <a:solidFill>
                  <a:srgbClr val="FF0000"/>
                </a:solidFill>
              </a:rPr>
              <a:t>Z</a:t>
            </a:r>
            <a:r>
              <a:rPr lang="en-US" sz="2000" b="1" baseline="-25000" dirty="0" err="1">
                <a:solidFill>
                  <a:srgbClr val="FF0000"/>
                </a:solidFill>
              </a:rPr>
              <a:t>eff</a:t>
            </a:r>
            <a:r>
              <a:rPr lang="en-US" sz="2000" b="1" baseline="-25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material can produce high photoelectric conversion efficiencies of high-energy photons, since the probability of interaction by the photoelectric effect is proportional to the density and </a:t>
            </a:r>
            <a:r>
              <a:rPr lang="en-US" sz="2000" dirty="0" err="1"/>
              <a:t>Z</a:t>
            </a:r>
            <a:r>
              <a:rPr lang="en-US" sz="2000" baseline="-25000" dirty="0" err="1"/>
              <a:t>eff</a:t>
            </a:r>
            <a:r>
              <a:rPr lang="en-US" sz="2000" baseline="-25000" dirty="0"/>
              <a:t>  </a:t>
            </a:r>
            <a:r>
              <a:rPr lang="en-US" sz="2000" dirty="0"/>
              <a:t>of material.</a:t>
            </a:r>
            <a:endParaRPr lang="en-IN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8707" y="1856882"/>
          <a:ext cx="8128000" cy="122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567103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31909007"/>
                    </a:ext>
                  </a:extLst>
                </a:gridCol>
              </a:tblGrid>
              <a:tr h="48626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atomic weight 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204.4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melting point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303.5°C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79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atomic number</a:t>
                      </a:r>
                      <a:r>
                        <a:rPr lang="en-IN" sz="1800" b="1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81</a:t>
                      </a:r>
                      <a:r>
                        <a:rPr lang="en-IN" sz="18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boiling point,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1457°C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 and 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696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density </a:t>
                      </a:r>
                      <a:r>
                        <a:rPr lang="en-IN" sz="18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ρ</a:t>
                      </a:r>
                      <a:r>
                        <a:rPr lang="en-IN" sz="18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11.9</a:t>
                      </a:r>
                      <a:r>
                        <a:rPr lang="en-IN" sz="1800" b="1" dirty="0">
                          <a:solidFill>
                            <a:srgbClr val="FF0000"/>
                          </a:solidFill>
                        </a:rPr>
                        <a:t> g/</a:t>
                      </a:r>
                      <a:r>
                        <a:rPr lang="en-IN" sz="1800" b="1" dirty="0" err="1">
                          <a:solidFill>
                            <a:srgbClr val="FF0000"/>
                          </a:solidFill>
                        </a:rPr>
                        <a:t>cm</a:t>
                      </a:r>
                      <a:r>
                        <a:rPr lang="en-IN" sz="1800" b="1" baseline="30000" dirty="0" err="1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IN" sz="18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two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oxidation states 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Tl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, and </a:t>
                      </a:r>
                      <a:r>
                        <a:rPr lang="en-IN" sz="1800" b="1" dirty="0" err="1">
                          <a:solidFill>
                            <a:schemeClr val="tx1"/>
                          </a:solidFill>
                        </a:rPr>
                        <a:t>Tl</a:t>
                      </a:r>
                      <a:r>
                        <a:rPr lang="en-IN" sz="1800" b="1" baseline="30000" dirty="0" err="1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843268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78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ABA79-0C80-416A-8392-1B2AFCBF9C43}"/>
              </a:ext>
            </a:extLst>
          </p:cNvPr>
          <p:cNvSpPr/>
          <p:nvPr/>
        </p:nvSpPr>
        <p:spPr>
          <a:xfrm>
            <a:off x="519210" y="267706"/>
            <a:ext cx="5466818" cy="46166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A </a:t>
            </a:r>
            <a:r>
              <a:rPr lang="en-IN" sz="2400" b="1" i="0" dirty="0" err="1">
                <a:solidFill>
                  <a:srgbClr val="FF0000"/>
                </a:solidFill>
                <a:effectLst/>
                <a:latin typeface="Open Sans"/>
              </a:rPr>
              <a:t>fluorozirconate</a:t>
            </a:r>
            <a:r>
              <a:rPr lang="en-IN" sz="2400" b="1" i="0" dirty="0">
                <a:solidFill>
                  <a:srgbClr val="FF0000"/>
                </a:solidFill>
                <a:effectLst/>
                <a:latin typeface="Open Sans"/>
              </a:rPr>
              <a:t> compound: TlZrF</a:t>
            </a:r>
            <a:r>
              <a:rPr lang="en-IN" sz="2400" b="1" i="0" baseline="-25000" dirty="0">
                <a:solidFill>
                  <a:srgbClr val="FF0000"/>
                </a:solidFill>
                <a:effectLst/>
                <a:latin typeface="Open Sans"/>
              </a:rPr>
              <a:t>5</a:t>
            </a:r>
          </a:p>
        </p:txBody>
      </p:sp>
      <p:pic>
        <p:nvPicPr>
          <p:cNvPr id="3" name="Picture 2" descr="E:\My Current-research\TlZrF5_Hy\Cry Fig for revised M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29" y="808892"/>
            <a:ext cx="8612994" cy="5943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CHEP Joint Winter Workshop: February 11 - 14 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624E-01BC-4FD0-9AC1-A8821A8619E4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7392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9486</TotalTime>
  <Words>2000</Words>
  <Application>Microsoft Macintosh PowerPoint</Application>
  <PresentationFormat>Widescreen</PresentationFormat>
  <Paragraphs>173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사용자</dc:creator>
  <cp:lastModifiedBy>Microsoft Office User</cp:lastModifiedBy>
  <cp:revision>45</cp:revision>
  <dcterms:created xsi:type="dcterms:W3CDTF">2025-02-05T01:11:51Z</dcterms:created>
  <dcterms:modified xsi:type="dcterms:W3CDTF">2025-02-12T02:50:11Z</dcterms:modified>
</cp:coreProperties>
</file>