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57"/>
  </p:notesMasterIdLst>
  <p:handoutMasterIdLst>
    <p:handoutMasterId r:id="rId58"/>
  </p:handoutMasterIdLst>
  <p:sldIdLst>
    <p:sldId id="676" r:id="rId2"/>
    <p:sldId id="570" r:id="rId3"/>
    <p:sldId id="679" r:id="rId4"/>
    <p:sldId id="573" r:id="rId5"/>
    <p:sldId id="297" r:id="rId6"/>
    <p:sldId id="488" r:id="rId7"/>
    <p:sldId id="304" r:id="rId8"/>
    <p:sldId id="298" r:id="rId9"/>
    <p:sldId id="549" r:id="rId10"/>
    <p:sldId id="299" r:id="rId11"/>
    <p:sldId id="546" r:id="rId12"/>
    <p:sldId id="579" r:id="rId13"/>
    <p:sldId id="581" r:id="rId14"/>
    <p:sldId id="582" r:id="rId15"/>
    <p:sldId id="583" r:id="rId16"/>
    <p:sldId id="589" r:id="rId17"/>
    <p:sldId id="425" r:id="rId18"/>
    <p:sldId id="654" r:id="rId19"/>
    <p:sldId id="725" r:id="rId20"/>
    <p:sldId id="623" r:id="rId21"/>
    <p:sldId id="624" r:id="rId22"/>
    <p:sldId id="655" r:id="rId23"/>
    <p:sldId id="723" r:id="rId24"/>
    <p:sldId id="629" r:id="rId25"/>
    <p:sldId id="630" r:id="rId26"/>
    <p:sldId id="339" r:id="rId27"/>
    <p:sldId id="394" r:id="rId28"/>
    <p:sldId id="675" r:id="rId29"/>
    <p:sldId id="396" r:id="rId30"/>
    <p:sldId id="318" r:id="rId31"/>
    <p:sldId id="726" r:id="rId32"/>
    <p:sldId id="382" r:id="rId33"/>
    <p:sldId id="438" r:id="rId34"/>
    <p:sldId id="727" r:id="rId35"/>
    <p:sldId id="718" r:id="rId36"/>
    <p:sldId id="427" r:id="rId37"/>
    <p:sldId id="435" r:id="rId38"/>
    <p:sldId id="404" r:id="rId39"/>
    <p:sldId id="423" r:id="rId40"/>
    <p:sldId id="403" r:id="rId41"/>
    <p:sldId id="417" r:id="rId42"/>
    <p:sldId id="418" r:id="rId43"/>
    <p:sldId id="419" r:id="rId44"/>
    <p:sldId id="410" r:id="rId45"/>
    <p:sldId id="413" r:id="rId46"/>
    <p:sldId id="411" r:id="rId47"/>
    <p:sldId id="683" r:id="rId48"/>
    <p:sldId id="684" r:id="rId49"/>
    <p:sldId id="562" r:id="rId50"/>
    <p:sldId id="733" r:id="rId51"/>
    <p:sldId id="728" r:id="rId52"/>
    <p:sldId id="732" r:id="rId53"/>
    <p:sldId id="731" r:id="rId54"/>
    <p:sldId id="641" r:id="rId55"/>
    <p:sldId id="642"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00"/>
    <a:srgbClr val="99FF33"/>
    <a:srgbClr val="FF0066"/>
    <a:srgbClr val="00CC00"/>
    <a:srgbClr val="000000"/>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79" autoAdjust="0"/>
    <p:restoredTop sz="88314" autoAdjust="0"/>
  </p:normalViewPr>
  <p:slideViewPr>
    <p:cSldViewPr>
      <p:cViewPr varScale="1">
        <p:scale>
          <a:sx n="58" d="100"/>
          <a:sy n="58" d="100"/>
        </p:scale>
        <p:origin x="1902"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CD6E15-D3ED-42A2-B549-9DD77B60156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DD932E0A-6D58-41E8-8F32-FC2A789DF986}">
      <dgm:prSet custT="1">
        <dgm:style>
          <a:lnRef idx="1">
            <a:schemeClr val="accent1"/>
          </a:lnRef>
          <a:fillRef idx="2">
            <a:schemeClr val="accent1"/>
          </a:fillRef>
          <a:effectRef idx="1">
            <a:schemeClr val="accent1"/>
          </a:effectRef>
          <a:fontRef idx="minor">
            <a:schemeClr val="dk1"/>
          </a:fontRef>
        </dgm:style>
      </dgm:prSet>
      <dgm:spPr>
        <a:gradFill flip="none" rotWithShape="1">
          <a:gsLst>
            <a:gs pos="0">
              <a:srgbClr val="FFCFD6"/>
            </a:gs>
            <a:gs pos="64000">
              <a:schemeClr val="bg1">
                <a:lumMod val="95000"/>
              </a:schemeClr>
            </a:gs>
            <a:gs pos="100000">
              <a:schemeClr val="accent1">
                <a:tint val="15000"/>
                <a:satMod val="350000"/>
              </a:schemeClr>
            </a:gs>
          </a:gsLst>
          <a:lin ang="5400000" scaled="1"/>
          <a:tileRect/>
        </a:gra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Centre for Quantum and Electronics</a:t>
          </a:r>
        </a:p>
      </dgm:t>
    </dgm:pt>
    <dgm:pt modelId="{D0F80A7C-6FEC-479E-AE88-FB8662285E4D}" type="parTrans" cxnId="{F968036B-8894-4A52-9D25-F5ED338A9752}">
      <dgm:prSet/>
      <dgm:spPr/>
      <dgm:t>
        <a:bodyPr/>
        <a:lstStyle/>
        <a:p>
          <a:endParaRPr lang="en-US" sz="1600" b="1">
            <a:solidFill>
              <a:srgbClr val="0000FF"/>
            </a:solidFill>
            <a:latin typeface="+mj-lt"/>
          </a:endParaRPr>
        </a:p>
      </dgm:t>
    </dgm:pt>
    <dgm:pt modelId="{1F6947B7-9EEA-43C2-98E6-524E44B48DBE}" type="sibTrans" cxnId="{F968036B-8894-4A52-9D25-F5ED338A9752}">
      <dgm:prSet/>
      <dgm:spPr/>
      <dgm:t>
        <a:bodyPr/>
        <a:lstStyle/>
        <a:p>
          <a:endParaRPr lang="en-US" sz="1600" b="1">
            <a:solidFill>
              <a:srgbClr val="0000FF"/>
            </a:solidFill>
            <a:latin typeface="+mj-lt"/>
          </a:endParaRPr>
        </a:p>
      </dgm:t>
    </dgm:pt>
    <dgm:pt modelId="{C5E92711-98BB-43C0-973E-5CB92532BA54}">
      <dgm:prSet custT="1">
        <dgm:style>
          <a:lnRef idx="1">
            <a:schemeClr val="accent1"/>
          </a:lnRef>
          <a:fillRef idx="2">
            <a:schemeClr val="accent1"/>
          </a:fillRef>
          <a:effectRef idx="1">
            <a:schemeClr val="accent1"/>
          </a:effectRef>
          <a:fontRef idx="minor">
            <a:schemeClr val="dk1"/>
          </a:fontRef>
        </dgm:style>
      </dgm:prSet>
      <dgm:spPr>
        <a:gradFill flip="none" rotWithShape="1">
          <a:gsLst>
            <a:gs pos="0">
              <a:srgbClr val="FFCFD6"/>
            </a:gs>
            <a:gs pos="64000">
              <a:schemeClr val="bg1">
                <a:lumMod val="95000"/>
              </a:schemeClr>
            </a:gs>
            <a:gs pos="100000">
              <a:schemeClr val="accent1">
                <a:tint val="15000"/>
                <a:satMod val="350000"/>
              </a:schemeClr>
            </a:gs>
          </a:gsLst>
          <a:lin ang="5400000" scaled="1"/>
          <a:tileRect/>
        </a:gra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FF"/>
              </a:solidFill>
              <a:effectLst/>
              <a:latin typeface="Times New Roman" pitchFamily="18" charset="0"/>
              <a:cs typeface="Times New Roman" pitchFamily="18" charset="0"/>
            </a:rPr>
            <a:t>Photonics</a:t>
          </a:r>
        </a:p>
      </dgm:t>
    </dgm:pt>
    <dgm:pt modelId="{41DEFA0A-AEE9-4048-A599-F95143A5A4BF}" type="parTrans" cxnId="{7C29E68E-A04F-40FE-A6D1-F067C02C16E2}">
      <dgm:prSet/>
      <dgm:spPr/>
      <dgm:t>
        <a:bodyPr/>
        <a:lstStyle/>
        <a:p>
          <a:endParaRPr lang="en-US" sz="1600" b="1">
            <a:solidFill>
              <a:srgbClr val="0000FF"/>
            </a:solidFill>
            <a:latin typeface="+mj-lt"/>
          </a:endParaRPr>
        </a:p>
      </dgm:t>
    </dgm:pt>
    <dgm:pt modelId="{59F51740-20A9-4E00-8EE4-D63A5A119D8A}" type="sibTrans" cxnId="{7C29E68E-A04F-40FE-A6D1-F067C02C16E2}">
      <dgm:prSet/>
      <dgm:spPr/>
      <dgm:t>
        <a:bodyPr/>
        <a:lstStyle/>
        <a:p>
          <a:endParaRPr lang="en-US" sz="1600" b="1">
            <a:solidFill>
              <a:srgbClr val="0000FF"/>
            </a:solidFill>
            <a:latin typeface="+mj-lt"/>
          </a:endParaRPr>
        </a:p>
      </dgm:t>
    </dgm:pt>
    <dgm:pt modelId="{F1F8C011-EBB5-4C1C-9268-3E1F2F486BF3}">
      <dgm:prSet custT="1">
        <dgm:style>
          <a:lnRef idx="1">
            <a:schemeClr val="accent1"/>
          </a:lnRef>
          <a:fillRef idx="2">
            <a:schemeClr val="accent1"/>
          </a:fillRef>
          <a:effectRef idx="1">
            <a:schemeClr val="accent1"/>
          </a:effectRef>
          <a:fontRef idx="minor">
            <a:schemeClr val="dk1"/>
          </a:fontRef>
        </dgm:style>
      </dgm:prSet>
      <dgm:spPr>
        <a:gradFill flip="none" rotWithShape="0">
          <a:gsLst>
            <a:gs pos="0">
              <a:srgbClr val="FFCFD6"/>
            </a:gs>
            <a:gs pos="64000">
              <a:schemeClr val="bg1">
                <a:lumMod val="95000"/>
              </a:schemeClr>
            </a:gs>
            <a:gs pos="100000">
              <a:schemeClr val="accent1">
                <a:tint val="15000"/>
                <a:satMod val="350000"/>
              </a:schemeClr>
            </a:gs>
          </a:gsLst>
          <a:lin ang="5400000" scaled="1"/>
          <a:tileRect/>
        </a:gradFill>
      </dgm:spPr>
      <dgm:t>
        <a:bodyPr/>
        <a:lstStyle/>
        <a:p>
          <a:r>
            <a:rPr lang="en-US" sz="2000" b="1" dirty="0">
              <a:solidFill>
                <a:srgbClr val="0000FF"/>
              </a:solidFill>
              <a:latin typeface="Times New Roman" pitchFamily="18" charset="0"/>
              <a:cs typeface="Times New Roman" pitchFamily="18" charset="0"/>
            </a:rPr>
            <a:t>Laser spectroscopy </a:t>
          </a:r>
        </a:p>
      </dgm:t>
    </dgm:pt>
    <dgm:pt modelId="{5FBFEC34-48D4-4BFD-A31C-AFFFD272D829}" type="parTrans" cxnId="{71C55001-9EF3-4020-A609-4E6D18B02B28}">
      <dgm:prSet/>
      <dgm:spPr/>
      <dgm:t>
        <a:bodyPr/>
        <a:lstStyle/>
        <a:p>
          <a:endParaRPr lang="en-US" sz="1600" b="1">
            <a:solidFill>
              <a:srgbClr val="0000FF"/>
            </a:solidFill>
            <a:latin typeface="+mj-lt"/>
          </a:endParaRPr>
        </a:p>
      </dgm:t>
    </dgm:pt>
    <dgm:pt modelId="{0B7CFE20-B11F-4FA6-9B6F-8047F4BA72C2}" type="sibTrans" cxnId="{71C55001-9EF3-4020-A609-4E6D18B02B28}">
      <dgm:prSet/>
      <dgm:spPr/>
      <dgm:t>
        <a:bodyPr/>
        <a:lstStyle/>
        <a:p>
          <a:endParaRPr lang="en-US" sz="1600" b="1">
            <a:solidFill>
              <a:srgbClr val="0000FF"/>
            </a:solidFill>
            <a:latin typeface="+mj-lt"/>
          </a:endParaRPr>
        </a:p>
      </dgm:t>
    </dgm:pt>
    <dgm:pt modelId="{B4EB1BBB-2EF3-491A-874E-A3D2E5954CCE}">
      <dgm:prSet custT="1">
        <dgm:style>
          <a:lnRef idx="1">
            <a:schemeClr val="accent1"/>
          </a:lnRef>
          <a:fillRef idx="2">
            <a:schemeClr val="accent1"/>
          </a:fillRef>
          <a:effectRef idx="1">
            <a:schemeClr val="accent1"/>
          </a:effectRef>
          <a:fontRef idx="minor">
            <a:schemeClr val="dk1"/>
          </a:fontRef>
        </dgm:style>
      </dgm:prSet>
      <dgm:spPr>
        <a:gradFill flip="none" rotWithShape="0">
          <a:gsLst>
            <a:gs pos="0">
              <a:srgbClr val="FFCFD6"/>
            </a:gs>
            <a:gs pos="64000">
              <a:schemeClr val="bg1">
                <a:lumMod val="95000"/>
              </a:schemeClr>
            </a:gs>
            <a:gs pos="100000">
              <a:schemeClr val="accent1">
                <a:tint val="15000"/>
                <a:satMod val="350000"/>
              </a:schemeClr>
            </a:gs>
          </a:gsLst>
          <a:lin ang="5400000" scaled="1"/>
          <a:tileRect/>
        </a:gradFill>
      </dgm:spPr>
      <dgm:t>
        <a:bodyPr/>
        <a:lstStyle/>
        <a:p>
          <a:r>
            <a:rPr lang="en-US" sz="2000" b="1" dirty="0">
              <a:solidFill>
                <a:srgbClr val="0000FF"/>
              </a:solidFill>
              <a:latin typeface="Times New Roman" pitchFamily="18" charset="0"/>
              <a:cs typeface="Times New Roman" pitchFamily="18" charset="0"/>
            </a:rPr>
            <a:t>Nano-bio photonics</a:t>
          </a:r>
        </a:p>
      </dgm:t>
    </dgm:pt>
    <dgm:pt modelId="{5C2CBA82-A75D-4F98-AA2A-2C3AE6321134}" type="parTrans" cxnId="{8F8CC281-46C5-4046-BC5C-A3B655565740}">
      <dgm:prSet/>
      <dgm:spPr/>
      <dgm:t>
        <a:bodyPr/>
        <a:lstStyle/>
        <a:p>
          <a:endParaRPr lang="en-US" sz="1600" b="1">
            <a:solidFill>
              <a:srgbClr val="0000FF"/>
            </a:solidFill>
            <a:latin typeface="+mj-lt"/>
          </a:endParaRPr>
        </a:p>
      </dgm:t>
    </dgm:pt>
    <dgm:pt modelId="{6DA12BEE-F1C8-4E12-8B25-F0B0E6192728}" type="sibTrans" cxnId="{8F8CC281-46C5-4046-BC5C-A3B655565740}">
      <dgm:prSet/>
      <dgm:spPr/>
      <dgm:t>
        <a:bodyPr/>
        <a:lstStyle/>
        <a:p>
          <a:endParaRPr lang="en-US" sz="1600" b="1">
            <a:solidFill>
              <a:srgbClr val="0000FF"/>
            </a:solidFill>
            <a:latin typeface="+mj-lt"/>
          </a:endParaRPr>
        </a:p>
      </dgm:t>
    </dgm:pt>
    <dgm:pt modelId="{9D9C029C-940A-4024-85D0-34084BDB03E1}" type="pres">
      <dgm:prSet presAssocID="{B0CD6E15-D3ED-42A2-B549-9DD77B601569}" presName="hierChild1" presStyleCnt="0">
        <dgm:presLayoutVars>
          <dgm:orgChart val="1"/>
          <dgm:chPref val="1"/>
          <dgm:dir/>
          <dgm:animOne val="branch"/>
          <dgm:animLvl val="lvl"/>
          <dgm:resizeHandles/>
        </dgm:presLayoutVars>
      </dgm:prSet>
      <dgm:spPr/>
    </dgm:pt>
    <dgm:pt modelId="{ECB14F81-5DC1-4CEA-9D34-BB5680C8A1D8}" type="pres">
      <dgm:prSet presAssocID="{DD932E0A-6D58-41E8-8F32-FC2A789DF986}" presName="hierRoot1" presStyleCnt="0">
        <dgm:presLayoutVars>
          <dgm:hierBranch/>
        </dgm:presLayoutVars>
      </dgm:prSet>
      <dgm:spPr/>
    </dgm:pt>
    <dgm:pt modelId="{9272E305-8CDF-4B0D-94C6-8B57DFECD299}" type="pres">
      <dgm:prSet presAssocID="{DD932E0A-6D58-41E8-8F32-FC2A789DF986}" presName="rootComposite1" presStyleCnt="0"/>
      <dgm:spPr/>
    </dgm:pt>
    <dgm:pt modelId="{6EB04F93-D6F9-4612-BA51-7A9149AEC128}" type="pres">
      <dgm:prSet presAssocID="{DD932E0A-6D58-41E8-8F32-FC2A789DF986}" presName="rootText1" presStyleLbl="node0" presStyleIdx="0" presStyleCnt="1" custScaleX="801530" custScaleY="197180" custLinFactY="-100000" custLinFactNeighborX="2157" custLinFactNeighborY="-102871">
        <dgm:presLayoutVars>
          <dgm:chPref val="3"/>
        </dgm:presLayoutVars>
      </dgm:prSet>
      <dgm:spPr>
        <a:prstGeom prst="roundRect">
          <a:avLst/>
        </a:prstGeom>
      </dgm:spPr>
    </dgm:pt>
    <dgm:pt modelId="{3627A441-CE36-472A-BE58-312BC6E40525}" type="pres">
      <dgm:prSet presAssocID="{DD932E0A-6D58-41E8-8F32-FC2A789DF986}" presName="rootConnector1" presStyleLbl="node1" presStyleIdx="0" presStyleCnt="0"/>
      <dgm:spPr/>
    </dgm:pt>
    <dgm:pt modelId="{8D89BB6B-2366-419A-A164-3C0D6CF928B3}" type="pres">
      <dgm:prSet presAssocID="{DD932E0A-6D58-41E8-8F32-FC2A789DF986}" presName="hierChild2" presStyleCnt="0"/>
      <dgm:spPr/>
    </dgm:pt>
    <dgm:pt modelId="{12777ABE-7FCB-4E10-84E3-14E48DC52DCE}" type="pres">
      <dgm:prSet presAssocID="{41DEFA0A-AEE9-4048-A599-F95143A5A4BF}" presName="Name35" presStyleLbl="parChTrans1D2" presStyleIdx="0" presStyleCnt="3"/>
      <dgm:spPr/>
    </dgm:pt>
    <dgm:pt modelId="{21F2990C-F40A-403A-AC8B-84BF7FDD9C41}" type="pres">
      <dgm:prSet presAssocID="{C5E92711-98BB-43C0-973E-5CB92532BA54}" presName="hierRoot2" presStyleCnt="0">
        <dgm:presLayoutVars>
          <dgm:hierBranch/>
        </dgm:presLayoutVars>
      </dgm:prSet>
      <dgm:spPr/>
    </dgm:pt>
    <dgm:pt modelId="{4169F2B6-4E98-4B68-8115-2814FFE5A58D}" type="pres">
      <dgm:prSet presAssocID="{C5E92711-98BB-43C0-973E-5CB92532BA54}" presName="rootComposite" presStyleCnt="0"/>
      <dgm:spPr/>
    </dgm:pt>
    <dgm:pt modelId="{031DF7DB-1A0A-4F7C-A90D-1A6D699DFD8D}" type="pres">
      <dgm:prSet presAssocID="{C5E92711-98BB-43C0-973E-5CB92532BA54}" presName="rootText" presStyleLbl="node2" presStyleIdx="0" presStyleCnt="3" custScaleX="195344" custScaleY="303340" custLinFactNeighborX="2247" custLinFactNeighborY="-47172">
        <dgm:presLayoutVars>
          <dgm:chPref val="3"/>
        </dgm:presLayoutVars>
      </dgm:prSet>
      <dgm:spPr>
        <a:prstGeom prst="roundRect">
          <a:avLst/>
        </a:prstGeom>
      </dgm:spPr>
    </dgm:pt>
    <dgm:pt modelId="{5D384F75-E522-440A-92FA-16520583F798}" type="pres">
      <dgm:prSet presAssocID="{C5E92711-98BB-43C0-973E-5CB92532BA54}" presName="rootConnector" presStyleLbl="node2" presStyleIdx="0" presStyleCnt="3"/>
      <dgm:spPr/>
    </dgm:pt>
    <dgm:pt modelId="{007614E0-5980-4A75-88CF-17CBBFD36A44}" type="pres">
      <dgm:prSet presAssocID="{C5E92711-98BB-43C0-973E-5CB92532BA54}" presName="hierChild4" presStyleCnt="0"/>
      <dgm:spPr/>
    </dgm:pt>
    <dgm:pt modelId="{775447F7-3C70-4822-9662-795E65858607}" type="pres">
      <dgm:prSet presAssocID="{C5E92711-98BB-43C0-973E-5CB92532BA54}" presName="hierChild5" presStyleCnt="0"/>
      <dgm:spPr/>
    </dgm:pt>
    <dgm:pt modelId="{541E017E-0103-43A1-A632-03BDAFEBC41D}" type="pres">
      <dgm:prSet presAssocID="{5FBFEC34-48D4-4BFD-A31C-AFFFD272D829}" presName="Name35" presStyleLbl="parChTrans1D2" presStyleIdx="1" presStyleCnt="3"/>
      <dgm:spPr/>
    </dgm:pt>
    <dgm:pt modelId="{2A61DBC4-EA49-4057-B5FA-E43252CF55EE}" type="pres">
      <dgm:prSet presAssocID="{F1F8C011-EBB5-4C1C-9268-3E1F2F486BF3}" presName="hierRoot2" presStyleCnt="0">
        <dgm:presLayoutVars>
          <dgm:hierBranch val="init"/>
        </dgm:presLayoutVars>
      </dgm:prSet>
      <dgm:spPr/>
    </dgm:pt>
    <dgm:pt modelId="{A44182C0-FC19-4851-902B-C4FF71363929}" type="pres">
      <dgm:prSet presAssocID="{F1F8C011-EBB5-4C1C-9268-3E1F2F486BF3}" presName="rootComposite" presStyleCnt="0"/>
      <dgm:spPr/>
    </dgm:pt>
    <dgm:pt modelId="{4A2BA39D-79CD-4DE9-9502-A10982C02E63}" type="pres">
      <dgm:prSet presAssocID="{F1F8C011-EBB5-4C1C-9268-3E1F2F486BF3}" presName="rootText" presStyleLbl="node2" presStyleIdx="1" presStyleCnt="3" custScaleX="212203" custScaleY="300304" custLinFactNeighborX="1356" custLinFactNeighborY="-47962">
        <dgm:presLayoutVars>
          <dgm:chPref val="3"/>
        </dgm:presLayoutVars>
      </dgm:prSet>
      <dgm:spPr>
        <a:prstGeom prst="roundRect">
          <a:avLst/>
        </a:prstGeom>
      </dgm:spPr>
    </dgm:pt>
    <dgm:pt modelId="{1C882335-E003-4D73-9B34-8B74CAA70C58}" type="pres">
      <dgm:prSet presAssocID="{F1F8C011-EBB5-4C1C-9268-3E1F2F486BF3}" presName="rootConnector" presStyleLbl="node2" presStyleIdx="1" presStyleCnt="3"/>
      <dgm:spPr/>
    </dgm:pt>
    <dgm:pt modelId="{EA386B84-B04E-4C5D-9932-5AAEA56386F3}" type="pres">
      <dgm:prSet presAssocID="{F1F8C011-EBB5-4C1C-9268-3E1F2F486BF3}" presName="hierChild4" presStyleCnt="0"/>
      <dgm:spPr/>
    </dgm:pt>
    <dgm:pt modelId="{36274DC9-B3FD-4720-A2DD-D288F99FAA84}" type="pres">
      <dgm:prSet presAssocID="{F1F8C011-EBB5-4C1C-9268-3E1F2F486BF3}" presName="hierChild5" presStyleCnt="0"/>
      <dgm:spPr/>
    </dgm:pt>
    <dgm:pt modelId="{4F9BC085-94E2-42C8-8AC1-42802BF53C1E}" type="pres">
      <dgm:prSet presAssocID="{5C2CBA82-A75D-4F98-AA2A-2C3AE6321134}" presName="Name35" presStyleLbl="parChTrans1D2" presStyleIdx="2" presStyleCnt="3"/>
      <dgm:spPr/>
    </dgm:pt>
    <dgm:pt modelId="{26F34D1E-130A-4FB7-9892-D020F6B552B9}" type="pres">
      <dgm:prSet presAssocID="{B4EB1BBB-2EF3-491A-874E-A3D2E5954CCE}" presName="hierRoot2" presStyleCnt="0">
        <dgm:presLayoutVars>
          <dgm:hierBranch val="init"/>
        </dgm:presLayoutVars>
      </dgm:prSet>
      <dgm:spPr/>
    </dgm:pt>
    <dgm:pt modelId="{11AD60F4-FD7D-45E2-B2A0-44F9BD939523}" type="pres">
      <dgm:prSet presAssocID="{B4EB1BBB-2EF3-491A-874E-A3D2E5954CCE}" presName="rootComposite" presStyleCnt="0"/>
      <dgm:spPr/>
    </dgm:pt>
    <dgm:pt modelId="{C99085E8-2DEE-43BA-A809-A75A115554D1}" type="pres">
      <dgm:prSet presAssocID="{B4EB1BBB-2EF3-491A-874E-A3D2E5954CCE}" presName="rootText" presStyleLbl="node2" presStyleIdx="2" presStyleCnt="3" custScaleX="200113" custScaleY="300304" custLinFactNeighborY="-70142">
        <dgm:presLayoutVars>
          <dgm:chPref val="3"/>
        </dgm:presLayoutVars>
      </dgm:prSet>
      <dgm:spPr>
        <a:prstGeom prst="roundRect">
          <a:avLst/>
        </a:prstGeom>
      </dgm:spPr>
    </dgm:pt>
    <dgm:pt modelId="{02A99BED-126A-4BD9-B25F-FAB6203A807C}" type="pres">
      <dgm:prSet presAssocID="{B4EB1BBB-2EF3-491A-874E-A3D2E5954CCE}" presName="rootConnector" presStyleLbl="node2" presStyleIdx="2" presStyleCnt="3"/>
      <dgm:spPr/>
    </dgm:pt>
    <dgm:pt modelId="{4FADF047-7012-450D-B2C0-775432E7C49D}" type="pres">
      <dgm:prSet presAssocID="{B4EB1BBB-2EF3-491A-874E-A3D2E5954CCE}" presName="hierChild4" presStyleCnt="0"/>
      <dgm:spPr/>
    </dgm:pt>
    <dgm:pt modelId="{C535A2BC-74AA-4084-9AC5-52C815B0EF9C}" type="pres">
      <dgm:prSet presAssocID="{B4EB1BBB-2EF3-491A-874E-A3D2E5954CCE}" presName="hierChild5" presStyleCnt="0"/>
      <dgm:spPr/>
    </dgm:pt>
    <dgm:pt modelId="{5B08B37E-ABB3-4D96-B952-649AC8AD68B2}" type="pres">
      <dgm:prSet presAssocID="{DD932E0A-6D58-41E8-8F32-FC2A789DF986}" presName="hierChild3" presStyleCnt="0"/>
      <dgm:spPr/>
    </dgm:pt>
  </dgm:ptLst>
  <dgm:cxnLst>
    <dgm:cxn modelId="{71C55001-9EF3-4020-A609-4E6D18B02B28}" srcId="{DD932E0A-6D58-41E8-8F32-FC2A789DF986}" destId="{F1F8C011-EBB5-4C1C-9268-3E1F2F486BF3}" srcOrd="1" destOrd="0" parTransId="{5FBFEC34-48D4-4BFD-A31C-AFFFD272D829}" sibTransId="{0B7CFE20-B11F-4FA6-9B6F-8047F4BA72C2}"/>
    <dgm:cxn modelId="{7FE55F10-C774-493B-B2DE-B5361CBD3A8C}" type="presOf" srcId="{F1F8C011-EBB5-4C1C-9268-3E1F2F486BF3}" destId="{1C882335-E003-4D73-9B34-8B74CAA70C58}" srcOrd="1" destOrd="0" presId="urn:microsoft.com/office/officeart/2005/8/layout/orgChart1"/>
    <dgm:cxn modelId="{0A184F11-110C-4713-A63D-B34DD71A5434}" type="presOf" srcId="{5FBFEC34-48D4-4BFD-A31C-AFFFD272D829}" destId="{541E017E-0103-43A1-A632-03BDAFEBC41D}" srcOrd="0" destOrd="0" presId="urn:microsoft.com/office/officeart/2005/8/layout/orgChart1"/>
    <dgm:cxn modelId="{F28E0936-A1DD-4B66-9C3E-86F6989D5064}" type="presOf" srcId="{B4EB1BBB-2EF3-491A-874E-A3D2E5954CCE}" destId="{02A99BED-126A-4BD9-B25F-FAB6203A807C}" srcOrd="1" destOrd="0" presId="urn:microsoft.com/office/officeart/2005/8/layout/orgChart1"/>
    <dgm:cxn modelId="{4F7ED35B-1475-4F8D-8A24-D7557ED23F15}" type="presOf" srcId="{C5E92711-98BB-43C0-973E-5CB92532BA54}" destId="{031DF7DB-1A0A-4F7C-A90D-1A6D699DFD8D}" srcOrd="0" destOrd="0" presId="urn:microsoft.com/office/officeart/2005/8/layout/orgChart1"/>
    <dgm:cxn modelId="{F968036B-8894-4A52-9D25-F5ED338A9752}" srcId="{B0CD6E15-D3ED-42A2-B549-9DD77B601569}" destId="{DD932E0A-6D58-41E8-8F32-FC2A789DF986}" srcOrd="0" destOrd="0" parTransId="{D0F80A7C-6FEC-479E-AE88-FB8662285E4D}" sibTransId="{1F6947B7-9EEA-43C2-98E6-524E44B48DBE}"/>
    <dgm:cxn modelId="{B8C8594D-5262-44DE-A5D2-E32052C1D5C9}" type="presOf" srcId="{B0CD6E15-D3ED-42A2-B549-9DD77B601569}" destId="{9D9C029C-940A-4024-85D0-34084BDB03E1}" srcOrd="0" destOrd="0" presId="urn:microsoft.com/office/officeart/2005/8/layout/orgChart1"/>
    <dgm:cxn modelId="{4491A857-A038-4D2E-A8A0-1994E5477BAA}" type="presOf" srcId="{C5E92711-98BB-43C0-973E-5CB92532BA54}" destId="{5D384F75-E522-440A-92FA-16520583F798}" srcOrd="1" destOrd="0" presId="urn:microsoft.com/office/officeart/2005/8/layout/orgChart1"/>
    <dgm:cxn modelId="{8F8CC281-46C5-4046-BC5C-A3B655565740}" srcId="{DD932E0A-6D58-41E8-8F32-FC2A789DF986}" destId="{B4EB1BBB-2EF3-491A-874E-A3D2E5954CCE}" srcOrd="2" destOrd="0" parTransId="{5C2CBA82-A75D-4F98-AA2A-2C3AE6321134}" sibTransId="{6DA12BEE-F1C8-4E12-8B25-F0B0E6192728}"/>
    <dgm:cxn modelId="{2A91C88C-88CC-469B-8783-68EDF8ED682E}" type="presOf" srcId="{DD932E0A-6D58-41E8-8F32-FC2A789DF986}" destId="{3627A441-CE36-472A-BE58-312BC6E40525}" srcOrd="1" destOrd="0" presId="urn:microsoft.com/office/officeart/2005/8/layout/orgChart1"/>
    <dgm:cxn modelId="{7C29E68E-A04F-40FE-A6D1-F067C02C16E2}" srcId="{DD932E0A-6D58-41E8-8F32-FC2A789DF986}" destId="{C5E92711-98BB-43C0-973E-5CB92532BA54}" srcOrd="0" destOrd="0" parTransId="{41DEFA0A-AEE9-4048-A599-F95143A5A4BF}" sibTransId="{59F51740-20A9-4E00-8EE4-D63A5A119D8A}"/>
    <dgm:cxn modelId="{D8A1219A-BFD4-473B-B398-76BA9381F5FB}" type="presOf" srcId="{5C2CBA82-A75D-4F98-AA2A-2C3AE6321134}" destId="{4F9BC085-94E2-42C8-8AC1-42802BF53C1E}" srcOrd="0" destOrd="0" presId="urn:microsoft.com/office/officeart/2005/8/layout/orgChart1"/>
    <dgm:cxn modelId="{B09B74BC-BC72-46F7-AF46-2546A03C3D1E}" type="presOf" srcId="{DD932E0A-6D58-41E8-8F32-FC2A789DF986}" destId="{6EB04F93-D6F9-4612-BA51-7A9149AEC128}" srcOrd="0" destOrd="0" presId="urn:microsoft.com/office/officeart/2005/8/layout/orgChart1"/>
    <dgm:cxn modelId="{3A5348EA-D163-40E7-B8E7-CFC8AA2C028B}" type="presOf" srcId="{B4EB1BBB-2EF3-491A-874E-A3D2E5954CCE}" destId="{C99085E8-2DEE-43BA-A809-A75A115554D1}" srcOrd="0" destOrd="0" presId="urn:microsoft.com/office/officeart/2005/8/layout/orgChart1"/>
    <dgm:cxn modelId="{C9F6C2F6-E1FA-43AF-B2AB-B239FBB2C6A6}" type="presOf" srcId="{F1F8C011-EBB5-4C1C-9268-3E1F2F486BF3}" destId="{4A2BA39D-79CD-4DE9-9502-A10982C02E63}" srcOrd="0" destOrd="0" presId="urn:microsoft.com/office/officeart/2005/8/layout/orgChart1"/>
    <dgm:cxn modelId="{EB66C1FD-6D95-46B7-8528-6F6963151F29}" type="presOf" srcId="{41DEFA0A-AEE9-4048-A599-F95143A5A4BF}" destId="{12777ABE-7FCB-4E10-84E3-14E48DC52DCE}" srcOrd="0" destOrd="0" presId="urn:microsoft.com/office/officeart/2005/8/layout/orgChart1"/>
    <dgm:cxn modelId="{3D6D3369-5A9D-4443-82BF-520477D7AF93}" type="presParOf" srcId="{9D9C029C-940A-4024-85D0-34084BDB03E1}" destId="{ECB14F81-5DC1-4CEA-9D34-BB5680C8A1D8}" srcOrd="0" destOrd="0" presId="urn:microsoft.com/office/officeart/2005/8/layout/orgChart1"/>
    <dgm:cxn modelId="{2B48461B-46D9-4567-8B23-693017790CA7}" type="presParOf" srcId="{ECB14F81-5DC1-4CEA-9D34-BB5680C8A1D8}" destId="{9272E305-8CDF-4B0D-94C6-8B57DFECD299}" srcOrd="0" destOrd="0" presId="urn:microsoft.com/office/officeart/2005/8/layout/orgChart1"/>
    <dgm:cxn modelId="{E0D29C33-498E-4536-BDA7-2B1E89864945}" type="presParOf" srcId="{9272E305-8CDF-4B0D-94C6-8B57DFECD299}" destId="{6EB04F93-D6F9-4612-BA51-7A9149AEC128}" srcOrd="0" destOrd="0" presId="urn:microsoft.com/office/officeart/2005/8/layout/orgChart1"/>
    <dgm:cxn modelId="{F588ADFB-7402-4871-A4C4-5AD53CC9D6FF}" type="presParOf" srcId="{9272E305-8CDF-4B0D-94C6-8B57DFECD299}" destId="{3627A441-CE36-472A-BE58-312BC6E40525}" srcOrd="1" destOrd="0" presId="urn:microsoft.com/office/officeart/2005/8/layout/orgChart1"/>
    <dgm:cxn modelId="{AF44CE80-9C42-41F3-8CB5-FC11478C7779}" type="presParOf" srcId="{ECB14F81-5DC1-4CEA-9D34-BB5680C8A1D8}" destId="{8D89BB6B-2366-419A-A164-3C0D6CF928B3}" srcOrd="1" destOrd="0" presId="urn:microsoft.com/office/officeart/2005/8/layout/orgChart1"/>
    <dgm:cxn modelId="{946DF73B-09EE-448E-8CEC-B8A21A46A9F0}" type="presParOf" srcId="{8D89BB6B-2366-419A-A164-3C0D6CF928B3}" destId="{12777ABE-7FCB-4E10-84E3-14E48DC52DCE}" srcOrd="0" destOrd="0" presId="urn:microsoft.com/office/officeart/2005/8/layout/orgChart1"/>
    <dgm:cxn modelId="{0266201D-E636-4357-8DBD-468D8C38666B}" type="presParOf" srcId="{8D89BB6B-2366-419A-A164-3C0D6CF928B3}" destId="{21F2990C-F40A-403A-AC8B-84BF7FDD9C41}" srcOrd="1" destOrd="0" presId="urn:microsoft.com/office/officeart/2005/8/layout/orgChart1"/>
    <dgm:cxn modelId="{1CD413BD-17D6-47CE-BA03-0DD21A7EA5DE}" type="presParOf" srcId="{21F2990C-F40A-403A-AC8B-84BF7FDD9C41}" destId="{4169F2B6-4E98-4B68-8115-2814FFE5A58D}" srcOrd="0" destOrd="0" presId="urn:microsoft.com/office/officeart/2005/8/layout/orgChart1"/>
    <dgm:cxn modelId="{35E04061-D691-4998-9501-06EE0B8F11F9}" type="presParOf" srcId="{4169F2B6-4E98-4B68-8115-2814FFE5A58D}" destId="{031DF7DB-1A0A-4F7C-A90D-1A6D699DFD8D}" srcOrd="0" destOrd="0" presId="urn:microsoft.com/office/officeart/2005/8/layout/orgChart1"/>
    <dgm:cxn modelId="{43963ED5-1A4D-4018-98A7-5AD6CC1F21C3}" type="presParOf" srcId="{4169F2B6-4E98-4B68-8115-2814FFE5A58D}" destId="{5D384F75-E522-440A-92FA-16520583F798}" srcOrd="1" destOrd="0" presId="urn:microsoft.com/office/officeart/2005/8/layout/orgChart1"/>
    <dgm:cxn modelId="{D908AC8B-FEEB-4C10-9E30-9F012BD2ED6F}" type="presParOf" srcId="{21F2990C-F40A-403A-AC8B-84BF7FDD9C41}" destId="{007614E0-5980-4A75-88CF-17CBBFD36A44}" srcOrd="1" destOrd="0" presId="urn:microsoft.com/office/officeart/2005/8/layout/orgChart1"/>
    <dgm:cxn modelId="{F1865056-3B58-496C-9AA5-C44854840CE2}" type="presParOf" srcId="{21F2990C-F40A-403A-AC8B-84BF7FDD9C41}" destId="{775447F7-3C70-4822-9662-795E65858607}" srcOrd="2" destOrd="0" presId="urn:microsoft.com/office/officeart/2005/8/layout/orgChart1"/>
    <dgm:cxn modelId="{CBE49EE2-FA23-48D6-87FC-09EB22E95E95}" type="presParOf" srcId="{8D89BB6B-2366-419A-A164-3C0D6CF928B3}" destId="{541E017E-0103-43A1-A632-03BDAFEBC41D}" srcOrd="2" destOrd="0" presId="urn:microsoft.com/office/officeart/2005/8/layout/orgChart1"/>
    <dgm:cxn modelId="{2AD6DDCF-9E70-4734-86DD-1B2001ABE847}" type="presParOf" srcId="{8D89BB6B-2366-419A-A164-3C0D6CF928B3}" destId="{2A61DBC4-EA49-4057-B5FA-E43252CF55EE}" srcOrd="3" destOrd="0" presId="urn:microsoft.com/office/officeart/2005/8/layout/orgChart1"/>
    <dgm:cxn modelId="{BA334550-3627-4701-9007-8C85E6024893}" type="presParOf" srcId="{2A61DBC4-EA49-4057-B5FA-E43252CF55EE}" destId="{A44182C0-FC19-4851-902B-C4FF71363929}" srcOrd="0" destOrd="0" presId="urn:microsoft.com/office/officeart/2005/8/layout/orgChart1"/>
    <dgm:cxn modelId="{434643AD-D754-4915-9D4C-1E32F30ABD21}" type="presParOf" srcId="{A44182C0-FC19-4851-902B-C4FF71363929}" destId="{4A2BA39D-79CD-4DE9-9502-A10982C02E63}" srcOrd="0" destOrd="0" presId="urn:microsoft.com/office/officeart/2005/8/layout/orgChart1"/>
    <dgm:cxn modelId="{614EA9E8-A7AF-4CCE-87F0-48100A4F2263}" type="presParOf" srcId="{A44182C0-FC19-4851-902B-C4FF71363929}" destId="{1C882335-E003-4D73-9B34-8B74CAA70C58}" srcOrd="1" destOrd="0" presId="urn:microsoft.com/office/officeart/2005/8/layout/orgChart1"/>
    <dgm:cxn modelId="{F279258F-D103-4A0A-B913-80F3D462FA5F}" type="presParOf" srcId="{2A61DBC4-EA49-4057-B5FA-E43252CF55EE}" destId="{EA386B84-B04E-4C5D-9932-5AAEA56386F3}" srcOrd="1" destOrd="0" presId="urn:microsoft.com/office/officeart/2005/8/layout/orgChart1"/>
    <dgm:cxn modelId="{73D03370-F3F2-4B98-920A-BD7A81EEECAD}" type="presParOf" srcId="{2A61DBC4-EA49-4057-B5FA-E43252CF55EE}" destId="{36274DC9-B3FD-4720-A2DD-D288F99FAA84}" srcOrd="2" destOrd="0" presId="urn:microsoft.com/office/officeart/2005/8/layout/orgChart1"/>
    <dgm:cxn modelId="{2624ACCA-420B-479F-9631-9D3434DA4FFE}" type="presParOf" srcId="{8D89BB6B-2366-419A-A164-3C0D6CF928B3}" destId="{4F9BC085-94E2-42C8-8AC1-42802BF53C1E}" srcOrd="4" destOrd="0" presId="urn:microsoft.com/office/officeart/2005/8/layout/orgChart1"/>
    <dgm:cxn modelId="{6BA57B85-D6DA-48AC-89C3-E8F51E6ABBA3}" type="presParOf" srcId="{8D89BB6B-2366-419A-A164-3C0D6CF928B3}" destId="{26F34D1E-130A-4FB7-9892-D020F6B552B9}" srcOrd="5" destOrd="0" presId="urn:microsoft.com/office/officeart/2005/8/layout/orgChart1"/>
    <dgm:cxn modelId="{EA1F7C47-F33F-4B97-B218-02B7179A49BC}" type="presParOf" srcId="{26F34D1E-130A-4FB7-9892-D020F6B552B9}" destId="{11AD60F4-FD7D-45E2-B2A0-44F9BD939523}" srcOrd="0" destOrd="0" presId="urn:microsoft.com/office/officeart/2005/8/layout/orgChart1"/>
    <dgm:cxn modelId="{76768F92-D86D-413C-A472-57660724A032}" type="presParOf" srcId="{11AD60F4-FD7D-45E2-B2A0-44F9BD939523}" destId="{C99085E8-2DEE-43BA-A809-A75A115554D1}" srcOrd="0" destOrd="0" presId="urn:microsoft.com/office/officeart/2005/8/layout/orgChart1"/>
    <dgm:cxn modelId="{CCA62BA9-8A76-4C5F-8237-C5482CCBFE88}" type="presParOf" srcId="{11AD60F4-FD7D-45E2-B2A0-44F9BD939523}" destId="{02A99BED-126A-4BD9-B25F-FAB6203A807C}" srcOrd="1" destOrd="0" presId="urn:microsoft.com/office/officeart/2005/8/layout/orgChart1"/>
    <dgm:cxn modelId="{AD9D46B9-D504-41F8-9D90-4FCC07DFED6F}" type="presParOf" srcId="{26F34D1E-130A-4FB7-9892-D020F6B552B9}" destId="{4FADF047-7012-450D-B2C0-775432E7C49D}" srcOrd="1" destOrd="0" presId="urn:microsoft.com/office/officeart/2005/8/layout/orgChart1"/>
    <dgm:cxn modelId="{1A089F55-125D-498A-9F32-12C922DB3F5F}" type="presParOf" srcId="{26F34D1E-130A-4FB7-9892-D020F6B552B9}" destId="{C535A2BC-74AA-4084-9AC5-52C815B0EF9C}" srcOrd="2" destOrd="0" presId="urn:microsoft.com/office/officeart/2005/8/layout/orgChart1"/>
    <dgm:cxn modelId="{488AB860-E1C6-40D1-ABE6-54E0003DECC9}" type="presParOf" srcId="{ECB14F81-5DC1-4CEA-9D34-BB5680C8A1D8}" destId="{5B08B37E-ABB3-4D96-B952-649AC8AD68B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BC085-94E2-42C8-8AC1-42802BF53C1E}">
      <dsp:nvSpPr>
        <dsp:cNvPr id="0" name=""/>
        <dsp:cNvSpPr/>
      </dsp:nvSpPr>
      <dsp:spPr>
        <a:xfrm>
          <a:off x="3045702" y="1143974"/>
          <a:ext cx="1703191" cy="662913"/>
        </a:xfrm>
        <a:custGeom>
          <a:avLst/>
          <a:gdLst/>
          <a:ahLst/>
          <a:cxnLst/>
          <a:rect l="0" t="0" r="0" b="0"/>
          <a:pathLst>
            <a:path>
              <a:moveTo>
                <a:pt x="0" y="0"/>
              </a:moveTo>
              <a:lnTo>
                <a:pt x="0" y="583240"/>
              </a:lnTo>
              <a:lnTo>
                <a:pt x="1703191" y="583240"/>
              </a:lnTo>
              <a:lnTo>
                <a:pt x="1703191" y="6629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1E017E-0103-43A1-A632-03BDAFEBC41D}">
      <dsp:nvSpPr>
        <dsp:cNvPr id="0" name=""/>
        <dsp:cNvSpPr/>
      </dsp:nvSpPr>
      <dsp:spPr>
        <a:xfrm>
          <a:off x="2989810" y="1143974"/>
          <a:ext cx="91440" cy="747063"/>
        </a:xfrm>
        <a:custGeom>
          <a:avLst/>
          <a:gdLst/>
          <a:ahLst/>
          <a:cxnLst/>
          <a:rect l="0" t="0" r="0" b="0"/>
          <a:pathLst>
            <a:path>
              <a:moveTo>
                <a:pt x="55892" y="0"/>
              </a:moveTo>
              <a:lnTo>
                <a:pt x="55892" y="667390"/>
              </a:lnTo>
              <a:lnTo>
                <a:pt x="45720" y="667390"/>
              </a:lnTo>
              <a:lnTo>
                <a:pt x="45720" y="7470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777ABE-7FCB-4E10-84E3-14E48DC52DCE}">
      <dsp:nvSpPr>
        <dsp:cNvPr id="0" name=""/>
        <dsp:cNvSpPr/>
      </dsp:nvSpPr>
      <dsp:spPr>
        <a:xfrm>
          <a:off x="1336731" y="1143974"/>
          <a:ext cx="1708971" cy="750060"/>
        </a:xfrm>
        <a:custGeom>
          <a:avLst/>
          <a:gdLst/>
          <a:ahLst/>
          <a:cxnLst/>
          <a:rect l="0" t="0" r="0" b="0"/>
          <a:pathLst>
            <a:path>
              <a:moveTo>
                <a:pt x="1708971" y="0"/>
              </a:moveTo>
              <a:lnTo>
                <a:pt x="1708971" y="670387"/>
              </a:lnTo>
              <a:lnTo>
                <a:pt x="0" y="670387"/>
              </a:lnTo>
              <a:lnTo>
                <a:pt x="0" y="7500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B04F93-D6F9-4612-BA51-7A9149AEC128}">
      <dsp:nvSpPr>
        <dsp:cNvPr id="0" name=""/>
        <dsp:cNvSpPr/>
      </dsp:nvSpPr>
      <dsp:spPr>
        <a:xfrm>
          <a:off x="4736" y="395883"/>
          <a:ext cx="6081932" cy="748091"/>
        </a:xfrm>
        <a:prstGeom prst="roundRect">
          <a:avLst/>
        </a:prstGeom>
        <a:gradFill flip="none" rotWithShape="1">
          <a:gsLst>
            <a:gs pos="0">
              <a:srgbClr val="FFCFD6"/>
            </a:gs>
            <a:gs pos="64000">
              <a:schemeClr val="bg1">
                <a:lumMod val="95000"/>
              </a:schemeClr>
            </a:gs>
            <a:gs pos="100000">
              <a:schemeClr val="accent1">
                <a:tint val="15000"/>
                <a:satMod val="350000"/>
              </a:schemeClr>
            </a:gs>
          </a:gsLst>
          <a:lin ang="5400000" scaled="1"/>
          <a:tileRect/>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kern="1200" cap="none" normalizeH="0" baseline="0" dirty="0">
              <a:ln>
                <a:noFill/>
              </a:ln>
              <a:solidFill>
                <a:srgbClr val="0000FF"/>
              </a:solidFill>
              <a:effectLst/>
              <a:latin typeface="Times New Roman" pitchFamily="18" charset="0"/>
              <a:cs typeface="Times New Roman" pitchFamily="18" charset="0"/>
            </a:rPr>
            <a:t>Centre for Quantum and Electronics</a:t>
          </a:r>
        </a:p>
      </dsp:txBody>
      <dsp:txXfrm>
        <a:off x="41255" y="432402"/>
        <a:ext cx="6008894" cy="675053"/>
      </dsp:txXfrm>
    </dsp:sp>
    <dsp:sp modelId="{031DF7DB-1A0A-4F7C-A90D-1A6D699DFD8D}">
      <dsp:nvSpPr>
        <dsp:cNvPr id="0" name=""/>
        <dsp:cNvSpPr/>
      </dsp:nvSpPr>
      <dsp:spPr>
        <a:xfrm>
          <a:off x="595605" y="1894035"/>
          <a:ext cx="1482251" cy="1150857"/>
        </a:xfrm>
        <a:prstGeom prst="roundRect">
          <a:avLst/>
        </a:prstGeom>
        <a:gradFill flip="none" rotWithShape="1">
          <a:gsLst>
            <a:gs pos="0">
              <a:srgbClr val="FFCFD6"/>
            </a:gs>
            <a:gs pos="64000">
              <a:schemeClr val="bg1">
                <a:lumMod val="95000"/>
              </a:schemeClr>
            </a:gs>
            <a:gs pos="100000">
              <a:schemeClr val="accent1">
                <a:tint val="15000"/>
                <a:satMod val="350000"/>
              </a:schemeClr>
            </a:gs>
          </a:gsLst>
          <a:lin ang="5400000" scaled="1"/>
          <a:tileRect/>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0000FF"/>
              </a:solidFill>
              <a:effectLst/>
              <a:latin typeface="Times New Roman" pitchFamily="18" charset="0"/>
              <a:cs typeface="Times New Roman" pitchFamily="18" charset="0"/>
            </a:rPr>
            <a:t>Photonics</a:t>
          </a:r>
        </a:p>
      </dsp:txBody>
      <dsp:txXfrm>
        <a:off x="651785" y="1950215"/>
        <a:ext cx="1369891" cy="1038497"/>
      </dsp:txXfrm>
    </dsp:sp>
    <dsp:sp modelId="{4A2BA39D-79CD-4DE9-9502-A10982C02E63}">
      <dsp:nvSpPr>
        <dsp:cNvPr id="0" name=""/>
        <dsp:cNvSpPr/>
      </dsp:nvSpPr>
      <dsp:spPr>
        <a:xfrm>
          <a:off x="2230442" y="1891038"/>
          <a:ext cx="1610175" cy="1139338"/>
        </a:xfrm>
        <a:prstGeom prst="roundRect">
          <a:avLst/>
        </a:prstGeom>
        <a:gradFill flip="none" rotWithShape="0">
          <a:gsLst>
            <a:gs pos="0">
              <a:srgbClr val="FFCFD6"/>
            </a:gs>
            <a:gs pos="64000">
              <a:schemeClr val="bg1">
                <a:lumMod val="95000"/>
              </a:schemeClr>
            </a:gs>
            <a:gs pos="100000">
              <a:schemeClr val="accent1">
                <a:tint val="15000"/>
                <a:satMod val="350000"/>
              </a:schemeClr>
            </a:gs>
          </a:gsLst>
          <a:lin ang="5400000" scaled="1"/>
          <a:tileRect/>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FF"/>
              </a:solidFill>
              <a:latin typeface="Times New Roman" pitchFamily="18" charset="0"/>
              <a:cs typeface="Times New Roman" pitchFamily="18" charset="0"/>
            </a:rPr>
            <a:t>Laser spectroscopy </a:t>
          </a:r>
        </a:p>
      </dsp:txBody>
      <dsp:txXfrm>
        <a:off x="2286060" y="1946656"/>
        <a:ext cx="1498939" cy="1028102"/>
      </dsp:txXfrm>
    </dsp:sp>
    <dsp:sp modelId="{C99085E8-2DEE-43BA-A809-A75A115554D1}">
      <dsp:nvSpPr>
        <dsp:cNvPr id="0" name=""/>
        <dsp:cNvSpPr/>
      </dsp:nvSpPr>
      <dsp:spPr>
        <a:xfrm>
          <a:off x="3989675" y="1806888"/>
          <a:ext cx="1518438" cy="1139338"/>
        </a:xfrm>
        <a:prstGeom prst="roundRect">
          <a:avLst/>
        </a:prstGeom>
        <a:gradFill flip="none" rotWithShape="0">
          <a:gsLst>
            <a:gs pos="0">
              <a:srgbClr val="FFCFD6"/>
            </a:gs>
            <a:gs pos="64000">
              <a:schemeClr val="bg1">
                <a:lumMod val="95000"/>
              </a:schemeClr>
            </a:gs>
            <a:gs pos="100000">
              <a:schemeClr val="accent1">
                <a:tint val="15000"/>
                <a:satMod val="350000"/>
              </a:schemeClr>
            </a:gs>
          </a:gsLst>
          <a:lin ang="5400000" scaled="1"/>
          <a:tileRect/>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FF"/>
              </a:solidFill>
              <a:latin typeface="Times New Roman" pitchFamily="18" charset="0"/>
              <a:cs typeface="Times New Roman" pitchFamily="18" charset="0"/>
            </a:rPr>
            <a:t>Nano-bio photonics</a:t>
          </a:r>
        </a:p>
      </dsp:txBody>
      <dsp:txXfrm>
        <a:off x="4045293" y="1862506"/>
        <a:ext cx="1407202" cy="102810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96175D-12A3-46A9-8294-8FD30BBFBDF1}" type="datetimeFigureOut">
              <a:rPr lang="en-US" smtClean="0"/>
              <a:pPr/>
              <a:t>2/12/2025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9A4CD29-69B5-48F7-B7E9-3752EF7099E9}" type="slidenum">
              <a:rPr lang="en-US" smtClean="0"/>
              <a:pPr/>
              <a:t>‹#›</a:t>
            </a:fld>
            <a:endParaRPr lang="en-US"/>
          </a:p>
        </p:txBody>
      </p:sp>
    </p:spTree>
    <p:extLst>
      <p:ext uri="{BB962C8B-B14F-4D97-AF65-F5344CB8AC3E}">
        <p14:creationId xmlns:p14="http://schemas.microsoft.com/office/powerpoint/2010/main" val="4119559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2C4F90-3F3B-4487-A56D-A2BFD59EFA4A}" type="datetimeFigureOut">
              <a:rPr lang="en-US" smtClean="0"/>
              <a:pPr/>
              <a:t>2/12/2025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F19FD1-AC46-4A51-AAEF-4C21E5F76176}" type="slidenum">
              <a:rPr lang="en-US" smtClean="0"/>
              <a:pPr/>
              <a:t>‹#›</a:t>
            </a:fld>
            <a:endParaRPr lang="en-US"/>
          </a:p>
        </p:txBody>
      </p:sp>
    </p:spTree>
    <p:extLst>
      <p:ext uri="{BB962C8B-B14F-4D97-AF65-F5344CB8AC3E}">
        <p14:creationId xmlns:p14="http://schemas.microsoft.com/office/powerpoint/2010/main" val="4173726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p-photonics.com/lasers.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rp-photonics.com/excimer_lasers.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F19FD1-AC46-4A51-AAEF-4C21E5F76176}" type="slidenum">
              <a:rPr lang="en-US" smtClean="0"/>
              <a:pPr/>
              <a:t>1</a:t>
            </a:fld>
            <a:endParaRPr lang="en-US"/>
          </a:p>
        </p:txBody>
      </p:sp>
    </p:spTree>
    <p:extLst>
      <p:ext uri="{BB962C8B-B14F-4D97-AF65-F5344CB8AC3E}">
        <p14:creationId xmlns:p14="http://schemas.microsoft.com/office/powerpoint/2010/main" val="999936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F19FD1-AC46-4A51-AAEF-4C21E5F76176}" type="slidenum">
              <a:rPr lang="en-US" smtClean="0"/>
              <a:pPr/>
              <a:t>21</a:t>
            </a:fld>
            <a:endParaRPr lang="en-US"/>
          </a:p>
        </p:txBody>
      </p:sp>
    </p:spTree>
    <p:extLst>
      <p:ext uri="{BB962C8B-B14F-4D97-AF65-F5344CB8AC3E}">
        <p14:creationId xmlns:p14="http://schemas.microsoft.com/office/powerpoint/2010/main" val="3251011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UV laser based on frequency conversion using nonlinear crystals such as doubling, tripling and/or mixing of tunable laser emission generated from the primary tunable lasers. However, this way has several disadvantages such as its complexity, high cost, limited spectral bandwidth and tunability, inefficiency, inconvenience and unreliability for airborne measurement in flight or aboard spacecraft applications </a:t>
            </a:r>
          </a:p>
          <a:p>
            <a:r>
              <a:rPr lang="en-US" sz="1200" kern="1200" dirty="0" err="1">
                <a:solidFill>
                  <a:schemeClr val="tx1"/>
                </a:solidFill>
                <a:effectLst/>
                <a:latin typeface="+mn-lt"/>
                <a:ea typeface="+mn-ea"/>
                <a:cs typeface="+mn-cs"/>
              </a:rPr>
              <a:t>exity</a:t>
            </a:r>
            <a:r>
              <a:rPr lang="en-US" sz="1200" kern="1200" dirty="0">
                <a:solidFill>
                  <a:schemeClr val="tx1"/>
                </a:solidFill>
                <a:effectLst/>
                <a:latin typeface="+mn-lt"/>
                <a:ea typeface="+mn-ea"/>
                <a:cs typeface="+mn-cs"/>
              </a:rPr>
              <a:t>, high cost, spectral bandwidth and tunability limitation in accordance with experimental requirements </a:t>
            </a:r>
            <a:endParaRPr lang="en-US" dirty="0"/>
          </a:p>
          <a:p>
            <a:endParaRPr lang="en-US" dirty="0"/>
          </a:p>
        </p:txBody>
      </p:sp>
      <p:sp>
        <p:nvSpPr>
          <p:cNvPr id="4" name="Slide Number Placeholder 3"/>
          <p:cNvSpPr>
            <a:spLocks noGrp="1"/>
          </p:cNvSpPr>
          <p:nvPr>
            <p:ph type="sldNum" sz="quarter" idx="10"/>
          </p:nvPr>
        </p:nvSpPr>
        <p:spPr/>
        <p:txBody>
          <a:bodyPr/>
          <a:lstStyle/>
          <a:p>
            <a:fld id="{EAF19FD1-AC46-4A51-AAEF-4C21E5F76176}" type="slidenum">
              <a:rPr lang="en-US" smtClean="0"/>
              <a:pPr/>
              <a:t>22</a:t>
            </a:fld>
            <a:endParaRPr lang="en-US"/>
          </a:p>
        </p:txBody>
      </p:sp>
    </p:spTree>
    <p:extLst>
      <p:ext uri="{BB962C8B-B14F-4D97-AF65-F5344CB8AC3E}">
        <p14:creationId xmlns:p14="http://schemas.microsoft.com/office/powerpoint/2010/main" val="2971937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F19FD1-AC46-4A51-AAEF-4C21E5F76176}" type="slidenum">
              <a:rPr lang="en-US" smtClean="0"/>
              <a:pPr/>
              <a:t>23</a:t>
            </a:fld>
            <a:endParaRPr lang="en-US"/>
          </a:p>
        </p:txBody>
      </p:sp>
    </p:spTree>
    <p:extLst>
      <p:ext uri="{BB962C8B-B14F-4D97-AF65-F5344CB8AC3E}">
        <p14:creationId xmlns:p14="http://schemas.microsoft.com/office/powerpoint/2010/main" val="1341516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6719CD6D-02D6-4217-A5AF-A2E93333DE0D}" type="slidenum">
              <a:rPr lang="en-US" altLang="ja-JP"/>
              <a:pPr/>
              <a:t>24</a:t>
            </a:fld>
            <a:endParaRPr lang="en-US" altLang="ja-JP"/>
          </a:p>
        </p:txBody>
      </p:sp>
      <p:sp>
        <p:nvSpPr>
          <p:cNvPr id="55299" name="Rectangle 2"/>
          <p:cNvSpPr>
            <a:spLocks noGrp="1" noRot="1" noChangeAspect="1" noChangeArrowheads="1" noTextEdit="1"/>
          </p:cNvSpPr>
          <p:nvPr>
            <p:ph type="sldImg"/>
          </p:nvPr>
        </p:nvSpPr>
        <p:spPr>
          <a:xfrm>
            <a:off x="1193800" y="706438"/>
            <a:ext cx="4518025" cy="3389312"/>
          </a:xfrm>
          <a:solidFill>
            <a:srgbClr val="FFFFFF"/>
          </a:solidFill>
          <a:ln/>
        </p:spPr>
      </p:sp>
      <p:sp>
        <p:nvSpPr>
          <p:cNvPr id="55300" name="Rectangle 3"/>
          <p:cNvSpPr>
            <a:spLocks noGrp="1" noChangeArrowheads="1"/>
          </p:cNvSpPr>
          <p:nvPr>
            <p:ph type="body" idx="1"/>
          </p:nvPr>
        </p:nvSpPr>
        <p:spPr>
          <a:xfrm>
            <a:off x="931863" y="4375150"/>
            <a:ext cx="5041900" cy="4095750"/>
          </a:xfrm>
          <a:solidFill>
            <a:srgbClr val="FFFFFF"/>
          </a:solidFill>
          <a:ln>
            <a:solidFill>
              <a:srgbClr val="000000"/>
            </a:solidFill>
          </a:ln>
        </p:spPr>
        <p:txBody>
          <a:bodyPr lIns="61877" tIns="30938" rIns="61877" bIns="30938"/>
          <a:lstStyle/>
          <a:p>
            <a:r>
              <a:rPr lang="en-US" sz="1200" kern="1200" dirty="0">
                <a:solidFill>
                  <a:schemeClr val="tx1"/>
                </a:solidFill>
                <a:latin typeface="+mn-lt"/>
                <a:ea typeface="+mn-ea"/>
                <a:cs typeface="+mn-cs"/>
              </a:rPr>
              <a:t>In this regard, high-power, all-solid-state UV lasers based on rare earth-doped fluoride crystals are still highly regarded, </a:t>
            </a:r>
            <a:r>
              <a:rPr kumimoji="1" lang="en-US" sz="1200" kern="1200" dirty="0">
                <a:solidFill>
                  <a:schemeClr val="tx1"/>
                </a:solidFill>
                <a:effectLst/>
                <a:latin typeface="+mn-lt"/>
                <a:ea typeface="+mn-ea"/>
                <a:cs typeface="+mn-cs"/>
              </a:rPr>
              <a:t>Among possible UV materials,</a:t>
            </a:r>
          </a:p>
          <a:p>
            <a:r>
              <a:rPr kumimoji="1" lang="en-US" altLang="ja-JP" sz="1200" kern="1200" dirty="0">
                <a:solidFill>
                  <a:srgbClr val="FF0000"/>
                </a:solidFill>
                <a:effectLst/>
                <a:latin typeface="+mn-lt"/>
                <a:ea typeface="+mn-ea"/>
                <a:cs typeface="+mn-cs"/>
              </a:rPr>
              <a:t>fluoride crystals have been developed for the direct and efficient generation of UV light</a:t>
            </a:r>
            <a:r>
              <a:rPr kumimoji="1" lang="en-US" altLang="ja-JP" sz="1200" kern="1200" dirty="0">
                <a:solidFill>
                  <a:schemeClr val="tx1"/>
                </a:solidFill>
                <a:effectLst/>
                <a:latin typeface="+mn-lt"/>
                <a:ea typeface="+mn-ea"/>
                <a:cs typeface="+mn-cs"/>
              </a:rPr>
              <a:t>. One</a:t>
            </a:r>
            <a:r>
              <a:rPr kumimoji="1" lang="en-US" altLang="ja-JP" sz="1200" kern="1200" baseline="0" dirty="0">
                <a:solidFill>
                  <a:schemeClr val="tx1"/>
                </a:solidFill>
                <a:effectLst/>
                <a:latin typeface="+mn-lt"/>
                <a:ea typeface="+mn-ea"/>
                <a:cs typeface="+mn-cs"/>
              </a:rPr>
              <a:t> of the fluoride crystals is cerium-</a:t>
            </a:r>
            <a:r>
              <a:rPr kumimoji="1" lang="en-US" altLang="ja-JP" sz="1200" kern="1200" baseline="0" dirty="0" err="1">
                <a:solidFill>
                  <a:schemeClr val="tx1"/>
                </a:solidFill>
                <a:effectLst/>
                <a:latin typeface="+mn-lt"/>
                <a:ea typeface="+mn-ea"/>
                <a:cs typeface="+mn-cs"/>
              </a:rPr>
              <a:t>LiCAF</a:t>
            </a:r>
            <a:endParaRPr lang="en-US" dirty="0"/>
          </a:p>
        </p:txBody>
      </p:sp>
    </p:spTree>
    <p:extLst>
      <p:ext uri="{BB962C8B-B14F-4D97-AF65-F5344CB8AC3E}">
        <p14:creationId xmlns:p14="http://schemas.microsoft.com/office/powerpoint/2010/main" val="146336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Ce</a:t>
            </a:r>
            <a:r>
              <a:rPr lang="en-US" sz="1200" kern="1200" baseline="30000" dirty="0">
                <a:solidFill>
                  <a:schemeClr val="tx1"/>
                </a:solidFill>
                <a:latin typeface="+mn-lt"/>
                <a:ea typeface="+mn-ea"/>
                <a:cs typeface="+mn-cs"/>
              </a:rPr>
              <a:t>3+</a:t>
            </a:r>
            <a:r>
              <a:rPr lang="en-US" sz="1200" kern="1200" dirty="0">
                <a:solidFill>
                  <a:schemeClr val="tx1"/>
                </a:solidFill>
                <a:latin typeface="+mn-lt"/>
                <a:ea typeface="+mn-ea"/>
                <a:cs typeface="+mn-cs"/>
              </a:rPr>
              <a:t>-doped LiCaAlF</a:t>
            </a:r>
            <a:r>
              <a:rPr lang="en-US" sz="1200" kern="1200" baseline="-25000" dirty="0">
                <a:solidFill>
                  <a:schemeClr val="tx1"/>
                </a:solidFill>
                <a:latin typeface="+mn-lt"/>
                <a:ea typeface="+mn-ea"/>
                <a:cs typeface="+mn-cs"/>
              </a:rPr>
              <a:t>6</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Ce:LiCAF</a:t>
            </a:r>
            <a:r>
              <a:rPr lang="en-US" sz="1200" kern="1200" dirty="0">
                <a:solidFill>
                  <a:schemeClr val="tx1"/>
                </a:solidFill>
                <a:latin typeface="+mn-lt"/>
                <a:ea typeface="+mn-ea"/>
                <a:cs typeface="+mn-cs"/>
              </a:rPr>
              <a:t>) is an especially attractive solid-state laser gain medium for all-solid-state laser generation and short-pulse amplification in the UV region.</a:t>
            </a:r>
          </a:p>
          <a:p>
            <a:r>
              <a:rPr kumimoji="1" lang="en-US" sz="1200" kern="1200" dirty="0">
                <a:solidFill>
                  <a:schemeClr val="tx1"/>
                </a:solidFill>
                <a:effectLst/>
                <a:latin typeface="+mn-lt"/>
                <a:ea typeface="+mn-ea"/>
                <a:cs typeface="+mn-cs"/>
              </a:rPr>
              <a:t>Focusing on its laser applications, </a:t>
            </a:r>
            <a:r>
              <a:rPr kumimoji="1" lang="en-US" sz="1200" kern="1200" dirty="0" err="1">
                <a:solidFill>
                  <a:schemeClr val="tx1"/>
                </a:solidFill>
                <a:effectLst/>
                <a:latin typeface="+mn-lt"/>
                <a:ea typeface="+mn-ea"/>
                <a:cs typeface="+mn-cs"/>
              </a:rPr>
              <a:t>Ce:LiCAF</a:t>
            </a:r>
            <a:r>
              <a:rPr kumimoji="1" lang="en-US" sz="1200" kern="1200" dirty="0">
                <a:solidFill>
                  <a:schemeClr val="tx1"/>
                </a:solidFill>
                <a:effectLst/>
                <a:latin typeface="+mn-lt"/>
                <a:ea typeface="+mn-ea"/>
                <a:cs typeface="+mn-cs"/>
              </a:rPr>
              <a:t> offers several advantages compared to other laser materials. Aside from being grown into large, high-quality crystals, </a:t>
            </a:r>
            <a:r>
              <a:rPr kumimoji="1" lang="en-US" sz="1200" kern="1200" dirty="0" err="1">
                <a:solidFill>
                  <a:schemeClr val="tx1"/>
                </a:solidFill>
                <a:effectLst/>
                <a:latin typeface="+mn-lt"/>
                <a:ea typeface="+mn-ea"/>
                <a:cs typeface="+mn-cs"/>
              </a:rPr>
              <a:t>Ce:LiCAF</a:t>
            </a:r>
            <a:r>
              <a:rPr kumimoji="1" lang="en-US" sz="1200" kern="1200" dirty="0">
                <a:solidFill>
                  <a:schemeClr val="tx1"/>
                </a:solidFill>
                <a:effectLst/>
                <a:latin typeface="+mn-lt"/>
                <a:ea typeface="+mn-ea"/>
                <a:cs typeface="+mn-cs"/>
              </a:rPr>
              <a:t> can be pumped using the fourth harmonics of an </a:t>
            </a:r>
            <a:r>
              <a:rPr kumimoji="1" lang="en-US" sz="1200" kern="1200" dirty="0" err="1">
                <a:solidFill>
                  <a:schemeClr val="tx1"/>
                </a:solidFill>
                <a:effectLst/>
                <a:latin typeface="+mn-lt"/>
                <a:ea typeface="+mn-ea"/>
                <a:cs typeface="+mn-cs"/>
              </a:rPr>
              <a:t>Nd:YAG</a:t>
            </a:r>
            <a:r>
              <a:rPr kumimoji="1" lang="en-US" sz="1200" kern="1200" dirty="0">
                <a:solidFill>
                  <a:schemeClr val="tx1"/>
                </a:solidFill>
                <a:effectLst/>
                <a:latin typeface="+mn-lt"/>
                <a:ea typeface="+mn-ea"/>
                <a:cs typeface="+mn-cs"/>
              </a:rPr>
              <a:t> laser and demonstrates good conversion efficiency.</a:t>
            </a:r>
          </a:p>
          <a:p>
            <a:r>
              <a:rPr kumimoji="1" lang="en-US" sz="1200" kern="1200" dirty="0">
                <a:solidFill>
                  <a:schemeClr val="tx1"/>
                </a:solidFill>
                <a:effectLst/>
                <a:latin typeface="+mn-lt"/>
                <a:ea typeface="+mn-ea"/>
                <a:cs typeface="+mn-cs"/>
              </a:rPr>
              <a:t>It also has a broad gain bandwidth and a high effective gain cross-section (as shown here) useful in UV short pulse generation and high-power laser amplification.</a:t>
            </a:r>
          </a:p>
          <a:p>
            <a:r>
              <a:rPr kumimoji="1" lang="en-US" sz="1200" kern="1200" dirty="0">
                <a:solidFill>
                  <a:schemeClr val="tx1"/>
                </a:solidFill>
                <a:effectLst/>
                <a:latin typeface="+mn-lt"/>
                <a:ea typeface="+mn-ea"/>
                <a:cs typeface="+mn-cs"/>
              </a:rPr>
              <a:t>In addition,</a:t>
            </a:r>
          </a:p>
          <a:p>
            <a:r>
              <a:rPr kumimoji="1" lang="en-US" sz="1200" kern="1200" dirty="0" err="1">
                <a:solidFill>
                  <a:schemeClr val="tx1"/>
                </a:solidFill>
                <a:effectLst/>
                <a:latin typeface="+mn-lt"/>
                <a:ea typeface="+mn-ea"/>
                <a:cs typeface="+mn-cs"/>
              </a:rPr>
              <a:t>Ce:LiCAF</a:t>
            </a:r>
            <a:r>
              <a:rPr kumimoji="1" lang="en-US" sz="1200" kern="1200" dirty="0">
                <a:solidFill>
                  <a:schemeClr val="tx1"/>
                </a:solidFill>
                <a:effectLst/>
                <a:latin typeface="+mn-lt"/>
                <a:ea typeface="+mn-ea"/>
                <a:cs typeface="+mn-cs"/>
              </a:rPr>
              <a:t> has large saturation </a:t>
            </a:r>
            <a:r>
              <a:rPr kumimoji="1" lang="en-US" sz="1200" kern="1200" dirty="0" err="1">
                <a:solidFill>
                  <a:schemeClr val="tx1"/>
                </a:solidFill>
                <a:effectLst/>
                <a:latin typeface="+mn-lt"/>
                <a:ea typeface="+mn-ea"/>
                <a:cs typeface="+mn-cs"/>
              </a:rPr>
              <a:t>fluence</a:t>
            </a:r>
            <a:r>
              <a:rPr kumimoji="1" lang="en-US" sz="1200" kern="1200" dirty="0">
                <a:solidFill>
                  <a:schemeClr val="tx1"/>
                </a:solidFill>
                <a:effectLst/>
                <a:latin typeface="+mn-lt"/>
                <a:ea typeface="+mn-ea"/>
                <a:cs typeface="+mn-cs"/>
              </a:rPr>
              <a:t> </a:t>
            </a:r>
          </a:p>
          <a:p>
            <a:r>
              <a:rPr kumimoji="1" lang="en-US" sz="1200" kern="1200" dirty="0">
                <a:solidFill>
                  <a:schemeClr val="tx1"/>
                </a:solidFill>
                <a:effectLst/>
                <a:latin typeface="+mn-lt"/>
                <a:ea typeface="+mn-ea"/>
                <a:cs typeface="+mn-cs"/>
              </a:rPr>
              <a:t>and 30-ns fluorescence lifetime</a:t>
            </a:r>
          </a:p>
          <a:p>
            <a:r>
              <a:rPr kumimoji="1" lang="en-US" sz="1200" kern="1200" dirty="0">
                <a:solidFill>
                  <a:schemeClr val="tx1"/>
                </a:solidFill>
                <a:effectLst/>
                <a:latin typeface="+mn-lt"/>
                <a:ea typeface="+mn-ea"/>
                <a:cs typeface="+mn-cs"/>
              </a:rPr>
              <a:t>which are all necessary for multi-pass amplifier</a:t>
            </a:r>
            <a:r>
              <a:rPr kumimoji="1" lang="en-US" sz="1200" kern="1200" baseline="0" dirty="0">
                <a:solidFill>
                  <a:schemeClr val="tx1"/>
                </a:solidFill>
                <a:effectLst/>
                <a:latin typeface="+mn-lt"/>
                <a:ea typeface="+mn-ea"/>
                <a:cs typeface="+mn-cs"/>
              </a:rPr>
              <a:t> systems</a:t>
            </a:r>
            <a:r>
              <a:rPr kumimoji="1" lang="en-US" sz="1200" kern="1200" dirty="0">
                <a:solidFill>
                  <a:schemeClr val="tx1"/>
                </a:solidFill>
                <a:effectLst/>
                <a:latin typeface="+mn-lt"/>
                <a:ea typeface="+mn-ea"/>
                <a:cs typeface="+mn-cs"/>
              </a:rPr>
              <a:t>.</a:t>
            </a:r>
          </a:p>
          <a:p>
            <a:endParaRPr kumimoji="1"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Because Ce:LiCAF has a strong absorption at 266 nm, the fourth harmonic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harmonic) of the Nd:YAG laser is an ideal pump source. </a:t>
            </a:r>
          </a:p>
          <a:p>
            <a:pPr lvl="0"/>
            <a:r>
              <a:rPr lang="en-US" sz="1200" kern="1200" dirty="0">
                <a:solidFill>
                  <a:schemeClr val="tx1"/>
                </a:solidFill>
                <a:effectLst/>
                <a:latin typeface="+mn-lt"/>
                <a:ea typeface="+mn-ea"/>
                <a:cs typeface="+mn-cs"/>
              </a:rPr>
              <a:t>Ce:LiCAF has a potential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tuning range from 280 to 320 nm [7]. This tuning range is attractive for short pulse applications.</a:t>
            </a:r>
          </a:p>
          <a:p>
            <a:pPr lvl="0"/>
            <a:r>
              <a:rPr lang="en-US" sz="1200" kern="1200" dirty="0">
                <a:solidFill>
                  <a:schemeClr val="tx1"/>
                </a:solidFill>
                <a:effectLst/>
                <a:latin typeface="+mn-lt"/>
                <a:ea typeface="+mn-ea"/>
                <a:cs typeface="+mn-cs"/>
              </a:rPr>
              <a:t>Ce:LiCAF has a sufficiently higher effective gain cross-section (6x10</a:t>
            </a:r>
            <a:r>
              <a:rPr lang="en-US" sz="1200" kern="1200" baseline="30000" dirty="0">
                <a:solidFill>
                  <a:schemeClr val="tx1"/>
                </a:solidFill>
                <a:effectLst/>
                <a:latin typeface="+mn-lt"/>
                <a:ea typeface="+mn-ea"/>
                <a:cs typeface="+mn-cs"/>
              </a:rPr>
              <a:t>-18</a:t>
            </a:r>
            <a:r>
              <a:rPr lang="en-US" sz="1200" kern="1200" dirty="0">
                <a:solidFill>
                  <a:schemeClr val="tx1"/>
                </a:solidFill>
                <a:effectLst/>
                <a:latin typeface="+mn-lt"/>
                <a:ea typeface="+mn-ea"/>
                <a:cs typeface="+mn-cs"/>
              </a:rPr>
              <a:t> cm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compared with Ti:sapphire [14]. This property makes it favorable for designing laser oscillators.</a:t>
            </a:r>
          </a:p>
          <a:p>
            <a:pPr lvl="0"/>
            <a:r>
              <a:rPr lang="en-US" sz="1200" kern="1200" dirty="0">
                <a:solidFill>
                  <a:schemeClr val="tx1"/>
                </a:solidFill>
                <a:effectLst/>
                <a:latin typeface="+mn-lt"/>
                <a:ea typeface="+mn-ea"/>
                <a:cs typeface="+mn-cs"/>
              </a:rPr>
              <a:t>Ce:LiCAF has a larger saturation fluence (115 mJ/cm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than organic dyes [8].  This makes it attractive for designing power amplifiers.</a:t>
            </a:r>
          </a:p>
          <a:p>
            <a:pPr lvl="0"/>
            <a:r>
              <a:rPr lang="en-US" sz="1200" kern="1200" dirty="0">
                <a:solidFill>
                  <a:schemeClr val="tx1"/>
                </a:solidFill>
                <a:effectLst/>
                <a:latin typeface="+mn-lt"/>
                <a:ea typeface="+mn-ea"/>
                <a:cs typeface="+mn-cs"/>
              </a:rPr>
              <a:t>The fluorescence lifetime of Ce:LiCAF was reported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be 30 ns and is shown in Figure. 2.4 [15]. This lifetime is shorter than that of Ti:sapphire. Although it is too short for constructing regenerative amplifiers, it is long enough for designing multipass amplifiers and also long enough for electric delay control of the amplifier timing.</a:t>
            </a:r>
          </a:p>
          <a:p>
            <a:endParaRPr kumimoji="1" lang="en-US" sz="1200" kern="1200" dirty="0">
              <a:solidFill>
                <a:schemeClr val="tx1"/>
              </a:solidFill>
              <a:effectLst/>
              <a:latin typeface="+mn-lt"/>
              <a:ea typeface="+mn-ea"/>
              <a:cs typeface="+mn-cs"/>
            </a:endParaRPr>
          </a:p>
          <a:p>
            <a:endParaRPr kumimoji="1" lang="en-US" sz="1200" kern="1200" dirty="0">
              <a:solidFill>
                <a:schemeClr val="tx1"/>
              </a:solidFill>
              <a:effectLst/>
              <a:latin typeface="+mn-lt"/>
              <a:ea typeface="+mn-ea"/>
              <a:cs typeface="+mn-cs"/>
            </a:endParaRPr>
          </a:p>
          <a:p>
            <a:endParaRPr kumimoji="1" lang="en-US" sz="1200" kern="1200" dirty="0">
              <a:solidFill>
                <a:schemeClr val="tx1"/>
              </a:solidFill>
              <a:effectLst/>
              <a:latin typeface="+mn-lt"/>
              <a:ea typeface="+mn-ea"/>
              <a:cs typeface="+mn-cs"/>
            </a:endParaRPr>
          </a:p>
          <a:p>
            <a:r>
              <a:rPr lang="en-US" altLang="ja-JP" sz="1200" dirty="0"/>
              <a:t>The </a:t>
            </a:r>
            <a:r>
              <a:rPr lang="en-US" altLang="ja-JP" sz="1200" dirty="0" err="1"/>
              <a:t>ﬂuorescence</a:t>
            </a:r>
            <a:r>
              <a:rPr lang="en-US" altLang="ja-JP" sz="1200" dirty="0"/>
              <a:t> lifetime of </a:t>
            </a:r>
            <a:r>
              <a:rPr lang="en-US" altLang="ja-JP" sz="1200" dirty="0" err="1"/>
              <a:t>Ce:LiCAF</a:t>
            </a:r>
            <a:r>
              <a:rPr lang="en-US" altLang="ja-JP" sz="1200" dirty="0"/>
              <a:t> was reported to be 25 ns. It would be too short for constructing regenerative </a:t>
            </a:r>
            <a:r>
              <a:rPr lang="en-US" altLang="ja-JP" sz="1200" dirty="0" err="1"/>
              <a:t>ampliﬁer</a:t>
            </a:r>
            <a:r>
              <a:rPr lang="en-US" altLang="ja-JP" sz="1200" dirty="0"/>
              <a:t>; it is long enough for designing multi-pass </a:t>
            </a:r>
            <a:r>
              <a:rPr lang="en-US" altLang="ja-JP" sz="1200" dirty="0" err="1"/>
              <a:t>ampliﬁers</a:t>
            </a:r>
            <a:r>
              <a:rPr lang="en-US" altLang="ja-JP" sz="1200" dirty="0"/>
              <a:t> and also long enough for electronic delay control of the </a:t>
            </a:r>
            <a:r>
              <a:rPr lang="en-US" altLang="ja-JP" sz="1200" dirty="0" err="1"/>
              <a:t>ampliﬁer</a:t>
            </a:r>
            <a:r>
              <a:rPr lang="en-US" altLang="ja-JP" sz="1200" dirty="0"/>
              <a:t> timing.</a:t>
            </a:r>
          </a:p>
          <a:p>
            <a:endParaRPr kumimoji="1" lang="en-US"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D6656B-6AA2-490B-A8DB-F20FDD1D6119}" type="slidenum">
              <a:rPr kumimoji="1" lang="ja-JP" altLang="en-US" smtClean="0"/>
              <a:pPr/>
              <a:t>25</a:t>
            </a:fld>
            <a:endParaRPr kumimoji="1" lang="ja-JP" altLang="en-US"/>
          </a:p>
        </p:txBody>
      </p:sp>
    </p:spTree>
    <p:extLst>
      <p:ext uri="{BB962C8B-B14F-4D97-AF65-F5344CB8AC3E}">
        <p14:creationId xmlns:p14="http://schemas.microsoft.com/office/powerpoint/2010/main" val="259945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Góc quay của cách tử so với trục của BCH ~ 20,30,</a:t>
            </a:r>
            <a:r>
              <a:rPr lang="vi-VN" dirty="0"/>
              <a:t> (288.5 nm), L=6.5 cm; R=30%; Rg=30%</a:t>
            </a:r>
            <a:endParaRPr lang="vi-VN"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ngưỡng phát laser được xác định tại công suất bơm ~ 40 mW; </a:t>
            </a:r>
            <a:r>
              <a:rPr lang="vi-VN" dirty="0"/>
              <a:t> </a:t>
            </a:r>
          </a:p>
          <a:p>
            <a:r>
              <a:rPr lang="vi-VN" sz="1200" b="0" i="0" kern="1200" dirty="0">
                <a:solidFill>
                  <a:schemeClr val="tx1"/>
                </a:solidFill>
                <a:effectLst/>
                <a:latin typeface="+mn-lt"/>
                <a:ea typeface="+mn-ea"/>
                <a:cs typeface="+mn-cs"/>
              </a:rPr>
              <a:t>Năng lượng laser bơm được giữ không đổi là ~120 mW (~3 lần trên ngưỡng). </a:t>
            </a:r>
            <a:br>
              <a:rPr lang="vi-VN" dirty="0"/>
            </a:br>
            <a:r>
              <a:rPr lang="vi-VN" sz="1200" kern="1200" dirty="0">
                <a:solidFill>
                  <a:schemeClr val="tx1"/>
                </a:solidFill>
                <a:effectLst/>
                <a:latin typeface="+mn-lt"/>
                <a:ea typeface="+mn-ea"/>
                <a:cs typeface="+mn-cs"/>
              </a:rPr>
              <a:t>19</a:t>
            </a:r>
            <a:r>
              <a:rPr lang="vi-VN" sz="1200" kern="1200" baseline="30000" dirty="0">
                <a:solidFill>
                  <a:schemeClr val="tx1"/>
                </a:solidFill>
                <a:effectLst/>
                <a:latin typeface="+mn-lt"/>
                <a:ea typeface="+mn-ea"/>
                <a:cs typeface="+mn-cs"/>
              </a:rPr>
              <a:t> 0</a:t>
            </a:r>
            <a:r>
              <a:rPr lang="vi-VN" sz="1200" kern="1200" dirty="0">
                <a:solidFill>
                  <a:schemeClr val="tx1"/>
                </a:solidFill>
                <a:effectLst/>
                <a:latin typeface="+mn-lt"/>
                <a:ea typeface="+mn-ea"/>
                <a:cs typeface="+mn-cs"/>
              </a:rPr>
              <a:t> đến 23</a:t>
            </a:r>
            <a:r>
              <a:rPr lang="vi-VN" sz="1200" kern="1200" baseline="30000" dirty="0">
                <a:solidFill>
                  <a:schemeClr val="tx1"/>
                </a:solidFill>
                <a:effectLst/>
                <a:latin typeface="+mn-lt"/>
                <a:ea typeface="+mn-ea"/>
                <a:cs typeface="+mn-cs"/>
              </a:rPr>
              <a:t>0</a:t>
            </a:r>
            <a:r>
              <a:rPr lang="vi-VN" sz="1200" kern="1200" dirty="0">
                <a:solidFill>
                  <a:schemeClr val="tx1"/>
                </a:solidFill>
                <a:effectLst/>
                <a:latin typeface="+mn-lt"/>
                <a:ea typeface="+mn-ea"/>
                <a:cs typeface="+mn-cs"/>
              </a:rPr>
              <a:t>, vùng điều chỉnh bước sóng đạt được là 11 nm từ 285 nm đến 296 nm</a:t>
            </a:r>
            <a:endParaRPr lang="vi-VN" dirty="0"/>
          </a:p>
        </p:txBody>
      </p:sp>
      <p:sp>
        <p:nvSpPr>
          <p:cNvPr id="4" name="Slide Number Placeholder 3"/>
          <p:cNvSpPr>
            <a:spLocks noGrp="1"/>
          </p:cNvSpPr>
          <p:nvPr>
            <p:ph type="sldNum" sz="quarter" idx="10"/>
          </p:nvPr>
        </p:nvSpPr>
        <p:spPr/>
        <p:txBody>
          <a:bodyPr/>
          <a:lstStyle/>
          <a:p>
            <a:fld id="{EB8D879E-7B55-4C2A-B199-399EF5678031}" type="slidenum">
              <a:rPr lang="vi-VN" smtClean="0"/>
              <a:t>26</a:t>
            </a:fld>
            <a:endParaRPr lang="vi-VN"/>
          </a:p>
        </p:txBody>
      </p:sp>
    </p:spTree>
    <p:extLst>
      <p:ext uri="{BB962C8B-B14F-4D97-AF65-F5344CB8AC3E}">
        <p14:creationId xmlns:p14="http://schemas.microsoft.com/office/powerpoint/2010/main" val="30922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3273C-52E6-41B2-A30E-6766141D8DD0}" type="slidenum">
              <a:rPr lang="en-US" smtClean="0"/>
              <a:t>27</a:t>
            </a:fld>
            <a:endParaRPr lang="en-US"/>
          </a:p>
        </p:txBody>
      </p:sp>
    </p:spTree>
    <p:extLst>
      <p:ext uri="{BB962C8B-B14F-4D97-AF65-F5344CB8AC3E}">
        <p14:creationId xmlns:p14="http://schemas.microsoft.com/office/powerpoint/2010/main" val="3832595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3273C-52E6-41B2-A30E-6766141D8DD0}" type="slidenum">
              <a:rPr lang="en-US" smtClean="0"/>
              <a:t>29</a:t>
            </a:fld>
            <a:endParaRPr lang="en-US"/>
          </a:p>
        </p:txBody>
      </p:sp>
    </p:spTree>
    <p:extLst>
      <p:ext uri="{BB962C8B-B14F-4D97-AF65-F5344CB8AC3E}">
        <p14:creationId xmlns:p14="http://schemas.microsoft.com/office/powerpoint/2010/main" val="3760355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9CC53-EC1D-31B8-A4F0-60CE343E3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13BD5-64E5-EF7E-2961-022E91CB0B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F2B538-1A8A-1C40-3B9B-7ECE766D6754}"/>
              </a:ext>
            </a:extLst>
          </p:cNvPr>
          <p:cNvSpPr>
            <a:spLocks noGrp="1"/>
          </p:cNvSpPr>
          <p:nvPr>
            <p:ph type="body" idx="1"/>
          </p:nvPr>
        </p:nvSpPr>
        <p:spPr/>
        <p:txBody>
          <a:bodyPr/>
          <a:lstStyle/>
          <a:p>
            <a:r>
              <a:rPr lang="en-US"/>
              <a:t>anti‑resonant hollow‑core (AR HC) fiber - </a:t>
            </a:r>
            <a:r>
              <a:rPr lang="vi-VN"/>
              <a:t>sợi lõi rỗng chống cộng hưởng (AR HC)</a:t>
            </a:r>
            <a:endParaRPr lang="en-US"/>
          </a:p>
          <a:p>
            <a:r>
              <a:rPr lang="vi-VN"/>
              <a:t>Thiết lập thử nghiệm: L1, L2, L3 = thấu kính phẳng lồi silica hợp nhất UV phủ chống phản xạ, L4 = thấu kính phẳng lồi canxi florua không phủ, W1 = cửa sổ mặt phẳng silica hợp nhất UV phủ chống phản xạ, W2 = cửa sổ mặt phẳng canxi florua không phủ, DM = gương tán sắc, OAP = gương parabol lệch trục nhôm tăng cường UV, BPF = bộ lọc thông dải phổ.</a:t>
            </a:r>
            <a:endParaRPr lang="en-US"/>
          </a:p>
          <a:p>
            <a:r>
              <a:rPr lang="en-US"/>
              <a:t>resonant dispersive wave RDW - </a:t>
            </a:r>
            <a:r>
              <a:rPr lang="vi-VN"/>
              <a:t>sóng phân tán cộng hưởng RDW</a:t>
            </a:r>
            <a:endParaRPr lang="en-US"/>
          </a:p>
          <a:p>
            <a:r>
              <a:rPr lang="vi-VN"/>
              <a:t>Bước sóng trung tâm củaRDW có thể được điều chỉnh giữa 236 và 377 nm bằng cách điều chỉnh áp suất Ar trong sợi dài 140 mm</a:t>
            </a:r>
            <a:endParaRPr lang="en-US" dirty="0"/>
          </a:p>
        </p:txBody>
      </p:sp>
      <p:sp>
        <p:nvSpPr>
          <p:cNvPr id="4" name="Slide Number Placeholder 3">
            <a:extLst>
              <a:ext uri="{FF2B5EF4-FFF2-40B4-BE49-F238E27FC236}">
                <a16:creationId xmlns:a16="http://schemas.microsoft.com/office/drawing/2014/main" id="{57BF1A3C-7D72-93CD-6924-F5A1DE4A6A86}"/>
              </a:ext>
            </a:extLst>
          </p:cNvPr>
          <p:cNvSpPr>
            <a:spLocks noGrp="1"/>
          </p:cNvSpPr>
          <p:nvPr>
            <p:ph type="sldNum" sz="quarter" idx="10"/>
          </p:nvPr>
        </p:nvSpPr>
        <p:spPr/>
        <p:txBody>
          <a:bodyPr/>
          <a:lstStyle/>
          <a:p>
            <a:fld id="{6333273C-52E6-41B2-A30E-6766141D8DD0}" type="slidenum">
              <a:rPr lang="en-US" smtClean="0"/>
              <a:t>32</a:t>
            </a:fld>
            <a:endParaRPr lang="en-US"/>
          </a:p>
        </p:txBody>
      </p:sp>
    </p:spTree>
    <p:extLst>
      <p:ext uri="{BB962C8B-B14F-4D97-AF65-F5344CB8AC3E}">
        <p14:creationId xmlns:p14="http://schemas.microsoft.com/office/powerpoint/2010/main" val="1804253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4B044-B04A-2DBF-0017-19756C3125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09822-00F1-9170-F2F3-167CA9995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373D84-479C-EC30-AFC7-C87F110A194F}"/>
              </a:ext>
            </a:extLst>
          </p:cNvPr>
          <p:cNvSpPr>
            <a:spLocks noGrp="1"/>
          </p:cNvSpPr>
          <p:nvPr>
            <p:ph type="body" idx="1"/>
          </p:nvPr>
        </p:nvSpPr>
        <p:spPr/>
        <p:txBody>
          <a:bodyPr/>
          <a:lstStyle/>
          <a:p>
            <a:r>
              <a:rPr lang="vi-VN"/>
              <a:t>Thiết lập thử nghiệm: L1, L2, L3 = thấu kính phẳng lồi silica hợp nhất UV phủ chống phản xạ, L4 = thấu kính phẳng lồi canxi florua không phủ, W1 = cửa sổ mặt phẳng silica hợp nhất UV phủ chống phản xạ, W2 = cửa sổ mặt phẳng canxi florua không phủ, DM = gương tán sắc, OAP = gương parabol lệch trục nhôm tăng cường UV, BPF = bộ lọc thông dải phổ.</a:t>
            </a:r>
            <a:endParaRPr lang="en-US"/>
          </a:p>
          <a:p>
            <a:r>
              <a:rPr lang="en-US"/>
              <a:t>resonant dispersive wave RDW - </a:t>
            </a:r>
            <a:r>
              <a:rPr lang="vi-VN"/>
              <a:t>sóng phân tán cộng hưởng RDW</a:t>
            </a:r>
            <a:endParaRPr lang="en-US"/>
          </a:p>
          <a:p>
            <a:r>
              <a:rPr lang="vi-VN"/>
              <a:t>Bước sóng trung tâm củaRDW có thể được điều chỉnh giữa 236 và 377 nm bằng cách điều chỉnh áp suất Ar trong sợi dài 140 mm</a:t>
            </a:r>
            <a:endParaRPr lang="en-US" dirty="0"/>
          </a:p>
        </p:txBody>
      </p:sp>
      <p:sp>
        <p:nvSpPr>
          <p:cNvPr id="4" name="Slide Number Placeholder 3">
            <a:extLst>
              <a:ext uri="{FF2B5EF4-FFF2-40B4-BE49-F238E27FC236}">
                <a16:creationId xmlns:a16="http://schemas.microsoft.com/office/drawing/2014/main" id="{3261C553-1C9F-5DF5-100D-046F01C82509}"/>
              </a:ext>
            </a:extLst>
          </p:cNvPr>
          <p:cNvSpPr>
            <a:spLocks noGrp="1"/>
          </p:cNvSpPr>
          <p:nvPr>
            <p:ph type="sldNum" sz="quarter" idx="10"/>
          </p:nvPr>
        </p:nvSpPr>
        <p:spPr/>
        <p:txBody>
          <a:bodyPr/>
          <a:lstStyle/>
          <a:p>
            <a:fld id="{6333273C-52E6-41B2-A30E-6766141D8DD0}" type="slidenum">
              <a:rPr lang="en-US" smtClean="0"/>
              <a:t>33</a:t>
            </a:fld>
            <a:endParaRPr lang="en-US"/>
          </a:p>
        </p:txBody>
      </p:sp>
    </p:spTree>
    <p:extLst>
      <p:ext uri="{BB962C8B-B14F-4D97-AF65-F5344CB8AC3E}">
        <p14:creationId xmlns:p14="http://schemas.microsoft.com/office/powerpoint/2010/main" val="1068171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miter lim="800000"/>
            <a:headEnd/>
            <a:tailEnd/>
          </a:ln>
        </p:spPr>
        <p:txBody>
          <a:bodyPr/>
          <a:lstStyle/>
          <a:p>
            <a:fld id="{9A166382-9302-4720-8DE4-9A10E8F3EB24}" type="slidenum">
              <a:rPr lang="en-US">
                <a:latin typeface="Arial" pitchFamily="34" charset="0"/>
              </a:rPr>
              <a:pPr/>
              <a:t>2</a:t>
            </a:fld>
            <a:endParaRPr lang="en-US">
              <a:latin typeface="Arial"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dirty="0">
                <a:latin typeface="Arial" pitchFamily="34" charset="0"/>
                <a:ea typeface="ＭＳ Ｐゴシック" pitchFamily="34" charset="-128"/>
              </a:rPr>
              <a:t>Research institutes with the same function are merged.</a:t>
            </a:r>
          </a:p>
        </p:txBody>
      </p:sp>
    </p:spTree>
    <p:extLst>
      <p:ext uri="{BB962C8B-B14F-4D97-AF65-F5344CB8AC3E}">
        <p14:creationId xmlns:p14="http://schemas.microsoft.com/office/powerpoint/2010/main" val="3140799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1E7DA-9441-D33E-1A3B-244F324A20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A6DC8-7093-83E2-C3B5-0B557BAA9F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BE34B5-1ED1-F759-2E9A-2EA67EF64BD3}"/>
              </a:ext>
            </a:extLst>
          </p:cNvPr>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To increase the sensitivity of the analysis, as well as the accuracy, the laser energy is increased.</a:t>
            </a:r>
            <a:endParaRPr lang="en-US" dirty="0"/>
          </a:p>
        </p:txBody>
      </p:sp>
      <p:sp>
        <p:nvSpPr>
          <p:cNvPr id="4" name="Slide Number Placeholder 3">
            <a:extLst>
              <a:ext uri="{FF2B5EF4-FFF2-40B4-BE49-F238E27FC236}">
                <a16:creationId xmlns:a16="http://schemas.microsoft.com/office/drawing/2014/main" id="{32A98A58-1A03-4AA7-E3E9-41A23BE32E29}"/>
              </a:ext>
            </a:extLst>
          </p:cNvPr>
          <p:cNvSpPr>
            <a:spLocks noGrp="1"/>
          </p:cNvSpPr>
          <p:nvPr>
            <p:ph type="sldNum" sz="quarter" idx="10"/>
          </p:nvPr>
        </p:nvSpPr>
        <p:spPr/>
        <p:txBody>
          <a:bodyPr/>
          <a:lstStyle/>
          <a:p>
            <a:fld id="{6333273C-52E6-41B2-A30E-6766141D8DD0}" type="slidenum">
              <a:rPr lang="en-US" smtClean="0"/>
              <a:t>36</a:t>
            </a:fld>
            <a:endParaRPr lang="en-US"/>
          </a:p>
        </p:txBody>
      </p:sp>
    </p:spTree>
    <p:extLst>
      <p:ext uri="{BB962C8B-B14F-4D97-AF65-F5344CB8AC3E}">
        <p14:creationId xmlns:p14="http://schemas.microsoft.com/office/powerpoint/2010/main" val="2818543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7B862-BD62-AA4B-DBDC-5F7023FCD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4CC5D-9893-662D-4F11-7065D132DA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23387-CE96-0725-DF5A-0FAF9574F68F}"/>
              </a:ext>
            </a:extLst>
          </p:cNvPr>
          <p:cNvSpPr>
            <a:spLocks noGrp="1"/>
          </p:cNvSpPr>
          <p:nvPr>
            <p:ph type="body" idx="1"/>
          </p:nvPr>
        </p:nvSpPr>
        <p:spPr/>
        <p:txBody>
          <a:bodyPr/>
          <a:lstStyle/>
          <a:p>
            <a:r>
              <a:rPr lang="fr-FR" sz="1800">
                <a:solidFill>
                  <a:srgbClr val="000000"/>
                </a:solidFill>
                <a:effectLst/>
                <a:latin typeface="Times New Roman" panose="02020603050405020304" pitchFamily="18" charset="0"/>
                <a:ea typeface="Times New Roman" panose="02020603050405020304" pitchFamily="18" charset="0"/>
              </a:rPr>
              <a:t>Một trong những phương pháp phát bức xạ laser phổ siêu rộng (modeless laser) đó là phương pháp khuếch đại toàn miền phổ phát xạ của môi trường hoạt chất. Phương pháp này đã được ứng dụng chủ yếu cho các laser màu.</a:t>
            </a:r>
            <a:endParaRPr lang="en-US" dirty="0"/>
          </a:p>
        </p:txBody>
      </p:sp>
      <p:sp>
        <p:nvSpPr>
          <p:cNvPr id="4" name="Slide Number Placeholder 3">
            <a:extLst>
              <a:ext uri="{FF2B5EF4-FFF2-40B4-BE49-F238E27FC236}">
                <a16:creationId xmlns:a16="http://schemas.microsoft.com/office/drawing/2014/main" id="{64B63F51-0225-F03C-2A51-EAAA13D3284F}"/>
              </a:ext>
            </a:extLst>
          </p:cNvPr>
          <p:cNvSpPr>
            <a:spLocks noGrp="1"/>
          </p:cNvSpPr>
          <p:nvPr>
            <p:ph type="sldNum" sz="quarter" idx="10"/>
          </p:nvPr>
        </p:nvSpPr>
        <p:spPr/>
        <p:txBody>
          <a:bodyPr/>
          <a:lstStyle/>
          <a:p>
            <a:fld id="{6333273C-52E6-41B2-A30E-6766141D8DD0}" type="slidenum">
              <a:rPr lang="en-US" smtClean="0"/>
              <a:t>37</a:t>
            </a:fld>
            <a:endParaRPr lang="en-US"/>
          </a:p>
        </p:txBody>
      </p:sp>
    </p:spTree>
    <p:extLst>
      <p:ext uri="{BB962C8B-B14F-4D97-AF65-F5344CB8AC3E}">
        <p14:creationId xmlns:p14="http://schemas.microsoft.com/office/powerpoint/2010/main" val="2521923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1806C-8FB7-84AE-E9AA-781256AA2D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354917-76A5-0F65-133F-3DA80A6AB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99F3CF-66A5-CC38-12F8-237382995E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9B5FFC-1C86-B311-BC65-6BAA70885DEF}"/>
              </a:ext>
            </a:extLst>
          </p:cNvPr>
          <p:cNvSpPr>
            <a:spLocks noGrp="1"/>
          </p:cNvSpPr>
          <p:nvPr>
            <p:ph type="sldNum" sz="quarter" idx="10"/>
          </p:nvPr>
        </p:nvSpPr>
        <p:spPr/>
        <p:txBody>
          <a:bodyPr/>
          <a:lstStyle/>
          <a:p>
            <a:fld id="{6333273C-52E6-41B2-A30E-6766141D8DD0}" type="slidenum">
              <a:rPr lang="en-US" smtClean="0"/>
              <a:t>38</a:t>
            </a:fld>
            <a:endParaRPr lang="en-US"/>
          </a:p>
        </p:txBody>
      </p:sp>
    </p:spTree>
    <p:extLst>
      <p:ext uri="{BB962C8B-B14F-4D97-AF65-F5344CB8AC3E}">
        <p14:creationId xmlns:p14="http://schemas.microsoft.com/office/powerpoint/2010/main" val="1344102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23CD-824E-18B0-F179-375424C11E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B4140E-315F-61BE-7309-EA0E159BF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9495DE-548F-2080-0095-15ECF53008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787D31-B627-EC49-272B-1C34964209B4}"/>
              </a:ext>
            </a:extLst>
          </p:cNvPr>
          <p:cNvSpPr>
            <a:spLocks noGrp="1"/>
          </p:cNvSpPr>
          <p:nvPr>
            <p:ph type="sldNum" sz="quarter" idx="10"/>
          </p:nvPr>
        </p:nvSpPr>
        <p:spPr/>
        <p:txBody>
          <a:bodyPr/>
          <a:lstStyle/>
          <a:p>
            <a:fld id="{6333273C-52E6-41B2-A30E-6766141D8DD0}" type="slidenum">
              <a:rPr lang="en-US" smtClean="0"/>
              <a:t>39</a:t>
            </a:fld>
            <a:endParaRPr lang="en-US"/>
          </a:p>
        </p:txBody>
      </p:sp>
    </p:spTree>
    <p:extLst>
      <p:ext uri="{BB962C8B-B14F-4D97-AF65-F5344CB8AC3E}">
        <p14:creationId xmlns:p14="http://schemas.microsoft.com/office/powerpoint/2010/main" val="3515132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66A22-A74B-60E7-81AE-F8F3B88D7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49670-22F2-1FC7-E1EF-C72B8497C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415417-588D-5E60-8B95-0F9F6315701F}"/>
              </a:ext>
            </a:extLst>
          </p:cNvPr>
          <p:cNvSpPr>
            <a:spLocks noGrp="1"/>
          </p:cNvSpPr>
          <p:nvPr>
            <p:ph type="body" idx="1"/>
          </p:nvPr>
        </p:nvSpPr>
        <p:spPr/>
        <p:txBody>
          <a:bodyPr/>
          <a:lstStyle/>
          <a:p>
            <a:r>
              <a:rPr lang="pt-BR" sz="1800">
                <a:solidFill>
                  <a:srgbClr val="000000"/>
                </a:solidFill>
                <a:effectLst/>
                <a:latin typeface="Times New Roman" panose="02020603050405020304" pitchFamily="18" charset="0"/>
                <a:ea typeface="MS Mincho" panose="02020609040205080304" pitchFamily="49" charset="-128"/>
              </a:rPr>
              <a:t>Với nhiều ưu điểm vượt trội, môi trường tinh thể Ce:LiCAF đã thu hút được nhiều nhóm nghiên cứu trên thế giới như: Viện nghiên cứu Vật liệu thuộc Đại học Tohoku, Nhật Bản nghiên cứu phát triển các tinh thể Ce:LiCAF </a:t>
            </a:r>
            <a:r>
              <a:rPr lang="pt-BR" sz="1800">
                <a:solidFill>
                  <a:srgbClr val="FF0000"/>
                </a:solidFill>
                <a:effectLst/>
                <a:latin typeface="Times New Roman" panose="02020603050405020304" pitchFamily="18" charset="0"/>
                <a:ea typeface="MS Mincho" panose="02020609040205080304" pitchFamily="49" charset="-128"/>
              </a:rPr>
              <a:t>[23, 24]</a:t>
            </a:r>
            <a:r>
              <a:rPr lang="pt-BR" sz="1800">
                <a:solidFill>
                  <a:srgbClr val="000000"/>
                </a:solidFill>
                <a:effectLst/>
                <a:latin typeface="Times New Roman" panose="02020603050405020304" pitchFamily="18" charset="0"/>
                <a:ea typeface="MS Mincho" panose="02020609040205080304" pitchFamily="49" charset="-128"/>
              </a:rPr>
              <a:t>; trường đại học Osaka, Nhật Bản phát triển các nguồn laser công suất cao, điều chỉnh bước sóng </a:t>
            </a:r>
            <a:r>
              <a:rPr lang="pt-BR" sz="1800">
                <a:solidFill>
                  <a:srgbClr val="FF0000"/>
                </a:solidFill>
                <a:effectLst/>
                <a:latin typeface="Times New Roman" panose="02020603050405020304" pitchFamily="18" charset="0"/>
                <a:ea typeface="MS Mincho" panose="02020609040205080304" pitchFamily="49" charset="-128"/>
              </a:rPr>
              <a:t>[14 -19];</a:t>
            </a:r>
            <a:r>
              <a:rPr lang="pt-BR" sz="1800">
                <a:solidFill>
                  <a:srgbClr val="000000"/>
                </a:solidFill>
                <a:effectLst/>
                <a:latin typeface="Times New Roman" panose="02020603050405020304" pitchFamily="18" charset="0"/>
                <a:ea typeface="MS Mincho" panose="02020609040205080304" pitchFamily="49" charset="-128"/>
              </a:rPr>
              <a:t> Đại học Macquarie Sydney, Úc phát triển các nguồn laser điều chỉnh bước sóng và laser xung cực ngắn </a:t>
            </a:r>
            <a:r>
              <a:rPr lang="pt-BR" sz="1800">
                <a:solidFill>
                  <a:srgbClr val="FF0000"/>
                </a:solidFill>
                <a:effectLst/>
                <a:latin typeface="Times New Roman" panose="02020603050405020304" pitchFamily="18" charset="0"/>
                <a:ea typeface="MS Mincho" panose="02020609040205080304" pitchFamily="49" charset="-128"/>
              </a:rPr>
              <a:t>[25, 26]; </a:t>
            </a:r>
            <a:r>
              <a:rPr lang="pt-BR" sz="1800">
                <a:solidFill>
                  <a:srgbClr val="000000"/>
                </a:solidFill>
                <a:effectLst/>
                <a:latin typeface="Times New Roman" panose="02020603050405020304" pitchFamily="18" charset="0"/>
                <a:ea typeface="MS Mincho" panose="02020609040205080304" pitchFamily="49" charset="-128"/>
              </a:rPr>
              <a:t>Trung tâm nghiên cứu NASA Langley của Mỹ ứng dụng các nguồn laser tử ngoại băng hẹp Ce:LiCAF vào kĩ thuật Lidar nghiên cứu khí quyển </a:t>
            </a:r>
            <a:r>
              <a:rPr lang="pt-BR" sz="1800">
                <a:solidFill>
                  <a:srgbClr val="FF0000"/>
                </a:solidFill>
                <a:effectLst/>
                <a:latin typeface="Times New Roman" panose="02020603050405020304" pitchFamily="18" charset="0"/>
                <a:ea typeface="MS Mincho" panose="02020609040205080304" pitchFamily="49" charset="-128"/>
              </a:rPr>
              <a:t>[27]</a:t>
            </a:r>
            <a:endParaRPr lang="en-US" dirty="0"/>
          </a:p>
        </p:txBody>
      </p:sp>
      <p:sp>
        <p:nvSpPr>
          <p:cNvPr id="4" name="Slide Number Placeholder 3">
            <a:extLst>
              <a:ext uri="{FF2B5EF4-FFF2-40B4-BE49-F238E27FC236}">
                <a16:creationId xmlns:a16="http://schemas.microsoft.com/office/drawing/2014/main" id="{348DE2C6-2C06-077F-89EF-12F48FEDE131}"/>
              </a:ext>
            </a:extLst>
          </p:cNvPr>
          <p:cNvSpPr>
            <a:spLocks noGrp="1"/>
          </p:cNvSpPr>
          <p:nvPr>
            <p:ph type="sldNum" sz="quarter" idx="10"/>
          </p:nvPr>
        </p:nvSpPr>
        <p:spPr/>
        <p:txBody>
          <a:bodyPr/>
          <a:lstStyle/>
          <a:p>
            <a:fld id="{6333273C-52E6-41B2-A30E-6766141D8DD0}" type="slidenum">
              <a:rPr lang="en-US" smtClean="0"/>
              <a:t>40</a:t>
            </a:fld>
            <a:endParaRPr lang="en-US"/>
          </a:p>
        </p:txBody>
      </p:sp>
    </p:spTree>
    <p:extLst>
      <p:ext uri="{BB962C8B-B14F-4D97-AF65-F5344CB8AC3E}">
        <p14:creationId xmlns:p14="http://schemas.microsoft.com/office/powerpoint/2010/main" val="2339577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5F511-8E99-C74C-FDAF-C203693534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BD3194-D014-FEF5-9005-7CDB713517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F711B7-1AFE-D759-720E-E58B0E946E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8E3150-C982-F6F8-1FAE-2988FE0A0163}"/>
              </a:ext>
            </a:extLst>
          </p:cNvPr>
          <p:cNvSpPr>
            <a:spLocks noGrp="1"/>
          </p:cNvSpPr>
          <p:nvPr>
            <p:ph type="sldNum" sz="quarter" idx="10"/>
          </p:nvPr>
        </p:nvSpPr>
        <p:spPr/>
        <p:txBody>
          <a:bodyPr/>
          <a:lstStyle/>
          <a:p>
            <a:fld id="{6333273C-52E6-41B2-A30E-6766141D8DD0}" type="slidenum">
              <a:rPr lang="en-US" smtClean="0"/>
              <a:t>41</a:t>
            </a:fld>
            <a:endParaRPr lang="en-US"/>
          </a:p>
        </p:txBody>
      </p:sp>
    </p:spTree>
    <p:extLst>
      <p:ext uri="{BB962C8B-B14F-4D97-AF65-F5344CB8AC3E}">
        <p14:creationId xmlns:p14="http://schemas.microsoft.com/office/powerpoint/2010/main" val="453809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93B91-BDAD-4110-9EA4-ED5918894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99CAE-06D1-8880-A1E9-E8C617770B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571BB2-45B5-B0AA-6368-D5EDB4CF89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4C6CC9-999A-0B92-96FB-9CB1D96DCCDF}"/>
              </a:ext>
            </a:extLst>
          </p:cNvPr>
          <p:cNvSpPr>
            <a:spLocks noGrp="1"/>
          </p:cNvSpPr>
          <p:nvPr>
            <p:ph type="sldNum" sz="quarter" idx="10"/>
          </p:nvPr>
        </p:nvSpPr>
        <p:spPr/>
        <p:txBody>
          <a:bodyPr/>
          <a:lstStyle/>
          <a:p>
            <a:fld id="{6333273C-52E6-41B2-A30E-6766141D8DD0}" type="slidenum">
              <a:rPr lang="en-US" smtClean="0"/>
              <a:t>42</a:t>
            </a:fld>
            <a:endParaRPr lang="en-US"/>
          </a:p>
        </p:txBody>
      </p:sp>
    </p:spTree>
    <p:extLst>
      <p:ext uri="{BB962C8B-B14F-4D97-AF65-F5344CB8AC3E}">
        <p14:creationId xmlns:p14="http://schemas.microsoft.com/office/powerpoint/2010/main" val="1028660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D691A-2CE3-57F5-6CAF-515302579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CBB08-E745-3A89-B7CB-4EC2140185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8C3FC3-24ED-CED1-00FB-2FEA600E40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6882AB-3A8B-98E1-C6E8-7EF2C34D323C}"/>
              </a:ext>
            </a:extLst>
          </p:cNvPr>
          <p:cNvSpPr>
            <a:spLocks noGrp="1"/>
          </p:cNvSpPr>
          <p:nvPr>
            <p:ph type="sldNum" sz="quarter" idx="10"/>
          </p:nvPr>
        </p:nvSpPr>
        <p:spPr/>
        <p:txBody>
          <a:bodyPr/>
          <a:lstStyle/>
          <a:p>
            <a:fld id="{6333273C-52E6-41B2-A30E-6766141D8DD0}" type="slidenum">
              <a:rPr lang="en-US" smtClean="0"/>
              <a:t>43</a:t>
            </a:fld>
            <a:endParaRPr lang="en-US"/>
          </a:p>
        </p:txBody>
      </p:sp>
    </p:spTree>
    <p:extLst>
      <p:ext uri="{BB962C8B-B14F-4D97-AF65-F5344CB8AC3E}">
        <p14:creationId xmlns:p14="http://schemas.microsoft.com/office/powerpoint/2010/main" val="3046099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B10F4-AE7E-4B7E-2B03-1614143F3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09231-BCCC-5A15-9CD0-C1B99D94D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740DC-F1F1-7B1F-22A2-ACB88EB33F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EF42CC-BA7A-D42B-F3E8-368551ECAAF1}"/>
              </a:ext>
            </a:extLst>
          </p:cNvPr>
          <p:cNvSpPr>
            <a:spLocks noGrp="1"/>
          </p:cNvSpPr>
          <p:nvPr>
            <p:ph type="sldNum" sz="quarter" idx="10"/>
          </p:nvPr>
        </p:nvSpPr>
        <p:spPr/>
        <p:txBody>
          <a:bodyPr/>
          <a:lstStyle/>
          <a:p>
            <a:fld id="{6333273C-52E6-41B2-A30E-6766141D8DD0}" type="slidenum">
              <a:rPr lang="en-US" smtClean="0"/>
              <a:t>44</a:t>
            </a:fld>
            <a:endParaRPr lang="en-US"/>
          </a:p>
        </p:txBody>
      </p:sp>
    </p:spTree>
    <p:extLst>
      <p:ext uri="{BB962C8B-B14F-4D97-AF65-F5344CB8AC3E}">
        <p14:creationId xmlns:p14="http://schemas.microsoft.com/office/powerpoint/2010/main" val="1626299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AE9A5-48A4-3274-E22A-F51CD07426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654B5-5E6B-E656-12BF-1D75245023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5AA9C7-817D-7B9F-4626-7E34F68FC1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7B6B1A-BA50-2A2F-62A1-C6E5D40EFA41}"/>
              </a:ext>
            </a:extLst>
          </p:cNvPr>
          <p:cNvSpPr>
            <a:spLocks noGrp="1"/>
          </p:cNvSpPr>
          <p:nvPr>
            <p:ph type="sldNum" sz="quarter" idx="10"/>
          </p:nvPr>
        </p:nvSpPr>
        <p:spPr/>
        <p:txBody>
          <a:bodyPr/>
          <a:lstStyle/>
          <a:p>
            <a:fld id="{6333273C-52E6-41B2-A30E-6766141D8DD0}" type="slidenum">
              <a:rPr lang="en-US" smtClean="0"/>
              <a:t>45</a:t>
            </a:fld>
            <a:endParaRPr lang="en-US"/>
          </a:p>
        </p:txBody>
      </p:sp>
    </p:spTree>
    <p:extLst>
      <p:ext uri="{BB962C8B-B14F-4D97-AF65-F5344CB8AC3E}">
        <p14:creationId xmlns:p14="http://schemas.microsoft.com/office/powerpoint/2010/main" val="3295294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Currently, the Vietnamese government is focusing on investing in research on new materials for military applications.</a:t>
            </a:r>
          </a:p>
        </p:txBody>
      </p:sp>
      <p:sp>
        <p:nvSpPr>
          <p:cNvPr id="4" name="Slide Number Placeholder 3"/>
          <p:cNvSpPr>
            <a:spLocks noGrp="1"/>
          </p:cNvSpPr>
          <p:nvPr>
            <p:ph type="sldNum" sz="quarter" idx="10"/>
          </p:nvPr>
        </p:nvSpPr>
        <p:spPr/>
        <p:txBody>
          <a:bodyPr/>
          <a:lstStyle/>
          <a:p>
            <a:fld id="{EAF19FD1-AC46-4A51-AAEF-4C21E5F76176}"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5F799-9613-E65A-74B9-72114081C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3DA4F0-C4F7-D604-A765-91E6F39C78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CDDDFC-FC97-F7F9-0CA2-7C245424B816}"/>
              </a:ext>
            </a:extLst>
          </p:cNvPr>
          <p:cNvSpPr>
            <a:spLocks noGrp="1"/>
          </p:cNvSpPr>
          <p:nvPr>
            <p:ph type="body" idx="1"/>
          </p:nvPr>
        </p:nvSpPr>
        <p:spPr/>
        <p:txBody>
          <a:bodyPr/>
          <a:lstStyle/>
          <a:p>
            <a:r>
              <a:rPr lang="de-DE" sz="1800">
                <a:solidFill>
                  <a:srgbClr val="000000"/>
                </a:solidFill>
                <a:effectLst/>
                <a:latin typeface="Times New Roman" panose="02020603050405020304" pitchFamily="18" charset="0"/>
                <a:ea typeface="Calibri" panose="020F0502020204030204" pitchFamily="34" charset="0"/>
              </a:rPr>
              <a:t>Khi được khuếch đại, hiệu ứng thu hẹp phổ xẩy ra, phổ sau khuếch đại co hẹp lại về dãy bước sóng từ 275 nm đến 335 nm, đồng thời đỉnh phổ được nâng lên, đỉnh phát xạ dịch chuyển ít về phía bước sóng dài ở khoảng gần bước sóng 290 nm</a:t>
            </a:r>
            <a:endParaRPr lang="en-US" dirty="0"/>
          </a:p>
        </p:txBody>
      </p:sp>
      <p:sp>
        <p:nvSpPr>
          <p:cNvPr id="4" name="Slide Number Placeholder 3">
            <a:extLst>
              <a:ext uri="{FF2B5EF4-FFF2-40B4-BE49-F238E27FC236}">
                <a16:creationId xmlns:a16="http://schemas.microsoft.com/office/drawing/2014/main" id="{FFE35113-068E-3B9E-3EAF-DC9794A408A9}"/>
              </a:ext>
            </a:extLst>
          </p:cNvPr>
          <p:cNvSpPr>
            <a:spLocks noGrp="1"/>
          </p:cNvSpPr>
          <p:nvPr>
            <p:ph type="sldNum" sz="quarter" idx="10"/>
          </p:nvPr>
        </p:nvSpPr>
        <p:spPr/>
        <p:txBody>
          <a:bodyPr/>
          <a:lstStyle/>
          <a:p>
            <a:fld id="{6333273C-52E6-41B2-A30E-6766141D8DD0}" type="slidenum">
              <a:rPr lang="en-US" smtClean="0"/>
              <a:t>46</a:t>
            </a:fld>
            <a:endParaRPr lang="en-US"/>
          </a:p>
        </p:txBody>
      </p:sp>
    </p:spTree>
    <p:extLst>
      <p:ext uri="{BB962C8B-B14F-4D97-AF65-F5344CB8AC3E}">
        <p14:creationId xmlns:p14="http://schemas.microsoft.com/office/powerpoint/2010/main" val="564457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360045" algn="just">
              <a:lnSpc>
                <a:spcPct val="120000"/>
              </a:lnSpc>
              <a:spcAft>
                <a:spcPts val="300"/>
              </a:spcAft>
            </a:pPr>
            <a:r>
              <a:rPr lang="en-US" sz="1800" kern="100" dirty="0">
                <a:solidFill>
                  <a:srgbClr val="000000"/>
                </a:solidFill>
                <a:effectLst/>
                <a:latin typeface="Times New Roman" panose="02020603050405020304" pitchFamily="18" charset="0"/>
                <a:ea typeface="Times New Roman" panose="02020603050405020304" pitchFamily="18" charset="0"/>
              </a:rPr>
              <a:t>Before developing the </a:t>
            </a:r>
            <a:r>
              <a:rPr lang="en-US" sz="1800" kern="100" dirty="0" err="1">
                <a:solidFill>
                  <a:srgbClr val="000000"/>
                </a:solidFill>
                <a:effectLst/>
                <a:latin typeface="Times New Roman" panose="02020603050405020304" pitchFamily="18" charset="0"/>
                <a:ea typeface="Times New Roman" panose="02020603050405020304" pitchFamily="18" charset="0"/>
              </a:rPr>
              <a:t>DOAS</a:t>
            </a:r>
            <a:r>
              <a:rPr lang="en-US" sz="1800" kern="100" dirty="0">
                <a:solidFill>
                  <a:srgbClr val="000000"/>
                </a:solidFill>
                <a:effectLst/>
                <a:latin typeface="Times New Roman" panose="02020603050405020304" pitchFamily="18" charset="0"/>
                <a:ea typeface="Times New Roman" panose="02020603050405020304" pitchFamily="18" charset="0"/>
              </a:rPr>
              <a:t> system and researching </a:t>
            </a:r>
            <a:r>
              <a:rPr lang="en-US" sz="1800" kern="100" dirty="0">
                <a:solidFill>
                  <a:srgbClr val="000000"/>
                </a:solidFill>
                <a:effectLst/>
                <a:highlight>
                  <a:srgbClr val="FFFF00"/>
                </a:highlight>
                <a:latin typeface="Times New Roman" panose="02020603050405020304" pitchFamily="18" charset="0"/>
                <a:ea typeface="Times New Roman" panose="02020603050405020304" pitchFamily="18" charset="0"/>
              </a:rPr>
              <a:t>gases in the atmosphere</a:t>
            </a:r>
            <a:r>
              <a:rPr lang="en-US" sz="1800" kern="100" dirty="0">
                <a:solidFill>
                  <a:srgbClr val="000000"/>
                </a:solidFill>
                <a:effectLst/>
                <a:latin typeface="Times New Roman" panose="02020603050405020304" pitchFamily="18" charset="0"/>
                <a:ea typeface="Times New Roman" panose="02020603050405020304" pitchFamily="18" charset="0"/>
              </a:rPr>
              <a:t>, it is necessary to evaluate the performance of </a:t>
            </a:r>
            <a:r>
              <a:rPr lang="en-US" sz="1800" kern="100" dirty="0" err="1">
                <a:solidFill>
                  <a:srgbClr val="000000"/>
                </a:solidFill>
                <a:effectLst/>
                <a:latin typeface="Times New Roman" panose="02020603050405020304" pitchFamily="18" charset="0"/>
                <a:ea typeface="Times New Roman" panose="02020603050405020304" pitchFamily="18" charset="0"/>
              </a:rPr>
              <a:t>DOAS</a:t>
            </a:r>
            <a:r>
              <a:rPr lang="en-US" sz="1800" kern="100" dirty="0">
                <a:solidFill>
                  <a:srgbClr val="000000"/>
                </a:solidFill>
                <a:effectLst/>
                <a:latin typeface="Times New Roman" panose="02020603050405020304" pitchFamily="18" charset="0"/>
                <a:ea typeface="Times New Roman" panose="02020603050405020304" pitchFamily="18" charset="0"/>
              </a:rPr>
              <a:t> at a laboratory scale. Therefore, the </a:t>
            </a:r>
            <a:r>
              <a:rPr lang="en-US" sz="1800" kern="100" dirty="0" err="1">
                <a:solidFill>
                  <a:srgbClr val="000000"/>
                </a:solidFill>
                <a:effectLst/>
                <a:latin typeface="Times New Roman" panose="02020603050405020304" pitchFamily="18" charset="0"/>
                <a:ea typeface="Times New Roman" panose="02020603050405020304" pitchFamily="18" charset="0"/>
              </a:rPr>
              <a:t>DOAS</a:t>
            </a:r>
            <a:r>
              <a:rPr lang="en-US" sz="1800" kern="100" dirty="0">
                <a:solidFill>
                  <a:srgbClr val="000000"/>
                </a:solidFill>
                <a:effectLst/>
                <a:latin typeface="Times New Roman" panose="02020603050405020304" pitchFamily="18" charset="0"/>
                <a:ea typeface="Times New Roman" panose="02020603050405020304" pitchFamily="18" charset="0"/>
              </a:rPr>
              <a:t> using </a:t>
            </a:r>
            <a:r>
              <a:rPr lang="en-US" sz="1800" kern="100" dirty="0" err="1">
                <a:solidFill>
                  <a:srgbClr val="000000"/>
                </a:solidFill>
                <a:effectLst/>
                <a:latin typeface="Times New Roman" panose="02020603050405020304" pitchFamily="18" charset="0"/>
                <a:ea typeface="Times New Roman" panose="02020603050405020304" pitchFamily="18" charset="0"/>
              </a:rPr>
              <a:t>Ce:LiCAF</a:t>
            </a:r>
            <a:r>
              <a:rPr lang="en-US" sz="1800" kern="100" dirty="0">
                <a:solidFill>
                  <a:srgbClr val="000000"/>
                </a:solidFill>
                <a:effectLst/>
                <a:latin typeface="Times New Roman" panose="02020603050405020304" pitchFamily="18" charset="0"/>
                <a:ea typeface="Times New Roman" panose="02020603050405020304" pitchFamily="18" charset="0"/>
              </a:rPr>
              <a:t> laser has been developed, the </a:t>
            </a:r>
            <a:r>
              <a:rPr lang="en-US" sz="1800" kern="100" dirty="0" err="1">
                <a:solidFill>
                  <a:srgbClr val="000000"/>
                </a:solidFill>
                <a:effectLst/>
                <a:latin typeface="Times New Roman" panose="02020603050405020304" pitchFamily="18" charset="0"/>
                <a:ea typeface="Times New Roman" panose="02020603050405020304" pitchFamily="18" charset="0"/>
              </a:rPr>
              <a:t>DOAS</a:t>
            </a:r>
            <a:r>
              <a:rPr lang="en-US" sz="1800" kern="100" dirty="0">
                <a:solidFill>
                  <a:srgbClr val="000000"/>
                </a:solidFill>
                <a:effectLst/>
                <a:latin typeface="Times New Roman" panose="02020603050405020304" pitchFamily="18" charset="0"/>
                <a:ea typeface="Times New Roman" panose="02020603050405020304" pitchFamily="18" charset="0"/>
              </a:rPr>
              <a:t> schematic diagram and experimental system shown in Figure 4. The structure of the </a:t>
            </a:r>
            <a:r>
              <a:rPr lang="en-US" sz="1800" kern="100" dirty="0" err="1">
                <a:solidFill>
                  <a:srgbClr val="000000"/>
                </a:solidFill>
                <a:effectLst/>
                <a:latin typeface="Times New Roman" panose="02020603050405020304" pitchFamily="18" charset="0"/>
                <a:ea typeface="Times New Roman" panose="02020603050405020304" pitchFamily="18" charset="0"/>
              </a:rPr>
              <a:t>DOAS</a:t>
            </a:r>
            <a:r>
              <a:rPr lang="en-US" sz="1800" kern="100" dirty="0">
                <a:solidFill>
                  <a:srgbClr val="000000"/>
                </a:solidFill>
                <a:effectLst/>
                <a:latin typeface="Times New Roman" panose="02020603050405020304" pitchFamily="18" charset="0"/>
                <a:ea typeface="Times New Roman" panose="02020603050405020304" pitchFamily="18" charset="0"/>
              </a:rPr>
              <a:t> can be divided into three main parts, namely: (1) excitation laser, (2) air chambers, and (3) signal reception and data processing system.</a:t>
            </a:r>
            <a:endParaRPr lang="en-US" sz="1800" kern="100" dirty="0">
              <a:effectLst/>
              <a:latin typeface="Times New Roman" panose="02020603050405020304" pitchFamily="18" charset="0"/>
              <a:ea typeface="Times New Roman" panose="02020603050405020304" pitchFamily="18" charset="0"/>
            </a:endParaRPr>
          </a:p>
          <a:p>
            <a:pPr marL="0" marR="0" indent="360045" algn="just">
              <a:lnSpc>
                <a:spcPct val="107000"/>
              </a:lnSpc>
              <a:spcBef>
                <a:spcPts val="0"/>
              </a:spcBef>
              <a:spcAft>
                <a:spcPts val="0"/>
              </a:spcAft>
            </a:pP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Excitation laser:</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laser system has been developed and reported in section 2. </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 increase the absorption of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a:t>
            </a:r>
            <a:r>
              <a:rPr lang="en-US" sz="1800" kern="100" baseline="-25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gas, the laser beam will be guided through the chambers twice by aluminum-plated mirrors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t>
            </a:r>
            <a:r>
              <a:rPr lang="en-US" sz="1800" kern="100" baseline="-25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t>
            </a:r>
            <a:r>
              <a:rPr lang="en-US" sz="1800" kern="100" baseline="-25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with a high reflection coefficient of over 90 % in the wavelength range 280 to 320 nm.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360045" algn="just">
              <a:lnSpc>
                <a:spcPct val="107000"/>
              </a:lnSpc>
              <a:spcBef>
                <a:spcPts val="0"/>
              </a:spcBef>
              <a:spcAft>
                <a:spcPts val="0"/>
              </a:spcAft>
            </a:pPr>
            <a:r>
              <a:rPr lang="vi-VN" sz="1800" kern="1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360045" algn="just">
              <a:lnSpc>
                <a:spcPct val="107000"/>
              </a:lnSpc>
              <a:spcBef>
                <a:spcPts val="0"/>
              </a:spcBef>
              <a:spcAft>
                <a:spcPts val="0"/>
              </a:spcAft>
            </a:pPr>
            <a:r>
              <a:rPr lang="en-US" sz="18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Air chambers:</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 air chambers have a length of 0.5 m and diameter 0.06 m. Two windows made of quartz allow UV radiation to pass through. Two pump valves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t>
            </a:r>
            <a:r>
              <a:rPr lang="en-US" sz="1800" kern="100" baseline="-25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t>
            </a:r>
            <a:r>
              <a:rPr lang="en-US" sz="1800" kern="100" baseline="-25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two exhaust valves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t>
            </a:r>
            <a:r>
              <a:rPr lang="en-US" sz="1800" kern="100" baseline="-25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t>
            </a:r>
            <a:r>
              <a:rPr lang="en-US" sz="1800" kern="100" baseline="-25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are responsible for continuously pumping and releasing gas in the chambers.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Signal reception and data processing system:</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Laser signals via fiber optic cable are guided to a spectrometer </a:t>
            </a:r>
            <a:r>
              <a:rPr lang="en-US" sz="1800"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r>
              <a:rPr lang="en-US" sz="1800" dirty="0" err="1">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Avaspec</a:t>
            </a:r>
            <a:r>
              <a:rPr lang="en-US" sz="1800"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-HSC 1024 </a:t>
            </a:r>
            <a:r>
              <a:rPr lang="en-US" sz="1800" dirty="0">
                <a:solidFill>
                  <a:srgbClr val="000000"/>
                </a:solidFill>
                <a:effectLst/>
                <a:highlight>
                  <a:srgbClr val="FFFF00"/>
                </a:highlight>
                <a:latin typeface="Cambria Math" panose="02040503050406030204" pitchFamily="18" charset="0"/>
                <a:ea typeface="Calibri" panose="020F0502020204030204" pitchFamily="34" charset="0"/>
                <a:cs typeface="Cambria Math" panose="02040503050406030204" pitchFamily="18" charset="0"/>
              </a:rPr>
              <a:t>𝑥</a:t>
            </a:r>
            <a:r>
              <a:rPr lang="en-US" sz="1800"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58TEC</a:t>
            </a:r>
            <a:r>
              <a:rPr lang="en-US" sz="1800"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-EVO)</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with an operating wavelength range from 200 nm to 385 nm and a resolution of 0.6 nm. </a:t>
            </a:r>
            <a:endParaRPr lang="en-US" dirty="0"/>
          </a:p>
        </p:txBody>
      </p:sp>
      <p:sp>
        <p:nvSpPr>
          <p:cNvPr id="4" name="Slide Number Placeholder 3"/>
          <p:cNvSpPr>
            <a:spLocks noGrp="1"/>
          </p:cNvSpPr>
          <p:nvPr>
            <p:ph type="sldNum" sz="quarter" idx="5"/>
          </p:nvPr>
        </p:nvSpPr>
        <p:spPr/>
        <p:txBody>
          <a:bodyPr/>
          <a:lstStyle/>
          <a:p>
            <a:fld id="{EAF19FD1-AC46-4A51-AAEF-4C21E5F76176}" type="slidenum">
              <a:rPr lang="en-US" smtClean="0"/>
              <a:pPr/>
              <a:t>47</a:t>
            </a:fld>
            <a:endParaRPr lang="en-US"/>
          </a:p>
        </p:txBody>
      </p:sp>
    </p:spTree>
    <p:extLst>
      <p:ext uri="{BB962C8B-B14F-4D97-AF65-F5344CB8AC3E}">
        <p14:creationId xmlns:p14="http://schemas.microsoft.com/office/powerpoint/2010/main" val="3040802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Calibri" panose="020F0502020204030204" pitchFamily="34" charset="0"/>
              </a:rPr>
              <a:t>To evaluate the performance of the </a:t>
            </a:r>
            <a:r>
              <a:rPr lang="en-US" sz="1800" dirty="0" err="1">
                <a:solidFill>
                  <a:srgbClr val="000000"/>
                </a:solidFill>
                <a:effectLst/>
                <a:latin typeface="Times New Roman" panose="02020603050405020304" pitchFamily="18" charset="0"/>
                <a:ea typeface="Calibri" panose="020F0502020204030204" pitchFamily="34" charset="0"/>
              </a:rPr>
              <a:t>DOAS</a:t>
            </a:r>
            <a:r>
              <a:rPr lang="en-US" sz="1800" dirty="0">
                <a:solidFill>
                  <a:srgbClr val="000000"/>
                </a:solidFill>
                <a:effectLst/>
                <a:latin typeface="Times New Roman" panose="02020603050405020304" pitchFamily="18" charset="0"/>
                <a:ea typeface="Calibri" panose="020F0502020204030204" pitchFamily="34" charset="0"/>
              </a:rPr>
              <a:t>, the standard </a:t>
            </a:r>
            <a:r>
              <a:rPr lang="en-US" sz="1800" dirty="0" err="1">
                <a:solidFill>
                  <a:srgbClr val="000000"/>
                </a:solidFill>
                <a:effectLst/>
                <a:latin typeface="Times New Roman" panose="02020603050405020304" pitchFamily="18" charset="0"/>
                <a:ea typeface="Calibri" panose="020F0502020204030204" pitchFamily="34" charset="0"/>
              </a:rPr>
              <a:t>SO</a:t>
            </a:r>
            <a:r>
              <a:rPr lang="en-US" sz="1800" baseline="-25000" dirty="0" err="1">
                <a:solidFill>
                  <a:srgbClr val="000000"/>
                </a:solidFill>
                <a:effectLst/>
                <a:latin typeface="Times New Roman" panose="02020603050405020304" pitchFamily="18" charset="0"/>
                <a:ea typeface="Calibri" panose="020F0502020204030204" pitchFamily="34" charset="0"/>
              </a:rPr>
              <a:t>2</a:t>
            </a:r>
            <a:r>
              <a:rPr lang="en-US" sz="1800" dirty="0">
                <a:solidFill>
                  <a:srgbClr val="000000"/>
                </a:solidFill>
                <a:effectLst/>
                <a:latin typeface="Times New Roman" panose="02020603050405020304" pitchFamily="18" charset="0"/>
                <a:ea typeface="Calibri" panose="020F0502020204030204" pitchFamily="34" charset="0"/>
              </a:rPr>
              <a:t> gas with a concentration of 100 ppm </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±2% (supplied by Messer Co., Ltd-Ha)</a:t>
            </a:r>
            <a:r>
              <a:rPr lang="en-US" sz="1800" dirty="0">
                <a:solidFill>
                  <a:srgbClr val="000000"/>
                </a:solidFill>
                <a:effectLst/>
                <a:latin typeface="Times New Roman" panose="02020603050405020304" pitchFamily="18" charset="0"/>
                <a:ea typeface="Calibri" panose="020F0502020204030204" pitchFamily="34" charset="0"/>
              </a:rPr>
              <a:t> was introduced into the chamber. The gas flow rate is kept constant at 3 L/min to maintain the gas concentration at 100 ppm. The spectral characteristics of the </a:t>
            </a:r>
            <a:r>
              <a:rPr lang="en-US" sz="1800" dirty="0" err="1">
                <a:solidFill>
                  <a:srgbClr val="000000"/>
                </a:solidFill>
                <a:effectLst/>
                <a:latin typeface="Times New Roman" panose="02020603050405020304" pitchFamily="18" charset="0"/>
                <a:ea typeface="Calibri" panose="020F0502020204030204" pitchFamily="34" charset="0"/>
              </a:rPr>
              <a:t>Ce:LiCAF</a:t>
            </a:r>
            <a:r>
              <a:rPr lang="en-US" sz="1800" dirty="0">
                <a:solidFill>
                  <a:srgbClr val="000000"/>
                </a:solidFill>
                <a:effectLst/>
                <a:latin typeface="Times New Roman" panose="02020603050405020304" pitchFamily="18" charset="0"/>
                <a:ea typeface="Calibri" panose="020F0502020204030204" pitchFamily="34" charset="0"/>
              </a:rPr>
              <a:t> laser when passing through the air chamber will be recorded by the spectrometer two times.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first time, the air chamber does not contain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a:t>
            </a:r>
            <a:r>
              <a:rPr lang="en-US" sz="1800" kern="100" baseline="-25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gas. The second time, the air chamber is filled with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a:t>
            </a:r>
            <a:r>
              <a:rPr lang="en-US" sz="1800" kern="100" baseline="-25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gas, then the laser beam will be partially absorbed by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a:t>
            </a:r>
            <a:r>
              <a:rPr lang="en-US" sz="1800" kern="100" baseline="-25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gas. The laser spectrum characteristics of the two recordings are shown in Figure 5.</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F19FD1-AC46-4A51-AAEF-4C21E5F76176}" type="slidenum">
              <a:rPr lang="en-US" smtClean="0"/>
              <a:pPr/>
              <a:t>48</a:t>
            </a:fld>
            <a:endParaRPr lang="en-US"/>
          </a:p>
        </p:txBody>
      </p:sp>
    </p:spTree>
    <p:extLst>
      <p:ext uri="{BB962C8B-B14F-4D97-AF65-F5344CB8AC3E}">
        <p14:creationId xmlns:p14="http://schemas.microsoft.com/office/powerpoint/2010/main" val="2759895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ー 1"/>
          <p:cNvSpPr>
            <a:spLocks noGrp="1" noRot="1" noChangeAspect="1" noTextEdit="1"/>
          </p:cNvSpPr>
          <p:nvPr>
            <p:ph type="sldImg"/>
          </p:nvPr>
        </p:nvSpPr>
        <p:spPr>
          <a:ln/>
        </p:spPr>
      </p:sp>
      <p:sp>
        <p:nvSpPr>
          <p:cNvPr id="819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ja-JP" altLang="en-US" dirty="0"/>
          </a:p>
        </p:txBody>
      </p:sp>
      <p:sp>
        <p:nvSpPr>
          <p:cNvPr id="819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9pPr>
          </a:lstStyle>
          <a:p>
            <a:pPr eaLnBrk="1" hangingPunct="1"/>
            <a:fld id="{3C214218-E9CC-40F3-AA15-96D6EDFF9B8B}" type="slidenum">
              <a:rPr lang="ja-JP" altLang="en-US" sz="1200"/>
              <a:pPr eaLnBrk="1" hangingPunct="1"/>
              <a:t>54</a:t>
            </a:fld>
            <a:endParaRPr lang="ja-JP" altLang="en-US" sz="1200"/>
          </a:p>
        </p:txBody>
      </p:sp>
    </p:spTree>
    <p:extLst>
      <p:ext uri="{BB962C8B-B14F-4D97-AF65-F5344CB8AC3E}">
        <p14:creationId xmlns:p14="http://schemas.microsoft.com/office/powerpoint/2010/main" val="1055661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a:t>
            </a:r>
            <a:r>
              <a:rPr lang="en-US" baseline="0" dirty="0"/>
              <a:t> s</a:t>
            </a:r>
            <a:endParaRPr lang="en-US" dirty="0"/>
          </a:p>
        </p:txBody>
      </p:sp>
      <p:sp>
        <p:nvSpPr>
          <p:cNvPr id="4" name="Slide Number Placeholder 3"/>
          <p:cNvSpPr>
            <a:spLocks noGrp="1"/>
          </p:cNvSpPr>
          <p:nvPr>
            <p:ph type="sldNum" sz="quarter" idx="10"/>
          </p:nvPr>
        </p:nvSpPr>
        <p:spPr/>
        <p:txBody>
          <a:bodyPr/>
          <a:lstStyle/>
          <a:p>
            <a:fld id="{EAF19FD1-AC46-4A51-AAEF-4C21E5F76176}" type="slidenum">
              <a:rPr lang="en-US" smtClean="0"/>
              <a:pPr/>
              <a:t>7</a:t>
            </a:fld>
            <a:endParaRPr lang="en-US"/>
          </a:p>
        </p:txBody>
      </p:sp>
    </p:spTree>
    <p:extLst>
      <p:ext uri="{BB962C8B-B14F-4D97-AF65-F5344CB8AC3E}">
        <p14:creationId xmlns:p14="http://schemas.microsoft.com/office/powerpoint/2010/main" val="3128279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F19FD1-AC46-4A51-AAEF-4C21E5F76176}" type="slidenum">
              <a:rPr lang="en-US" smtClean="0"/>
              <a:pPr/>
              <a:t>9</a:t>
            </a:fld>
            <a:endParaRPr lang="en-US"/>
          </a:p>
        </p:txBody>
      </p:sp>
    </p:spTree>
    <p:extLst>
      <p:ext uri="{BB962C8B-B14F-4D97-AF65-F5344CB8AC3E}">
        <p14:creationId xmlns:p14="http://schemas.microsoft.com/office/powerpoint/2010/main" val="503892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t>My main research field is the development of laser and amplifier systems for example </a:t>
            </a:r>
            <a:r>
              <a:rPr lang="en-US" altLang="ja-JP" sz="1800" dirty="0">
                <a:solidFill>
                  <a:schemeClr val="tx1"/>
                </a:solidFill>
                <a:latin typeface="Times New Roman" panose="02020603050405020304" pitchFamily="18" charset="0"/>
                <a:cs typeface="Times New Roman" pitchFamily="18" charset="0"/>
              </a:rPr>
              <a:t>Diode-pumped </a:t>
            </a:r>
            <a:r>
              <a:rPr lang="en-US" altLang="ja-JP" sz="1800" dirty="0" err="1">
                <a:solidFill>
                  <a:schemeClr val="tx1"/>
                </a:solidFill>
                <a:latin typeface="Times New Roman" panose="02020603050405020304" pitchFamily="18" charset="0"/>
                <a:cs typeface="Times New Roman" pitchFamily="18" charset="0"/>
              </a:rPr>
              <a:t>ps</a:t>
            </a:r>
            <a:r>
              <a:rPr lang="en-US" altLang="ja-JP" sz="1800" dirty="0">
                <a:solidFill>
                  <a:schemeClr val="tx1"/>
                </a:solidFill>
                <a:latin typeface="Times New Roman" panose="02020603050405020304" pitchFamily="18" charset="0"/>
                <a:cs typeface="Times New Roman" pitchFamily="18" charset="0"/>
              </a:rPr>
              <a:t> and fs solid-state lasers, </a:t>
            </a:r>
            <a:r>
              <a:rPr lang="en-US" sz="1800" dirty="0">
                <a:solidFill>
                  <a:schemeClr val="tx1"/>
                </a:solidFill>
                <a:latin typeface="Times New Roman" panose="02020603050405020304" pitchFamily="18" charset="0"/>
                <a:cs typeface="Times New Roman" pitchFamily="18" charset="0"/>
              </a:rPr>
              <a:t>All solid-state ultraviolet lasers, All solid-state Raman lasers and In recent years I also focus on research on new laser materials.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MS Mincho" panose="02020609040205080304" pitchFamily="49" charset="-128"/>
            </a:endParaRPr>
          </a:p>
          <a:p>
            <a:pPr marL="0" marR="0" lvl="0" indent="457200" algn="just" defTabSz="914400" rtl="0" eaLnBrk="1" fontAlgn="auto" latinLnBrk="0" hangingPunct="1">
              <a:lnSpc>
                <a:spcPct val="200000"/>
              </a:lnSpc>
              <a:spcBef>
                <a:spcPts val="0"/>
              </a:spcBef>
              <a:spcAft>
                <a:spcPts val="0"/>
              </a:spcAft>
              <a:buClrTx/>
              <a:buSzTx/>
              <a:buFontTx/>
              <a:buNone/>
              <a:tabLst/>
              <a:defRPr/>
            </a:pPr>
            <a:r>
              <a:rPr lang="en-US" sz="1800" dirty="0">
                <a:effectLst/>
                <a:latin typeface="Times New Roman" panose="02020603050405020304" pitchFamily="18" charset="0"/>
                <a:ea typeface="MS Mincho" panose="02020609040205080304" pitchFamily="49" charset="-128"/>
              </a:rPr>
              <a:t>The ultraviolet (UV) laser has received a great deal of interest for numerous applications in many fields of science and technology. The most established applications include environmental sensing, engine combustion diagnostics, semiconductor processing, optical micro machining, optical communications, medicine and biology [1-4]. </a:t>
            </a:r>
            <a:r>
              <a:rPr lang="en-US" altLang="ja-JP" sz="1800" dirty="0">
                <a:latin typeface="Arial" charset="0"/>
              </a:rPr>
              <a:t>The advancement of these applications highly depend on the investigations of UV light sources and the improvement of their optical properties. </a:t>
            </a:r>
            <a:r>
              <a:rPr lang="en-US" sz="1800" dirty="0">
                <a:effectLst/>
                <a:latin typeface="Times New Roman" panose="02020603050405020304" pitchFamily="18" charset="0"/>
                <a:ea typeface="MS Mincho" panose="02020609040205080304" pitchFamily="49" charset="-128"/>
              </a:rPr>
              <a:t>Therefore, the improvement of laser materials or laser quality in this wavelength region is very important. </a:t>
            </a:r>
            <a:endParaRPr lang="en-US" sz="1800" dirty="0">
              <a:effectLst/>
              <a:latin typeface="Times New Roman" panose="02020603050405020304" pitchFamily="18" charset="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A2D6656B-6AA2-490B-A8DB-F20FDD1D6119}" type="slidenum">
              <a:rPr kumimoji="1" lang="ja-JP" altLang="en-US" smtClean="0"/>
              <a:pPr/>
              <a:t>16</a:t>
            </a:fld>
            <a:endParaRPr kumimoji="1" lang="ja-JP" altLang="en-US"/>
          </a:p>
        </p:txBody>
      </p:sp>
    </p:spTree>
    <p:extLst>
      <p:ext uri="{BB962C8B-B14F-4D97-AF65-F5344CB8AC3E}">
        <p14:creationId xmlns:p14="http://schemas.microsoft.com/office/powerpoint/2010/main" val="4257518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22B78-611F-E13D-AF6A-5F8D94D3AB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E10B1-B305-110F-FBFA-F90B98D4F7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FA724D-3D41-8219-AA9D-E57E3C6196FE}"/>
              </a:ext>
            </a:extLst>
          </p:cNvPr>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As you know, the air is increasingly polluted due to many factories.</a:t>
            </a:r>
            <a:endParaRPr lang="en-US" u="none" dirty="0"/>
          </a:p>
        </p:txBody>
      </p:sp>
      <p:sp>
        <p:nvSpPr>
          <p:cNvPr id="4" name="Slide Number Placeholder 3">
            <a:extLst>
              <a:ext uri="{FF2B5EF4-FFF2-40B4-BE49-F238E27FC236}">
                <a16:creationId xmlns:a16="http://schemas.microsoft.com/office/drawing/2014/main" id="{B298A8D6-9814-03CB-20C6-04C948D6F66D}"/>
              </a:ext>
            </a:extLst>
          </p:cNvPr>
          <p:cNvSpPr>
            <a:spLocks noGrp="1"/>
          </p:cNvSpPr>
          <p:nvPr>
            <p:ph type="sldNum" sz="quarter" idx="10"/>
          </p:nvPr>
        </p:nvSpPr>
        <p:spPr/>
        <p:txBody>
          <a:bodyPr/>
          <a:lstStyle/>
          <a:p>
            <a:fld id="{6333273C-52E6-41B2-A30E-6766141D8DD0}" type="slidenum">
              <a:rPr lang="en-US" smtClean="0"/>
              <a:t>17</a:t>
            </a:fld>
            <a:endParaRPr lang="en-US"/>
          </a:p>
        </p:txBody>
      </p:sp>
    </p:spTree>
    <p:extLst>
      <p:ext uri="{BB962C8B-B14F-4D97-AF65-F5344CB8AC3E}">
        <p14:creationId xmlns:p14="http://schemas.microsoft.com/office/powerpoint/2010/main" val="1493609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800" dirty="0">
                <a:effectLst/>
                <a:latin typeface="Times New Roman" panose="02020603050405020304" pitchFamily="18" charset="0"/>
                <a:ea typeface="Times New Roman" panose="02020603050405020304" pitchFamily="18" charset="0"/>
              </a:rPr>
              <a:t>Monitoring these gases using DIAL requires a </a:t>
            </a:r>
            <a:r>
              <a:rPr lang="en-GB" sz="1800" dirty="0" err="1">
                <a:effectLst/>
                <a:latin typeface="Times New Roman" panose="02020603050405020304" pitchFamily="18" charset="0"/>
                <a:ea typeface="Times New Roman" panose="02020603050405020304" pitchFamily="18" charset="0"/>
              </a:rPr>
              <a:t>tunable</a:t>
            </a:r>
            <a:r>
              <a:rPr lang="en-GB" sz="1800" dirty="0">
                <a:effectLst/>
                <a:latin typeface="Times New Roman" panose="02020603050405020304" pitchFamily="18" charset="0"/>
                <a:ea typeface="Times New Roman" panose="02020603050405020304" pitchFamily="18" charset="0"/>
              </a:rPr>
              <a:t> laser system that simultaneously emits two wavelengths, each with a spectrally narrow linewidth. Whereas a linewidth of 1 nm is enough for detecting O</a:t>
            </a:r>
            <a:r>
              <a:rPr lang="en-GB" sz="1800" baseline="-25000" dirty="0">
                <a:effectLst/>
                <a:latin typeface="Times New Roman" panose="02020603050405020304" pitchFamily="18" charset="0"/>
                <a:ea typeface="Times New Roman" panose="02020603050405020304" pitchFamily="18" charset="0"/>
              </a:rPr>
              <a:t>3</a:t>
            </a:r>
            <a:r>
              <a:rPr lang="en-GB" sz="1800" dirty="0">
                <a:effectLst/>
                <a:latin typeface="Times New Roman" panose="02020603050405020304" pitchFamily="18" charset="0"/>
                <a:ea typeface="Times New Roman" panose="02020603050405020304" pitchFamily="18" charset="0"/>
              </a:rPr>
              <a:t>, this is too wide for detecting SO</a:t>
            </a:r>
            <a:r>
              <a:rPr lang="en-GB" sz="1800" baseline="-25000" dirty="0">
                <a:effectLst/>
                <a:latin typeface="Times New Roman" panose="02020603050405020304" pitchFamily="18" charset="0"/>
                <a:ea typeface="Times New Roman" panose="02020603050405020304" pitchFamily="18" charset="0"/>
              </a:rPr>
              <a:t>2</a:t>
            </a:r>
            <a:r>
              <a:rPr lang="en-GB" sz="1800" dirty="0">
                <a:effectLst/>
                <a:latin typeface="Times New Roman" panose="02020603050405020304" pitchFamily="18" charset="0"/>
                <a:ea typeface="Times New Roman" panose="02020603050405020304" pitchFamily="18" charset="0"/>
              </a:rPr>
              <a:t>. Due to the low concentration and low absorption cross section of SO</a:t>
            </a:r>
            <a:r>
              <a:rPr lang="en-GB" sz="1800" baseline="-25000" dirty="0">
                <a:effectLst/>
                <a:latin typeface="Times New Roman" panose="02020603050405020304" pitchFamily="18" charset="0"/>
                <a:ea typeface="Times New Roman" panose="02020603050405020304" pitchFamily="18" charset="0"/>
              </a:rPr>
              <a:t>2</a:t>
            </a:r>
            <a:r>
              <a:rPr lang="en-GB" sz="1800" dirty="0">
                <a:effectLst/>
                <a:latin typeface="Times New Roman" panose="02020603050405020304" pitchFamily="18" charset="0"/>
                <a:ea typeface="Times New Roman" panose="02020603050405020304" pitchFamily="18" charset="0"/>
              </a:rPr>
              <a:t>, more than two lines within its absorption wavelength range are needed for accurate measurement. Hence, a linewidth that is smaller than 100 pm is </a:t>
            </a:r>
            <a:r>
              <a:rPr lang="en-GB" sz="1800" dirty="0">
                <a:solidFill>
                  <a:srgbClr val="000000"/>
                </a:solidFill>
                <a:effectLst/>
                <a:latin typeface="Times New Roman" panose="02020603050405020304" pitchFamily="18" charset="0"/>
                <a:ea typeface="Times New Roman" panose="02020603050405020304" pitchFamily="18" charset="0"/>
              </a:rPr>
              <a:t>required</a:t>
            </a:r>
            <a:r>
              <a:rPr lang="en-GB" sz="1800" dirty="0">
                <a:solidFill>
                  <a:srgbClr val="0000FF"/>
                </a:solidFill>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EAF19FD1-AC46-4A51-AAEF-4C21E5F76176}" type="slidenum">
              <a:rPr lang="en-US" smtClean="0"/>
              <a:pPr/>
              <a:t>18</a:t>
            </a:fld>
            <a:endParaRPr lang="en-US"/>
          </a:p>
        </p:txBody>
      </p:sp>
    </p:spTree>
    <p:extLst>
      <p:ext uri="{BB962C8B-B14F-4D97-AF65-F5344CB8AC3E}">
        <p14:creationId xmlns:p14="http://schemas.microsoft.com/office/powerpoint/2010/main" val="1236054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Primarily, the existing commercially available tunable UV laser sources, comprising of subsequent steps of nonlinear frequency conversion such as doubling, tripling, and/or mixing of tunable radiation obtained from traditional tunable visible or near infrared lasers have been difficult to use. The main disadvantages of such devices are their complexity, high cost, spectral bandwidth and tunability limitation in accordance with experimental requirements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There are various kinds of </a:t>
            </a:r>
            <a:r>
              <a:rPr lang="en-US" sz="1200" b="0" i="0" u="none" strike="noStrike" kern="1200" dirty="0">
                <a:solidFill>
                  <a:schemeClr val="tx1"/>
                </a:solidFill>
                <a:latin typeface="+mn-lt"/>
                <a:ea typeface="+mn-ea"/>
                <a:cs typeface="+mn-cs"/>
                <a:hlinkClick r:id="rId3" tooltip="lasers: devices generating visible or invisible light, based on stimulated emission of light"/>
              </a:rPr>
              <a:t>lasers</a:t>
            </a:r>
            <a:r>
              <a:rPr lang="en-US" sz="1200" b="0" i="0" kern="1200" dirty="0">
                <a:solidFill>
                  <a:schemeClr val="tx1"/>
                </a:solidFill>
                <a:latin typeface="+mn-lt"/>
                <a:ea typeface="+mn-ea"/>
                <a:cs typeface="+mn-cs"/>
              </a:rPr>
              <a:t> which can directly generate ultraviolet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 </a:t>
            </a:r>
            <a:r>
              <a:rPr lang="en-US" sz="1200" b="0" i="1" u="none" strike="noStrike" kern="1200" dirty="0">
                <a:solidFill>
                  <a:schemeClr val="tx1"/>
                </a:solidFill>
                <a:latin typeface="+mn-lt"/>
                <a:ea typeface="+mn-ea"/>
                <a:cs typeface="+mn-cs"/>
                <a:hlinkClick r:id="rId4" tooltip="excimer lasers: lasers where optical amplification occurs in a plasma containing excited dimers (or other molecules) with an anti-binding electronic ground state"/>
              </a:rPr>
              <a:t>Excimer lasers</a:t>
            </a:r>
            <a:r>
              <a:rPr lang="en-US" sz="1200" b="0" i="0" kern="1200" dirty="0">
                <a:solidFill>
                  <a:schemeClr val="tx1"/>
                </a:solidFill>
                <a:latin typeface="+mn-lt"/>
                <a:ea typeface="+mn-ea"/>
                <a:cs typeface="+mn-cs"/>
              </a:rPr>
              <a:t> are very powerful UV sources, also emitting nanosecond pulses, but with average output powers between a few watts and hundreds of watts. Typical wavelengths are between 157 nm (F</a:t>
            </a:r>
            <a:r>
              <a:rPr lang="en-US" sz="1200" b="0" i="0" kern="1200" baseline="-25000" dirty="0">
                <a:solidFill>
                  <a:schemeClr val="tx1"/>
                </a:solidFill>
                <a:latin typeface="+mn-lt"/>
                <a:ea typeface="+mn-ea"/>
                <a:cs typeface="+mn-cs"/>
              </a:rPr>
              <a:t>2</a:t>
            </a:r>
            <a:r>
              <a:rPr lang="en-US" sz="1200" b="0" i="0" kern="1200" dirty="0">
                <a:solidFill>
                  <a:schemeClr val="tx1"/>
                </a:solidFill>
                <a:latin typeface="+mn-lt"/>
                <a:ea typeface="+mn-ea"/>
                <a:cs typeface="+mn-cs"/>
              </a:rPr>
              <a:t>) and 351 nm (XeF).</a:t>
            </a:r>
          </a:p>
          <a:p>
            <a:endParaRPr lang="en-US" dirty="0"/>
          </a:p>
        </p:txBody>
      </p:sp>
      <p:sp>
        <p:nvSpPr>
          <p:cNvPr id="4" name="Slide Number Placeholder 3"/>
          <p:cNvSpPr>
            <a:spLocks noGrp="1"/>
          </p:cNvSpPr>
          <p:nvPr>
            <p:ph type="sldNum" sz="quarter" idx="10"/>
          </p:nvPr>
        </p:nvSpPr>
        <p:spPr/>
        <p:txBody>
          <a:bodyPr/>
          <a:lstStyle/>
          <a:p>
            <a:fld id="{EAF19FD1-AC46-4A51-AAEF-4C21E5F76176}" type="slidenum">
              <a:rPr lang="en-US" smtClean="0"/>
              <a:pPr/>
              <a:t>20</a:t>
            </a:fld>
            <a:endParaRPr lang="en-US"/>
          </a:p>
        </p:txBody>
      </p:sp>
    </p:spTree>
    <p:extLst>
      <p:ext uri="{BB962C8B-B14F-4D97-AF65-F5344CB8AC3E}">
        <p14:creationId xmlns:p14="http://schemas.microsoft.com/office/powerpoint/2010/main" val="1551171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284D15D-AE54-4060-B93F-5D6DC512EA81}" type="datetime1">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A9FB0-4107-4A94-B061-15C9F10E7C95}" type="slidenum">
              <a:rPr lang="en-US" smtClean="0"/>
              <a:pPr/>
              <a:t>‹#›</a:t>
            </a:fld>
            <a:endParaRPr lang="en-US"/>
          </a:p>
        </p:txBody>
      </p:sp>
    </p:spTree>
    <p:extLst>
      <p:ext uri="{BB962C8B-B14F-4D97-AF65-F5344CB8AC3E}">
        <p14:creationId xmlns:p14="http://schemas.microsoft.com/office/powerpoint/2010/main" val="1586970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0FCD3E-CB9D-40F1-A155-372B834D015A}" type="datetime1">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A9FB0-4107-4A94-B061-15C9F10E7C95}" type="slidenum">
              <a:rPr lang="en-US" smtClean="0"/>
              <a:pPr/>
              <a:t>‹#›</a:t>
            </a:fld>
            <a:endParaRPr lang="en-US"/>
          </a:p>
        </p:txBody>
      </p:sp>
    </p:spTree>
    <p:extLst>
      <p:ext uri="{BB962C8B-B14F-4D97-AF65-F5344CB8AC3E}">
        <p14:creationId xmlns:p14="http://schemas.microsoft.com/office/powerpoint/2010/main" val="3459336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9808E9-7D40-43C2-9CC5-D8D8BBD8F65A}" type="datetime1">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A9FB0-4107-4A94-B061-15C9F10E7C95}" type="slidenum">
              <a:rPr lang="en-US" smtClean="0"/>
              <a:pPr/>
              <a:t>‹#›</a:t>
            </a:fld>
            <a:endParaRPr lang="en-US"/>
          </a:p>
        </p:txBody>
      </p:sp>
    </p:spTree>
    <p:extLst>
      <p:ext uri="{BB962C8B-B14F-4D97-AF65-F5344CB8AC3E}">
        <p14:creationId xmlns:p14="http://schemas.microsoft.com/office/powerpoint/2010/main" val="212387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40CD2-8820-4565-9928-B8B59F7B131D}" type="datetime1">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A9FB0-4107-4A94-B061-15C9F10E7C95}" type="slidenum">
              <a:rPr lang="en-US" smtClean="0"/>
              <a:pPr/>
              <a:t>‹#›</a:t>
            </a:fld>
            <a:endParaRPr lang="en-US"/>
          </a:p>
        </p:txBody>
      </p:sp>
    </p:spTree>
    <p:extLst>
      <p:ext uri="{BB962C8B-B14F-4D97-AF65-F5344CB8AC3E}">
        <p14:creationId xmlns:p14="http://schemas.microsoft.com/office/powerpoint/2010/main" val="1230854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AA9B06-704F-4C14-8357-D47B4455FDA9}" type="datetime1">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A9FB0-4107-4A94-B061-15C9F10E7C95}" type="slidenum">
              <a:rPr lang="en-US" smtClean="0"/>
              <a:pPr/>
              <a:t>‹#›</a:t>
            </a:fld>
            <a:endParaRPr lang="en-US"/>
          </a:p>
        </p:txBody>
      </p:sp>
    </p:spTree>
    <p:extLst>
      <p:ext uri="{BB962C8B-B14F-4D97-AF65-F5344CB8AC3E}">
        <p14:creationId xmlns:p14="http://schemas.microsoft.com/office/powerpoint/2010/main" val="2088759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99ED35-343C-4D95-82DD-96582C47C806}" type="datetime1">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BA9FB0-4107-4A94-B061-15C9F10E7C95}" type="slidenum">
              <a:rPr lang="en-US" smtClean="0"/>
              <a:pPr/>
              <a:t>‹#›</a:t>
            </a:fld>
            <a:endParaRPr lang="en-US"/>
          </a:p>
        </p:txBody>
      </p:sp>
    </p:spTree>
    <p:extLst>
      <p:ext uri="{BB962C8B-B14F-4D97-AF65-F5344CB8AC3E}">
        <p14:creationId xmlns:p14="http://schemas.microsoft.com/office/powerpoint/2010/main" val="814442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5C1AA0-847E-4618-8A62-8EA8A586277F}" type="datetime1">
              <a:rPr lang="en-US" smtClean="0"/>
              <a:pPr/>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BA9FB0-4107-4A94-B061-15C9F10E7C95}" type="slidenum">
              <a:rPr lang="en-US" smtClean="0"/>
              <a:pPr/>
              <a:t>‹#›</a:t>
            </a:fld>
            <a:endParaRPr lang="en-US"/>
          </a:p>
        </p:txBody>
      </p:sp>
    </p:spTree>
    <p:extLst>
      <p:ext uri="{BB962C8B-B14F-4D97-AF65-F5344CB8AC3E}">
        <p14:creationId xmlns:p14="http://schemas.microsoft.com/office/powerpoint/2010/main" val="254802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E2C159-C4BC-4EBF-ABD1-C59385AD995C}" type="datetime1">
              <a:rPr lang="en-US" smtClean="0"/>
              <a:pPr/>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BA9FB0-4107-4A94-B061-15C9F10E7C95}" type="slidenum">
              <a:rPr lang="en-US" smtClean="0"/>
              <a:pPr/>
              <a:t>‹#›</a:t>
            </a:fld>
            <a:endParaRPr lang="en-US"/>
          </a:p>
        </p:txBody>
      </p:sp>
    </p:spTree>
    <p:extLst>
      <p:ext uri="{BB962C8B-B14F-4D97-AF65-F5344CB8AC3E}">
        <p14:creationId xmlns:p14="http://schemas.microsoft.com/office/powerpoint/2010/main" val="2418553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E0409-C573-401C-8485-F5B3063254D8}" type="datetime1">
              <a:rPr lang="en-US" smtClean="0"/>
              <a:pPr/>
              <a:t>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BA9FB0-4107-4A94-B061-15C9F10E7C95}" type="slidenum">
              <a:rPr lang="en-US" smtClean="0"/>
              <a:pPr/>
              <a:t>‹#›</a:t>
            </a:fld>
            <a:endParaRPr lang="en-US"/>
          </a:p>
        </p:txBody>
      </p:sp>
    </p:spTree>
    <p:extLst>
      <p:ext uri="{BB962C8B-B14F-4D97-AF65-F5344CB8AC3E}">
        <p14:creationId xmlns:p14="http://schemas.microsoft.com/office/powerpoint/2010/main" val="225559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1FEDDB-C64A-4B35-9C11-4146178D1056}" type="datetime1">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BA9FB0-4107-4A94-B061-15C9F10E7C95}" type="slidenum">
              <a:rPr lang="en-US" smtClean="0"/>
              <a:pPr/>
              <a:t>‹#›</a:t>
            </a:fld>
            <a:endParaRPr lang="en-US"/>
          </a:p>
        </p:txBody>
      </p:sp>
    </p:spTree>
    <p:extLst>
      <p:ext uri="{BB962C8B-B14F-4D97-AF65-F5344CB8AC3E}">
        <p14:creationId xmlns:p14="http://schemas.microsoft.com/office/powerpoint/2010/main" val="3295737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9207CB-D8D4-4258-9270-E2F97D5DE195}" type="datetime1">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BA9FB0-4107-4A94-B061-15C9F10E7C95}" type="slidenum">
              <a:rPr lang="en-US" smtClean="0"/>
              <a:pPr/>
              <a:t>‹#›</a:t>
            </a:fld>
            <a:endParaRPr lang="en-US"/>
          </a:p>
        </p:txBody>
      </p:sp>
    </p:spTree>
    <p:extLst>
      <p:ext uri="{BB962C8B-B14F-4D97-AF65-F5344CB8AC3E}">
        <p14:creationId xmlns:p14="http://schemas.microsoft.com/office/powerpoint/2010/main" val="3965034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3E249DD-AC1F-4284-B0F0-A40AD175E639}" type="datetime1">
              <a:rPr lang="en-US" smtClean="0"/>
              <a:pPr/>
              <a:t>2/12/2025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CBA9FB0-4107-4A94-B061-15C9F10E7C95}" type="slidenum">
              <a:rPr lang="en-US" smtClean="0"/>
              <a:pPr/>
              <a:t>‹#›</a:t>
            </a:fld>
            <a:endParaRPr lang="en-US"/>
          </a:p>
        </p:txBody>
      </p:sp>
    </p:spTree>
    <p:extLst>
      <p:ext uri="{BB962C8B-B14F-4D97-AF65-F5344CB8AC3E}">
        <p14:creationId xmlns:p14="http://schemas.microsoft.com/office/powerpoint/2010/main" val="393408758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hyperlink" Target="http://spie.org/x32430.x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pie.org/x32393.xml" TargetMode="External"/><Relationship Id="rId5" Type="http://schemas.openxmlformats.org/officeDocument/2006/relationships/hyperlink" Target="http://spie.org/x32322.xml" TargetMode="External"/><Relationship Id="rId4" Type="http://schemas.openxmlformats.org/officeDocument/2006/relationships/hyperlink" Target="http://spie.org/x32391.x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80.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5.emf"/><Relationship Id="rId4" Type="http://schemas.openxmlformats.org/officeDocument/2006/relationships/image" Target="../media/image64.emf"/></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9.png"/><Relationship Id="rId7" Type="http://schemas.openxmlformats.org/officeDocument/2006/relationships/image" Target="../media/image12.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11.png"/><Relationship Id="rId10" Type="http://schemas.openxmlformats.org/officeDocument/2006/relationships/image" Target="../media/image15.emf"/><Relationship Id="rId4" Type="http://schemas.openxmlformats.org/officeDocument/2006/relationships/image" Target="../media/image10.png"/><Relationship Id="rId9"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5EEB0FDB-028D-F251-2649-2CAAEC93CEC3}"/>
              </a:ext>
            </a:extLst>
          </p:cNvPr>
          <p:cNvSpPr>
            <a:spLocks noChangeArrowheads="1"/>
          </p:cNvSpPr>
          <p:nvPr/>
        </p:nvSpPr>
        <p:spPr bwMode="auto">
          <a:xfrm>
            <a:off x="-61065" y="2581236"/>
            <a:ext cx="9165956"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800" b="1" dirty="0">
                <a:solidFill>
                  <a:srgbClr val="FF0000"/>
                </a:solidFill>
                <a:latin typeface="Times New Roman" panose="02020603050405020304" pitchFamily="18" charset="0"/>
                <a:cs typeface="Times New Roman" panose="02020603050405020304" pitchFamily="18" charset="0"/>
              </a:rPr>
              <a:t>Research and Development of Ultrawide-Band Ultraviolet Laser Using Cerium-Doped Fluoride Crystal</a:t>
            </a:r>
            <a:endParaRPr kumimoji="0" lang="pt-BR" sz="2800" b="1" u="none" strike="noStrike" cap="none" normalizeH="0" baseline="3000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MS Mincho" pitchFamily="49" charset="-128"/>
              <a:cs typeface="Times New Roman" pitchFamily="18" charset="0"/>
            </a:endParaRPr>
          </a:p>
        </p:txBody>
      </p:sp>
      <p:pic>
        <p:nvPicPr>
          <p:cNvPr id="2" name="Picture 2" descr="Image result for supercontinuum laser">
            <a:extLst>
              <a:ext uri="{FF2B5EF4-FFF2-40B4-BE49-F238E27FC236}">
                <a16:creationId xmlns:a16="http://schemas.microsoft.com/office/drawing/2014/main" id="{F81C1FEB-5709-9E8F-6B04-F2669D91A270}"/>
              </a:ext>
            </a:extLst>
          </p:cNvPr>
          <p:cNvPicPr>
            <a:picLocks noChangeAspect="1" noChangeArrowheads="1"/>
          </p:cNvPicPr>
          <p:nvPr/>
        </p:nvPicPr>
        <p:blipFill>
          <a:blip r:embed="rId3" cstate="print"/>
          <a:srcRect t="47159" b="50910"/>
          <a:stretch>
            <a:fillRect/>
          </a:stretch>
        </p:blipFill>
        <p:spPr bwMode="auto">
          <a:xfrm>
            <a:off x="21956" y="1447800"/>
            <a:ext cx="9144000" cy="84707"/>
          </a:xfrm>
          <a:prstGeom prst="rect">
            <a:avLst/>
          </a:prstGeom>
          <a:noFill/>
        </p:spPr>
      </p:pic>
      <p:sp>
        <p:nvSpPr>
          <p:cNvPr id="3" name="Rectangle 1">
            <a:extLst>
              <a:ext uri="{FF2B5EF4-FFF2-40B4-BE49-F238E27FC236}">
                <a16:creationId xmlns:a16="http://schemas.microsoft.com/office/drawing/2014/main" id="{E8B7D304-BF10-AD05-29F0-655B9E7D50DA}"/>
              </a:ext>
            </a:extLst>
          </p:cNvPr>
          <p:cNvSpPr>
            <a:spLocks noChangeArrowheads="1"/>
          </p:cNvSpPr>
          <p:nvPr/>
        </p:nvSpPr>
        <p:spPr bwMode="auto">
          <a:xfrm>
            <a:off x="106583" y="155138"/>
            <a:ext cx="9059373"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600" b="1" i="0"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CHEP</a:t>
            </a:r>
            <a:r>
              <a:rPr lang="en-US" sz="2600" b="1" i="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Joint International Workshop: Detector Development for High Energy Physics and Various Applications &amp;</a:t>
            </a:r>
          </a:p>
          <a:p>
            <a:pPr algn="ctr"/>
            <a:r>
              <a:rPr lang="en-US" sz="2600" b="1" i="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7</a:t>
            </a:r>
            <a:r>
              <a:rPr lang="en-US" sz="2600" b="1" i="0" baseline="300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a:r>
            <a:r>
              <a:rPr lang="en-US" sz="2600" b="1" i="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Luminescence Materials Workshop</a:t>
            </a:r>
            <a:endParaRPr kumimoji="0" lang="pt-BR" sz="2400" b="0" u="none" strike="noStrike" cap="none" normalizeH="0" baseline="30000" dirty="0">
              <a:ln>
                <a:noFill/>
              </a:ln>
              <a:solidFill>
                <a:srgbClr val="0000CC"/>
              </a:solidFill>
              <a:effectLst>
                <a:outerShdw blurRad="38100" dist="38100" dir="2700000" algn="tl">
                  <a:srgbClr val="000000">
                    <a:alpha val="43137"/>
                  </a:srgbClr>
                </a:outerShdw>
              </a:effectLst>
              <a:latin typeface="Times New Roman" panose="02020603050405020304" pitchFamily="18" charset="0"/>
              <a:ea typeface="MS Mincho" pitchFamily="49" charset="-128"/>
              <a:cs typeface="Times New Roman" pitchFamily="18" charset="0"/>
            </a:endParaRPr>
          </a:p>
        </p:txBody>
      </p:sp>
      <p:sp>
        <p:nvSpPr>
          <p:cNvPr id="6" name="TextBox 5">
            <a:extLst>
              <a:ext uri="{FF2B5EF4-FFF2-40B4-BE49-F238E27FC236}">
                <a16:creationId xmlns:a16="http://schemas.microsoft.com/office/drawing/2014/main" id="{435BCF60-1774-AC03-A954-D504CC831B13}"/>
              </a:ext>
            </a:extLst>
          </p:cNvPr>
          <p:cNvSpPr txBox="1"/>
          <p:nvPr/>
        </p:nvSpPr>
        <p:spPr>
          <a:xfrm>
            <a:off x="1533841" y="5878792"/>
            <a:ext cx="6204856" cy="830997"/>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High-1 Resort @ </a:t>
            </a:r>
            <a:r>
              <a:rPr lang="en-US" sz="2400" b="1" dirty="0" err="1">
                <a:latin typeface="Times New Roman" panose="02020603050405020304" pitchFamily="18" charset="0"/>
                <a:cs typeface="Times New Roman" panose="02020603050405020304" pitchFamily="18" charset="0"/>
              </a:rPr>
              <a:t>Jeongseon</a:t>
            </a:r>
            <a:r>
              <a:rPr lang="en-US" sz="2400" b="1" dirty="0">
                <a:latin typeface="Times New Roman" panose="02020603050405020304" pitchFamily="18" charset="0"/>
                <a:cs typeface="Times New Roman" panose="02020603050405020304" pitchFamily="18" charset="0"/>
              </a:rPr>
              <a:t>, Korea</a:t>
            </a:r>
          </a:p>
          <a:p>
            <a:pPr algn="ctr"/>
            <a:r>
              <a:rPr lang="en-US" sz="2400" b="1" dirty="0">
                <a:latin typeface="Times New Roman" panose="02020603050405020304" pitchFamily="18" charset="0"/>
                <a:cs typeface="Times New Roman" panose="02020603050405020304" pitchFamily="18" charset="0"/>
              </a:rPr>
              <a:t> 12 ~ 13 Feb. 2025</a:t>
            </a:r>
          </a:p>
        </p:txBody>
      </p:sp>
      <p:sp>
        <p:nvSpPr>
          <p:cNvPr id="7" name="Rectangle 14">
            <a:extLst>
              <a:ext uri="{FF2B5EF4-FFF2-40B4-BE49-F238E27FC236}">
                <a16:creationId xmlns:a16="http://schemas.microsoft.com/office/drawing/2014/main" id="{EC30640B-04FF-63D4-6A76-26A68220EC31}"/>
              </a:ext>
            </a:extLst>
          </p:cNvPr>
          <p:cNvSpPr>
            <a:spLocks noChangeArrowheads="1"/>
          </p:cNvSpPr>
          <p:nvPr/>
        </p:nvSpPr>
        <p:spPr bwMode="auto">
          <a:xfrm>
            <a:off x="0" y="4040161"/>
            <a:ext cx="9104891" cy="1126077"/>
          </a:xfrm>
          <a:prstGeom prst="rect">
            <a:avLst/>
          </a:prstGeom>
          <a:noFill/>
          <a:ln w="9525">
            <a:noFill/>
            <a:miter lim="800000"/>
            <a:headEnd/>
            <a:tailEnd/>
          </a:ln>
          <a:effectLst/>
        </p:spPr>
        <p:txBody>
          <a:bodyPr wrap="square" anchor="ctr">
            <a:spAutoFit/>
          </a:bodyPr>
          <a:lstStyle/>
          <a:p>
            <a:pPr marL="0" marR="0" algn="ctr">
              <a:lnSpc>
                <a:spcPct val="110000"/>
              </a:lnSpc>
              <a:spcBef>
                <a:spcPts val="0"/>
              </a:spcBef>
            </a:pPr>
            <a:r>
              <a:rPr lang="en-US" sz="2400" b="1" dirty="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PHAM HONG MINH</a:t>
            </a:r>
          </a:p>
          <a:p>
            <a:pPr marL="0" marR="0" algn="ctr">
              <a:lnSpc>
                <a:spcPct val="110000"/>
              </a:lnSpc>
              <a:spcBef>
                <a:spcPts val="0"/>
              </a:spcBef>
            </a:pPr>
            <a:r>
              <a:rPr lang="en-US" sz="2400" b="1" i="1" dirty="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Institute of Physics, Vietnam Academy of Science and Technology </a:t>
            </a:r>
          </a:p>
          <a:p>
            <a:pPr marL="0" marR="0" algn="ctr">
              <a:lnSpc>
                <a:spcPts val="1300"/>
              </a:lnSpc>
              <a:spcBef>
                <a:spcPts val="0"/>
              </a:spcBef>
              <a:spcAft>
                <a:spcPts val="1200"/>
              </a:spcAft>
            </a:pPr>
            <a:r>
              <a:rPr lang="en-US" sz="3200" b="1" dirty="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 </a:t>
            </a:r>
          </a:p>
        </p:txBody>
      </p:sp>
    </p:spTree>
    <p:extLst>
      <p:ext uri="{BB962C8B-B14F-4D97-AF65-F5344CB8AC3E}">
        <p14:creationId xmlns:p14="http://schemas.microsoft.com/office/powerpoint/2010/main" val="160374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mail.iop.vast.ac.vn/WorldClient.dll?Session=LWDEHUQ&amp;View=Attachment&amp;Number=5426&amp;FolderID=0&amp;Part=4&amp;Filename=IMG_0446.jpg"/>
          <p:cNvPicPr>
            <a:picLocks noChangeAspect="1" noChangeArrowheads="1"/>
          </p:cNvPicPr>
          <p:nvPr/>
        </p:nvPicPr>
        <p:blipFill>
          <a:blip r:embed="rId2" cstate="print"/>
          <a:srcRect/>
          <a:stretch>
            <a:fillRect/>
          </a:stretch>
        </p:blipFill>
        <p:spPr bwMode="auto">
          <a:xfrm>
            <a:off x="457200" y="1387476"/>
            <a:ext cx="8229600" cy="5334000"/>
          </a:xfrm>
          <a:prstGeom prst="rect">
            <a:avLst/>
          </a:prstGeom>
          <a:noFill/>
          <a:ln w="9525">
            <a:noFill/>
            <a:miter lim="800000"/>
            <a:headEnd/>
            <a:tailEnd/>
          </a:ln>
        </p:spPr>
      </p:pic>
      <p:sp>
        <p:nvSpPr>
          <p:cNvPr id="3" name="Rectangle 44"/>
          <p:cNvSpPr>
            <a:spLocks noChangeArrowheads="1"/>
          </p:cNvSpPr>
          <p:nvPr/>
        </p:nvSpPr>
        <p:spPr bwMode="auto">
          <a:xfrm>
            <a:off x="814402" y="42863"/>
            <a:ext cx="7429470" cy="954107"/>
          </a:xfrm>
          <a:prstGeom prst="rect">
            <a:avLst/>
          </a:prstGeom>
          <a:noFill/>
          <a:ln w="9525">
            <a:noFill/>
            <a:miter lim="800000"/>
            <a:headEnd/>
            <a:tailEnd/>
          </a:ln>
          <a:effectLst>
            <a:outerShdw dist="35921" dir="2700000" algn="ctr" rotWithShape="0">
              <a:srgbClr val="FFFFFF"/>
            </a:outerShdw>
          </a:effectLst>
        </p:spPr>
        <p:txBody>
          <a:bodyPr wrap="none">
            <a:spAutoFit/>
          </a:bodyPr>
          <a:lstStyle/>
          <a:p>
            <a:pPr algn="ctr" eaLnBrk="0" fontAlgn="auto" hangingPunct="0">
              <a:spcBef>
                <a:spcPts val="0"/>
              </a:spcBef>
              <a:spcAft>
                <a:spcPts val="0"/>
              </a:spcAft>
              <a:defRPr/>
            </a:pPr>
            <a:r>
              <a:rPr kumimoji="0" lang="en-US" altLang="ja-JP" sz="2800" b="1" dirty="0">
                <a:solidFill>
                  <a:srgbClr val="FF0000"/>
                </a:solidFill>
                <a:effectLst>
                  <a:outerShdw blurRad="38100" dist="38100" dir="2700000" algn="tl">
                    <a:srgbClr val="C0C0C0"/>
                  </a:outerShdw>
                </a:effectLst>
                <a:latin typeface="Times New Roman" pitchFamily="18" charset="0"/>
                <a:cs typeface="Times New Roman" pitchFamily="18" charset="0"/>
              </a:rPr>
              <a:t>DIODE-PUMPED PICOSECOND Nd</a:t>
            </a:r>
            <a:r>
              <a:rPr kumimoji="0" lang="en-US" altLang="ja-JP" sz="2800" b="1" baseline="30000" dirty="0">
                <a:solidFill>
                  <a:srgbClr val="FF0000"/>
                </a:solidFill>
                <a:effectLst>
                  <a:outerShdw blurRad="38100" dist="38100" dir="2700000" algn="tl">
                    <a:srgbClr val="C0C0C0"/>
                  </a:outerShdw>
                </a:effectLst>
                <a:latin typeface="Times New Roman" pitchFamily="18" charset="0"/>
                <a:cs typeface="Times New Roman" pitchFamily="18" charset="0"/>
              </a:rPr>
              <a:t>3+</a:t>
            </a:r>
            <a:r>
              <a:rPr kumimoji="0" lang="en-US" altLang="ja-JP" sz="2800" b="1" dirty="0">
                <a:solidFill>
                  <a:srgbClr val="FF0000"/>
                </a:solidFill>
                <a:effectLst>
                  <a:outerShdw blurRad="38100" dist="38100" dir="2700000" algn="tl">
                    <a:srgbClr val="C0C0C0"/>
                  </a:outerShdw>
                </a:effectLst>
                <a:latin typeface="Times New Roman" pitchFamily="18" charset="0"/>
                <a:cs typeface="Times New Roman" pitchFamily="18" charset="0"/>
              </a:rPr>
              <a:t>:YVO</a:t>
            </a:r>
            <a:r>
              <a:rPr kumimoji="0" lang="en-US" altLang="ja-JP" sz="2800" b="1" baseline="-25000" dirty="0">
                <a:solidFill>
                  <a:srgbClr val="FF0000"/>
                </a:solidFill>
                <a:effectLst>
                  <a:outerShdw blurRad="38100" dist="38100" dir="2700000" algn="tl">
                    <a:srgbClr val="C0C0C0"/>
                  </a:outerShdw>
                </a:effectLst>
                <a:latin typeface="Times New Roman" pitchFamily="18" charset="0"/>
                <a:cs typeface="Times New Roman" pitchFamily="18" charset="0"/>
              </a:rPr>
              <a:t>4</a:t>
            </a:r>
            <a:r>
              <a:rPr kumimoji="0" lang="en-US" altLang="ja-JP" sz="2800" b="1" dirty="0">
                <a:solidFill>
                  <a:srgbClr val="FF0000"/>
                </a:solidFill>
                <a:effectLst>
                  <a:outerShdw blurRad="38100" dist="38100" dir="2700000" algn="tl">
                    <a:srgbClr val="C0C0C0"/>
                  </a:outerShdw>
                </a:effectLst>
                <a:latin typeface="Times New Roman" pitchFamily="18" charset="0"/>
                <a:cs typeface="Times New Roman" pitchFamily="18" charset="0"/>
              </a:rPr>
              <a:t> </a:t>
            </a:r>
          </a:p>
          <a:p>
            <a:pPr algn="ctr" eaLnBrk="0" fontAlgn="auto" hangingPunct="0">
              <a:spcBef>
                <a:spcPts val="0"/>
              </a:spcBef>
              <a:spcAft>
                <a:spcPts val="0"/>
              </a:spcAft>
              <a:defRPr/>
            </a:pPr>
            <a:r>
              <a:rPr kumimoji="0" lang="en-US" altLang="ja-JP" sz="2800" b="1" dirty="0">
                <a:solidFill>
                  <a:srgbClr val="FF0000"/>
                </a:solidFill>
                <a:effectLst>
                  <a:outerShdw blurRad="38100" dist="38100" dir="2700000" algn="tl">
                    <a:srgbClr val="C0C0C0"/>
                  </a:outerShdw>
                </a:effectLst>
                <a:latin typeface="Times New Roman" pitchFamily="18" charset="0"/>
                <a:cs typeface="Times New Roman" pitchFamily="18" charset="0"/>
              </a:rPr>
              <a:t>COMPACT LASER</a:t>
            </a:r>
            <a:endParaRPr kumimoji="0" lang="en-US" altLang="ja-JP" sz="2800" b="1" dirty="0">
              <a:solidFill>
                <a:srgbClr val="FF0000"/>
              </a:solidFill>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ECBA9FB0-4107-4A94-B061-15C9F10E7C95}" type="slidenum">
              <a:rPr lang="en-US" smtClean="0"/>
              <a:pPr/>
              <a:t>10</a:t>
            </a:fld>
            <a:endParaRPr lang="en-US"/>
          </a:p>
        </p:txBody>
      </p:sp>
      <p:grpSp>
        <p:nvGrpSpPr>
          <p:cNvPr id="9" name="Group 8"/>
          <p:cNvGrpSpPr/>
          <p:nvPr/>
        </p:nvGrpSpPr>
        <p:grpSpPr>
          <a:xfrm>
            <a:off x="0" y="996970"/>
            <a:ext cx="9144000" cy="181587"/>
            <a:chOff x="0" y="900000"/>
            <a:chExt cx="9144000" cy="181587"/>
          </a:xfrm>
        </p:grpSpPr>
        <p:cxnSp>
          <p:nvCxnSpPr>
            <p:cNvPr id="10" name="Straight Connector 9"/>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2" name="Straight Connector 11"/>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3" name="Straight Connector 12"/>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p:cNvSpPr/>
          <p:nvPr/>
        </p:nvSpPr>
        <p:spPr>
          <a:xfrm>
            <a:off x="6788644" y="4093026"/>
            <a:ext cx="613448" cy="464871"/>
          </a:xfrm>
          <a:prstGeom prst="rect">
            <a:avLst/>
          </a:prstGeom>
          <a:solidFill>
            <a:schemeClr val="bg1"/>
          </a:solidFill>
        </p:spPr>
        <p:txBody>
          <a:bodyPr wrap="square">
            <a:spAutoFit/>
          </a:bodyPr>
          <a:lstStyle/>
          <a:p>
            <a:pPr algn="just">
              <a:lnSpc>
                <a:spcPct val="150000"/>
              </a:lnSpc>
              <a:spcBef>
                <a:spcPts val="600"/>
              </a:spcBef>
              <a:spcAft>
                <a:spcPts val="600"/>
              </a:spcAft>
            </a:pPr>
            <a:endParaRPr lang="en-US"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354F7186-7041-1206-F26F-3E2D202E5D18}"/>
              </a:ext>
            </a:extLst>
          </p:cNvPr>
          <p:cNvGrpSpPr/>
          <p:nvPr/>
        </p:nvGrpSpPr>
        <p:grpSpPr>
          <a:xfrm>
            <a:off x="0" y="996970"/>
            <a:ext cx="9144000" cy="181587"/>
            <a:chOff x="0" y="900000"/>
            <a:chExt cx="9144000" cy="181587"/>
          </a:xfrm>
        </p:grpSpPr>
        <p:cxnSp>
          <p:nvCxnSpPr>
            <p:cNvPr id="3" name="Straight Connector 2">
              <a:extLst>
                <a:ext uri="{FF2B5EF4-FFF2-40B4-BE49-F238E27FC236}">
                  <a16:creationId xmlns:a16="http://schemas.microsoft.com/office/drawing/2014/main" id="{B73B2E58-5F94-DD6E-856C-D86450E83DA3}"/>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4" name="Straight Connector 3">
              <a:extLst>
                <a:ext uri="{FF2B5EF4-FFF2-40B4-BE49-F238E27FC236}">
                  <a16:creationId xmlns:a16="http://schemas.microsoft.com/office/drawing/2014/main" id="{9EAC63CD-1992-67ED-AF1F-E3F0ACA176FD}"/>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7" name="Straight Connector 6">
              <a:extLst>
                <a:ext uri="{FF2B5EF4-FFF2-40B4-BE49-F238E27FC236}">
                  <a16:creationId xmlns:a16="http://schemas.microsoft.com/office/drawing/2014/main" id="{9A29E3D0-A162-8578-5238-2A4D5C68C0FF}"/>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grpSp>
        <p:nvGrpSpPr>
          <p:cNvPr id="13" name="Group 12">
            <a:extLst>
              <a:ext uri="{FF2B5EF4-FFF2-40B4-BE49-F238E27FC236}">
                <a16:creationId xmlns:a16="http://schemas.microsoft.com/office/drawing/2014/main" id="{A94AD5EB-E2F7-B71A-07D4-8680F664BB63}"/>
              </a:ext>
            </a:extLst>
          </p:cNvPr>
          <p:cNvGrpSpPr/>
          <p:nvPr/>
        </p:nvGrpSpPr>
        <p:grpSpPr>
          <a:xfrm>
            <a:off x="751909" y="1335313"/>
            <a:ext cx="6650182" cy="5486400"/>
            <a:chOff x="751909" y="1335313"/>
            <a:chExt cx="6650182" cy="5486400"/>
          </a:xfrm>
        </p:grpSpPr>
        <p:pic>
          <p:nvPicPr>
            <p:cNvPr id="5" name="Ảnh 4"/>
            <p:cNvPicPr>
              <a:picLocks noChangeAspect="1"/>
            </p:cNvPicPr>
            <p:nvPr/>
          </p:nvPicPr>
          <p:blipFill rotWithShape="1">
            <a:blip r:embed="rId2"/>
            <a:srcRect b="12646"/>
            <a:stretch/>
          </p:blipFill>
          <p:spPr>
            <a:xfrm>
              <a:off x="751909" y="1335313"/>
              <a:ext cx="6650182" cy="5486400"/>
            </a:xfrm>
            <a:prstGeom prst="rect">
              <a:avLst/>
            </a:prstGeom>
          </p:spPr>
        </p:pic>
        <p:sp>
          <p:nvSpPr>
            <p:cNvPr id="9" name="Rectangle 8">
              <a:extLst>
                <a:ext uri="{FF2B5EF4-FFF2-40B4-BE49-F238E27FC236}">
                  <a16:creationId xmlns:a16="http://schemas.microsoft.com/office/drawing/2014/main" id="{2136B5C5-0393-A1E6-3CB1-A466FCB150B4}"/>
                </a:ext>
              </a:extLst>
            </p:cNvPr>
            <p:cNvSpPr/>
            <p:nvPr/>
          </p:nvSpPr>
          <p:spPr>
            <a:xfrm>
              <a:off x="5334000" y="4767942"/>
              <a:ext cx="762000"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5A39A4-7C98-D87C-039E-CE9F7EC153F8}"/>
                </a:ext>
              </a:extLst>
            </p:cNvPr>
            <p:cNvSpPr/>
            <p:nvPr/>
          </p:nvSpPr>
          <p:spPr>
            <a:xfrm>
              <a:off x="5562600" y="6353175"/>
              <a:ext cx="167640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76D822-94F8-37A9-5751-45E3202B33E1}"/>
                </a:ext>
              </a:extLst>
            </p:cNvPr>
            <p:cNvSpPr/>
            <p:nvPr/>
          </p:nvSpPr>
          <p:spPr>
            <a:xfrm>
              <a:off x="2133600" y="6545488"/>
              <a:ext cx="167640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1433CA-B477-440A-B09D-2A7A83A247CF}"/>
                </a:ext>
              </a:extLst>
            </p:cNvPr>
            <p:cNvSpPr/>
            <p:nvPr/>
          </p:nvSpPr>
          <p:spPr>
            <a:xfrm>
              <a:off x="3324825" y="5370287"/>
              <a:ext cx="762000"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6986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16956" t="22817" r="9196" b="9921"/>
          <a:stretch>
            <a:fillRect/>
          </a:stretch>
        </p:blipFill>
        <p:spPr bwMode="auto">
          <a:xfrm>
            <a:off x="1" y="1356840"/>
            <a:ext cx="9144000" cy="5014261"/>
          </a:xfrm>
          <a:prstGeom prst="rect">
            <a:avLst/>
          </a:prstGeom>
          <a:noFill/>
          <a:ln w="9525">
            <a:noFill/>
            <a:miter lim="800000"/>
            <a:headEnd/>
            <a:tailEnd/>
          </a:ln>
          <a:effectLst/>
        </p:spPr>
      </p:pic>
      <p:pic>
        <p:nvPicPr>
          <p:cNvPr id="3" name="Picture 2" descr="Image result for supercontinuum laser"/>
          <p:cNvPicPr>
            <a:picLocks noChangeAspect="1" noChangeArrowheads="1"/>
          </p:cNvPicPr>
          <p:nvPr/>
        </p:nvPicPr>
        <p:blipFill>
          <a:blip r:embed="rId3" cstate="print"/>
          <a:srcRect t="47159" b="50910"/>
          <a:stretch>
            <a:fillRect/>
          </a:stretch>
        </p:blipFill>
        <p:spPr bwMode="auto">
          <a:xfrm flipV="1">
            <a:off x="0" y="935181"/>
            <a:ext cx="9144000" cy="45719"/>
          </a:xfrm>
          <a:prstGeom prst="rect">
            <a:avLst/>
          </a:prstGeom>
          <a:noFill/>
        </p:spPr>
      </p:pic>
      <p:sp>
        <p:nvSpPr>
          <p:cNvPr id="7" name="Rectangle 6"/>
          <p:cNvSpPr/>
          <p:nvPr/>
        </p:nvSpPr>
        <p:spPr>
          <a:xfrm>
            <a:off x="0" y="0"/>
            <a:ext cx="9144000" cy="492443"/>
          </a:xfrm>
          <a:prstGeom prst="rect">
            <a:avLst/>
          </a:prstGeom>
        </p:spPr>
        <p:txBody>
          <a:bodyPr wrap="square">
            <a:spAutoFit/>
          </a:bodyPr>
          <a:lstStyle/>
          <a:p>
            <a:pPr algn="ctr"/>
            <a:r>
              <a:rPr lang="pt-BR" sz="2600" b="1" dirty="0">
                <a:solidFill>
                  <a:srgbClr val="FF0000"/>
                </a:solidFill>
                <a:latin typeface="Times New Roman" pitchFamily="18" charset="0"/>
                <a:cs typeface="Times New Roman" pitchFamily="18" charset="0"/>
              </a:rPr>
              <a:t>HIGH POWER ULTRASHORT ALL SOLID STATE LASER</a:t>
            </a:r>
            <a:endParaRPr lang="en-US" altLang="ja-JP" sz="2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67437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914400"/>
            <a:ext cx="9294185" cy="5978375"/>
            <a:chOff x="772190" y="838200"/>
            <a:chExt cx="8608385" cy="6076950"/>
          </a:xfrm>
        </p:grpSpPr>
        <p:pic>
          <p:nvPicPr>
            <p:cNvPr id="3" name="Picture 2"/>
            <p:cNvPicPr>
              <a:picLocks noChangeAspect="1" noChangeArrowheads="1"/>
            </p:cNvPicPr>
            <p:nvPr/>
          </p:nvPicPr>
          <p:blipFill>
            <a:blip r:embed="rId2" cstate="print"/>
            <a:srcRect l="8375" t="12121"/>
            <a:stretch>
              <a:fillRect/>
            </a:stretch>
          </p:blipFill>
          <p:spPr bwMode="auto">
            <a:xfrm>
              <a:off x="772190" y="838200"/>
              <a:ext cx="8448010" cy="6076950"/>
            </a:xfrm>
            <a:prstGeom prst="rect">
              <a:avLst/>
            </a:prstGeom>
            <a:noFill/>
            <a:ln w="9525">
              <a:noFill/>
              <a:miter lim="800000"/>
              <a:headEnd/>
              <a:tailEnd/>
            </a:ln>
            <a:effectLst/>
          </p:spPr>
        </p:pic>
        <p:sp>
          <p:nvSpPr>
            <p:cNvPr id="4" name="TextBox 3"/>
            <p:cNvSpPr txBox="1"/>
            <p:nvPr/>
          </p:nvSpPr>
          <p:spPr>
            <a:xfrm>
              <a:off x="914400" y="1539240"/>
              <a:ext cx="609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1</a:t>
              </a:r>
            </a:p>
          </p:txBody>
        </p:sp>
        <p:sp>
          <p:nvSpPr>
            <p:cNvPr id="5" name="TextBox 4"/>
            <p:cNvSpPr txBox="1"/>
            <p:nvPr/>
          </p:nvSpPr>
          <p:spPr>
            <a:xfrm>
              <a:off x="1828800" y="1447800"/>
              <a:ext cx="609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3</a:t>
              </a:r>
            </a:p>
          </p:txBody>
        </p:sp>
        <p:sp>
          <p:nvSpPr>
            <p:cNvPr id="6" name="TextBox 5"/>
            <p:cNvSpPr txBox="1"/>
            <p:nvPr/>
          </p:nvSpPr>
          <p:spPr>
            <a:xfrm>
              <a:off x="2042160" y="5974080"/>
              <a:ext cx="609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2</a:t>
              </a:r>
            </a:p>
          </p:txBody>
        </p:sp>
        <p:sp>
          <p:nvSpPr>
            <p:cNvPr id="7" name="TextBox 6"/>
            <p:cNvSpPr txBox="1"/>
            <p:nvPr/>
          </p:nvSpPr>
          <p:spPr>
            <a:xfrm>
              <a:off x="2362200" y="2636520"/>
              <a:ext cx="609600" cy="3795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baseline="-25000" dirty="0">
                  <a:solidFill>
                    <a:schemeClr val="bg1"/>
                  </a:solidFill>
                  <a:latin typeface="Times New Roman" pitchFamily="18" charset="0"/>
                  <a:cs typeface="Times New Roman" pitchFamily="18" charset="0"/>
                </a:rPr>
                <a:t>G1</a:t>
              </a:r>
            </a:p>
          </p:txBody>
        </p:sp>
        <p:sp>
          <p:nvSpPr>
            <p:cNvPr id="8" name="TextBox 7"/>
            <p:cNvSpPr txBox="1"/>
            <p:nvPr/>
          </p:nvSpPr>
          <p:spPr>
            <a:xfrm>
              <a:off x="2819400" y="6096000"/>
              <a:ext cx="609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9</a:t>
              </a:r>
            </a:p>
          </p:txBody>
        </p:sp>
        <p:sp>
          <p:nvSpPr>
            <p:cNvPr id="9" name="TextBox 8"/>
            <p:cNvSpPr txBox="1"/>
            <p:nvPr/>
          </p:nvSpPr>
          <p:spPr>
            <a:xfrm>
              <a:off x="3562008" y="5829984"/>
              <a:ext cx="609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4</a:t>
              </a:r>
            </a:p>
          </p:txBody>
        </p:sp>
        <p:sp>
          <p:nvSpPr>
            <p:cNvPr id="10" name="TextBox 9"/>
            <p:cNvSpPr txBox="1"/>
            <p:nvPr/>
          </p:nvSpPr>
          <p:spPr>
            <a:xfrm>
              <a:off x="6039192" y="4547061"/>
              <a:ext cx="990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D_Gr</a:t>
              </a:r>
              <a:r>
                <a:rPr lang="en-US" sz="2000" b="1" baseline="-25000" dirty="0">
                  <a:solidFill>
                    <a:schemeClr val="bg1"/>
                  </a:solidFill>
                  <a:latin typeface="Times New Roman" pitchFamily="18" charset="0"/>
                  <a:cs typeface="Times New Roman" pitchFamily="18" charset="0"/>
                </a:rPr>
                <a:t>1</a:t>
              </a:r>
            </a:p>
          </p:txBody>
        </p:sp>
        <p:sp>
          <p:nvSpPr>
            <p:cNvPr id="11" name="TextBox 10"/>
            <p:cNvSpPr txBox="1"/>
            <p:nvPr/>
          </p:nvSpPr>
          <p:spPr>
            <a:xfrm>
              <a:off x="5943600" y="3505200"/>
              <a:ext cx="990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err="1">
                  <a:solidFill>
                    <a:schemeClr val="bg1"/>
                  </a:solidFill>
                  <a:latin typeface="Times New Roman" pitchFamily="18" charset="0"/>
                  <a:cs typeface="Times New Roman" pitchFamily="18" charset="0"/>
                </a:rPr>
                <a:t>Ti:sp</a:t>
              </a:r>
              <a:endParaRPr lang="en-US" sz="2000" b="1" baseline="-25000" dirty="0">
                <a:solidFill>
                  <a:schemeClr val="bg1"/>
                </a:solidFill>
                <a:latin typeface="Times New Roman" pitchFamily="18" charset="0"/>
                <a:cs typeface="Times New Roman" pitchFamily="18" charset="0"/>
              </a:endParaRPr>
            </a:p>
          </p:txBody>
        </p:sp>
        <p:sp>
          <p:nvSpPr>
            <p:cNvPr id="12" name="TextBox 11"/>
            <p:cNvSpPr txBox="1"/>
            <p:nvPr/>
          </p:nvSpPr>
          <p:spPr>
            <a:xfrm>
              <a:off x="8179923" y="4214484"/>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7</a:t>
              </a:r>
            </a:p>
          </p:txBody>
        </p:sp>
        <p:sp>
          <p:nvSpPr>
            <p:cNvPr id="13" name="TextBox 12"/>
            <p:cNvSpPr txBox="1"/>
            <p:nvPr/>
          </p:nvSpPr>
          <p:spPr>
            <a:xfrm>
              <a:off x="8390313" y="3380505"/>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6</a:t>
              </a:r>
            </a:p>
          </p:txBody>
        </p:sp>
        <p:sp>
          <p:nvSpPr>
            <p:cNvPr id="14" name="TextBox 13"/>
            <p:cNvSpPr txBox="1"/>
            <p:nvPr/>
          </p:nvSpPr>
          <p:spPr>
            <a:xfrm>
              <a:off x="8610600" y="3962400"/>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5</a:t>
              </a:r>
            </a:p>
          </p:txBody>
        </p:sp>
        <p:sp>
          <p:nvSpPr>
            <p:cNvPr id="15" name="TextBox 14"/>
            <p:cNvSpPr txBox="1"/>
            <p:nvPr/>
          </p:nvSpPr>
          <p:spPr>
            <a:xfrm>
              <a:off x="7543800" y="3048000"/>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13</a:t>
              </a:r>
            </a:p>
          </p:txBody>
        </p:sp>
        <p:sp>
          <p:nvSpPr>
            <p:cNvPr id="16" name="TextBox 15"/>
            <p:cNvSpPr txBox="1"/>
            <p:nvPr/>
          </p:nvSpPr>
          <p:spPr>
            <a:xfrm>
              <a:off x="6629400" y="3539835"/>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11</a:t>
              </a:r>
            </a:p>
          </p:txBody>
        </p:sp>
        <p:sp>
          <p:nvSpPr>
            <p:cNvPr id="17" name="TextBox 16"/>
            <p:cNvSpPr txBox="1"/>
            <p:nvPr/>
          </p:nvSpPr>
          <p:spPr>
            <a:xfrm>
              <a:off x="4114800" y="3786444"/>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12</a:t>
              </a:r>
            </a:p>
          </p:txBody>
        </p:sp>
        <p:sp>
          <p:nvSpPr>
            <p:cNvPr id="18" name="TextBox 17"/>
            <p:cNvSpPr txBox="1"/>
            <p:nvPr/>
          </p:nvSpPr>
          <p:spPr>
            <a:xfrm>
              <a:off x="3886200" y="4953000"/>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8</a:t>
              </a:r>
            </a:p>
          </p:txBody>
        </p:sp>
        <p:sp>
          <p:nvSpPr>
            <p:cNvPr id="19" name="TextBox 18"/>
            <p:cNvSpPr txBox="1"/>
            <p:nvPr/>
          </p:nvSpPr>
          <p:spPr>
            <a:xfrm>
              <a:off x="1981200" y="3837560"/>
              <a:ext cx="609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10</a:t>
              </a:r>
            </a:p>
          </p:txBody>
        </p:sp>
        <p:sp>
          <p:nvSpPr>
            <p:cNvPr id="20" name="TextBox 19"/>
            <p:cNvSpPr txBox="1"/>
            <p:nvPr/>
          </p:nvSpPr>
          <p:spPr>
            <a:xfrm>
              <a:off x="2945864" y="3876472"/>
              <a:ext cx="609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L</a:t>
              </a:r>
              <a:r>
                <a:rPr lang="en-US" sz="2000" b="1" baseline="-25000" dirty="0">
                  <a:solidFill>
                    <a:schemeClr val="bg1"/>
                  </a:solidFill>
                  <a:latin typeface="Times New Roman" pitchFamily="18" charset="0"/>
                  <a:cs typeface="Times New Roman" pitchFamily="18" charset="0"/>
                </a:rPr>
                <a:t>1</a:t>
              </a:r>
            </a:p>
          </p:txBody>
        </p:sp>
        <p:sp>
          <p:nvSpPr>
            <p:cNvPr id="21" name="TextBox 20"/>
            <p:cNvSpPr txBox="1"/>
            <p:nvPr/>
          </p:nvSpPr>
          <p:spPr>
            <a:xfrm>
              <a:off x="3370632" y="3866744"/>
              <a:ext cx="609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L</a:t>
              </a:r>
              <a:r>
                <a:rPr lang="en-US" sz="2000" b="1" baseline="-25000" dirty="0">
                  <a:solidFill>
                    <a:schemeClr val="bg1"/>
                  </a:solidFill>
                  <a:latin typeface="Times New Roman" pitchFamily="18" charset="0"/>
                  <a:cs typeface="Times New Roman" pitchFamily="18" charset="0"/>
                </a:rPr>
                <a:t>2</a:t>
              </a:r>
            </a:p>
          </p:txBody>
        </p:sp>
        <p:sp>
          <p:nvSpPr>
            <p:cNvPr id="22" name="TextBox 21"/>
            <p:cNvSpPr txBox="1"/>
            <p:nvPr/>
          </p:nvSpPr>
          <p:spPr>
            <a:xfrm>
              <a:off x="1207848" y="4437432"/>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14</a:t>
              </a:r>
            </a:p>
          </p:txBody>
        </p:sp>
        <p:sp>
          <p:nvSpPr>
            <p:cNvPr id="23" name="TextBox 22"/>
            <p:cNvSpPr txBox="1"/>
            <p:nvPr/>
          </p:nvSpPr>
          <p:spPr>
            <a:xfrm>
              <a:off x="988976" y="3733800"/>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15</a:t>
              </a:r>
            </a:p>
          </p:txBody>
        </p:sp>
        <p:sp>
          <p:nvSpPr>
            <p:cNvPr id="24" name="TextBox 23"/>
            <p:cNvSpPr txBox="1"/>
            <p:nvPr/>
          </p:nvSpPr>
          <p:spPr>
            <a:xfrm>
              <a:off x="5791200" y="3124200"/>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20</a:t>
              </a:r>
            </a:p>
          </p:txBody>
        </p:sp>
        <p:sp>
          <p:nvSpPr>
            <p:cNvPr id="25" name="TextBox 24"/>
            <p:cNvSpPr txBox="1"/>
            <p:nvPr/>
          </p:nvSpPr>
          <p:spPr>
            <a:xfrm>
              <a:off x="5029200" y="3048000"/>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16</a:t>
              </a:r>
            </a:p>
          </p:txBody>
        </p:sp>
        <p:sp>
          <p:nvSpPr>
            <p:cNvPr id="26" name="TextBox 25"/>
            <p:cNvSpPr txBox="1"/>
            <p:nvPr/>
          </p:nvSpPr>
          <p:spPr>
            <a:xfrm>
              <a:off x="4267184" y="2628088"/>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17</a:t>
              </a:r>
            </a:p>
          </p:txBody>
        </p:sp>
        <p:sp>
          <p:nvSpPr>
            <p:cNvPr id="27" name="TextBox 26"/>
            <p:cNvSpPr txBox="1"/>
            <p:nvPr/>
          </p:nvSpPr>
          <p:spPr>
            <a:xfrm>
              <a:off x="4487696" y="3255520"/>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19</a:t>
              </a:r>
            </a:p>
          </p:txBody>
        </p:sp>
        <p:sp>
          <p:nvSpPr>
            <p:cNvPr id="28" name="TextBox 27"/>
            <p:cNvSpPr txBox="1"/>
            <p:nvPr/>
          </p:nvSpPr>
          <p:spPr>
            <a:xfrm>
              <a:off x="3200400" y="2971800"/>
              <a:ext cx="990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D_Gr</a:t>
              </a:r>
              <a:r>
                <a:rPr lang="en-US" sz="2000" b="1" baseline="-25000" dirty="0">
                  <a:solidFill>
                    <a:schemeClr val="bg1"/>
                  </a:solidFill>
                  <a:latin typeface="Times New Roman" pitchFamily="18" charset="0"/>
                  <a:cs typeface="Times New Roman" pitchFamily="18" charset="0"/>
                </a:rPr>
                <a:t>1</a:t>
              </a:r>
            </a:p>
          </p:txBody>
        </p:sp>
        <p:sp>
          <p:nvSpPr>
            <p:cNvPr id="29" name="TextBox 28"/>
            <p:cNvSpPr txBox="1"/>
            <p:nvPr/>
          </p:nvSpPr>
          <p:spPr>
            <a:xfrm>
              <a:off x="4884904" y="2780488"/>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18</a:t>
              </a:r>
            </a:p>
          </p:txBody>
        </p:sp>
        <p:sp>
          <p:nvSpPr>
            <p:cNvPr id="30" name="TextBox 29"/>
            <p:cNvSpPr txBox="1"/>
            <p:nvPr/>
          </p:nvSpPr>
          <p:spPr>
            <a:xfrm>
              <a:off x="3124200" y="2227632"/>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21</a:t>
              </a:r>
            </a:p>
          </p:txBody>
        </p:sp>
        <p:sp>
          <p:nvSpPr>
            <p:cNvPr id="31" name="TextBox 30"/>
            <p:cNvSpPr txBox="1"/>
            <p:nvPr/>
          </p:nvSpPr>
          <p:spPr>
            <a:xfrm>
              <a:off x="8694775" y="2911550"/>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M</a:t>
              </a:r>
              <a:r>
                <a:rPr lang="en-US" sz="2000" b="1" baseline="-25000" dirty="0">
                  <a:solidFill>
                    <a:schemeClr val="bg1"/>
                  </a:solidFill>
                  <a:latin typeface="Times New Roman" pitchFamily="18" charset="0"/>
                  <a:cs typeface="Times New Roman" pitchFamily="18" charset="0"/>
                </a:rPr>
                <a:t>22</a:t>
              </a:r>
            </a:p>
          </p:txBody>
        </p:sp>
        <p:sp>
          <p:nvSpPr>
            <p:cNvPr id="32" name="TextBox 31"/>
            <p:cNvSpPr txBox="1"/>
            <p:nvPr/>
          </p:nvSpPr>
          <p:spPr>
            <a:xfrm>
              <a:off x="8359578" y="3115236"/>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sym typeface="Symbol"/>
                </a:rPr>
                <a:t>/2</a:t>
              </a:r>
              <a:endParaRPr lang="en-US" sz="2000" b="1" baseline="-25000" dirty="0">
                <a:solidFill>
                  <a:schemeClr val="bg1"/>
                </a:solidFill>
                <a:latin typeface="Times New Roman" pitchFamily="18" charset="0"/>
                <a:cs typeface="Times New Roman" pitchFamily="18" charset="0"/>
              </a:endParaRPr>
            </a:p>
          </p:txBody>
        </p:sp>
        <p:sp>
          <p:nvSpPr>
            <p:cNvPr id="33" name="TextBox 32"/>
            <p:cNvSpPr txBox="1"/>
            <p:nvPr/>
          </p:nvSpPr>
          <p:spPr>
            <a:xfrm>
              <a:off x="7395882" y="2770086"/>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L</a:t>
              </a:r>
              <a:r>
                <a:rPr lang="en-US" sz="2000" b="1" baseline="-25000" dirty="0">
                  <a:solidFill>
                    <a:schemeClr val="bg1"/>
                  </a:solidFill>
                  <a:latin typeface="Times New Roman" pitchFamily="18" charset="0"/>
                  <a:cs typeface="Times New Roman" pitchFamily="18" charset="0"/>
                </a:rPr>
                <a:t>4</a:t>
              </a:r>
            </a:p>
          </p:txBody>
        </p:sp>
        <p:sp>
          <p:nvSpPr>
            <p:cNvPr id="34" name="TextBox 33"/>
            <p:cNvSpPr txBox="1"/>
            <p:nvPr/>
          </p:nvSpPr>
          <p:spPr>
            <a:xfrm>
              <a:off x="6728016" y="2675964"/>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L</a:t>
              </a:r>
              <a:r>
                <a:rPr lang="en-US" sz="2000" b="1" baseline="-25000" dirty="0">
                  <a:solidFill>
                    <a:schemeClr val="bg1"/>
                  </a:solidFill>
                  <a:latin typeface="Times New Roman" pitchFamily="18" charset="0"/>
                  <a:cs typeface="Times New Roman" pitchFamily="18" charset="0"/>
                </a:rPr>
                <a:t>3</a:t>
              </a:r>
            </a:p>
          </p:txBody>
        </p:sp>
        <p:sp>
          <p:nvSpPr>
            <p:cNvPr id="35" name="TextBox 34"/>
            <p:cNvSpPr txBox="1"/>
            <p:nvPr/>
          </p:nvSpPr>
          <p:spPr>
            <a:xfrm>
              <a:off x="7983066" y="3070410"/>
              <a:ext cx="6858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L</a:t>
              </a:r>
              <a:r>
                <a:rPr lang="en-US" sz="2000" b="1" baseline="-25000" dirty="0">
                  <a:solidFill>
                    <a:schemeClr val="bg1"/>
                  </a:solidFill>
                  <a:latin typeface="Times New Roman" pitchFamily="18" charset="0"/>
                  <a:cs typeface="Times New Roman" pitchFamily="18" charset="0"/>
                </a:rPr>
                <a:t>5</a:t>
              </a:r>
            </a:p>
          </p:txBody>
        </p:sp>
        <p:sp>
          <p:nvSpPr>
            <p:cNvPr id="36" name="TextBox 35"/>
            <p:cNvSpPr txBox="1"/>
            <p:nvPr/>
          </p:nvSpPr>
          <p:spPr>
            <a:xfrm>
              <a:off x="1905000" y="5334000"/>
              <a:ext cx="609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Times New Roman" pitchFamily="18" charset="0"/>
                  <a:cs typeface="Times New Roman" pitchFamily="18" charset="0"/>
                </a:rPr>
                <a:t>PP</a:t>
              </a:r>
              <a:endParaRPr lang="en-US" sz="2000" b="1" baseline="-25000" dirty="0">
                <a:solidFill>
                  <a:schemeClr val="bg1"/>
                </a:solidFill>
                <a:latin typeface="Times New Roman" pitchFamily="18" charset="0"/>
                <a:cs typeface="Times New Roman" pitchFamily="18" charset="0"/>
              </a:endParaRPr>
            </a:p>
          </p:txBody>
        </p:sp>
      </p:grpSp>
      <p:sp>
        <p:nvSpPr>
          <p:cNvPr id="40" name="Rectangle 39"/>
          <p:cNvSpPr/>
          <p:nvPr/>
        </p:nvSpPr>
        <p:spPr>
          <a:xfrm>
            <a:off x="21265" y="-15950"/>
            <a:ext cx="9144000" cy="523220"/>
          </a:xfrm>
          <a:prstGeom prst="rect">
            <a:avLst/>
          </a:prstGeom>
        </p:spPr>
        <p:txBody>
          <a:bodyPr wrap="square">
            <a:spAutoFit/>
          </a:bodyPr>
          <a:lstStyle/>
          <a:p>
            <a:pPr algn="ctr"/>
            <a:r>
              <a:rPr lang="en-US" sz="2800" b="1" dirty="0">
                <a:solidFill>
                  <a:srgbClr val="FF0000"/>
                </a:solidFill>
                <a:latin typeface="Times New Roman" pitchFamily="18" charset="0"/>
                <a:cs typeface="Times New Roman" pitchFamily="18" charset="0"/>
              </a:rPr>
              <a:t>FS LASER AMPLIFIER </a:t>
            </a:r>
            <a:endParaRPr lang="en-US" sz="2800" dirty="0">
              <a:solidFill>
                <a:srgbClr val="FF0000"/>
              </a:solidFill>
            </a:endParaRPr>
          </a:p>
        </p:txBody>
      </p:sp>
      <p:grpSp>
        <p:nvGrpSpPr>
          <p:cNvPr id="39" name="Group 38"/>
          <p:cNvGrpSpPr/>
          <p:nvPr/>
        </p:nvGrpSpPr>
        <p:grpSpPr>
          <a:xfrm>
            <a:off x="0" y="658175"/>
            <a:ext cx="9144000" cy="181587"/>
            <a:chOff x="0" y="900000"/>
            <a:chExt cx="9144000" cy="181587"/>
          </a:xfrm>
        </p:grpSpPr>
        <p:cxnSp>
          <p:nvCxnSpPr>
            <p:cNvPr id="41" name="Straight Connector 40"/>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42" name="Straight Connector 41"/>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43" name="Straight Connector 42"/>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3226797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BA9FB0-4107-4A94-B061-15C9F10E7C95}" type="slidenum">
              <a:rPr lang="en-US" smtClean="0"/>
              <a:pPr/>
              <a:t>14</a:t>
            </a:fld>
            <a:endParaRPr lang="en-US"/>
          </a:p>
        </p:txBody>
      </p:sp>
      <p:pic>
        <p:nvPicPr>
          <p:cNvPr id="3" name="Picture 2" descr="IMG_0003_2.jpg"/>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0" y="4611231"/>
            <a:ext cx="5943600" cy="2246769"/>
          </a:xfrm>
          <a:prstGeom prst="rect">
            <a:avLst/>
          </a:prstGeom>
          <a:solidFill>
            <a:schemeClr val="bg2">
              <a:lumMod val="75000"/>
            </a:schemeClr>
          </a:solidFill>
        </p:spPr>
        <p:txBody>
          <a:bodyPr wrap="square" rtlCol="0">
            <a:spAutoFit/>
          </a:bodyPr>
          <a:lstStyle/>
          <a:p>
            <a:r>
              <a:rPr lang="en-US" sz="2800" b="1" dirty="0">
                <a:solidFill>
                  <a:srgbClr val="C00000"/>
                </a:solidFill>
                <a:latin typeface="Times New Roman" pitchFamily="18" charset="0"/>
                <a:cs typeface="Times New Roman" pitchFamily="18" charset="0"/>
              </a:rPr>
              <a:t>Pulse energy: 800 </a:t>
            </a:r>
            <a:r>
              <a:rPr lang="en-US" sz="2800" b="1" dirty="0">
                <a:solidFill>
                  <a:srgbClr val="C00000"/>
                </a:solidFill>
                <a:latin typeface="Times New Roman" pitchFamily="18" charset="0"/>
                <a:cs typeface="Times New Roman" pitchFamily="18" charset="0"/>
                <a:sym typeface="Symbol"/>
              </a:rPr>
              <a:t>J  (10 </a:t>
            </a:r>
            <a:r>
              <a:rPr lang="en-US" sz="2800" b="1" dirty="0" err="1">
                <a:solidFill>
                  <a:srgbClr val="C00000"/>
                </a:solidFill>
                <a:latin typeface="Times New Roman" pitchFamily="18" charset="0"/>
                <a:cs typeface="Times New Roman" pitchFamily="18" charset="0"/>
                <a:sym typeface="Symbol"/>
              </a:rPr>
              <a:t>nJ</a:t>
            </a:r>
            <a:r>
              <a:rPr lang="en-US" sz="2800" b="1" dirty="0">
                <a:solidFill>
                  <a:srgbClr val="C00000"/>
                </a:solidFill>
                <a:latin typeface="Times New Roman" pitchFamily="18" charset="0"/>
                <a:cs typeface="Times New Roman" pitchFamily="18" charset="0"/>
                <a:sym typeface="Symbol"/>
              </a:rPr>
              <a:t> seed)</a:t>
            </a:r>
          </a:p>
          <a:p>
            <a:r>
              <a:rPr lang="en-US" sz="2800" b="1" dirty="0">
                <a:solidFill>
                  <a:srgbClr val="C00000"/>
                </a:solidFill>
                <a:latin typeface="Times New Roman" pitchFamily="18" charset="0"/>
                <a:cs typeface="Times New Roman" pitchFamily="18" charset="0"/>
                <a:sym typeface="Symbol"/>
              </a:rPr>
              <a:t>Pulse duration: &lt;150 fs</a:t>
            </a:r>
          </a:p>
          <a:p>
            <a:r>
              <a:rPr lang="en-US" sz="2800" b="1" dirty="0">
                <a:solidFill>
                  <a:srgbClr val="C00000"/>
                </a:solidFill>
                <a:latin typeface="Times New Roman" pitchFamily="18" charset="0"/>
                <a:cs typeface="Times New Roman" pitchFamily="18" charset="0"/>
                <a:sym typeface="Symbol"/>
              </a:rPr>
              <a:t>Repetition rate: 10 Hz</a:t>
            </a:r>
          </a:p>
          <a:p>
            <a:r>
              <a:rPr lang="en-US" sz="2800" b="1" dirty="0">
                <a:solidFill>
                  <a:srgbClr val="C00000"/>
                </a:solidFill>
                <a:latin typeface="Times New Roman" pitchFamily="18" charset="0"/>
                <a:cs typeface="Times New Roman" pitchFamily="18" charset="0"/>
                <a:sym typeface="Symbol"/>
              </a:rPr>
              <a:t>Wavelength: 800 nm</a:t>
            </a:r>
          </a:p>
          <a:p>
            <a:r>
              <a:rPr lang="en-US" sz="2800" b="1" dirty="0">
                <a:solidFill>
                  <a:srgbClr val="C0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391987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istrator\Desktop\đề tài 2017\BÁO CÁO TK ĐỀ TÀI VAST 27 tháng 2 năm 2017\Báo cáo Tổng kết đề tài VAST-21 tháng 3 năm 2017-PHMinh-2\Hệ bơm dò.png"/>
          <p:cNvPicPr>
            <a:picLocks noChangeAspect="1" noChangeArrowheads="1"/>
          </p:cNvPicPr>
          <p:nvPr/>
        </p:nvPicPr>
        <p:blipFill>
          <a:blip r:embed="rId2" cstate="print"/>
          <a:srcRect t="7745" b="9436"/>
          <a:stretch>
            <a:fillRect/>
          </a:stretch>
        </p:blipFill>
        <p:spPr bwMode="auto">
          <a:xfrm>
            <a:off x="58271" y="1159084"/>
            <a:ext cx="9144000" cy="3733800"/>
          </a:xfrm>
          <a:prstGeom prst="rect">
            <a:avLst/>
          </a:prstGeom>
          <a:noFill/>
        </p:spPr>
      </p:pic>
      <p:sp>
        <p:nvSpPr>
          <p:cNvPr id="6" name="Rectangle 5"/>
          <p:cNvSpPr/>
          <p:nvPr/>
        </p:nvSpPr>
        <p:spPr>
          <a:xfrm>
            <a:off x="-17929" y="119284"/>
            <a:ext cx="9144000" cy="523220"/>
          </a:xfrm>
          <a:prstGeom prst="rect">
            <a:avLst/>
          </a:prstGeom>
        </p:spPr>
        <p:txBody>
          <a:bodyPr wrap="square">
            <a:spAutoFit/>
          </a:bodyPr>
          <a:lstStyle/>
          <a:p>
            <a:pPr algn="ctr"/>
            <a:r>
              <a:rPr lang="de-DE" sz="2800" b="1" dirty="0">
                <a:solidFill>
                  <a:srgbClr val="FF0000"/>
                </a:solidFill>
                <a:latin typeface="Times New Roman" pitchFamily="18" charset="0"/>
                <a:cs typeface="Times New Roman" pitchFamily="18" charset="0"/>
              </a:rPr>
              <a:t>APPLICATION OF FS LASER AMPLIFIED </a:t>
            </a:r>
            <a:endParaRPr lang="en-US" sz="2400" b="1" dirty="0">
              <a:solidFill>
                <a:srgbClr val="FF0000"/>
              </a:solidFill>
              <a:latin typeface="Times New Roman" pitchFamily="18" charset="0"/>
              <a:cs typeface="Times New Roman" pitchFamily="18" charset="0"/>
            </a:endParaRPr>
          </a:p>
        </p:txBody>
      </p:sp>
      <p:sp>
        <p:nvSpPr>
          <p:cNvPr id="9" name="Rectangle 8"/>
          <p:cNvSpPr/>
          <p:nvPr/>
        </p:nvSpPr>
        <p:spPr>
          <a:xfrm>
            <a:off x="67236" y="4919008"/>
            <a:ext cx="9144000" cy="1938992"/>
          </a:xfrm>
          <a:prstGeom prst="rect">
            <a:avLst/>
          </a:prstGeom>
        </p:spPr>
        <p:txBody>
          <a:bodyPr wrap="square">
            <a:spAutoFit/>
          </a:bodyPr>
          <a:lstStyle/>
          <a:p>
            <a:pPr algn="just">
              <a:buFont typeface="Wingdings" pitchFamily="2" charset="2"/>
              <a:buChar char="Ø"/>
            </a:pPr>
            <a:r>
              <a:rPr lang="en-US" sz="2000" dirty="0">
                <a:solidFill>
                  <a:srgbClr val="FF0000"/>
                </a:solidFill>
                <a:latin typeface="Times New Roman" pitchFamily="18" charset="0"/>
                <a:cs typeface="Times New Roman" pitchFamily="18" charset="0"/>
              </a:rPr>
              <a:t>Development of a power amplifier for ultrashort laser pulse with pulse duration less than 100 fs and pulse energy up to 800 </a:t>
            </a:r>
            <a:r>
              <a:rPr lang="en-US" sz="2000" dirty="0" err="1">
                <a:solidFill>
                  <a:srgbClr val="FF0000"/>
                </a:solidFill>
                <a:latin typeface="Times New Roman" pitchFamily="18" charset="0"/>
                <a:cs typeface="Times New Roman" pitchFamily="18" charset="0"/>
              </a:rPr>
              <a:t>μJ</a:t>
            </a:r>
            <a:r>
              <a:rPr lang="en-US" sz="2000" dirty="0">
                <a:solidFill>
                  <a:srgbClr val="FF0000"/>
                </a:solidFill>
                <a:latin typeface="Times New Roman" pitchFamily="18" charset="0"/>
                <a:cs typeface="Times New Roman" pitchFamily="18" charset="0"/>
              </a:rPr>
              <a:t>. </a:t>
            </a:r>
          </a:p>
          <a:p>
            <a:pPr>
              <a:buFont typeface="Wingdings" pitchFamily="2" charset="2"/>
              <a:buChar char="Ø"/>
            </a:pPr>
            <a:r>
              <a:rPr lang="en-US" sz="2000" dirty="0">
                <a:solidFill>
                  <a:srgbClr val="FF0000"/>
                </a:solidFill>
                <a:latin typeface="Times New Roman" pitchFamily="18" charset="0"/>
                <a:cs typeface="Times New Roman" pitchFamily="18" charset="0"/>
              </a:rPr>
              <a:t>Research and apply amplified laser in ultrafast spectroscopy for subjects of biomedical and materials science. </a:t>
            </a:r>
          </a:p>
          <a:p>
            <a:pPr>
              <a:buFont typeface="Wingdings" pitchFamily="2" charset="2"/>
              <a:buChar char="Ø"/>
            </a:pPr>
            <a:r>
              <a:rPr lang="en-US" sz="2000" dirty="0">
                <a:solidFill>
                  <a:srgbClr val="FF0000"/>
                </a:solidFill>
                <a:latin typeface="Times New Roman" pitchFamily="18" charset="0"/>
                <a:cs typeface="Times New Roman" pitchFamily="18" charset="0"/>
              </a:rPr>
              <a:t>Research and laser applications in ultrafast spectroscopy for subjects of biomedical and materials science. </a:t>
            </a:r>
          </a:p>
        </p:txBody>
      </p:sp>
      <p:grpSp>
        <p:nvGrpSpPr>
          <p:cNvPr id="8" name="Group 7"/>
          <p:cNvGrpSpPr/>
          <p:nvPr/>
        </p:nvGrpSpPr>
        <p:grpSpPr>
          <a:xfrm>
            <a:off x="0" y="900000"/>
            <a:ext cx="9144000" cy="181587"/>
            <a:chOff x="0" y="900000"/>
            <a:chExt cx="9144000" cy="181587"/>
          </a:xfrm>
        </p:grpSpPr>
        <p:cxnSp>
          <p:nvCxnSpPr>
            <p:cNvPr id="10" name="Straight Connector 9"/>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1" name="Straight Connector 10"/>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2" name="Straight Connector 11"/>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2219742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97" y="59017"/>
            <a:ext cx="8229600" cy="838200"/>
          </a:xfrm>
        </p:spPr>
        <p:txBody>
          <a:bodyPr>
            <a:normAutofit/>
          </a:bodyPr>
          <a:lstStyle/>
          <a:p>
            <a:pPr algn="ctr"/>
            <a:r>
              <a:rPr lang="en-US" altLang="ja-JP" sz="3000" b="1" dirty="0">
                <a:solidFill>
                  <a:srgbClr val="FF0000"/>
                </a:solidFill>
                <a:latin typeface="Times New Roman" pitchFamily="18" charset="0"/>
                <a:cs typeface="Times New Roman" pitchFamily="18" charset="0"/>
              </a:rPr>
              <a:t>LASER APPLICATIONS</a:t>
            </a:r>
            <a:endParaRPr lang="en-US" sz="3000" b="1" dirty="0">
              <a:solidFill>
                <a:srgbClr val="FF0000"/>
              </a:solidFill>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032D94F0-B2EC-4B46-BAF6-4F67DA2F38EC}" type="slidenum">
              <a:rPr kumimoji="1" lang="ja-JP" altLang="en-US" smtClean="0"/>
              <a:pPr/>
              <a:t>16</a:t>
            </a:fld>
            <a:endParaRPr kumimoji="1" lang="ja-JP" alt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449" y="1019616"/>
            <a:ext cx="8149102" cy="4251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0" y="1020752"/>
            <a:ext cx="4508697" cy="403485"/>
          </a:xfrm>
          <a:prstGeom prst="rect">
            <a:avLst/>
          </a:prstGeom>
          <a:solidFill>
            <a:schemeClr val="bg1"/>
          </a:solidFill>
          <a:ln>
            <a:noFill/>
          </a:ln>
        </p:spPr>
        <p:txBody>
          <a:bodyPr wrap="square" lIns="180000" anchor="t">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2000" b="1" dirty="0">
                <a:latin typeface="Arial" charset="0"/>
              </a:rPr>
              <a:t>Spectroscopy</a:t>
            </a:r>
          </a:p>
        </p:txBody>
      </p:sp>
      <p:sp>
        <p:nvSpPr>
          <p:cNvPr id="8" name="Text Box 9"/>
          <p:cNvSpPr txBox="1">
            <a:spLocks noChangeArrowheads="1"/>
          </p:cNvSpPr>
          <p:nvPr/>
        </p:nvSpPr>
        <p:spPr bwMode="auto">
          <a:xfrm>
            <a:off x="4509654" y="1024128"/>
            <a:ext cx="4572000" cy="400110"/>
          </a:xfrm>
          <a:prstGeom prst="rect">
            <a:avLst/>
          </a:prstGeom>
          <a:solidFill>
            <a:schemeClr val="bg1"/>
          </a:solidFill>
          <a:ln>
            <a:noFill/>
          </a:ln>
        </p:spPr>
        <p:txBody>
          <a:bodyPr lIns="180000" anchor="t">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PH" altLang="ja-JP" sz="2000" b="1" dirty="0">
                <a:latin typeface="Arial" charset="0"/>
              </a:rPr>
              <a:t>Optical </a:t>
            </a:r>
            <a:r>
              <a:rPr lang="en-US" altLang="ja-JP" sz="2000" b="1" dirty="0">
                <a:latin typeface="Arial" charset="0"/>
              </a:rPr>
              <a:t>lithography</a:t>
            </a:r>
          </a:p>
        </p:txBody>
      </p:sp>
      <p:sp>
        <p:nvSpPr>
          <p:cNvPr id="9" name="Rectangle 20"/>
          <p:cNvSpPr>
            <a:spLocks noChangeArrowheads="1"/>
          </p:cNvSpPr>
          <p:nvPr/>
        </p:nvSpPr>
        <p:spPr bwMode="auto">
          <a:xfrm>
            <a:off x="62346" y="3285957"/>
            <a:ext cx="4572000" cy="400110"/>
          </a:xfrm>
          <a:prstGeom prst="rect">
            <a:avLst/>
          </a:prstGeom>
          <a:solidFill>
            <a:schemeClr val="bg1"/>
          </a:solidFill>
          <a:ln>
            <a:noFill/>
          </a:ln>
        </p:spPr>
        <p:txBody>
          <a:bodyPr wrap="square" lIns="180000" anchor="ctr">
            <a:spAutoFit/>
          </a:bodyPr>
          <a:lstStyle/>
          <a:p>
            <a:pPr algn="ctr"/>
            <a:r>
              <a:rPr lang="en-PH" altLang="ja-JP" sz="2000" b="1" dirty="0">
                <a:latin typeface="Arial" charset="0"/>
              </a:rPr>
              <a:t>Material </a:t>
            </a:r>
            <a:r>
              <a:rPr lang="en-US" altLang="ja-JP" sz="2000" b="1" dirty="0">
                <a:latin typeface="Arial" charset="0"/>
              </a:rPr>
              <a:t>assessment</a:t>
            </a:r>
          </a:p>
        </p:txBody>
      </p:sp>
      <p:sp>
        <p:nvSpPr>
          <p:cNvPr id="10" name="Rectangle 27"/>
          <p:cNvSpPr>
            <a:spLocks noChangeArrowheads="1"/>
          </p:cNvSpPr>
          <p:nvPr/>
        </p:nvSpPr>
        <p:spPr bwMode="auto">
          <a:xfrm>
            <a:off x="4551397" y="3259729"/>
            <a:ext cx="4572000" cy="411480"/>
          </a:xfrm>
          <a:prstGeom prst="rect">
            <a:avLst/>
          </a:prstGeom>
          <a:solidFill>
            <a:schemeClr val="bg1"/>
          </a:solidFill>
          <a:ln>
            <a:noFill/>
          </a:ln>
        </p:spPr>
        <p:txBody>
          <a:bodyPr wrap="square" lIns="180000" anchor="ctr">
            <a:spAutoFit/>
          </a:bodyPr>
          <a:lstStyle/>
          <a:p>
            <a:pPr algn="ctr"/>
            <a:r>
              <a:rPr lang="en-PH" altLang="ja-JP" sz="2000" b="1" dirty="0">
                <a:latin typeface="Arial" charset="0"/>
              </a:rPr>
              <a:t>Laser </a:t>
            </a:r>
            <a:r>
              <a:rPr lang="en-US" altLang="ja-JP" sz="2000" b="1" dirty="0">
                <a:latin typeface="Arial" charset="0"/>
              </a:rPr>
              <a:t>processing</a:t>
            </a:r>
          </a:p>
        </p:txBody>
      </p:sp>
      <p:sp>
        <p:nvSpPr>
          <p:cNvPr id="11" name="正方形/長方形 28"/>
          <p:cNvSpPr>
            <a:spLocks noChangeArrowheads="1"/>
          </p:cNvSpPr>
          <p:nvPr/>
        </p:nvSpPr>
        <p:spPr bwMode="auto">
          <a:xfrm>
            <a:off x="0" y="6083536"/>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2" anchor="b" anchorCtr="0">
            <a:spAutoFit/>
          </a:bodyP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9pPr>
          </a:lstStyle>
          <a:p>
            <a:pPr algn="just" eaLnBrk="1" hangingPunct="1"/>
            <a:r>
              <a:rPr lang="en-US" altLang="ja-JP" sz="1000" dirty="0">
                <a:ea typeface="ＭＳ 明朝" panose="02020609040205080304" pitchFamily="17" charset="-128"/>
              </a:rPr>
              <a:t>L. </a:t>
            </a:r>
            <a:r>
              <a:rPr lang="en-US" altLang="ja-JP" sz="1000" dirty="0" err="1">
                <a:ea typeface="ＭＳ 明朝" panose="02020609040205080304" pitchFamily="17" charset="-128"/>
              </a:rPr>
              <a:t>Skuja</a:t>
            </a:r>
            <a:r>
              <a:rPr lang="en-US" altLang="ja-JP" sz="1000" dirty="0">
                <a:ea typeface="ＭＳ 明朝" panose="02020609040205080304" pitchFamily="17" charset="-128"/>
              </a:rPr>
              <a:t> et al., </a:t>
            </a:r>
            <a:r>
              <a:rPr lang="en-US" altLang="ja-JP" sz="1000" i="1" dirty="0">
                <a:ea typeface="ＭＳ 明朝" panose="02020609040205080304" pitchFamily="17" charset="-128"/>
              </a:rPr>
              <a:t>J. Non-Cryst. Solids</a:t>
            </a:r>
            <a:r>
              <a:rPr lang="en-US" altLang="ja-JP" sz="1000" dirty="0">
                <a:ea typeface="ＭＳ 明朝" panose="02020609040205080304" pitchFamily="17" charset="-128"/>
              </a:rPr>
              <a:t> </a:t>
            </a:r>
            <a:r>
              <a:rPr lang="en-US" altLang="ja-JP" sz="1000" b="1" dirty="0">
                <a:ea typeface="ＭＳ 明朝" panose="02020609040205080304" pitchFamily="17" charset="-128"/>
              </a:rPr>
              <a:t>353</a:t>
            </a:r>
            <a:r>
              <a:rPr lang="en-US" altLang="ja-JP" sz="1000" dirty="0">
                <a:ea typeface="ＭＳ 明朝" panose="02020609040205080304" pitchFamily="17" charset="-128"/>
              </a:rPr>
              <a:t>, 526 (2007).</a:t>
            </a:r>
          </a:p>
          <a:p>
            <a:pPr algn="just" eaLnBrk="1" hangingPunct="1"/>
            <a:r>
              <a:rPr lang="en-US" altLang="ja-JP" sz="1000" dirty="0"/>
              <a:t>T. </a:t>
            </a:r>
            <a:r>
              <a:rPr lang="en-US" altLang="ja-JP" sz="1000" dirty="0" err="1"/>
              <a:t>Suganuma</a:t>
            </a:r>
            <a:r>
              <a:rPr lang="en-US" altLang="ja-JP" sz="1000" dirty="0"/>
              <a:t> et al., </a:t>
            </a:r>
            <a:r>
              <a:rPr lang="en-US" altLang="ja-JP" sz="1000" i="1" dirty="0"/>
              <a:t>Opt. Lett.</a:t>
            </a:r>
            <a:r>
              <a:rPr lang="en-US" altLang="ja-JP" sz="1000" dirty="0"/>
              <a:t> </a:t>
            </a:r>
            <a:r>
              <a:rPr lang="en-US" altLang="ja-JP" sz="1000" b="1" dirty="0"/>
              <a:t>27</a:t>
            </a:r>
            <a:r>
              <a:rPr lang="en-US" altLang="ja-JP" sz="1000" dirty="0"/>
              <a:t>, 46 (2002).</a:t>
            </a:r>
          </a:p>
          <a:p>
            <a:pPr algn="just" eaLnBrk="1" hangingPunct="1"/>
            <a:r>
              <a:rPr lang="en-US" altLang="ja-JP" sz="1000" dirty="0"/>
              <a:t>S. Park </a:t>
            </a:r>
            <a:r>
              <a:rPr lang="en-US" altLang="ja-JP" sz="1000" dirty="0">
                <a:ea typeface="ＭＳ 明朝" panose="02020609040205080304" pitchFamily="17" charset="-128"/>
              </a:rPr>
              <a:t>et al., </a:t>
            </a:r>
            <a:r>
              <a:rPr lang="en-US" altLang="ja-JP" sz="1000" i="1" dirty="0">
                <a:ea typeface="ＭＳ 明朝" panose="02020609040205080304" pitchFamily="17" charset="-128"/>
              </a:rPr>
              <a:t>J. Vac. Sci. Tech.</a:t>
            </a:r>
            <a:r>
              <a:rPr lang="en-US" altLang="ja-JP" sz="1000" dirty="0">
                <a:ea typeface="ＭＳ 明朝" panose="02020609040205080304" pitchFamily="17" charset="-128"/>
              </a:rPr>
              <a:t> </a:t>
            </a:r>
            <a:r>
              <a:rPr lang="en-US" altLang="ja-JP" sz="1000" b="1" dirty="0">
                <a:ea typeface="ＭＳ 明朝" panose="02020609040205080304" pitchFamily="17" charset="-128"/>
              </a:rPr>
              <a:t>20</a:t>
            </a:r>
            <a:r>
              <a:rPr lang="en-US" altLang="ja-JP" sz="1000" dirty="0">
                <a:ea typeface="ＭＳ 明朝" panose="02020609040205080304" pitchFamily="17" charset="-128"/>
              </a:rPr>
              <a:t>, 2108 (2002).</a:t>
            </a:r>
          </a:p>
          <a:p>
            <a:pPr algn="just" eaLnBrk="1" hangingPunct="1"/>
            <a:r>
              <a:rPr lang="en-US" altLang="ja-JP" sz="1000" dirty="0">
                <a:ea typeface="ＭＳ 明朝" panose="02020609040205080304" pitchFamily="17" charset="-128"/>
              </a:rPr>
              <a:t>R. H. French et al., </a:t>
            </a:r>
            <a:r>
              <a:rPr lang="en-US" altLang="ja-JP" sz="1000" i="1" dirty="0">
                <a:ea typeface="ＭＳ 明朝" panose="02020609040205080304" pitchFamily="17" charset="-128"/>
              </a:rPr>
              <a:t>Aust. J. Chem.</a:t>
            </a:r>
            <a:r>
              <a:rPr lang="en-US" altLang="ja-JP" sz="1000" dirty="0">
                <a:ea typeface="ＭＳ 明朝" panose="02020609040205080304" pitchFamily="17" charset="-128"/>
              </a:rPr>
              <a:t> </a:t>
            </a:r>
            <a:r>
              <a:rPr lang="en-US" altLang="ja-JP" sz="1000" b="1" dirty="0">
                <a:ea typeface="ＭＳ 明朝" panose="02020609040205080304" pitchFamily="17" charset="-128"/>
              </a:rPr>
              <a:t>60</a:t>
            </a:r>
            <a:r>
              <a:rPr lang="en-US" altLang="ja-JP" sz="1000" dirty="0">
                <a:ea typeface="ＭＳ 明朝" panose="02020609040205080304" pitchFamily="17" charset="-128"/>
              </a:rPr>
              <a:t>, 251 (2007).</a:t>
            </a:r>
          </a:p>
          <a:p>
            <a:pPr algn="just" eaLnBrk="1" hangingPunct="1"/>
            <a:r>
              <a:rPr lang="en-US" altLang="ja-JP" sz="1000" dirty="0">
                <a:ea typeface="ＭＳ 明朝" panose="02020609040205080304" pitchFamily="17" charset="-128"/>
              </a:rPr>
              <a:t>S. T. Park et al., </a:t>
            </a:r>
            <a:r>
              <a:rPr lang="en-US" altLang="ja-JP" sz="1000" i="1" dirty="0">
                <a:ea typeface="ＭＳ 明朝" panose="02020609040205080304" pitchFamily="17" charset="-128"/>
              </a:rPr>
              <a:t>Nature</a:t>
            </a:r>
            <a:r>
              <a:rPr lang="en-US" altLang="ja-JP" sz="1000" dirty="0">
                <a:ea typeface="ＭＳ 明朝" panose="02020609040205080304" pitchFamily="17" charset="-128"/>
              </a:rPr>
              <a:t> </a:t>
            </a:r>
            <a:r>
              <a:rPr lang="en-US" altLang="ja-JP" sz="1000" b="1" dirty="0">
                <a:ea typeface="ＭＳ 明朝" panose="02020609040205080304" pitchFamily="17" charset="-128"/>
              </a:rPr>
              <a:t>415</a:t>
            </a:r>
            <a:r>
              <a:rPr lang="en-US" altLang="ja-JP" sz="1000" dirty="0">
                <a:ea typeface="ＭＳ 明朝" panose="02020609040205080304" pitchFamily="17" charset="-128"/>
              </a:rPr>
              <a:t>, 306 (2002). </a:t>
            </a:r>
          </a:p>
          <a:p>
            <a:pPr algn="just" eaLnBrk="1" hangingPunct="1"/>
            <a:r>
              <a:rPr lang="en-US" altLang="ja-JP" sz="1000" dirty="0">
                <a:ea typeface="ＭＳ 明朝" panose="02020609040205080304" pitchFamily="17" charset="-128"/>
              </a:rPr>
              <a:t>S. W. J. Scully et al., </a:t>
            </a:r>
            <a:r>
              <a:rPr lang="en-US" altLang="ja-JP" sz="1000" i="1" dirty="0">
                <a:ea typeface="ＭＳ 明朝" panose="02020609040205080304" pitchFamily="17" charset="-128"/>
              </a:rPr>
              <a:t>J. Phys. B:At. Mol. Opt. Phys.</a:t>
            </a:r>
            <a:r>
              <a:rPr lang="en-US" altLang="ja-JP" sz="1000" dirty="0">
                <a:ea typeface="ＭＳ 明朝" panose="02020609040205080304" pitchFamily="17" charset="-128"/>
              </a:rPr>
              <a:t> </a:t>
            </a:r>
            <a:r>
              <a:rPr lang="en-US" altLang="ja-JP" sz="1000" b="1" dirty="0">
                <a:ea typeface="ＭＳ 明朝" panose="02020609040205080304" pitchFamily="17" charset="-128"/>
              </a:rPr>
              <a:t>35</a:t>
            </a:r>
            <a:r>
              <a:rPr lang="en-US" altLang="ja-JP" sz="1000" dirty="0">
                <a:ea typeface="ＭＳ 明朝" panose="02020609040205080304" pitchFamily="17" charset="-128"/>
              </a:rPr>
              <a:t>, 2703 (2002).</a:t>
            </a:r>
          </a:p>
          <a:p>
            <a:pPr algn="just" eaLnBrk="1" hangingPunct="1"/>
            <a:r>
              <a:rPr lang="en-US" altLang="ja-JP" sz="1000" dirty="0">
                <a:ea typeface="ＭＳ 明朝" panose="02020609040205080304" pitchFamily="17" charset="-128"/>
              </a:rPr>
              <a:t>P. R. Herman et al., </a:t>
            </a:r>
            <a:r>
              <a:rPr lang="en-US" altLang="ja-JP" sz="1000" i="1" dirty="0">
                <a:ea typeface="ＭＳ 明朝" panose="02020609040205080304" pitchFamily="17" charset="-128"/>
              </a:rPr>
              <a:t>Appl. Surf. Sci.</a:t>
            </a:r>
            <a:r>
              <a:rPr lang="en-US" altLang="ja-JP" sz="1000" dirty="0">
                <a:ea typeface="ＭＳ 明朝" panose="02020609040205080304" pitchFamily="17" charset="-128"/>
              </a:rPr>
              <a:t> </a:t>
            </a:r>
            <a:r>
              <a:rPr lang="en-US" altLang="ja-JP" sz="1000" b="1" dirty="0">
                <a:ea typeface="ＭＳ 明朝" panose="02020609040205080304" pitchFamily="17" charset="-128"/>
              </a:rPr>
              <a:t>154-155</a:t>
            </a:r>
            <a:r>
              <a:rPr lang="en-US" altLang="ja-JP" sz="1000" dirty="0">
                <a:ea typeface="ＭＳ 明朝" panose="02020609040205080304" pitchFamily="17" charset="-128"/>
              </a:rPr>
              <a:t>, 577 (2000).</a:t>
            </a:r>
          </a:p>
        </p:txBody>
      </p:sp>
      <p:sp>
        <p:nvSpPr>
          <p:cNvPr id="12" name="Rectangle 20"/>
          <p:cNvSpPr>
            <a:spLocks noChangeArrowheads="1"/>
          </p:cNvSpPr>
          <p:nvPr/>
        </p:nvSpPr>
        <p:spPr bwMode="auto">
          <a:xfrm>
            <a:off x="0" y="5294231"/>
            <a:ext cx="9144000" cy="707886"/>
          </a:xfrm>
          <a:prstGeom prst="rect">
            <a:avLst/>
          </a:prstGeom>
          <a:noFill/>
          <a:ln>
            <a:noFill/>
          </a:ln>
        </p:spPr>
        <p:txBody>
          <a:bodyPr wrap="square" lIns="180000" rIns="180000" anchor="ctr">
            <a:spAutoFit/>
          </a:bodyPr>
          <a:lstStyle/>
          <a:p>
            <a:pPr algn="ctr"/>
            <a:r>
              <a:rPr lang="en-US" altLang="ja-JP" sz="2000" dirty="0">
                <a:latin typeface="Arial" charset="0"/>
              </a:rPr>
              <a:t>The advancement of these applications highly depend on the investigations of UV light sources and the improvement of their optical properties</a:t>
            </a:r>
          </a:p>
        </p:txBody>
      </p:sp>
      <p:grpSp>
        <p:nvGrpSpPr>
          <p:cNvPr id="18" name="Group 17"/>
          <p:cNvGrpSpPr/>
          <p:nvPr/>
        </p:nvGrpSpPr>
        <p:grpSpPr>
          <a:xfrm>
            <a:off x="0" y="900000"/>
            <a:ext cx="9144000" cy="181587"/>
            <a:chOff x="0" y="900000"/>
            <a:chExt cx="9144000" cy="181587"/>
          </a:xfrm>
        </p:grpSpPr>
        <p:cxnSp>
          <p:nvCxnSpPr>
            <p:cNvPr id="19" name="Straight Connector 18"/>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20" name="Straight Connector 19"/>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21" name="Straight Connector 20"/>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1935040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11B6A-EC3A-080A-01D6-AE4E3D5EE8D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EF20F2D-430E-9039-EE4A-07205AAE4C83}"/>
              </a:ext>
            </a:extLst>
          </p:cNvPr>
          <p:cNvSpPr/>
          <p:nvPr/>
        </p:nvSpPr>
        <p:spPr>
          <a:xfrm>
            <a:off x="643337" y="1524000"/>
            <a:ext cx="7639814" cy="225031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2400" dirty="0"/>
          </a:p>
        </p:txBody>
      </p:sp>
      <p:sp>
        <p:nvSpPr>
          <p:cNvPr id="7" name="Rectangle 6">
            <a:extLst>
              <a:ext uri="{FF2B5EF4-FFF2-40B4-BE49-F238E27FC236}">
                <a16:creationId xmlns:a16="http://schemas.microsoft.com/office/drawing/2014/main" id="{178A4930-B755-A8BE-5404-02AA0AD34CE8}"/>
              </a:ext>
            </a:extLst>
          </p:cNvPr>
          <p:cNvSpPr/>
          <p:nvPr/>
        </p:nvSpPr>
        <p:spPr>
          <a:xfrm>
            <a:off x="990600" y="838200"/>
            <a:ext cx="7010400" cy="4572000"/>
          </a:xfrm>
          <a:prstGeom prst="rect">
            <a:avLst/>
          </a:prstGeom>
        </p:spPr>
        <p:txBody>
          <a:bodyPr/>
          <a:lstStyle/>
          <a:p>
            <a:endParaRPr lang="en-US"/>
          </a:p>
        </p:txBody>
      </p:sp>
      <p:sp>
        <p:nvSpPr>
          <p:cNvPr id="2" name="Rectangle 1">
            <a:extLst>
              <a:ext uri="{FF2B5EF4-FFF2-40B4-BE49-F238E27FC236}">
                <a16:creationId xmlns:a16="http://schemas.microsoft.com/office/drawing/2014/main" id="{2BA1D4D7-7ED9-D136-0C9B-D7D965949B73}"/>
              </a:ext>
            </a:extLst>
          </p:cNvPr>
          <p:cNvSpPr/>
          <p:nvPr/>
        </p:nvSpPr>
        <p:spPr>
          <a:xfrm>
            <a:off x="435967" y="6226350"/>
            <a:ext cx="8272063" cy="629018"/>
          </a:xfrm>
          <a:prstGeom prst="rect">
            <a:avLst/>
          </a:prstGeom>
        </p:spPr>
        <p:txBody>
          <a:bodyPr wrap="square">
            <a:spAutoFit/>
          </a:bodyPr>
          <a:lstStyle/>
          <a:p>
            <a:pPr lvl="0" algn="ctr">
              <a:lnSpc>
                <a:spcPct val="130000"/>
              </a:lnSpc>
              <a:spcBef>
                <a:spcPts val="600"/>
              </a:spcBef>
              <a:spcAft>
                <a:spcPts val="0"/>
              </a:spcAft>
              <a:buSzPts val="1400"/>
              <a:tabLst>
                <a:tab pos="408940" algn="l"/>
                <a:tab pos="6169025" algn="l"/>
              </a:tabLst>
            </a:pPr>
            <a:r>
              <a:rPr lang="pt-BR" sz="1400" b="1" dirty="0">
                <a:effectLst/>
                <a:latin typeface="Times New Roman" panose="02020603050405020304" pitchFamily="18" charset="0"/>
                <a:ea typeface="Calibri" panose="020F0502020204030204" pitchFamily="34" charset="0"/>
              </a:rPr>
              <a:t>B Napier et al, </a:t>
            </a:r>
            <a:r>
              <a:rPr lang="pt-BR" sz="1400" b="1" i="1" dirty="0">
                <a:effectLst/>
                <a:latin typeface="Times New Roman" panose="02020603050405020304" pitchFamily="18" charset="0"/>
                <a:ea typeface="Calibri" panose="020F0502020204030204" pitchFamily="34" charset="0"/>
              </a:rPr>
              <a:t>Ultra-broadband infrared gas sensor for pollution detection: the TRIAGE project</a:t>
            </a:r>
            <a:r>
              <a:rPr lang="pt-BR" sz="1400" b="1" dirty="0">
                <a:effectLst/>
                <a:latin typeface="Times New Roman" panose="02020603050405020304" pitchFamily="18" charset="0"/>
                <a:ea typeface="Calibri" panose="020F0502020204030204" pitchFamily="34" charset="0"/>
              </a:rPr>
              <a:t>, Journal of Physics: Photonics, Vol 3, 2021, pp. 031003(1 - 7). </a:t>
            </a:r>
            <a:endParaRPr lang="en-US" sz="1400" b="1" u="none" strike="noStrike"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B0D8A46-71EB-7D34-FA9B-A7839FA679ED}"/>
              </a:ext>
            </a:extLst>
          </p:cNvPr>
          <p:cNvSpPr txBox="1"/>
          <p:nvPr/>
        </p:nvSpPr>
        <p:spPr>
          <a:xfrm>
            <a:off x="643337" y="989886"/>
            <a:ext cx="7857325" cy="4524315"/>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96A710F5-AEDD-3DE7-125D-FE9252980C51}"/>
              </a:ext>
            </a:extLst>
          </p:cNvPr>
          <p:cNvPicPr>
            <a:picLocks noChangeAspect="1"/>
          </p:cNvPicPr>
          <p:nvPr/>
        </p:nvPicPr>
        <p:blipFill>
          <a:blip r:embed="rId3"/>
          <a:stretch>
            <a:fillRect/>
          </a:stretch>
        </p:blipFill>
        <p:spPr>
          <a:xfrm>
            <a:off x="473851" y="1402639"/>
            <a:ext cx="7809300" cy="4501832"/>
          </a:xfrm>
          <a:prstGeom prst="rect">
            <a:avLst/>
          </a:prstGeom>
        </p:spPr>
      </p:pic>
      <p:grpSp>
        <p:nvGrpSpPr>
          <p:cNvPr id="4" name="Group 3">
            <a:extLst>
              <a:ext uri="{FF2B5EF4-FFF2-40B4-BE49-F238E27FC236}">
                <a16:creationId xmlns:a16="http://schemas.microsoft.com/office/drawing/2014/main" id="{4AF18B9C-658D-AC86-6ABF-D06953864DED}"/>
              </a:ext>
            </a:extLst>
          </p:cNvPr>
          <p:cNvGrpSpPr/>
          <p:nvPr/>
        </p:nvGrpSpPr>
        <p:grpSpPr>
          <a:xfrm>
            <a:off x="38099" y="806784"/>
            <a:ext cx="9144000" cy="181587"/>
            <a:chOff x="0" y="900000"/>
            <a:chExt cx="9144000" cy="181587"/>
          </a:xfrm>
        </p:grpSpPr>
        <p:cxnSp>
          <p:nvCxnSpPr>
            <p:cNvPr id="9" name="Straight Connector 8">
              <a:extLst>
                <a:ext uri="{FF2B5EF4-FFF2-40B4-BE49-F238E27FC236}">
                  <a16:creationId xmlns:a16="http://schemas.microsoft.com/office/drawing/2014/main" id="{5B548803-11B4-F767-D9EA-B96FA61B7E2B}"/>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0" name="Straight Connector 9">
              <a:extLst>
                <a:ext uri="{FF2B5EF4-FFF2-40B4-BE49-F238E27FC236}">
                  <a16:creationId xmlns:a16="http://schemas.microsoft.com/office/drawing/2014/main" id="{887905FE-9320-B797-5994-D1A8D04EF259}"/>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1" name="Straight Connector 10">
              <a:extLst>
                <a:ext uri="{FF2B5EF4-FFF2-40B4-BE49-F238E27FC236}">
                  <a16:creationId xmlns:a16="http://schemas.microsoft.com/office/drawing/2014/main" id="{1BE078BF-A66C-E230-69E2-1EFA5916C0CC}"/>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
        <p:nvSpPr>
          <p:cNvPr id="12" name="Rectangle 3">
            <a:extLst>
              <a:ext uri="{FF2B5EF4-FFF2-40B4-BE49-F238E27FC236}">
                <a16:creationId xmlns:a16="http://schemas.microsoft.com/office/drawing/2014/main" id="{83D7525D-A00E-1A87-F25E-857A8C0A9FFF}"/>
              </a:ext>
            </a:extLst>
          </p:cNvPr>
          <p:cNvSpPr>
            <a:spLocks noChangeArrowheads="1"/>
          </p:cNvSpPr>
          <p:nvPr/>
        </p:nvSpPr>
        <p:spPr bwMode="auto">
          <a:xfrm>
            <a:off x="38099" y="2632"/>
            <a:ext cx="9144000" cy="720197"/>
          </a:xfrm>
          <a:prstGeom prst="rect">
            <a:avLst/>
          </a:prstGeom>
          <a:noFill/>
          <a:ln w="9525">
            <a:noFill/>
            <a:miter lim="800000"/>
            <a:headEnd/>
            <a:tailEnd/>
          </a:ln>
        </p:spPr>
        <p:txBody>
          <a:bodyPr wrap="square" lIns="0" tIns="0" rIns="0" bIns="0">
            <a:spAutoFit/>
          </a:bodyPr>
          <a:lstStyle/>
          <a:p>
            <a:pPr algn="ctr">
              <a:lnSpc>
                <a:spcPct val="90000"/>
              </a:lnSpc>
              <a:defRPr/>
            </a:pPr>
            <a:r>
              <a:rPr lang="en-US" sz="2400" b="1" dirty="0">
                <a:solidFill>
                  <a:srgbClr val="FF0000"/>
                </a:solidFill>
                <a:latin typeface="Times New Roman" pitchFamily="18" charset="0"/>
                <a:cs typeface="Times New Roman" pitchFamily="18" charset="0"/>
              </a:rPr>
              <a:t>APPLICATION OF LASER</a:t>
            </a:r>
          </a:p>
          <a:p>
            <a:pPr algn="ctr">
              <a:lnSpc>
                <a:spcPct val="90000"/>
              </a:lnSpc>
              <a:defRPr/>
            </a:pPr>
            <a:r>
              <a:rPr lang="pt-BR" sz="2800" i="1" dirty="0">
                <a:solidFill>
                  <a:srgbClr val="FF0000"/>
                </a:solidFill>
                <a:effectLst/>
                <a:latin typeface="Times New Roman" panose="02020603050405020304" pitchFamily="18" charset="0"/>
                <a:ea typeface="Calibri" panose="020F0502020204030204" pitchFamily="34" charset="0"/>
              </a:rPr>
              <a:t>Ultra-broadband infrared gas sensor for pollution detection</a:t>
            </a:r>
            <a:endParaRPr lang="en-US" altLang="ja-JP" sz="2800" b="1" dirty="0">
              <a:solidFill>
                <a:srgbClr val="FF0000"/>
              </a:solidFill>
              <a:latin typeface="Times New Roman" pitchFamily="18" charset="0"/>
              <a:ea typeface="MS PGothic" pitchFamily="34" charset="-128"/>
              <a:cs typeface="Times New Roman" pitchFamily="18" charset="0"/>
            </a:endParaRPr>
          </a:p>
        </p:txBody>
      </p:sp>
    </p:spTree>
    <p:extLst>
      <p:ext uri="{BB962C8B-B14F-4D97-AF65-F5344CB8AC3E}">
        <p14:creationId xmlns:p14="http://schemas.microsoft.com/office/powerpoint/2010/main" val="290489362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BA9FB0-4107-4A94-B061-15C9F10E7C95}" type="slidenum">
              <a:rPr lang="en-US" smtClean="0"/>
              <a:pPr/>
              <a:t>18</a:t>
            </a:fld>
            <a:endParaRPr lang="en-US"/>
          </a:p>
        </p:txBody>
      </p:sp>
      <p:pic>
        <p:nvPicPr>
          <p:cNvPr id="17" name="Picture 2" descr="so2uvbogumil.jpg">
            <a:extLst>
              <a:ext uri="{FF2B5EF4-FFF2-40B4-BE49-F238E27FC236}">
                <a16:creationId xmlns:a16="http://schemas.microsoft.com/office/drawing/2014/main" id="{C4D325BD-E786-AB5E-833D-76F553C381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242"/>
          <a:stretch/>
        </p:blipFill>
        <p:spPr bwMode="auto">
          <a:xfrm>
            <a:off x="4860613" y="1466299"/>
            <a:ext cx="4318557" cy="301542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74C7EA5-A8B3-77F0-91C0-566E1102C384}"/>
              </a:ext>
            </a:extLst>
          </p:cNvPr>
          <p:cNvSpPr txBox="1"/>
          <p:nvPr/>
        </p:nvSpPr>
        <p:spPr>
          <a:xfrm>
            <a:off x="5558534" y="4661727"/>
            <a:ext cx="3181350" cy="369332"/>
          </a:xfrm>
          <a:prstGeom prst="rect">
            <a:avLst/>
          </a:prstGeom>
          <a:noFill/>
        </p:spPr>
        <p:txBody>
          <a:bodyPr wrap="square">
            <a:spAutoFit/>
          </a:bodyPr>
          <a:lstStyle/>
          <a:p>
            <a:r>
              <a:rPr lang="en-US" b="1" i="0" dirty="0">
                <a:solidFill>
                  <a:srgbClr val="C00000"/>
                </a:solidFill>
                <a:effectLst/>
                <a:latin typeface="Times New Roman" panose="02020603050405020304" pitchFamily="18" charset="0"/>
                <a:cs typeface="Times New Roman" panose="02020603050405020304" pitchFamily="18" charset="0"/>
              </a:rPr>
              <a:t>Absorption spectrum  </a:t>
            </a:r>
            <a:r>
              <a:rPr lang="en-US" b="1" dirty="0">
                <a:solidFill>
                  <a:srgbClr val="C00000"/>
                </a:solidFill>
                <a:latin typeface="Times New Roman" panose="02020603050405020304" pitchFamily="18" charset="0"/>
                <a:cs typeface="Times New Roman" panose="02020603050405020304" pitchFamily="18" charset="0"/>
              </a:rPr>
              <a:t>of </a:t>
            </a:r>
            <a:r>
              <a:rPr lang="en-US" b="1" i="0" dirty="0" err="1">
                <a:solidFill>
                  <a:srgbClr val="C00000"/>
                </a:solidFill>
                <a:effectLst/>
                <a:latin typeface="Times New Roman" panose="02020603050405020304" pitchFamily="18" charset="0"/>
                <a:cs typeface="Times New Roman" panose="02020603050405020304" pitchFamily="18" charset="0"/>
              </a:rPr>
              <a:t>SO2</a:t>
            </a:r>
            <a:endParaRPr lang="en-US" dirty="0">
              <a:solidFill>
                <a:srgbClr val="C00000"/>
              </a:solidFill>
            </a:endParaRPr>
          </a:p>
        </p:txBody>
      </p:sp>
      <p:grpSp>
        <p:nvGrpSpPr>
          <p:cNvPr id="3" name="Group 2">
            <a:extLst>
              <a:ext uri="{FF2B5EF4-FFF2-40B4-BE49-F238E27FC236}">
                <a16:creationId xmlns:a16="http://schemas.microsoft.com/office/drawing/2014/main" id="{C2BC4AA4-5C26-B24C-B30A-31373836EB70}"/>
              </a:ext>
            </a:extLst>
          </p:cNvPr>
          <p:cNvGrpSpPr/>
          <p:nvPr/>
        </p:nvGrpSpPr>
        <p:grpSpPr>
          <a:xfrm>
            <a:off x="-14791" y="799441"/>
            <a:ext cx="9144000" cy="181587"/>
            <a:chOff x="0" y="900000"/>
            <a:chExt cx="9144000" cy="181587"/>
          </a:xfrm>
        </p:grpSpPr>
        <p:cxnSp>
          <p:nvCxnSpPr>
            <p:cNvPr id="4" name="Straight Connector 3">
              <a:extLst>
                <a:ext uri="{FF2B5EF4-FFF2-40B4-BE49-F238E27FC236}">
                  <a16:creationId xmlns:a16="http://schemas.microsoft.com/office/drawing/2014/main" id="{E7CB936E-2E1A-C15A-ADC6-8240B059D9E8}"/>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0" name="Straight Connector 9">
              <a:extLst>
                <a:ext uri="{FF2B5EF4-FFF2-40B4-BE49-F238E27FC236}">
                  <a16:creationId xmlns:a16="http://schemas.microsoft.com/office/drawing/2014/main" id="{158F5CF8-0863-39EE-B4ED-6D6603328676}"/>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1" name="Straight Connector 10">
              <a:extLst>
                <a:ext uri="{FF2B5EF4-FFF2-40B4-BE49-F238E27FC236}">
                  <a16:creationId xmlns:a16="http://schemas.microsoft.com/office/drawing/2014/main" id="{08374349-0AEF-B881-EF00-1745D98B222C}"/>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
        <p:nvSpPr>
          <p:cNvPr id="12" name="Rectangle 3">
            <a:extLst>
              <a:ext uri="{FF2B5EF4-FFF2-40B4-BE49-F238E27FC236}">
                <a16:creationId xmlns:a16="http://schemas.microsoft.com/office/drawing/2014/main" id="{6E02FAB4-A07A-2A23-D851-8ACA8BAC1E90}"/>
              </a:ext>
            </a:extLst>
          </p:cNvPr>
          <p:cNvSpPr>
            <a:spLocks noChangeArrowheads="1"/>
          </p:cNvSpPr>
          <p:nvPr/>
        </p:nvSpPr>
        <p:spPr bwMode="auto">
          <a:xfrm>
            <a:off x="38099" y="2632"/>
            <a:ext cx="9144000" cy="720197"/>
          </a:xfrm>
          <a:prstGeom prst="rect">
            <a:avLst/>
          </a:prstGeom>
          <a:noFill/>
          <a:ln w="9525">
            <a:noFill/>
            <a:miter lim="800000"/>
            <a:headEnd/>
            <a:tailEnd/>
          </a:ln>
        </p:spPr>
        <p:txBody>
          <a:bodyPr wrap="square" lIns="0" tIns="0" rIns="0" bIns="0">
            <a:spAutoFit/>
          </a:bodyPr>
          <a:lstStyle/>
          <a:p>
            <a:pPr algn="ctr">
              <a:lnSpc>
                <a:spcPct val="90000"/>
              </a:lnSpc>
              <a:defRPr/>
            </a:pPr>
            <a:r>
              <a:rPr lang="en-US" sz="2400" b="1" dirty="0">
                <a:solidFill>
                  <a:srgbClr val="FF0000"/>
                </a:solidFill>
                <a:latin typeface="Times New Roman" pitchFamily="18" charset="0"/>
                <a:cs typeface="Times New Roman" pitchFamily="18" charset="0"/>
              </a:rPr>
              <a:t>APPLICATION OF LASER</a:t>
            </a:r>
          </a:p>
          <a:p>
            <a:pPr algn="ctr">
              <a:lnSpc>
                <a:spcPct val="90000"/>
              </a:lnSpc>
              <a:defRPr/>
            </a:pPr>
            <a:r>
              <a:rPr lang="pt-BR" sz="2800" i="1" dirty="0">
                <a:solidFill>
                  <a:srgbClr val="FF0000"/>
                </a:solidFill>
                <a:effectLst/>
                <a:latin typeface="Times New Roman" panose="02020603050405020304" pitchFamily="18" charset="0"/>
                <a:ea typeface="Calibri" panose="020F0502020204030204" pitchFamily="34" charset="0"/>
              </a:rPr>
              <a:t>Ultra-broadband infrared gas sensor for pollution detection</a:t>
            </a:r>
            <a:endParaRPr lang="en-US" altLang="ja-JP" sz="2800" b="1" dirty="0">
              <a:solidFill>
                <a:srgbClr val="FF0000"/>
              </a:solidFill>
              <a:latin typeface="Times New Roman" pitchFamily="18" charset="0"/>
              <a:ea typeface="MS PGothic" pitchFamily="34" charset="-128"/>
              <a:cs typeface="Times New Roman" pitchFamily="18" charset="0"/>
            </a:endParaRPr>
          </a:p>
        </p:txBody>
      </p:sp>
      <p:pic>
        <p:nvPicPr>
          <p:cNvPr id="16" name="Picture 15">
            <a:extLst>
              <a:ext uri="{FF2B5EF4-FFF2-40B4-BE49-F238E27FC236}">
                <a16:creationId xmlns:a16="http://schemas.microsoft.com/office/drawing/2014/main" id="{545220B8-0E34-4F7E-4ABC-40C36B465D2C}"/>
              </a:ext>
            </a:extLst>
          </p:cNvPr>
          <p:cNvPicPr>
            <a:picLocks noChangeAspect="1"/>
          </p:cNvPicPr>
          <p:nvPr/>
        </p:nvPicPr>
        <p:blipFill>
          <a:blip r:embed="rId4"/>
          <a:stretch>
            <a:fillRect/>
          </a:stretch>
        </p:blipFill>
        <p:spPr>
          <a:xfrm>
            <a:off x="14653" y="1223335"/>
            <a:ext cx="4822514" cy="3413282"/>
          </a:xfrm>
          <a:prstGeom prst="rect">
            <a:avLst/>
          </a:prstGeom>
        </p:spPr>
      </p:pic>
      <p:sp>
        <p:nvSpPr>
          <p:cNvPr id="18" name="TextBox 17">
            <a:extLst>
              <a:ext uri="{FF2B5EF4-FFF2-40B4-BE49-F238E27FC236}">
                <a16:creationId xmlns:a16="http://schemas.microsoft.com/office/drawing/2014/main" id="{4BF82188-5A50-1884-D5FA-A1C8CCFBCF49}"/>
              </a:ext>
            </a:extLst>
          </p:cNvPr>
          <p:cNvSpPr txBox="1"/>
          <p:nvPr/>
        </p:nvSpPr>
        <p:spPr>
          <a:xfrm>
            <a:off x="38099" y="5302973"/>
            <a:ext cx="9158517" cy="923330"/>
          </a:xfrm>
          <a:prstGeom prst="rect">
            <a:avLst/>
          </a:prstGeom>
          <a:noFill/>
        </p:spPr>
        <p:txBody>
          <a:bodyPr wrap="square">
            <a:spAutoFit/>
          </a:bodyPr>
          <a:lstStyle/>
          <a:p>
            <a:pPr algn="just"/>
            <a:r>
              <a:rPr lang="en-US" b="1" i="0" dirty="0">
                <a:solidFill>
                  <a:srgbClr val="000000"/>
                </a:solidFill>
                <a:effectLst/>
                <a:latin typeface="Times New Roman" panose="02020603050405020304" pitchFamily="18" charset="0"/>
                <a:cs typeface="Times New Roman" panose="02020603050405020304" pitchFamily="18" charset="0"/>
              </a:rPr>
              <a:t>Pollutant gases play an important role in influencing air quality. Hence, assessment of the concentration and distribution of these gases in the atmosphere is important. Some gases, particularly sulfur dioxide (SO2) and ozone (O3) strongly absorb UV radiation.</a:t>
            </a:r>
          </a:p>
        </p:txBody>
      </p:sp>
      <p:sp>
        <p:nvSpPr>
          <p:cNvPr id="20" name="Rectangle 19">
            <a:extLst>
              <a:ext uri="{FF2B5EF4-FFF2-40B4-BE49-F238E27FC236}">
                <a16:creationId xmlns:a16="http://schemas.microsoft.com/office/drawing/2014/main" id="{EDCDF13A-94D0-5E79-9BDF-AB9C5F5A8F88}"/>
              </a:ext>
            </a:extLst>
          </p:cNvPr>
          <p:cNvSpPr/>
          <p:nvPr/>
        </p:nvSpPr>
        <p:spPr>
          <a:xfrm>
            <a:off x="421177" y="6263641"/>
            <a:ext cx="8272063" cy="629018"/>
          </a:xfrm>
          <a:prstGeom prst="rect">
            <a:avLst/>
          </a:prstGeom>
        </p:spPr>
        <p:txBody>
          <a:bodyPr wrap="square">
            <a:spAutoFit/>
          </a:bodyPr>
          <a:lstStyle/>
          <a:p>
            <a:pPr lvl="0" algn="ctr">
              <a:lnSpc>
                <a:spcPct val="130000"/>
              </a:lnSpc>
              <a:spcBef>
                <a:spcPts val="600"/>
              </a:spcBef>
              <a:spcAft>
                <a:spcPts val="0"/>
              </a:spcAft>
              <a:buSzPts val="1400"/>
              <a:tabLst>
                <a:tab pos="408940" algn="l"/>
                <a:tab pos="6169025" algn="l"/>
              </a:tabLst>
            </a:pPr>
            <a:r>
              <a:rPr lang="pt-BR" sz="1400" dirty="0">
                <a:effectLst/>
                <a:latin typeface="Times New Roman" panose="02020603050405020304" pitchFamily="18" charset="0"/>
                <a:ea typeface="Calibri" panose="020F0502020204030204" pitchFamily="34" charset="0"/>
              </a:rPr>
              <a:t>B Napier et al, </a:t>
            </a:r>
            <a:r>
              <a:rPr lang="pt-BR" sz="1400" i="1" dirty="0">
                <a:effectLst/>
                <a:latin typeface="Times New Roman" panose="02020603050405020304" pitchFamily="18" charset="0"/>
                <a:ea typeface="Calibri" panose="020F0502020204030204" pitchFamily="34" charset="0"/>
              </a:rPr>
              <a:t>Ultra-broadband infrared gas sensor for pollution detection: the TRIAGE project</a:t>
            </a:r>
            <a:r>
              <a:rPr lang="pt-BR" sz="1400" dirty="0">
                <a:effectLst/>
                <a:latin typeface="Times New Roman" panose="02020603050405020304" pitchFamily="18" charset="0"/>
                <a:ea typeface="Calibri" panose="020F0502020204030204" pitchFamily="34" charset="0"/>
              </a:rPr>
              <a:t>, </a:t>
            </a:r>
            <a:r>
              <a:rPr lang="pt-BR" sz="1400" b="1" dirty="0">
                <a:effectLst/>
                <a:latin typeface="Times New Roman" panose="02020603050405020304" pitchFamily="18" charset="0"/>
                <a:ea typeface="Calibri" panose="020F0502020204030204" pitchFamily="34" charset="0"/>
              </a:rPr>
              <a:t>Journal of Physics: Photonics</a:t>
            </a:r>
            <a:r>
              <a:rPr lang="pt-BR" sz="1400" dirty="0">
                <a:effectLst/>
                <a:latin typeface="Times New Roman" panose="02020603050405020304" pitchFamily="18" charset="0"/>
                <a:ea typeface="Calibri" panose="020F0502020204030204" pitchFamily="34" charset="0"/>
              </a:rPr>
              <a:t>, Vol </a:t>
            </a:r>
            <a:r>
              <a:rPr lang="pt-BR" sz="1400" b="1" dirty="0">
                <a:effectLst/>
                <a:latin typeface="Times New Roman" panose="02020603050405020304" pitchFamily="18" charset="0"/>
                <a:ea typeface="Calibri" panose="020F0502020204030204" pitchFamily="34" charset="0"/>
              </a:rPr>
              <a:t>3</a:t>
            </a:r>
            <a:r>
              <a:rPr lang="pt-BR" sz="1400" dirty="0">
                <a:effectLst/>
                <a:latin typeface="Times New Roman" panose="02020603050405020304" pitchFamily="18" charset="0"/>
                <a:ea typeface="Calibri" panose="020F0502020204030204" pitchFamily="34" charset="0"/>
              </a:rPr>
              <a:t>, 2021, pp. 031003 (1 - 7). </a:t>
            </a:r>
            <a:endParaRPr lang="en-US" sz="1400" u="none" strike="noStrike"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6355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6375"/>
            <a:ext cx="8924925"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9440E541-F727-4825-95B2-622C315568F6}"/>
              </a:ext>
            </a:extLst>
          </p:cNvPr>
          <p:cNvSpPr>
            <a:spLocks noChangeArrowheads="1"/>
          </p:cNvSpPr>
          <p:nvPr/>
        </p:nvSpPr>
        <p:spPr bwMode="auto">
          <a:xfrm>
            <a:off x="3444619" y="1905000"/>
            <a:ext cx="5699381" cy="255454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000" b="1" baseline="0" dirty="0">
                <a:solidFill>
                  <a:srgbClr val="FF0066"/>
                </a:solidFill>
                <a:effectLst>
                  <a:outerShdw blurRad="38100" dist="38100" dir="2700000" algn="tl">
                    <a:srgbClr val="000000">
                      <a:alpha val="43137"/>
                    </a:srgbClr>
                  </a:outerShdw>
                </a:effectLst>
                <a:latin typeface="Times New Roman" pitchFamily="18" charset="0"/>
                <a:ea typeface="MS Mincho" pitchFamily="49" charset="-128"/>
                <a:cs typeface="Times New Roman" pitchFamily="18" charset="0"/>
              </a:rPr>
              <a:t>LASER PARAMETERS </a:t>
            </a:r>
          </a:p>
          <a:p>
            <a:pPr marL="571500" marR="0" lvl="0" indent="-571500" algn="just"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lang="en-US" sz="4000" dirty="0">
                <a:solidFill>
                  <a:srgbClr val="FF0066"/>
                </a:solidFill>
                <a:effectLst>
                  <a:outerShdw blurRad="38100" dist="38100" dir="2700000" algn="tl">
                    <a:srgbClr val="000000">
                      <a:alpha val="43137"/>
                    </a:srgbClr>
                  </a:outerShdw>
                </a:effectLst>
                <a:latin typeface="Arial" pitchFamily="34" charset="0"/>
                <a:cs typeface="Arial" pitchFamily="34" charset="0"/>
              </a:rPr>
              <a:t>Energy </a:t>
            </a:r>
          </a:p>
          <a:p>
            <a:pPr marL="571500" marR="0" lvl="0" indent="-571500" algn="just"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4000" b="0" i="0" u="none" strike="noStrike" cap="none" normalizeH="0" baseline="0" dirty="0">
                <a:ln>
                  <a:noFill/>
                </a:ln>
                <a:solidFill>
                  <a:srgbClr val="FF0066"/>
                </a:solidFill>
                <a:effectLst>
                  <a:outerShdw blurRad="38100" dist="38100" dir="2700000" algn="tl">
                    <a:srgbClr val="000000">
                      <a:alpha val="43137"/>
                    </a:srgbClr>
                  </a:outerShdw>
                </a:effectLst>
                <a:latin typeface="Arial" pitchFamily="34" charset="0"/>
                <a:cs typeface="Arial" pitchFamily="34" charset="0"/>
              </a:rPr>
              <a:t>Pulse duration </a:t>
            </a:r>
          </a:p>
          <a:p>
            <a:pPr marL="571500" marR="0" lvl="0" indent="-571500" algn="just"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4000" b="0" i="0" u="none" strike="noStrike" cap="none" normalizeH="0" baseline="0" dirty="0">
                <a:ln>
                  <a:noFill/>
                </a:ln>
                <a:solidFill>
                  <a:srgbClr val="FF0066"/>
                </a:solidFill>
                <a:effectLst>
                  <a:outerShdw blurRad="38100" dist="38100" dir="2700000" algn="tl">
                    <a:srgbClr val="000000">
                      <a:alpha val="43137"/>
                    </a:srgbClr>
                  </a:outerShdw>
                </a:effectLst>
                <a:latin typeface="Arial" pitchFamily="34" charset="0"/>
                <a:cs typeface="Arial" pitchFamily="34" charset="0"/>
              </a:rPr>
              <a:t>Wavelength </a:t>
            </a:r>
          </a:p>
        </p:txBody>
      </p:sp>
    </p:spTree>
    <p:extLst>
      <p:ext uri="{BB962C8B-B14F-4D97-AF65-F5344CB8AC3E}">
        <p14:creationId xmlns:p14="http://schemas.microsoft.com/office/powerpoint/2010/main" val="3118982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9497298" cy="870334"/>
          </a:xfrm>
        </p:spPr>
        <p:txBody>
          <a:bodyPr>
            <a:normAutofit/>
          </a:bodyPr>
          <a:lstStyle/>
          <a:p>
            <a:pPr algn="ctr" eaLnBrk="1" hangingPunct="1">
              <a:defRPr/>
            </a:pPr>
            <a:r>
              <a:rPr lang="en-US" sz="3200" b="1" dirty="0">
                <a:solidFill>
                  <a:srgbClr val="FF0000"/>
                </a:solidFill>
                <a:latin typeface="Times New Roman" pitchFamily="18" charset="0"/>
                <a:cs typeface="Times New Roman" pitchFamily="18" charset="0"/>
              </a:rPr>
              <a:t>BRIEF INTRODUCTION TO IOP</a:t>
            </a:r>
          </a:p>
        </p:txBody>
      </p:sp>
      <p:sp>
        <p:nvSpPr>
          <p:cNvPr id="7171" name="Rectangle 3"/>
          <p:cNvSpPr>
            <a:spLocks noGrp="1" noChangeArrowheads="1"/>
          </p:cNvSpPr>
          <p:nvPr>
            <p:ph idx="1"/>
          </p:nvPr>
        </p:nvSpPr>
        <p:spPr>
          <a:xfrm>
            <a:off x="304800" y="983670"/>
            <a:ext cx="8610600" cy="4830763"/>
          </a:xfrm>
        </p:spPr>
        <p:txBody>
          <a:bodyPr>
            <a:normAutofit/>
          </a:bodyPr>
          <a:lstStyle/>
          <a:p>
            <a:pPr eaLnBrk="1" hangingPunct="1">
              <a:defRPr/>
            </a:pPr>
            <a:r>
              <a:rPr lang="en-US" sz="3200" b="1" dirty="0">
                <a:solidFill>
                  <a:srgbClr val="0000CC"/>
                </a:solidFill>
                <a:latin typeface="Times New Roman" pitchFamily="18" charset="0"/>
                <a:cs typeface="Times New Roman" pitchFamily="18" charset="0"/>
              </a:rPr>
              <a:t>IOP is the first institute of VAST, </a:t>
            </a:r>
            <a:br>
              <a:rPr lang="en-US" sz="3200" b="1" dirty="0">
                <a:solidFill>
                  <a:srgbClr val="0000CC"/>
                </a:solidFill>
                <a:latin typeface="Times New Roman" pitchFamily="18" charset="0"/>
                <a:cs typeface="Times New Roman" pitchFamily="18" charset="0"/>
              </a:rPr>
            </a:br>
            <a:r>
              <a:rPr lang="en-US" sz="3200" b="1" dirty="0">
                <a:solidFill>
                  <a:srgbClr val="0000CC"/>
                </a:solidFill>
                <a:latin typeface="Times New Roman" pitchFamily="18" charset="0"/>
                <a:cs typeface="Times New Roman" pitchFamily="18" charset="0"/>
              </a:rPr>
              <a:t>established in 1969</a:t>
            </a:r>
          </a:p>
        </p:txBody>
      </p:sp>
      <p:pic>
        <p:nvPicPr>
          <p:cNvPr id="8196" name="Picture 6"/>
          <p:cNvPicPr>
            <a:picLocks noChangeAspect="1" noChangeArrowheads="1"/>
          </p:cNvPicPr>
          <p:nvPr/>
        </p:nvPicPr>
        <p:blipFill>
          <a:blip r:embed="rId3" cstate="print"/>
          <a:srcRect b="22174"/>
          <a:stretch>
            <a:fillRect/>
          </a:stretch>
        </p:blipFill>
        <p:spPr bwMode="auto">
          <a:xfrm>
            <a:off x="0" y="1937194"/>
            <a:ext cx="8887035" cy="4830763"/>
          </a:xfrm>
          <a:prstGeom prst="rect">
            <a:avLst/>
          </a:prstGeom>
          <a:noFill/>
          <a:ln w="9525">
            <a:noFill/>
            <a:miter lim="800000"/>
            <a:headEnd/>
            <a:tailEnd/>
          </a:ln>
        </p:spPr>
      </p:pic>
      <p:grpSp>
        <p:nvGrpSpPr>
          <p:cNvPr id="6" name="Group 5"/>
          <p:cNvGrpSpPr/>
          <p:nvPr/>
        </p:nvGrpSpPr>
        <p:grpSpPr>
          <a:xfrm>
            <a:off x="0" y="784911"/>
            <a:ext cx="9144000" cy="181587"/>
            <a:chOff x="0" y="900000"/>
            <a:chExt cx="9144000" cy="181587"/>
          </a:xfrm>
        </p:grpSpPr>
        <p:cxnSp>
          <p:nvCxnSpPr>
            <p:cNvPr id="7" name="Straight Connector 6"/>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8" name="Straight Connector 7"/>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9" name="Straight Connector 8"/>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2247857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gamlaser.com/logo1.jpg"/>
          <p:cNvPicPr>
            <a:picLocks noChangeAspect="1" noChangeArrowheads="1"/>
          </p:cNvPicPr>
          <p:nvPr/>
        </p:nvPicPr>
        <p:blipFill>
          <a:blip r:embed="rId3" cstate="print"/>
          <a:srcRect t="26154"/>
          <a:stretch>
            <a:fillRect/>
          </a:stretch>
        </p:blipFill>
        <p:spPr bwMode="auto">
          <a:xfrm>
            <a:off x="1828800" y="1143000"/>
            <a:ext cx="4724400" cy="2329841"/>
          </a:xfrm>
          <a:prstGeom prst="rect">
            <a:avLst/>
          </a:prstGeom>
          <a:noFill/>
          <a:ln w="9525">
            <a:noFill/>
            <a:miter lim="800000"/>
            <a:headEnd/>
            <a:tailEnd/>
          </a:ln>
        </p:spPr>
      </p:pic>
      <p:pic>
        <p:nvPicPr>
          <p:cNvPr id="14340" name="Picture 2" descr="http://www.iap.tu-darmstadt.de/typo3temp/pics/905c5a55bb.png"/>
          <p:cNvPicPr>
            <a:picLocks noChangeAspect="1" noChangeArrowheads="1"/>
          </p:cNvPicPr>
          <p:nvPr/>
        </p:nvPicPr>
        <p:blipFill rotWithShape="1">
          <a:blip r:embed="rId4" cstate="print"/>
          <a:srcRect r="4348"/>
          <a:stretch/>
        </p:blipFill>
        <p:spPr bwMode="auto">
          <a:xfrm>
            <a:off x="3996562" y="3505200"/>
            <a:ext cx="5029200" cy="2540925"/>
          </a:xfrm>
          <a:prstGeom prst="rect">
            <a:avLst/>
          </a:prstGeom>
          <a:noFill/>
          <a:ln w="9525">
            <a:noFill/>
            <a:miter lim="800000"/>
            <a:headEnd/>
            <a:tailEnd/>
          </a:ln>
        </p:spPr>
      </p:pic>
      <p:sp>
        <p:nvSpPr>
          <p:cNvPr id="5" name="Rectangle 3"/>
          <p:cNvSpPr>
            <a:spLocks noChangeArrowheads="1"/>
          </p:cNvSpPr>
          <p:nvPr/>
        </p:nvSpPr>
        <p:spPr bwMode="auto">
          <a:xfrm>
            <a:off x="1143000" y="160868"/>
            <a:ext cx="6845720" cy="387798"/>
          </a:xfrm>
          <a:prstGeom prst="rect">
            <a:avLst/>
          </a:prstGeom>
          <a:noFill/>
          <a:ln w="9525">
            <a:noFill/>
            <a:miter lim="800000"/>
            <a:headEnd/>
            <a:tailEnd/>
          </a:ln>
        </p:spPr>
        <p:txBody>
          <a:bodyPr wrap="none" lIns="0" tIns="0" rIns="0" bIns="0">
            <a:spAutoFit/>
          </a:bodyPr>
          <a:lstStyle/>
          <a:p>
            <a:pPr algn="ctr">
              <a:lnSpc>
                <a:spcPct val="90000"/>
              </a:lnSpc>
              <a:defRPr/>
            </a:pPr>
            <a:r>
              <a:rPr lang="en-US" sz="2800" b="1" dirty="0">
                <a:solidFill>
                  <a:srgbClr val="FF0000"/>
                </a:solidFill>
                <a:latin typeface="Times New Roman" pitchFamily="18" charset="0"/>
                <a:cs typeface="Times New Roman" pitchFamily="18" charset="0"/>
              </a:rPr>
              <a:t>UV LASERS AND THEIR APPLICATIONS</a:t>
            </a:r>
            <a:endParaRPr lang="en-US" altLang="ja-JP" sz="2800" b="1" dirty="0">
              <a:solidFill>
                <a:srgbClr val="FF0000"/>
              </a:solidFill>
              <a:latin typeface="Times New Roman" pitchFamily="18" charset="0"/>
              <a:ea typeface="MS PGothic" pitchFamily="34" charset="-128"/>
              <a:cs typeface="Times New Roman" pitchFamily="18" charset="0"/>
            </a:endParaRPr>
          </a:p>
        </p:txBody>
      </p:sp>
      <p:sp>
        <p:nvSpPr>
          <p:cNvPr id="6" name="Slide Number Placeholder 5"/>
          <p:cNvSpPr>
            <a:spLocks noGrp="1"/>
          </p:cNvSpPr>
          <p:nvPr>
            <p:ph type="sldNum" sz="quarter" idx="12"/>
          </p:nvPr>
        </p:nvSpPr>
        <p:spPr/>
        <p:txBody>
          <a:bodyPr/>
          <a:lstStyle/>
          <a:p>
            <a:fld id="{ECBA9FB0-4107-4A94-B061-15C9F10E7C95}" type="slidenum">
              <a:rPr lang="en-US" smtClean="0"/>
              <a:pPr/>
              <a:t>20</a:t>
            </a:fld>
            <a:endParaRPr lang="en-US" dirty="0"/>
          </a:p>
        </p:txBody>
      </p:sp>
      <p:sp>
        <p:nvSpPr>
          <p:cNvPr id="7" name="Rectangle 6"/>
          <p:cNvSpPr/>
          <p:nvPr/>
        </p:nvSpPr>
        <p:spPr>
          <a:xfrm>
            <a:off x="0" y="762000"/>
            <a:ext cx="9025762" cy="477054"/>
          </a:xfrm>
          <a:prstGeom prst="rect">
            <a:avLst/>
          </a:prstGeom>
        </p:spPr>
        <p:txBody>
          <a:bodyPr wrap="square">
            <a:spAutoFit/>
          </a:bodyPr>
          <a:lstStyle/>
          <a:p>
            <a:r>
              <a:rPr lang="en-US" sz="2500" b="1" dirty="0">
                <a:solidFill>
                  <a:srgbClr val="0000CC"/>
                </a:solidFill>
                <a:latin typeface="Times New Roman" pitchFamily="18" charset="0"/>
                <a:cs typeface="Times New Roman" pitchFamily="18" charset="0"/>
              </a:rPr>
              <a:t>There are various kinds of  lasers which can generate ultraviolet </a:t>
            </a:r>
          </a:p>
        </p:txBody>
      </p:sp>
      <p:pic>
        <p:nvPicPr>
          <p:cNvPr id="13" name="Picture 2" descr="http://www.vincentkemlin.website/wp-content/uploads/2015/01/doublage2.png"/>
          <p:cNvPicPr>
            <a:picLocks noChangeAspect="1" noChangeArrowheads="1"/>
          </p:cNvPicPr>
          <p:nvPr/>
        </p:nvPicPr>
        <p:blipFill>
          <a:blip r:embed="rId5" cstate="print"/>
          <a:srcRect/>
          <a:stretch>
            <a:fillRect/>
          </a:stretch>
        </p:blipFill>
        <p:spPr bwMode="auto">
          <a:xfrm>
            <a:off x="110356" y="3518362"/>
            <a:ext cx="3657600" cy="2514600"/>
          </a:xfrm>
          <a:prstGeom prst="rect">
            <a:avLst/>
          </a:prstGeom>
          <a:noFill/>
          <a:ln w="9525">
            <a:noFill/>
            <a:miter lim="800000"/>
            <a:headEnd/>
            <a:tailEnd/>
          </a:ln>
        </p:spPr>
      </p:pic>
      <p:sp>
        <p:nvSpPr>
          <p:cNvPr id="12" name="Rectangle 11"/>
          <p:cNvSpPr/>
          <p:nvPr/>
        </p:nvSpPr>
        <p:spPr>
          <a:xfrm>
            <a:off x="0" y="6125941"/>
            <a:ext cx="9144000" cy="646331"/>
          </a:xfrm>
          <a:prstGeom prst="rect">
            <a:avLst/>
          </a:prstGeom>
        </p:spPr>
        <p:txBody>
          <a:bodyPr wrap="square">
            <a:spAutoFit/>
          </a:bodyPr>
          <a:lstStyle/>
          <a:p>
            <a:r>
              <a:rPr lang="en-US" b="1" dirty="0">
                <a:solidFill>
                  <a:srgbClr val="FF0000"/>
                </a:solidFill>
                <a:latin typeface="Times New Roman" pitchFamily="18" charset="0"/>
                <a:cs typeface="Times New Roman" pitchFamily="18" charset="0"/>
              </a:rPr>
              <a:t>Its complexity, high cost, limited spectral bandwidth and </a:t>
            </a:r>
            <a:r>
              <a:rPr lang="en-US" b="1" dirty="0" err="1">
                <a:solidFill>
                  <a:srgbClr val="FF0000"/>
                </a:solidFill>
                <a:latin typeface="Times New Roman" pitchFamily="18" charset="0"/>
                <a:cs typeface="Times New Roman" pitchFamily="18" charset="0"/>
              </a:rPr>
              <a:t>tunability</a:t>
            </a:r>
            <a:r>
              <a:rPr lang="en-US" b="1" dirty="0">
                <a:solidFill>
                  <a:srgbClr val="FF0000"/>
                </a:solidFill>
                <a:latin typeface="Times New Roman" pitchFamily="18" charset="0"/>
                <a:cs typeface="Times New Roman" pitchFamily="18" charset="0"/>
              </a:rPr>
              <a:t>, inefficiency, inconvenience and unreliability.</a:t>
            </a:r>
          </a:p>
        </p:txBody>
      </p:sp>
      <p:grpSp>
        <p:nvGrpSpPr>
          <p:cNvPr id="14" name="Group 13"/>
          <p:cNvGrpSpPr/>
          <p:nvPr/>
        </p:nvGrpSpPr>
        <p:grpSpPr>
          <a:xfrm>
            <a:off x="13447" y="580413"/>
            <a:ext cx="9144000" cy="181587"/>
            <a:chOff x="0" y="900000"/>
            <a:chExt cx="9144000" cy="181587"/>
          </a:xfrm>
        </p:grpSpPr>
        <p:cxnSp>
          <p:nvCxnSpPr>
            <p:cNvPr id="15" name="Straight Connector 14"/>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6" name="Straight Connector 15"/>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7" name="Straight Connector 16"/>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4278786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38550" y="1011375"/>
          <a:ext cx="8839200" cy="5689608"/>
        </p:xfrm>
        <a:graphic>
          <a:graphicData uri="http://schemas.openxmlformats.org/drawingml/2006/table">
            <a:tbl>
              <a:tblPr/>
              <a:tblGrid>
                <a:gridCol w="3366650">
                  <a:extLst>
                    <a:ext uri="{9D8B030D-6E8A-4147-A177-3AD203B41FA5}">
                      <a16:colId xmlns:a16="http://schemas.microsoft.com/office/drawing/2014/main" val="20000"/>
                    </a:ext>
                  </a:extLst>
                </a:gridCol>
                <a:gridCol w="5472550">
                  <a:extLst>
                    <a:ext uri="{9D8B030D-6E8A-4147-A177-3AD203B41FA5}">
                      <a16:colId xmlns:a16="http://schemas.microsoft.com/office/drawing/2014/main" val="20001"/>
                    </a:ext>
                  </a:extLst>
                </a:gridCol>
              </a:tblGrid>
              <a:tr h="342268">
                <a:tc>
                  <a:txBody>
                    <a:bodyPr/>
                    <a:lstStyle/>
                    <a:p>
                      <a:pPr algn="ctr"/>
                      <a:r>
                        <a:rPr lang="en-US" sz="2000" b="1" dirty="0">
                          <a:latin typeface="Times New Roman" pitchFamily="18" charset="0"/>
                          <a:cs typeface="Times New Roman" pitchFamily="18" charset="0"/>
                        </a:rPr>
                        <a:t>Aspect</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DD"/>
                    </a:solidFill>
                  </a:tcPr>
                </a:tc>
                <a:tc>
                  <a:txBody>
                    <a:bodyPr/>
                    <a:lstStyle/>
                    <a:p>
                      <a:pPr algn="ctr"/>
                      <a:r>
                        <a:rPr lang="en-US" sz="2000" b="1" dirty="0">
                          <a:latin typeface="Times New Roman" pitchFamily="18" charset="0"/>
                          <a:cs typeface="Times New Roman" pitchFamily="18" charset="0"/>
                        </a:rPr>
                        <a:t>Properties</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DD"/>
                    </a:solidFill>
                  </a:tcPr>
                </a:tc>
                <a:extLst>
                  <a:ext uri="{0D108BD9-81ED-4DB2-BD59-A6C34878D82A}">
                    <a16:rowId xmlns:a16="http://schemas.microsoft.com/office/drawing/2014/main" val="10000"/>
                  </a:ext>
                </a:extLst>
              </a:tr>
              <a:tr h="642795">
                <a:tc>
                  <a:txBody>
                    <a:bodyPr/>
                    <a:lstStyle/>
                    <a:p>
                      <a:pPr algn="ctr"/>
                      <a:r>
                        <a:rPr lang="en-US" sz="2000" b="1" dirty="0">
                          <a:latin typeface="Times New Roman" pitchFamily="18" charset="0"/>
                          <a:cs typeface="Times New Roman" pitchFamily="18" charset="0"/>
                        </a:rPr>
                        <a:t>important types</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err="1">
                          <a:latin typeface="Times New Roman" pitchFamily="18" charset="0"/>
                          <a:cs typeface="Times New Roman" pitchFamily="18" charset="0"/>
                        </a:rPr>
                        <a:t>XeF</a:t>
                      </a:r>
                      <a:r>
                        <a:rPr lang="en-US" sz="2000" b="1" dirty="0">
                          <a:latin typeface="Times New Roman" pitchFamily="18" charset="0"/>
                          <a:cs typeface="Times New Roman" pitchFamily="18" charset="0"/>
                        </a:rPr>
                        <a:t> </a:t>
                      </a:r>
                      <a:r>
                        <a:rPr lang="en-US" sz="2000" b="1" dirty="0">
                          <a:solidFill>
                            <a:srgbClr val="000000"/>
                          </a:solidFill>
                          <a:latin typeface="Times New Roman" pitchFamily="18" charset="0"/>
                          <a:cs typeface="Times New Roman" pitchFamily="18" charset="0"/>
                          <a:hlinkClick r:id="rId3"/>
                        </a:rPr>
                        <a:t>lasers</a:t>
                      </a:r>
                      <a:r>
                        <a:rPr lang="en-US" sz="2000" b="1" dirty="0">
                          <a:latin typeface="Times New Roman" pitchFamily="18" charset="0"/>
                          <a:cs typeface="Times New Roman" pitchFamily="18" charset="0"/>
                        </a:rPr>
                        <a:t> for 351 nm; </a:t>
                      </a:r>
                      <a:r>
                        <a:rPr lang="en-US" sz="2000" b="1" dirty="0" err="1">
                          <a:latin typeface="Times New Roman" pitchFamily="18" charset="0"/>
                          <a:cs typeface="Times New Roman" pitchFamily="18" charset="0"/>
                        </a:rPr>
                        <a:t>ArF</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lasersfor</a:t>
                      </a:r>
                      <a:r>
                        <a:rPr lang="en-US" sz="2000" b="1" dirty="0">
                          <a:latin typeface="Times New Roman" pitchFamily="18" charset="0"/>
                          <a:cs typeface="Times New Roman" pitchFamily="18" charset="0"/>
                        </a:rPr>
                        <a:t> 193 nm; F</a:t>
                      </a:r>
                      <a:r>
                        <a:rPr lang="en-US" sz="2000" b="1" baseline="-25000" dirty="0">
                          <a:latin typeface="Times New Roman" pitchFamily="18" charset="0"/>
                          <a:cs typeface="Times New Roman" pitchFamily="18" charset="0"/>
                        </a:rPr>
                        <a:t>2</a:t>
                      </a:r>
                      <a:r>
                        <a:rPr lang="en-US" sz="2000" b="1" dirty="0">
                          <a:latin typeface="Times New Roman" pitchFamily="18" charset="0"/>
                          <a:cs typeface="Times New Roman" pitchFamily="18" charset="0"/>
                        </a:rPr>
                        <a:t> </a:t>
                      </a:r>
                      <a:r>
                        <a:rPr lang="en-US" sz="2000" b="1" dirty="0">
                          <a:solidFill>
                            <a:srgbClr val="000000"/>
                          </a:solidFill>
                          <a:latin typeface="Times New Roman" pitchFamily="18" charset="0"/>
                          <a:cs typeface="Times New Roman" pitchFamily="18" charset="0"/>
                          <a:hlinkClick r:id="rId3"/>
                        </a:rPr>
                        <a:t>lasers</a:t>
                      </a:r>
                      <a:r>
                        <a:rPr lang="en-US" sz="2000" b="1" dirty="0">
                          <a:latin typeface="Times New Roman" pitchFamily="18" charset="0"/>
                          <a:cs typeface="Times New Roman" pitchFamily="18" charset="0"/>
                        </a:rPr>
                        <a:t> for 157 nm</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8277">
                <a:tc>
                  <a:txBody>
                    <a:bodyPr/>
                    <a:lstStyle/>
                    <a:p>
                      <a:pPr algn="ctr"/>
                      <a:r>
                        <a:rPr lang="en-US" sz="2000" b="1" dirty="0">
                          <a:latin typeface="Times New Roman" pitchFamily="18" charset="0"/>
                          <a:cs typeface="Times New Roman" pitchFamily="18" charset="0"/>
                        </a:rPr>
                        <a:t>Applications</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Times New Roman" pitchFamily="18" charset="0"/>
                          <a:cs typeface="Times New Roman" pitchFamily="18" charset="0"/>
                        </a:rPr>
                        <a:t>UV </a:t>
                      </a:r>
                      <a:r>
                        <a:rPr lang="en-US" sz="2000" b="1" dirty="0">
                          <a:solidFill>
                            <a:srgbClr val="000000"/>
                          </a:solidFill>
                          <a:latin typeface="Times New Roman" pitchFamily="18" charset="0"/>
                          <a:cs typeface="Times New Roman" pitchFamily="18" charset="0"/>
                          <a:hlinkClick r:id="rId4"/>
                        </a:rPr>
                        <a:t>lithography</a:t>
                      </a:r>
                      <a:r>
                        <a:rPr lang="en-US" sz="2000" b="1" dirty="0">
                          <a:latin typeface="Times New Roman" pitchFamily="18" charset="0"/>
                          <a:cs typeface="Times New Roman" pitchFamily="18" charset="0"/>
                        </a:rPr>
                        <a:t>; </a:t>
                      </a:r>
                      <a:r>
                        <a:rPr lang="en-US" sz="2000" b="1" dirty="0">
                          <a:solidFill>
                            <a:srgbClr val="000000"/>
                          </a:solidFill>
                          <a:latin typeface="Times New Roman" pitchFamily="18" charset="0"/>
                          <a:cs typeface="Times New Roman" pitchFamily="18" charset="0"/>
                          <a:hlinkClick r:id="rId3"/>
                        </a:rPr>
                        <a:t>laser</a:t>
                      </a:r>
                      <a:r>
                        <a:rPr lang="en-US" sz="2000" b="1" dirty="0">
                          <a:latin typeface="Times New Roman" pitchFamily="18" charset="0"/>
                          <a:cs typeface="Times New Roman" pitchFamily="18" charset="0"/>
                        </a:rPr>
                        <a:t> ablation </a:t>
                      </a:r>
                      <a:r>
                        <a:rPr lang="en-US" sz="2000" b="1" dirty="0" err="1">
                          <a:latin typeface="Times New Roman" pitchFamily="18" charset="0"/>
                          <a:cs typeface="Times New Roman" pitchFamily="18" charset="0"/>
                        </a:rPr>
                        <a:t>andpulsed</a:t>
                      </a:r>
                      <a:r>
                        <a:rPr lang="en-US" sz="2000" b="1" dirty="0">
                          <a:latin typeface="Times New Roman" pitchFamily="18" charset="0"/>
                          <a:cs typeface="Times New Roman" pitchFamily="18" charset="0"/>
                        </a:rPr>
                        <a:t> </a:t>
                      </a:r>
                      <a:r>
                        <a:rPr lang="en-US" sz="2000" b="1" dirty="0">
                          <a:solidFill>
                            <a:srgbClr val="000000"/>
                          </a:solidFill>
                          <a:latin typeface="Times New Roman" pitchFamily="18" charset="0"/>
                          <a:cs typeface="Times New Roman" pitchFamily="18" charset="0"/>
                          <a:hlinkClick r:id="rId3"/>
                        </a:rPr>
                        <a:t>laser</a:t>
                      </a:r>
                      <a:r>
                        <a:rPr lang="en-US" sz="2000" b="1" dirty="0">
                          <a:latin typeface="Times New Roman" pitchFamily="18" charset="0"/>
                          <a:cs typeface="Times New Roman" pitchFamily="18" charset="0"/>
                        </a:rPr>
                        <a:t> deposition; </a:t>
                      </a:r>
                      <a:r>
                        <a:rPr lang="en-US" sz="2000" b="1" dirty="0" err="1">
                          <a:latin typeface="Times New Roman" pitchFamily="18" charset="0"/>
                          <a:cs typeface="Times New Roman" pitchFamily="18" charset="0"/>
                        </a:rPr>
                        <a:t>lasermarking;</a:t>
                      </a:r>
                      <a:r>
                        <a:rPr lang="en-US" sz="2000" b="1" dirty="0" err="1">
                          <a:solidFill>
                            <a:srgbClr val="000000"/>
                          </a:solidFill>
                          <a:latin typeface="Times New Roman" pitchFamily="18" charset="0"/>
                          <a:cs typeface="Times New Roman" pitchFamily="18" charset="0"/>
                          <a:hlinkClick r:id="rId5"/>
                        </a:rPr>
                        <a:t>eye</a:t>
                      </a:r>
                      <a:r>
                        <a:rPr lang="en-US" sz="2000" b="1" dirty="0">
                          <a:latin typeface="Times New Roman" pitchFamily="18" charset="0"/>
                          <a:cs typeface="Times New Roman" pitchFamily="18" charset="0"/>
                        </a:rPr>
                        <a:t> surgery; pumping </a:t>
                      </a:r>
                      <a:r>
                        <a:rPr lang="en-US" sz="2000" b="1" dirty="0" err="1">
                          <a:latin typeface="Times New Roman" pitchFamily="18" charset="0"/>
                          <a:cs typeface="Times New Roman" pitchFamily="18" charset="0"/>
                        </a:rPr>
                        <a:t>dyelasers</a:t>
                      </a:r>
                      <a:endParaRPr lang="en-US" sz="2000" b="1" dirty="0">
                        <a:latin typeface="Times New Roman" pitchFamily="18" charset="0"/>
                        <a:cs typeface="Times New Roman" pitchFamily="18" charset="0"/>
                      </a:endParaRP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42268">
                <a:tc>
                  <a:txBody>
                    <a:bodyPr/>
                    <a:lstStyle/>
                    <a:p>
                      <a:pPr algn="ctr"/>
                      <a:r>
                        <a:rPr lang="en-US" sz="2000" b="1" dirty="0">
                          <a:latin typeface="Times New Roman" pitchFamily="18" charset="0"/>
                          <a:cs typeface="Times New Roman" pitchFamily="18" charset="0"/>
                        </a:rPr>
                        <a:t>Pump source</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Times New Roman" pitchFamily="18" charset="0"/>
                          <a:cs typeface="Times New Roman" pitchFamily="18" charset="0"/>
                        </a:rPr>
                        <a:t>electrical current</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42268">
                <a:tc>
                  <a:txBody>
                    <a:bodyPr/>
                    <a:lstStyle/>
                    <a:p>
                      <a:pPr algn="ctr"/>
                      <a:r>
                        <a:rPr lang="en-US" sz="2000" b="1" dirty="0">
                          <a:latin typeface="Times New Roman" pitchFamily="18" charset="0"/>
                          <a:cs typeface="Times New Roman" pitchFamily="18" charset="0"/>
                        </a:rPr>
                        <a:t>Power efficiency</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Times New Roman" pitchFamily="18" charset="0"/>
                          <a:cs typeface="Times New Roman" pitchFamily="18" charset="0"/>
                        </a:rPr>
                        <a:t>0.2% to 2%</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42268">
                <a:tc>
                  <a:txBody>
                    <a:bodyPr/>
                    <a:lstStyle/>
                    <a:p>
                      <a:pPr algn="ctr"/>
                      <a:r>
                        <a:rPr lang="en-US" sz="2000" b="1" dirty="0">
                          <a:latin typeface="Times New Roman" pitchFamily="18" charset="0"/>
                          <a:cs typeface="Times New Roman" pitchFamily="18" charset="0"/>
                        </a:rPr>
                        <a:t>Accessible wavelengths</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Times New Roman" pitchFamily="18" charset="0"/>
                          <a:cs typeface="Times New Roman" pitchFamily="18" charset="0"/>
                        </a:rPr>
                        <a:t>various lines in the ultraviolet region</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42268">
                <a:tc>
                  <a:txBody>
                    <a:bodyPr/>
                    <a:lstStyle/>
                    <a:p>
                      <a:pPr algn="ctr"/>
                      <a:r>
                        <a:rPr lang="en-US" sz="2000" b="1" strike="noStrike" dirty="0">
                          <a:solidFill>
                            <a:srgbClr val="FF0000"/>
                          </a:solidFill>
                          <a:latin typeface="Times New Roman" pitchFamily="18" charset="0"/>
                          <a:cs typeface="Times New Roman" pitchFamily="18" charset="0"/>
                        </a:rPr>
                        <a:t>Wavelength tuning</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strike="noStrike" dirty="0">
                          <a:solidFill>
                            <a:srgbClr val="FF0000"/>
                          </a:solidFill>
                          <a:latin typeface="Times New Roman" pitchFamily="18" charset="0"/>
                          <a:cs typeface="Times New Roman" pitchFamily="18" charset="0"/>
                        </a:rPr>
                        <a:t>quite limited</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42268">
                <a:tc>
                  <a:txBody>
                    <a:bodyPr/>
                    <a:lstStyle/>
                    <a:p>
                      <a:pPr algn="ctr"/>
                      <a:r>
                        <a:rPr lang="en-US" sz="2000" b="1" dirty="0">
                          <a:latin typeface="Times New Roman" pitchFamily="18" charset="0"/>
                          <a:cs typeface="Times New Roman" pitchFamily="18" charset="0"/>
                        </a:rPr>
                        <a:t>Average output power</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Times New Roman" pitchFamily="18" charset="0"/>
                          <a:cs typeface="Times New Roman" pitchFamily="18" charset="0"/>
                        </a:rPr>
                        <a:t>typically between 10 W and 300 W</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17398">
                <a:tc>
                  <a:txBody>
                    <a:bodyPr/>
                    <a:lstStyle/>
                    <a:p>
                      <a:pPr algn="ctr"/>
                      <a:r>
                        <a:rPr lang="en-US" sz="2000" b="1" dirty="0">
                          <a:latin typeface="Times New Roman" pitchFamily="18" charset="0"/>
                          <a:cs typeface="Times New Roman" pitchFamily="18" charset="0"/>
                        </a:rPr>
                        <a:t>Beam quality</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Times New Roman" pitchFamily="18" charset="0"/>
                          <a:cs typeface="Times New Roman" pitchFamily="18" charset="0"/>
                        </a:rPr>
                        <a:t>sometimes close to </a:t>
                      </a:r>
                      <a:r>
                        <a:rPr lang="en-US" sz="2000" b="1" dirty="0">
                          <a:solidFill>
                            <a:srgbClr val="000000"/>
                          </a:solidFill>
                          <a:latin typeface="Times New Roman" pitchFamily="18" charset="0"/>
                          <a:cs typeface="Times New Roman" pitchFamily="18" charset="0"/>
                          <a:hlinkClick r:id="rId6"/>
                        </a:rPr>
                        <a:t>diffraction</a:t>
                      </a:r>
                      <a:r>
                        <a:rPr lang="en-US" sz="2000" b="1" dirty="0">
                          <a:latin typeface="Times New Roman" pitchFamily="18" charset="0"/>
                          <a:cs typeface="Times New Roman" pitchFamily="18" charset="0"/>
                        </a:rPr>
                        <a:t>-limited; sometimes worse</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42268">
                <a:tc>
                  <a:txBody>
                    <a:bodyPr/>
                    <a:lstStyle/>
                    <a:p>
                      <a:pPr algn="ctr"/>
                      <a:r>
                        <a:rPr lang="en-US" sz="2000" b="1" dirty="0">
                          <a:latin typeface="Times New Roman" pitchFamily="18" charset="0"/>
                          <a:cs typeface="Times New Roman" pitchFamily="18" charset="0"/>
                        </a:rPr>
                        <a:t>Continuous-wave operation</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Times New Roman" pitchFamily="18" charset="0"/>
                          <a:cs typeface="Times New Roman" pitchFamily="18" charset="0"/>
                        </a:rPr>
                        <a:t>no</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42268">
                <a:tc>
                  <a:txBody>
                    <a:bodyPr/>
                    <a:lstStyle/>
                    <a:p>
                      <a:pPr algn="ctr"/>
                      <a:r>
                        <a:rPr lang="en-US" sz="2000" b="1" dirty="0">
                          <a:latin typeface="Times New Roman" pitchFamily="18" charset="0"/>
                          <a:cs typeface="Times New Roman" pitchFamily="18" charset="0"/>
                        </a:rPr>
                        <a:t>Nanosecond </a:t>
                      </a:r>
                      <a:r>
                        <a:rPr lang="en-US" sz="2000" b="1" dirty="0">
                          <a:solidFill>
                            <a:srgbClr val="000000"/>
                          </a:solidFill>
                          <a:latin typeface="Times New Roman" pitchFamily="18" charset="0"/>
                          <a:cs typeface="Times New Roman" pitchFamily="18" charset="0"/>
                        </a:rPr>
                        <a:t>pulse </a:t>
                      </a:r>
                      <a:r>
                        <a:rPr lang="en-US" sz="2000" b="1" dirty="0">
                          <a:latin typeface="Times New Roman" pitchFamily="18" charset="0"/>
                          <a:cs typeface="Times New Roman" pitchFamily="18" charset="0"/>
                        </a:rPr>
                        <a:t>generation</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Times New Roman" pitchFamily="18" charset="0"/>
                          <a:cs typeface="Times New Roman" pitchFamily="18" charset="0"/>
                        </a:rPr>
                        <a:t>always (pulsed pumping)</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642795">
                <a:tc>
                  <a:txBody>
                    <a:bodyPr/>
                    <a:lstStyle/>
                    <a:p>
                      <a:pPr algn="ctr"/>
                      <a:r>
                        <a:rPr lang="en-US" sz="2000" b="1" dirty="0" err="1">
                          <a:solidFill>
                            <a:srgbClr val="FF0000"/>
                          </a:solidFill>
                          <a:latin typeface="Times New Roman" pitchFamily="18" charset="0"/>
                          <a:cs typeface="Times New Roman" pitchFamily="18" charset="0"/>
                        </a:rPr>
                        <a:t>Picosecond</a:t>
                      </a:r>
                      <a:r>
                        <a:rPr lang="en-US" sz="2000" b="1" dirty="0">
                          <a:solidFill>
                            <a:srgbClr val="FF0000"/>
                          </a:solidFill>
                          <a:latin typeface="Times New Roman" pitchFamily="18" charset="0"/>
                          <a:cs typeface="Times New Roman" pitchFamily="18" charset="0"/>
                        </a:rPr>
                        <a:t> &amp; </a:t>
                      </a:r>
                      <a:r>
                        <a:rPr lang="en-US" sz="2000" b="1" dirty="0" err="1">
                          <a:solidFill>
                            <a:srgbClr val="FF0000"/>
                          </a:solidFill>
                          <a:latin typeface="Times New Roman" pitchFamily="18" charset="0"/>
                          <a:cs typeface="Times New Roman" pitchFamily="18" charset="0"/>
                        </a:rPr>
                        <a:t>femtosecond</a:t>
                      </a:r>
                      <a:r>
                        <a:rPr lang="en-US" sz="2000" b="1" dirty="0">
                          <a:solidFill>
                            <a:srgbClr val="FF0000"/>
                          </a:solidFill>
                          <a:latin typeface="Times New Roman" pitchFamily="18" charset="0"/>
                          <a:cs typeface="Times New Roman" pitchFamily="18" charset="0"/>
                        </a:rPr>
                        <a:t> pulse generation</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FF0000"/>
                          </a:solidFill>
                          <a:latin typeface="Times New Roman" pitchFamily="18" charset="0"/>
                          <a:cs typeface="Times New Roman" pitchFamily="18" charset="0"/>
                        </a:rPr>
                        <a:t>no</a:t>
                      </a:r>
                    </a:p>
                  </a:txBody>
                  <a:tcPr marL="42333" marR="42333" marT="21167" marB="21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16427" name="Rectangle 1"/>
          <p:cNvSpPr>
            <a:spLocks noChangeArrowheads="1"/>
          </p:cNvSpPr>
          <p:nvPr/>
        </p:nvSpPr>
        <p:spPr bwMode="auto">
          <a:xfrm>
            <a:off x="0" y="22225"/>
            <a:ext cx="9144000" cy="461963"/>
          </a:xfrm>
          <a:prstGeom prst="rect">
            <a:avLst/>
          </a:prstGeom>
          <a:noFill/>
          <a:ln w="9525">
            <a:noFill/>
            <a:miter lim="800000"/>
            <a:headEnd/>
            <a:tailEnd/>
          </a:ln>
        </p:spPr>
        <p:txBody>
          <a:bodyPr lIns="0" tIns="0" rIns="0" bIns="0" anchor="ctr">
            <a:spAutoFit/>
          </a:bodyPr>
          <a:lstStyle/>
          <a:p>
            <a:pPr algn="ctr"/>
            <a:r>
              <a:rPr kumimoji="0" lang="en-US" sz="3000" b="1" dirty="0">
                <a:solidFill>
                  <a:srgbClr val="FF0000"/>
                </a:solidFill>
                <a:latin typeface="Times New Roman" pitchFamily="18" charset="0"/>
                <a:cs typeface="Times New Roman" pitchFamily="18" charset="0"/>
              </a:rPr>
              <a:t>PROPERTIES OF EXCIMER LASERS</a:t>
            </a:r>
            <a:endParaRPr kumimoji="0" lang="en-US" sz="3000" dirty="0">
              <a:solidFill>
                <a:srgbClr val="FF0000"/>
              </a:solidFill>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ECBA9FB0-4107-4A94-B061-15C9F10E7C95}" type="slidenum">
              <a:rPr lang="en-US" smtClean="0"/>
              <a:pPr/>
              <a:t>21</a:t>
            </a:fld>
            <a:endParaRPr lang="en-US"/>
          </a:p>
        </p:txBody>
      </p:sp>
      <p:grpSp>
        <p:nvGrpSpPr>
          <p:cNvPr id="10" name="Group 9"/>
          <p:cNvGrpSpPr/>
          <p:nvPr/>
        </p:nvGrpSpPr>
        <p:grpSpPr>
          <a:xfrm>
            <a:off x="0" y="685800"/>
            <a:ext cx="9144000" cy="181587"/>
            <a:chOff x="0" y="900000"/>
            <a:chExt cx="9144000" cy="181587"/>
          </a:xfrm>
        </p:grpSpPr>
        <p:cxnSp>
          <p:nvCxnSpPr>
            <p:cNvPr id="11" name="Straight Connector 10"/>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2" name="Straight Connector 11"/>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3" name="Straight Connector 12"/>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2919577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965" y="544057"/>
            <a:ext cx="9144000" cy="181587"/>
            <a:chOff x="0" y="900000"/>
            <a:chExt cx="9144000" cy="181587"/>
          </a:xfrm>
        </p:grpSpPr>
        <p:cxnSp>
          <p:nvCxnSpPr>
            <p:cNvPr id="9" name="Straight Connector 8"/>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0" name="Straight Connector 9"/>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1" name="Straight Connector 10"/>
            <p:cNvCxnSpPr/>
            <p:nvPr/>
          </p:nvCxnSpPr>
          <p:spPr bwMode="auto">
            <a:xfrm>
              <a:off x="0" y="1080000"/>
              <a:ext cx="7164000" cy="1587"/>
            </a:xfrm>
            <a:prstGeom prst="line">
              <a:avLst/>
            </a:prstGeom>
            <a:noFill/>
            <a:ln w="12700" cap="flat" cmpd="sng" algn="ctr">
              <a:solidFill>
                <a:srgbClr val="0000CC"/>
              </a:solidFill>
              <a:prstDash val="solid"/>
            </a:ln>
            <a:effectLst/>
          </p:spPr>
        </p:cxnSp>
      </p:grpSp>
      <p:sp>
        <p:nvSpPr>
          <p:cNvPr id="12" name="Rectangle 11"/>
          <p:cNvSpPr/>
          <p:nvPr/>
        </p:nvSpPr>
        <p:spPr>
          <a:xfrm>
            <a:off x="8965" y="20837"/>
            <a:ext cx="9144000" cy="523220"/>
          </a:xfrm>
          <a:prstGeom prst="rect">
            <a:avLst/>
          </a:prstGeom>
        </p:spPr>
        <p:txBody>
          <a:bodyPr wrap="square">
            <a:spAutoFit/>
          </a:bodyP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DEVELOPMENT OF ULTRAVIOLET LASER </a:t>
            </a:r>
            <a:endParaRPr lang="en-US" sz="2800" dirty="0">
              <a:solidFill>
                <a:srgbClr val="FF0000"/>
              </a:solidFill>
            </a:endParaRPr>
          </a:p>
        </p:txBody>
      </p:sp>
      <p:pic>
        <p:nvPicPr>
          <p:cNvPr id="14" name="Picture 13" descr="Hinh3_7 1803.jpg"/>
          <p:cNvPicPr/>
          <p:nvPr/>
        </p:nvPicPr>
        <p:blipFill>
          <a:blip r:embed="rId3" cstate="print"/>
          <a:stretch>
            <a:fillRect/>
          </a:stretch>
        </p:blipFill>
        <p:spPr>
          <a:xfrm>
            <a:off x="4658325" y="3071328"/>
            <a:ext cx="4359647" cy="2700829"/>
          </a:xfrm>
          <a:prstGeom prst="rect">
            <a:avLst/>
          </a:prstGeom>
        </p:spPr>
      </p:pic>
      <p:sp>
        <p:nvSpPr>
          <p:cNvPr id="20" name="TextBox 19">
            <a:extLst>
              <a:ext uri="{FF2B5EF4-FFF2-40B4-BE49-F238E27FC236}">
                <a16:creationId xmlns:a16="http://schemas.microsoft.com/office/drawing/2014/main" id="{D5ABCA14-F983-4D4C-B9CA-55785EAFE579}"/>
              </a:ext>
            </a:extLst>
          </p:cNvPr>
          <p:cNvSpPr txBox="1"/>
          <p:nvPr/>
        </p:nvSpPr>
        <p:spPr>
          <a:xfrm>
            <a:off x="48666" y="3930354"/>
            <a:ext cx="4532299" cy="1477328"/>
          </a:xfrm>
          <a:prstGeom prst="rect">
            <a:avLst/>
          </a:prstGeom>
          <a:noFill/>
        </p:spPr>
        <p:txBody>
          <a:bodyPr wrap="square">
            <a:spAutoFit/>
          </a:bodyPr>
          <a:lstStyle/>
          <a:p>
            <a:pPr algn="just"/>
            <a:r>
              <a:rPr lang="en-US" b="1" i="1" dirty="0">
                <a:solidFill>
                  <a:srgbClr val="FF0000"/>
                </a:solidFill>
                <a:latin typeface="Times New Roman" panose="02020603050405020304" pitchFamily="18" charset="0"/>
                <a:cs typeface="Times New Roman" panose="02020603050405020304" pitchFamily="18" charset="0"/>
              </a:rPr>
              <a:t>UV laser based on frequency conversion using nonlinear crystals such as doubling, tripling and/or mixing of tunable laser emission generated from the primary tunable lasers</a:t>
            </a:r>
          </a:p>
        </p:txBody>
      </p:sp>
      <p:pic>
        <p:nvPicPr>
          <p:cNvPr id="2" name="Picture 2">
            <a:extLst>
              <a:ext uri="{FF2B5EF4-FFF2-40B4-BE49-F238E27FC236}">
                <a16:creationId xmlns:a16="http://schemas.microsoft.com/office/drawing/2014/main" id="{E1809064-DA3E-7594-ECB4-61960A0C06C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566"/>
          <a:stretch/>
        </p:blipFill>
        <p:spPr bwMode="auto">
          <a:xfrm>
            <a:off x="126027" y="1046096"/>
            <a:ext cx="4532299" cy="2345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751EAF39-7763-3954-1440-022B97517A2A}"/>
              </a:ext>
            </a:extLst>
          </p:cNvPr>
          <p:cNvSpPr/>
          <p:nvPr/>
        </p:nvSpPr>
        <p:spPr>
          <a:xfrm>
            <a:off x="71978" y="6018225"/>
            <a:ext cx="9017973" cy="584775"/>
          </a:xfrm>
          <a:prstGeom prst="rect">
            <a:avLst/>
          </a:prstGeom>
        </p:spPr>
        <p:txBody>
          <a:bodyPr wrap="square">
            <a:spAutoFit/>
          </a:bodyPr>
          <a:lstStyle/>
          <a:p>
            <a:pPr lvl="0" algn="just">
              <a:buSzPts val="800"/>
            </a:pP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Karl F.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Renk</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Basics of Laser Physics For Students of Science and Engineering</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(2017)</a:t>
            </a:r>
            <a:endParaRPr lang="vi-VN"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buSzPts val="800"/>
            </a:pP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Walter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Koechner</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Solid-State Laser Engineering, Springer Science</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ISBN-10: 0-387-29094-X,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(2006)</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6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7739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5255" y="4114800"/>
          <a:ext cx="7162801" cy="2012000"/>
        </p:xfrm>
        <a:graphic>
          <a:graphicData uri="http://schemas.openxmlformats.org/drawingml/2006/table">
            <a:tbl>
              <a:tblPr firstRow="1" firstCol="1" bandRow="1">
                <a:tableStyleId>{5C22544A-7EE6-4342-B048-85BDC9FD1C3A}</a:tableStyleId>
              </a:tblPr>
              <a:tblGrid>
                <a:gridCol w="2448046">
                  <a:extLst>
                    <a:ext uri="{9D8B030D-6E8A-4147-A177-3AD203B41FA5}">
                      <a16:colId xmlns:a16="http://schemas.microsoft.com/office/drawing/2014/main" val="20000"/>
                    </a:ext>
                  </a:extLst>
                </a:gridCol>
                <a:gridCol w="2448046">
                  <a:extLst>
                    <a:ext uri="{9D8B030D-6E8A-4147-A177-3AD203B41FA5}">
                      <a16:colId xmlns:a16="http://schemas.microsoft.com/office/drawing/2014/main" val="20001"/>
                    </a:ext>
                  </a:extLst>
                </a:gridCol>
                <a:gridCol w="2266709">
                  <a:extLst>
                    <a:ext uri="{9D8B030D-6E8A-4147-A177-3AD203B41FA5}">
                      <a16:colId xmlns:a16="http://schemas.microsoft.com/office/drawing/2014/main" val="20002"/>
                    </a:ext>
                  </a:extLst>
                </a:gridCol>
              </a:tblGrid>
              <a:tr h="0">
                <a:tc>
                  <a:txBody>
                    <a:bodyPr/>
                    <a:lstStyle/>
                    <a:p>
                      <a:pPr indent="356870" algn="ctr">
                        <a:lnSpc>
                          <a:spcPct val="150000"/>
                        </a:lnSpc>
                        <a:spcBef>
                          <a:spcPts val="300"/>
                        </a:spcBef>
                        <a:spcAft>
                          <a:spcPts val="0"/>
                        </a:spcAft>
                      </a:pPr>
                      <a:r>
                        <a:rPr lang="en-US" sz="2000" dirty="0">
                          <a:solidFill>
                            <a:srgbClr val="FF0000"/>
                          </a:solidFill>
                          <a:effectLst/>
                          <a:latin typeface="Times New Roman" panose="02020603050405020304" pitchFamily="18" charset="0"/>
                          <a:cs typeface="Times New Roman" panose="02020603050405020304" pitchFamily="18" charset="0"/>
                        </a:rPr>
                        <a:t>Laser emission</a:t>
                      </a:r>
                      <a:r>
                        <a:rPr lang="en-US" sz="2000" baseline="0" dirty="0">
                          <a:solidFill>
                            <a:srgbClr val="FF0000"/>
                          </a:solidFill>
                          <a:effectLst/>
                          <a:latin typeface="Times New Roman" panose="02020603050405020304" pitchFamily="18" charset="0"/>
                          <a:cs typeface="Times New Roman" panose="02020603050405020304" pitchFamily="18" charset="0"/>
                        </a:rPr>
                        <a:t> </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indent="356870" algn="ctr">
                        <a:lnSpc>
                          <a:spcPct val="150000"/>
                        </a:lnSpc>
                        <a:spcBef>
                          <a:spcPts val="300"/>
                        </a:spcBef>
                        <a:spcAft>
                          <a:spcPts val="0"/>
                        </a:spcAft>
                      </a:pPr>
                      <a:r>
                        <a:rPr lang="en-US" sz="2000" dirty="0">
                          <a:solidFill>
                            <a:srgbClr val="FF0000"/>
                          </a:solidFill>
                          <a:effectLst/>
                          <a:latin typeface="Times New Roman" panose="02020603050405020304" pitchFamily="18" charset="0"/>
                          <a:cs typeface="Times New Roman" panose="02020603050405020304" pitchFamily="18" charset="0"/>
                        </a:rPr>
                        <a:t>Wavelength</a:t>
                      </a:r>
                      <a:r>
                        <a:rPr lang="en-US" sz="2000" baseline="0" dirty="0">
                          <a:solidFill>
                            <a:srgbClr val="FF0000"/>
                          </a:solidFill>
                          <a:effectLst/>
                          <a:latin typeface="Times New Roman" panose="02020603050405020304" pitchFamily="18" charset="0"/>
                          <a:cs typeface="Times New Roman" panose="02020603050405020304" pitchFamily="18" charset="0"/>
                        </a:rPr>
                        <a:t> </a:t>
                      </a:r>
                      <a:r>
                        <a:rPr lang="en-US" sz="2000" dirty="0">
                          <a:solidFill>
                            <a:srgbClr val="FF0000"/>
                          </a:solidFill>
                          <a:effectLst/>
                          <a:latin typeface="Times New Roman" panose="02020603050405020304" pitchFamily="18" charset="0"/>
                          <a:cs typeface="Times New Roman" panose="02020603050405020304" pitchFamily="18" charset="0"/>
                        </a:rPr>
                        <a:t>(nm)</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indent="356870" algn="ctr">
                        <a:lnSpc>
                          <a:spcPct val="150000"/>
                        </a:lnSpc>
                        <a:spcBef>
                          <a:spcPts val="300"/>
                        </a:spcBef>
                        <a:spcAft>
                          <a:spcPts val="0"/>
                        </a:spcAft>
                      </a:pPr>
                      <a:r>
                        <a:rPr lang="en-US" sz="2000" dirty="0">
                          <a:solidFill>
                            <a:srgbClr val="FF0000"/>
                          </a:solidFill>
                          <a:effectLst/>
                          <a:latin typeface="Times New Roman" panose="02020603050405020304" pitchFamily="18" charset="0"/>
                          <a:cs typeface="Times New Roman" panose="02020603050405020304" pitchFamily="18" charset="0"/>
                        </a:rPr>
                        <a:t>Pulse energy</a:t>
                      </a:r>
                      <a:r>
                        <a:rPr lang="en-US" sz="2000" baseline="0" dirty="0">
                          <a:solidFill>
                            <a:srgbClr val="FF0000"/>
                          </a:solidFill>
                          <a:effectLst/>
                          <a:latin typeface="Times New Roman" panose="02020603050405020304" pitchFamily="18" charset="0"/>
                          <a:cs typeface="Times New Roman" panose="02020603050405020304" pitchFamily="18" charset="0"/>
                        </a:rPr>
                        <a:t> </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10000"/>
                  </a:ext>
                </a:extLst>
              </a:tr>
              <a:tr h="0">
                <a:tc rowSpan="2">
                  <a:txBody>
                    <a:bodyPr/>
                    <a:lstStyle/>
                    <a:p>
                      <a:pPr indent="356870" algn="ctr">
                        <a:lnSpc>
                          <a:spcPct val="150000"/>
                        </a:lnSpc>
                        <a:spcBef>
                          <a:spcPts val="300"/>
                        </a:spcBef>
                        <a:spcAft>
                          <a:spcPts val="0"/>
                        </a:spcAft>
                      </a:pPr>
                      <a:r>
                        <a:rPr lang="en-US" sz="2000">
                          <a:solidFill>
                            <a:srgbClr val="FF0000"/>
                          </a:solidFill>
                          <a:effectLst/>
                          <a:latin typeface="Times New Roman" panose="02020603050405020304" pitchFamily="18" charset="0"/>
                          <a:cs typeface="Times New Roman" panose="02020603050405020304" pitchFamily="18" charset="0"/>
                        </a:rPr>
                        <a:t>DFDL</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indent="356870" algn="ctr">
                        <a:lnSpc>
                          <a:spcPct val="150000"/>
                        </a:lnSpc>
                        <a:spcBef>
                          <a:spcPts val="300"/>
                        </a:spcBef>
                        <a:spcAft>
                          <a:spcPts val="0"/>
                        </a:spcAft>
                      </a:pPr>
                      <a:r>
                        <a:rPr lang="en-US" sz="2000">
                          <a:solidFill>
                            <a:srgbClr val="FF0000"/>
                          </a:solidFill>
                          <a:effectLst/>
                          <a:latin typeface="Times New Roman" panose="02020603050405020304" pitchFamily="18" charset="0"/>
                          <a:cs typeface="Times New Roman" panose="02020603050405020304" pitchFamily="18" charset="0"/>
                        </a:rPr>
                        <a:t>565,8</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indent="356870" algn="ctr">
                        <a:lnSpc>
                          <a:spcPct val="150000"/>
                        </a:lnSpc>
                        <a:spcBef>
                          <a:spcPts val="300"/>
                        </a:spcBef>
                        <a:spcAft>
                          <a:spcPts val="0"/>
                        </a:spcAft>
                      </a:pPr>
                      <a:r>
                        <a:rPr lang="en-US" sz="2000" dirty="0">
                          <a:solidFill>
                            <a:srgbClr val="FF0000"/>
                          </a:solidFill>
                          <a:effectLst/>
                          <a:latin typeface="Times New Roman" panose="02020603050405020304" pitchFamily="18" charset="0"/>
                          <a:cs typeface="Times New Roman" panose="02020603050405020304" pitchFamily="18" charset="0"/>
                        </a:rPr>
                        <a:t>0,62 mJ</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10001"/>
                  </a:ext>
                </a:extLst>
              </a:tr>
              <a:tr h="0">
                <a:tc vMerge="1">
                  <a:txBody>
                    <a:bodyPr/>
                    <a:lstStyle/>
                    <a:p>
                      <a:endParaRPr lang="en-US"/>
                    </a:p>
                  </a:txBody>
                  <a:tcPr/>
                </a:tc>
                <a:tc>
                  <a:txBody>
                    <a:bodyPr/>
                    <a:lstStyle/>
                    <a:p>
                      <a:pPr indent="356870" algn="ctr">
                        <a:lnSpc>
                          <a:spcPct val="150000"/>
                        </a:lnSpc>
                        <a:spcBef>
                          <a:spcPts val="300"/>
                        </a:spcBef>
                        <a:spcAft>
                          <a:spcPts val="0"/>
                        </a:spcAft>
                      </a:pPr>
                      <a:r>
                        <a:rPr lang="en-US" sz="2000">
                          <a:solidFill>
                            <a:srgbClr val="FF0000"/>
                          </a:solidFill>
                          <a:effectLst/>
                          <a:latin typeface="Times New Roman" panose="02020603050405020304" pitchFamily="18" charset="0"/>
                          <a:cs typeface="Times New Roman" panose="02020603050405020304" pitchFamily="18" charset="0"/>
                        </a:rPr>
                        <a:t>572,8</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indent="356870" algn="ctr">
                        <a:lnSpc>
                          <a:spcPct val="150000"/>
                        </a:lnSpc>
                        <a:spcBef>
                          <a:spcPts val="300"/>
                        </a:spcBef>
                        <a:spcAft>
                          <a:spcPts val="0"/>
                        </a:spcAft>
                      </a:pPr>
                      <a:r>
                        <a:rPr lang="en-US" sz="2000" dirty="0">
                          <a:solidFill>
                            <a:srgbClr val="FF0000"/>
                          </a:solidFill>
                          <a:effectLst/>
                          <a:latin typeface="Times New Roman" panose="02020603050405020304" pitchFamily="18" charset="0"/>
                          <a:cs typeface="Times New Roman" panose="02020603050405020304" pitchFamily="18" charset="0"/>
                        </a:rPr>
                        <a:t>1,8 mJ</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10002"/>
                  </a:ext>
                </a:extLst>
              </a:tr>
              <a:tr h="0">
                <a:tc rowSpan="2">
                  <a:txBody>
                    <a:bodyPr/>
                    <a:lstStyle/>
                    <a:p>
                      <a:pPr indent="356870" algn="ctr">
                        <a:lnSpc>
                          <a:spcPct val="150000"/>
                        </a:lnSpc>
                        <a:spcBef>
                          <a:spcPts val="300"/>
                        </a:spcBef>
                        <a:spcAft>
                          <a:spcPts val="0"/>
                        </a:spcAft>
                      </a:pPr>
                      <a:r>
                        <a:rPr lang="en-US" sz="2000">
                          <a:solidFill>
                            <a:srgbClr val="FF0000"/>
                          </a:solidFill>
                          <a:effectLst/>
                          <a:latin typeface="Times New Roman" panose="02020603050405020304" pitchFamily="18" charset="0"/>
                          <a:cs typeface="Times New Roman" panose="02020603050405020304" pitchFamily="18" charset="0"/>
                        </a:rPr>
                        <a:t>UV</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indent="356870" algn="ctr">
                        <a:lnSpc>
                          <a:spcPct val="150000"/>
                        </a:lnSpc>
                        <a:spcBef>
                          <a:spcPts val="300"/>
                        </a:spcBef>
                        <a:spcAft>
                          <a:spcPts val="0"/>
                        </a:spcAft>
                      </a:pPr>
                      <a:r>
                        <a:rPr lang="en-US" sz="2000">
                          <a:solidFill>
                            <a:srgbClr val="FF0000"/>
                          </a:solidFill>
                          <a:effectLst/>
                          <a:latin typeface="Times New Roman" panose="02020603050405020304" pitchFamily="18" charset="0"/>
                          <a:cs typeface="Times New Roman" panose="02020603050405020304" pitchFamily="18" charset="0"/>
                        </a:rPr>
                        <a:t>282,9</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indent="356870" algn="ctr">
                        <a:lnSpc>
                          <a:spcPct val="150000"/>
                        </a:lnSpc>
                        <a:spcBef>
                          <a:spcPts val="300"/>
                        </a:spcBef>
                        <a:spcAft>
                          <a:spcPts val="0"/>
                        </a:spcAft>
                      </a:pPr>
                      <a:r>
                        <a:rPr lang="en-US" sz="2000" dirty="0">
                          <a:solidFill>
                            <a:srgbClr val="FF0000"/>
                          </a:solidFill>
                          <a:effectLst/>
                          <a:latin typeface="Times New Roman" panose="02020603050405020304" pitchFamily="18" charset="0"/>
                          <a:cs typeface="Times New Roman" panose="02020603050405020304" pitchFamily="18" charset="0"/>
                        </a:rPr>
                        <a:t>30 </a:t>
                      </a:r>
                      <a:r>
                        <a:rPr lang="en-US" sz="2000" dirty="0">
                          <a:solidFill>
                            <a:srgbClr val="FF0000"/>
                          </a:solidFill>
                          <a:effectLst/>
                          <a:latin typeface="Times New Roman" panose="02020603050405020304" pitchFamily="18" charset="0"/>
                          <a:cs typeface="Times New Roman" panose="02020603050405020304" pitchFamily="18" charset="0"/>
                          <a:sym typeface="Symbol" panose="05050102010706020507" pitchFamily="18" charset="2"/>
                        </a:rPr>
                        <a:t></a:t>
                      </a:r>
                      <a:r>
                        <a:rPr lang="en-US" sz="2000" dirty="0">
                          <a:solidFill>
                            <a:srgbClr val="FF0000"/>
                          </a:solidFill>
                          <a:effectLst/>
                          <a:latin typeface="Times New Roman" panose="02020603050405020304" pitchFamily="18" charset="0"/>
                          <a:cs typeface="Times New Roman" panose="02020603050405020304" pitchFamily="18" charset="0"/>
                        </a:rPr>
                        <a:t>J</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10003"/>
                  </a:ext>
                </a:extLst>
              </a:tr>
              <a:tr h="0">
                <a:tc vMerge="1">
                  <a:txBody>
                    <a:bodyPr/>
                    <a:lstStyle/>
                    <a:p>
                      <a:endParaRPr lang="en-US"/>
                    </a:p>
                  </a:txBody>
                  <a:tcPr/>
                </a:tc>
                <a:tc>
                  <a:txBody>
                    <a:bodyPr/>
                    <a:lstStyle/>
                    <a:p>
                      <a:pPr indent="356870" algn="ctr">
                        <a:lnSpc>
                          <a:spcPct val="150000"/>
                        </a:lnSpc>
                        <a:spcBef>
                          <a:spcPts val="300"/>
                        </a:spcBef>
                        <a:spcAft>
                          <a:spcPts val="0"/>
                        </a:spcAft>
                      </a:pPr>
                      <a:r>
                        <a:rPr lang="en-US" sz="2000">
                          <a:solidFill>
                            <a:srgbClr val="FF0000"/>
                          </a:solidFill>
                          <a:effectLst/>
                          <a:latin typeface="Times New Roman" panose="02020603050405020304" pitchFamily="18" charset="0"/>
                          <a:cs typeface="Times New Roman" panose="02020603050405020304" pitchFamily="18" charset="0"/>
                        </a:rPr>
                        <a:t>286,4</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indent="356870" algn="ctr">
                        <a:lnSpc>
                          <a:spcPct val="150000"/>
                        </a:lnSpc>
                        <a:spcBef>
                          <a:spcPts val="300"/>
                        </a:spcBef>
                        <a:spcAft>
                          <a:spcPts val="0"/>
                        </a:spcAft>
                      </a:pPr>
                      <a:r>
                        <a:rPr lang="en-US" sz="2000" dirty="0">
                          <a:solidFill>
                            <a:srgbClr val="FF0000"/>
                          </a:solidFill>
                          <a:effectLst/>
                          <a:latin typeface="Times New Roman" panose="02020603050405020304" pitchFamily="18" charset="0"/>
                          <a:cs typeface="Times New Roman" panose="02020603050405020304" pitchFamily="18" charset="0"/>
                        </a:rPr>
                        <a:t>60 </a:t>
                      </a:r>
                      <a:r>
                        <a:rPr lang="en-US" sz="2000" dirty="0">
                          <a:solidFill>
                            <a:srgbClr val="FF0000"/>
                          </a:solidFill>
                          <a:effectLst/>
                          <a:latin typeface="Times New Roman" panose="02020603050405020304" pitchFamily="18" charset="0"/>
                          <a:cs typeface="Times New Roman" panose="02020603050405020304" pitchFamily="18" charset="0"/>
                          <a:sym typeface="Symbol" panose="05050102010706020507" pitchFamily="18" charset="2"/>
                        </a:rPr>
                        <a:t></a:t>
                      </a:r>
                      <a:r>
                        <a:rPr lang="en-US" sz="2000" dirty="0">
                          <a:solidFill>
                            <a:srgbClr val="FF0000"/>
                          </a:solidFill>
                          <a:effectLst/>
                          <a:latin typeface="Times New Roman" panose="02020603050405020304" pitchFamily="18" charset="0"/>
                          <a:cs typeface="Times New Roman" panose="02020603050405020304" pitchFamily="18" charset="0"/>
                        </a:rPr>
                        <a:t>J</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10004"/>
                  </a:ext>
                </a:extLst>
              </a:tr>
            </a:tbl>
          </a:graphicData>
        </a:graphic>
      </p:graphicFrame>
      <p:pic>
        <p:nvPicPr>
          <p:cNvPr id="4" name="Picture 3"/>
          <p:cNvPicPr>
            <a:picLocks noChangeAspect="1" noChangeArrowheads="1"/>
          </p:cNvPicPr>
          <p:nvPr/>
        </p:nvPicPr>
        <p:blipFill>
          <a:blip r:embed="rId3" cstate="print"/>
          <a:srcRect l="5522" t="5000"/>
          <a:stretch>
            <a:fillRect/>
          </a:stretch>
        </p:blipFill>
        <p:spPr bwMode="auto">
          <a:xfrm>
            <a:off x="304800" y="987430"/>
            <a:ext cx="3844529" cy="2559811"/>
          </a:xfrm>
          <a:prstGeom prst="rect">
            <a:avLst/>
          </a:prstGeom>
          <a:noFill/>
          <a:ln w="9525">
            <a:noFill/>
            <a:miter lim="800000"/>
            <a:headEnd/>
            <a:tailEnd/>
          </a:ln>
        </p:spPr>
      </p:pic>
      <p:pic>
        <p:nvPicPr>
          <p:cNvPr id="5" name="Picture 4" descr="Pho buoc song off 286 nm_V-sua.jpg"/>
          <p:cNvPicPr/>
          <p:nvPr/>
        </p:nvPicPr>
        <p:blipFill>
          <a:blip r:embed="rId4"/>
          <a:stretch>
            <a:fillRect/>
          </a:stretch>
        </p:blipFill>
        <p:spPr>
          <a:xfrm>
            <a:off x="5061035" y="1147723"/>
            <a:ext cx="3086398" cy="2433677"/>
          </a:xfrm>
          <a:prstGeom prst="rect">
            <a:avLst/>
          </a:prstGeom>
        </p:spPr>
      </p:pic>
      <p:sp>
        <p:nvSpPr>
          <p:cNvPr id="6" name="Rectangle 1"/>
          <p:cNvSpPr>
            <a:spLocks noChangeArrowheads="1"/>
          </p:cNvSpPr>
          <p:nvPr/>
        </p:nvSpPr>
        <p:spPr bwMode="auto">
          <a:xfrm>
            <a:off x="0" y="37762"/>
            <a:ext cx="9144000" cy="430887"/>
          </a:xfrm>
          <a:prstGeom prst="rect">
            <a:avLst/>
          </a:prstGeom>
          <a:noFill/>
          <a:ln w="9525">
            <a:noFill/>
            <a:miter lim="800000"/>
            <a:headEnd/>
            <a:tailEnd/>
          </a:ln>
        </p:spPr>
        <p:txBody>
          <a:bodyPr lIns="0" tIns="0" rIns="0" bIns="0" anchor="ctr">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UV LASER BASED ON FREQUENCY CONVERSION</a:t>
            </a:r>
            <a:endParaRPr kumimoji="0" lang="en-US" sz="2800" b="1" dirty="0">
              <a:solidFill>
                <a:srgbClr val="FF0000"/>
              </a:solidFill>
              <a:latin typeface="Times New Roman" pitchFamily="18" charset="0"/>
              <a:cs typeface="Times New Roman" pitchFamily="18" charset="0"/>
            </a:endParaRPr>
          </a:p>
        </p:txBody>
      </p:sp>
      <p:grpSp>
        <p:nvGrpSpPr>
          <p:cNvPr id="7" name="Group 6"/>
          <p:cNvGrpSpPr/>
          <p:nvPr/>
        </p:nvGrpSpPr>
        <p:grpSpPr>
          <a:xfrm>
            <a:off x="0" y="685800"/>
            <a:ext cx="9144000" cy="181587"/>
            <a:chOff x="0" y="900000"/>
            <a:chExt cx="9144000" cy="181587"/>
          </a:xfrm>
        </p:grpSpPr>
        <p:cxnSp>
          <p:nvCxnSpPr>
            <p:cNvPr id="8" name="Straight Connector 7"/>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9" name="Straight Connector 8"/>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0" name="Straight Connector 9"/>
            <p:cNvCxnSpPr/>
            <p:nvPr/>
          </p:nvCxnSpPr>
          <p:spPr bwMode="auto">
            <a:xfrm>
              <a:off x="0" y="1080000"/>
              <a:ext cx="7164000" cy="1587"/>
            </a:xfrm>
            <a:prstGeom prst="line">
              <a:avLst/>
            </a:prstGeom>
            <a:noFill/>
            <a:ln w="12700" cap="flat" cmpd="sng" algn="ctr">
              <a:solidFill>
                <a:srgbClr val="0000CC"/>
              </a:solidFill>
              <a:prstDash val="solid"/>
            </a:ln>
            <a:effectLst/>
          </p:spPr>
        </p:cxnSp>
      </p:grpSp>
      <p:pic>
        <p:nvPicPr>
          <p:cNvPr id="11" name="Picture 10" descr="Vet laser on 283 nm.jpg"/>
          <p:cNvPicPr/>
          <p:nvPr/>
        </p:nvPicPr>
        <p:blipFill>
          <a:blip r:embed="rId5"/>
          <a:stretch>
            <a:fillRect/>
          </a:stretch>
        </p:blipFill>
        <p:spPr>
          <a:xfrm>
            <a:off x="7274525" y="4114800"/>
            <a:ext cx="1758950" cy="1758950"/>
          </a:xfrm>
          <a:prstGeom prst="rect">
            <a:avLst/>
          </a:prstGeom>
        </p:spPr>
      </p:pic>
    </p:spTree>
    <p:extLst>
      <p:ext uri="{BB962C8B-B14F-4D97-AF65-F5344CB8AC3E}">
        <p14:creationId xmlns:p14="http://schemas.microsoft.com/office/powerpoint/2010/main" val="283031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838200" y="5184963"/>
            <a:ext cx="7315200" cy="685800"/>
            <a:chOff x="576" y="3744"/>
            <a:chExt cx="4608" cy="432"/>
          </a:xfrm>
        </p:grpSpPr>
        <p:sp>
          <p:nvSpPr>
            <p:cNvPr id="18631" name="AutoShape 5"/>
            <p:cNvSpPr>
              <a:spLocks noChangeArrowheads="1"/>
            </p:cNvSpPr>
            <p:nvPr/>
          </p:nvSpPr>
          <p:spPr bwMode="auto">
            <a:xfrm>
              <a:off x="576" y="3744"/>
              <a:ext cx="4608" cy="432"/>
            </a:xfrm>
            <a:prstGeom prst="roundRect">
              <a:avLst>
                <a:gd name="adj" fmla="val 21213"/>
              </a:avLst>
            </a:prstGeom>
            <a:noFill/>
            <a:ln w="50800">
              <a:solidFill>
                <a:srgbClr val="000000"/>
              </a:solidFill>
              <a:round/>
              <a:headEnd/>
              <a:tailEnd/>
            </a:ln>
          </p:spPr>
          <p:txBody>
            <a:bodyPr/>
            <a:lstStyle/>
            <a:p>
              <a:endParaRPr lang="en-US"/>
            </a:p>
          </p:txBody>
        </p:sp>
        <p:sp>
          <p:nvSpPr>
            <p:cNvPr id="18632" name="Rectangle 6"/>
            <p:cNvSpPr>
              <a:spLocks noChangeArrowheads="1"/>
            </p:cNvSpPr>
            <p:nvPr/>
          </p:nvSpPr>
          <p:spPr bwMode="auto">
            <a:xfrm>
              <a:off x="720" y="3850"/>
              <a:ext cx="4310" cy="230"/>
            </a:xfrm>
            <a:prstGeom prst="rect">
              <a:avLst/>
            </a:prstGeom>
            <a:noFill/>
            <a:ln w="9525">
              <a:noFill/>
              <a:miter lim="800000"/>
              <a:headEnd/>
              <a:tailEnd/>
            </a:ln>
          </p:spPr>
          <p:txBody>
            <a:bodyPr wrap="none" lIns="0" tIns="0" rIns="0" bIns="0">
              <a:spAutoFit/>
            </a:bodyPr>
            <a:lstStyle/>
            <a:p>
              <a:r>
                <a:rPr lang="en-US" altLang="ja-JP" sz="1800" b="1">
                  <a:solidFill>
                    <a:srgbClr val="000000"/>
                  </a:solidFill>
                  <a:latin typeface="Arial" charset="0"/>
                </a:rPr>
                <a:t> </a:t>
              </a:r>
              <a:r>
                <a:rPr lang="en-US" altLang="ja-JP" sz="2400" b="1">
                  <a:solidFill>
                    <a:srgbClr val="FF3300"/>
                  </a:solidFill>
                  <a:latin typeface="Arial" charset="0"/>
                </a:rPr>
                <a:t>5 Ce</a:t>
              </a:r>
              <a:r>
                <a:rPr lang="en-US" altLang="ja-JP" sz="2400" b="1" baseline="30000">
                  <a:solidFill>
                    <a:srgbClr val="FF3300"/>
                  </a:solidFill>
                  <a:latin typeface="Arial" charset="0"/>
                </a:rPr>
                <a:t>3+</a:t>
              </a:r>
              <a:r>
                <a:rPr lang="en-US" altLang="ja-JP" sz="2400" b="1">
                  <a:solidFill>
                    <a:srgbClr val="FF3300"/>
                  </a:solidFill>
                  <a:latin typeface="Arial" charset="0"/>
                </a:rPr>
                <a:t> ion doped fluoride crystals are reported</a:t>
              </a:r>
              <a:r>
                <a:rPr lang="en-US" altLang="ja-JP" sz="1800" b="1">
                  <a:solidFill>
                    <a:srgbClr val="FF3300"/>
                  </a:solidFill>
                  <a:latin typeface="Arial" charset="0"/>
                </a:rPr>
                <a:t> </a:t>
              </a:r>
              <a:endParaRPr lang="en-US" altLang="ja-JP" sz="2400" b="1">
                <a:solidFill>
                  <a:srgbClr val="FF3300"/>
                </a:solidFill>
              </a:endParaRPr>
            </a:p>
          </p:txBody>
        </p:sp>
      </p:grpSp>
      <p:grpSp>
        <p:nvGrpSpPr>
          <p:cNvPr id="3" name="Group 7"/>
          <p:cNvGrpSpPr>
            <a:grpSpLocks/>
          </p:cNvGrpSpPr>
          <p:nvPr/>
        </p:nvGrpSpPr>
        <p:grpSpPr bwMode="auto">
          <a:xfrm>
            <a:off x="271463" y="1089213"/>
            <a:ext cx="4592637" cy="3841750"/>
            <a:chOff x="720" y="1890"/>
            <a:chExt cx="3039" cy="2740"/>
          </a:xfrm>
        </p:grpSpPr>
        <p:sp>
          <p:nvSpPr>
            <p:cNvPr id="18446" name="Rectangle 8"/>
            <p:cNvSpPr>
              <a:spLocks noChangeArrowheads="1"/>
            </p:cNvSpPr>
            <p:nvPr/>
          </p:nvSpPr>
          <p:spPr bwMode="auto">
            <a:xfrm>
              <a:off x="2934" y="3156"/>
              <a:ext cx="542"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KrF laser </a:t>
              </a:r>
              <a:endParaRPr lang="en-US" altLang="ja-JP" sz="2400"/>
            </a:p>
          </p:txBody>
        </p:sp>
        <p:sp>
          <p:nvSpPr>
            <p:cNvPr id="18447" name="Rectangle 9"/>
            <p:cNvSpPr>
              <a:spLocks noChangeArrowheads="1"/>
            </p:cNvSpPr>
            <p:nvPr/>
          </p:nvSpPr>
          <p:spPr bwMode="auto">
            <a:xfrm>
              <a:off x="2934" y="3306"/>
              <a:ext cx="560"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pumping  </a:t>
              </a:r>
              <a:endParaRPr lang="en-US" altLang="ja-JP" sz="2400"/>
            </a:p>
          </p:txBody>
        </p:sp>
        <p:sp>
          <p:nvSpPr>
            <p:cNvPr id="18448" name="Rectangle 10"/>
            <p:cNvSpPr>
              <a:spLocks noChangeArrowheads="1"/>
            </p:cNvSpPr>
            <p:nvPr/>
          </p:nvSpPr>
          <p:spPr bwMode="auto">
            <a:xfrm>
              <a:off x="2934" y="3456"/>
              <a:ext cx="515"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(248 nm) </a:t>
              </a:r>
              <a:endParaRPr lang="en-US" altLang="ja-JP" sz="2400"/>
            </a:p>
          </p:txBody>
        </p:sp>
        <p:sp>
          <p:nvSpPr>
            <p:cNvPr id="18449" name="Rectangle 11"/>
            <p:cNvSpPr>
              <a:spLocks noChangeArrowheads="1"/>
            </p:cNvSpPr>
            <p:nvPr/>
          </p:nvSpPr>
          <p:spPr bwMode="auto">
            <a:xfrm>
              <a:off x="2934" y="3606"/>
              <a:ext cx="339"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(1979)</a:t>
              </a:r>
              <a:endParaRPr lang="en-US" altLang="ja-JP" sz="2400"/>
            </a:p>
          </p:txBody>
        </p:sp>
        <p:sp>
          <p:nvSpPr>
            <p:cNvPr id="18450" name="Rectangle 12"/>
            <p:cNvSpPr>
              <a:spLocks noChangeArrowheads="1"/>
            </p:cNvSpPr>
            <p:nvPr/>
          </p:nvSpPr>
          <p:spPr bwMode="auto">
            <a:xfrm>
              <a:off x="1050" y="4434"/>
              <a:ext cx="1218" cy="196"/>
            </a:xfrm>
            <a:prstGeom prst="rect">
              <a:avLst/>
            </a:prstGeom>
            <a:noFill/>
            <a:ln w="9525">
              <a:noFill/>
              <a:miter lim="800000"/>
              <a:headEnd/>
              <a:tailEnd/>
            </a:ln>
          </p:spPr>
          <p:txBody>
            <a:bodyPr wrap="none" lIns="0" tIns="0" rIns="0" bIns="0">
              <a:spAutoFit/>
            </a:bodyPr>
            <a:lstStyle/>
            <a:p>
              <a:r>
                <a:rPr lang="en-US" altLang="ja-JP" sz="1800" b="1">
                  <a:solidFill>
                    <a:srgbClr val="000000"/>
                  </a:solidFill>
                  <a:latin typeface="Arial" charset="0"/>
                </a:rPr>
                <a:t>Wavelength (nm)</a:t>
              </a:r>
              <a:endParaRPr lang="en-US" altLang="ja-JP" sz="2400"/>
            </a:p>
          </p:txBody>
        </p:sp>
        <p:sp>
          <p:nvSpPr>
            <p:cNvPr id="18451" name="Line 13"/>
            <p:cNvSpPr>
              <a:spLocks noChangeShapeType="1"/>
            </p:cNvSpPr>
            <p:nvPr/>
          </p:nvSpPr>
          <p:spPr bwMode="auto">
            <a:xfrm>
              <a:off x="942" y="4266"/>
              <a:ext cx="1356" cy="1"/>
            </a:xfrm>
            <a:prstGeom prst="line">
              <a:avLst/>
            </a:prstGeom>
            <a:noFill/>
            <a:ln w="38100">
              <a:solidFill>
                <a:srgbClr val="000000"/>
              </a:solidFill>
              <a:round/>
              <a:headEnd/>
              <a:tailEnd/>
            </a:ln>
          </p:spPr>
          <p:txBody>
            <a:bodyPr/>
            <a:lstStyle/>
            <a:p>
              <a:endParaRPr lang="en-US"/>
            </a:p>
          </p:txBody>
        </p:sp>
        <p:sp>
          <p:nvSpPr>
            <p:cNvPr id="18452" name="Line 14"/>
            <p:cNvSpPr>
              <a:spLocks noChangeShapeType="1"/>
            </p:cNvSpPr>
            <p:nvPr/>
          </p:nvSpPr>
          <p:spPr bwMode="auto">
            <a:xfrm>
              <a:off x="2304" y="4128"/>
              <a:ext cx="1" cy="150"/>
            </a:xfrm>
            <a:prstGeom prst="line">
              <a:avLst/>
            </a:prstGeom>
            <a:noFill/>
            <a:ln w="38100">
              <a:solidFill>
                <a:srgbClr val="000000"/>
              </a:solidFill>
              <a:round/>
              <a:headEnd/>
              <a:tailEnd/>
            </a:ln>
          </p:spPr>
          <p:txBody>
            <a:bodyPr/>
            <a:lstStyle/>
            <a:p>
              <a:endParaRPr lang="en-US"/>
            </a:p>
          </p:txBody>
        </p:sp>
        <p:sp>
          <p:nvSpPr>
            <p:cNvPr id="18453" name="Line 15"/>
            <p:cNvSpPr>
              <a:spLocks noChangeShapeType="1"/>
            </p:cNvSpPr>
            <p:nvPr/>
          </p:nvSpPr>
          <p:spPr bwMode="auto">
            <a:xfrm>
              <a:off x="1602" y="4116"/>
              <a:ext cx="1" cy="150"/>
            </a:xfrm>
            <a:prstGeom prst="line">
              <a:avLst/>
            </a:prstGeom>
            <a:noFill/>
            <a:ln w="38100">
              <a:solidFill>
                <a:srgbClr val="000000"/>
              </a:solidFill>
              <a:round/>
              <a:headEnd/>
              <a:tailEnd/>
            </a:ln>
          </p:spPr>
          <p:txBody>
            <a:bodyPr/>
            <a:lstStyle/>
            <a:p>
              <a:endParaRPr lang="en-US"/>
            </a:p>
          </p:txBody>
        </p:sp>
        <p:sp>
          <p:nvSpPr>
            <p:cNvPr id="18454" name="Rectangle 16"/>
            <p:cNvSpPr>
              <a:spLocks noChangeArrowheads="1"/>
            </p:cNvSpPr>
            <p:nvPr/>
          </p:nvSpPr>
          <p:spPr bwMode="auto">
            <a:xfrm>
              <a:off x="864" y="4302"/>
              <a:ext cx="1628"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250               300                 350</a:t>
              </a:r>
              <a:endParaRPr lang="en-US" altLang="ja-JP" sz="2400"/>
            </a:p>
          </p:txBody>
        </p:sp>
        <p:sp>
          <p:nvSpPr>
            <p:cNvPr id="18455" name="Oval 17"/>
            <p:cNvSpPr>
              <a:spLocks noChangeArrowheads="1"/>
            </p:cNvSpPr>
            <p:nvPr/>
          </p:nvSpPr>
          <p:spPr bwMode="auto">
            <a:xfrm>
              <a:off x="1914" y="3396"/>
              <a:ext cx="66" cy="36"/>
            </a:xfrm>
            <a:prstGeom prst="ellipse">
              <a:avLst/>
            </a:prstGeom>
            <a:solidFill>
              <a:srgbClr val="FFFFFF"/>
            </a:solidFill>
            <a:ln w="28575">
              <a:solidFill>
                <a:srgbClr val="000000"/>
              </a:solidFill>
              <a:round/>
              <a:headEnd/>
              <a:tailEnd/>
            </a:ln>
          </p:spPr>
          <p:txBody>
            <a:bodyPr/>
            <a:lstStyle/>
            <a:p>
              <a:endParaRPr lang="en-US"/>
            </a:p>
          </p:txBody>
        </p:sp>
        <p:sp>
          <p:nvSpPr>
            <p:cNvPr id="18456" name="Oval 18"/>
            <p:cNvSpPr>
              <a:spLocks noChangeArrowheads="1"/>
            </p:cNvSpPr>
            <p:nvPr/>
          </p:nvSpPr>
          <p:spPr bwMode="auto">
            <a:xfrm>
              <a:off x="1914" y="3396"/>
              <a:ext cx="66" cy="36"/>
            </a:xfrm>
            <a:prstGeom prst="ellipse">
              <a:avLst/>
            </a:prstGeom>
            <a:noFill/>
            <a:ln w="57150">
              <a:solidFill>
                <a:srgbClr val="000000"/>
              </a:solidFill>
              <a:round/>
              <a:headEnd/>
              <a:tailEnd/>
            </a:ln>
          </p:spPr>
          <p:txBody>
            <a:bodyPr/>
            <a:lstStyle/>
            <a:p>
              <a:endParaRPr lang="en-US"/>
            </a:p>
          </p:txBody>
        </p:sp>
        <p:grpSp>
          <p:nvGrpSpPr>
            <p:cNvPr id="4" name="Group 19"/>
            <p:cNvGrpSpPr>
              <a:grpSpLocks/>
            </p:cNvGrpSpPr>
            <p:nvPr/>
          </p:nvGrpSpPr>
          <p:grpSpPr bwMode="auto">
            <a:xfrm>
              <a:off x="1662" y="3420"/>
              <a:ext cx="409" cy="1"/>
              <a:chOff x="-3246" y="-960"/>
              <a:chExt cx="409" cy="1"/>
            </a:xfrm>
          </p:grpSpPr>
          <p:sp>
            <p:nvSpPr>
              <p:cNvPr id="18613" name="Line 20"/>
              <p:cNvSpPr>
                <a:spLocks noChangeShapeType="1"/>
              </p:cNvSpPr>
              <p:nvPr/>
            </p:nvSpPr>
            <p:spPr bwMode="auto">
              <a:xfrm>
                <a:off x="-3246" y="-960"/>
                <a:ext cx="6" cy="1"/>
              </a:xfrm>
              <a:prstGeom prst="line">
                <a:avLst/>
              </a:prstGeom>
              <a:noFill/>
              <a:ln w="28575">
                <a:solidFill>
                  <a:srgbClr val="000000"/>
                </a:solidFill>
                <a:round/>
                <a:headEnd/>
                <a:tailEnd/>
              </a:ln>
            </p:spPr>
            <p:txBody>
              <a:bodyPr/>
              <a:lstStyle/>
              <a:p>
                <a:endParaRPr lang="en-US"/>
              </a:p>
            </p:txBody>
          </p:sp>
          <p:sp>
            <p:nvSpPr>
              <p:cNvPr id="18614" name="Line 21"/>
              <p:cNvSpPr>
                <a:spLocks noChangeShapeType="1"/>
              </p:cNvSpPr>
              <p:nvPr/>
            </p:nvSpPr>
            <p:spPr bwMode="auto">
              <a:xfrm>
                <a:off x="-3222" y="-960"/>
                <a:ext cx="6" cy="1"/>
              </a:xfrm>
              <a:prstGeom prst="line">
                <a:avLst/>
              </a:prstGeom>
              <a:noFill/>
              <a:ln w="28575">
                <a:solidFill>
                  <a:srgbClr val="000000"/>
                </a:solidFill>
                <a:round/>
                <a:headEnd/>
                <a:tailEnd/>
              </a:ln>
            </p:spPr>
            <p:txBody>
              <a:bodyPr/>
              <a:lstStyle/>
              <a:p>
                <a:endParaRPr lang="en-US"/>
              </a:p>
            </p:txBody>
          </p:sp>
          <p:sp>
            <p:nvSpPr>
              <p:cNvPr id="18615" name="Line 22"/>
              <p:cNvSpPr>
                <a:spLocks noChangeShapeType="1"/>
              </p:cNvSpPr>
              <p:nvPr/>
            </p:nvSpPr>
            <p:spPr bwMode="auto">
              <a:xfrm>
                <a:off x="-3198" y="-960"/>
                <a:ext cx="6" cy="1"/>
              </a:xfrm>
              <a:prstGeom prst="line">
                <a:avLst/>
              </a:prstGeom>
              <a:noFill/>
              <a:ln w="28575">
                <a:solidFill>
                  <a:srgbClr val="000000"/>
                </a:solidFill>
                <a:round/>
                <a:headEnd/>
                <a:tailEnd/>
              </a:ln>
            </p:spPr>
            <p:txBody>
              <a:bodyPr/>
              <a:lstStyle/>
              <a:p>
                <a:endParaRPr lang="en-US"/>
              </a:p>
            </p:txBody>
          </p:sp>
          <p:sp>
            <p:nvSpPr>
              <p:cNvPr id="18616" name="Line 23"/>
              <p:cNvSpPr>
                <a:spLocks noChangeShapeType="1"/>
              </p:cNvSpPr>
              <p:nvPr/>
            </p:nvSpPr>
            <p:spPr bwMode="auto">
              <a:xfrm>
                <a:off x="-3174" y="-960"/>
                <a:ext cx="6" cy="1"/>
              </a:xfrm>
              <a:prstGeom prst="line">
                <a:avLst/>
              </a:prstGeom>
              <a:noFill/>
              <a:ln w="28575">
                <a:solidFill>
                  <a:srgbClr val="000000"/>
                </a:solidFill>
                <a:round/>
                <a:headEnd/>
                <a:tailEnd/>
              </a:ln>
            </p:spPr>
            <p:txBody>
              <a:bodyPr/>
              <a:lstStyle/>
              <a:p>
                <a:endParaRPr lang="en-US"/>
              </a:p>
            </p:txBody>
          </p:sp>
          <p:sp>
            <p:nvSpPr>
              <p:cNvPr id="18617" name="Line 24"/>
              <p:cNvSpPr>
                <a:spLocks noChangeShapeType="1"/>
              </p:cNvSpPr>
              <p:nvPr/>
            </p:nvSpPr>
            <p:spPr bwMode="auto">
              <a:xfrm>
                <a:off x="-3150" y="-960"/>
                <a:ext cx="6" cy="1"/>
              </a:xfrm>
              <a:prstGeom prst="line">
                <a:avLst/>
              </a:prstGeom>
              <a:noFill/>
              <a:ln w="28575">
                <a:solidFill>
                  <a:srgbClr val="000000"/>
                </a:solidFill>
                <a:round/>
                <a:headEnd/>
                <a:tailEnd/>
              </a:ln>
            </p:spPr>
            <p:txBody>
              <a:bodyPr/>
              <a:lstStyle/>
              <a:p>
                <a:endParaRPr lang="en-US"/>
              </a:p>
            </p:txBody>
          </p:sp>
          <p:sp>
            <p:nvSpPr>
              <p:cNvPr id="18618" name="Line 25"/>
              <p:cNvSpPr>
                <a:spLocks noChangeShapeType="1"/>
              </p:cNvSpPr>
              <p:nvPr/>
            </p:nvSpPr>
            <p:spPr bwMode="auto">
              <a:xfrm>
                <a:off x="-3126" y="-960"/>
                <a:ext cx="6" cy="1"/>
              </a:xfrm>
              <a:prstGeom prst="line">
                <a:avLst/>
              </a:prstGeom>
              <a:noFill/>
              <a:ln w="28575">
                <a:solidFill>
                  <a:srgbClr val="000000"/>
                </a:solidFill>
                <a:round/>
                <a:headEnd/>
                <a:tailEnd/>
              </a:ln>
            </p:spPr>
            <p:txBody>
              <a:bodyPr/>
              <a:lstStyle/>
              <a:p>
                <a:endParaRPr lang="en-US"/>
              </a:p>
            </p:txBody>
          </p:sp>
          <p:sp>
            <p:nvSpPr>
              <p:cNvPr id="18619" name="Line 26"/>
              <p:cNvSpPr>
                <a:spLocks noChangeShapeType="1"/>
              </p:cNvSpPr>
              <p:nvPr/>
            </p:nvSpPr>
            <p:spPr bwMode="auto">
              <a:xfrm>
                <a:off x="-3102" y="-960"/>
                <a:ext cx="6" cy="1"/>
              </a:xfrm>
              <a:prstGeom prst="line">
                <a:avLst/>
              </a:prstGeom>
              <a:noFill/>
              <a:ln w="28575">
                <a:solidFill>
                  <a:srgbClr val="000000"/>
                </a:solidFill>
                <a:round/>
                <a:headEnd/>
                <a:tailEnd/>
              </a:ln>
            </p:spPr>
            <p:txBody>
              <a:bodyPr/>
              <a:lstStyle/>
              <a:p>
                <a:endParaRPr lang="en-US"/>
              </a:p>
            </p:txBody>
          </p:sp>
          <p:sp>
            <p:nvSpPr>
              <p:cNvPr id="18620" name="Line 27"/>
              <p:cNvSpPr>
                <a:spLocks noChangeShapeType="1"/>
              </p:cNvSpPr>
              <p:nvPr/>
            </p:nvSpPr>
            <p:spPr bwMode="auto">
              <a:xfrm>
                <a:off x="-3078" y="-960"/>
                <a:ext cx="6" cy="1"/>
              </a:xfrm>
              <a:prstGeom prst="line">
                <a:avLst/>
              </a:prstGeom>
              <a:noFill/>
              <a:ln w="28575">
                <a:solidFill>
                  <a:srgbClr val="000000"/>
                </a:solidFill>
                <a:round/>
                <a:headEnd/>
                <a:tailEnd/>
              </a:ln>
            </p:spPr>
            <p:txBody>
              <a:bodyPr/>
              <a:lstStyle/>
              <a:p>
                <a:endParaRPr lang="en-US"/>
              </a:p>
            </p:txBody>
          </p:sp>
          <p:sp>
            <p:nvSpPr>
              <p:cNvPr id="18621" name="Line 28"/>
              <p:cNvSpPr>
                <a:spLocks noChangeShapeType="1"/>
              </p:cNvSpPr>
              <p:nvPr/>
            </p:nvSpPr>
            <p:spPr bwMode="auto">
              <a:xfrm>
                <a:off x="-3054" y="-960"/>
                <a:ext cx="6" cy="1"/>
              </a:xfrm>
              <a:prstGeom prst="line">
                <a:avLst/>
              </a:prstGeom>
              <a:noFill/>
              <a:ln w="28575">
                <a:solidFill>
                  <a:srgbClr val="000000"/>
                </a:solidFill>
                <a:round/>
                <a:headEnd/>
                <a:tailEnd/>
              </a:ln>
            </p:spPr>
            <p:txBody>
              <a:bodyPr/>
              <a:lstStyle/>
              <a:p>
                <a:endParaRPr lang="en-US"/>
              </a:p>
            </p:txBody>
          </p:sp>
          <p:sp>
            <p:nvSpPr>
              <p:cNvPr id="18622" name="Line 29"/>
              <p:cNvSpPr>
                <a:spLocks noChangeShapeType="1"/>
              </p:cNvSpPr>
              <p:nvPr/>
            </p:nvSpPr>
            <p:spPr bwMode="auto">
              <a:xfrm>
                <a:off x="-3030" y="-960"/>
                <a:ext cx="6" cy="1"/>
              </a:xfrm>
              <a:prstGeom prst="line">
                <a:avLst/>
              </a:prstGeom>
              <a:noFill/>
              <a:ln w="28575">
                <a:solidFill>
                  <a:srgbClr val="000000"/>
                </a:solidFill>
                <a:round/>
                <a:headEnd/>
                <a:tailEnd/>
              </a:ln>
            </p:spPr>
            <p:txBody>
              <a:bodyPr/>
              <a:lstStyle/>
              <a:p>
                <a:endParaRPr lang="en-US"/>
              </a:p>
            </p:txBody>
          </p:sp>
          <p:sp>
            <p:nvSpPr>
              <p:cNvPr id="18623" name="Line 30"/>
              <p:cNvSpPr>
                <a:spLocks noChangeShapeType="1"/>
              </p:cNvSpPr>
              <p:nvPr/>
            </p:nvSpPr>
            <p:spPr bwMode="auto">
              <a:xfrm>
                <a:off x="-3006" y="-960"/>
                <a:ext cx="6" cy="1"/>
              </a:xfrm>
              <a:prstGeom prst="line">
                <a:avLst/>
              </a:prstGeom>
              <a:noFill/>
              <a:ln w="28575">
                <a:solidFill>
                  <a:srgbClr val="000000"/>
                </a:solidFill>
                <a:round/>
                <a:headEnd/>
                <a:tailEnd/>
              </a:ln>
            </p:spPr>
            <p:txBody>
              <a:bodyPr/>
              <a:lstStyle/>
              <a:p>
                <a:endParaRPr lang="en-US"/>
              </a:p>
            </p:txBody>
          </p:sp>
          <p:sp>
            <p:nvSpPr>
              <p:cNvPr id="18624" name="Line 31"/>
              <p:cNvSpPr>
                <a:spLocks noChangeShapeType="1"/>
              </p:cNvSpPr>
              <p:nvPr/>
            </p:nvSpPr>
            <p:spPr bwMode="auto">
              <a:xfrm>
                <a:off x="-2982" y="-960"/>
                <a:ext cx="6" cy="1"/>
              </a:xfrm>
              <a:prstGeom prst="line">
                <a:avLst/>
              </a:prstGeom>
              <a:noFill/>
              <a:ln w="28575">
                <a:solidFill>
                  <a:srgbClr val="000000"/>
                </a:solidFill>
                <a:round/>
                <a:headEnd/>
                <a:tailEnd/>
              </a:ln>
            </p:spPr>
            <p:txBody>
              <a:bodyPr/>
              <a:lstStyle/>
              <a:p>
                <a:endParaRPr lang="en-US"/>
              </a:p>
            </p:txBody>
          </p:sp>
          <p:sp>
            <p:nvSpPr>
              <p:cNvPr id="18625" name="Line 32"/>
              <p:cNvSpPr>
                <a:spLocks noChangeShapeType="1"/>
              </p:cNvSpPr>
              <p:nvPr/>
            </p:nvSpPr>
            <p:spPr bwMode="auto">
              <a:xfrm>
                <a:off x="-2958" y="-960"/>
                <a:ext cx="6" cy="1"/>
              </a:xfrm>
              <a:prstGeom prst="line">
                <a:avLst/>
              </a:prstGeom>
              <a:noFill/>
              <a:ln w="28575">
                <a:solidFill>
                  <a:srgbClr val="000000"/>
                </a:solidFill>
                <a:round/>
                <a:headEnd/>
                <a:tailEnd/>
              </a:ln>
            </p:spPr>
            <p:txBody>
              <a:bodyPr/>
              <a:lstStyle/>
              <a:p>
                <a:endParaRPr lang="en-US"/>
              </a:p>
            </p:txBody>
          </p:sp>
          <p:sp>
            <p:nvSpPr>
              <p:cNvPr id="18626" name="Line 33"/>
              <p:cNvSpPr>
                <a:spLocks noChangeShapeType="1"/>
              </p:cNvSpPr>
              <p:nvPr/>
            </p:nvSpPr>
            <p:spPr bwMode="auto">
              <a:xfrm>
                <a:off x="-2934" y="-960"/>
                <a:ext cx="6" cy="1"/>
              </a:xfrm>
              <a:prstGeom prst="line">
                <a:avLst/>
              </a:prstGeom>
              <a:noFill/>
              <a:ln w="28575">
                <a:solidFill>
                  <a:srgbClr val="000000"/>
                </a:solidFill>
                <a:round/>
                <a:headEnd/>
                <a:tailEnd/>
              </a:ln>
            </p:spPr>
            <p:txBody>
              <a:bodyPr/>
              <a:lstStyle/>
              <a:p>
                <a:endParaRPr lang="en-US"/>
              </a:p>
            </p:txBody>
          </p:sp>
          <p:sp>
            <p:nvSpPr>
              <p:cNvPr id="18627" name="Line 34"/>
              <p:cNvSpPr>
                <a:spLocks noChangeShapeType="1"/>
              </p:cNvSpPr>
              <p:nvPr/>
            </p:nvSpPr>
            <p:spPr bwMode="auto">
              <a:xfrm>
                <a:off x="-2910" y="-960"/>
                <a:ext cx="6" cy="1"/>
              </a:xfrm>
              <a:prstGeom prst="line">
                <a:avLst/>
              </a:prstGeom>
              <a:noFill/>
              <a:ln w="28575">
                <a:solidFill>
                  <a:srgbClr val="000000"/>
                </a:solidFill>
                <a:round/>
                <a:headEnd/>
                <a:tailEnd/>
              </a:ln>
            </p:spPr>
            <p:txBody>
              <a:bodyPr/>
              <a:lstStyle/>
              <a:p>
                <a:endParaRPr lang="en-US"/>
              </a:p>
            </p:txBody>
          </p:sp>
          <p:sp>
            <p:nvSpPr>
              <p:cNvPr id="18628" name="Line 35"/>
              <p:cNvSpPr>
                <a:spLocks noChangeShapeType="1"/>
              </p:cNvSpPr>
              <p:nvPr/>
            </p:nvSpPr>
            <p:spPr bwMode="auto">
              <a:xfrm>
                <a:off x="-2886" y="-960"/>
                <a:ext cx="6" cy="1"/>
              </a:xfrm>
              <a:prstGeom prst="line">
                <a:avLst/>
              </a:prstGeom>
              <a:noFill/>
              <a:ln w="28575">
                <a:solidFill>
                  <a:srgbClr val="000000"/>
                </a:solidFill>
                <a:round/>
                <a:headEnd/>
                <a:tailEnd/>
              </a:ln>
            </p:spPr>
            <p:txBody>
              <a:bodyPr/>
              <a:lstStyle/>
              <a:p>
                <a:endParaRPr lang="en-US"/>
              </a:p>
            </p:txBody>
          </p:sp>
          <p:sp>
            <p:nvSpPr>
              <p:cNvPr id="18629" name="Line 36"/>
              <p:cNvSpPr>
                <a:spLocks noChangeShapeType="1"/>
              </p:cNvSpPr>
              <p:nvPr/>
            </p:nvSpPr>
            <p:spPr bwMode="auto">
              <a:xfrm>
                <a:off x="-2862" y="-960"/>
                <a:ext cx="6" cy="1"/>
              </a:xfrm>
              <a:prstGeom prst="line">
                <a:avLst/>
              </a:prstGeom>
              <a:noFill/>
              <a:ln w="28575">
                <a:solidFill>
                  <a:srgbClr val="000000"/>
                </a:solidFill>
                <a:round/>
                <a:headEnd/>
                <a:tailEnd/>
              </a:ln>
            </p:spPr>
            <p:txBody>
              <a:bodyPr/>
              <a:lstStyle/>
              <a:p>
                <a:endParaRPr lang="en-US"/>
              </a:p>
            </p:txBody>
          </p:sp>
          <p:sp>
            <p:nvSpPr>
              <p:cNvPr id="18630" name="Line 37"/>
              <p:cNvSpPr>
                <a:spLocks noChangeShapeType="1"/>
              </p:cNvSpPr>
              <p:nvPr/>
            </p:nvSpPr>
            <p:spPr bwMode="auto">
              <a:xfrm>
                <a:off x="-2838" y="-960"/>
                <a:ext cx="1" cy="1"/>
              </a:xfrm>
              <a:prstGeom prst="line">
                <a:avLst/>
              </a:prstGeom>
              <a:noFill/>
              <a:ln w="28575">
                <a:solidFill>
                  <a:srgbClr val="000000"/>
                </a:solidFill>
                <a:round/>
                <a:headEnd/>
                <a:tailEnd/>
              </a:ln>
            </p:spPr>
            <p:txBody>
              <a:bodyPr/>
              <a:lstStyle/>
              <a:p>
                <a:endParaRPr lang="en-US"/>
              </a:p>
            </p:txBody>
          </p:sp>
        </p:grpSp>
        <p:sp>
          <p:nvSpPr>
            <p:cNvPr id="18458" name="Rectangle 38"/>
            <p:cNvSpPr>
              <a:spLocks noChangeArrowheads="1"/>
            </p:cNvSpPr>
            <p:nvPr/>
          </p:nvSpPr>
          <p:spPr bwMode="auto">
            <a:xfrm>
              <a:off x="2076" y="3258"/>
              <a:ext cx="744" cy="306"/>
            </a:xfrm>
            <a:prstGeom prst="rect">
              <a:avLst/>
            </a:prstGeom>
            <a:solidFill>
              <a:srgbClr val="FFFFFF"/>
            </a:solidFill>
            <a:ln w="9525">
              <a:noFill/>
              <a:miter lim="800000"/>
              <a:headEnd/>
              <a:tailEnd/>
            </a:ln>
          </p:spPr>
          <p:txBody>
            <a:bodyPr/>
            <a:lstStyle/>
            <a:p>
              <a:endParaRPr lang="en-US"/>
            </a:p>
          </p:txBody>
        </p:sp>
        <p:sp>
          <p:nvSpPr>
            <p:cNvPr id="18459" name="Rectangle 39"/>
            <p:cNvSpPr>
              <a:spLocks noChangeArrowheads="1"/>
            </p:cNvSpPr>
            <p:nvPr/>
          </p:nvSpPr>
          <p:spPr bwMode="auto">
            <a:xfrm>
              <a:off x="2154" y="3282"/>
              <a:ext cx="150"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Ce</a:t>
              </a:r>
              <a:endParaRPr lang="en-US" altLang="ja-JP" sz="2400"/>
            </a:p>
          </p:txBody>
        </p:sp>
        <p:sp>
          <p:nvSpPr>
            <p:cNvPr id="18460" name="Rectangle 40"/>
            <p:cNvSpPr>
              <a:spLocks noChangeArrowheads="1"/>
            </p:cNvSpPr>
            <p:nvPr/>
          </p:nvSpPr>
          <p:spPr bwMode="auto">
            <a:xfrm>
              <a:off x="2291" y="3246"/>
              <a:ext cx="134"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3+</a:t>
              </a:r>
              <a:endParaRPr lang="en-US" altLang="ja-JP" sz="2400"/>
            </a:p>
          </p:txBody>
        </p:sp>
        <p:sp>
          <p:nvSpPr>
            <p:cNvPr id="18461" name="Rectangle 41"/>
            <p:cNvSpPr>
              <a:spLocks noChangeArrowheads="1"/>
            </p:cNvSpPr>
            <p:nvPr/>
          </p:nvSpPr>
          <p:spPr bwMode="auto">
            <a:xfrm>
              <a:off x="2418" y="3282"/>
              <a:ext cx="293"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:YLiF</a:t>
              </a:r>
              <a:endParaRPr lang="en-US" altLang="ja-JP" sz="2400"/>
            </a:p>
          </p:txBody>
        </p:sp>
        <p:sp>
          <p:nvSpPr>
            <p:cNvPr id="18462" name="Rectangle 42"/>
            <p:cNvSpPr>
              <a:spLocks noChangeArrowheads="1"/>
            </p:cNvSpPr>
            <p:nvPr/>
          </p:nvSpPr>
          <p:spPr bwMode="auto">
            <a:xfrm>
              <a:off x="2688" y="3318"/>
              <a:ext cx="97" cy="151"/>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4 </a:t>
              </a:r>
              <a:endParaRPr lang="en-US" altLang="ja-JP" sz="2400"/>
            </a:p>
          </p:txBody>
        </p:sp>
        <p:sp>
          <p:nvSpPr>
            <p:cNvPr id="18463" name="Rectangle 43"/>
            <p:cNvSpPr>
              <a:spLocks noChangeArrowheads="1"/>
            </p:cNvSpPr>
            <p:nvPr/>
          </p:nvSpPr>
          <p:spPr bwMode="auto">
            <a:xfrm>
              <a:off x="2118" y="3432"/>
              <a:ext cx="717"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(305-335 nm)</a:t>
              </a:r>
              <a:endParaRPr lang="en-US" altLang="ja-JP" sz="2400"/>
            </a:p>
          </p:txBody>
        </p:sp>
        <p:grpSp>
          <p:nvGrpSpPr>
            <p:cNvPr id="5" name="Group 44"/>
            <p:cNvGrpSpPr>
              <a:grpSpLocks/>
            </p:cNvGrpSpPr>
            <p:nvPr/>
          </p:nvGrpSpPr>
          <p:grpSpPr bwMode="auto">
            <a:xfrm>
              <a:off x="1272" y="3900"/>
              <a:ext cx="534" cy="1"/>
              <a:chOff x="-3636" y="-480"/>
              <a:chExt cx="534" cy="1"/>
            </a:xfrm>
          </p:grpSpPr>
          <p:sp>
            <p:nvSpPr>
              <p:cNvPr id="18590" name="Line 45"/>
              <p:cNvSpPr>
                <a:spLocks noChangeShapeType="1"/>
              </p:cNvSpPr>
              <p:nvPr/>
            </p:nvSpPr>
            <p:spPr bwMode="auto">
              <a:xfrm>
                <a:off x="-3636" y="-480"/>
                <a:ext cx="6" cy="1"/>
              </a:xfrm>
              <a:prstGeom prst="line">
                <a:avLst/>
              </a:prstGeom>
              <a:noFill/>
              <a:ln w="38100">
                <a:solidFill>
                  <a:srgbClr val="000000"/>
                </a:solidFill>
                <a:round/>
                <a:headEnd/>
                <a:tailEnd/>
              </a:ln>
            </p:spPr>
            <p:txBody>
              <a:bodyPr/>
              <a:lstStyle/>
              <a:p>
                <a:endParaRPr lang="en-US"/>
              </a:p>
            </p:txBody>
          </p:sp>
          <p:sp>
            <p:nvSpPr>
              <p:cNvPr id="18591" name="Line 46"/>
              <p:cNvSpPr>
                <a:spLocks noChangeShapeType="1"/>
              </p:cNvSpPr>
              <p:nvPr/>
            </p:nvSpPr>
            <p:spPr bwMode="auto">
              <a:xfrm>
                <a:off x="-3612" y="-480"/>
                <a:ext cx="6" cy="1"/>
              </a:xfrm>
              <a:prstGeom prst="line">
                <a:avLst/>
              </a:prstGeom>
              <a:noFill/>
              <a:ln w="38100">
                <a:solidFill>
                  <a:srgbClr val="000000"/>
                </a:solidFill>
                <a:round/>
                <a:headEnd/>
                <a:tailEnd/>
              </a:ln>
            </p:spPr>
            <p:txBody>
              <a:bodyPr/>
              <a:lstStyle/>
              <a:p>
                <a:endParaRPr lang="en-US"/>
              </a:p>
            </p:txBody>
          </p:sp>
          <p:sp>
            <p:nvSpPr>
              <p:cNvPr id="18592" name="Line 47"/>
              <p:cNvSpPr>
                <a:spLocks noChangeShapeType="1"/>
              </p:cNvSpPr>
              <p:nvPr/>
            </p:nvSpPr>
            <p:spPr bwMode="auto">
              <a:xfrm>
                <a:off x="-3588" y="-480"/>
                <a:ext cx="6" cy="1"/>
              </a:xfrm>
              <a:prstGeom prst="line">
                <a:avLst/>
              </a:prstGeom>
              <a:noFill/>
              <a:ln w="38100">
                <a:solidFill>
                  <a:srgbClr val="000000"/>
                </a:solidFill>
                <a:round/>
                <a:headEnd/>
                <a:tailEnd/>
              </a:ln>
            </p:spPr>
            <p:txBody>
              <a:bodyPr/>
              <a:lstStyle/>
              <a:p>
                <a:endParaRPr lang="en-US"/>
              </a:p>
            </p:txBody>
          </p:sp>
          <p:sp>
            <p:nvSpPr>
              <p:cNvPr id="18593" name="Line 48"/>
              <p:cNvSpPr>
                <a:spLocks noChangeShapeType="1"/>
              </p:cNvSpPr>
              <p:nvPr/>
            </p:nvSpPr>
            <p:spPr bwMode="auto">
              <a:xfrm>
                <a:off x="-3564" y="-480"/>
                <a:ext cx="6" cy="1"/>
              </a:xfrm>
              <a:prstGeom prst="line">
                <a:avLst/>
              </a:prstGeom>
              <a:noFill/>
              <a:ln w="38100">
                <a:solidFill>
                  <a:srgbClr val="000000"/>
                </a:solidFill>
                <a:round/>
                <a:headEnd/>
                <a:tailEnd/>
              </a:ln>
            </p:spPr>
            <p:txBody>
              <a:bodyPr/>
              <a:lstStyle/>
              <a:p>
                <a:endParaRPr lang="en-US"/>
              </a:p>
            </p:txBody>
          </p:sp>
          <p:sp>
            <p:nvSpPr>
              <p:cNvPr id="18594" name="Line 49"/>
              <p:cNvSpPr>
                <a:spLocks noChangeShapeType="1"/>
              </p:cNvSpPr>
              <p:nvPr/>
            </p:nvSpPr>
            <p:spPr bwMode="auto">
              <a:xfrm>
                <a:off x="-3540" y="-480"/>
                <a:ext cx="6" cy="1"/>
              </a:xfrm>
              <a:prstGeom prst="line">
                <a:avLst/>
              </a:prstGeom>
              <a:noFill/>
              <a:ln w="38100">
                <a:solidFill>
                  <a:srgbClr val="000000"/>
                </a:solidFill>
                <a:round/>
                <a:headEnd/>
                <a:tailEnd/>
              </a:ln>
            </p:spPr>
            <p:txBody>
              <a:bodyPr/>
              <a:lstStyle/>
              <a:p>
                <a:endParaRPr lang="en-US"/>
              </a:p>
            </p:txBody>
          </p:sp>
          <p:sp>
            <p:nvSpPr>
              <p:cNvPr id="18595" name="Line 50"/>
              <p:cNvSpPr>
                <a:spLocks noChangeShapeType="1"/>
              </p:cNvSpPr>
              <p:nvPr/>
            </p:nvSpPr>
            <p:spPr bwMode="auto">
              <a:xfrm>
                <a:off x="-3516" y="-480"/>
                <a:ext cx="6" cy="1"/>
              </a:xfrm>
              <a:prstGeom prst="line">
                <a:avLst/>
              </a:prstGeom>
              <a:noFill/>
              <a:ln w="38100">
                <a:solidFill>
                  <a:srgbClr val="000000"/>
                </a:solidFill>
                <a:round/>
                <a:headEnd/>
                <a:tailEnd/>
              </a:ln>
            </p:spPr>
            <p:txBody>
              <a:bodyPr/>
              <a:lstStyle/>
              <a:p>
                <a:endParaRPr lang="en-US"/>
              </a:p>
            </p:txBody>
          </p:sp>
          <p:sp>
            <p:nvSpPr>
              <p:cNvPr id="18596" name="Line 51"/>
              <p:cNvSpPr>
                <a:spLocks noChangeShapeType="1"/>
              </p:cNvSpPr>
              <p:nvPr/>
            </p:nvSpPr>
            <p:spPr bwMode="auto">
              <a:xfrm>
                <a:off x="-3492" y="-480"/>
                <a:ext cx="6" cy="1"/>
              </a:xfrm>
              <a:prstGeom prst="line">
                <a:avLst/>
              </a:prstGeom>
              <a:noFill/>
              <a:ln w="38100">
                <a:solidFill>
                  <a:srgbClr val="000000"/>
                </a:solidFill>
                <a:round/>
                <a:headEnd/>
                <a:tailEnd/>
              </a:ln>
            </p:spPr>
            <p:txBody>
              <a:bodyPr/>
              <a:lstStyle/>
              <a:p>
                <a:endParaRPr lang="en-US"/>
              </a:p>
            </p:txBody>
          </p:sp>
          <p:sp>
            <p:nvSpPr>
              <p:cNvPr id="18597" name="Line 52"/>
              <p:cNvSpPr>
                <a:spLocks noChangeShapeType="1"/>
              </p:cNvSpPr>
              <p:nvPr/>
            </p:nvSpPr>
            <p:spPr bwMode="auto">
              <a:xfrm>
                <a:off x="-3468" y="-480"/>
                <a:ext cx="6" cy="1"/>
              </a:xfrm>
              <a:prstGeom prst="line">
                <a:avLst/>
              </a:prstGeom>
              <a:noFill/>
              <a:ln w="38100">
                <a:solidFill>
                  <a:srgbClr val="000000"/>
                </a:solidFill>
                <a:round/>
                <a:headEnd/>
                <a:tailEnd/>
              </a:ln>
            </p:spPr>
            <p:txBody>
              <a:bodyPr/>
              <a:lstStyle/>
              <a:p>
                <a:endParaRPr lang="en-US"/>
              </a:p>
            </p:txBody>
          </p:sp>
          <p:sp>
            <p:nvSpPr>
              <p:cNvPr id="18598" name="Line 53"/>
              <p:cNvSpPr>
                <a:spLocks noChangeShapeType="1"/>
              </p:cNvSpPr>
              <p:nvPr/>
            </p:nvSpPr>
            <p:spPr bwMode="auto">
              <a:xfrm>
                <a:off x="-3444" y="-480"/>
                <a:ext cx="6" cy="1"/>
              </a:xfrm>
              <a:prstGeom prst="line">
                <a:avLst/>
              </a:prstGeom>
              <a:noFill/>
              <a:ln w="38100">
                <a:solidFill>
                  <a:srgbClr val="000000"/>
                </a:solidFill>
                <a:round/>
                <a:headEnd/>
                <a:tailEnd/>
              </a:ln>
            </p:spPr>
            <p:txBody>
              <a:bodyPr/>
              <a:lstStyle/>
              <a:p>
                <a:endParaRPr lang="en-US"/>
              </a:p>
            </p:txBody>
          </p:sp>
          <p:sp>
            <p:nvSpPr>
              <p:cNvPr id="18599" name="Line 54"/>
              <p:cNvSpPr>
                <a:spLocks noChangeShapeType="1"/>
              </p:cNvSpPr>
              <p:nvPr/>
            </p:nvSpPr>
            <p:spPr bwMode="auto">
              <a:xfrm>
                <a:off x="-3420" y="-480"/>
                <a:ext cx="6" cy="1"/>
              </a:xfrm>
              <a:prstGeom prst="line">
                <a:avLst/>
              </a:prstGeom>
              <a:noFill/>
              <a:ln w="38100">
                <a:solidFill>
                  <a:srgbClr val="000000"/>
                </a:solidFill>
                <a:round/>
                <a:headEnd/>
                <a:tailEnd/>
              </a:ln>
            </p:spPr>
            <p:txBody>
              <a:bodyPr/>
              <a:lstStyle/>
              <a:p>
                <a:endParaRPr lang="en-US"/>
              </a:p>
            </p:txBody>
          </p:sp>
          <p:sp>
            <p:nvSpPr>
              <p:cNvPr id="18600" name="Line 55"/>
              <p:cNvSpPr>
                <a:spLocks noChangeShapeType="1"/>
              </p:cNvSpPr>
              <p:nvPr/>
            </p:nvSpPr>
            <p:spPr bwMode="auto">
              <a:xfrm>
                <a:off x="-3396" y="-480"/>
                <a:ext cx="6" cy="1"/>
              </a:xfrm>
              <a:prstGeom prst="line">
                <a:avLst/>
              </a:prstGeom>
              <a:noFill/>
              <a:ln w="38100">
                <a:solidFill>
                  <a:srgbClr val="000000"/>
                </a:solidFill>
                <a:round/>
                <a:headEnd/>
                <a:tailEnd/>
              </a:ln>
            </p:spPr>
            <p:txBody>
              <a:bodyPr/>
              <a:lstStyle/>
              <a:p>
                <a:endParaRPr lang="en-US"/>
              </a:p>
            </p:txBody>
          </p:sp>
          <p:sp>
            <p:nvSpPr>
              <p:cNvPr id="18601" name="Line 56"/>
              <p:cNvSpPr>
                <a:spLocks noChangeShapeType="1"/>
              </p:cNvSpPr>
              <p:nvPr/>
            </p:nvSpPr>
            <p:spPr bwMode="auto">
              <a:xfrm>
                <a:off x="-3372" y="-480"/>
                <a:ext cx="6" cy="1"/>
              </a:xfrm>
              <a:prstGeom prst="line">
                <a:avLst/>
              </a:prstGeom>
              <a:noFill/>
              <a:ln w="38100">
                <a:solidFill>
                  <a:srgbClr val="000000"/>
                </a:solidFill>
                <a:round/>
                <a:headEnd/>
                <a:tailEnd/>
              </a:ln>
            </p:spPr>
            <p:txBody>
              <a:bodyPr/>
              <a:lstStyle/>
              <a:p>
                <a:endParaRPr lang="en-US"/>
              </a:p>
            </p:txBody>
          </p:sp>
          <p:sp>
            <p:nvSpPr>
              <p:cNvPr id="18602" name="Line 57"/>
              <p:cNvSpPr>
                <a:spLocks noChangeShapeType="1"/>
              </p:cNvSpPr>
              <p:nvPr/>
            </p:nvSpPr>
            <p:spPr bwMode="auto">
              <a:xfrm>
                <a:off x="-3348" y="-480"/>
                <a:ext cx="6" cy="1"/>
              </a:xfrm>
              <a:prstGeom prst="line">
                <a:avLst/>
              </a:prstGeom>
              <a:noFill/>
              <a:ln w="38100">
                <a:solidFill>
                  <a:srgbClr val="000000"/>
                </a:solidFill>
                <a:round/>
                <a:headEnd/>
                <a:tailEnd/>
              </a:ln>
            </p:spPr>
            <p:txBody>
              <a:bodyPr/>
              <a:lstStyle/>
              <a:p>
                <a:endParaRPr lang="en-US"/>
              </a:p>
            </p:txBody>
          </p:sp>
          <p:sp>
            <p:nvSpPr>
              <p:cNvPr id="18603" name="Line 58"/>
              <p:cNvSpPr>
                <a:spLocks noChangeShapeType="1"/>
              </p:cNvSpPr>
              <p:nvPr/>
            </p:nvSpPr>
            <p:spPr bwMode="auto">
              <a:xfrm>
                <a:off x="-3324" y="-480"/>
                <a:ext cx="6" cy="1"/>
              </a:xfrm>
              <a:prstGeom prst="line">
                <a:avLst/>
              </a:prstGeom>
              <a:noFill/>
              <a:ln w="38100">
                <a:solidFill>
                  <a:srgbClr val="000000"/>
                </a:solidFill>
                <a:round/>
                <a:headEnd/>
                <a:tailEnd/>
              </a:ln>
            </p:spPr>
            <p:txBody>
              <a:bodyPr/>
              <a:lstStyle/>
              <a:p>
                <a:endParaRPr lang="en-US"/>
              </a:p>
            </p:txBody>
          </p:sp>
          <p:sp>
            <p:nvSpPr>
              <p:cNvPr id="18604" name="Line 59"/>
              <p:cNvSpPr>
                <a:spLocks noChangeShapeType="1"/>
              </p:cNvSpPr>
              <p:nvPr/>
            </p:nvSpPr>
            <p:spPr bwMode="auto">
              <a:xfrm>
                <a:off x="-3300" y="-480"/>
                <a:ext cx="6" cy="1"/>
              </a:xfrm>
              <a:prstGeom prst="line">
                <a:avLst/>
              </a:prstGeom>
              <a:noFill/>
              <a:ln w="38100">
                <a:solidFill>
                  <a:srgbClr val="000000"/>
                </a:solidFill>
                <a:round/>
                <a:headEnd/>
                <a:tailEnd/>
              </a:ln>
            </p:spPr>
            <p:txBody>
              <a:bodyPr/>
              <a:lstStyle/>
              <a:p>
                <a:endParaRPr lang="en-US"/>
              </a:p>
            </p:txBody>
          </p:sp>
          <p:sp>
            <p:nvSpPr>
              <p:cNvPr id="18605" name="Line 60"/>
              <p:cNvSpPr>
                <a:spLocks noChangeShapeType="1"/>
              </p:cNvSpPr>
              <p:nvPr/>
            </p:nvSpPr>
            <p:spPr bwMode="auto">
              <a:xfrm>
                <a:off x="-3276" y="-480"/>
                <a:ext cx="6" cy="1"/>
              </a:xfrm>
              <a:prstGeom prst="line">
                <a:avLst/>
              </a:prstGeom>
              <a:noFill/>
              <a:ln w="38100">
                <a:solidFill>
                  <a:srgbClr val="000000"/>
                </a:solidFill>
                <a:round/>
                <a:headEnd/>
                <a:tailEnd/>
              </a:ln>
            </p:spPr>
            <p:txBody>
              <a:bodyPr/>
              <a:lstStyle/>
              <a:p>
                <a:endParaRPr lang="en-US"/>
              </a:p>
            </p:txBody>
          </p:sp>
          <p:sp>
            <p:nvSpPr>
              <p:cNvPr id="18606" name="Line 61"/>
              <p:cNvSpPr>
                <a:spLocks noChangeShapeType="1"/>
              </p:cNvSpPr>
              <p:nvPr/>
            </p:nvSpPr>
            <p:spPr bwMode="auto">
              <a:xfrm>
                <a:off x="-3252" y="-480"/>
                <a:ext cx="6" cy="1"/>
              </a:xfrm>
              <a:prstGeom prst="line">
                <a:avLst/>
              </a:prstGeom>
              <a:noFill/>
              <a:ln w="38100">
                <a:solidFill>
                  <a:srgbClr val="000000"/>
                </a:solidFill>
                <a:round/>
                <a:headEnd/>
                <a:tailEnd/>
              </a:ln>
            </p:spPr>
            <p:txBody>
              <a:bodyPr/>
              <a:lstStyle/>
              <a:p>
                <a:endParaRPr lang="en-US"/>
              </a:p>
            </p:txBody>
          </p:sp>
          <p:sp>
            <p:nvSpPr>
              <p:cNvPr id="18607" name="Line 62"/>
              <p:cNvSpPr>
                <a:spLocks noChangeShapeType="1"/>
              </p:cNvSpPr>
              <p:nvPr/>
            </p:nvSpPr>
            <p:spPr bwMode="auto">
              <a:xfrm>
                <a:off x="-3228" y="-480"/>
                <a:ext cx="6" cy="1"/>
              </a:xfrm>
              <a:prstGeom prst="line">
                <a:avLst/>
              </a:prstGeom>
              <a:noFill/>
              <a:ln w="38100">
                <a:solidFill>
                  <a:srgbClr val="000000"/>
                </a:solidFill>
                <a:round/>
                <a:headEnd/>
                <a:tailEnd/>
              </a:ln>
            </p:spPr>
            <p:txBody>
              <a:bodyPr/>
              <a:lstStyle/>
              <a:p>
                <a:endParaRPr lang="en-US"/>
              </a:p>
            </p:txBody>
          </p:sp>
          <p:sp>
            <p:nvSpPr>
              <p:cNvPr id="18608" name="Line 63"/>
              <p:cNvSpPr>
                <a:spLocks noChangeShapeType="1"/>
              </p:cNvSpPr>
              <p:nvPr/>
            </p:nvSpPr>
            <p:spPr bwMode="auto">
              <a:xfrm>
                <a:off x="-3204" y="-480"/>
                <a:ext cx="6" cy="1"/>
              </a:xfrm>
              <a:prstGeom prst="line">
                <a:avLst/>
              </a:prstGeom>
              <a:noFill/>
              <a:ln w="38100">
                <a:solidFill>
                  <a:srgbClr val="000000"/>
                </a:solidFill>
                <a:round/>
                <a:headEnd/>
                <a:tailEnd/>
              </a:ln>
            </p:spPr>
            <p:txBody>
              <a:bodyPr/>
              <a:lstStyle/>
              <a:p>
                <a:endParaRPr lang="en-US"/>
              </a:p>
            </p:txBody>
          </p:sp>
          <p:sp>
            <p:nvSpPr>
              <p:cNvPr id="18609" name="Line 64"/>
              <p:cNvSpPr>
                <a:spLocks noChangeShapeType="1"/>
              </p:cNvSpPr>
              <p:nvPr/>
            </p:nvSpPr>
            <p:spPr bwMode="auto">
              <a:xfrm>
                <a:off x="-3180" y="-480"/>
                <a:ext cx="6" cy="1"/>
              </a:xfrm>
              <a:prstGeom prst="line">
                <a:avLst/>
              </a:prstGeom>
              <a:noFill/>
              <a:ln w="38100">
                <a:solidFill>
                  <a:srgbClr val="000000"/>
                </a:solidFill>
                <a:round/>
                <a:headEnd/>
                <a:tailEnd/>
              </a:ln>
            </p:spPr>
            <p:txBody>
              <a:bodyPr/>
              <a:lstStyle/>
              <a:p>
                <a:endParaRPr lang="en-US"/>
              </a:p>
            </p:txBody>
          </p:sp>
          <p:sp>
            <p:nvSpPr>
              <p:cNvPr id="18610" name="Line 65"/>
              <p:cNvSpPr>
                <a:spLocks noChangeShapeType="1"/>
              </p:cNvSpPr>
              <p:nvPr/>
            </p:nvSpPr>
            <p:spPr bwMode="auto">
              <a:xfrm>
                <a:off x="-3156" y="-480"/>
                <a:ext cx="6" cy="1"/>
              </a:xfrm>
              <a:prstGeom prst="line">
                <a:avLst/>
              </a:prstGeom>
              <a:noFill/>
              <a:ln w="38100">
                <a:solidFill>
                  <a:srgbClr val="000000"/>
                </a:solidFill>
                <a:round/>
                <a:headEnd/>
                <a:tailEnd/>
              </a:ln>
            </p:spPr>
            <p:txBody>
              <a:bodyPr/>
              <a:lstStyle/>
              <a:p>
                <a:endParaRPr lang="en-US"/>
              </a:p>
            </p:txBody>
          </p:sp>
          <p:sp>
            <p:nvSpPr>
              <p:cNvPr id="18611" name="Line 66"/>
              <p:cNvSpPr>
                <a:spLocks noChangeShapeType="1"/>
              </p:cNvSpPr>
              <p:nvPr/>
            </p:nvSpPr>
            <p:spPr bwMode="auto">
              <a:xfrm>
                <a:off x="-3132" y="-480"/>
                <a:ext cx="6" cy="1"/>
              </a:xfrm>
              <a:prstGeom prst="line">
                <a:avLst/>
              </a:prstGeom>
              <a:noFill/>
              <a:ln w="38100">
                <a:solidFill>
                  <a:srgbClr val="000000"/>
                </a:solidFill>
                <a:round/>
                <a:headEnd/>
                <a:tailEnd/>
              </a:ln>
            </p:spPr>
            <p:txBody>
              <a:bodyPr/>
              <a:lstStyle/>
              <a:p>
                <a:endParaRPr lang="en-US"/>
              </a:p>
            </p:txBody>
          </p:sp>
          <p:sp>
            <p:nvSpPr>
              <p:cNvPr id="18612" name="Line 67"/>
              <p:cNvSpPr>
                <a:spLocks noChangeShapeType="1"/>
              </p:cNvSpPr>
              <p:nvPr/>
            </p:nvSpPr>
            <p:spPr bwMode="auto">
              <a:xfrm>
                <a:off x="-3108" y="-480"/>
                <a:ext cx="6" cy="1"/>
              </a:xfrm>
              <a:prstGeom prst="line">
                <a:avLst/>
              </a:prstGeom>
              <a:noFill/>
              <a:ln w="38100">
                <a:solidFill>
                  <a:srgbClr val="000000"/>
                </a:solidFill>
                <a:round/>
                <a:headEnd/>
                <a:tailEnd/>
              </a:ln>
            </p:spPr>
            <p:txBody>
              <a:bodyPr/>
              <a:lstStyle/>
              <a:p>
                <a:endParaRPr lang="en-US"/>
              </a:p>
            </p:txBody>
          </p:sp>
        </p:grpSp>
        <p:sp>
          <p:nvSpPr>
            <p:cNvPr id="18465" name="Oval 68"/>
            <p:cNvSpPr>
              <a:spLocks noChangeArrowheads="1"/>
            </p:cNvSpPr>
            <p:nvPr/>
          </p:nvSpPr>
          <p:spPr bwMode="auto">
            <a:xfrm>
              <a:off x="1398" y="3882"/>
              <a:ext cx="66" cy="36"/>
            </a:xfrm>
            <a:prstGeom prst="ellipse">
              <a:avLst/>
            </a:prstGeom>
            <a:solidFill>
              <a:srgbClr val="FFFFFF"/>
            </a:solidFill>
            <a:ln w="9525">
              <a:noFill/>
              <a:round/>
              <a:headEnd/>
              <a:tailEnd/>
            </a:ln>
          </p:spPr>
          <p:txBody>
            <a:bodyPr/>
            <a:lstStyle/>
            <a:p>
              <a:endParaRPr lang="en-US"/>
            </a:p>
          </p:txBody>
        </p:sp>
        <p:sp>
          <p:nvSpPr>
            <p:cNvPr id="18466" name="Oval 69"/>
            <p:cNvSpPr>
              <a:spLocks noChangeArrowheads="1"/>
            </p:cNvSpPr>
            <p:nvPr/>
          </p:nvSpPr>
          <p:spPr bwMode="auto">
            <a:xfrm>
              <a:off x="1398" y="3882"/>
              <a:ext cx="66" cy="36"/>
            </a:xfrm>
            <a:prstGeom prst="ellipse">
              <a:avLst/>
            </a:prstGeom>
            <a:noFill/>
            <a:ln w="57150">
              <a:solidFill>
                <a:srgbClr val="000000"/>
              </a:solidFill>
              <a:round/>
              <a:headEnd/>
              <a:tailEnd/>
            </a:ln>
          </p:spPr>
          <p:txBody>
            <a:bodyPr/>
            <a:lstStyle/>
            <a:p>
              <a:endParaRPr lang="en-US"/>
            </a:p>
          </p:txBody>
        </p:sp>
        <p:sp>
          <p:nvSpPr>
            <p:cNvPr id="18467" name="Rectangle 70"/>
            <p:cNvSpPr>
              <a:spLocks noChangeArrowheads="1"/>
            </p:cNvSpPr>
            <p:nvPr/>
          </p:nvSpPr>
          <p:spPr bwMode="auto">
            <a:xfrm>
              <a:off x="1998" y="3720"/>
              <a:ext cx="792" cy="306"/>
            </a:xfrm>
            <a:prstGeom prst="rect">
              <a:avLst/>
            </a:prstGeom>
            <a:solidFill>
              <a:srgbClr val="FFFFFF"/>
            </a:solidFill>
            <a:ln w="9525">
              <a:noFill/>
              <a:miter lim="800000"/>
              <a:headEnd/>
              <a:tailEnd/>
            </a:ln>
          </p:spPr>
          <p:txBody>
            <a:bodyPr/>
            <a:lstStyle/>
            <a:p>
              <a:endParaRPr lang="en-US"/>
            </a:p>
          </p:txBody>
        </p:sp>
        <p:sp>
          <p:nvSpPr>
            <p:cNvPr id="18468" name="Rectangle 71"/>
            <p:cNvSpPr>
              <a:spLocks noChangeArrowheads="1"/>
            </p:cNvSpPr>
            <p:nvPr/>
          </p:nvSpPr>
          <p:spPr bwMode="auto">
            <a:xfrm>
              <a:off x="2118" y="3744"/>
              <a:ext cx="150"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Ce</a:t>
              </a:r>
              <a:endParaRPr lang="en-US" altLang="ja-JP" sz="2400"/>
            </a:p>
          </p:txBody>
        </p:sp>
        <p:sp>
          <p:nvSpPr>
            <p:cNvPr id="18469" name="Rectangle 72"/>
            <p:cNvSpPr>
              <a:spLocks noChangeArrowheads="1"/>
            </p:cNvSpPr>
            <p:nvPr/>
          </p:nvSpPr>
          <p:spPr bwMode="auto">
            <a:xfrm>
              <a:off x="2256" y="3708"/>
              <a:ext cx="133"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3+</a:t>
              </a:r>
              <a:endParaRPr lang="en-US" altLang="ja-JP" sz="2400"/>
            </a:p>
          </p:txBody>
        </p:sp>
        <p:sp>
          <p:nvSpPr>
            <p:cNvPr id="18470" name="Rectangle 73"/>
            <p:cNvSpPr>
              <a:spLocks noChangeArrowheads="1"/>
            </p:cNvSpPr>
            <p:nvPr/>
          </p:nvSpPr>
          <p:spPr bwMode="auto">
            <a:xfrm>
              <a:off x="2382" y="3744"/>
              <a:ext cx="247"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:LaF</a:t>
              </a:r>
              <a:endParaRPr lang="en-US" altLang="ja-JP" sz="2400"/>
            </a:p>
          </p:txBody>
        </p:sp>
        <p:sp>
          <p:nvSpPr>
            <p:cNvPr id="18471" name="Rectangle 74"/>
            <p:cNvSpPr>
              <a:spLocks noChangeArrowheads="1"/>
            </p:cNvSpPr>
            <p:nvPr/>
          </p:nvSpPr>
          <p:spPr bwMode="auto">
            <a:xfrm>
              <a:off x="2610" y="3779"/>
              <a:ext cx="97"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3 </a:t>
              </a:r>
              <a:endParaRPr lang="en-US" altLang="ja-JP" sz="2400"/>
            </a:p>
          </p:txBody>
        </p:sp>
        <p:sp>
          <p:nvSpPr>
            <p:cNvPr id="18472" name="Rectangle 75"/>
            <p:cNvSpPr>
              <a:spLocks noChangeArrowheads="1"/>
            </p:cNvSpPr>
            <p:nvPr/>
          </p:nvSpPr>
          <p:spPr bwMode="auto">
            <a:xfrm>
              <a:off x="2064" y="3894"/>
              <a:ext cx="716" cy="151"/>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(275-315 nm)</a:t>
              </a:r>
              <a:endParaRPr lang="en-US" altLang="ja-JP" sz="2400"/>
            </a:p>
          </p:txBody>
        </p:sp>
        <p:grpSp>
          <p:nvGrpSpPr>
            <p:cNvPr id="6" name="Group 76"/>
            <p:cNvGrpSpPr>
              <a:grpSpLocks/>
            </p:cNvGrpSpPr>
            <p:nvPr/>
          </p:nvGrpSpPr>
          <p:grpSpPr bwMode="auto">
            <a:xfrm>
              <a:off x="1638" y="2952"/>
              <a:ext cx="390" cy="1"/>
              <a:chOff x="-3270" y="-1428"/>
              <a:chExt cx="390" cy="1"/>
            </a:xfrm>
          </p:grpSpPr>
          <p:sp>
            <p:nvSpPr>
              <p:cNvPr id="18573" name="Line 77"/>
              <p:cNvSpPr>
                <a:spLocks noChangeShapeType="1"/>
              </p:cNvSpPr>
              <p:nvPr/>
            </p:nvSpPr>
            <p:spPr bwMode="auto">
              <a:xfrm>
                <a:off x="-3270" y="-1428"/>
                <a:ext cx="6" cy="1"/>
              </a:xfrm>
              <a:prstGeom prst="line">
                <a:avLst/>
              </a:prstGeom>
              <a:noFill/>
              <a:ln w="38100">
                <a:solidFill>
                  <a:srgbClr val="000000"/>
                </a:solidFill>
                <a:round/>
                <a:headEnd/>
                <a:tailEnd/>
              </a:ln>
            </p:spPr>
            <p:txBody>
              <a:bodyPr/>
              <a:lstStyle/>
              <a:p>
                <a:endParaRPr lang="en-US"/>
              </a:p>
            </p:txBody>
          </p:sp>
          <p:sp>
            <p:nvSpPr>
              <p:cNvPr id="18574" name="Line 78"/>
              <p:cNvSpPr>
                <a:spLocks noChangeShapeType="1"/>
              </p:cNvSpPr>
              <p:nvPr/>
            </p:nvSpPr>
            <p:spPr bwMode="auto">
              <a:xfrm>
                <a:off x="-3246" y="-1428"/>
                <a:ext cx="6" cy="1"/>
              </a:xfrm>
              <a:prstGeom prst="line">
                <a:avLst/>
              </a:prstGeom>
              <a:noFill/>
              <a:ln w="38100">
                <a:solidFill>
                  <a:srgbClr val="000000"/>
                </a:solidFill>
                <a:round/>
                <a:headEnd/>
                <a:tailEnd/>
              </a:ln>
            </p:spPr>
            <p:txBody>
              <a:bodyPr/>
              <a:lstStyle/>
              <a:p>
                <a:endParaRPr lang="en-US"/>
              </a:p>
            </p:txBody>
          </p:sp>
          <p:sp>
            <p:nvSpPr>
              <p:cNvPr id="18575" name="Line 79"/>
              <p:cNvSpPr>
                <a:spLocks noChangeShapeType="1"/>
              </p:cNvSpPr>
              <p:nvPr/>
            </p:nvSpPr>
            <p:spPr bwMode="auto">
              <a:xfrm>
                <a:off x="-3222" y="-1428"/>
                <a:ext cx="6" cy="1"/>
              </a:xfrm>
              <a:prstGeom prst="line">
                <a:avLst/>
              </a:prstGeom>
              <a:noFill/>
              <a:ln w="38100">
                <a:solidFill>
                  <a:srgbClr val="000000"/>
                </a:solidFill>
                <a:round/>
                <a:headEnd/>
                <a:tailEnd/>
              </a:ln>
            </p:spPr>
            <p:txBody>
              <a:bodyPr/>
              <a:lstStyle/>
              <a:p>
                <a:endParaRPr lang="en-US"/>
              </a:p>
            </p:txBody>
          </p:sp>
          <p:sp>
            <p:nvSpPr>
              <p:cNvPr id="18576" name="Line 80"/>
              <p:cNvSpPr>
                <a:spLocks noChangeShapeType="1"/>
              </p:cNvSpPr>
              <p:nvPr/>
            </p:nvSpPr>
            <p:spPr bwMode="auto">
              <a:xfrm>
                <a:off x="-3198" y="-1428"/>
                <a:ext cx="6" cy="1"/>
              </a:xfrm>
              <a:prstGeom prst="line">
                <a:avLst/>
              </a:prstGeom>
              <a:noFill/>
              <a:ln w="38100">
                <a:solidFill>
                  <a:srgbClr val="000000"/>
                </a:solidFill>
                <a:round/>
                <a:headEnd/>
                <a:tailEnd/>
              </a:ln>
            </p:spPr>
            <p:txBody>
              <a:bodyPr/>
              <a:lstStyle/>
              <a:p>
                <a:endParaRPr lang="en-US"/>
              </a:p>
            </p:txBody>
          </p:sp>
          <p:sp>
            <p:nvSpPr>
              <p:cNvPr id="18577" name="Line 81"/>
              <p:cNvSpPr>
                <a:spLocks noChangeShapeType="1"/>
              </p:cNvSpPr>
              <p:nvPr/>
            </p:nvSpPr>
            <p:spPr bwMode="auto">
              <a:xfrm>
                <a:off x="-3174" y="-1428"/>
                <a:ext cx="6" cy="1"/>
              </a:xfrm>
              <a:prstGeom prst="line">
                <a:avLst/>
              </a:prstGeom>
              <a:noFill/>
              <a:ln w="38100">
                <a:solidFill>
                  <a:srgbClr val="000000"/>
                </a:solidFill>
                <a:round/>
                <a:headEnd/>
                <a:tailEnd/>
              </a:ln>
            </p:spPr>
            <p:txBody>
              <a:bodyPr/>
              <a:lstStyle/>
              <a:p>
                <a:endParaRPr lang="en-US"/>
              </a:p>
            </p:txBody>
          </p:sp>
          <p:sp>
            <p:nvSpPr>
              <p:cNvPr id="18578" name="Line 82"/>
              <p:cNvSpPr>
                <a:spLocks noChangeShapeType="1"/>
              </p:cNvSpPr>
              <p:nvPr/>
            </p:nvSpPr>
            <p:spPr bwMode="auto">
              <a:xfrm>
                <a:off x="-3150" y="-1428"/>
                <a:ext cx="6" cy="1"/>
              </a:xfrm>
              <a:prstGeom prst="line">
                <a:avLst/>
              </a:prstGeom>
              <a:noFill/>
              <a:ln w="38100">
                <a:solidFill>
                  <a:srgbClr val="000000"/>
                </a:solidFill>
                <a:round/>
                <a:headEnd/>
                <a:tailEnd/>
              </a:ln>
            </p:spPr>
            <p:txBody>
              <a:bodyPr/>
              <a:lstStyle/>
              <a:p>
                <a:endParaRPr lang="en-US"/>
              </a:p>
            </p:txBody>
          </p:sp>
          <p:sp>
            <p:nvSpPr>
              <p:cNvPr id="18579" name="Line 83"/>
              <p:cNvSpPr>
                <a:spLocks noChangeShapeType="1"/>
              </p:cNvSpPr>
              <p:nvPr/>
            </p:nvSpPr>
            <p:spPr bwMode="auto">
              <a:xfrm>
                <a:off x="-3126" y="-1428"/>
                <a:ext cx="6" cy="1"/>
              </a:xfrm>
              <a:prstGeom prst="line">
                <a:avLst/>
              </a:prstGeom>
              <a:noFill/>
              <a:ln w="38100">
                <a:solidFill>
                  <a:srgbClr val="000000"/>
                </a:solidFill>
                <a:round/>
                <a:headEnd/>
                <a:tailEnd/>
              </a:ln>
            </p:spPr>
            <p:txBody>
              <a:bodyPr/>
              <a:lstStyle/>
              <a:p>
                <a:endParaRPr lang="en-US"/>
              </a:p>
            </p:txBody>
          </p:sp>
          <p:sp>
            <p:nvSpPr>
              <p:cNvPr id="18580" name="Line 84"/>
              <p:cNvSpPr>
                <a:spLocks noChangeShapeType="1"/>
              </p:cNvSpPr>
              <p:nvPr/>
            </p:nvSpPr>
            <p:spPr bwMode="auto">
              <a:xfrm>
                <a:off x="-3102" y="-1428"/>
                <a:ext cx="6" cy="1"/>
              </a:xfrm>
              <a:prstGeom prst="line">
                <a:avLst/>
              </a:prstGeom>
              <a:noFill/>
              <a:ln w="38100">
                <a:solidFill>
                  <a:srgbClr val="000000"/>
                </a:solidFill>
                <a:round/>
                <a:headEnd/>
                <a:tailEnd/>
              </a:ln>
            </p:spPr>
            <p:txBody>
              <a:bodyPr/>
              <a:lstStyle/>
              <a:p>
                <a:endParaRPr lang="en-US"/>
              </a:p>
            </p:txBody>
          </p:sp>
          <p:sp>
            <p:nvSpPr>
              <p:cNvPr id="18581" name="Line 85"/>
              <p:cNvSpPr>
                <a:spLocks noChangeShapeType="1"/>
              </p:cNvSpPr>
              <p:nvPr/>
            </p:nvSpPr>
            <p:spPr bwMode="auto">
              <a:xfrm>
                <a:off x="-3078" y="-1428"/>
                <a:ext cx="6" cy="1"/>
              </a:xfrm>
              <a:prstGeom prst="line">
                <a:avLst/>
              </a:prstGeom>
              <a:noFill/>
              <a:ln w="38100">
                <a:solidFill>
                  <a:srgbClr val="000000"/>
                </a:solidFill>
                <a:round/>
                <a:headEnd/>
                <a:tailEnd/>
              </a:ln>
            </p:spPr>
            <p:txBody>
              <a:bodyPr/>
              <a:lstStyle/>
              <a:p>
                <a:endParaRPr lang="en-US"/>
              </a:p>
            </p:txBody>
          </p:sp>
          <p:sp>
            <p:nvSpPr>
              <p:cNvPr id="18582" name="Line 86"/>
              <p:cNvSpPr>
                <a:spLocks noChangeShapeType="1"/>
              </p:cNvSpPr>
              <p:nvPr/>
            </p:nvSpPr>
            <p:spPr bwMode="auto">
              <a:xfrm>
                <a:off x="-3054" y="-1428"/>
                <a:ext cx="6" cy="1"/>
              </a:xfrm>
              <a:prstGeom prst="line">
                <a:avLst/>
              </a:prstGeom>
              <a:noFill/>
              <a:ln w="38100">
                <a:solidFill>
                  <a:srgbClr val="000000"/>
                </a:solidFill>
                <a:round/>
                <a:headEnd/>
                <a:tailEnd/>
              </a:ln>
            </p:spPr>
            <p:txBody>
              <a:bodyPr/>
              <a:lstStyle/>
              <a:p>
                <a:endParaRPr lang="en-US"/>
              </a:p>
            </p:txBody>
          </p:sp>
          <p:sp>
            <p:nvSpPr>
              <p:cNvPr id="18583" name="Line 87"/>
              <p:cNvSpPr>
                <a:spLocks noChangeShapeType="1"/>
              </p:cNvSpPr>
              <p:nvPr/>
            </p:nvSpPr>
            <p:spPr bwMode="auto">
              <a:xfrm>
                <a:off x="-3030" y="-1428"/>
                <a:ext cx="6" cy="1"/>
              </a:xfrm>
              <a:prstGeom prst="line">
                <a:avLst/>
              </a:prstGeom>
              <a:noFill/>
              <a:ln w="38100">
                <a:solidFill>
                  <a:srgbClr val="000000"/>
                </a:solidFill>
                <a:round/>
                <a:headEnd/>
                <a:tailEnd/>
              </a:ln>
            </p:spPr>
            <p:txBody>
              <a:bodyPr/>
              <a:lstStyle/>
              <a:p>
                <a:endParaRPr lang="en-US"/>
              </a:p>
            </p:txBody>
          </p:sp>
          <p:sp>
            <p:nvSpPr>
              <p:cNvPr id="18584" name="Line 88"/>
              <p:cNvSpPr>
                <a:spLocks noChangeShapeType="1"/>
              </p:cNvSpPr>
              <p:nvPr/>
            </p:nvSpPr>
            <p:spPr bwMode="auto">
              <a:xfrm>
                <a:off x="-3006" y="-1428"/>
                <a:ext cx="6" cy="1"/>
              </a:xfrm>
              <a:prstGeom prst="line">
                <a:avLst/>
              </a:prstGeom>
              <a:noFill/>
              <a:ln w="38100">
                <a:solidFill>
                  <a:srgbClr val="000000"/>
                </a:solidFill>
                <a:round/>
                <a:headEnd/>
                <a:tailEnd/>
              </a:ln>
            </p:spPr>
            <p:txBody>
              <a:bodyPr/>
              <a:lstStyle/>
              <a:p>
                <a:endParaRPr lang="en-US"/>
              </a:p>
            </p:txBody>
          </p:sp>
          <p:sp>
            <p:nvSpPr>
              <p:cNvPr id="18585" name="Line 89"/>
              <p:cNvSpPr>
                <a:spLocks noChangeShapeType="1"/>
              </p:cNvSpPr>
              <p:nvPr/>
            </p:nvSpPr>
            <p:spPr bwMode="auto">
              <a:xfrm>
                <a:off x="-2982" y="-1428"/>
                <a:ext cx="6" cy="1"/>
              </a:xfrm>
              <a:prstGeom prst="line">
                <a:avLst/>
              </a:prstGeom>
              <a:noFill/>
              <a:ln w="38100">
                <a:solidFill>
                  <a:srgbClr val="000000"/>
                </a:solidFill>
                <a:round/>
                <a:headEnd/>
                <a:tailEnd/>
              </a:ln>
            </p:spPr>
            <p:txBody>
              <a:bodyPr/>
              <a:lstStyle/>
              <a:p>
                <a:endParaRPr lang="en-US"/>
              </a:p>
            </p:txBody>
          </p:sp>
          <p:sp>
            <p:nvSpPr>
              <p:cNvPr id="18586" name="Line 90"/>
              <p:cNvSpPr>
                <a:spLocks noChangeShapeType="1"/>
              </p:cNvSpPr>
              <p:nvPr/>
            </p:nvSpPr>
            <p:spPr bwMode="auto">
              <a:xfrm>
                <a:off x="-2958" y="-1428"/>
                <a:ext cx="6" cy="1"/>
              </a:xfrm>
              <a:prstGeom prst="line">
                <a:avLst/>
              </a:prstGeom>
              <a:noFill/>
              <a:ln w="38100">
                <a:solidFill>
                  <a:srgbClr val="000000"/>
                </a:solidFill>
                <a:round/>
                <a:headEnd/>
                <a:tailEnd/>
              </a:ln>
            </p:spPr>
            <p:txBody>
              <a:bodyPr/>
              <a:lstStyle/>
              <a:p>
                <a:endParaRPr lang="en-US"/>
              </a:p>
            </p:txBody>
          </p:sp>
          <p:sp>
            <p:nvSpPr>
              <p:cNvPr id="18587" name="Line 91"/>
              <p:cNvSpPr>
                <a:spLocks noChangeShapeType="1"/>
              </p:cNvSpPr>
              <p:nvPr/>
            </p:nvSpPr>
            <p:spPr bwMode="auto">
              <a:xfrm>
                <a:off x="-2934" y="-1428"/>
                <a:ext cx="6" cy="1"/>
              </a:xfrm>
              <a:prstGeom prst="line">
                <a:avLst/>
              </a:prstGeom>
              <a:noFill/>
              <a:ln w="38100">
                <a:solidFill>
                  <a:srgbClr val="000000"/>
                </a:solidFill>
                <a:round/>
                <a:headEnd/>
                <a:tailEnd/>
              </a:ln>
            </p:spPr>
            <p:txBody>
              <a:bodyPr/>
              <a:lstStyle/>
              <a:p>
                <a:endParaRPr lang="en-US"/>
              </a:p>
            </p:txBody>
          </p:sp>
          <p:sp>
            <p:nvSpPr>
              <p:cNvPr id="18588" name="Line 92"/>
              <p:cNvSpPr>
                <a:spLocks noChangeShapeType="1"/>
              </p:cNvSpPr>
              <p:nvPr/>
            </p:nvSpPr>
            <p:spPr bwMode="auto">
              <a:xfrm>
                <a:off x="-2910" y="-1428"/>
                <a:ext cx="6" cy="1"/>
              </a:xfrm>
              <a:prstGeom prst="line">
                <a:avLst/>
              </a:prstGeom>
              <a:noFill/>
              <a:ln w="38100">
                <a:solidFill>
                  <a:srgbClr val="000000"/>
                </a:solidFill>
                <a:round/>
                <a:headEnd/>
                <a:tailEnd/>
              </a:ln>
            </p:spPr>
            <p:txBody>
              <a:bodyPr/>
              <a:lstStyle/>
              <a:p>
                <a:endParaRPr lang="en-US"/>
              </a:p>
            </p:txBody>
          </p:sp>
          <p:sp>
            <p:nvSpPr>
              <p:cNvPr id="18589" name="Line 93"/>
              <p:cNvSpPr>
                <a:spLocks noChangeShapeType="1"/>
              </p:cNvSpPr>
              <p:nvPr/>
            </p:nvSpPr>
            <p:spPr bwMode="auto">
              <a:xfrm>
                <a:off x="-2886" y="-1428"/>
                <a:ext cx="6" cy="1"/>
              </a:xfrm>
              <a:prstGeom prst="line">
                <a:avLst/>
              </a:prstGeom>
              <a:noFill/>
              <a:ln w="38100">
                <a:solidFill>
                  <a:srgbClr val="000000"/>
                </a:solidFill>
                <a:round/>
                <a:headEnd/>
                <a:tailEnd/>
              </a:ln>
            </p:spPr>
            <p:txBody>
              <a:bodyPr/>
              <a:lstStyle/>
              <a:p>
                <a:endParaRPr lang="en-US"/>
              </a:p>
            </p:txBody>
          </p:sp>
        </p:grpSp>
        <p:sp>
          <p:nvSpPr>
            <p:cNvPr id="18474" name="Oval 94"/>
            <p:cNvSpPr>
              <a:spLocks noChangeArrowheads="1"/>
            </p:cNvSpPr>
            <p:nvPr/>
          </p:nvSpPr>
          <p:spPr bwMode="auto">
            <a:xfrm>
              <a:off x="1668" y="2934"/>
              <a:ext cx="66" cy="36"/>
            </a:xfrm>
            <a:prstGeom prst="ellipse">
              <a:avLst/>
            </a:prstGeom>
            <a:solidFill>
              <a:srgbClr val="FFFFFF"/>
            </a:solidFill>
            <a:ln w="9525">
              <a:noFill/>
              <a:round/>
              <a:headEnd/>
              <a:tailEnd/>
            </a:ln>
          </p:spPr>
          <p:txBody>
            <a:bodyPr/>
            <a:lstStyle/>
            <a:p>
              <a:endParaRPr lang="en-US"/>
            </a:p>
          </p:txBody>
        </p:sp>
        <p:sp>
          <p:nvSpPr>
            <p:cNvPr id="18475" name="Oval 95"/>
            <p:cNvSpPr>
              <a:spLocks noChangeArrowheads="1"/>
            </p:cNvSpPr>
            <p:nvPr/>
          </p:nvSpPr>
          <p:spPr bwMode="auto">
            <a:xfrm>
              <a:off x="1668" y="2934"/>
              <a:ext cx="66" cy="36"/>
            </a:xfrm>
            <a:prstGeom prst="ellipse">
              <a:avLst/>
            </a:prstGeom>
            <a:noFill/>
            <a:ln w="57150">
              <a:solidFill>
                <a:srgbClr val="000000"/>
              </a:solidFill>
              <a:round/>
              <a:headEnd/>
              <a:tailEnd/>
            </a:ln>
          </p:spPr>
          <p:txBody>
            <a:bodyPr/>
            <a:lstStyle/>
            <a:p>
              <a:endParaRPr lang="en-US"/>
            </a:p>
          </p:txBody>
        </p:sp>
        <p:sp>
          <p:nvSpPr>
            <p:cNvPr id="18476" name="Oval 96"/>
            <p:cNvSpPr>
              <a:spLocks noChangeArrowheads="1"/>
            </p:cNvSpPr>
            <p:nvPr/>
          </p:nvSpPr>
          <p:spPr bwMode="auto">
            <a:xfrm>
              <a:off x="1926" y="2940"/>
              <a:ext cx="72" cy="36"/>
            </a:xfrm>
            <a:prstGeom prst="ellipse">
              <a:avLst/>
            </a:prstGeom>
            <a:solidFill>
              <a:srgbClr val="FFFFFF"/>
            </a:solidFill>
            <a:ln w="9525">
              <a:noFill/>
              <a:round/>
              <a:headEnd/>
              <a:tailEnd/>
            </a:ln>
          </p:spPr>
          <p:txBody>
            <a:bodyPr/>
            <a:lstStyle/>
            <a:p>
              <a:endParaRPr lang="en-US"/>
            </a:p>
          </p:txBody>
        </p:sp>
        <p:sp>
          <p:nvSpPr>
            <p:cNvPr id="18477" name="Oval 97"/>
            <p:cNvSpPr>
              <a:spLocks noChangeArrowheads="1"/>
            </p:cNvSpPr>
            <p:nvPr/>
          </p:nvSpPr>
          <p:spPr bwMode="auto">
            <a:xfrm>
              <a:off x="1926" y="2940"/>
              <a:ext cx="72" cy="36"/>
            </a:xfrm>
            <a:prstGeom prst="ellipse">
              <a:avLst/>
            </a:prstGeom>
            <a:noFill/>
            <a:ln w="57150">
              <a:solidFill>
                <a:srgbClr val="000000"/>
              </a:solidFill>
              <a:round/>
              <a:headEnd/>
              <a:tailEnd/>
            </a:ln>
          </p:spPr>
          <p:txBody>
            <a:bodyPr/>
            <a:lstStyle/>
            <a:p>
              <a:endParaRPr lang="en-US"/>
            </a:p>
          </p:txBody>
        </p:sp>
        <p:sp>
          <p:nvSpPr>
            <p:cNvPr id="18478" name="Rectangle 98"/>
            <p:cNvSpPr>
              <a:spLocks noChangeArrowheads="1"/>
            </p:cNvSpPr>
            <p:nvPr/>
          </p:nvSpPr>
          <p:spPr bwMode="auto">
            <a:xfrm>
              <a:off x="2010" y="2796"/>
              <a:ext cx="786" cy="306"/>
            </a:xfrm>
            <a:prstGeom prst="rect">
              <a:avLst/>
            </a:prstGeom>
            <a:solidFill>
              <a:srgbClr val="FFFFFF"/>
            </a:solidFill>
            <a:ln w="9525">
              <a:noFill/>
              <a:miter lim="800000"/>
              <a:headEnd/>
              <a:tailEnd/>
            </a:ln>
          </p:spPr>
          <p:txBody>
            <a:bodyPr/>
            <a:lstStyle/>
            <a:p>
              <a:endParaRPr lang="en-US"/>
            </a:p>
          </p:txBody>
        </p:sp>
        <p:sp>
          <p:nvSpPr>
            <p:cNvPr id="18479" name="Rectangle 99"/>
            <p:cNvSpPr>
              <a:spLocks noChangeArrowheads="1"/>
            </p:cNvSpPr>
            <p:nvPr/>
          </p:nvSpPr>
          <p:spPr bwMode="auto">
            <a:xfrm>
              <a:off x="2076" y="2819"/>
              <a:ext cx="150"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Ce</a:t>
              </a:r>
              <a:endParaRPr lang="en-US" altLang="ja-JP" sz="2400"/>
            </a:p>
          </p:txBody>
        </p:sp>
        <p:sp>
          <p:nvSpPr>
            <p:cNvPr id="18480" name="Rectangle 100"/>
            <p:cNvSpPr>
              <a:spLocks noChangeArrowheads="1"/>
            </p:cNvSpPr>
            <p:nvPr/>
          </p:nvSpPr>
          <p:spPr bwMode="auto">
            <a:xfrm>
              <a:off x="2214" y="2784"/>
              <a:ext cx="133"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3+</a:t>
              </a:r>
              <a:endParaRPr lang="en-US" altLang="ja-JP" sz="2400"/>
            </a:p>
          </p:txBody>
        </p:sp>
        <p:sp>
          <p:nvSpPr>
            <p:cNvPr id="18481" name="Rectangle 101"/>
            <p:cNvSpPr>
              <a:spLocks noChangeArrowheads="1"/>
            </p:cNvSpPr>
            <p:nvPr/>
          </p:nvSpPr>
          <p:spPr bwMode="auto">
            <a:xfrm>
              <a:off x="2340" y="2819"/>
              <a:ext cx="357"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:LuLiF</a:t>
              </a:r>
              <a:endParaRPr lang="en-US" altLang="ja-JP" sz="2400"/>
            </a:p>
          </p:txBody>
        </p:sp>
        <p:sp>
          <p:nvSpPr>
            <p:cNvPr id="18482" name="Rectangle 102"/>
            <p:cNvSpPr>
              <a:spLocks noChangeArrowheads="1"/>
            </p:cNvSpPr>
            <p:nvPr/>
          </p:nvSpPr>
          <p:spPr bwMode="auto">
            <a:xfrm>
              <a:off x="2670" y="2856"/>
              <a:ext cx="65" cy="151"/>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4</a:t>
              </a:r>
              <a:endParaRPr lang="en-US" altLang="ja-JP" sz="2400"/>
            </a:p>
          </p:txBody>
        </p:sp>
        <p:sp>
          <p:nvSpPr>
            <p:cNvPr id="18483" name="Rectangle 103"/>
            <p:cNvSpPr>
              <a:spLocks noChangeArrowheads="1"/>
            </p:cNvSpPr>
            <p:nvPr/>
          </p:nvSpPr>
          <p:spPr bwMode="auto">
            <a:xfrm>
              <a:off x="2730" y="2819"/>
              <a:ext cx="32"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 </a:t>
              </a:r>
              <a:endParaRPr lang="en-US" altLang="ja-JP" sz="2400"/>
            </a:p>
          </p:txBody>
        </p:sp>
        <p:sp>
          <p:nvSpPr>
            <p:cNvPr id="18484" name="Rectangle 104"/>
            <p:cNvSpPr>
              <a:spLocks noChangeArrowheads="1"/>
            </p:cNvSpPr>
            <p:nvPr/>
          </p:nvSpPr>
          <p:spPr bwMode="auto">
            <a:xfrm>
              <a:off x="2070" y="2970"/>
              <a:ext cx="716"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(305-335 nm)</a:t>
              </a:r>
              <a:endParaRPr lang="en-US" altLang="ja-JP" sz="2400"/>
            </a:p>
          </p:txBody>
        </p:sp>
        <p:grpSp>
          <p:nvGrpSpPr>
            <p:cNvPr id="7" name="Group 105"/>
            <p:cNvGrpSpPr>
              <a:grpSpLocks/>
            </p:cNvGrpSpPr>
            <p:nvPr/>
          </p:nvGrpSpPr>
          <p:grpSpPr bwMode="auto">
            <a:xfrm>
              <a:off x="1296" y="2076"/>
              <a:ext cx="606" cy="1"/>
              <a:chOff x="-3612" y="-2304"/>
              <a:chExt cx="606" cy="1"/>
            </a:xfrm>
          </p:grpSpPr>
          <p:sp>
            <p:nvSpPr>
              <p:cNvPr id="18547" name="Line 106"/>
              <p:cNvSpPr>
                <a:spLocks noChangeShapeType="1"/>
              </p:cNvSpPr>
              <p:nvPr/>
            </p:nvSpPr>
            <p:spPr bwMode="auto">
              <a:xfrm>
                <a:off x="-3612" y="-2304"/>
                <a:ext cx="6" cy="1"/>
              </a:xfrm>
              <a:prstGeom prst="line">
                <a:avLst/>
              </a:prstGeom>
              <a:noFill/>
              <a:ln w="38100">
                <a:solidFill>
                  <a:srgbClr val="000000"/>
                </a:solidFill>
                <a:round/>
                <a:headEnd/>
                <a:tailEnd/>
              </a:ln>
            </p:spPr>
            <p:txBody>
              <a:bodyPr/>
              <a:lstStyle/>
              <a:p>
                <a:endParaRPr lang="en-US"/>
              </a:p>
            </p:txBody>
          </p:sp>
          <p:sp>
            <p:nvSpPr>
              <p:cNvPr id="18548" name="Line 107"/>
              <p:cNvSpPr>
                <a:spLocks noChangeShapeType="1"/>
              </p:cNvSpPr>
              <p:nvPr/>
            </p:nvSpPr>
            <p:spPr bwMode="auto">
              <a:xfrm>
                <a:off x="-3588" y="-2304"/>
                <a:ext cx="6" cy="1"/>
              </a:xfrm>
              <a:prstGeom prst="line">
                <a:avLst/>
              </a:prstGeom>
              <a:noFill/>
              <a:ln w="38100">
                <a:solidFill>
                  <a:srgbClr val="000000"/>
                </a:solidFill>
                <a:round/>
                <a:headEnd/>
                <a:tailEnd/>
              </a:ln>
            </p:spPr>
            <p:txBody>
              <a:bodyPr/>
              <a:lstStyle/>
              <a:p>
                <a:endParaRPr lang="en-US"/>
              </a:p>
            </p:txBody>
          </p:sp>
          <p:sp>
            <p:nvSpPr>
              <p:cNvPr id="18549" name="Line 108"/>
              <p:cNvSpPr>
                <a:spLocks noChangeShapeType="1"/>
              </p:cNvSpPr>
              <p:nvPr/>
            </p:nvSpPr>
            <p:spPr bwMode="auto">
              <a:xfrm>
                <a:off x="-3564" y="-2304"/>
                <a:ext cx="6" cy="1"/>
              </a:xfrm>
              <a:prstGeom prst="line">
                <a:avLst/>
              </a:prstGeom>
              <a:noFill/>
              <a:ln w="38100">
                <a:solidFill>
                  <a:srgbClr val="000000"/>
                </a:solidFill>
                <a:round/>
                <a:headEnd/>
                <a:tailEnd/>
              </a:ln>
            </p:spPr>
            <p:txBody>
              <a:bodyPr/>
              <a:lstStyle/>
              <a:p>
                <a:endParaRPr lang="en-US"/>
              </a:p>
            </p:txBody>
          </p:sp>
          <p:sp>
            <p:nvSpPr>
              <p:cNvPr id="18550" name="Line 109"/>
              <p:cNvSpPr>
                <a:spLocks noChangeShapeType="1"/>
              </p:cNvSpPr>
              <p:nvPr/>
            </p:nvSpPr>
            <p:spPr bwMode="auto">
              <a:xfrm>
                <a:off x="-3540" y="-2304"/>
                <a:ext cx="6" cy="1"/>
              </a:xfrm>
              <a:prstGeom prst="line">
                <a:avLst/>
              </a:prstGeom>
              <a:noFill/>
              <a:ln w="38100">
                <a:solidFill>
                  <a:srgbClr val="000000"/>
                </a:solidFill>
                <a:round/>
                <a:headEnd/>
                <a:tailEnd/>
              </a:ln>
            </p:spPr>
            <p:txBody>
              <a:bodyPr/>
              <a:lstStyle/>
              <a:p>
                <a:endParaRPr lang="en-US"/>
              </a:p>
            </p:txBody>
          </p:sp>
          <p:sp>
            <p:nvSpPr>
              <p:cNvPr id="18551" name="Line 110"/>
              <p:cNvSpPr>
                <a:spLocks noChangeShapeType="1"/>
              </p:cNvSpPr>
              <p:nvPr/>
            </p:nvSpPr>
            <p:spPr bwMode="auto">
              <a:xfrm>
                <a:off x="-3516" y="-2304"/>
                <a:ext cx="6" cy="1"/>
              </a:xfrm>
              <a:prstGeom prst="line">
                <a:avLst/>
              </a:prstGeom>
              <a:noFill/>
              <a:ln w="38100">
                <a:solidFill>
                  <a:srgbClr val="000000"/>
                </a:solidFill>
                <a:round/>
                <a:headEnd/>
                <a:tailEnd/>
              </a:ln>
            </p:spPr>
            <p:txBody>
              <a:bodyPr/>
              <a:lstStyle/>
              <a:p>
                <a:endParaRPr lang="en-US"/>
              </a:p>
            </p:txBody>
          </p:sp>
          <p:sp>
            <p:nvSpPr>
              <p:cNvPr id="18552" name="Line 111"/>
              <p:cNvSpPr>
                <a:spLocks noChangeShapeType="1"/>
              </p:cNvSpPr>
              <p:nvPr/>
            </p:nvSpPr>
            <p:spPr bwMode="auto">
              <a:xfrm>
                <a:off x="-3492" y="-2304"/>
                <a:ext cx="6" cy="1"/>
              </a:xfrm>
              <a:prstGeom prst="line">
                <a:avLst/>
              </a:prstGeom>
              <a:noFill/>
              <a:ln w="38100">
                <a:solidFill>
                  <a:srgbClr val="000000"/>
                </a:solidFill>
                <a:round/>
                <a:headEnd/>
                <a:tailEnd/>
              </a:ln>
            </p:spPr>
            <p:txBody>
              <a:bodyPr/>
              <a:lstStyle/>
              <a:p>
                <a:endParaRPr lang="en-US"/>
              </a:p>
            </p:txBody>
          </p:sp>
          <p:sp>
            <p:nvSpPr>
              <p:cNvPr id="18553" name="Line 112"/>
              <p:cNvSpPr>
                <a:spLocks noChangeShapeType="1"/>
              </p:cNvSpPr>
              <p:nvPr/>
            </p:nvSpPr>
            <p:spPr bwMode="auto">
              <a:xfrm>
                <a:off x="-3468" y="-2304"/>
                <a:ext cx="6" cy="1"/>
              </a:xfrm>
              <a:prstGeom prst="line">
                <a:avLst/>
              </a:prstGeom>
              <a:noFill/>
              <a:ln w="38100">
                <a:solidFill>
                  <a:srgbClr val="000000"/>
                </a:solidFill>
                <a:round/>
                <a:headEnd/>
                <a:tailEnd/>
              </a:ln>
            </p:spPr>
            <p:txBody>
              <a:bodyPr/>
              <a:lstStyle/>
              <a:p>
                <a:endParaRPr lang="en-US"/>
              </a:p>
            </p:txBody>
          </p:sp>
          <p:sp>
            <p:nvSpPr>
              <p:cNvPr id="18554" name="Line 113"/>
              <p:cNvSpPr>
                <a:spLocks noChangeShapeType="1"/>
              </p:cNvSpPr>
              <p:nvPr/>
            </p:nvSpPr>
            <p:spPr bwMode="auto">
              <a:xfrm>
                <a:off x="-3444" y="-2304"/>
                <a:ext cx="6" cy="1"/>
              </a:xfrm>
              <a:prstGeom prst="line">
                <a:avLst/>
              </a:prstGeom>
              <a:noFill/>
              <a:ln w="38100">
                <a:solidFill>
                  <a:srgbClr val="000000"/>
                </a:solidFill>
                <a:round/>
                <a:headEnd/>
                <a:tailEnd/>
              </a:ln>
            </p:spPr>
            <p:txBody>
              <a:bodyPr/>
              <a:lstStyle/>
              <a:p>
                <a:endParaRPr lang="en-US"/>
              </a:p>
            </p:txBody>
          </p:sp>
          <p:sp>
            <p:nvSpPr>
              <p:cNvPr id="18555" name="Line 114"/>
              <p:cNvSpPr>
                <a:spLocks noChangeShapeType="1"/>
              </p:cNvSpPr>
              <p:nvPr/>
            </p:nvSpPr>
            <p:spPr bwMode="auto">
              <a:xfrm>
                <a:off x="-3420" y="-2304"/>
                <a:ext cx="6" cy="1"/>
              </a:xfrm>
              <a:prstGeom prst="line">
                <a:avLst/>
              </a:prstGeom>
              <a:noFill/>
              <a:ln w="38100">
                <a:solidFill>
                  <a:srgbClr val="000000"/>
                </a:solidFill>
                <a:round/>
                <a:headEnd/>
                <a:tailEnd/>
              </a:ln>
            </p:spPr>
            <p:txBody>
              <a:bodyPr/>
              <a:lstStyle/>
              <a:p>
                <a:endParaRPr lang="en-US"/>
              </a:p>
            </p:txBody>
          </p:sp>
          <p:sp>
            <p:nvSpPr>
              <p:cNvPr id="18556" name="Line 115"/>
              <p:cNvSpPr>
                <a:spLocks noChangeShapeType="1"/>
              </p:cNvSpPr>
              <p:nvPr/>
            </p:nvSpPr>
            <p:spPr bwMode="auto">
              <a:xfrm>
                <a:off x="-3396" y="-2304"/>
                <a:ext cx="6" cy="1"/>
              </a:xfrm>
              <a:prstGeom prst="line">
                <a:avLst/>
              </a:prstGeom>
              <a:noFill/>
              <a:ln w="38100">
                <a:solidFill>
                  <a:srgbClr val="000000"/>
                </a:solidFill>
                <a:round/>
                <a:headEnd/>
                <a:tailEnd/>
              </a:ln>
            </p:spPr>
            <p:txBody>
              <a:bodyPr/>
              <a:lstStyle/>
              <a:p>
                <a:endParaRPr lang="en-US"/>
              </a:p>
            </p:txBody>
          </p:sp>
          <p:sp>
            <p:nvSpPr>
              <p:cNvPr id="18557" name="Line 116"/>
              <p:cNvSpPr>
                <a:spLocks noChangeShapeType="1"/>
              </p:cNvSpPr>
              <p:nvPr/>
            </p:nvSpPr>
            <p:spPr bwMode="auto">
              <a:xfrm>
                <a:off x="-3372" y="-2304"/>
                <a:ext cx="6" cy="1"/>
              </a:xfrm>
              <a:prstGeom prst="line">
                <a:avLst/>
              </a:prstGeom>
              <a:noFill/>
              <a:ln w="38100">
                <a:solidFill>
                  <a:srgbClr val="000000"/>
                </a:solidFill>
                <a:round/>
                <a:headEnd/>
                <a:tailEnd/>
              </a:ln>
            </p:spPr>
            <p:txBody>
              <a:bodyPr/>
              <a:lstStyle/>
              <a:p>
                <a:endParaRPr lang="en-US"/>
              </a:p>
            </p:txBody>
          </p:sp>
          <p:sp>
            <p:nvSpPr>
              <p:cNvPr id="18558" name="Line 117"/>
              <p:cNvSpPr>
                <a:spLocks noChangeShapeType="1"/>
              </p:cNvSpPr>
              <p:nvPr/>
            </p:nvSpPr>
            <p:spPr bwMode="auto">
              <a:xfrm>
                <a:off x="-3348" y="-2304"/>
                <a:ext cx="6" cy="1"/>
              </a:xfrm>
              <a:prstGeom prst="line">
                <a:avLst/>
              </a:prstGeom>
              <a:noFill/>
              <a:ln w="38100">
                <a:solidFill>
                  <a:srgbClr val="000000"/>
                </a:solidFill>
                <a:round/>
                <a:headEnd/>
                <a:tailEnd/>
              </a:ln>
            </p:spPr>
            <p:txBody>
              <a:bodyPr/>
              <a:lstStyle/>
              <a:p>
                <a:endParaRPr lang="en-US"/>
              </a:p>
            </p:txBody>
          </p:sp>
          <p:sp>
            <p:nvSpPr>
              <p:cNvPr id="18559" name="Line 118"/>
              <p:cNvSpPr>
                <a:spLocks noChangeShapeType="1"/>
              </p:cNvSpPr>
              <p:nvPr/>
            </p:nvSpPr>
            <p:spPr bwMode="auto">
              <a:xfrm>
                <a:off x="-3324" y="-2304"/>
                <a:ext cx="6" cy="1"/>
              </a:xfrm>
              <a:prstGeom prst="line">
                <a:avLst/>
              </a:prstGeom>
              <a:noFill/>
              <a:ln w="38100">
                <a:solidFill>
                  <a:srgbClr val="000000"/>
                </a:solidFill>
                <a:round/>
                <a:headEnd/>
                <a:tailEnd/>
              </a:ln>
            </p:spPr>
            <p:txBody>
              <a:bodyPr/>
              <a:lstStyle/>
              <a:p>
                <a:endParaRPr lang="en-US"/>
              </a:p>
            </p:txBody>
          </p:sp>
          <p:sp>
            <p:nvSpPr>
              <p:cNvPr id="18560" name="Line 119"/>
              <p:cNvSpPr>
                <a:spLocks noChangeShapeType="1"/>
              </p:cNvSpPr>
              <p:nvPr/>
            </p:nvSpPr>
            <p:spPr bwMode="auto">
              <a:xfrm>
                <a:off x="-3300" y="-2304"/>
                <a:ext cx="6" cy="1"/>
              </a:xfrm>
              <a:prstGeom prst="line">
                <a:avLst/>
              </a:prstGeom>
              <a:noFill/>
              <a:ln w="38100">
                <a:solidFill>
                  <a:srgbClr val="000000"/>
                </a:solidFill>
                <a:round/>
                <a:headEnd/>
                <a:tailEnd/>
              </a:ln>
            </p:spPr>
            <p:txBody>
              <a:bodyPr/>
              <a:lstStyle/>
              <a:p>
                <a:endParaRPr lang="en-US"/>
              </a:p>
            </p:txBody>
          </p:sp>
          <p:sp>
            <p:nvSpPr>
              <p:cNvPr id="18561" name="Line 120"/>
              <p:cNvSpPr>
                <a:spLocks noChangeShapeType="1"/>
              </p:cNvSpPr>
              <p:nvPr/>
            </p:nvSpPr>
            <p:spPr bwMode="auto">
              <a:xfrm>
                <a:off x="-3276" y="-2304"/>
                <a:ext cx="6" cy="1"/>
              </a:xfrm>
              <a:prstGeom prst="line">
                <a:avLst/>
              </a:prstGeom>
              <a:noFill/>
              <a:ln w="38100">
                <a:solidFill>
                  <a:srgbClr val="000000"/>
                </a:solidFill>
                <a:round/>
                <a:headEnd/>
                <a:tailEnd/>
              </a:ln>
            </p:spPr>
            <p:txBody>
              <a:bodyPr/>
              <a:lstStyle/>
              <a:p>
                <a:endParaRPr lang="en-US"/>
              </a:p>
            </p:txBody>
          </p:sp>
          <p:sp>
            <p:nvSpPr>
              <p:cNvPr id="18562" name="Line 121"/>
              <p:cNvSpPr>
                <a:spLocks noChangeShapeType="1"/>
              </p:cNvSpPr>
              <p:nvPr/>
            </p:nvSpPr>
            <p:spPr bwMode="auto">
              <a:xfrm>
                <a:off x="-3252" y="-2304"/>
                <a:ext cx="6" cy="1"/>
              </a:xfrm>
              <a:prstGeom prst="line">
                <a:avLst/>
              </a:prstGeom>
              <a:noFill/>
              <a:ln w="38100">
                <a:solidFill>
                  <a:srgbClr val="000000"/>
                </a:solidFill>
                <a:round/>
                <a:headEnd/>
                <a:tailEnd/>
              </a:ln>
            </p:spPr>
            <p:txBody>
              <a:bodyPr/>
              <a:lstStyle/>
              <a:p>
                <a:endParaRPr lang="en-US"/>
              </a:p>
            </p:txBody>
          </p:sp>
          <p:sp>
            <p:nvSpPr>
              <p:cNvPr id="18563" name="Line 122"/>
              <p:cNvSpPr>
                <a:spLocks noChangeShapeType="1"/>
              </p:cNvSpPr>
              <p:nvPr/>
            </p:nvSpPr>
            <p:spPr bwMode="auto">
              <a:xfrm>
                <a:off x="-3228" y="-2304"/>
                <a:ext cx="6" cy="1"/>
              </a:xfrm>
              <a:prstGeom prst="line">
                <a:avLst/>
              </a:prstGeom>
              <a:noFill/>
              <a:ln w="38100">
                <a:solidFill>
                  <a:srgbClr val="000000"/>
                </a:solidFill>
                <a:round/>
                <a:headEnd/>
                <a:tailEnd/>
              </a:ln>
            </p:spPr>
            <p:txBody>
              <a:bodyPr/>
              <a:lstStyle/>
              <a:p>
                <a:endParaRPr lang="en-US"/>
              </a:p>
            </p:txBody>
          </p:sp>
          <p:sp>
            <p:nvSpPr>
              <p:cNvPr id="18564" name="Line 123"/>
              <p:cNvSpPr>
                <a:spLocks noChangeShapeType="1"/>
              </p:cNvSpPr>
              <p:nvPr/>
            </p:nvSpPr>
            <p:spPr bwMode="auto">
              <a:xfrm>
                <a:off x="-3204" y="-2304"/>
                <a:ext cx="6" cy="1"/>
              </a:xfrm>
              <a:prstGeom prst="line">
                <a:avLst/>
              </a:prstGeom>
              <a:noFill/>
              <a:ln w="38100">
                <a:solidFill>
                  <a:srgbClr val="000000"/>
                </a:solidFill>
                <a:round/>
                <a:headEnd/>
                <a:tailEnd/>
              </a:ln>
            </p:spPr>
            <p:txBody>
              <a:bodyPr/>
              <a:lstStyle/>
              <a:p>
                <a:endParaRPr lang="en-US"/>
              </a:p>
            </p:txBody>
          </p:sp>
          <p:sp>
            <p:nvSpPr>
              <p:cNvPr id="18565" name="Line 124"/>
              <p:cNvSpPr>
                <a:spLocks noChangeShapeType="1"/>
              </p:cNvSpPr>
              <p:nvPr/>
            </p:nvSpPr>
            <p:spPr bwMode="auto">
              <a:xfrm>
                <a:off x="-3180" y="-2304"/>
                <a:ext cx="6" cy="1"/>
              </a:xfrm>
              <a:prstGeom prst="line">
                <a:avLst/>
              </a:prstGeom>
              <a:noFill/>
              <a:ln w="38100">
                <a:solidFill>
                  <a:srgbClr val="000000"/>
                </a:solidFill>
                <a:round/>
                <a:headEnd/>
                <a:tailEnd/>
              </a:ln>
            </p:spPr>
            <p:txBody>
              <a:bodyPr/>
              <a:lstStyle/>
              <a:p>
                <a:endParaRPr lang="en-US"/>
              </a:p>
            </p:txBody>
          </p:sp>
          <p:sp>
            <p:nvSpPr>
              <p:cNvPr id="18566" name="Line 125"/>
              <p:cNvSpPr>
                <a:spLocks noChangeShapeType="1"/>
              </p:cNvSpPr>
              <p:nvPr/>
            </p:nvSpPr>
            <p:spPr bwMode="auto">
              <a:xfrm>
                <a:off x="-3156" y="-2304"/>
                <a:ext cx="6" cy="1"/>
              </a:xfrm>
              <a:prstGeom prst="line">
                <a:avLst/>
              </a:prstGeom>
              <a:noFill/>
              <a:ln w="38100">
                <a:solidFill>
                  <a:srgbClr val="000000"/>
                </a:solidFill>
                <a:round/>
                <a:headEnd/>
                <a:tailEnd/>
              </a:ln>
            </p:spPr>
            <p:txBody>
              <a:bodyPr/>
              <a:lstStyle/>
              <a:p>
                <a:endParaRPr lang="en-US"/>
              </a:p>
            </p:txBody>
          </p:sp>
          <p:sp>
            <p:nvSpPr>
              <p:cNvPr id="18567" name="Line 126"/>
              <p:cNvSpPr>
                <a:spLocks noChangeShapeType="1"/>
              </p:cNvSpPr>
              <p:nvPr/>
            </p:nvSpPr>
            <p:spPr bwMode="auto">
              <a:xfrm>
                <a:off x="-3132" y="-2304"/>
                <a:ext cx="6" cy="1"/>
              </a:xfrm>
              <a:prstGeom prst="line">
                <a:avLst/>
              </a:prstGeom>
              <a:noFill/>
              <a:ln w="38100">
                <a:solidFill>
                  <a:srgbClr val="000000"/>
                </a:solidFill>
                <a:round/>
                <a:headEnd/>
                <a:tailEnd/>
              </a:ln>
            </p:spPr>
            <p:txBody>
              <a:bodyPr/>
              <a:lstStyle/>
              <a:p>
                <a:endParaRPr lang="en-US"/>
              </a:p>
            </p:txBody>
          </p:sp>
          <p:sp>
            <p:nvSpPr>
              <p:cNvPr id="18568" name="Line 127"/>
              <p:cNvSpPr>
                <a:spLocks noChangeShapeType="1"/>
              </p:cNvSpPr>
              <p:nvPr/>
            </p:nvSpPr>
            <p:spPr bwMode="auto">
              <a:xfrm>
                <a:off x="-3108" y="-2304"/>
                <a:ext cx="6" cy="1"/>
              </a:xfrm>
              <a:prstGeom prst="line">
                <a:avLst/>
              </a:prstGeom>
              <a:noFill/>
              <a:ln w="38100">
                <a:solidFill>
                  <a:srgbClr val="000000"/>
                </a:solidFill>
                <a:round/>
                <a:headEnd/>
                <a:tailEnd/>
              </a:ln>
            </p:spPr>
            <p:txBody>
              <a:bodyPr/>
              <a:lstStyle/>
              <a:p>
                <a:endParaRPr lang="en-US"/>
              </a:p>
            </p:txBody>
          </p:sp>
          <p:sp>
            <p:nvSpPr>
              <p:cNvPr id="18569" name="Line 128"/>
              <p:cNvSpPr>
                <a:spLocks noChangeShapeType="1"/>
              </p:cNvSpPr>
              <p:nvPr/>
            </p:nvSpPr>
            <p:spPr bwMode="auto">
              <a:xfrm>
                <a:off x="-3084" y="-2304"/>
                <a:ext cx="6" cy="1"/>
              </a:xfrm>
              <a:prstGeom prst="line">
                <a:avLst/>
              </a:prstGeom>
              <a:noFill/>
              <a:ln w="38100">
                <a:solidFill>
                  <a:srgbClr val="000000"/>
                </a:solidFill>
                <a:round/>
                <a:headEnd/>
                <a:tailEnd/>
              </a:ln>
            </p:spPr>
            <p:txBody>
              <a:bodyPr/>
              <a:lstStyle/>
              <a:p>
                <a:endParaRPr lang="en-US"/>
              </a:p>
            </p:txBody>
          </p:sp>
          <p:sp>
            <p:nvSpPr>
              <p:cNvPr id="18570" name="Line 129"/>
              <p:cNvSpPr>
                <a:spLocks noChangeShapeType="1"/>
              </p:cNvSpPr>
              <p:nvPr/>
            </p:nvSpPr>
            <p:spPr bwMode="auto">
              <a:xfrm>
                <a:off x="-3060" y="-2304"/>
                <a:ext cx="6" cy="1"/>
              </a:xfrm>
              <a:prstGeom prst="line">
                <a:avLst/>
              </a:prstGeom>
              <a:noFill/>
              <a:ln w="38100">
                <a:solidFill>
                  <a:srgbClr val="000000"/>
                </a:solidFill>
                <a:round/>
                <a:headEnd/>
                <a:tailEnd/>
              </a:ln>
            </p:spPr>
            <p:txBody>
              <a:bodyPr/>
              <a:lstStyle/>
              <a:p>
                <a:endParaRPr lang="en-US"/>
              </a:p>
            </p:txBody>
          </p:sp>
          <p:sp>
            <p:nvSpPr>
              <p:cNvPr id="18571" name="Line 130"/>
              <p:cNvSpPr>
                <a:spLocks noChangeShapeType="1"/>
              </p:cNvSpPr>
              <p:nvPr/>
            </p:nvSpPr>
            <p:spPr bwMode="auto">
              <a:xfrm>
                <a:off x="-3036" y="-2304"/>
                <a:ext cx="6" cy="1"/>
              </a:xfrm>
              <a:prstGeom prst="line">
                <a:avLst/>
              </a:prstGeom>
              <a:noFill/>
              <a:ln w="38100">
                <a:solidFill>
                  <a:srgbClr val="000000"/>
                </a:solidFill>
                <a:round/>
                <a:headEnd/>
                <a:tailEnd/>
              </a:ln>
            </p:spPr>
            <p:txBody>
              <a:bodyPr/>
              <a:lstStyle/>
              <a:p>
                <a:endParaRPr lang="en-US"/>
              </a:p>
            </p:txBody>
          </p:sp>
          <p:sp>
            <p:nvSpPr>
              <p:cNvPr id="18572" name="Line 131"/>
              <p:cNvSpPr>
                <a:spLocks noChangeShapeType="1"/>
              </p:cNvSpPr>
              <p:nvPr/>
            </p:nvSpPr>
            <p:spPr bwMode="auto">
              <a:xfrm>
                <a:off x="-3012" y="-2304"/>
                <a:ext cx="6" cy="1"/>
              </a:xfrm>
              <a:prstGeom prst="line">
                <a:avLst/>
              </a:prstGeom>
              <a:noFill/>
              <a:ln w="38100">
                <a:solidFill>
                  <a:srgbClr val="000000"/>
                </a:solidFill>
                <a:round/>
                <a:headEnd/>
                <a:tailEnd/>
              </a:ln>
            </p:spPr>
            <p:txBody>
              <a:bodyPr/>
              <a:lstStyle/>
              <a:p>
                <a:endParaRPr lang="en-US"/>
              </a:p>
            </p:txBody>
          </p:sp>
        </p:grpSp>
        <p:sp>
          <p:nvSpPr>
            <p:cNvPr id="18486" name="Line 132"/>
            <p:cNvSpPr>
              <a:spLocks noChangeShapeType="1"/>
            </p:cNvSpPr>
            <p:nvPr/>
          </p:nvSpPr>
          <p:spPr bwMode="auto">
            <a:xfrm>
              <a:off x="1362" y="2076"/>
              <a:ext cx="204" cy="1"/>
            </a:xfrm>
            <a:prstGeom prst="line">
              <a:avLst/>
            </a:prstGeom>
            <a:noFill/>
            <a:ln w="57150">
              <a:solidFill>
                <a:srgbClr val="000000"/>
              </a:solidFill>
              <a:round/>
              <a:headEnd/>
              <a:tailEnd/>
            </a:ln>
          </p:spPr>
          <p:txBody>
            <a:bodyPr/>
            <a:lstStyle/>
            <a:p>
              <a:endParaRPr lang="en-US"/>
            </a:p>
          </p:txBody>
        </p:sp>
        <p:sp>
          <p:nvSpPr>
            <p:cNvPr id="18487" name="Rectangle 133"/>
            <p:cNvSpPr>
              <a:spLocks noChangeArrowheads="1"/>
            </p:cNvSpPr>
            <p:nvPr/>
          </p:nvSpPr>
          <p:spPr bwMode="auto">
            <a:xfrm>
              <a:off x="1932" y="1902"/>
              <a:ext cx="774" cy="306"/>
            </a:xfrm>
            <a:prstGeom prst="rect">
              <a:avLst/>
            </a:prstGeom>
            <a:solidFill>
              <a:srgbClr val="FFFFFF"/>
            </a:solidFill>
            <a:ln w="9525">
              <a:noFill/>
              <a:miter lim="800000"/>
              <a:headEnd/>
              <a:tailEnd/>
            </a:ln>
          </p:spPr>
          <p:txBody>
            <a:bodyPr/>
            <a:lstStyle/>
            <a:p>
              <a:endParaRPr lang="en-US"/>
            </a:p>
          </p:txBody>
        </p:sp>
        <p:sp>
          <p:nvSpPr>
            <p:cNvPr id="18488" name="Rectangle 134"/>
            <p:cNvSpPr>
              <a:spLocks noChangeArrowheads="1"/>
            </p:cNvSpPr>
            <p:nvPr/>
          </p:nvSpPr>
          <p:spPr bwMode="auto">
            <a:xfrm>
              <a:off x="1944" y="1926"/>
              <a:ext cx="150"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Ce</a:t>
              </a:r>
              <a:endParaRPr lang="en-US" altLang="ja-JP" sz="2400"/>
            </a:p>
          </p:txBody>
        </p:sp>
        <p:sp>
          <p:nvSpPr>
            <p:cNvPr id="18489" name="Rectangle 135"/>
            <p:cNvSpPr>
              <a:spLocks noChangeArrowheads="1"/>
            </p:cNvSpPr>
            <p:nvPr/>
          </p:nvSpPr>
          <p:spPr bwMode="auto">
            <a:xfrm>
              <a:off x="2082" y="1890"/>
              <a:ext cx="134"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3+</a:t>
              </a:r>
              <a:endParaRPr lang="en-US" altLang="ja-JP" sz="2400"/>
            </a:p>
          </p:txBody>
        </p:sp>
        <p:sp>
          <p:nvSpPr>
            <p:cNvPr id="18490" name="Rectangle 136"/>
            <p:cNvSpPr>
              <a:spLocks noChangeArrowheads="1"/>
            </p:cNvSpPr>
            <p:nvPr/>
          </p:nvSpPr>
          <p:spPr bwMode="auto">
            <a:xfrm>
              <a:off x="2209" y="1926"/>
              <a:ext cx="456"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:LiSrAlF</a:t>
              </a:r>
              <a:endParaRPr lang="en-US" altLang="ja-JP" sz="2400"/>
            </a:p>
          </p:txBody>
        </p:sp>
        <p:sp>
          <p:nvSpPr>
            <p:cNvPr id="18491" name="Rectangle 137"/>
            <p:cNvSpPr>
              <a:spLocks noChangeArrowheads="1"/>
            </p:cNvSpPr>
            <p:nvPr/>
          </p:nvSpPr>
          <p:spPr bwMode="auto">
            <a:xfrm>
              <a:off x="2628" y="1962"/>
              <a:ext cx="97"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6 </a:t>
              </a:r>
              <a:endParaRPr lang="en-US" altLang="ja-JP" sz="2400"/>
            </a:p>
          </p:txBody>
        </p:sp>
        <p:sp>
          <p:nvSpPr>
            <p:cNvPr id="18492" name="Rectangle 138"/>
            <p:cNvSpPr>
              <a:spLocks noChangeArrowheads="1"/>
            </p:cNvSpPr>
            <p:nvPr/>
          </p:nvSpPr>
          <p:spPr bwMode="auto">
            <a:xfrm>
              <a:off x="2688" y="1926"/>
              <a:ext cx="32" cy="152"/>
            </a:xfrm>
            <a:prstGeom prst="rect">
              <a:avLst/>
            </a:prstGeom>
            <a:noFill/>
            <a:ln w="9525">
              <a:noFill/>
              <a:miter lim="800000"/>
              <a:headEnd/>
              <a:tailEnd/>
            </a:ln>
          </p:spPr>
          <p:txBody>
            <a:bodyPr wrap="none" lIns="0" tIns="0" rIns="0" bIns="0">
              <a:spAutoFit/>
            </a:bodyPr>
            <a:lstStyle/>
            <a:p>
              <a:r>
                <a:rPr lang="en-US" altLang="ja-JP" sz="1400" b="1" i="1">
                  <a:solidFill>
                    <a:srgbClr val="000000"/>
                  </a:solidFill>
                  <a:latin typeface="Arial" charset="0"/>
                </a:rPr>
                <a:t> </a:t>
              </a:r>
              <a:endParaRPr lang="en-US" altLang="ja-JP" sz="2400"/>
            </a:p>
          </p:txBody>
        </p:sp>
        <p:sp>
          <p:nvSpPr>
            <p:cNvPr id="18493" name="Rectangle 139"/>
            <p:cNvSpPr>
              <a:spLocks noChangeArrowheads="1"/>
            </p:cNvSpPr>
            <p:nvPr/>
          </p:nvSpPr>
          <p:spPr bwMode="auto">
            <a:xfrm>
              <a:off x="1986" y="2076"/>
              <a:ext cx="716" cy="151"/>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(280-325 nm)</a:t>
              </a:r>
              <a:endParaRPr lang="en-US" altLang="ja-JP" sz="2400"/>
            </a:p>
          </p:txBody>
        </p:sp>
        <p:sp>
          <p:nvSpPr>
            <p:cNvPr id="18494" name="Rectangle 140"/>
            <p:cNvSpPr>
              <a:spLocks noChangeArrowheads="1"/>
            </p:cNvSpPr>
            <p:nvPr/>
          </p:nvSpPr>
          <p:spPr bwMode="auto">
            <a:xfrm>
              <a:off x="2892" y="2106"/>
              <a:ext cx="65"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4</a:t>
              </a:r>
              <a:endParaRPr lang="en-US" altLang="ja-JP" sz="2400"/>
            </a:p>
          </p:txBody>
        </p:sp>
        <p:sp>
          <p:nvSpPr>
            <p:cNvPr id="18495" name="Rectangle 141"/>
            <p:cNvSpPr>
              <a:spLocks noChangeArrowheads="1"/>
            </p:cNvSpPr>
            <p:nvPr/>
          </p:nvSpPr>
          <p:spPr bwMode="auto">
            <a:xfrm>
              <a:off x="2952" y="2112"/>
              <a:ext cx="140"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Symbol" pitchFamily="18" charset="2"/>
                </a:rPr>
                <a:t>w  </a:t>
              </a:r>
              <a:endParaRPr lang="en-US" altLang="ja-JP" sz="2400"/>
            </a:p>
          </p:txBody>
        </p:sp>
        <p:sp>
          <p:nvSpPr>
            <p:cNvPr id="18496" name="Rectangle 142"/>
            <p:cNvSpPr>
              <a:spLocks noChangeArrowheads="1"/>
            </p:cNvSpPr>
            <p:nvPr/>
          </p:nvSpPr>
          <p:spPr bwMode="auto">
            <a:xfrm>
              <a:off x="3084" y="2106"/>
              <a:ext cx="626"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of Nd:YAG </a:t>
              </a:r>
              <a:endParaRPr lang="en-US" altLang="ja-JP" sz="2400"/>
            </a:p>
          </p:txBody>
        </p:sp>
        <p:sp>
          <p:nvSpPr>
            <p:cNvPr id="18497" name="Rectangle 143"/>
            <p:cNvSpPr>
              <a:spLocks noChangeArrowheads="1"/>
            </p:cNvSpPr>
            <p:nvPr/>
          </p:nvSpPr>
          <p:spPr bwMode="auto">
            <a:xfrm>
              <a:off x="2892" y="2274"/>
              <a:ext cx="867" cy="151"/>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laser pumping  </a:t>
              </a:r>
              <a:endParaRPr lang="en-US" altLang="ja-JP" sz="2400"/>
            </a:p>
          </p:txBody>
        </p:sp>
        <p:sp>
          <p:nvSpPr>
            <p:cNvPr id="18498" name="Rectangle 144"/>
            <p:cNvSpPr>
              <a:spLocks noChangeArrowheads="1"/>
            </p:cNvSpPr>
            <p:nvPr/>
          </p:nvSpPr>
          <p:spPr bwMode="auto">
            <a:xfrm>
              <a:off x="2892" y="2442"/>
              <a:ext cx="483"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(266 nm)</a:t>
              </a:r>
              <a:endParaRPr lang="en-US" altLang="ja-JP" sz="2400"/>
            </a:p>
          </p:txBody>
        </p:sp>
        <p:grpSp>
          <p:nvGrpSpPr>
            <p:cNvPr id="8" name="Group 145"/>
            <p:cNvGrpSpPr>
              <a:grpSpLocks/>
            </p:cNvGrpSpPr>
            <p:nvPr/>
          </p:nvGrpSpPr>
          <p:grpSpPr bwMode="auto">
            <a:xfrm>
              <a:off x="1284" y="2520"/>
              <a:ext cx="606" cy="1"/>
              <a:chOff x="-3624" y="-1860"/>
              <a:chExt cx="606" cy="1"/>
            </a:xfrm>
          </p:grpSpPr>
          <p:sp>
            <p:nvSpPr>
              <p:cNvPr id="18521" name="Line 146"/>
              <p:cNvSpPr>
                <a:spLocks noChangeShapeType="1"/>
              </p:cNvSpPr>
              <p:nvPr/>
            </p:nvSpPr>
            <p:spPr bwMode="auto">
              <a:xfrm>
                <a:off x="-3624" y="-1860"/>
                <a:ext cx="6" cy="1"/>
              </a:xfrm>
              <a:prstGeom prst="line">
                <a:avLst/>
              </a:prstGeom>
              <a:noFill/>
              <a:ln w="38100">
                <a:solidFill>
                  <a:srgbClr val="000000"/>
                </a:solidFill>
                <a:round/>
                <a:headEnd/>
                <a:tailEnd/>
              </a:ln>
            </p:spPr>
            <p:txBody>
              <a:bodyPr/>
              <a:lstStyle/>
              <a:p>
                <a:endParaRPr lang="en-US"/>
              </a:p>
            </p:txBody>
          </p:sp>
          <p:sp>
            <p:nvSpPr>
              <p:cNvPr id="18522" name="Line 147"/>
              <p:cNvSpPr>
                <a:spLocks noChangeShapeType="1"/>
              </p:cNvSpPr>
              <p:nvPr/>
            </p:nvSpPr>
            <p:spPr bwMode="auto">
              <a:xfrm>
                <a:off x="-3600" y="-1860"/>
                <a:ext cx="6" cy="1"/>
              </a:xfrm>
              <a:prstGeom prst="line">
                <a:avLst/>
              </a:prstGeom>
              <a:noFill/>
              <a:ln w="38100">
                <a:solidFill>
                  <a:srgbClr val="000000"/>
                </a:solidFill>
                <a:round/>
                <a:headEnd/>
                <a:tailEnd/>
              </a:ln>
            </p:spPr>
            <p:txBody>
              <a:bodyPr/>
              <a:lstStyle/>
              <a:p>
                <a:endParaRPr lang="en-US"/>
              </a:p>
            </p:txBody>
          </p:sp>
          <p:sp>
            <p:nvSpPr>
              <p:cNvPr id="18523" name="Line 148"/>
              <p:cNvSpPr>
                <a:spLocks noChangeShapeType="1"/>
              </p:cNvSpPr>
              <p:nvPr/>
            </p:nvSpPr>
            <p:spPr bwMode="auto">
              <a:xfrm>
                <a:off x="-3576" y="-1860"/>
                <a:ext cx="6" cy="1"/>
              </a:xfrm>
              <a:prstGeom prst="line">
                <a:avLst/>
              </a:prstGeom>
              <a:noFill/>
              <a:ln w="38100">
                <a:solidFill>
                  <a:srgbClr val="000000"/>
                </a:solidFill>
                <a:round/>
                <a:headEnd/>
                <a:tailEnd/>
              </a:ln>
            </p:spPr>
            <p:txBody>
              <a:bodyPr/>
              <a:lstStyle/>
              <a:p>
                <a:endParaRPr lang="en-US"/>
              </a:p>
            </p:txBody>
          </p:sp>
          <p:sp>
            <p:nvSpPr>
              <p:cNvPr id="18524" name="Line 149"/>
              <p:cNvSpPr>
                <a:spLocks noChangeShapeType="1"/>
              </p:cNvSpPr>
              <p:nvPr/>
            </p:nvSpPr>
            <p:spPr bwMode="auto">
              <a:xfrm>
                <a:off x="-3552" y="-1860"/>
                <a:ext cx="6" cy="1"/>
              </a:xfrm>
              <a:prstGeom prst="line">
                <a:avLst/>
              </a:prstGeom>
              <a:noFill/>
              <a:ln w="38100">
                <a:solidFill>
                  <a:srgbClr val="000000"/>
                </a:solidFill>
                <a:round/>
                <a:headEnd/>
                <a:tailEnd/>
              </a:ln>
            </p:spPr>
            <p:txBody>
              <a:bodyPr/>
              <a:lstStyle/>
              <a:p>
                <a:endParaRPr lang="en-US"/>
              </a:p>
            </p:txBody>
          </p:sp>
          <p:sp>
            <p:nvSpPr>
              <p:cNvPr id="18525" name="Line 150"/>
              <p:cNvSpPr>
                <a:spLocks noChangeShapeType="1"/>
              </p:cNvSpPr>
              <p:nvPr/>
            </p:nvSpPr>
            <p:spPr bwMode="auto">
              <a:xfrm>
                <a:off x="-3528" y="-1860"/>
                <a:ext cx="6" cy="1"/>
              </a:xfrm>
              <a:prstGeom prst="line">
                <a:avLst/>
              </a:prstGeom>
              <a:noFill/>
              <a:ln w="38100">
                <a:solidFill>
                  <a:srgbClr val="000000"/>
                </a:solidFill>
                <a:round/>
                <a:headEnd/>
                <a:tailEnd/>
              </a:ln>
            </p:spPr>
            <p:txBody>
              <a:bodyPr/>
              <a:lstStyle/>
              <a:p>
                <a:endParaRPr lang="en-US"/>
              </a:p>
            </p:txBody>
          </p:sp>
          <p:sp>
            <p:nvSpPr>
              <p:cNvPr id="18526" name="Line 151"/>
              <p:cNvSpPr>
                <a:spLocks noChangeShapeType="1"/>
              </p:cNvSpPr>
              <p:nvPr/>
            </p:nvSpPr>
            <p:spPr bwMode="auto">
              <a:xfrm>
                <a:off x="-3504" y="-1860"/>
                <a:ext cx="6" cy="1"/>
              </a:xfrm>
              <a:prstGeom prst="line">
                <a:avLst/>
              </a:prstGeom>
              <a:noFill/>
              <a:ln w="38100">
                <a:solidFill>
                  <a:srgbClr val="000000"/>
                </a:solidFill>
                <a:round/>
                <a:headEnd/>
                <a:tailEnd/>
              </a:ln>
            </p:spPr>
            <p:txBody>
              <a:bodyPr/>
              <a:lstStyle/>
              <a:p>
                <a:endParaRPr lang="en-US"/>
              </a:p>
            </p:txBody>
          </p:sp>
          <p:sp>
            <p:nvSpPr>
              <p:cNvPr id="18527" name="Line 152"/>
              <p:cNvSpPr>
                <a:spLocks noChangeShapeType="1"/>
              </p:cNvSpPr>
              <p:nvPr/>
            </p:nvSpPr>
            <p:spPr bwMode="auto">
              <a:xfrm>
                <a:off x="-3480" y="-1860"/>
                <a:ext cx="6" cy="1"/>
              </a:xfrm>
              <a:prstGeom prst="line">
                <a:avLst/>
              </a:prstGeom>
              <a:noFill/>
              <a:ln w="38100">
                <a:solidFill>
                  <a:srgbClr val="000000"/>
                </a:solidFill>
                <a:round/>
                <a:headEnd/>
                <a:tailEnd/>
              </a:ln>
            </p:spPr>
            <p:txBody>
              <a:bodyPr/>
              <a:lstStyle/>
              <a:p>
                <a:endParaRPr lang="en-US"/>
              </a:p>
            </p:txBody>
          </p:sp>
          <p:sp>
            <p:nvSpPr>
              <p:cNvPr id="18528" name="Line 153"/>
              <p:cNvSpPr>
                <a:spLocks noChangeShapeType="1"/>
              </p:cNvSpPr>
              <p:nvPr/>
            </p:nvSpPr>
            <p:spPr bwMode="auto">
              <a:xfrm>
                <a:off x="-3456" y="-1860"/>
                <a:ext cx="6" cy="1"/>
              </a:xfrm>
              <a:prstGeom prst="line">
                <a:avLst/>
              </a:prstGeom>
              <a:noFill/>
              <a:ln w="38100">
                <a:solidFill>
                  <a:srgbClr val="000000"/>
                </a:solidFill>
                <a:round/>
                <a:headEnd/>
                <a:tailEnd/>
              </a:ln>
            </p:spPr>
            <p:txBody>
              <a:bodyPr/>
              <a:lstStyle/>
              <a:p>
                <a:endParaRPr lang="en-US"/>
              </a:p>
            </p:txBody>
          </p:sp>
          <p:sp>
            <p:nvSpPr>
              <p:cNvPr id="18529" name="Line 154"/>
              <p:cNvSpPr>
                <a:spLocks noChangeShapeType="1"/>
              </p:cNvSpPr>
              <p:nvPr/>
            </p:nvSpPr>
            <p:spPr bwMode="auto">
              <a:xfrm>
                <a:off x="-3432" y="-1860"/>
                <a:ext cx="6" cy="1"/>
              </a:xfrm>
              <a:prstGeom prst="line">
                <a:avLst/>
              </a:prstGeom>
              <a:noFill/>
              <a:ln w="38100">
                <a:solidFill>
                  <a:srgbClr val="000000"/>
                </a:solidFill>
                <a:round/>
                <a:headEnd/>
                <a:tailEnd/>
              </a:ln>
            </p:spPr>
            <p:txBody>
              <a:bodyPr/>
              <a:lstStyle/>
              <a:p>
                <a:endParaRPr lang="en-US"/>
              </a:p>
            </p:txBody>
          </p:sp>
          <p:sp>
            <p:nvSpPr>
              <p:cNvPr id="18530" name="Line 155"/>
              <p:cNvSpPr>
                <a:spLocks noChangeShapeType="1"/>
              </p:cNvSpPr>
              <p:nvPr/>
            </p:nvSpPr>
            <p:spPr bwMode="auto">
              <a:xfrm>
                <a:off x="-3408" y="-1860"/>
                <a:ext cx="6" cy="1"/>
              </a:xfrm>
              <a:prstGeom prst="line">
                <a:avLst/>
              </a:prstGeom>
              <a:noFill/>
              <a:ln w="38100">
                <a:solidFill>
                  <a:srgbClr val="000000"/>
                </a:solidFill>
                <a:round/>
                <a:headEnd/>
                <a:tailEnd/>
              </a:ln>
            </p:spPr>
            <p:txBody>
              <a:bodyPr/>
              <a:lstStyle/>
              <a:p>
                <a:endParaRPr lang="en-US"/>
              </a:p>
            </p:txBody>
          </p:sp>
          <p:sp>
            <p:nvSpPr>
              <p:cNvPr id="18531" name="Line 156"/>
              <p:cNvSpPr>
                <a:spLocks noChangeShapeType="1"/>
              </p:cNvSpPr>
              <p:nvPr/>
            </p:nvSpPr>
            <p:spPr bwMode="auto">
              <a:xfrm>
                <a:off x="-3384" y="-1860"/>
                <a:ext cx="6" cy="1"/>
              </a:xfrm>
              <a:prstGeom prst="line">
                <a:avLst/>
              </a:prstGeom>
              <a:noFill/>
              <a:ln w="38100">
                <a:solidFill>
                  <a:srgbClr val="000000"/>
                </a:solidFill>
                <a:round/>
                <a:headEnd/>
                <a:tailEnd/>
              </a:ln>
            </p:spPr>
            <p:txBody>
              <a:bodyPr/>
              <a:lstStyle/>
              <a:p>
                <a:endParaRPr lang="en-US"/>
              </a:p>
            </p:txBody>
          </p:sp>
          <p:sp>
            <p:nvSpPr>
              <p:cNvPr id="18532" name="Line 157"/>
              <p:cNvSpPr>
                <a:spLocks noChangeShapeType="1"/>
              </p:cNvSpPr>
              <p:nvPr/>
            </p:nvSpPr>
            <p:spPr bwMode="auto">
              <a:xfrm>
                <a:off x="-3360" y="-1860"/>
                <a:ext cx="6" cy="1"/>
              </a:xfrm>
              <a:prstGeom prst="line">
                <a:avLst/>
              </a:prstGeom>
              <a:noFill/>
              <a:ln w="38100">
                <a:solidFill>
                  <a:srgbClr val="000000"/>
                </a:solidFill>
                <a:round/>
                <a:headEnd/>
                <a:tailEnd/>
              </a:ln>
            </p:spPr>
            <p:txBody>
              <a:bodyPr/>
              <a:lstStyle/>
              <a:p>
                <a:endParaRPr lang="en-US"/>
              </a:p>
            </p:txBody>
          </p:sp>
          <p:sp>
            <p:nvSpPr>
              <p:cNvPr id="18533" name="Line 158"/>
              <p:cNvSpPr>
                <a:spLocks noChangeShapeType="1"/>
              </p:cNvSpPr>
              <p:nvPr/>
            </p:nvSpPr>
            <p:spPr bwMode="auto">
              <a:xfrm>
                <a:off x="-3336" y="-1860"/>
                <a:ext cx="6" cy="1"/>
              </a:xfrm>
              <a:prstGeom prst="line">
                <a:avLst/>
              </a:prstGeom>
              <a:noFill/>
              <a:ln w="38100">
                <a:solidFill>
                  <a:srgbClr val="000000"/>
                </a:solidFill>
                <a:round/>
                <a:headEnd/>
                <a:tailEnd/>
              </a:ln>
            </p:spPr>
            <p:txBody>
              <a:bodyPr/>
              <a:lstStyle/>
              <a:p>
                <a:endParaRPr lang="en-US"/>
              </a:p>
            </p:txBody>
          </p:sp>
          <p:sp>
            <p:nvSpPr>
              <p:cNvPr id="18534" name="Line 159"/>
              <p:cNvSpPr>
                <a:spLocks noChangeShapeType="1"/>
              </p:cNvSpPr>
              <p:nvPr/>
            </p:nvSpPr>
            <p:spPr bwMode="auto">
              <a:xfrm>
                <a:off x="-3312" y="-1860"/>
                <a:ext cx="6" cy="1"/>
              </a:xfrm>
              <a:prstGeom prst="line">
                <a:avLst/>
              </a:prstGeom>
              <a:noFill/>
              <a:ln w="38100">
                <a:solidFill>
                  <a:srgbClr val="000000"/>
                </a:solidFill>
                <a:round/>
                <a:headEnd/>
                <a:tailEnd/>
              </a:ln>
            </p:spPr>
            <p:txBody>
              <a:bodyPr/>
              <a:lstStyle/>
              <a:p>
                <a:endParaRPr lang="en-US"/>
              </a:p>
            </p:txBody>
          </p:sp>
          <p:sp>
            <p:nvSpPr>
              <p:cNvPr id="18535" name="Line 160"/>
              <p:cNvSpPr>
                <a:spLocks noChangeShapeType="1"/>
              </p:cNvSpPr>
              <p:nvPr/>
            </p:nvSpPr>
            <p:spPr bwMode="auto">
              <a:xfrm>
                <a:off x="-3288" y="-1860"/>
                <a:ext cx="6" cy="1"/>
              </a:xfrm>
              <a:prstGeom prst="line">
                <a:avLst/>
              </a:prstGeom>
              <a:noFill/>
              <a:ln w="38100">
                <a:solidFill>
                  <a:srgbClr val="000000"/>
                </a:solidFill>
                <a:round/>
                <a:headEnd/>
                <a:tailEnd/>
              </a:ln>
            </p:spPr>
            <p:txBody>
              <a:bodyPr/>
              <a:lstStyle/>
              <a:p>
                <a:endParaRPr lang="en-US"/>
              </a:p>
            </p:txBody>
          </p:sp>
          <p:sp>
            <p:nvSpPr>
              <p:cNvPr id="18536" name="Line 161"/>
              <p:cNvSpPr>
                <a:spLocks noChangeShapeType="1"/>
              </p:cNvSpPr>
              <p:nvPr/>
            </p:nvSpPr>
            <p:spPr bwMode="auto">
              <a:xfrm>
                <a:off x="-3264" y="-1860"/>
                <a:ext cx="6" cy="1"/>
              </a:xfrm>
              <a:prstGeom prst="line">
                <a:avLst/>
              </a:prstGeom>
              <a:noFill/>
              <a:ln w="38100">
                <a:solidFill>
                  <a:srgbClr val="000000"/>
                </a:solidFill>
                <a:round/>
                <a:headEnd/>
                <a:tailEnd/>
              </a:ln>
            </p:spPr>
            <p:txBody>
              <a:bodyPr/>
              <a:lstStyle/>
              <a:p>
                <a:endParaRPr lang="en-US"/>
              </a:p>
            </p:txBody>
          </p:sp>
          <p:sp>
            <p:nvSpPr>
              <p:cNvPr id="18537" name="Line 162"/>
              <p:cNvSpPr>
                <a:spLocks noChangeShapeType="1"/>
              </p:cNvSpPr>
              <p:nvPr/>
            </p:nvSpPr>
            <p:spPr bwMode="auto">
              <a:xfrm>
                <a:off x="-3240" y="-1860"/>
                <a:ext cx="6" cy="1"/>
              </a:xfrm>
              <a:prstGeom prst="line">
                <a:avLst/>
              </a:prstGeom>
              <a:noFill/>
              <a:ln w="38100">
                <a:solidFill>
                  <a:srgbClr val="000000"/>
                </a:solidFill>
                <a:round/>
                <a:headEnd/>
                <a:tailEnd/>
              </a:ln>
            </p:spPr>
            <p:txBody>
              <a:bodyPr/>
              <a:lstStyle/>
              <a:p>
                <a:endParaRPr lang="en-US"/>
              </a:p>
            </p:txBody>
          </p:sp>
          <p:sp>
            <p:nvSpPr>
              <p:cNvPr id="18538" name="Line 163"/>
              <p:cNvSpPr>
                <a:spLocks noChangeShapeType="1"/>
              </p:cNvSpPr>
              <p:nvPr/>
            </p:nvSpPr>
            <p:spPr bwMode="auto">
              <a:xfrm>
                <a:off x="-3216" y="-1860"/>
                <a:ext cx="6" cy="1"/>
              </a:xfrm>
              <a:prstGeom prst="line">
                <a:avLst/>
              </a:prstGeom>
              <a:noFill/>
              <a:ln w="38100">
                <a:solidFill>
                  <a:srgbClr val="000000"/>
                </a:solidFill>
                <a:round/>
                <a:headEnd/>
                <a:tailEnd/>
              </a:ln>
            </p:spPr>
            <p:txBody>
              <a:bodyPr/>
              <a:lstStyle/>
              <a:p>
                <a:endParaRPr lang="en-US"/>
              </a:p>
            </p:txBody>
          </p:sp>
          <p:sp>
            <p:nvSpPr>
              <p:cNvPr id="18539" name="Line 164"/>
              <p:cNvSpPr>
                <a:spLocks noChangeShapeType="1"/>
              </p:cNvSpPr>
              <p:nvPr/>
            </p:nvSpPr>
            <p:spPr bwMode="auto">
              <a:xfrm>
                <a:off x="-3192" y="-1860"/>
                <a:ext cx="6" cy="1"/>
              </a:xfrm>
              <a:prstGeom prst="line">
                <a:avLst/>
              </a:prstGeom>
              <a:noFill/>
              <a:ln w="38100">
                <a:solidFill>
                  <a:srgbClr val="000000"/>
                </a:solidFill>
                <a:round/>
                <a:headEnd/>
                <a:tailEnd/>
              </a:ln>
            </p:spPr>
            <p:txBody>
              <a:bodyPr/>
              <a:lstStyle/>
              <a:p>
                <a:endParaRPr lang="en-US"/>
              </a:p>
            </p:txBody>
          </p:sp>
          <p:sp>
            <p:nvSpPr>
              <p:cNvPr id="18540" name="Line 165"/>
              <p:cNvSpPr>
                <a:spLocks noChangeShapeType="1"/>
              </p:cNvSpPr>
              <p:nvPr/>
            </p:nvSpPr>
            <p:spPr bwMode="auto">
              <a:xfrm>
                <a:off x="-3168" y="-1860"/>
                <a:ext cx="6" cy="1"/>
              </a:xfrm>
              <a:prstGeom prst="line">
                <a:avLst/>
              </a:prstGeom>
              <a:noFill/>
              <a:ln w="38100">
                <a:solidFill>
                  <a:srgbClr val="000000"/>
                </a:solidFill>
                <a:round/>
                <a:headEnd/>
                <a:tailEnd/>
              </a:ln>
            </p:spPr>
            <p:txBody>
              <a:bodyPr/>
              <a:lstStyle/>
              <a:p>
                <a:endParaRPr lang="en-US"/>
              </a:p>
            </p:txBody>
          </p:sp>
          <p:sp>
            <p:nvSpPr>
              <p:cNvPr id="18541" name="Line 166"/>
              <p:cNvSpPr>
                <a:spLocks noChangeShapeType="1"/>
              </p:cNvSpPr>
              <p:nvPr/>
            </p:nvSpPr>
            <p:spPr bwMode="auto">
              <a:xfrm>
                <a:off x="-3144" y="-1860"/>
                <a:ext cx="6" cy="1"/>
              </a:xfrm>
              <a:prstGeom prst="line">
                <a:avLst/>
              </a:prstGeom>
              <a:noFill/>
              <a:ln w="38100">
                <a:solidFill>
                  <a:srgbClr val="000000"/>
                </a:solidFill>
                <a:round/>
                <a:headEnd/>
                <a:tailEnd/>
              </a:ln>
            </p:spPr>
            <p:txBody>
              <a:bodyPr/>
              <a:lstStyle/>
              <a:p>
                <a:endParaRPr lang="en-US"/>
              </a:p>
            </p:txBody>
          </p:sp>
          <p:sp>
            <p:nvSpPr>
              <p:cNvPr id="18542" name="Line 167"/>
              <p:cNvSpPr>
                <a:spLocks noChangeShapeType="1"/>
              </p:cNvSpPr>
              <p:nvPr/>
            </p:nvSpPr>
            <p:spPr bwMode="auto">
              <a:xfrm>
                <a:off x="-3120" y="-1860"/>
                <a:ext cx="6" cy="1"/>
              </a:xfrm>
              <a:prstGeom prst="line">
                <a:avLst/>
              </a:prstGeom>
              <a:noFill/>
              <a:ln w="38100">
                <a:solidFill>
                  <a:srgbClr val="000000"/>
                </a:solidFill>
                <a:round/>
                <a:headEnd/>
                <a:tailEnd/>
              </a:ln>
            </p:spPr>
            <p:txBody>
              <a:bodyPr/>
              <a:lstStyle/>
              <a:p>
                <a:endParaRPr lang="en-US"/>
              </a:p>
            </p:txBody>
          </p:sp>
          <p:sp>
            <p:nvSpPr>
              <p:cNvPr id="18543" name="Line 168"/>
              <p:cNvSpPr>
                <a:spLocks noChangeShapeType="1"/>
              </p:cNvSpPr>
              <p:nvPr/>
            </p:nvSpPr>
            <p:spPr bwMode="auto">
              <a:xfrm>
                <a:off x="-3096" y="-1860"/>
                <a:ext cx="6" cy="1"/>
              </a:xfrm>
              <a:prstGeom prst="line">
                <a:avLst/>
              </a:prstGeom>
              <a:noFill/>
              <a:ln w="38100">
                <a:solidFill>
                  <a:srgbClr val="000000"/>
                </a:solidFill>
                <a:round/>
                <a:headEnd/>
                <a:tailEnd/>
              </a:ln>
            </p:spPr>
            <p:txBody>
              <a:bodyPr/>
              <a:lstStyle/>
              <a:p>
                <a:endParaRPr lang="en-US"/>
              </a:p>
            </p:txBody>
          </p:sp>
          <p:sp>
            <p:nvSpPr>
              <p:cNvPr id="18544" name="Line 169"/>
              <p:cNvSpPr>
                <a:spLocks noChangeShapeType="1"/>
              </p:cNvSpPr>
              <p:nvPr/>
            </p:nvSpPr>
            <p:spPr bwMode="auto">
              <a:xfrm>
                <a:off x="-3072" y="-1860"/>
                <a:ext cx="6" cy="1"/>
              </a:xfrm>
              <a:prstGeom prst="line">
                <a:avLst/>
              </a:prstGeom>
              <a:noFill/>
              <a:ln w="38100">
                <a:solidFill>
                  <a:srgbClr val="000000"/>
                </a:solidFill>
                <a:round/>
                <a:headEnd/>
                <a:tailEnd/>
              </a:ln>
            </p:spPr>
            <p:txBody>
              <a:bodyPr/>
              <a:lstStyle/>
              <a:p>
                <a:endParaRPr lang="en-US"/>
              </a:p>
            </p:txBody>
          </p:sp>
          <p:sp>
            <p:nvSpPr>
              <p:cNvPr id="18545" name="Line 170"/>
              <p:cNvSpPr>
                <a:spLocks noChangeShapeType="1"/>
              </p:cNvSpPr>
              <p:nvPr/>
            </p:nvSpPr>
            <p:spPr bwMode="auto">
              <a:xfrm>
                <a:off x="-3048" y="-1860"/>
                <a:ext cx="6" cy="1"/>
              </a:xfrm>
              <a:prstGeom prst="line">
                <a:avLst/>
              </a:prstGeom>
              <a:noFill/>
              <a:ln w="38100">
                <a:solidFill>
                  <a:srgbClr val="000000"/>
                </a:solidFill>
                <a:round/>
                <a:headEnd/>
                <a:tailEnd/>
              </a:ln>
            </p:spPr>
            <p:txBody>
              <a:bodyPr/>
              <a:lstStyle/>
              <a:p>
                <a:endParaRPr lang="en-US"/>
              </a:p>
            </p:txBody>
          </p:sp>
          <p:sp>
            <p:nvSpPr>
              <p:cNvPr id="18546" name="Line 171"/>
              <p:cNvSpPr>
                <a:spLocks noChangeShapeType="1"/>
              </p:cNvSpPr>
              <p:nvPr/>
            </p:nvSpPr>
            <p:spPr bwMode="auto">
              <a:xfrm>
                <a:off x="-3024" y="-1860"/>
                <a:ext cx="6" cy="1"/>
              </a:xfrm>
              <a:prstGeom prst="line">
                <a:avLst/>
              </a:prstGeom>
              <a:noFill/>
              <a:ln w="38100">
                <a:solidFill>
                  <a:srgbClr val="000000"/>
                </a:solidFill>
                <a:round/>
                <a:headEnd/>
                <a:tailEnd/>
              </a:ln>
            </p:spPr>
            <p:txBody>
              <a:bodyPr/>
              <a:lstStyle/>
              <a:p>
                <a:endParaRPr lang="en-US"/>
              </a:p>
            </p:txBody>
          </p:sp>
        </p:grpSp>
        <p:sp>
          <p:nvSpPr>
            <p:cNvPr id="18500" name="Line 172"/>
            <p:cNvSpPr>
              <a:spLocks noChangeShapeType="1"/>
            </p:cNvSpPr>
            <p:nvPr/>
          </p:nvSpPr>
          <p:spPr bwMode="auto">
            <a:xfrm>
              <a:off x="1350" y="2520"/>
              <a:ext cx="204" cy="1"/>
            </a:xfrm>
            <a:prstGeom prst="line">
              <a:avLst/>
            </a:prstGeom>
            <a:noFill/>
            <a:ln w="57150">
              <a:solidFill>
                <a:srgbClr val="000000"/>
              </a:solidFill>
              <a:round/>
              <a:headEnd/>
              <a:tailEnd/>
            </a:ln>
          </p:spPr>
          <p:txBody>
            <a:bodyPr/>
            <a:lstStyle/>
            <a:p>
              <a:endParaRPr lang="en-US"/>
            </a:p>
          </p:txBody>
        </p:sp>
        <p:sp>
          <p:nvSpPr>
            <p:cNvPr id="18501" name="Rectangle 173"/>
            <p:cNvSpPr>
              <a:spLocks noChangeArrowheads="1"/>
            </p:cNvSpPr>
            <p:nvPr/>
          </p:nvSpPr>
          <p:spPr bwMode="auto">
            <a:xfrm>
              <a:off x="1884" y="2352"/>
              <a:ext cx="822" cy="306"/>
            </a:xfrm>
            <a:prstGeom prst="rect">
              <a:avLst/>
            </a:prstGeom>
            <a:solidFill>
              <a:srgbClr val="FFFFFF"/>
            </a:solidFill>
            <a:ln w="9525">
              <a:noFill/>
              <a:miter lim="800000"/>
              <a:headEnd/>
              <a:tailEnd/>
            </a:ln>
          </p:spPr>
          <p:txBody>
            <a:bodyPr/>
            <a:lstStyle/>
            <a:p>
              <a:endParaRPr lang="en-US"/>
            </a:p>
          </p:txBody>
        </p:sp>
        <p:sp>
          <p:nvSpPr>
            <p:cNvPr id="18502" name="Rectangle 174"/>
            <p:cNvSpPr>
              <a:spLocks noChangeArrowheads="1"/>
            </p:cNvSpPr>
            <p:nvPr/>
          </p:nvSpPr>
          <p:spPr bwMode="auto">
            <a:xfrm>
              <a:off x="1908" y="2376"/>
              <a:ext cx="150" cy="151"/>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Ce</a:t>
              </a:r>
              <a:endParaRPr lang="en-US" altLang="ja-JP" sz="2400"/>
            </a:p>
          </p:txBody>
        </p:sp>
        <p:sp>
          <p:nvSpPr>
            <p:cNvPr id="18503" name="Rectangle 175"/>
            <p:cNvSpPr>
              <a:spLocks noChangeArrowheads="1"/>
            </p:cNvSpPr>
            <p:nvPr/>
          </p:nvSpPr>
          <p:spPr bwMode="auto">
            <a:xfrm>
              <a:off x="2046" y="2339"/>
              <a:ext cx="133"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3+</a:t>
              </a:r>
              <a:endParaRPr lang="en-US" altLang="ja-JP" sz="2400"/>
            </a:p>
          </p:txBody>
        </p:sp>
        <p:sp>
          <p:nvSpPr>
            <p:cNvPr id="18504" name="Rectangle 176"/>
            <p:cNvSpPr>
              <a:spLocks noChangeArrowheads="1"/>
            </p:cNvSpPr>
            <p:nvPr/>
          </p:nvSpPr>
          <p:spPr bwMode="auto">
            <a:xfrm>
              <a:off x="2172" y="2376"/>
              <a:ext cx="482" cy="151"/>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:LiCaAlF</a:t>
              </a:r>
              <a:endParaRPr lang="en-US" altLang="ja-JP" sz="2400"/>
            </a:p>
          </p:txBody>
        </p:sp>
        <p:sp>
          <p:nvSpPr>
            <p:cNvPr id="18505" name="Rectangle 177"/>
            <p:cNvSpPr>
              <a:spLocks noChangeArrowheads="1"/>
            </p:cNvSpPr>
            <p:nvPr/>
          </p:nvSpPr>
          <p:spPr bwMode="auto">
            <a:xfrm>
              <a:off x="2616" y="2412"/>
              <a:ext cx="98"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6 </a:t>
              </a:r>
              <a:endParaRPr lang="en-US" altLang="ja-JP" sz="2400"/>
            </a:p>
          </p:txBody>
        </p:sp>
        <p:sp>
          <p:nvSpPr>
            <p:cNvPr id="18506" name="Rectangle 178"/>
            <p:cNvSpPr>
              <a:spLocks noChangeArrowheads="1"/>
            </p:cNvSpPr>
            <p:nvPr/>
          </p:nvSpPr>
          <p:spPr bwMode="auto">
            <a:xfrm>
              <a:off x="2676" y="2376"/>
              <a:ext cx="33" cy="151"/>
            </a:xfrm>
            <a:prstGeom prst="rect">
              <a:avLst/>
            </a:prstGeom>
            <a:noFill/>
            <a:ln w="9525">
              <a:noFill/>
              <a:miter lim="800000"/>
              <a:headEnd/>
              <a:tailEnd/>
            </a:ln>
          </p:spPr>
          <p:txBody>
            <a:bodyPr wrap="none" lIns="0" tIns="0" rIns="0" bIns="0">
              <a:spAutoFit/>
            </a:bodyPr>
            <a:lstStyle/>
            <a:p>
              <a:r>
                <a:rPr lang="en-US" altLang="ja-JP" sz="1400" b="1" i="1">
                  <a:solidFill>
                    <a:srgbClr val="000000"/>
                  </a:solidFill>
                  <a:latin typeface="Arial" charset="0"/>
                </a:rPr>
                <a:t> </a:t>
              </a:r>
              <a:endParaRPr lang="en-US" altLang="ja-JP" sz="2400"/>
            </a:p>
          </p:txBody>
        </p:sp>
        <p:sp>
          <p:nvSpPr>
            <p:cNvPr id="18507" name="Rectangle 179"/>
            <p:cNvSpPr>
              <a:spLocks noChangeArrowheads="1"/>
            </p:cNvSpPr>
            <p:nvPr/>
          </p:nvSpPr>
          <p:spPr bwMode="auto">
            <a:xfrm>
              <a:off x="1962" y="2526"/>
              <a:ext cx="716"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(280-325 nm)</a:t>
              </a:r>
              <a:endParaRPr lang="en-US" altLang="ja-JP" sz="2400"/>
            </a:p>
          </p:txBody>
        </p:sp>
        <p:sp>
          <p:nvSpPr>
            <p:cNvPr id="18508" name="Rectangle 180"/>
            <p:cNvSpPr>
              <a:spLocks noChangeArrowheads="1"/>
            </p:cNvSpPr>
            <p:nvPr/>
          </p:nvSpPr>
          <p:spPr bwMode="auto">
            <a:xfrm>
              <a:off x="720" y="2964"/>
              <a:ext cx="65"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5</a:t>
              </a:r>
              <a:endParaRPr lang="en-US" altLang="ja-JP" sz="2400"/>
            </a:p>
          </p:txBody>
        </p:sp>
        <p:sp>
          <p:nvSpPr>
            <p:cNvPr id="18509" name="Rectangle 181"/>
            <p:cNvSpPr>
              <a:spLocks noChangeArrowheads="1"/>
            </p:cNvSpPr>
            <p:nvPr/>
          </p:nvSpPr>
          <p:spPr bwMode="auto">
            <a:xfrm>
              <a:off x="780" y="2970"/>
              <a:ext cx="140"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Symbol" pitchFamily="18" charset="2"/>
                </a:rPr>
                <a:t>w  </a:t>
              </a:r>
              <a:endParaRPr lang="en-US" altLang="ja-JP" sz="2400"/>
            </a:p>
          </p:txBody>
        </p:sp>
        <p:sp>
          <p:nvSpPr>
            <p:cNvPr id="18510" name="Rectangle 182"/>
            <p:cNvSpPr>
              <a:spLocks noChangeArrowheads="1"/>
            </p:cNvSpPr>
            <p:nvPr/>
          </p:nvSpPr>
          <p:spPr bwMode="auto">
            <a:xfrm>
              <a:off x="906" y="2964"/>
              <a:ext cx="626"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of Nd:YAG </a:t>
              </a:r>
              <a:endParaRPr lang="en-US" altLang="ja-JP" sz="2400"/>
            </a:p>
          </p:txBody>
        </p:sp>
        <p:sp>
          <p:nvSpPr>
            <p:cNvPr id="18511" name="Rectangle 183"/>
            <p:cNvSpPr>
              <a:spLocks noChangeArrowheads="1"/>
            </p:cNvSpPr>
            <p:nvPr/>
          </p:nvSpPr>
          <p:spPr bwMode="auto">
            <a:xfrm>
              <a:off x="720" y="3132"/>
              <a:ext cx="867"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laser pumping  </a:t>
              </a:r>
              <a:endParaRPr lang="en-US" altLang="ja-JP" sz="2400"/>
            </a:p>
          </p:txBody>
        </p:sp>
        <p:sp>
          <p:nvSpPr>
            <p:cNvPr id="18512" name="Rectangle 184"/>
            <p:cNvSpPr>
              <a:spLocks noChangeArrowheads="1"/>
            </p:cNvSpPr>
            <p:nvPr/>
          </p:nvSpPr>
          <p:spPr bwMode="auto">
            <a:xfrm>
              <a:off x="720" y="3299"/>
              <a:ext cx="482"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(213 nm)</a:t>
              </a:r>
              <a:endParaRPr lang="en-US" altLang="ja-JP" sz="2400"/>
            </a:p>
          </p:txBody>
        </p:sp>
        <p:sp>
          <p:nvSpPr>
            <p:cNvPr id="18513" name="Line 185"/>
            <p:cNvSpPr>
              <a:spLocks noChangeShapeType="1"/>
            </p:cNvSpPr>
            <p:nvPr/>
          </p:nvSpPr>
          <p:spPr bwMode="auto">
            <a:xfrm>
              <a:off x="936" y="4128"/>
              <a:ext cx="1" cy="150"/>
            </a:xfrm>
            <a:prstGeom prst="line">
              <a:avLst/>
            </a:prstGeom>
            <a:noFill/>
            <a:ln w="38100">
              <a:solidFill>
                <a:srgbClr val="000000"/>
              </a:solidFill>
              <a:round/>
              <a:headEnd/>
              <a:tailEnd/>
            </a:ln>
          </p:spPr>
          <p:txBody>
            <a:bodyPr/>
            <a:lstStyle/>
            <a:p>
              <a:endParaRPr lang="en-US"/>
            </a:p>
          </p:txBody>
        </p:sp>
        <p:sp>
          <p:nvSpPr>
            <p:cNvPr id="18514" name="Freeform 186"/>
            <p:cNvSpPr>
              <a:spLocks/>
            </p:cNvSpPr>
            <p:nvPr/>
          </p:nvSpPr>
          <p:spPr bwMode="auto">
            <a:xfrm>
              <a:off x="2754" y="2064"/>
              <a:ext cx="90" cy="522"/>
            </a:xfrm>
            <a:custGeom>
              <a:avLst/>
              <a:gdLst>
                <a:gd name="T0" fmla="*/ 6 w 90"/>
                <a:gd name="T1" fmla="*/ 0 h 522"/>
                <a:gd name="T2" fmla="*/ 12 w 90"/>
                <a:gd name="T3" fmla="*/ 6 h 522"/>
                <a:gd name="T4" fmla="*/ 30 w 90"/>
                <a:gd name="T5" fmla="*/ 12 h 522"/>
                <a:gd name="T6" fmla="*/ 36 w 90"/>
                <a:gd name="T7" fmla="*/ 18 h 522"/>
                <a:gd name="T8" fmla="*/ 42 w 90"/>
                <a:gd name="T9" fmla="*/ 24 h 522"/>
                <a:gd name="T10" fmla="*/ 48 w 90"/>
                <a:gd name="T11" fmla="*/ 30 h 522"/>
                <a:gd name="T12" fmla="*/ 48 w 90"/>
                <a:gd name="T13" fmla="*/ 42 h 522"/>
                <a:gd name="T14" fmla="*/ 48 w 90"/>
                <a:gd name="T15" fmla="*/ 84 h 522"/>
                <a:gd name="T16" fmla="*/ 48 w 90"/>
                <a:gd name="T17" fmla="*/ 96 h 522"/>
                <a:gd name="T18" fmla="*/ 48 w 90"/>
                <a:gd name="T19" fmla="*/ 114 h 522"/>
                <a:gd name="T20" fmla="*/ 48 w 90"/>
                <a:gd name="T21" fmla="*/ 126 h 522"/>
                <a:gd name="T22" fmla="*/ 48 w 90"/>
                <a:gd name="T23" fmla="*/ 138 h 522"/>
                <a:gd name="T24" fmla="*/ 48 w 90"/>
                <a:gd name="T25" fmla="*/ 162 h 522"/>
                <a:gd name="T26" fmla="*/ 48 w 90"/>
                <a:gd name="T27" fmla="*/ 174 h 522"/>
                <a:gd name="T28" fmla="*/ 48 w 90"/>
                <a:gd name="T29" fmla="*/ 186 h 522"/>
                <a:gd name="T30" fmla="*/ 48 w 90"/>
                <a:gd name="T31" fmla="*/ 198 h 522"/>
                <a:gd name="T32" fmla="*/ 48 w 90"/>
                <a:gd name="T33" fmla="*/ 216 h 522"/>
                <a:gd name="T34" fmla="*/ 48 w 90"/>
                <a:gd name="T35" fmla="*/ 228 h 522"/>
                <a:gd name="T36" fmla="*/ 54 w 90"/>
                <a:gd name="T37" fmla="*/ 234 h 522"/>
                <a:gd name="T38" fmla="*/ 60 w 90"/>
                <a:gd name="T39" fmla="*/ 240 h 522"/>
                <a:gd name="T40" fmla="*/ 72 w 90"/>
                <a:gd name="T41" fmla="*/ 246 h 522"/>
                <a:gd name="T42" fmla="*/ 90 w 90"/>
                <a:gd name="T43" fmla="*/ 258 h 522"/>
                <a:gd name="T44" fmla="*/ 84 w 90"/>
                <a:gd name="T45" fmla="*/ 270 h 522"/>
                <a:gd name="T46" fmla="*/ 78 w 90"/>
                <a:gd name="T47" fmla="*/ 276 h 522"/>
                <a:gd name="T48" fmla="*/ 66 w 90"/>
                <a:gd name="T49" fmla="*/ 288 h 522"/>
                <a:gd name="T50" fmla="*/ 54 w 90"/>
                <a:gd name="T51" fmla="*/ 294 h 522"/>
                <a:gd name="T52" fmla="*/ 48 w 90"/>
                <a:gd name="T53" fmla="*/ 300 h 522"/>
                <a:gd name="T54" fmla="*/ 48 w 90"/>
                <a:gd name="T55" fmla="*/ 312 h 522"/>
                <a:gd name="T56" fmla="*/ 48 w 90"/>
                <a:gd name="T57" fmla="*/ 336 h 522"/>
                <a:gd name="T58" fmla="*/ 48 w 90"/>
                <a:gd name="T59" fmla="*/ 348 h 522"/>
                <a:gd name="T60" fmla="*/ 48 w 90"/>
                <a:gd name="T61" fmla="*/ 372 h 522"/>
                <a:gd name="T62" fmla="*/ 48 w 90"/>
                <a:gd name="T63" fmla="*/ 414 h 522"/>
                <a:gd name="T64" fmla="*/ 48 w 90"/>
                <a:gd name="T65" fmla="*/ 426 h 522"/>
                <a:gd name="T66" fmla="*/ 48 w 90"/>
                <a:gd name="T67" fmla="*/ 438 h 522"/>
                <a:gd name="T68" fmla="*/ 48 w 90"/>
                <a:gd name="T69" fmla="*/ 456 h 522"/>
                <a:gd name="T70" fmla="*/ 42 w 90"/>
                <a:gd name="T71" fmla="*/ 486 h 522"/>
                <a:gd name="T72" fmla="*/ 36 w 90"/>
                <a:gd name="T73" fmla="*/ 498 h 522"/>
                <a:gd name="T74" fmla="*/ 24 w 90"/>
                <a:gd name="T75" fmla="*/ 510 h 522"/>
                <a:gd name="T76" fmla="*/ 18 w 90"/>
                <a:gd name="T77" fmla="*/ 516 h 522"/>
                <a:gd name="T78" fmla="*/ 12 w 90"/>
                <a:gd name="T79" fmla="*/ 522 h 522"/>
                <a:gd name="T80" fmla="*/ 0 w 90"/>
                <a:gd name="T81" fmla="*/ 522 h 5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0"/>
                <a:gd name="T124" fmla="*/ 0 h 522"/>
                <a:gd name="T125" fmla="*/ 90 w 90"/>
                <a:gd name="T126" fmla="*/ 522 h 5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0" h="522">
                  <a:moveTo>
                    <a:pt x="0" y="0"/>
                  </a:moveTo>
                  <a:lnTo>
                    <a:pt x="6" y="0"/>
                  </a:lnTo>
                  <a:lnTo>
                    <a:pt x="12" y="0"/>
                  </a:lnTo>
                  <a:lnTo>
                    <a:pt x="12" y="6"/>
                  </a:lnTo>
                  <a:lnTo>
                    <a:pt x="18" y="6"/>
                  </a:lnTo>
                  <a:lnTo>
                    <a:pt x="30" y="12"/>
                  </a:lnTo>
                  <a:lnTo>
                    <a:pt x="30" y="18"/>
                  </a:lnTo>
                  <a:lnTo>
                    <a:pt x="36" y="18"/>
                  </a:lnTo>
                  <a:lnTo>
                    <a:pt x="36" y="24"/>
                  </a:lnTo>
                  <a:lnTo>
                    <a:pt x="42" y="24"/>
                  </a:lnTo>
                  <a:lnTo>
                    <a:pt x="48" y="24"/>
                  </a:lnTo>
                  <a:lnTo>
                    <a:pt x="48" y="30"/>
                  </a:lnTo>
                  <a:lnTo>
                    <a:pt x="48" y="36"/>
                  </a:lnTo>
                  <a:lnTo>
                    <a:pt x="48" y="42"/>
                  </a:lnTo>
                  <a:lnTo>
                    <a:pt x="48" y="48"/>
                  </a:lnTo>
                  <a:lnTo>
                    <a:pt x="48" y="84"/>
                  </a:lnTo>
                  <a:lnTo>
                    <a:pt x="48" y="90"/>
                  </a:lnTo>
                  <a:lnTo>
                    <a:pt x="48" y="96"/>
                  </a:lnTo>
                  <a:lnTo>
                    <a:pt x="48" y="108"/>
                  </a:lnTo>
                  <a:lnTo>
                    <a:pt x="48" y="114"/>
                  </a:lnTo>
                  <a:lnTo>
                    <a:pt x="48" y="120"/>
                  </a:lnTo>
                  <a:lnTo>
                    <a:pt x="48" y="126"/>
                  </a:lnTo>
                  <a:lnTo>
                    <a:pt x="48" y="132"/>
                  </a:lnTo>
                  <a:lnTo>
                    <a:pt x="48" y="138"/>
                  </a:lnTo>
                  <a:lnTo>
                    <a:pt x="48" y="144"/>
                  </a:lnTo>
                  <a:lnTo>
                    <a:pt x="48" y="162"/>
                  </a:lnTo>
                  <a:lnTo>
                    <a:pt x="48" y="168"/>
                  </a:lnTo>
                  <a:lnTo>
                    <a:pt x="48" y="174"/>
                  </a:lnTo>
                  <a:lnTo>
                    <a:pt x="48" y="180"/>
                  </a:lnTo>
                  <a:lnTo>
                    <a:pt x="48" y="186"/>
                  </a:lnTo>
                  <a:lnTo>
                    <a:pt x="48" y="192"/>
                  </a:lnTo>
                  <a:lnTo>
                    <a:pt x="48" y="198"/>
                  </a:lnTo>
                  <a:lnTo>
                    <a:pt x="48" y="210"/>
                  </a:lnTo>
                  <a:lnTo>
                    <a:pt x="48" y="216"/>
                  </a:lnTo>
                  <a:lnTo>
                    <a:pt x="48" y="222"/>
                  </a:lnTo>
                  <a:lnTo>
                    <a:pt x="48" y="228"/>
                  </a:lnTo>
                  <a:lnTo>
                    <a:pt x="48" y="234"/>
                  </a:lnTo>
                  <a:lnTo>
                    <a:pt x="54" y="234"/>
                  </a:lnTo>
                  <a:lnTo>
                    <a:pt x="60" y="234"/>
                  </a:lnTo>
                  <a:lnTo>
                    <a:pt x="60" y="240"/>
                  </a:lnTo>
                  <a:lnTo>
                    <a:pt x="66" y="240"/>
                  </a:lnTo>
                  <a:lnTo>
                    <a:pt x="72" y="246"/>
                  </a:lnTo>
                  <a:lnTo>
                    <a:pt x="78" y="252"/>
                  </a:lnTo>
                  <a:lnTo>
                    <a:pt x="90" y="258"/>
                  </a:lnTo>
                  <a:lnTo>
                    <a:pt x="90" y="264"/>
                  </a:lnTo>
                  <a:lnTo>
                    <a:pt x="84" y="270"/>
                  </a:lnTo>
                  <a:lnTo>
                    <a:pt x="78" y="270"/>
                  </a:lnTo>
                  <a:lnTo>
                    <a:pt x="78" y="276"/>
                  </a:lnTo>
                  <a:lnTo>
                    <a:pt x="72" y="282"/>
                  </a:lnTo>
                  <a:lnTo>
                    <a:pt x="66" y="288"/>
                  </a:lnTo>
                  <a:lnTo>
                    <a:pt x="60" y="288"/>
                  </a:lnTo>
                  <a:lnTo>
                    <a:pt x="54" y="294"/>
                  </a:lnTo>
                  <a:lnTo>
                    <a:pt x="48" y="294"/>
                  </a:lnTo>
                  <a:lnTo>
                    <a:pt x="48" y="300"/>
                  </a:lnTo>
                  <a:lnTo>
                    <a:pt x="48" y="306"/>
                  </a:lnTo>
                  <a:lnTo>
                    <a:pt x="48" y="312"/>
                  </a:lnTo>
                  <a:lnTo>
                    <a:pt x="48" y="324"/>
                  </a:lnTo>
                  <a:lnTo>
                    <a:pt x="48" y="336"/>
                  </a:lnTo>
                  <a:lnTo>
                    <a:pt x="48" y="342"/>
                  </a:lnTo>
                  <a:lnTo>
                    <a:pt x="48" y="348"/>
                  </a:lnTo>
                  <a:lnTo>
                    <a:pt x="48" y="354"/>
                  </a:lnTo>
                  <a:lnTo>
                    <a:pt x="48" y="372"/>
                  </a:lnTo>
                  <a:lnTo>
                    <a:pt x="48" y="378"/>
                  </a:lnTo>
                  <a:lnTo>
                    <a:pt x="48" y="414"/>
                  </a:lnTo>
                  <a:lnTo>
                    <a:pt x="48" y="420"/>
                  </a:lnTo>
                  <a:lnTo>
                    <a:pt x="48" y="426"/>
                  </a:lnTo>
                  <a:lnTo>
                    <a:pt x="48" y="432"/>
                  </a:lnTo>
                  <a:lnTo>
                    <a:pt x="48" y="438"/>
                  </a:lnTo>
                  <a:lnTo>
                    <a:pt x="48" y="450"/>
                  </a:lnTo>
                  <a:lnTo>
                    <a:pt x="48" y="456"/>
                  </a:lnTo>
                  <a:lnTo>
                    <a:pt x="42" y="480"/>
                  </a:lnTo>
                  <a:lnTo>
                    <a:pt x="42" y="486"/>
                  </a:lnTo>
                  <a:lnTo>
                    <a:pt x="42" y="492"/>
                  </a:lnTo>
                  <a:lnTo>
                    <a:pt x="36" y="498"/>
                  </a:lnTo>
                  <a:lnTo>
                    <a:pt x="30" y="510"/>
                  </a:lnTo>
                  <a:lnTo>
                    <a:pt x="24" y="510"/>
                  </a:lnTo>
                  <a:lnTo>
                    <a:pt x="24" y="516"/>
                  </a:lnTo>
                  <a:lnTo>
                    <a:pt x="18" y="516"/>
                  </a:lnTo>
                  <a:lnTo>
                    <a:pt x="12" y="516"/>
                  </a:lnTo>
                  <a:lnTo>
                    <a:pt x="12" y="522"/>
                  </a:lnTo>
                  <a:lnTo>
                    <a:pt x="6" y="522"/>
                  </a:lnTo>
                  <a:lnTo>
                    <a:pt x="0" y="522"/>
                  </a:lnTo>
                </a:path>
              </a:pathLst>
            </a:custGeom>
            <a:noFill/>
            <a:ln w="9525">
              <a:solidFill>
                <a:srgbClr val="000000"/>
              </a:solidFill>
              <a:prstDash val="solid"/>
              <a:round/>
              <a:headEnd/>
              <a:tailEnd/>
            </a:ln>
          </p:spPr>
          <p:txBody>
            <a:bodyPr/>
            <a:lstStyle/>
            <a:p>
              <a:endParaRPr lang="en-US"/>
            </a:p>
          </p:txBody>
        </p:sp>
        <p:sp>
          <p:nvSpPr>
            <p:cNvPr id="18515" name="Freeform 187"/>
            <p:cNvSpPr>
              <a:spLocks/>
            </p:cNvSpPr>
            <p:nvPr/>
          </p:nvSpPr>
          <p:spPr bwMode="auto">
            <a:xfrm>
              <a:off x="2784" y="2982"/>
              <a:ext cx="90" cy="918"/>
            </a:xfrm>
            <a:custGeom>
              <a:avLst/>
              <a:gdLst>
                <a:gd name="T0" fmla="*/ 12 w 90"/>
                <a:gd name="T1" fmla="*/ 0 h 918"/>
                <a:gd name="T2" fmla="*/ 24 w 90"/>
                <a:gd name="T3" fmla="*/ 6 h 918"/>
                <a:gd name="T4" fmla="*/ 30 w 90"/>
                <a:gd name="T5" fmla="*/ 24 h 918"/>
                <a:gd name="T6" fmla="*/ 42 w 90"/>
                <a:gd name="T7" fmla="*/ 30 h 918"/>
                <a:gd name="T8" fmla="*/ 48 w 90"/>
                <a:gd name="T9" fmla="*/ 48 h 918"/>
                <a:gd name="T10" fmla="*/ 54 w 90"/>
                <a:gd name="T11" fmla="*/ 66 h 918"/>
                <a:gd name="T12" fmla="*/ 54 w 90"/>
                <a:gd name="T13" fmla="*/ 78 h 918"/>
                <a:gd name="T14" fmla="*/ 54 w 90"/>
                <a:gd name="T15" fmla="*/ 156 h 918"/>
                <a:gd name="T16" fmla="*/ 54 w 90"/>
                <a:gd name="T17" fmla="*/ 168 h 918"/>
                <a:gd name="T18" fmla="*/ 54 w 90"/>
                <a:gd name="T19" fmla="*/ 204 h 918"/>
                <a:gd name="T20" fmla="*/ 54 w 90"/>
                <a:gd name="T21" fmla="*/ 216 h 918"/>
                <a:gd name="T22" fmla="*/ 54 w 90"/>
                <a:gd name="T23" fmla="*/ 246 h 918"/>
                <a:gd name="T24" fmla="*/ 54 w 90"/>
                <a:gd name="T25" fmla="*/ 282 h 918"/>
                <a:gd name="T26" fmla="*/ 54 w 90"/>
                <a:gd name="T27" fmla="*/ 300 h 918"/>
                <a:gd name="T28" fmla="*/ 54 w 90"/>
                <a:gd name="T29" fmla="*/ 318 h 918"/>
                <a:gd name="T30" fmla="*/ 54 w 90"/>
                <a:gd name="T31" fmla="*/ 330 h 918"/>
                <a:gd name="T32" fmla="*/ 54 w 90"/>
                <a:gd name="T33" fmla="*/ 348 h 918"/>
                <a:gd name="T34" fmla="*/ 48 w 90"/>
                <a:gd name="T35" fmla="*/ 372 h 918"/>
                <a:gd name="T36" fmla="*/ 48 w 90"/>
                <a:gd name="T37" fmla="*/ 390 h 918"/>
                <a:gd name="T38" fmla="*/ 54 w 90"/>
                <a:gd name="T39" fmla="*/ 408 h 918"/>
                <a:gd name="T40" fmla="*/ 60 w 90"/>
                <a:gd name="T41" fmla="*/ 414 h 918"/>
                <a:gd name="T42" fmla="*/ 72 w 90"/>
                <a:gd name="T43" fmla="*/ 420 h 918"/>
                <a:gd name="T44" fmla="*/ 78 w 90"/>
                <a:gd name="T45" fmla="*/ 438 h 918"/>
                <a:gd name="T46" fmla="*/ 90 w 90"/>
                <a:gd name="T47" fmla="*/ 456 h 918"/>
                <a:gd name="T48" fmla="*/ 90 w 90"/>
                <a:gd name="T49" fmla="*/ 468 h 918"/>
                <a:gd name="T50" fmla="*/ 78 w 90"/>
                <a:gd name="T51" fmla="*/ 486 h 918"/>
                <a:gd name="T52" fmla="*/ 72 w 90"/>
                <a:gd name="T53" fmla="*/ 504 h 918"/>
                <a:gd name="T54" fmla="*/ 60 w 90"/>
                <a:gd name="T55" fmla="*/ 504 h 918"/>
                <a:gd name="T56" fmla="*/ 54 w 90"/>
                <a:gd name="T57" fmla="*/ 516 h 918"/>
                <a:gd name="T58" fmla="*/ 48 w 90"/>
                <a:gd name="T59" fmla="*/ 534 h 918"/>
                <a:gd name="T60" fmla="*/ 48 w 90"/>
                <a:gd name="T61" fmla="*/ 552 h 918"/>
                <a:gd name="T62" fmla="*/ 48 w 90"/>
                <a:gd name="T63" fmla="*/ 582 h 918"/>
                <a:gd name="T64" fmla="*/ 48 w 90"/>
                <a:gd name="T65" fmla="*/ 606 h 918"/>
                <a:gd name="T66" fmla="*/ 48 w 90"/>
                <a:gd name="T67" fmla="*/ 624 h 918"/>
                <a:gd name="T68" fmla="*/ 48 w 90"/>
                <a:gd name="T69" fmla="*/ 654 h 918"/>
                <a:gd name="T70" fmla="*/ 48 w 90"/>
                <a:gd name="T71" fmla="*/ 732 h 918"/>
                <a:gd name="T72" fmla="*/ 48 w 90"/>
                <a:gd name="T73" fmla="*/ 744 h 918"/>
                <a:gd name="T74" fmla="*/ 48 w 90"/>
                <a:gd name="T75" fmla="*/ 768 h 918"/>
                <a:gd name="T76" fmla="*/ 48 w 90"/>
                <a:gd name="T77" fmla="*/ 792 h 918"/>
                <a:gd name="T78" fmla="*/ 42 w 90"/>
                <a:gd name="T79" fmla="*/ 834 h 918"/>
                <a:gd name="T80" fmla="*/ 42 w 90"/>
                <a:gd name="T81" fmla="*/ 852 h 918"/>
                <a:gd name="T82" fmla="*/ 42 w 90"/>
                <a:gd name="T83" fmla="*/ 870 h 918"/>
                <a:gd name="T84" fmla="*/ 30 w 90"/>
                <a:gd name="T85" fmla="*/ 894 h 918"/>
                <a:gd name="T86" fmla="*/ 24 w 90"/>
                <a:gd name="T87" fmla="*/ 900 h 918"/>
                <a:gd name="T88" fmla="*/ 12 w 90"/>
                <a:gd name="T89" fmla="*/ 900 h 918"/>
                <a:gd name="T90" fmla="*/ 6 w 90"/>
                <a:gd name="T91" fmla="*/ 906 h 918"/>
                <a:gd name="T92" fmla="*/ 0 w 90"/>
                <a:gd name="T93" fmla="*/ 918 h 9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0"/>
                <a:gd name="T142" fmla="*/ 0 h 918"/>
                <a:gd name="T143" fmla="*/ 90 w 90"/>
                <a:gd name="T144" fmla="*/ 918 h 9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0" h="918">
                  <a:moveTo>
                    <a:pt x="6" y="0"/>
                  </a:moveTo>
                  <a:lnTo>
                    <a:pt x="12" y="0"/>
                  </a:lnTo>
                  <a:lnTo>
                    <a:pt x="18" y="6"/>
                  </a:lnTo>
                  <a:lnTo>
                    <a:pt x="24" y="6"/>
                  </a:lnTo>
                  <a:lnTo>
                    <a:pt x="24" y="18"/>
                  </a:lnTo>
                  <a:lnTo>
                    <a:pt x="30" y="24"/>
                  </a:lnTo>
                  <a:lnTo>
                    <a:pt x="36" y="30"/>
                  </a:lnTo>
                  <a:lnTo>
                    <a:pt x="42" y="30"/>
                  </a:lnTo>
                  <a:lnTo>
                    <a:pt x="42" y="42"/>
                  </a:lnTo>
                  <a:lnTo>
                    <a:pt x="48" y="48"/>
                  </a:lnTo>
                  <a:lnTo>
                    <a:pt x="54" y="54"/>
                  </a:lnTo>
                  <a:lnTo>
                    <a:pt x="54" y="66"/>
                  </a:lnTo>
                  <a:lnTo>
                    <a:pt x="54" y="72"/>
                  </a:lnTo>
                  <a:lnTo>
                    <a:pt x="54" y="78"/>
                  </a:lnTo>
                  <a:lnTo>
                    <a:pt x="54" y="144"/>
                  </a:lnTo>
                  <a:lnTo>
                    <a:pt x="54" y="156"/>
                  </a:lnTo>
                  <a:lnTo>
                    <a:pt x="54" y="162"/>
                  </a:lnTo>
                  <a:lnTo>
                    <a:pt x="54" y="168"/>
                  </a:lnTo>
                  <a:lnTo>
                    <a:pt x="54" y="192"/>
                  </a:lnTo>
                  <a:lnTo>
                    <a:pt x="54" y="204"/>
                  </a:lnTo>
                  <a:lnTo>
                    <a:pt x="54" y="210"/>
                  </a:lnTo>
                  <a:lnTo>
                    <a:pt x="54" y="216"/>
                  </a:lnTo>
                  <a:lnTo>
                    <a:pt x="54" y="234"/>
                  </a:lnTo>
                  <a:lnTo>
                    <a:pt x="54" y="246"/>
                  </a:lnTo>
                  <a:lnTo>
                    <a:pt x="54" y="252"/>
                  </a:lnTo>
                  <a:lnTo>
                    <a:pt x="54" y="282"/>
                  </a:lnTo>
                  <a:lnTo>
                    <a:pt x="54" y="294"/>
                  </a:lnTo>
                  <a:lnTo>
                    <a:pt x="54" y="300"/>
                  </a:lnTo>
                  <a:lnTo>
                    <a:pt x="54" y="306"/>
                  </a:lnTo>
                  <a:lnTo>
                    <a:pt x="54" y="318"/>
                  </a:lnTo>
                  <a:lnTo>
                    <a:pt x="54" y="324"/>
                  </a:lnTo>
                  <a:lnTo>
                    <a:pt x="54" y="330"/>
                  </a:lnTo>
                  <a:lnTo>
                    <a:pt x="54" y="342"/>
                  </a:lnTo>
                  <a:lnTo>
                    <a:pt x="54" y="348"/>
                  </a:lnTo>
                  <a:lnTo>
                    <a:pt x="48" y="366"/>
                  </a:lnTo>
                  <a:lnTo>
                    <a:pt x="48" y="372"/>
                  </a:lnTo>
                  <a:lnTo>
                    <a:pt x="48" y="378"/>
                  </a:lnTo>
                  <a:lnTo>
                    <a:pt x="48" y="390"/>
                  </a:lnTo>
                  <a:lnTo>
                    <a:pt x="48" y="396"/>
                  </a:lnTo>
                  <a:lnTo>
                    <a:pt x="54" y="408"/>
                  </a:lnTo>
                  <a:lnTo>
                    <a:pt x="60" y="408"/>
                  </a:lnTo>
                  <a:lnTo>
                    <a:pt x="60" y="414"/>
                  </a:lnTo>
                  <a:lnTo>
                    <a:pt x="66" y="420"/>
                  </a:lnTo>
                  <a:lnTo>
                    <a:pt x="72" y="420"/>
                  </a:lnTo>
                  <a:lnTo>
                    <a:pt x="78" y="432"/>
                  </a:lnTo>
                  <a:lnTo>
                    <a:pt x="78" y="438"/>
                  </a:lnTo>
                  <a:lnTo>
                    <a:pt x="84" y="438"/>
                  </a:lnTo>
                  <a:lnTo>
                    <a:pt x="90" y="456"/>
                  </a:lnTo>
                  <a:lnTo>
                    <a:pt x="90" y="462"/>
                  </a:lnTo>
                  <a:lnTo>
                    <a:pt x="90" y="468"/>
                  </a:lnTo>
                  <a:lnTo>
                    <a:pt x="84" y="480"/>
                  </a:lnTo>
                  <a:lnTo>
                    <a:pt x="78" y="486"/>
                  </a:lnTo>
                  <a:lnTo>
                    <a:pt x="78" y="492"/>
                  </a:lnTo>
                  <a:lnTo>
                    <a:pt x="72" y="504"/>
                  </a:lnTo>
                  <a:lnTo>
                    <a:pt x="66" y="504"/>
                  </a:lnTo>
                  <a:lnTo>
                    <a:pt x="60" y="504"/>
                  </a:lnTo>
                  <a:lnTo>
                    <a:pt x="60" y="516"/>
                  </a:lnTo>
                  <a:lnTo>
                    <a:pt x="54" y="516"/>
                  </a:lnTo>
                  <a:lnTo>
                    <a:pt x="48" y="528"/>
                  </a:lnTo>
                  <a:lnTo>
                    <a:pt x="48" y="534"/>
                  </a:lnTo>
                  <a:lnTo>
                    <a:pt x="48" y="540"/>
                  </a:lnTo>
                  <a:lnTo>
                    <a:pt x="48" y="552"/>
                  </a:lnTo>
                  <a:lnTo>
                    <a:pt x="48" y="570"/>
                  </a:lnTo>
                  <a:lnTo>
                    <a:pt x="48" y="582"/>
                  </a:lnTo>
                  <a:lnTo>
                    <a:pt x="48" y="600"/>
                  </a:lnTo>
                  <a:lnTo>
                    <a:pt x="48" y="606"/>
                  </a:lnTo>
                  <a:lnTo>
                    <a:pt x="48" y="618"/>
                  </a:lnTo>
                  <a:lnTo>
                    <a:pt x="48" y="624"/>
                  </a:lnTo>
                  <a:lnTo>
                    <a:pt x="48" y="648"/>
                  </a:lnTo>
                  <a:lnTo>
                    <a:pt x="48" y="654"/>
                  </a:lnTo>
                  <a:lnTo>
                    <a:pt x="48" y="666"/>
                  </a:lnTo>
                  <a:lnTo>
                    <a:pt x="48" y="732"/>
                  </a:lnTo>
                  <a:lnTo>
                    <a:pt x="48" y="738"/>
                  </a:lnTo>
                  <a:lnTo>
                    <a:pt x="48" y="744"/>
                  </a:lnTo>
                  <a:lnTo>
                    <a:pt x="48" y="756"/>
                  </a:lnTo>
                  <a:lnTo>
                    <a:pt x="48" y="768"/>
                  </a:lnTo>
                  <a:lnTo>
                    <a:pt x="48" y="786"/>
                  </a:lnTo>
                  <a:lnTo>
                    <a:pt x="48" y="792"/>
                  </a:lnTo>
                  <a:lnTo>
                    <a:pt x="48" y="804"/>
                  </a:lnTo>
                  <a:lnTo>
                    <a:pt x="42" y="834"/>
                  </a:lnTo>
                  <a:lnTo>
                    <a:pt x="42" y="840"/>
                  </a:lnTo>
                  <a:lnTo>
                    <a:pt x="42" y="852"/>
                  </a:lnTo>
                  <a:lnTo>
                    <a:pt x="42" y="858"/>
                  </a:lnTo>
                  <a:lnTo>
                    <a:pt x="42" y="870"/>
                  </a:lnTo>
                  <a:lnTo>
                    <a:pt x="36" y="894"/>
                  </a:lnTo>
                  <a:lnTo>
                    <a:pt x="30" y="894"/>
                  </a:lnTo>
                  <a:lnTo>
                    <a:pt x="24" y="894"/>
                  </a:lnTo>
                  <a:lnTo>
                    <a:pt x="24" y="900"/>
                  </a:lnTo>
                  <a:lnTo>
                    <a:pt x="18" y="900"/>
                  </a:lnTo>
                  <a:lnTo>
                    <a:pt x="12" y="900"/>
                  </a:lnTo>
                  <a:lnTo>
                    <a:pt x="12" y="906"/>
                  </a:lnTo>
                  <a:lnTo>
                    <a:pt x="6" y="906"/>
                  </a:lnTo>
                  <a:lnTo>
                    <a:pt x="6" y="918"/>
                  </a:lnTo>
                  <a:lnTo>
                    <a:pt x="0" y="918"/>
                  </a:lnTo>
                </a:path>
              </a:pathLst>
            </a:custGeom>
            <a:noFill/>
            <a:ln w="9525">
              <a:solidFill>
                <a:srgbClr val="000000"/>
              </a:solidFill>
              <a:prstDash val="solid"/>
              <a:round/>
              <a:headEnd/>
              <a:tailEnd/>
            </a:ln>
          </p:spPr>
          <p:txBody>
            <a:bodyPr/>
            <a:lstStyle/>
            <a:p>
              <a:endParaRPr lang="en-US"/>
            </a:p>
          </p:txBody>
        </p:sp>
        <p:sp>
          <p:nvSpPr>
            <p:cNvPr id="18516" name="Freeform 188"/>
            <p:cNvSpPr>
              <a:spLocks/>
            </p:cNvSpPr>
            <p:nvPr/>
          </p:nvSpPr>
          <p:spPr bwMode="auto">
            <a:xfrm>
              <a:off x="1506" y="2952"/>
              <a:ext cx="90" cy="474"/>
            </a:xfrm>
            <a:custGeom>
              <a:avLst/>
              <a:gdLst>
                <a:gd name="T0" fmla="*/ 78 w 90"/>
                <a:gd name="T1" fmla="*/ 0 h 474"/>
                <a:gd name="T2" fmla="*/ 72 w 90"/>
                <a:gd name="T3" fmla="*/ 12 h 474"/>
                <a:gd name="T4" fmla="*/ 54 w 90"/>
                <a:gd name="T5" fmla="*/ 18 h 474"/>
                <a:gd name="T6" fmla="*/ 48 w 90"/>
                <a:gd name="T7" fmla="*/ 24 h 474"/>
                <a:gd name="T8" fmla="*/ 36 w 90"/>
                <a:gd name="T9" fmla="*/ 30 h 474"/>
                <a:gd name="T10" fmla="*/ 36 w 90"/>
                <a:gd name="T11" fmla="*/ 42 h 474"/>
                <a:gd name="T12" fmla="*/ 36 w 90"/>
                <a:gd name="T13" fmla="*/ 84 h 474"/>
                <a:gd name="T14" fmla="*/ 36 w 90"/>
                <a:gd name="T15" fmla="*/ 102 h 474"/>
                <a:gd name="T16" fmla="*/ 36 w 90"/>
                <a:gd name="T17" fmla="*/ 114 h 474"/>
                <a:gd name="T18" fmla="*/ 36 w 90"/>
                <a:gd name="T19" fmla="*/ 132 h 474"/>
                <a:gd name="T20" fmla="*/ 36 w 90"/>
                <a:gd name="T21" fmla="*/ 156 h 474"/>
                <a:gd name="T22" fmla="*/ 36 w 90"/>
                <a:gd name="T23" fmla="*/ 168 h 474"/>
                <a:gd name="T24" fmla="*/ 36 w 90"/>
                <a:gd name="T25" fmla="*/ 180 h 474"/>
                <a:gd name="T26" fmla="*/ 42 w 90"/>
                <a:gd name="T27" fmla="*/ 192 h 474"/>
                <a:gd name="T28" fmla="*/ 42 w 90"/>
                <a:gd name="T29" fmla="*/ 204 h 474"/>
                <a:gd name="T30" fmla="*/ 36 w 90"/>
                <a:gd name="T31" fmla="*/ 210 h 474"/>
                <a:gd name="T32" fmla="*/ 24 w 90"/>
                <a:gd name="T33" fmla="*/ 222 h 474"/>
                <a:gd name="T34" fmla="*/ 18 w 90"/>
                <a:gd name="T35" fmla="*/ 228 h 474"/>
                <a:gd name="T36" fmla="*/ 6 w 90"/>
                <a:gd name="T37" fmla="*/ 228 h 474"/>
                <a:gd name="T38" fmla="*/ 6 w 90"/>
                <a:gd name="T39" fmla="*/ 246 h 474"/>
                <a:gd name="T40" fmla="*/ 12 w 90"/>
                <a:gd name="T41" fmla="*/ 252 h 474"/>
                <a:gd name="T42" fmla="*/ 18 w 90"/>
                <a:gd name="T43" fmla="*/ 264 h 474"/>
                <a:gd name="T44" fmla="*/ 30 w 90"/>
                <a:gd name="T45" fmla="*/ 264 h 474"/>
                <a:gd name="T46" fmla="*/ 42 w 90"/>
                <a:gd name="T47" fmla="*/ 276 h 474"/>
                <a:gd name="T48" fmla="*/ 42 w 90"/>
                <a:gd name="T49" fmla="*/ 288 h 474"/>
                <a:gd name="T50" fmla="*/ 42 w 90"/>
                <a:gd name="T51" fmla="*/ 306 h 474"/>
                <a:gd name="T52" fmla="*/ 42 w 90"/>
                <a:gd name="T53" fmla="*/ 318 h 474"/>
                <a:gd name="T54" fmla="*/ 42 w 90"/>
                <a:gd name="T55" fmla="*/ 336 h 474"/>
                <a:gd name="T56" fmla="*/ 42 w 90"/>
                <a:gd name="T57" fmla="*/ 348 h 474"/>
                <a:gd name="T58" fmla="*/ 42 w 90"/>
                <a:gd name="T59" fmla="*/ 384 h 474"/>
                <a:gd name="T60" fmla="*/ 42 w 90"/>
                <a:gd name="T61" fmla="*/ 402 h 474"/>
                <a:gd name="T62" fmla="*/ 42 w 90"/>
                <a:gd name="T63" fmla="*/ 414 h 474"/>
                <a:gd name="T64" fmla="*/ 48 w 90"/>
                <a:gd name="T65" fmla="*/ 432 h 474"/>
                <a:gd name="T66" fmla="*/ 48 w 90"/>
                <a:gd name="T67" fmla="*/ 444 h 474"/>
                <a:gd name="T68" fmla="*/ 54 w 90"/>
                <a:gd name="T69" fmla="*/ 450 h 474"/>
                <a:gd name="T70" fmla="*/ 60 w 90"/>
                <a:gd name="T71" fmla="*/ 462 h 474"/>
                <a:gd name="T72" fmla="*/ 66 w 90"/>
                <a:gd name="T73" fmla="*/ 468 h 474"/>
                <a:gd name="T74" fmla="*/ 78 w 90"/>
                <a:gd name="T75" fmla="*/ 468 h 474"/>
                <a:gd name="T76" fmla="*/ 84 w 90"/>
                <a:gd name="T77" fmla="*/ 474 h 4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
                <a:gd name="T118" fmla="*/ 0 h 474"/>
                <a:gd name="T119" fmla="*/ 90 w 90"/>
                <a:gd name="T120" fmla="*/ 474 h 4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 h="474">
                  <a:moveTo>
                    <a:pt x="84" y="0"/>
                  </a:moveTo>
                  <a:lnTo>
                    <a:pt x="78" y="0"/>
                  </a:lnTo>
                  <a:lnTo>
                    <a:pt x="72" y="6"/>
                  </a:lnTo>
                  <a:lnTo>
                    <a:pt x="72" y="12"/>
                  </a:lnTo>
                  <a:lnTo>
                    <a:pt x="60" y="18"/>
                  </a:lnTo>
                  <a:lnTo>
                    <a:pt x="54" y="18"/>
                  </a:lnTo>
                  <a:lnTo>
                    <a:pt x="54" y="24"/>
                  </a:lnTo>
                  <a:lnTo>
                    <a:pt x="48" y="24"/>
                  </a:lnTo>
                  <a:lnTo>
                    <a:pt x="42" y="30"/>
                  </a:lnTo>
                  <a:lnTo>
                    <a:pt x="36" y="30"/>
                  </a:lnTo>
                  <a:lnTo>
                    <a:pt x="36" y="36"/>
                  </a:lnTo>
                  <a:lnTo>
                    <a:pt x="36" y="42"/>
                  </a:lnTo>
                  <a:lnTo>
                    <a:pt x="36" y="78"/>
                  </a:lnTo>
                  <a:lnTo>
                    <a:pt x="36" y="84"/>
                  </a:lnTo>
                  <a:lnTo>
                    <a:pt x="36" y="90"/>
                  </a:lnTo>
                  <a:lnTo>
                    <a:pt x="36" y="102"/>
                  </a:lnTo>
                  <a:lnTo>
                    <a:pt x="36" y="108"/>
                  </a:lnTo>
                  <a:lnTo>
                    <a:pt x="36" y="114"/>
                  </a:lnTo>
                  <a:lnTo>
                    <a:pt x="36" y="126"/>
                  </a:lnTo>
                  <a:lnTo>
                    <a:pt x="36" y="132"/>
                  </a:lnTo>
                  <a:lnTo>
                    <a:pt x="36" y="150"/>
                  </a:lnTo>
                  <a:lnTo>
                    <a:pt x="36" y="156"/>
                  </a:lnTo>
                  <a:lnTo>
                    <a:pt x="36" y="162"/>
                  </a:lnTo>
                  <a:lnTo>
                    <a:pt x="36" y="168"/>
                  </a:lnTo>
                  <a:lnTo>
                    <a:pt x="36" y="174"/>
                  </a:lnTo>
                  <a:lnTo>
                    <a:pt x="36" y="180"/>
                  </a:lnTo>
                  <a:lnTo>
                    <a:pt x="36" y="186"/>
                  </a:lnTo>
                  <a:lnTo>
                    <a:pt x="42" y="192"/>
                  </a:lnTo>
                  <a:lnTo>
                    <a:pt x="42" y="198"/>
                  </a:lnTo>
                  <a:lnTo>
                    <a:pt x="42" y="204"/>
                  </a:lnTo>
                  <a:lnTo>
                    <a:pt x="42" y="210"/>
                  </a:lnTo>
                  <a:lnTo>
                    <a:pt x="36" y="210"/>
                  </a:lnTo>
                  <a:lnTo>
                    <a:pt x="30" y="216"/>
                  </a:lnTo>
                  <a:lnTo>
                    <a:pt x="24" y="222"/>
                  </a:lnTo>
                  <a:lnTo>
                    <a:pt x="18" y="222"/>
                  </a:lnTo>
                  <a:lnTo>
                    <a:pt x="18" y="228"/>
                  </a:lnTo>
                  <a:lnTo>
                    <a:pt x="12" y="228"/>
                  </a:lnTo>
                  <a:lnTo>
                    <a:pt x="6" y="228"/>
                  </a:lnTo>
                  <a:lnTo>
                    <a:pt x="0" y="240"/>
                  </a:lnTo>
                  <a:lnTo>
                    <a:pt x="6" y="246"/>
                  </a:lnTo>
                  <a:lnTo>
                    <a:pt x="6" y="252"/>
                  </a:lnTo>
                  <a:lnTo>
                    <a:pt x="12" y="252"/>
                  </a:lnTo>
                  <a:lnTo>
                    <a:pt x="18" y="258"/>
                  </a:lnTo>
                  <a:lnTo>
                    <a:pt x="18" y="264"/>
                  </a:lnTo>
                  <a:lnTo>
                    <a:pt x="24" y="264"/>
                  </a:lnTo>
                  <a:lnTo>
                    <a:pt x="30" y="264"/>
                  </a:lnTo>
                  <a:lnTo>
                    <a:pt x="36" y="270"/>
                  </a:lnTo>
                  <a:lnTo>
                    <a:pt x="42" y="276"/>
                  </a:lnTo>
                  <a:lnTo>
                    <a:pt x="42" y="282"/>
                  </a:lnTo>
                  <a:lnTo>
                    <a:pt x="42" y="288"/>
                  </a:lnTo>
                  <a:lnTo>
                    <a:pt x="42" y="294"/>
                  </a:lnTo>
                  <a:lnTo>
                    <a:pt x="42" y="306"/>
                  </a:lnTo>
                  <a:lnTo>
                    <a:pt x="42" y="312"/>
                  </a:lnTo>
                  <a:lnTo>
                    <a:pt x="42" y="318"/>
                  </a:lnTo>
                  <a:lnTo>
                    <a:pt x="42" y="324"/>
                  </a:lnTo>
                  <a:lnTo>
                    <a:pt x="42" y="336"/>
                  </a:lnTo>
                  <a:lnTo>
                    <a:pt x="42" y="342"/>
                  </a:lnTo>
                  <a:lnTo>
                    <a:pt x="42" y="348"/>
                  </a:lnTo>
                  <a:lnTo>
                    <a:pt x="42" y="378"/>
                  </a:lnTo>
                  <a:lnTo>
                    <a:pt x="42" y="384"/>
                  </a:lnTo>
                  <a:lnTo>
                    <a:pt x="42" y="390"/>
                  </a:lnTo>
                  <a:lnTo>
                    <a:pt x="42" y="402"/>
                  </a:lnTo>
                  <a:lnTo>
                    <a:pt x="42" y="408"/>
                  </a:lnTo>
                  <a:lnTo>
                    <a:pt x="42" y="414"/>
                  </a:lnTo>
                  <a:lnTo>
                    <a:pt x="42" y="420"/>
                  </a:lnTo>
                  <a:lnTo>
                    <a:pt x="48" y="432"/>
                  </a:lnTo>
                  <a:lnTo>
                    <a:pt x="48" y="438"/>
                  </a:lnTo>
                  <a:lnTo>
                    <a:pt x="48" y="444"/>
                  </a:lnTo>
                  <a:lnTo>
                    <a:pt x="48" y="450"/>
                  </a:lnTo>
                  <a:lnTo>
                    <a:pt x="54" y="450"/>
                  </a:lnTo>
                  <a:lnTo>
                    <a:pt x="54" y="462"/>
                  </a:lnTo>
                  <a:lnTo>
                    <a:pt x="60" y="462"/>
                  </a:lnTo>
                  <a:lnTo>
                    <a:pt x="66" y="462"/>
                  </a:lnTo>
                  <a:lnTo>
                    <a:pt x="66" y="468"/>
                  </a:lnTo>
                  <a:lnTo>
                    <a:pt x="72" y="468"/>
                  </a:lnTo>
                  <a:lnTo>
                    <a:pt x="78" y="468"/>
                  </a:lnTo>
                  <a:lnTo>
                    <a:pt x="78" y="474"/>
                  </a:lnTo>
                  <a:lnTo>
                    <a:pt x="84" y="474"/>
                  </a:lnTo>
                  <a:lnTo>
                    <a:pt x="90" y="474"/>
                  </a:lnTo>
                </a:path>
              </a:pathLst>
            </a:custGeom>
            <a:noFill/>
            <a:ln w="9525">
              <a:solidFill>
                <a:srgbClr val="000000"/>
              </a:solidFill>
              <a:prstDash val="solid"/>
              <a:round/>
              <a:headEnd/>
              <a:tailEnd/>
            </a:ln>
          </p:spPr>
          <p:txBody>
            <a:bodyPr/>
            <a:lstStyle/>
            <a:p>
              <a:endParaRPr lang="en-US"/>
            </a:p>
          </p:txBody>
        </p:sp>
        <p:sp>
          <p:nvSpPr>
            <p:cNvPr id="18517" name="Rectangle 189"/>
            <p:cNvSpPr>
              <a:spLocks noChangeArrowheads="1"/>
            </p:cNvSpPr>
            <p:nvPr/>
          </p:nvSpPr>
          <p:spPr bwMode="auto">
            <a:xfrm>
              <a:off x="840" y="1998"/>
              <a:ext cx="338" cy="151"/>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(1994)</a:t>
              </a:r>
              <a:endParaRPr lang="en-US" altLang="ja-JP" sz="2400"/>
            </a:p>
          </p:txBody>
        </p:sp>
        <p:sp>
          <p:nvSpPr>
            <p:cNvPr id="18518" name="Rectangle 190"/>
            <p:cNvSpPr>
              <a:spLocks noChangeArrowheads="1"/>
            </p:cNvSpPr>
            <p:nvPr/>
          </p:nvSpPr>
          <p:spPr bwMode="auto">
            <a:xfrm>
              <a:off x="877" y="2430"/>
              <a:ext cx="338"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(1993)</a:t>
              </a:r>
              <a:endParaRPr lang="en-US" altLang="ja-JP" sz="2400"/>
            </a:p>
          </p:txBody>
        </p:sp>
        <p:sp>
          <p:nvSpPr>
            <p:cNvPr id="18519" name="Rectangle 191"/>
            <p:cNvSpPr>
              <a:spLocks noChangeArrowheads="1"/>
            </p:cNvSpPr>
            <p:nvPr/>
          </p:nvSpPr>
          <p:spPr bwMode="auto">
            <a:xfrm>
              <a:off x="2904" y="2886"/>
              <a:ext cx="338" cy="152"/>
            </a:xfrm>
            <a:prstGeom prst="rect">
              <a:avLst/>
            </a:prstGeom>
            <a:noFill/>
            <a:ln w="9525">
              <a:noFill/>
              <a:miter lim="800000"/>
              <a:headEnd/>
              <a:tailEnd/>
            </a:ln>
          </p:spPr>
          <p:txBody>
            <a:bodyPr wrap="none" lIns="0" tIns="0" rIns="0" bIns="0">
              <a:spAutoFit/>
            </a:bodyPr>
            <a:lstStyle/>
            <a:p>
              <a:r>
                <a:rPr lang="en-US" altLang="ja-JP" sz="1400" b="1">
                  <a:solidFill>
                    <a:srgbClr val="000000"/>
                  </a:solidFill>
                  <a:latin typeface="Arial" charset="0"/>
                </a:rPr>
                <a:t>(1992)</a:t>
              </a:r>
              <a:endParaRPr lang="en-US" altLang="ja-JP" sz="2400"/>
            </a:p>
          </p:txBody>
        </p:sp>
        <p:sp>
          <p:nvSpPr>
            <p:cNvPr id="18520" name="Rectangle 192"/>
            <p:cNvSpPr>
              <a:spLocks noChangeArrowheads="1"/>
            </p:cNvSpPr>
            <p:nvPr/>
          </p:nvSpPr>
          <p:spPr bwMode="auto">
            <a:xfrm>
              <a:off x="2946" y="3839"/>
              <a:ext cx="322" cy="304"/>
            </a:xfrm>
            <a:prstGeom prst="rect">
              <a:avLst/>
            </a:prstGeom>
            <a:noFill/>
            <a:ln w="9525">
              <a:noFill/>
              <a:miter lim="800000"/>
              <a:headEnd/>
              <a:tailEnd/>
            </a:ln>
          </p:spPr>
          <p:txBody>
            <a:bodyPr lIns="0" tIns="0" rIns="0" bIns="0">
              <a:spAutoFit/>
            </a:bodyPr>
            <a:lstStyle/>
            <a:p>
              <a:r>
                <a:rPr lang="en-US" altLang="ja-JP" sz="1400" b="1">
                  <a:solidFill>
                    <a:srgbClr val="000000"/>
                  </a:solidFill>
                  <a:latin typeface="Arial" charset="0"/>
                </a:rPr>
                <a:t>(1980)</a:t>
              </a:r>
              <a:endParaRPr lang="en-US" altLang="ja-JP" sz="2400"/>
            </a:p>
          </p:txBody>
        </p:sp>
      </p:grpSp>
      <p:sp>
        <p:nvSpPr>
          <p:cNvPr id="18438" name="Rectangle 194"/>
          <p:cNvSpPr>
            <a:spLocks noChangeArrowheads="1"/>
          </p:cNvSpPr>
          <p:nvPr/>
        </p:nvSpPr>
        <p:spPr bwMode="auto">
          <a:xfrm>
            <a:off x="5029200" y="936813"/>
            <a:ext cx="3830638" cy="3013075"/>
          </a:xfrm>
          <a:prstGeom prst="rect">
            <a:avLst/>
          </a:prstGeom>
          <a:noFill/>
          <a:ln w="9525">
            <a:noFill/>
            <a:miter lim="800000"/>
            <a:headEnd/>
            <a:tailEnd/>
          </a:ln>
        </p:spPr>
        <p:txBody>
          <a:bodyPr wrap="none">
            <a:spAutoFit/>
          </a:bodyPr>
          <a:lstStyle/>
          <a:p>
            <a:r>
              <a:rPr lang="en-US" altLang="ja-JP" sz="2400" b="1">
                <a:solidFill>
                  <a:srgbClr val="FF5050"/>
                </a:solidFill>
                <a:latin typeface="Arial" charset="0"/>
                <a:ea typeface="MS PMincho" pitchFamily="18" charset="-128"/>
              </a:rPr>
              <a:t>+ 266-nm pump possible </a:t>
            </a:r>
          </a:p>
          <a:p>
            <a:r>
              <a:rPr lang="en-US" altLang="ja-JP" sz="2400" b="1">
                <a:solidFill>
                  <a:srgbClr val="FF5050"/>
                </a:solidFill>
                <a:latin typeface="Arial" charset="0"/>
                <a:ea typeface="MS PMincho" pitchFamily="18" charset="-128"/>
              </a:rPr>
              <a:t>   Ce:LiCAF, Ce:LiSAF</a:t>
            </a:r>
          </a:p>
          <a:p>
            <a:r>
              <a:rPr lang="en-US" altLang="ja-JP" sz="2400" b="1">
                <a:solidFill>
                  <a:srgbClr val="FF5050"/>
                </a:solidFill>
                <a:latin typeface="Arial" charset="0"/>
                <a:ea typeface="MS PMincho" pitchFamily="18" charset="-128"/>
              </a:rPr>
              <a:t> </a:t>
            </a:r>
          </a:p>
          <a:p>
            <a:r>
              <a:rPr lang="en-US" altLang="ja-JP" sz="2400" b="1">
                <a:solidFill>
                  <a:srgbClr val="FF5050"/>
                </a:solidFill>
                <a:latin typeface="Arial" charset="0"/>
                <a:ea typeface="MS PMincho" pitchFamily="18" charset="-128"/>
              </a:rPr>
              <a:t>+ No degradation</a:t>
            </a:r>
            <a:r>
              <a:rPr lang="en-US" altLang="ja-JP" sz="1000" b="1">
                <a:latin typeface="Arial" charset="0"/>
                <a:ea typeface="MS PMincho" pitchFamily="18" charset="-128"/>
              </a:rPr>
              <a:t> </a:t>
            </a:r>
          </a:p>
          <a:p>
            <a:r>
              <a:rPr lang="en-US" altLang="ja-JP" sz="2400" b="1">
                <a:solidFill>
                  <a:srgbClr val="FF5050"/>
                </a:solidFill>
                <a:latin typeface="Arial" charset="0"/>
                <a:ea typeface="MS PMincho" pitchFamily="18" charset="-128"/>
              </a:rPr>
              <a:t>   for Ce:LiCAF </a:t>
            </a:r>
          </a:p>
          <a:p>
            <a:endParaRPr lang="en-US" altLang="ja-JP" sz="2400" b="1">
              <a:solidFill>
                <a:srgbClr val="FF5050"/>
              </a:solidFill>
              <a:latin typeface="Arial" charset="0"/>
              <a:ea typeface="MS PMincho" pitchFamily="18" charset="-128"/>
            </a:endParaRPr>
          </a:p>
          <a:p>
            <a:r>
              <a:rPr lang="en-US" altLang="ja-JP" sz="2400" b="1">
                <a:latin typeface="Arial" charset="0"/>
                <a:ea typeface="MS PMincho" pitchFamily="18" charset="-128"/>
              </a:rPr>
              <a:t>– Ce:LiSAF, Ce:YLF </a:t>
            </a:r>
          </a:p>
          <a:p>
            <a:r>
              <a:rPr lang="en-US" altLang="ja-JP" sz="2400" b="1">
                <a:latin typeface="Arial" charset="0"/>
                <a:ea typeface="MS PMincho" pitchFamily="18" charset="-128"/>
              </a:rPr>
              <a:t>   Solarization reported</a:t>
            </a:r>
          </a:p>
        </p:txBody>
      </p:sp>
      <p:sp>
        <p:nvSpPr>
          <p:cNvPr id="18439" name="Rectangle 195"/>
          <p:cNvSpPr>
            <a:spLocks noChangeArrowheads="1"/>
          </p:cNvSpPr>
          <p:nvPr/>
        </p:nvSpPr>
        <p:spPr bwMode="auto">
          <a:xfrm>
            <a:off x="1752600" y="2918013"/>
            <a:ext cx="296863" cy="336550"/>
          </a:xfrm>
          <a:prstGeom prst="rect">
            <a:avLst/>
          </a:prstGeom>
          <a:noFill/>
          <a:ln w="9525">
            <a:noFill/>
            <a:miter lim="800000"/>
            <a:headEnd/>
            <a:tailEnd/>
          </a:ln>
        </p:spPr>
        <p:txBody>
          <a:bodyPr wrap="none">
            <a:spAutoFit/>
          </a:bodyPr>
          <a:lstStyle/>
          <a:p>
            <a:r>
              <a:rPr lang="en-US" altLang="ja-JP" sz="1600" b="1">
                <a:solidFill>
                  <a:schemeClr val="accent1"/>
                </a:solidFill>
                <a:latin typeface="Arial" charset="0"/>
                <a:ea typeface="MS PMincho" pitchFamily="18" charset="-128"/>
              </a:rPr>
              <a:t>1</a:t>
            </a:r>
          </a:p>
        </p:txBody>
      </p:sp>
      <p:sp>
        <p:nvSpPr>
          <p:cNvPr id="18440" name="Rectangle 196"/>
          <p:cNvSpPr>
            <a:spLocks noChangeArrowheads="1"/>
          </p:cNvSpPr>
          <p:nvPr/>
        </p:nvSpPr>
        <p:spPr bwMode="auto">
          <a:xfrm>
            <a:off x="1143000" y="3527613"/>
            <a:ext cx="296863" cy="336550"/>
          </a:xfrm>
          <a:prstGeom prst="rect">
            <a:avLst/>
          </a:prstGeom>
          <a:noFill/>
          <a:ln w="9525">
            <a:noFill/>
            <a:miter lim="800000"/>
            <a:headEnd/>
            <a:tailEnd/>
          </a:ln>
        </p:spPr>
        <p:txBody>
          <a:bodyPr wrap="none">
            <a:spAutoFit/>
          </a:bodyPr>
          <a:lstStyle/>
          <a:p>
            <a:r>
              <a:rPr lang="en-US" altLang="ja-JP" sz="1600" b="1">
                <a:solidFill>
                  <a:schemeClr val="accent1"/>
                </a:solidFill>
                <a:latin typeface="Arial" charset="0"/>
                <a:ea typeface="MS PMincho" pitchFamily="18" charset="-128"/>
              </a:rPr>
              <a:t>2</a:t>
            </a:r>
          </a:p>
        </p:txBody>
      </p:sp>
      <p:sp>
        <p:nvSpPr>
          <p:cNvPr id="18441" name="Rectangle 197"/>
          <p:cNvSpPr>
            <a:spLocks noChangeArrowheads="1"/>
          </p:cNvSpPr>
          <p:nvPr/>
        </p:nvSpPr>
        <p:spPr bwMode="auto">
          <a:xfrm>
            <a:off x="1295400" y="1622613"/>
            <a:ext cx="296863" cy="336550"/>
          </a:xfrm>
          <a:prstGeom prst="rect">
            <a:avLst/>
          </a:prstGeom>
          <a:noFill/>
          <a:ln w="9525">
            <a:noFill/>
            <a:miter lim="800000"/>
            <a:headEnd/>
            <a:tailEnd/>
          </a:ln>
        </p:spPr>
        <p:txBody>
          <a:bodyPr wrap="none">
            <a:spAutoFit/>
          </a:bodyPr>
          <a:lstStyle/>
          <a:p>
            <a:r>
              <a:rPr lang="en-US" altLang="ja-JP" sz="1600" b="1">
                <a:solidFill>
                  <a:schemeClr val="accent1"/>
                </a:solidFill>
                <a:latin typeface="Arial" charset="0"/>
                <a:ea typeface="MS PMincho" pitchFamily="18" charset="-128"/>
              </a:rPr>
              <a:t>4</a:t>
            </a:r>
          </a:p>
        </p:txBody>
      </p:sp>
      <p:sp>
        <p:nvSpPr>
          <p:cNvPr id="18442" name="Rectangle 198"/>
          <p:cNvSpPr>
            <a:spLocks noChangeArrowheads="1"/>
          </p:cNvSpPr>
          <p:nvPr/>
        </p:nvSpPr>
        <p:spPr bwMode="auto">
          <a:xfrm>
            <a:off x="1676400" y="2232213"/>
            <a:ext cx="296863" cy="336550"/>
          </a:xfrm>
          <a:prstGeom prst="rect">
            <a:avLst/>
          </a:prstGeom>
          <a:noFill/>
          <a:ln w="9525">
            <a:noFill/>
            <a:miter lim="800000"/>
            <a:headEnd/>
            <a:tailEnd/>
          </a:ln>
        </p:spPr>
        <p:txBody>
          <a:bodyPr wrap="none">
            <a:spAutoFit/>
          </a:bodyPr>
          <a:lstStyle/>
          <a:p>
            <a:r>
              <a:rPr lang="en-US" altLang="ja-JP" sz="1600" b="1">
                <a:solidFill>
                  <a:schemeClr val="accent1"/>
                </a:solidFill>
                <a:latin typeface="Arial" charset="0"/>
                <a:ea typeface="MS PMincho" pitchFamily="18" charset="-128"/>
              </a:rPr>
              <a:t>3</a:t>
            </a:r>
          </a:p>
        </p:txBody>
      </p:sp>
      <p:sp>
        <p:nvSpPr>
          <p:cNvPr id="18443" name="Rectangle 199"/>
          <p:cNvSpPr>
            <a:spLocks noChangeArrowheads="1"/>
          </p:cNvSpPr>
          <p:nvPr/>
        </p:nvSpPr>
        <p:spPr bwMode="auto">
          <a:xfrm>
            <a:off x="1371600" y="936813"/>
            <a:ext cx="296863" cy="336550"/>
          </a:xfrm>
          <a:prstGeom prst="rect">
            <a:avLst/>
          </a:prstGeom>
          <a:noFill/>
          <a:ln w="9525">
            <a:noFill/>
            <a:miter lim="800000"/>
            <a:headEnd/>
            <a:tailEnd/>
          </a:ln>
        </p:spPr>
        <p:txBody>
          <a:bodyPr wrap="none">
            <a:spAutoFit/>
          </a:bodyPr>
          <a:lstStyle/>
          <a:p>
            <a:r>
              <a:rPr lang="en-US" altLang="ja-JP" sz="1600" b="1">
                <a:solidFill>
                  <a:schemeClr val="accent1"/>
                </a:solidFill>
                <a:latin typeface="Arial" charset="0"/>
                <a:ea typeface="MS PMincho" pitchFamily="18" charset="-128"/>
              </a:rPr>
              <a:t>5</a:t>
            </a:r>
          </a:p>
        </p:txBody>
      </p:sp>
      <p:sp>
        <p:nvSpPr>
          <p:cNvPr id="18444" name="Rectangle 200"/>
          <p:cNvSpPr>
            <a:spLocks noChangeArrowheads="1"/>
          </p:cNvSpPr>
          <p:nvPr/>
        </p:nvSpPr>
        <p:spPr bwMode="auto">
          <a:xfrm>
            <a:off x="4330700" y="3832413"/>
            <a:ext cx="4813300" cy="1314450"/>
          </a:xfrm>
          <a:prstGeom prst="rect">
            <a:avLst/>
          </a:prstGeom>
          <a:noFill/>
          <a:ln w="9525">
            <a:noFill/>
            <a:miter lim="800000"/>
            <a:headEnd/>
            <a:tailEnd/>
          </a:ln>
        </p:spPr>
        <p:txBody>
          <a:bodyPr wrap="none">
            <a:spAutoFit/>
          </a:bodyPr>
          <a:lstStyle/>
          <a:p>
            <a:pPr marL="457200" indent="-457200"/>
            <a:r>
              <a:rPr lang="en-US" altLang="ja-JP" sz="1600" b="1" dirty="0">
                <a:solidFill>
                  <a:schemeClr val="accent1"/>
                </a:solidFill>
                <a:latin typeface="Arial" charset="0"/>
                <a:ea typeface="MS PMincho" pitchFamily="18" charset="-128"/>
              </a:rPr>
              <a:t>1. P. F. Moulton, et. al,    OL4, 184 (1979)</a:t>
            </a:r>
          </a:p>
          <a:p>
            <a:pPr marL="457200" indent="-457200"/>
            <a:r>
              <a:rPr lang="en-US" altLang="ja-JP" sz="1600" b="1" dirty="0">
                <a:solidFill>
                  <a:schemeClr val="accent1"/>
                </a:solidFill>
                <a:latin typeface="Arial" charset="0"/>
                <a:ea typeface="MS PMincho" pitchFamily="18" charset="-128"/>
              </a:rPr>
              <a:t>2. P. F. Moulton ,et. al,    OL5, 339 (1980)</a:t>
            </a:r>
          </a:p>
          <a:p>
            <a:pPr marL="457200" indent="-457200"/>
            <a:r>
              <a:rPr lang="en-US" altLang="ja-JP" sz="1600" b="1" dirty="0">
                <a:solidFill>
                  <a:schemeClr val="accent1"/>
                </a:solidFill>
                <a:latin typeface="Arial" charset="0"/>
                <a:ea typeface="MS PMincho" pitchFamily="18" charset="-128"/>
              </a:rPr>
              <a:t>3. M.A. Dubinskii, et. al,  IQEC1992. FrL2</a:t>
            </a:r>
          </a:p>
          <a:p>
            <a:pPr marL="457200" indent="-457200"/>
            <a:r>
              <a:rPr lang="en-US" altLang="ja-JP" sz="1600" b="1" dirty="0">
                <a:solidFill>
                  <a:schemeClr val="accent1"/>
                </a:solidFill>
                <a:latin typeface="Arial" charset="0"/>
                <a:ea typeface="MS PMincho" pitchFamily="18" charset="-128"/>
              </a:rPr>
              <a:t>4. M.A. Dubinskii, et. al,  JMO. 40, 1, (1993)</a:t>
            </a:r>
          </a:p>
          <a:p>
            <a:pPr marL="457200" indent="-457200"/>
            <a:r>
              <a:rPr lang="en-US" altLang="ja-JP" sz="1600" b="1" dirty="0">
                <a:solidFill>
                  <a:schemeClr val="accent1"/>
                </a:solidFill>
                <a:latin typeface="Arial" charset="0"/>
                <a:ea typeface="MS PMincho" pitchFamily="18" charset="-128"/>
              </a:rPr>
              <a:t>5. C.D. Marshall, et. al,    JOSAB. 11, 2054 (1994)</a:t>
            </a:r>
          </a:p>
        </p:txBody>
      </p:sp>
      <p:sp>
        <p:nvSpPr>
          <p:cNvPr id="18445" name="Text Box 1068"/>
          <p:cNvSpPr txBox="1">
            <a:spLocks noChangeArrowheads="1"/>
          </p:cNvSpPr>
          <p:nvPr/>
        </p:nvSpPr>
        <p:spPr bwMode="auto">
          <a:xfrm>
            <a:off x="0" y="5810438"/>
            <a:ext cx="9144000" cy="822325"/>
          </a:xfrm>
          <a:prstGeom prst="rect">
            <a:avLst/>
          </a:prstGeom>
          <a:noFill/>
          <a:ln w="9525">
            <a:noFill/>
            <a:miter lim="800000"/>
            <a:headEnd/>
            <a:tailEnd/>
          </a:ln>
        </p:spPr>
        <p:txBody>
          <a:bodyPr>
            <a:spAutoFit/>
          </a:bodyPr>
          <a:lstStyle/>
          <a:p>
            <a:r>
              <a:rPr lang="en-US" altLang="ja-JP" sz="2400" b="1" dirty="0"/>
              <a:t>All </a:t>
            </a:r>
            <a:r>
              <a:rPr lang="en-US" altLang="ja-JP" sz="2400" b="1" dirty="0" err="1"/>
              <a:t>Ce</a:t>
            </a:r>
            <a:r>
              <a:rPr lang="en-US" altLang="ja-JP" sz="2400" b="1" dirty="0"/>
              <a:t> doped  have abroad gain band width. They are especially attractive for </a:t>
            </a:r>
            <a:r>
              <a:rPr lang="en-US" altLang="ja-JP" sz="2400" b="1" dirty="0" err="1"/>
              <a:t>ultrashort</a:t>
            </a:r>
            <a:r>
              <a:rPr lang="en-US" altLang="ja-JP" sz="2400" b="1" dirty="0"/>
              <a:t>-pulse generation and application.</a:t>
            </a:r>
            <a:endParaRPr lang="en-US" altLang="ja-JP" sz="2400" dirty="0"/>
          </a:p>
        </p:txBody>
      </p:sp>
      <p:grpSp>
        <p:nvGrpSpPr>
          <p:cNvPr id="201" name="Group 200"/>
          <p:cNvGrpSpPr/>
          <p:nvPr/>
        </p:nvGrpSpPr>
        <p:grpSpPr>
          <a:xfrm>
            <a:off x="8965" y="544057"/>
            <a:ext cx="9144000" cy="181587"/>
            <a:chOff x="0" y="900000"/>
            <a:chExt cx="9144000" cy="181587"/>
          </a:xfrm>
        </p:grpSpPr>
        <p:cxnSp>
          <p:nvCxnSpPr>
            <p:cNvPr id="202" name="Straight Connector 201"/>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203" name="Straight Connector 202"/>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204" name="Straight Connector 203"/>
            <p:cNvCxnSpPr/>
            <p:nvPr/>
          </p:nvCxnSpPr>
          <p:spPr bwMode="auto">
            <a:xfrm>
              <a:off x="0" y="1080000"/>
              <a:ext cx="7164000" cy="1587"/>
            </a:xfrm>
            <a:prstGeom prst="line">
              <a:avLst/>
            </a:prstGeom>
            <a:noFill/>
            <a:ln w="12700" cap="flat" cmpd="sng" algn="ctr">
              <a:solidFill>
                <a:srgbClr val="0000CC"/>
              </a:solidFill>
              <a:prstDash val="solid"/>
            </a:ln>
            <a:effectLst/>
          </p:spPr>
        </p:cxnSp>
      </p:grpSp>
      <p:sp>
        <p:nvSpPr>
          <p:cNvPr id="205" name="Rectangle 204"/>
          <p:cNvSpPr/>
          <p:nvPr/>
        </p:nvSpPr>
        <p:spPr>
          <a:xfrm>
            <a:off x="8965" y="20837"/>
            <a:ext cx="9144000" cy="523220"/>
          </a:xfrm>
          <a:prstGeom prst="rect">
            <a:avLst/>
          </a:prstGeom>
        </p:spPr>
        <p:txBody>
          <a:bodyPr wrap="square">
            <a:spAutoFit/>
          </a:bodyP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DEVELOPMENT OF ULTRAVIOLET LASER </a:t>
            </a:r>
            <a:endParaRPr lang="en-US" sz="2800" dirty="0">
              <a:solidFill>
                <a:srgbClr val="FF0000"/>
              </a:solidFill>
            </a:endParaRPr>
          </a:p>
        </p:txBody>
      </p:sp>
    </p:spTree>
    <p:extLst>
      <p:ext uri="{BB962C8B-B14F-4D97-AF65-F5344CB8AC3E}">
        <p14:creationId xmlns:p14="http://schemas.microsoft.com/office/powerpoint/2010/main" val="406675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896190"/>
            <a:ext cx="9143999" cy="307777"/>
          </a:xfrm>
          <a:prstGeom prst="rect">
            <a:avLst/>
          </a:prstGeom>
          <a:noFill/>
        </p:spPr>
        <p:txBody>
          <a:bodyPr wrap="square" lIns="91440" tIns="0" rIns="91440" bIns="0" rtlCol="0">
            <a:spAutoFit/>
          </a:bodyPr>
          <a:lstStyle/>
          <a:p>
            <a:pPr marL="223838" indent="-223838" algn="ctr"/>
            <a:r>
              <a:rPr lang="en-US" sz="2000" b="1" dirty="0">
                <a:latin typeface="Times New Roman" pitchFamily="18" charset="0"/>
                <a:cs typeface="Times New Roman" pitchFamily="18" charset="0"/>
              </a:rPr>
              <a:t>Fluoride crystals have been developed for the direct and efficient generation of UV</a:t>
            </a:r>
          </a:p>
        </p:txBody>
      </p:sp>
      <p:sp>
        <p:nvSpPr>
          <p:cNvPr id="19" name="正方形/長方形 18"/>
          <p:cNvSpPr/>
          <p:nvPr/>
        </p:nvSpPr>
        <p:spPr bwMode="auto">
          <a:xfrm>
            <a:off x="394329" y="1658159"/>
            <a:ext cx="4032448" cy="3066241"/>
          </a:xfrm>
          <a:prstGeom prst="rect">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ja-JP" altLang="en-US" sz="1400" dirty="0">
              <a:solidFill>
                <a:prstClr val="black"/>
              </a:solidFill>
              <a:latin typeface="Arial" pitchFamily="34" charset="0"/>
              <a:ea typeface="Arial Unicode MS" pitchFamily="50" charset="-128"/>
              <a:cs typeface="Arial" pitchFamily="34" charset="0"/>
            </a:endParaRPr>
          </a:p>
        </p:txBody>
      </p:sp>
      <p:sp>
        <p:nvSpPr>
          <p:cNvPr id="20" name="Text Box 63"/>
          <p:cNvSpPr txBox="1">
            <a:spLocks noChangeArrowheads="1"/>
          </p:cNvSpPr>
          <p:nvPr/>
        </p:nvSpPr>
        <p:spPr bwMode="auto">
          <a:xfrm>
            <a:off x="1493290" y="1460925"/>
            <a:ext cx="1913615" cy="400110"/>
          </a:xfrm>
          <a:prstGeom prst="rect">
            <a:avLst/>
          </a:prstGeom>
          <a:solidFill>
            <a:schemeClr val="bg1"/>
          </a:solidFill>
          <a:ln>
            <a:solidFill>
              <a:schemeClr val="bg1"/>
            </a:solidFill>
          </a:ln>
        </p:spPr>
        <p:txBody>
          <a:bodyPr wrap="square">
            <a:spAutoFit/>
          </a:bodyPr>
          <a:lstStyle>
            <a:lvl1pPr>
              <a:spcBef>
                <a:spcPct val="20000"/>
              </a:spcBef>
              <a:buChar char="•"/>
              <a:defRPr kumimoji="1" sz="3200">
                <a:solidFill>
                  <a:schemeClr val="tx1"/>
                </a:solidFill>
                <a:latin typeface="Times New Roman" pitchFamily="18" charset="0"/>
                <a:ea typeface="ＭＳ Ｐゴシック" charset="-128"/>
              </a:defRPr>
            </a:lvl1pPr>
            <a:lvl2pPr marL="742950" indent="-285750">
              <a:spcBef>
                <a:spcPct val="20000"/>
              </a:spcBef>
              <a:buChar char="–"/>
              <a:defRPr kumimoji="1" sz="2800">
                <a:solidFill>
                  <a:schemeClr val="tx1"/>
                </a:solidFill>
                <a:latin typeface="Times New Roman" pitchFamily="18" charset="0"/>
                <a:ea typeface="ＭＳ Ｐゴシック" charset="-128"/>
              </a:defRPr>
            </a:lvl2pPr>
            <a:lvl3pPr marL="1143000" indent="-228600">
              <a:spcBef>
                <a:spcPct val="20000"/>
              </a:spcBef>
              <a:buChar char="•"/>
              <a:defRPr kumimoji="1" sz="2400">
                <a:solidFill>
                  <a:schemeClr val="tx1"/>
                </a:solidFill>
                <a:latin typeface="Times New Roman" pitchFamily="18" charset="0"/>
                <a:ea typeface="ＭＳ Ｐゴシック" charset="-128"/>
              </a:defRPr>
            </a:lvl3pPr>
            <a:lvl4pPr marL="1600200" indent="-228600">
              <a:spcBef>
                <a:spcPct val="20000"/>
              </a:spcBef>
              <a:buChar char="–"/>
              <a:defRPr kumimoji="1" sz="2000">
                <a:solidFill>
                  <a:schemeClr val="tx1"/>
                </a:solidFill>
                <a:latin typeface="Times New Roman" pitchFamily="18" charset="0"/>
                <a:ea typeface="ＭＳ Ｐゴシック" charset="-128"/>
              </a:defRPr>
            </a:lvl4pPr>
            <a:lvl5pPr marL="2057400" indent="-22860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a:spcBef>
                <a:spcPct val="10000"/>
              </a:spcBef>
              <a:buFontTx/>
              <a:buNone/>
            </a:pPr>
            <a:r>
              <a:rPr lang="en-US" altLang="ja-JP" sz="2000" b="1" dirty="0">
                <a:solidFill>
                  <a:prstClr val="black"/>
                </a:solidFill>
                <a:latin typeface="Arial" pitchFamily="34" charset="0"/>
                <a:ea typeface="Arial Unicode MS" pitchFamily="50" charset="-128"/>
                <a:cs typeface="Arial" pitchFamily="34" charset="0"/>
              </a:rPr>
              <a:t>Laser medium</a:t>
            </a:r>
            <a:endParaRPr lang="ja-JP" altLang="en-US" sz="2000" b="1" dirty="0">
              <a:solidFill>
                <a:prstClr val="black"/>
              </a:solidFill>
              <a:latin typeface="Arial" pitchFamily="34" charset="0"/>
              <a:ea typeface="Arial Unicode MS" pitchFamily="50" charset="-128"/>
              <a:cs typeface="Arial" pitchFamily="34" charset="0"/>
            </a:endParaRPr>
          </a:p>
        </p:txBody>
      </p:sp>
      <p:sp>
        <p:nvSpPr>
          <p:cNvPr id="22" name="Text Box 63"/>
          <p:cNvSpPr txBox="1">
            <a:spLocks noChangeArrowheads="1"/>
          </p:cNvSpPr>
          <p:nvPr/>
        </p:nvSpPr>
        <p:spPr bwMode="auto">
          <a:xfrm>
            <a:off x="457200" y="3796135"/>
            <a:ext cx="403244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ＭＳ Ｐゴシック" charset="-128"/>
              </a:defRPr>
            </a:lvl1pPr>
            <a:lvl2pPr marL="742950" indent="-285750">
              <a:spcBef>
                <a:spcPct val="20000"/>
              </a:spcBef>
              <a:buChar char="–"/>
              <a:defRPr kumimoji="1" sz="2800">
                <a:solidFill>
                  <a:schemeClr val="tx1"/>
                </a:solidFill>
                <a:latin typeface="Times New Roman" pitchFamily="18" charset="0"/>
                <a:ea typeface="ＭＳ Ｐゴシック" charset="-128"/>
              </a:defRPr>
            </a:lvl2pPr>
            <a:lvl3pPr marL="1143000" indent="-228600">
              <a:spcBef>
                <a:spcPct val="20000"/>
              </a:spcBef>
              <a:buChar char="•"/>
              <a:defRPr kumimoji="1" sz="2400">
                <a:solidFill>
                  <a:schemeClr val="tx1"/>
                </a:solidFill>
                <a:latin typeface="Times New Roman" pitchFamily="18" charset="0"/>
                <a:ea typeface="ＭＳ Ｐゴシック" charset="-128"/>
              </a:defRPr>
            </a:lvl3pPr>
            <a:lvl4pPr marL="1600200" indent="-228600">
              <a:spcBef>
                <a:spcPct val="20000"/>
              </a:spcBef>
              <a:buChar char="–"/>
              <a:defRPr kumimoji="1" sz="2000">
                <a:solidFill>
                  <a:schemeClr val="tx1"/>
                </a:solidFill>
                <a:latin typeface="Times New Roman" pitchFamily="18" charset="0"/>
                <a:ea typeface="ＭＳ Ｐゴシック" charset="-128"/>
              </a:defRPr>
            </a:lvl4pPr>
            <a:lvl5pPr marL="2057400" indent="-22860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lvl="0" algn="ctr">
              <a:spcBef>
                <a:spcPts val="0"/>
              </a:spcBef>
              <a:buNone/>
            </a:pPr>
            <a:r>
              <a:rPr lang="en-US" altLang="ja-JP" sz="1800" b="1" dirty="0">
                <a:solidFill>
                  <a:prstClr val="black"/>
                </a:solidFill>
                <a:latin typeface="Arial" panose="020B0604020202020204"/>
                <a:ea typeface="+mn-ea"/>
              </a:rPr>
              <a:t>Broad band: 280 to 325 nm</a:t>
            </a:r>
            <a:endParaRPr lang="en-US" altLang="ja-JP" sz="1800" b="1" dirty="0">
              <a:solidFill>
                <a:prstClr val="black"/>
              </a:solidFill>
              <a:latin typeface="Arial" pitchFamily="34" charset="0"/>
              <a:ea typeface="Arial Unicode MS" pitchFamily="50" charset="-128"/>
              <a:cs typeface="Arial" pitchFamily="34" charset="0"/>
            </a:endParaRPr>
          </a:p>
          <a:p>
            <a:pPr algn="ctr">
              <a:spcBef>
                <a:spcPts val="0"/>
              </a:spcBef>
              <a:buFontTx/>
              <a:buNone/>
            </a:pPr>
            <a:r>
              <a:rPr lang="en-US" altLang="ja-JP" sz="1800" b="1" dirty="0">
                <a:solidFill>
                  <a:prstClr val="black"/>
                </a:solidFill>
                <a:latin typeface="Arial" pitchFamily="34" charset="0"/>
                <a:ea typeface="Arial Unicode MS" pitchFamily="50" charset="-128"/>
                <a:cs typeface="Arial" pitchFamily="34" charset="0"/>
              </a:rPr>
              <a:t>Tunable, high-energy, short-pulse, all-solid-state laser</a:t>
            </a:r>
          </a:p>
        </p:txBody>
      </p:sp>
      <p:pic>
        <p:nvPicPr>
          <p:cNvPr id="27" name="Picture 7"/>
          <p:cNvPicPr>
            <a:picLocks noChangeAspect="1"/>
          </p:cNvPicPr>
          <p:nvPr/>
        </p:nvPicPr>
        <p:blipFill rotWithShape="1">
          <a:blip r:embed="rId3" cstate="print"/>
          <a:srcRect l="11092" t="33631" r="39132" b="27468"/>
          <a:stretch/>
        </p:blipFill>
        <p:spPr>
          <a:xfrm>
            <a:off x="712668" y="1874366"/>
            <a:ext cx="3438623" cy="1885179"/>
          </a:xfrm>
          <a:prstGeom prst="rect">
            <a:avLst/>
          </a:prstGeom>
          <a:ln w="38100">
            <a:solidFill>
              <a:schemeClr val="bg1"/>
            </a:solidFill>
          </a:ln>
        </p:spPr>
      </p:pic>
      <p:sp>
        <p:nvSpPr>
          <p:cNvPr id="16" name="TextBox 11"/>
          <p:cNvSpPr txBox="1"/>
          <p:nvPr/>
        </p:nvSpPr>
        <p:spPr>
          <a:xfrm>
            <a:off x="-96985" y="1191490"/>
            <a:ext cx="4267200" cy="369332"/>
          </a:xfrm>
          <a:prstGeom prst="rect">
            <a:avLst/>
          </a:prstGeom>
          <a:noFill/>
        </p:spPr>
        <p:txBody>
          <a:bodyPr wrap="square" lIns="91440" tIns="0" rIns="91440" bIns="0" rtlCol="0">
            <a:spAutoFit/>
          </a:bodyPr>
          <a:lstStyle/>
          <a:p>
            <a:pPr marL="223838" indent="-223838" algn="ctr"/>
            <a:r>
              <a:rPr lang="en-US" sz="2400" b="1" i="1" dirty="0">
                <a:solidFill>
                  <a:srgbClr val="7030A0"/>
                </a:solidFill>
                <a:latin typeface="Times New Roman" pitchFamily="18" charset="0"/>
                <a:cs typeface="Times New Roman" pitchFamily="18" charset="0"/>
              </a:rPr>
              <a:t>Ce:LiCaAlF</a:t>
            </a:r>
            <a:r>
              <a:rPr lang="en-US" sz="2400" b="1" i="1" baseline="-25000" dirty="0">
                <a:solidFill>
                  <a:srgbClr val="7030A0"/>
                </a:solidFill>
                <a:latin typeface="Times New Roman" pitchFamily="18" charset="0"/>
                <a:cs typeface="Times New Roman" pitchFamily="18" charset="0"/>
              </a:rPr>
              <a:t>6</a:t>
            </a:r>
            <a:r>
              <a:rPr lang="ja-JP" altLang="en-US" sz="2400" b="1" i="1" dirty="0">
                <a:solidFill>
                  <a:srgbClr val="7030A0"/>
                </a:solidFill>
                <a:latin typeface="Times New Roman" pitchFamily="18" charset="0"/>
                <a:cs typeface="Times New Roman" pitchFamily="18" charset="0"/>
              </a:rPr>
              <a:t>（</a:t>
            </a:r>
            <a:r>
              <a:rPr lang="en-US" sz="2400" b="1" i="1" dirty="0" err="1">
                <a:solidFill>
                  <a:srgbClr val="7030A0"/>
                </a:solidFill>
                <a:latin typeface="Times New Roman" pitchFamily="18" charset="0"/>
                <a:cs typeface="Times New Roman" pitchFamily="18" charset="0"/>
              </a:rPr>
              <a:t>Ce:LiCAF</a:t>
            </a:r>
            <a:r>
              <a:rPr lang="ja-JP" altLang="en-US" sz="2400" b="1" i="1">
                <a:solidFill>
                  <a:srgbClr val="7030A0"/>
                </a:solidFill>
                <a:latin typeface="Times New Roman" pitchFamily="18" charset="0"/>
                <a:cs typeface="Times New Roman" pitchFamily="18" charset="0"/>
              </a:rPr>
              <a:t>）</a:t>
            </a:r>
            <a:endParaRPr lang="en-US" sz="2400" b="1" i="1" dirty="0">
              <a:solidFill>
                <a:srgbClr val="7030A0"/>
              </a:solidFill>
              <a:latin typeface="Times New Roman" pitchFamily="18" charset="0"/>
              <a:cs typeface="Times New Roman" pitchFamily="18" charset="0"/>
            </a:endParaRPr>
          </a:p>
        </p:txBody>
      </p:sp>
      <p:sp>
        <p:nvSpPr>
          <p:cNvPr id="33" name="正方形/長方形 18"/>
          <p:cNvSpPr/>
          <p:nvPr/>
        </p:nvSpPr>
        <p:spPr bwMode="auto">
          <a:xfrm>
            <a:off x="4648200" y="1669446"/>
            <a:ext cx="4032448" cy="2992609"/>
          </a:xfrm>
          <a:prstGeom prst="rect">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ja-JP" altLang="en-US" sz="1400" dirty="0">
              <a:solidFill>
                <a:prstClr val="black"/>
              </a:solidFill>
              <a:latin typeface="Arial" pitchFamily="34" charset="0"/>
              <a:ea typeface="Arial Unicode MS" pitchFamily="50" charset="-128"/>
              <a:cs typeface="Arial" pitchFamily="34" charset="0"/>
            </a:endParaRPr>
          </a:p>
        </p:txBody>
      </p:sp>
      <p:sp>
        <p:nvSpPr>
          <p:cNvPr id="35" name="TextBox 34"/>
          <p:cNvSpPr txBox="1"/>
          <p:nvPr/>
        </p:nvSpPr>
        <p:spPr>
          <a:xfrm>
            <a:off x="1747221" y="4835230"/>
            <a:ext cx="5649557" cy="1938992"/>
          </a:xfrm>
          <a:prstGeom prst="rect">
            <a:avLst/>
          </a:prstGeom>
          <a:noFill/>
          <a:ln w="57150">
            <a:solidFill>
              <a:srgbClr val="002060"/>
            </a:solidFill>
          </a:ln>
        </p:spPr>
        <p:txBody>
          <a:bodyPr wrap="square" lIns="91440" tIns="0" rIns="91440" bIns="0" numCol="1" rtlCol="0">
            <a:spAutoFit/>
          </a:bodyPr>
          <a:lstStyle/>
          <a:p>
            <a:pPr marL="342900" indent="-3429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Availability in large, high-quality crystals</a:t>
            </a:r>
          </a:p>
          <a:p>
            <a:pPr marL="342900" indent="-342900">
              <a:buFont typeface="Arial" panose="020B0604020202020204" pitchFamily="34" charset="0"/>
              <a:buChar char="•"/>
            </a:pPr>
            <a:r>
              <a:rPr lang="en-US" altLang="ja-JP" b="1" dirty="0">
                <a:latin typeface="Times New Roman" panose="02020603050405020304" pitchFamily="18" charset="0"/>
                <a:cs typeface="Times New Roman" panose="02020603050405020304" pitchFamily="18" charset="0"/>
              </a:rPr>
              <a:t>P</a:t>
            </a:r>
            <a:r>
              <a:rPr lang="en-US" b="1" dirty="0">
                <a:latin typeface="Times New Roman" panose="02020603050405020304" pitchFamily="18" charset="0"/>
                <a:cs typeface="Times New Roman" panose="02020603050405020304" pitchFamily="18" charset="0"/>
              </a:rPr>
              <a:t>umped using the 4ω (266 nm) of </a:t>
            </a:r>
            <a:r>
              <a:rPr lang="en-US" b="1" dirty="0" err="1">
                <a:latin typeface="Times New Roman" panose="02020603050405020304" pitchFamily="18" charset="0"/>
                <a:cs typeface="Times New Roman" panose="02020603050405020304" pitchFamily="18" charset="0"/>
              </a:rPr>
              <a:t>Nd:YAG</a:t>
            </a:r>
            <a:r>
              <a:rPr lang="en-US" b="1" dirty="0">
                <a:latin typeface="Times New Roman" panose="02020603050405020304" pitchFamily="18" charset="0"/>
                <a:cs typeface="Times New Roman" panose="02020603050405020304" pitchFamily="18" charset="0"/>
              </a:rPr>
              <a:t> laser</a:t>
            </a:r>
          </a:p>
          <a:p>
            <a:pPr marL="342900" indent="-3429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Good conversion efficiency</a:t>
            </a:r>
          </a:p>
          <a:p>
            <a:pPr marL="342900" indent="-3429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Broad gain bandwidth</a:t>
            </a:r>
          </a:p>
          <a:p>
            <a:pPr marL="342900" indent="-3429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High effective gain cross-section: 6 × 10</a:t>
            </a:r>
            <a:r>
              <a:rPr lang="en-US" b="1" baseline="30000" dirty="0">
                <a:latin typeface="Times New Roman" panose="02020603050405020304" pitchFamily="18" charset="0"/>
                <a:cs typeface="Times New Roman" panose="02020603050405020304" pitchFamily="18" charset="0"/>
              </a:rPr>
              <a:t>-18</a:t>
            </a:r>
            <a:r>
              <a:rPr lang="en-US" b="1" dirty="0">
                <a:latin typeface="Times New Roman" panose="02020603050405020304" pitchFamily="18" charset="0"/>
                <a:cs typeface="Times New Roman" panose="02020603050405020304" pitchFamily="18" charset="0"/>
              </a:rPr>
              <a:t> cm</a:t>
            </a:r>
            <a:r>
              <a:rPr lang="en-US" b="1" baseline="30000" dirty="0">
                <a:latin typeface="Times New Roman" panose="02020603050405020304" pitchFamily="18" charset="0"/>
                <a:cs typeface="Times New Roman" panose="02020603050405020304" pitchFamily="18" charset="0"/>
              </a:rPr>
              <a:t>2</a:t>
            </a:r>
          </a:p>
          <a:p>
            <a:pPr marL="342900" indent="-3429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Large saturation </a:t>
            </a:r>
            <a:r>
              <a:rPr lang="en-US" b="1" dirty="0" err="1">
                <a:latin typeface="Times New Roman" panose="02020603050405020304" pitchFamily="18" charset="0"/>
                <a:cs typeface="Times New Roman" panose="02020603050405020304" pitchFamily="18" charset="0"/>
              </a:rPr>
              <a:t>fluence</a:t>
            </a:r>
            <a:r>
              <a:rPr lang="en-US" b="1" dirty="0">
                <a:latin typeface="Times New Roman" panose="02020603050405020304" pitchFamily="18" charset="0"/>
                <a:cs typeface="Times New Roman" panose="02020603050405020304" pitchFamily="18" charset="0"/>
              </a:rPr>
              <a:t>: 115 </a:t>
            </a:r>
            <a:r>
              <a:rPr lang="en-US" b="1" dirty="0" err="1">
                <a:latin typeface="Times New Roman" panose="02020603050405020304" pitchFamily="18" charset="0"/>
                <a:cs typeface="Times New Roman" panose="02020603050405020304" pitchFamily="18" charset="0"/>
              </a:rPr>
              <a:t>mJ</a:t>
            </a:r>
            <a:r>
              <a:rPr lang="en-US" b="1" dirty="0">
                <a:latin typeface="Times New Roman" panose="02020603050405020304" pitchFamily="18" charset="0"/>
                <a:cs typeface="Times New Roman" panose="02020603050405020304" pitchFamily="18" charset="0"/>
              </a:rPr>
              <a:t>/cm</a:t>
            </a:r>
            <a:r>
              <a:rPr lang="en-US" b="1" baseline="30000" dirty="0">
                <a:latin typeface="Times New Roman" panose="02020603050405020304" pitchFamily="18" charset="0"/>
                <a:cs typeface="Times New Roman" panose="02020603050405020304" pitchFamily="18" charset="0"/>
              </a:rPr>
              <a:t>2</a:t>
            </a:r>
          </a:p>
          <a:p>
            <a:pPr marL="342900" indent="-3429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Fluorescence lifetime: 30 ns</a:t>
            </a:r>
          </a:p>
        </p:txBody>
      </p:sp>
      <p:pic>
        <p:nvPicPr>
          <p:cNvPr id="36" name="図 2"/>
          <p:cNvPicPr>
            <a:picLocks noChangeAspect="1"/>
          </p:cNvPicPr>
          <p:nvPr/>
        </p:nvPicPr>
        <p:blipFill>
          <a:blip r:embed="rId4" cstate="print"/>
          <a:stretch>
            <a:fillRect/>
          </a:stretch>
        </p:blipFill>
        <p:spPr>
          <a:xfrm>
            <a:off x="4724400" y="1828800"/>
            <a:ext cx="3920436" cy="2743200"/>
          </a:xfrm>
          <a:prstGeom prst="rect">
            <a:avLst/>
          </a:prstGeom>
        </p:spPr>
      </p:pic>
      <p:sp>
        <p:nvSpPr>
          <p:cNvPr id="37" name="Rectangle 36"/>
          <p:cNvSpPr/>
          <p:nvPr/>
        </p:nvSpPr>
        <p:spPr>
          <a:xfrm>
            <a:off x="4465771" y="1330030"/>
            <a:ext cx="4608954" cy="369332"/>
          </a:xfrm>
          <a:prstGeom prst="rect">
            <a:avLst/>
          </a:prstGeom>
        </p:spPr>
        <p:txBody>
          <a:bodyPr wrap="none">
            <a:spAutoFit/>
          </a:bodyPr>
          <a:lstStyle/>
          <a:p>
            <a:r>
              <a:rPr lang="en-US" b="1" dirty="0">
                <a:latin typeface="Arial" pitchFamily="34" charset="0"/>
                <a:cs typeface="Arial" pitchFamily="34" charset="0"/>
              </a:rPr>
              <a:t>Absorption and luminescence spectrum </a:t>
            </a:r>
          </a:p>
        </p:txBody>
      </p:sp>
      <p:grpSp>
        <p:nvGrpSpPr>
          <p:cNvPr id="17" name="Group 16"/>
          <p:cNvGrpSpPr/>
          <p:nvPr/>
        </p:nvGrpSpPr>
        <p:grpSpPr>
          <a:xfrm>
            <a:off x="8965" y="544057"/>
            <a:ext cx="9144000" cy="181587"/>
            <a:chOff x="0" y="900000"/>
            <a:chExt cx="9144000" cy="181587"/>
          </a:xfrm>
        </p:grpSpPr>
        <p:cxnSp>
          <p:nvCxnSpPr>
            <p:cNvPr id="18" name="Straight Connector 17"/>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21" name="Straight Connector 20"/>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23" name="Straight Connector 22"/>
            <p:cNvCxnSpPr/>
            <p:nvPr/>
          </p:nvCxnSpPr>
          <p:spPr bwMode="auto">
            <a:xfrm>
              <a:off x="0" y="1080000"/>
              <a:ext cx="7164000" cy="1587"/>
            </a:xfrm>
            <a:prstGeom prst="line">
              <a:avLst/>
            </a:prstGeom>
            <a:noFill/>
            <a:ln w="12700" cap="flat" cmpd="sng" algn="ctr">
              <a:solidFill>
                <a:srgbClr val="0000CC"/>
              </a:solidFill>
              <a:prstDash val="solid"/>
            </a:ln>
            <a:effectLst/>
          </p:spPr>
        </p:cxnSp>
      </p:grpSp>
      <p:sp>
        <p:nvSpPr>
          <p:cNvPr id="26" name="Rectangle 25"/>
          <p:cNvSpPr/>
          <p:nvPr/>
        </p:nvSpPr>
        <p:spPr>
          <a:xfrm>
            <a:off x="8965" y="20837"/>
            <a:ext cx="9144000" cy="523220"/>
          </a:xfrm>
          <a:prstGeom prst="rect">
            <a:avLst/>
          </a:prstGeom>
        </p:spPr>
        <p:txBody>
          <a:bodyPr wrap="square">
            <a:spAutoFit/>
          </a:bodyP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DEVELOPMENT OF ULTRAVIOLET LASER </a:t>
            </a:r>
            <a:endParaRPr lang="en-US" sz="2800" dirty="0">
              <a:solidFill>
                <a:srgbClr val="FF0000"/>
              </a:solidFill>
            </a:endParaRPr>
          </a:p>
        </p:txBody>
      </p:sp>
    </p:spTree>
    <p:extLst>
      <p:ext uri="{BB962C8B-B14F-4D97-AF65-F5344CB8AC3E}">
        <p14:creationId xmlns:p14="http://schemas.microsoft.com/office/powerpoint/2010/main" val="2842769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4140" y="963876"/>
            <a:ext cx="5451132" cy="2756955"/>
          </a:xfrm>
          <a:prstGeom prst="rect">
            <a:avLst/>
          </a:prstGeom>
        </p:spPr>
      </p:pic>
      <p:grpSp>
        <p:nvGrpSpPr>
          <p:cNvPr id="4" name="Group 3"/>
          <p:cNvGrpSpPr/>
          <p:nvPr/>
        </p:nvGrpSpPr>
        <p:grpSpPr>
          <a:xfrm>
            <a:off x="42210" y="865133"/>
            <a:ext cx="9043486" cy="104556"/>
            <a:chOff x="0" y="900000"/>
            <a:chExt cx="9144000" cy="181587"/>
          </a:xfrm>
        </p:grpSpPr>
        <p:cxnSp>
          <p:nvCxnSpPr>
            <p:cNvPr id="5" name="Straight Connector 4"/>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6" name="Straight Connector 5"/>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7" name="Straight Connector 6"/>
            <p:cNvCxnSpPr/>
            <p:nvPr/>
          </p:nvCxnSpPr>
          <p:spPr bwMode="auto">
            <a:xfrm>
              <a:off x="0" y="1080000"/>
              <a:ext cx="7164000" cy="1587"/>
            </a:xfrm>
            <a:prstGeom prst="line">
              <a:avLst/>
            </a:prstGeom>
            <a:noFill/>
            <a:ln w="12700" cap="flat" cmpd="sng" algn="ctr">
              <a:solidFill>
                <a:srgbClr val="0000CC"/>
              </a:solidFill>
              <a:prstDash val="solid"/>
            </a:ln>
            <a:effectLst/>
          </p:spPr>
        </p:cxnSp>
      </p:grpSp>
      <p:pic>
        <p:nvPicPr>
          <p:cNvPr id="10" name="Picture 9"/>
          <p:cNvPicPr>
            <a:picLocks noChangeAspect="1"/>
          </p:cNvPicPr>
          <p:nvPr/>
        </p:nvPicPr>
        <p:blipFill>
          <a:blip r:embed="rId4"/>
          <a:stretch>
            <a:fillRect/>
          </a:stretch>
        </p:blipFill>
        <p:spPr>
          <a:xfrm>
            <a:off x="6286163" y="963876"/>
            <a:ext cx="2346946" cy="2831003"/>
          </a:xfrm>
          <a:prstGeom prst="rect">
            <a:avLst/>
          </a:prstGeom>
        </p:spPr>
      </p:pic>
      <p:sp>
        <p:nvSpPr>
          <p:cNvPr id="14" name="Rectangle 13"/>
          <p:cNvSpPr/>
          <p:nvPr/>
        </p:nvSpPr>
        <p:spPr>
          <a:xfrm>
            <a:off x="5795372" y="3794879"/>
            <a:ext cx="3201021" cy="307777"/>
          </a:xfrm>
          <a:prstGeom prst="rect">
            <a:avLst/>
          </a:prstGeom>
        </p:spPr>
        <p:txBody>
          <a:bodyPr wrap="square">
            <a:spAutoFit/>
          </a:bodyPr>
          <a:lstStyle/>
          <a:p>
            <a:pPr algn="ctr"/>
            <a:r>
              <a:rPr lang="vi-VN" sz="1400" b="1" dirty="0">
                <a:solidFill>
                  <a:srgbClr val="FF0000"/>
                </a:solidFill>
                <a:latin typeface="+mj-lt"/>
                <a:cs typeface="Times New Roman" panose="02020603050405020304" pitchFamily="18" charset="0"/>
              </a:rPr>
              <a:t>P=</a:t>
            </a:r>
            <a:r>
              <a:rPr lang="vi-VN" sz="1400" b="1" dirty="0">
                <a:solidFill>
                  <a:srgbClr val="FF0000"/>
                </a:solidFill>
                <a:latin typeface="+mj-lt"/>
              </a:rPr>
              <a:t>120 mW; </a:t>
            </a:r>
            <a:r>
              <a:rPr lang="el-GR" sz="1400" b="1" dirty="0">
                <a:solidFill>
                  <a:srgbClr val="FF0000"/>
                </a:solidFill>
                <a:latin typeface="+mj-lt"/>
                <a:cs typeface="Times New Roman" panose="02020603050405020304" pitchFamily="18" charset="0"/>
              </a:rPr>
              <a:t>α </a:t>
            </a:r>
            <a:r>
              <a:rPr lang="vi-VN" sz="1400" b="1" dirty="0">
                <a:solidFill>
                  <a:srgbClr val="FF0000"/>
                </a:solidFill>
                <a:latin typeface="+mj-lt"/>
                <a:cs typeface="Times New Roman" panose="02020603050405020304" pitchFamily="18" charset="0"/>
              </a:rPr>
              <a:t>=19</a:t>
            </a:r>
            <a:r>
              <a:rPr lang="vi-VN" sz="1400" b="1" baseline="30000" dirty="0">
                <a:solidFill>
                  <a:srgbClr val="FF0000"/>
                </a:solidFill>
                <a:latin typeface="+mj-lt"/>
                <a:cs typeface="Times New Roman" panose="02020603050405020304" pitchFamily="18" charset="0"/>
              </a:rPr>
              <a:t> 0</a:t>
            </a:r>
            <a:r>
              <a:rPr lang="vi-VN" sz="1400" b="1" dirty="0">
                <a:solidFill>
                  <a:srgbClr val="FF0000"/>
                </a:solidFill>
                <a:latin typeface="+mj-lt"/>
                <a:cs typeface="Times New Roman" panose="02020603050405020304" pitchFamily="18" charset="0"/>
              </a:rPr>
              <a:t> – 23</a:t>
            </a:r>
            <a:r>
              <a:rPr lang="vi-VN" sz="1400" b="1" baseline="30000" dirty="0">
                <a:solidFill>
                  <a:srgbClr val="FF0000"/>
                </a:solidFill>
                <a:latin typeface="+mj-lt"/>
                <a:cs typeface="Times New Roman" panose="02020603050405020304" pitchFamily="18" charset="0"/>
              </a:rPr>
              <a:t>0</a:t>
            </a:r>
            <a:r>
              <a:rPr lang="vi-VN" sz="1400" b="1" dirty="0">
                <a:solidFill>
                  <a:srgbClr val="FF0000"/>
                </a:solidFill>
                <a:latin typeface="+mj-lt"/>
                <a:cs typeface="Times New Roman" panose="02020603050405020304" pitchFamily="18" charset="0"/>
              </a:rPr>
              <a:t>;                        </a:t>
            </a:r>
          </a:p>
        </p:txBody>
      </p:sp>
      <p:sp>
        <p:nvSpPr>
          <p:cNvPr id="13" name="TextBox 12"/>
          <p:cNvSpPr txBox="1"/>
          <p:nvPr/>
        </p:nvSpPr>
        <p:spPr>
          <a:xfrm>
            <a:off x="7493736" y="5038209"/>
            <a:ext cx="995508" cy="261610"/>
          </a:xfrm>
          <a:prstGeom prst="rect">
            <a:avLst/>
          </a:prstGeom>
          <a:solidFill>
            <a:schemeClr val="bg1"/>
          </a:solidFill>
        </p:spPr>
        <p:txBody>
          <a:bodyPr wrap="square" rtlCol="0">
            <a:spAutoFit/>
          </a:bodyPr>
          <a:lstStyle/>
          <a:p>
            <a:r>
              <a:rPr lang="vi-VN" sz="1100" b="1" dirty="0">
                <a:solidFill>
                  <a:srgbClr val="FF0000"/>
                </a:solidFill>
                <a:latin typeface="+mj-lt"/>
              </a:rPr>
              <a:t>0,6 nm</a:t>
            </a:r>
          </a:p>
        </p:txBody>
      </p:sp>
      <p:sp>
        <p:nvSpPr>
          <p:cNvPr id="22" name="Rounded Rectangle 3">
            <a:extLst>
              <a:ext uri="{FF2B5EF4-FFF2-40B4-BE49-F238E27FC236}">
                <a16:creationId xmlns:a16="http://schemas.microsoft.com/office/drawing/2014/main" id="{71C6F318-0460-280E-FE1B-11C725D09FAE}"/>
              </a:ext>
            </a:extLst>
          </p:cNvPr>
          <p:cNvSpPr/>
          <p:nvPr/>
        </p:nvSpPr>
        <p:spPr>
          <a:xfrm>
            <a:off x="324140" y="8456"/>
            <a:ext cx="8610600" cy="762000"/>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TUNABLE ULTRAVIOLET LASER</a:t>
            </a:r>
            <a:endParaRPr lang="en-US" sz="2800" dirty="0">
              <a:solidFill>
                <a:srgbClr val="FF0000"/>
              </a:solidFill>
              <a:latin typeface="Times New Roman" pitchFamily="18" charset="0"/>
              <a:cs typeface="Times New Roman" pitchFamily="18" charset="0"/>
            </a:endParaRPr>
          </a:p>
        </p:txBody>
      </p:sp>
      <p:sp>
        <p:nvSpPr>
          <p:cNvPr id="23" name="Rectangle 22">
            <a:extLst>
              <a:ext uri="{FF2B5EF4-FFF2-40B4-BE49-F238E27FC236}">
                <a16:creationId xmlns:a16="http://schemas.microsoft.com/office/drawing/2014/main" id="{29ACFC3E-F35E-3C99-1802-851CF0BD7DA2}"/>
              </a:ext>
            </a:extLst>
          </p:cNvPr>
          <p:cNvSpPr/>
          <p:nvPr/>
        </p:nvSpPr>
        <p:spPr>
          <a:xfrm>
            <a:off x="5211151" y="4028247"/>
            <a:ext cx="4040617" cy="400110"/>
          </a:xfrm>
          <a:prstGeom prst="rect">
            <a:avLst/>
          </a:prstGeom>
        </p:spPr>
        <p:txBody>
          <a:bodyPr wrap="square">
            <a:spAutoFit/>
          </a:bodyPr>
          <a:lstStyle/>
          <a:p>
            <a:r>
              <a:rPr lang="en-US" sz="2000" b="1" i="0" u="none" strike="noStrike" dirty="0">
                <a:solidFill>
                  <a:srgbClr val="FF0000"/>
                </a:solidFill>
                <a:effectLst/>
                <a:latin typeface="Times New Roman" panose="02020603050405020304" pitchFamily="18" charset="0"/>
                <a:cs typeface="Times New Roman" panose="02020603050405020304" pitchFamily="18" charset="0"/>
              </a:rPr>
              <a:t>Wavelength Tuning: </a:t>
            </a:r>
            <a:r>
              <a:rPr lang="pt-BR" sz="2000" b="1" dirty="0">
                <a:solidFill>
                  <a:srgbClr val="FF0000"/>
                </a:solidFill>
                <a:latin typeface="Times New Roman" panose="02020603050405020304" pitchFamily="18" charset="0"/>
                <a:ea typeface="MS Mincho"/>
                <a:cs typeface="Times New Roman" panose="02020603050405020304" pitchFamily="18" charset="0"/>
              </a:rPr>
              <a:t>280 - 298 nm</a:t>
            </a:r>
            <a:endParaRPr lang="vi-VN" sz="2000" b="1" dirty="0">
              <a:solidFill>
                <a:srgbClr val="FF00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B0808A13-820A-F737-4456-5C0632C1BD03}"/>
              </a:ext>
            </a:extLst>
          </p:cNvPr>
          <p:cNvGrpSpPr/>
          <p:nvPr/>
        </p:nvGrpSpPr>
        <p:grpSpPr>
          <a:xfrm>
            <a:off x="233115" y="4400517"/>
            <a:ext cx="8574729" cy="2326304"/>
            <a:chOff x="233115" y="4400517"/>
            <a:chExt cx="8574729" cy="2326304"/>
          </a:xfrm>
        </p:grpSpPr>
        <p:pic>
          <p:nvPicPr>
            <p:cNvPr id="9" name="Picture 8"/>
            <p:cNvPicPr>
              <a:picLocks noChangeAspect="1"/>
            </p:cNvPicPr>
            <p:nvPr/>
          </p:nvPicPr>
          <p:blipFill>
            <a:blip r:embed="rId5"/>
            <a:stretch>
              <a:fillRect/>
            </a:stretch>
          </p:blipFill>
          <p:spPr>
            <a:xfrm>
              <a:off x="233115" y="4446412"/>
              <a:ext cx="2878876" cy="2144666"/>
            </a:xfrm>
            <a:prstGeom prst="rect">
              <a:avLst/>
            </a:prstGeom>
          </p:spPr>
        </p:pic>
        <p:pic>
          <p:nvPicPr>
            <p:cNvPr id="11" name="Picture 10"/>
            <p:cNvPicPr>
              <a:picLocks noChangeAspect="1"/>
            </p:cNvPicPr>
            <p:nvPr/>
          </p:nvPicPr>
          <p:blipFill rotWithShape="1">
            <a:blip r:embed="rId6"/>
            <a:srcRect l="46919"/>
            <a:stretch/>
          </p:blipFill>
          <p:spPr>
            <a:xfrm>
              <a:off x="6024953" y="4482554"/>
              <a:ext cx="2782891" cy="2202039"/>
            </a:xfrm>
            <a:prstGeom prst="rect">
              <a:avLst/>
            </a:prstGeom>
          </p:spPr>
        </p:pic>
        <p:grpSp>
          <p:nvGrpSpPr>
            <p:cNvPr id="20" name="Group 19"/>
            <p:cNvGrpSpPr/>
            <p:nvPr/>
          </p:nvGrpSpPr>
          <p:grpSpPr>
            <a:xfrm>
              <a:off x="3200400" y="4400517"/>
              <a:ext cx="2784816" cy="2326304"/>
              <a:chOff x="3007655" y="4366229"/>
              <a:chExt cx="2640110" cy="2171061"/>
            </a:xfrm>
          </p:grpSpPr>
          <p:pic>
            <p:nvPicPr>
              <p:cNvPr id="19" name="Picture 18"/>
              <p:cNvPicPr>
                <a:picLocks noChangeAspect="1"/>
              </p:cNvPicPr>
              <p:nvPr/>
            </p:nvPicPr>
            <p:blipFill>
              <a:blip r:embed="rId7"/>
              <a:stretch>
                <a:fillRect/>
              </a:stretch>
            </p:blipFill>
            <p:spPr>
              <a:xfrm>
                <a:off x="3007655" y="4366229"/>
                <a:ext cx="2640110" cy="1948380"/>
              </a:xfrm>
              <a:prstGeom prst="rect">
                <a:avLst/>
              </a:prstGeom>
            </p:spPr>
          </p:pic>
          <p:cxnSp>
            <p:nvCxnSpPr>
              <p:cNvPr id="15" name="Straight Arrow Connector 14"/>
              <p:cNvCxnSpPr/>
              <p:nvPr/>
            </p:nvCxnSpPr>
            <p:spPr>
              <a:xfrm>
                <a:off x="3995555" y="5337211"/>
                <a:ext cx="304800" cy="0"/>
              </a:xfrm>
              <a:prstGeom prst="straightConnector1">
                <a:avLst/>
              </a:prstGeom>
              <a:ln w="952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489684" y="5350331"/>
                <a:ext cx="304800" cy="0"/>
              </a:xfrm>
              <a:prstGeom prst="straightConnector1">
                <a:avLst/>
              </a:prstGeom>
              <a:ln w="952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928402" y="6306458"/>
                <a:ext cx="985520" cy="230832"/>
              </a:xfrm>
              <a:prstGeom prst="rect">
                <a:avLst/>
              </a:prstGeom>
              <a:noFill/>
            </p:spPr>
            <p:txBody>
              <a:bodyPr wrap="square" rtlCol="0">
                <a:spAutoFit/>
              </a:bodyPr>
              <a:lstStyle/>
              <a:p>
                <a:r>
                  <a:rPr lang="vi-VN" sz="900" b="1" dirty="0">
                    <a:latin typeface="+mj-lt"/>
                  </a:rPr>
                  <a:t>Thời gian (nm)</a:t>
                </a:r>
              </a:p>
            </p:txBody>
          </p:sp>
          <p:sp>
            <p:nvSpPr>
              <p:cNvPr id="18" name="TextBox 17"/>
              <p:cNvSpPr txBox="1"/>
              <p:nvPr/>
            </p:nvSpPr>
            <p:spPr>
              <a:xfrm>
                <a:off x="4547593" y="5457598"/>
                <a:ext cx="985520" cy="246221"/>
              </a:xfrm>
              <a:prstGeom prst="rect">
                <a:avLst/>
              </a:prstGeom>
              <a:noFill/>
            </p:spPr>
            <p:txBody>
              <a:bodyPr wrap="square" rtlCol="0">
                <a:spAutoFit/>
              </a:bodyPr>
              <a:lstStyle/>
              <a:p>
                <a:r>
                  <a:rPr lang="vi-VN" sz="1000" b="1" dirty="0">
                    <a:solidFill>
                      <a:srgbClr val="FF0000"/>
                    </a:solidFill>
                    <a:latin typeface="+mj-lt"/>
                  </a:rPr>
                  <a:t>3.5 nm</a:t>
                </a:r>
              </a:p>
            </p:txBody>
          </p:sp>
        </p:grpSp>
        <p:sp>
          <p:nvSpPr>
            <p:cNvPr id="8" name="TextBox 7">
              <a:extLst>
                <a:ext uri="{FF2B5EF4-FFF2-40B4-BE49-F238E27FC236}">
                  <a16:creationId xmlns:a16="http://schemas.microsoft.com/office/drawing/2014/main" id="{1D641C8D-B86A-AD1E-9845-56ECCDBFF04A}"/>
                </a:ext>
              </a:extLst>
            </p:cNvPr>
            <p:cNvSpPr txBox="1"/>
            <p:nvPr/>
          </p:nvSpPr>
          <p:spPr>
            <a:xfrm rot="16200000">
              <a:off x="-489295" y="5140998"/>
              <a:ext cx="1752600" cy="307777"/>
            </a:xfrm>
            <a:prstGeom prst="rect">
              <a:avLst/>
            </a:prstGeom>
            <a:solidFill>
              <a:schemeClr val="bg1"/>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Output power (</a:t>
              </a:r>
              <a:r>
                <a:rPr lang="en-US" sz="1400" dirty="0" err="1">
                  <a:latin typeface="Times New Roman" panose="02020603050405020304" pitchFamily="18" charset="0"/>
                  <a:cs typeface="Times New Roman" panose="02020603050405020304" pitchFamily="18" charset="0"/>
                </a:rPr>
                <a:t>mW</a:t>
              </a:r>
              <a:r>
                <a:rPr lang="en-US" sz="1400" dirty="0">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7E7FA35B-FDF0-B109-2647-77889308D047}"/>
                </a:ext>
              </a:extLst>
            </p:cNvPr>
            <p:cNvSpPr txBox="1"/>
            <p:nvPr/>
          </p:nvSpPr>
          <p:spPr>
            <a:xfrm>
              <a:off x="921644" y="6368610"/>
              <a:ext cx="1752600" cy="307777"/>
            </a:xfrm>
            <a:prstGeom prst="rect">
              <a:avLst/>
            </a:prstGeom>
            <a:solidFill>
              <a:schemeClr val="bg1"/>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Pump power (</a:t>
              </a:r>
              <a:r>
                <a:rPr lang="en-US" sz="1400" dirty="0" err="1">
                  <a:latin typeface="Times New Roman" panose="02020603050405020304" pitchFamily="18" charset="0"/>
                  <a:cs typeface="Times New Roman" panose="02020603050405020304" pitchFamily="18" charset="0"/>
                </a:rPr>
                <a:t>mW</a:t>
              </a:r>
              <a:r>
                <a:rPr lang="en-US" sz="1400" dirty="0">
                  <a:latin typeface="Times New Roman" panose="02020603050405020304" pitchFamily="18" charset="0"/>
                  <a:cs typeface="Times New Roman" panose="02020603050405020304" pitchFamily="18" charset="0"/>
                </a:rPr>
                <a:t>) </a:t>
              </a:r>
            </a:p>
          </p:txBody>
        </p:sp>
        <p:sp>
          <p:nvSpPr>
            <p:cNvPr id="21" name="TextBox 20">
              <a:extLst>
                <a:ext uri="{FF2B5EF4-FFF2-40B4-BE49-F238E27FC236}">
                  <a16:creationId xmlns:a16="http://schemas.microsoft.com/office/drawing/2014/main" id="{690C77A9-B649-3EA6-F0DF-6D2079BFAF3F}"/>
                </a:ext>
              </a:extLst>
            </p:cNvPr>
            <p:cNvSpPr txBox="1"/>
            <p:nvPr/>
          </p:nvSpPr>
          <p:spPr>
            <a:xfrm>
              <a:off x="4171614" y="6419044"/>
              <a:ext cx="1752600" cy="307777"/>
            </a:xfrm>
            <a:prstGeom prst="rect">
              <a:avLst/>
            </a:prstGeom>
            <a:solidFill>
              <a:schemeClr val="bg1"/>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Time (ns) </a:t>
              </a:r>
            </a:p>
          </p:txBody>
        </p:sp>
        <p:sp>
          <p:nvSpPr>
            <p:cNvPr id="24" name="TextBox 23">
              <a:extLst>
                <a:ext uri="{FF2B5EF4-FFF2-40B4-BE49-F238E27FC236}">
                  <a16:creationId xmlns:a16="http://schemas.microsoft.com/office/drawing/2014/main" id="{E0BED5A2-75D4-63AB-BAFE-6B04CE13D6C9}"/>
                </a:ext>
              </a:extLst>
            </p:cNvPr>
            <p:cNvSpPr txBox="1"/>
            <p:nvPr/>
          </p:nvSpPr>
          <p:spPr>
            <a:xfrm>
              <a:off x="6867106" y="6340809"/>
              <a:ext cx="1752600" cy="307777"/>
            </a:xfrm>
            <a:prstGeom prst="rect">
              <a:avLst/>
            </a:prstGeom>
            <a:solidFill>
              <a:schemeClr val="bg1"/>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Wavelength (nm) </a:t>
              </a:r>
            </a:p>
          </p:txBody>
        </p:sp>
        <p:sp>
          <p:nvSpPr>
            <p:cNvPr id="25" name="TextBox 24">
              <a:extLst>
                <a:ext uri="{FF2B5EF4-FFF2-40B4-BE49-F238E27FC236}">
                  <a16:creationId xmlns:a16="http://schemas.microsoft.com/office/drawing/2014/main" id="{69479979-1E57-31B4-195F-F9AD40AC2300}"/>
                </a:ext>
              </a:extLst>
            </p:cNvPr>
            <p:cNvSpPr txBox="1"/>
            <p:nvPr/>
          </p:nvSpPr>
          <p:spPr>
            <a:xfrm rot="16200000">
              <a:off x="5175426" y="5388855"/>
              <a:ext cx="1752600" cy="307777"/>
            </a:xfrm>
            <a:prstGeom prst="rect">
              <a:avLst/>
            </a:prstGeom>
            <a:solidFill>
              <a:schemeClr val="bg1"/>
            </a:solidFill>
          </p:spPr>
          <p:txBody>
            <a:bodyPr wrap="square" rtlCol="0">
              <a:spAutoFit/>
            </a:bodyPr>
            <a:lstStyle/>
            <a:p>
              <a:endParaRPr lang="en-US" sz="14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1376C5D6-468A-3FDA-5B46-67C71474246D}"/>
                </a:ext>
              </a:extLst>
            </p:cNvPr>
            <p:cNvSpPr txBox="1"/>
            <p:nvPr/>
          </p:nvSpPr>
          <p:spPr>
            <a:xfrm>
              <a:off x="7578543" y="5059831"/>
              <a:ext cx="910701" cy="307777"/>
            </a:xfrm>
            <a:prstGeom prst="rect">
              <a:avLst/>
            </a:prstGeom>
            <a:solidFill>
              <a:schemeClr val="bg1"/>
            </a:solidFill>
          </p:spPr>
          <p:txBody>
            <a:bodyPr wrap="square" rtlCol="0">
              <a:spAutoFit/>
            </a:bodyPr>
            <a:lstStyle/>
            <a:p>
              <a:r>
                <a:rPr lang="en-US" sz="1400" b="1" dirty="0">
                  <a:solidFill>
                    <a:srgbClr val="FF0000"/>
                  </a:solidFill>
                  <a:latin typeface="Times New Roman" panose="02020603050405020304" pitchFamily="18" charset="0"/>
                  <a:cs typeface="Times New Roman" panose="02020603050405020304" pitchFamily="18" charset="0"/>
                </a:rPr>
                <a:t>0.2 (nm) </a:t>
              </a:r>
            </a:p>
          </p:txBody>
        </p:sp>
      </p:grpSp>
      <p:sp>
        <p:nvSpPr>
          <p:cNvPr id="28" name="TextBox 27">
            <a:extLst>
              <a:ext uri="{FF2B5EF4-FFF2-40B4-BE49-F238E27FC236}">
                <a16:creationId xmlns:a16="http://schemas.microsoft.com/office/drawing/2014/main" id="{9A8B899A-E03A-00AA-6D57-09CAF3FA1DD2}"/>
              </a:ext>
            </a:extLst>
          </p:cNvPr>
          <p:cNvSpPr txBox="1"/>
          <p:nvPr/>
        </p:nvSpPr>
        <p:spPr>
          <a:xfrm>
            <a:off x="6421870" y="3608734"/>
            <a:ext cx="1321536" cy="261610"/>
          </a:xfrm>
          <a:prstGeom prst="rect">
            <a:avLst/>
          </a:prstGeom>
          <a:solidFill>
            <a:schemeClr val="bg1"/>
          </a:solidFill>
        </p:spPr>
        <p:txBody>
          <a:bodyPr wrap="square" rtlCol="0">
            <a:spAutoFit/>
          </a:bodyPr>
          <a:lstStyle/>
          <a:p>
            <a:r>
              <a:rPr lang="en-US" sz="1050" dirty="0">
                <a:latin typeface="Times New Roman" panose="02020603050405020304" pitchFamily="18" charset="0"/>
                <a:cs typeface="Times New Roman" panose="02020603050405020304" pitchFamily="18" charset="0"/>
              </a:rPr>
              <a:t>Wavelength (nm) </a:t>
            </a:r>
          </a:p>
        </p:txBody>
      </p:sp>
      <p:sp>
        <p:nvSpPr>
          <p:cNvPr id="29" name="TextBox 28">
            <a:extLst>
              <a:ext uri="{FF2B5EF4-FFF2-40B4-BE49-F238E27FC236}">
                <a16:creationId xmlns:a16="http://schemas.microsoft.com/office/drawing/2014/main" id="{DD72AED1-BDE1-942E-F0E3-D158572726BA}"/>
              </a:ext>
            </a:extLst>
          </p:cNvPr>
          <p:cNvSpPr txBox="1"/>
          <p:nvPr/>
        </p:nvSpPr>
        <p:spPr>
          <a:xfrm>
            <a:off x="7545843" y="3599581"/>
            <a:ext cx="1321536" cy="261610"/>
          </a:xfrm>
          <a:prstGeom prst="rect">
            <a:avLst/>
          </a:prstGeom>
          <a:solidFill>
            <a:schemeClr val="bg1"/>
          </a:solidFill>
        </p:spPr>
        <p:txBody>
          <a:bodyPr wrap="square" rtlCol="0">
            <a:spAutoFit/>
          </a:bodyPr>
          <a:lstStyle/>
          <a:p>
            <a:r>
              <a:rPr lang="en-US" sz="1050" dirty="0">
                <a:latin typeface="Times New Roman" panose="02020603050405020304" pitchFamily="18" charset="0"/>
                <a:cs typeface="Times New Roman" panose="02020603050405020304" pitchFamily="18" charset="0"/>
              </a:rPr>
              <a:t>Wavelength (nm) </a:t>
            </a:r>
          </a:p>
        </p:txBody>
      </p:sp>
      <p:sp>
        <p:nvSpPr>
          <p:cNvPr id="30" name="TextBox 29">
            <a:extLst>
              <a:ext uri="{FF2B5EF4-FFF2-40B4-BE49-F238E27FC236}">
                <a16:creationId xmlns:a16="http://schemas.microsoft.com/office/drawing/2014/main" id="{E83F0951-8031-0027-40BE-8E6F82ED43E1}"/>
              </a:ext>
            </a:extLst>
          </p:cNvPr>
          <p:cNvSpPr txBox="1"/>
          <p:nvPr/>
        </p:nvSpPr>
        <p:spPr>
          <a:xfrm>
            <a:off x="7620590" y="2203215"/>
            <a:ext cx="971976" cy="215444"/>
          </a:xfrm>
          <a:prstGeom prst="rect">
            <a:avLst/>
          </a:prstGeom>
          <a:solidFill>
            <a:schemeClr val="bg1"/>
          </a:solidFill>
        </p:spPr>
        <p:txBody>
          <a:bodyPr wrap="square" rtlCol="0">
            <a:spAutoFit/>
          </a:bodyPr>
          <a:lstStyle/>
          <a:p>
            <a:r>
              <a:rPr lang="en-US" sz="800" dirty="0">
                <a:latin typeface="Times New Roman" panose="02020603050405020304" pitchFamily="18" charset="0"/>
                <a:cs typeface="Times New Roman" panose="02020603050405020304" pitchFamily="18" charset="0"/>
              </a:rPr>
              <a:t>Wavelength (nm) </a:t>
            </a:r>
          </a:p>
        </p:txBody>
      </p:sp>
      <p:sp>
        <p:nvSpPr>
          <p:cNvPr id="31" name="TextBox 30">
            <a:extLst>
              <a:ext uri="{FF2B5EF4-FFF2-40B4-BE49-F238E27FC236}">
                <a16:creationId xmlns:a16="http://schemas.microsoft.com/office/drawing/2014/main" id="{9AB9AA19-6CEF-FD4B-83E9-87EBCB2A947F}"/>
              </a:ext>
            </a:extLst>
          </p:cNvPr>
          <p:cNvSpPr txBox="1"/>
          <p:nvPr/>
        </p:nvSpPr>
        <p:spPr>
          <a:xfrm>
            <a:off x="6468326" y="2199182"/>
            <a:ext cx="1025410" cy="215444"/>
          </a:xfrm>
          <a:prstGeom prst="rect">
            <a:avLst/>
          </a:prstGeom>
          <a:solidFill>
            <a:schemeClr val="bg1"/>
          </a:solidFill>
        </p:spPr>
        <p:txBody>
          <a:bodyPr wrap="square" rtlCol="0">
            <a:spAutoFit/>
          </a:bodyPr>
          <a:lstStyle/>
          <a:p>
            <a:r>
              <a:rPr lang="en-US" sz="800" dirty="0">
                <a:latin typeface="Times New Roman" panose="02020603050405020304" pitchFamily="18" charset="0"/>
                <a:cs typeface="Times New Roman" panose="02020603050405020304" pitchFamily="18" charset="0"/>
              </a:rPr>
              <a:t>Wavelength (nm)</a:t>
            </a:r>
          </a:p>
        </p:txBody>
      </p:sp>
    </p:spTree>
    <p:extLst>
      <p:ext uri="{BB962C8B-B14F-4D97-AF65-F5344CB8AC3E}">
        <p14:creationId xmlns:p14="http://schemas.microsoft.com/office/powerpoint/2010/main" val="2696382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1620755"/>
            <a:ext cx="65" cy="72089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17400" rIns="0" bIns="122199"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339969" y="5296741"/>
            <a:ext cx="8686800" cy="542008"/>
          </a:xfrm>
          <a:prstGeom prst="rect">
            <a:avLst/>
          </a:prstGeom>
        </p:spPr>
        <p:txBody>
          <a:bodyPr wrap="square">
            <a:spAutoFit/>
          </a:bodyPr>
          <a:lstStyle/>
          <a:p>
            <a:pPr algn="ctr">
              <a:lnSpc>
                <a:spcPct val="107000"/>
              </a:lnSpc>
              <a:spcAft>
                <a:spcPts val="800"/>
              </a:spcAft>
            </a:pP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Pham Van Duong, Pham Hong Minh et al, </a:t>
            </a:r>
            <a:r>
              <a:rPr lang="en-US" sz="1400" i="1" kern="100" dirty="0">
                <a:effectLst/>
                <a:latin typeface="Times New Roman" panose="02020603050405020304" pitchFamily="18" charset="0"/>
                <a:ea typeface="Calibri" panose="020F0502020204030204" pitchFamily="34" charset="0"/>
                <a:cs typeface="Times New Roman" panose="02020603050405020304" pitchFamily="18" charset="0"/>
              </a:rPr>
              <a:t>Development of short pulse broadband and tunable narrow-linewidth ultraviolet laser lasers using </a:t>
            </a:r>
            <a:r>
              <a:rPr lang="en-US" sz="1400" i="1" kern="100" dirty="0" err="1">
                <a:effectLst/>
                <a:latin typeface="Times New Roman" panose="02020603050405020304" pitchFamily="18" charset="0"/>
                <a:ea typeface="Calibri" panose="020F0502020204030204" pitchFamily="34" charset="0"/>
                <a:cs typeface="Times New Roman" panose="02020603050405020304" pitchFamily="18" charset="0"/>
              </a:rPr>
              <a:t>Ce:LiCAF</a:t>
            </a:r>
            <a:r>
              <a:rPr lang="en-US" sz="1400" i="1" kern="100" dirty="0">
                <a:effectLst/>
                <a:latin typeface="Times New Roman" panose="02020603050405020304" pitchFamily="18" charset="0"/>
                <a:ea typeface="Calibri" panose="020F0502020204030204" pitchFamily="34" charset="0"/>
                <a:cs typeface="Times New Roman" panose="02020603050405020304" pitchFamily="18" charset="0"/>
              </a:rPr>
              <a:t> crystal</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kern="100" dirty="0">
                <a:effectLst/>
                <a:latin typeface="Times New Roman" panose="02020603050405020304" pitchFamily="18" charset="0"/>
                <a:ea typeface="Calibri" panose="020F0502020204030204" pitchFamily="34" charset="0"/>
                <a:cs typeface="Times New Roman" panose="02020603050405020304" pitchFamily="18" charset="0"/>
              </a:rPr>
              <a:t>Communications in Physics</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Vol. </a:t>
            </a:r>
            <a:r>
              <a:rPr lang="en-US" sz="1400" b="1" kern="100" dirty="0">
                <a:effectLst/>
                <a:latin typeface="Times New Roman" panose="02020603050405020304" pitchFamily="18" charset="0"/>
                <a:ea typeface="Calibri" panose="020F0502020204030204" pitchFamily="34" charset="0"/>
                <a:cs typeface="Times New Roman" panose="02020603050405020304" pitchFamily="18" charset="0"/>
              </a:rPr>
              <a:t>29</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2019, pp. 341- 349.</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F3F50B80-6C5E-FADF-CB58-8CD38DC5DFAB}"/>
              </a:ext>
            </a:extLst>
          </p:cNvPr>
          <p:cNvPicPr>
            <a:picLocks noChangeAspect="1"/>
          </p:cNvPicPr>
          <p:nvPr/>
        </p:nvPicPr>
        <p:blipFill>
          <a:blip r:embed="rId3"/>
          <a:stretch>
            <a:fillRect/>
          </a:stretch>
        </p:blipFill>
        <p:spPr>
          <a:xfrm>
            <a:off x="1" y="1600200"/>
            <a:ext cx="5257800" cy="3124200"/>
          </a:xfrm>
          <a:prstGeom prst="rect">
            <a:avLst/>
          </a:prstGeom>
        </p:spPr>
      </p:pic>
      <p:pic>
        <p:nvPicPr>
          <p:cNvPr id="12" name="Picture 11">
            <a:extLst>
              <a:ext uri="{FF2B5EF4-FFF2-40B4-BE49-F238E27FC236}">
                <a16:creationId xmlns:a16="http://schemas.microsoft.com/office/drawing/2014/main" id="{5E4D83A6-245D-62F0-EBC2-3A9C71046727}"/>
              </a:ext>
            </a:extLst>
          </p:cNvPr>
          <p:cNvPicPr>
            <a:picLocks noChangeAspect="1"/>
          </p:cNvPicPr>
          <p:nvPr/>
        </p:nvPicPr>
        <p:blipFill>
          <a:blip r:embed="rId4"/>
          <a:stretch>
            <a:fillRect/>
          </a:stretch>
        </p:blipFill>
        <p:spPr>
          <a:xfrm>
            <a:off x="5611718" y="1981200"/>
            <a:ext cx="3532282" cy="2571749"/>
          </a:xfrm>
          <a:prstGeom prst="rect">
            <a:avLst/>
          </a:prstGeom>
        </p:spPr>
      </p:pic>
      <p:sp>
        <p:nvSpPr>
          <p:cNvPr id="3" name="TextBox 2">
            <a:extLst>
              <a:ext uri="{FF2B5EF4-FFF2-40B4-BE49-F238E27FC236}">
                <a16:creationId xmlns:a16="http://schemas.microsoft.com/office/drawing/2014/main" id="{15E62838-5CFB-768D-CABC-330CEE2C99B1}"/>
              </a:ext>
            </a:extLst>
          </p:cNvPr>
          <p:cNvSpPr txBox="1"/>
          <p:nvPr/>
        </p:nvSpPr>
        <p:spPr>
          <a:xfrm>
            <a:off x="744415" y="152400"/>
            <a:ext cx="8282354" cy="646331"/>
          </a:xfrm>
          <a:prstGeom prst="rect">
            <a:avLst/>
          </a:prstGeom>
          <a:noFill/>
        </p:spPr>
        <p:txBody>
          <a:bodyPr wrap="square">
            <a:spAutoFit/>
          </a:bodyPr>
          <a:lstStyle/>
          <a:p>
            <a:pPr>
              <a:spcBef>
                <a:spcPts val="1200"/>
              </a:spcBef>
              <a:spcAft>
                <a:spcPts val="600"/>
              </a:spcAft>
            </a:pPr>
            <a:r>
              <a:rPr lang="en-US" sz="36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BROADBAND</a:t>
            </a:r>
            <a:r>
              <a:rPr lang="en-US" sz="3600" b="1" dirty="0">
                <a:solidFill>
                  <a:srgbClr val="0000CC"/>
                </a:solidFill>
                <a:latin typeface="Times New Roman" panose="02020603050405020304" pitchFamily="18" charset="0"/>
                <a:cs typeface="Times New Roman" panose="02020603050405020304" pitchFamily="18" charset="0"/>
              </a:rPr>
              <a:t> ULTRAVIOLET LASER</a:t>
            </a:r>
          </a:p>
        </p:txBody>
      </p:sp>
      <p:grpSp>
        <p:nvGrpSpPr>
          <p:cNvPr id="7" name="Group 6">
            <a:extLst>
              <a:ext uri="{FF2B5EF4-FFF2-40B4-BE49-F238E27FC236}">
                <a16:creationId xmlns:a16="http://schemas.microsoft.com/office/drawing/2014/main" id="{E6161C6B-AC66-520B-C502-BE8D3AD0CA14}"/>
              </a:ext>
            </a:extLst>
          </p:cNvPr>
          <p:cNvGrpSpPr/>
          <p:nvPr/>
        </p:nvGrpSpPr>
        <p:grpSpPr>
          <a:xfrm>
            <a:off x="0" y="1085120"/>
            <a:ext cx="9043486" cy="104556"/>
            <a:chOff x="0" y="900000"/>
            <a:chExt cx="9144000" cy="181587"/>
          </a:xfrm>
        </p:grpSpPr>
        <p:cxnSp>
          <p:nvCxnSpPr>
            <p:cNvPr id="9" name="Straight Connector 8">
              <a:extLst>
                <a:ext uri="{FF2B5EF4-FFF2-40B4-BE49-F238E27FC236}">
                  <a16:creationId xmlns:a16="http://schemas.microsoft.com/office/drawing/2014/main" id="{C5957E8F-C569-A8E8-2F15-FA4D26E2CB07}"/>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1" name="Straight Connector 10">
              <a:extLst>
                <a:ext uri="{FF2B5EF4-FFF2-40B4-BE49-F238E27FC236}">
                  <a16:creationId xmlns:a16="http://schemas.microsoft.com/office/drawing/2014/main" id="{9248383A-E66A-559B-0D34-C63AD13A10C5}"/>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3" name="Straight Connector 12">
              <a:extLst>
                <a:ext uri="{FF2B5EF4-FFF2-40B4-BE49-F238E27FC236}">
                  <a16:creationId xmlns:a16="http://schemas.microsoft.com/office/drawing/2014/main" id="{272DD8CB-D3FB-54E2-F709-7FBB3166BF9C}"/>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2129829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38BEFE-7020-6678-4B85-2189FAEDF309}"/>
              </a:ext>
            </a:extLst>
          </p:cNvPr>
          <p:cNvSpPr>
            <a:spLocks noGrp="1"/>
          </p:cNvSpPr>
          <p:nvPr>
            <p:ph type="sldNum" sz="quarter" idx="12"/>
          </p:nvPr>
        </p:nvSpPr>
        <p:spPr/>
        <p:txBody>
          <a:bodyPr/>
          <a:lstStyle/>
          <a:p>
            <a:fld id="{ECBA9FB0-4107-4A94-B061-15C9F10E7C95}" type="slidenum">
              <a:rPr lang="en-US" smtClean="0"/>
              <a:pPr/>
              <a:t>28</a:t>
            </a:fld>
            <a:endParaRPr lang="en-US"/>
          </a:p>
        </p:txBody>
      </p:sp>
      <p:pic>
        <p:nvPicPr>
          <p:cNvPr id="3" name="Picture 2">
            <a:extLst>
              <a:ext uri="{FF2B5EF4-FFF2-40B4-BE49-F238E27FC236}">
                <a16:creationId xmlns:a16="http://schemas.microsoft.com/office/drawing/2014/main" id="{C7DC8907-E462-612F-BC81-25560539FFE6}"/>
              </a:ext>
            </a:extLst>
          </p:cNvPr>
          <p:cNvPicPr>
            <a:picLocks noChangeAspect="1"/>
          </p:cNvPicPr>
          <p:nvPr/>
        </p:nvPicPr>
        <p:blipFill>
          <a:blip r:embed="rId2"/>
          <a:stretch>
            <a:fillRect/>
          </a:stretch>
        </p:blipFill>
        <p:spPr>
          <a:xfrm>
            <a:off x="112712" y="1543050"/>
            <a:ext cx="5184775" cy="3505200"/>
          </a:xfrm>
          <a:prstGeom prst="rect">
            <a:avLst/>
          </a:prstGeom>
        </p:spPr>
      </p:pic>
      <p:pic>
        <p:nvPicPr>
          <p:cNvPr id="4" name="Picture 3">
            <a:extLst>
              <a:ext uri="{FF2B5EF4-FFF2-40B4-BE49-F238E27FC236}">
                <a16:creationId xmlns:a16="http://schemas.microsoft.com/office/drawing/2014/main" id="{C0369477-FE69-98BF-C0C0-EF0CF9A3597A}"/>
              </a:ext>
            </a:extLst>
          </p:cNvPr>
          <p:cNvPicPr>
            <a:picLocks noChangeAspect="1"/>
          </p:cNvPicPr>
          <p:nvPr/>
        </p:nvPicPr>
        <p:blipFill>
          <a:blip r:embed="rId3"/>
          <a:stretch>
            <a:fillRect/>
          </a:stretch>
        </p:blipFill>
        <p:spPr>
          <a:xfrm>
            <a:off x="4572001" y="1524000"/>
            <a:ext cx="4752602" cy="3486150"/>
          </a:xfrm>
          <a:prstGeom prst="rect">
            <a:avLst/>
          </a:prstGeom>
        </p:spPr>
      </p:pic>
      <p:sp>
        <p:nvSpPr>
          <p:cNvPr id="5" name="TextBox 4">
            <a:extLst>
              <a:ext uri="{FF2B5EF4-FFF2-40B4-BE49-F238E27FC236}">
                <a16:creationId xmlns:a16="http://schemas.microsoft.com/office/drawing/2014/main" id="{8C08C844-6862-0044-BB89-4E180C8E6717}"/>
              </a:ext>
            </a:extLst>
          </p:cNvPr>
          <p:cNvSpPr txBox="1"/>
          <p:nvPr/>
        </p:nvSpPr>
        <p:spPr>
          <a:xfrm>
            <a:off x="5181599" y="5158086"/>
            <a:ext cx="3868739" cy="1477328"/>
          </a:xfrm>
          <a:prstGeom prst="rect">
            <a:avLst/>
          </a:prstGeom>
          <a:noFill/>
        </p:spPr>
        <p:txBody>
          <a:bodyPr wrap="square">
            <a:spAutoFit/>
          </a:bodyPr>
          <a:lstStyle/>
          <a:p>
            <a:pPr algn="just"/>
            <a:r>
              <a:rPr lang="en-US" sz="1800" b="0" i="0" dirty="0">
                <a:solidFill>
                  <a:srgbClr val="000000"/>
                </a:solidFill>
                <a:effectLst/>
                <a:latin typeface="TimesNewRomanPSMT"/>
              </a:rPr>
              <a:t>Experimental and theoretical spectral profiles of the 288.5-nm seed pulses after amplification.</a:t>
            </a:r>
          </a:p>
          <a:p>
            <a:pPr algn="just"/>
            <a:r>
              <a:rPr lang="en-US" dirty="0"/>
              <a:t> </a:t>
            </a:r>
            <a:br>
              <a:rPr lang="en-US" dirty="0"/>
            </a:br>
            <a:endParaRPr lang="en-US" dirty="0"/>
          </a:p>
        </p:txBody>
      </p:sp>
      <p:sp>
        <p:nvSpPr>
          <p:cNvPr id="7" name="TextBox 6">
            <a:extLst>
              <a:ext uri="{FF2B5EF4-FFF2-40B4-BE49-F238E27FC236}">
                <a16:creationId xmlns:a16="http://schemas.microsoft.com/office/drawing/2014/main" id="{6E04A8AF-8429-6510-2EA6-F85ECFF385E9}"/>
              </a:ext>
            </a:extLst>
          </p:cNvPr>
          <p:cNvSpPr txBox="1"/>
          <p:nvPr/>
        </p:nvSpPr>
        <p:spPr>
          <a:xfrm>
            <a:off x="93662" y="5067300"/>
            <a:ext cx="4249738" cy="1754326"/>
          </a:xfrm>
          <a:prstGeom prst="rect">
            <a:avLst/>
          </a:prstGeom>
          <a:noFill/>
        </p:spPr>
        <p:txBody>
          <a:bodyPr wrap="square">
            <a:spAutoFit/>
          </a:bodyPr>
          <a:lstStyle/>
          <a:p>
            <a:pPr algn="just"/>
            <a:r>
              <a:rPr lang="en-US" sz="1800" b="0" i="0" dirty="0">
                <a:solidFill>
                  <a:srgbClr val="000000"/>
                </a:solidFill>
                <a:effectLst/>
                <a:latin typeface="TimesNewRomanPSMT"/>
              </a:rPr>
              <a:t>Output energy and gain after each round trip in the 4- pass amplifier. Black data points refer to experimentally measured data while red data points refer to calculation results</a:t>
            </a:r>
            <a:r>
              <a:rPr lang="en-US" dirty="0"/>
              <a:t> </a:t>
            </a:r>
            <a:br>
              <a:rPr lang="en-US" dirty="0"/>
            </a:br>
            <a:endParaRPr lang="en-US" dirty="0"/>
          </a:p>
        </p:txBody>
      </p:sp>
      <p:sp>
        <p:nvSpPr>
          <p:cNvPr id="8" name="TextBox 7">
            <a:extLst>
              <a:ext uri="{FF2B5EF4-FFF2-40B4-BE49-F238E27FC236}">
                <a16:creationId xmlns:a16="http://schemas.microsoft.com/office/drawing/2014/main" id="{4880BA4A-C680-CFD7-1B8D-6DE7630B19EC}"/>
              </a:ext>
            </a:extLst>
          </p:cNvPr>
          <p:cNvSpPr txBox="1"/>
          <p:nvPr/>
        </p:nvSpPr>
        <p:spPr>
          <a:xfrm>
            <a:off x="-193434" y="6814"/>
            <a:ext cx="9043486" cy="954107"/>
          </a:xfrm>
          <a:prstGeom prst="rect">
            <a:avLst/>
          </a:prstGeom>
          <a:noFill/>
        </p:spPr>
        <p:txBody>
          <a:bodyPr wrap="square" rtlCol="0">
            <a:spAutoFit/>
          </a:bodyPr>
          <a:lstStyle/>
          <a:p>
            <a:pPr algn="ctr">
              <a:spcBef>
                <a:spcPts val="0"/>
              </a:spcBef>
              <a:defRPr/>
            </a:pPr>
            <a:r>
              <a:rPr lang="en-US" altLang="ja-JP" sz="2800" b="1" dirty="0">
                <a:solidFill>
                  <a:srgbClr val="FF0000"/>
                </a:solidFill>
                <a:latin typeface="Times New Roman" panose="02020603050405020304" pitchFamily="18" charset="0"/>
                <a:cs typeface="Times New Roman" panose="02020603050405020304" pitchFamily="18" charset="0"/>
              </a:rPr>
              <a:t>DYNAMICS OF MULTI PASS AMPLIFIER USING </a:t>
            </a:r>
            <a:r>
              <a:rPr lang="en-US" altLang="ja-JP" sz="2800" b="1" dirty="0" err="1">
                <a:solidFill>
                  <a:srgbClr val="FF0000"/>
                </a:solidFill>
                <a:latin typeface="Times New Roman" panose="02020603050405020304" pitchFamily="18" charset="0"/>
                <a:cs typeface="Times New Roman" panose="02020603050405020304" pitchFamily="18" charset="0"/>
              </a:rPr>
              <a:t>Ce:LiCAF</a:t>
            </a:r>
            <a:r>
              <a:rPr lang="en-US" altLang="ja-JP" sz="2800" b="1" dirty="0">
                <a:solidFill>
                  <a:srgbClr val="FF0000"/>
                </a:solidFill>
                <a:latin typeface="Times New Roman" panose="02020603050405020304" pitchFamily="18" charset="0"/>
                <a:cs typeface="Times New Roman" panose="02020603050405020304" pitchFamily="18" charset="0"/>
              </a:rPr>
              <a:t> CRYSTAL </a:t>
            </a:r>
          </a:p>
        </p:txBody>
      </p:sp>
      <p:grpSp>
        <p:nvGrpSpPr>
          <p:cNvPr id="9" name="Group 8">
            <a:extLst>
              <a:ext uri="{FF2B5EF4-FFF2-40B4-BE49-F238E27FC236}">
                <a16:creationId xmlns:a16="http://schemas.microsoft.com/office/drawing/2014/main" id="{62F5D7C4-DE66-F72A-FA75-1DE3E8C9A234}"/>
              </a:ext>
            </a:extLst>
          </p:cNvPr>
          <p:cNvGrpSpPr/>
          <p:nvPr/>
        </p:nvGrpSpPr>
        <p:grpSpPr>
          <a:xfrm>
            <a:off x="0" y="1085120"/>
            <a:ext cx="9043486" cy="104556"/>
            <a:chOff x="0" y="900000"/>
            <a:chExt cx="9144000" cy="181587"/>
          </a:xfrm>
        </p:grpSpPr>
        <p:cxnSp>
          <p:nvCxnSpPr>
            <p:cNvPr id="10" name="Straight Connector 9">
              <a:extLst>
                <a:ext uri="{FF2B5EF4-FFF2-40B4-BE49-F238E27FC236}">
                  <a16:creationId xmlns:a16="http://schemas.microsoft.com/office/drawing/2014/main" id="{07AE0A7C-74E5-C1AE-B30C-8DB687B3C42A}"/>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1" name="Straight Connector 10">
              <a:extLst>
                <a:ext uri="{FF2B5EF4-FFF2-40B4-BE49-F238E27FC236}">
                  <a16:creationId xmlns:a16="http://schemas.microsoft.com/office/drawing/2014/main" id="{1D503D85-F907-88F2-8AA1-136DB127832A}"/>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2" name="Straight Connector 11">
              <a:extLst>
                <a:ext uri="{FF2B5EF4-FFF2-40B4-BE49-F238E27FC236}">
                  <a16:creationId xmlns:a16="http://schemas.microsoft.com/office/drawing/2014/main" id="{AA9AB0E3-B382-08D7-283D-AD97747A1E05}"/>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3280333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1620755"/>
            <a:ext cx="65" cy="72089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17400" rIns="0" bIns="122199"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457200" y="5758542"/>
            <a:ext cx="8381998" cy="523220"/>
          </a:xfrm>
          <a:prstGeom prst="rect">
            <a:avLst/>
          </a:prstGeom>
        </p:spPr>
        <p:txBody>
          <a:bodyPr wrap="square">
            <a:spAutoFit/>
          </a:bodyPr>
          <a:lstStyle/>
          <a:p>
            <a:pPr algn="ctr"/>
            <a:r>
              <a:rPr lang="en-US" sz="1400" dirty="0">
                <a:solidFill>
                  <a:srgbClr val="000000"/>
                </a:solidFill>
                <a:latin typeface="Times New Roman" panose="02020603050405020304" pitchFamily="18" charset="0"/>
                <a:ea typeface="Calibri" panose="020F0502020204030204" pitchFamily="34" charset="0"/>
              </a:rPr>
              <a:t>Diep Van Nguyen, Minh Hong Pham et al, </a:t>
            </a:r>
            <a:r>
              <a:rPr lang="en-US" sz="1400" i="1" dirty="0">
                <a:solidFill>
                  <a:srgbClr val="000000"/>
                </a:solidFill>
                <a:latin typeface="Times New Roman" panose="02020603050405020304" pitchFamily="18" charset="0"/>
                <a:ea typeface="Calibri" panose="020F0502020204030204" pitchFamily="34" charset="0"/>
              </a:rPr>
              <a:t>Theoretical and experimental study of ultraviolet broadband laser amplification using </a:t>
            </a:r>
            <a:r>
              <a:rPr lang="en-US" sz="1400" i="1" dirty="0" err="1">
                <a:solidFill>
                  <a:srgbClr val="000000"/>
                </a:solidFill>
                <a:latin typeface="Times New Roman" panose="02020603050405020304" pitchFamily="18" charset="0"/>
                <a:ea typeface="Calibri" panose="020F0502020204030204" pitchFamily="34" charset="0"/>
              </a:rPr>
              <a:t>CeLiCAF</a:t>
            </a:r>
            <a:r>
              <a:rPr lang="en-US" sz="1400" i="1" dirty="0">
                <a:solidFill>
                  <a:srgbClr val="000000"/>
                </a:solidFill>
                <a:latin typeface="Times New Roman" panose="02020603050405020304" pitchFamily="18" charset="0"/>
                <a:ea typeface="Calibri" panose="020F0502020204030204" pitchFamily="34" charset="0"/>
              </a:rPr>
              <a:t> crystal.</a:t>
            </a:r>
            <a:r>
              <a:rPr lang="en-US" sz="1400" dirty="0">
                <a:solidFill>
                  <a:srgbClr val="000000"/>
                </a:solidFill>
                <a:latin typeface="Times New Roman" panose="02020603050405020304" pitchFamily="18" charset="0"/>
                <a:ea typeface="Calibri" panose="020F0502020204030204" pitchFamily="34" charset="0"/>
              </a:rPr>
              <a:t> </a:t>
            </a:r>
            <a:r>
              <a:rPr lang="en-US" sz="1400" b="1" dirty="0">
                <a:solidFill>
                  <a:srgbClr val="000000"/>
                </a:solidFill>
                <a:latin typeface="Times New Roman" panose="02020603050405020304" pitchFamily="18" charset="0"/>
                <a:ea typeface="Calibri" panose="020F0502020204030204" pitchFamily="34" charset="0"/>
              </a:rPr>
              <a:t>Optics Communications</a:t>
            </a:r>
            <a:r>
              <a:rPr lang="en-US" sz="1400" dirty="0">
                <a:solidFill>
                  <a:srgbClr val="000000"/>
                </a:solidFill>
                <a:latin typeface="Times New Roman" panose="02020603050405020304" pitchFamily="18" charset="0"/>
                <a:ea typeface="Calibri" panose="020F0502020204030204" pitchFamily="34" charset="0"/>
              </a:rPr>
              <a:t>, Vol. </a:t>
            </a:r>
            <a:r>
              <a:rPr lang="en-US" sz="1400" b="1" dirty="0">
                <a:solidFill>
                  <a:srgbClr val="000000"/>
                </a:solidFill>
                <a:latin typeface="Times New Roman" panose="02020603050405020304" pitchFamily="18" charset="0"/>
                <a:ea typeface="Calibri" panose="020F0502020204030204" pitchFamily="34" charset="0"/>
              </a:rPr>
              <a:t>530</a:t>
            </a:r>
            <a:r>
              <a:rPr lang="en-US" sz="1400" dirty="0">
                <a:solidFill>
                  <a:srgbClr val="000000"/>
                </a:solidFill>
                <a:latin typeface="Times New Roman" panose="02020603050405020304" pitchFamily="18" charset="0"/>
                <a:ea typeface="Calibri" panose="020F0502020204030204" pitchFamily="34" charset="0"/>
              </a:rPr>
              <a:t>, 2023, </a:t>
            </a:r>
            <a:r>
              <a:rPr lang="en-US" sz="1400" dirty="0" err="1">
                <a:solidFill>
                  <a:srgbClr val="000000"/>
                </a:solidFill>
                <a:latin typeface="Times New Roman" panose="02020603050405020304" pitchFamily="18" charset="0"/>
                <a:ea typeface="Calibri" panose="020F0502020204030204" pitchFamily="34" charset="0"/>
              </a:rPr>
              <a:t>pp.129165</a:t>
            </a:r>
            <a:r>
              <a:rPr lang="en-US" sz="1400" dirty="0">
                <a:solidFill>
                  <a:srgbClr val="000000"/>
                </a:solidFill>
                <a:latin typeface="Times New Roman" panose="02020603050405020304" pitchFamily="18" charset="0"/>
                <a:ea typeface="Calibri" panose="020F0502020204030204" pitchFamily="34" charset="0"/>
              </a:rPr>
              <a:t>(1 - 10).</a:t>
            </a:r>
            <a:endParaRPr lang="en-US" sz="1400" dirty="0"/>
          </a:p>
        </p:txBody>
      </p:sp>
      <p:pic>
        <p:nvPicPr>
          <p:cNvPr id="7" name="Picture 6">
            <a:extLst>
              <a:ext uri="{FF2B5EF4-FFF2-40B4-BE49-F238E27FC236}">
                <a16:creationId xmlns:a16="http://schemas.microsoft.com/office/drawing/2014/main" id="{741EA133-EF48-5B10-0112-D6E4F6F53896}"/>
              </a:ext>
            </a:extLst>
          </p:cNvPr>
          <p:cNvPicPr>
            <a:picLocks noChangeAspect="1"/>
          </p:cNvPicPr>
          <p:nvPr/>
        </p:nvPicPr>
        <p:blipFill>
          <a:blip r:embed="rId3"/>
          <a:stretch>
            <a:fillRect/>
          </a:stretch>
        </p:blipFill>
        <p:spPr>
          <a:xfrm>
            <a:off x="6106470" y="1099458"/>
            <a:ext cx="3018085" cy="2027447"/>
          </a:xfrm>
          <a:prstGeom prst="rect">
            <a:avLst/>
          </a:prstGeom>
        </p:spPr>
      </p:pic>
      <p:pic>
        <p:nvPicPr>
          <p:cNvPr id="10" name="Picture 9">
            <a:extLst>
              <a:ext uri="{FF2B5EF4-FFF2-40B4-BE49-F238E27FC236}">
                <a16:creationId xmlns:a16="http://schemas.microsoft.com/office/drawing/2014/main" id="{A23838E9-A5F9-A08B-E41D-3785FC62D0B8}"/>
              </a:ext>
            </a:extLst>
          </p:cNvPr>
          <p:cNvPicPr>
            <a:picLocks noChangeAspect="1"/>
          </p:cNvPicPr>
          <p:nvPr/>
        </p:nvPicPr>
        <p:blipFill>
          <a:blip r:embed="rId4"/>
          <a:stretch>
            <a:fillRect/>
          </a:stretch>
        </p:blipFill>
        <p:spPr>
          <a:xfrm>
            <a:off x="6106470" y="3333750"/>
            <a:ext cx="2961330" cy="2209799"/>
          </a:xfrm>
          <a:prstGeom prst="rect">
            <a:avLst/>
          </a:prstGeom>
        </p:spPr>
      </p:pic>
      <p:pic>
        <p:nvPicPr>
          <p:cNvPr id="11" name="Picture 10">
            <a:extLst>
              <a:ext uri="{FF2B5EF4-FFF2-40B4-BE49-F238E27FC236}">
                <a16:creationId xmlns:a16="http://schemas.microsoft.com/office/drawing/2014/main" id="{0307A50D-88EC-52F6-8CBD-677DE86B3830}"/>
              </a:ext>
            </a:extLst>
          </p:cNvPr>
          <p:cNvPicPr>
            <a:picLocks noChangeAspect="1"/>
          </p:cNvPicPr>
          <p:nvPr/>
        </p:nvPicPr>
        <p:blipFill>
          <a:blip r:embed="rId5"/>
          <a:stretch>
            <a:fillRect/>
          </a:stretch>
        </p:blipFill>
        <p:spPr>
          <a:xfrm>
            <a:off x="0" y="1325480"/>
            <a:ext cx="5898136" cy="3779920"/>
          </a:xfrm>
          <a:prstGeom prst="rect">
            <a:avLst/>
          </a:prstGeom>
        </p:spPr>
      </p:pic>
      <p:sp>
        <p:nvSpPr>
          <p:cNvPr id="4" name="TextBox 3">
            <a:extLst>
              <a:ext uri="{FF2B5EF4-FFF2-40B4-BE49-F238E27FC236}">
                <a16:creationId xmlns:a16="http://schemas.microsoft.com/office/drawing/2014/main" id="{231E213B-992F-64BE-44B5-DD157A657A3A}"/>
              </a:ext>
            </a:extLst>
          </p:cNvPr>
          <p:cNvSpPr txBox="1"/>
          <p:nvPr/>
        </p:nvSpPr>
        <p:spPr>
          <a:xfrm>
            <a:off x="744415" y="152400"/>
            <a:ext cx="8282354" cy="646331"/>
          </a:xfrm>
          <a:prstGeom prst="rect">
            <a:avLst/>
          </a:prstGeom>
          <a:noFill/>
        </p:spPr>
        <p:txBody>
          <a:bodyPr wrap="square">
            <a:spAutoFit/>
          </a:bodyPr>
          <a:lstStyle/>
          <a:p>
            <a:pPr>
              <a:spcBef>
                <a:spcPts val="1200"/>
              </a:spcBef>
              <a:spcAft>
                <a:spcPts val="600"/>
              </a:spcAft>
            </a:pPr>
            <a:r>
              <a:rPr lang="en-US" sz="36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BROADBAND</a:t>
            </a:r>
            <a:r>
              <a:rPr lang="en-US" sz="3600" b="1" dirty="0">
                <a:solidFill>
                  <a:srgbClr val="0000CC"/>
                </a:solidFill>
                <a:latin typeface="Times New Roman" panose="02020603050405020304" pitchFamily="18" charset="0"/>
                <a:cs typeface="Times New Roman" panose="02020603050405020304" pitchFamily="18" charset="0"/>
              </a:rPr>
              <a:t> ULTRAVIOLET LASER</a:t>
            </a:r>
          </a:p>
        </p:txBody>
      </p:sp>
      <p:grpSp>
        <p:nvGrpSpPr>
          <p:cNvPr id="9" name="Group 8">
            <a:extLst>
              <a:ext uri="{FF2B5EF4-FFF2-40B4-BE49-F238E27FC236}">
                <a16:creationId xmlns:a16="http://schemas.microsoft.com/office/drawing/2014/main" id="{DD377E56-734B-2789-B296-D53F1D753CC2}"/>
              </a:ext>
            </a:extLst>
          </p:cNvPr>
          <p:cNvGrpSpPr/>
          <p:nvPr/>
        </p:nvGrpSpPr>
        <p:grpSpPr>
          <a:xfrm>
            <a:off x="31571" y="897569"/>
            <a:ext cx="9043486" cy="104556"/>
            <a:chOff x="0" y="900000"/>
            <a:chExt cx="9144000" cy="181587"/>
          </a:xfrm>
        </p:grpSpPr>
        <p:cxnSp>
          <p:nvCxnSpPr>
            <p:cNvPr id="12" name="Straight Connector 11">
              <a:extLst>
                <a:ext uri="{FF2B5EF4-FFF2-40B4-BE49-F238E27FC236}">
                  <a16:creationId xmlns:a16="http://schemas.microsoft.com/office/drawing/2014/main" id="{735DB071-9744-D063-C21D-A21F6C9BC8AB}"/>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3" name="Straight Connector 12">
              <a:extLst>
                <a:ext uri="{FF2B5EF4-FFF2-40B4-BE49-F238E27FC236}">
                  <a16:creationId xmlns:a16="http://schemas.microsoft.com/office/drawing/2014/main" id="{EFE8EA4C-4418-F215-9F6E-0517A1A2EA89}"/>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4" name="Straight Connector 13">
              <a:extLst>
                <a:ext uri="{FF2B5EF4-FFF2-40B4-BE49-F238E27FC236}">
                  <a16:creationId xmlns:a16="http://schemas.microsoft.com/office/drawing/2014/main" id="{C81D9708-29C4-0847-6109-1DE5827F3750}"/>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2598560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A8B297-8FCB-8582-CC3E-1BFF5EA26F4D}"/>
              </a:ext>
            </a:extLst>
          </p:cNvPr>
          <p:cNvSpPr>
            <a:spLocks noGrp="1"/>
          </p:cNvSpPr>
          <p:nvPr>
            <p:ph type="sldNum" sz="quarter" idx="12"/>
          </p:nvPr>
        </p:nvSpPr>
        <p:spPr/>
        <p:txBody>
          <a:bodyPr/>
          <a:lstStyle/>
          <a:p>
            <a:fld id="{ECBA9FB0-4107-4A94-B061-15C9F10E7C95}" type="slidenum">
              <a:rPr lang="en-US" smtClean="0"/>
              <a:pPr/>
              <a:t>3</a:t>
            </a:fld>
            <a:endParaRPr lang="en-US"/>
          </a:p>
        </p:txBody>
      </p:sp>
      <p:sp>
        <p:nvSpPr>
          <p:cNvPr id="5" name="TextBox 4">
            <a:extLst>
              <a:ext uri="{FF2B5EF4-FFF2-40B4-BE49-F238E27FC236}">
                <a16:creationId xmlns:a16="http://schemas.microsoft.com/office/drawing/2014/main" id="{B8EF964A-0171-619E-42B3-464A621E9B13}"/>
              </a:ext>
            </a:extLst>
          </p:cNvPr>
          <p:cNvSpPr txBox="1"/>
          <p:nvPr/>
        </p:nvSpPr>
        <p:spPr>
          <a:xfrm>
            <a:off x="2286000" y="199688"/>
            <a:ext cx="4572000" cy="523220"/>
          </a:xfrm>
          <a:prstGeom prst="rect">
            <a:avLst/>
          </a:prstGeom>
          <a:noFill/>
        </p:spPr>
        <p:txBody>
          <a:bodyPr wrap="square">
            <a:spAutoFit/>
          </a:bodyPr>
          <a:lstStyle/>
          <a:p>
            <a:pPr algn="ctr"/>
            <a:r>
              <a:rPr lang="en-US" sz="2800" b="1" dirty="0">
                <a:solidFill>
                  <a:srgbClr val="FF0000"/>
                </a:solidFill>
                <a:latin typeface="Times New Roman" pitchFamily="18" charset="0"/>
                <a:cs typeface="Times New Roman" pitchFamily="18" charset="0"/>
              </a:rPr>
              <a:t>IOP NEW BUILDING</a:t>
            </a:r>
            <a:endParaRPr lang="en-US" sz="2800" dirty="0">
              <a:solidFill>
                <a:srgbClr val="FF0000"/>
              </a:solidFill>
            </a:endParaRPr>
          </a:p>
        </p:txBody>
      </p:sp>
      <p:pic>
        <p:nvPicPr>
          <p:cNvPr id="2050" name="Picture 2" descr="Không có mô tả ảnh.">
            <a:extLst>
              <a:ext uri="{FF2B5EF4-FFF2-40B4-BE49-F238E27FC236}">
                <a16:creationId xmlns:a16="http://schemas.microsoft.com/office/drawing/2014/main" id="{0AC4CC13-2866-F134-67A9-A3B912BFBB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0169" y="3168650"/>
            <a:ext cx="5475562" cy="3689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038E1CA-A80F-4CD8-3746-3E5B59394193}"/>
              </a:ext>
            </a:extLst>
          </p:cNvPr>
          <p:cNvPicPr>
            <a:picLocks noChangeAspect="1"/>
          </p:cNvPicPr>
          <p:nvPr/>
        </p:nvPicPr>
        <p:blipFill>
          <a:blip r:embed="rId3"/>
          <a:stretch>
            <a:fillRect/>
          </a:stretch>
        </p:blipFill>
        <p:spPr>
          <a:xfrm>
            <a:off x="0" y="1066800"/>
            <a:ext cx="4400109" cy="3498087"/>
          </a:xfrm>
          <a:prstGeom prst="rect">
            <a:avLst/>
          </a:prstGeom>
        </p:spPr>
      </p:pic>
      <p:grpSp>
        <p:nvGrpSpPr>
          <p:cNvPr id="6" name="Group 5">
            <a:extLst>
              <a:ext uri="{FF2B5EF4-FFF2-40B4-BE49-F238E27FC236}">
                <a16:creationId xmlns:a16="http://schemas.microsoft.com/office/drawing/2014/main" id="{4054504D-E050-292F-CD93-D929B6F73206}"/>
              </a:ext>
            </a:extLst>
          </p:cNvPr>
          <p:cNvGrpSpPr/>
          <p:nvPr/>
        </p:nvGrpSpPr>
        <p:grpSpPr>
          <a:xfrm>
            <a:off x="0" y="738669"/>
            <a:ext cx="9144000" cy="181587"/>
            <a:chOff x="0" y="900000"/>
            <a:chExt cx="9144000" cy="181587"/>
          </a:xfrm>
        </p:grpSpPr>
        <p:cxnSp>
          <p:nvCxnSpPr>
            <p:cNvPr id="7" name="Straight Connector 6">
              <a:extLst>
                <a:ext uri="{FF2B5EF4-FFF2-40B4-BE49-F238E27FC236}">
                  <a16:creationId xmlns:a16="http://schemas.microsoft.com/office/drawing/2014/main" id="{CE9EE524-B884-7D34-4EA3-1E9EB6558197}"/>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8" name="Straight Connector 7">
              <a:extLst>
                <a:ext uri="{FF2B5EF4-FFF2-40B4-BE49-F238E27FC236}">
                  <a16:creationId xmlns:a16="http://schemas.microsoft.com/office/drawing/2014/main" id="{3E2ED60D-F97F-F7AC-16F6-731F646E2D96}"/>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9" name="Straight Connector 8">
              <a:extLst>
                <a:ext uri="{FF2B5EF4-FFF2-40B4-BE49-F238E27FC236}">
                  <a16:creationId xmlns:a16="http://schemas.microsoft.com/office/drawing/2014/main" id="{31380E5D-B312-CE26-8D1D-38377083142B}"/>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3050725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36651" y="1600200"/>
            <a:ext cx="8613401" cy="4520256"/>
          </a:xfrm>
          <a:prstGeom prst="rect">
            <a:avLst/>
          </a:prstGeom>
        </p:spPr>
      </p:pic>
      <p:sp>
        <p:nvSpPr>
          <p:cNvPr id="14" name="TextBox 13">
            <a:extLst>
              <a:ext uri="{FF2B5EF4-FFF2-40B4-BE49-F238E27FC236}">
                <a16:creationId xmlns:a16="http://schemas.microsoft.com/office/drawing/2014/main" id="{1056E958-1668-0B0B-079E-D59860B17EED}"/>
              </a:ext>
            </a:extLst>
          </p:cNvPr>
          <p:cNvSpPr txBox="1"/>
          <p:nvPr/>
        </p:nvSpPr>
        <p:spPr>
          <a:xfrm>
            <a:off x="-193434" y="6814"/>
            <a:ext cx="9043486" cy="954107"/>
          </a:xfrm>
          <a:prstGeom prst="rect">
            <a:avLst/>
          </a:prstGeom>
          <a:noFill/>
        </p:spPr>
        <p:txBody>
          <a:bodyPr wrap="square" rtlCol="0">
            <a:spAutoFit/>
          </a:bodyPr>
          <a:lstStyle/>
          <a:p>
            <a:pPr algn="ctr">
              <a:spcBef>
                <a:spcPts val="0"/>
              </a:spcBef>
              <a:defRPr/>
            </a:pPr>
            <a:r>
              <a:rPr lang="en-US" altLang="ja-JP" sz="2800" b="1" dirty="0">
                <a:solidFill>
                  <a:srgbClr val="FF0000"/>
                </a:solidFill>
                <a:latin typeface="Times New Roman" panose="02020603050405020304" pitchFamily="18" charset="0"/>
                <a:cs typeface="Times New Roman" panose="02020603050405020304" pitchFamily="18" charset="0"/>
              </a:rPr>
              <a:t>DYNAMICS OF MULTI PASS AMPLIFIER USING </a:t>
            </a:r>
            <a:r>
              <a:rPr lang="en-US" altLang="ja-JP" sz="2800" b="1" dirty="0" err="1">
                <a:solidFill>
                  <a:srgbClr val="FF0000"/>
                </a:solidFill>
                <a:latin typeface="Times New Roman" panose="02020603050405020304" pitchFamily="18" charset="0"/>
                <a:cs typeface="Times New Roman" panose="02020603050405020304" pitchFamily="18" charset="0"/>
              </a:rPr>
              <a:t>Ce:LiCAF</a:t>
            </a:r>
            <a:r>
              <a:rPr lang="en-US" altLang="ja-JP" sz="2800" b="1" dirty="0">
                <a:solidFill>
                  <a:srgbClr val="FF0000"/>
                </a:solidFill>
                <a:latin typeface="Times New Roman" panose="02020603050405020304" pitchFamily="18" charset="0"/>
                <a:cs typeface="Times New Roman" panose="02020603050405020304" pitchFamily="18" charset="0"/>
              </a:rPr>
              <a:t> CRYSTAL </a:t>
            </a:r>
          </a:p>
        </p:txBody>
      </p:sp>
      <p:grpSp>
        <p:nvGrpSpPr>
          <p:cNvPr id="15" name="Group 14">
            <a:extLst>
              <a:ext uri="{FF2B5EF4-FFF2-40B4-BE49-F238E27FC236}">
                <a16:creationId xmlns:a16="http://schemas.microsoft.com/office/drawing/2014/main" id="{CAFB1131-730E-35B7-6FB9-927697F5BC22}"/>
              </a:ext>
            </a:extLst>
          </p:cNvPr>
          <p:cNvGrpSpPr/>
          <p:nvPr/>
        </p:nvGrpSpPr>
        <p:grpSpPr>
          <a:xfrm>
            <a:off x="0" y="1085120"/>
            <a:ext cx="9043486" cy="104556"/>
            <a:chOff x="0" y="900000"/>
            <a:chExt cx="9144000" cy="181587"/>
          </a:xfrm>
        </p:grpSpPr>
        <p:cxnSp>
          <p:nvCxnSpPr>
            <p:cNvPr id="16" name="Straight Connector 15">
              <a:extLst>
                <a:ext uri="{FF2B5EF4-FFF2-40B4-BE49-F238E27FC236}">
                  <a16:creationId xmlns:a16="http://schemas.microsoft.com/office/drawing/2014/main" id="{030D77B2-06ED-EC42-E4F7-9FF5D0EECAFE}"/>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7" name="Straight Connector 16">
              <a:extLst>
                <a:ext uri="{FF2B5EF4-FFF2-40B4-BE49-F238E27FC236}">
                  <a16:creationId xmlns:a16="http://schemas.microsoft.com/office/drawing/2014/main" id="{B1AE364B-15FA-906F-7B5D-2334336B4FF8}"/>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8" name="Straight Connector 17">
              <a:extLst>
                <a:ext uri="{FF2B5EF4-FFF2-40B4-BE49-F238E27FC236}">
                  <a16:creationId xmlns:a16="http://schemas.microsoft.com/office/drawing/2014/main" id="{B500DB4E-FFEB-2F20-B8FC-37449AE6A4E7}"/>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2754266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8425B-8216-630B-ED08-48916733627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ADDDAB-03C9-27C5-560D-32ADE5CA45B3}"/>
              </a:ext>
            </a:extLst>
          </p:cNvPr>
          <p:cNvSpPr>
            <a:spLocks noGrp="1"/>
          </p:cNvSpPr>
          <p:nvPr>
            <p:ph type="sldNum" sz="quarter" idx="12"/>
          </p:nvPr>
        </p:nvSpPr>
        <p:spPr/>
        <p:txBody>
          <a:bodyPr/>
          <a:lstStyle/>
          <a:p>
            <a:fld id="{ECBA9FB0-4107-4A94-B061-15C9F10E7C95}" type="slidenum">
              <a:rPr lang="en-US" smtClean="0"/>
              <a:pPr/>
              <a:t>31</a:t>
            </a:fld>
            <a:endParaRPr lang="en-US"/>
          </a:p>
        </p:txBody>
      </p:sp>
      <p:sp>
        <p:nvSpPr>
          <p:cNvPr id="5" name="TextBox 4">
            <a:extLst>
              <a:ext uri="{FF2B5EF4-FFF2-40B4-BE49-F238E27FC236}">
                <a16:creationId xmlns:a16="http://schemas.microsoft.com/office/drawing/2014/main" id="{C625E39D-98DC-1DCE-6FB9-61E1E6095AB6}"/>
              </a:ext>
            </a:extLst>
          </p:cNvPr>
          <p:cNvSpPr txBox="1"/>
          <p:nvPr/>
        </p:nvSpPr>
        <p:spPr>
          <a:xfrm>
            <a:off x="106376" y="59723"/>
            <a:ext cx="8458200" cy="1077218"/>
          </a:xfrm>
          <a:prstGeom prst="rect">
            <a:avLst/>
          </a:prstGeom>
          <a:noFill/>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HOW TO REACH ULTRAWIDE –BAND ULTRAVIOLET LASER </a:t>
            </a:r>
          </a:p>
        </p:txBody>
      </p:sp>
      <p:sp>
        <p:nvSpPr>
          <p:cNvPr id="9" name="TextBox 8">
            <a:extLst>
              <a:ext uri="{FF2B5EF4-FFF2-40B4-BE49-F238E27FC236}">
                <a16:creationId xmlns:a16="http://schemas.microsoft.com/office/drawing/2014/main" id="{0F9E27C6-F719-6920-8BA1-60F1F9A7408E}"/>
              </a:ext>
            </a:extLst>
          </p:cNvPr>
          <p:cNvSpPr txBox="1"/>
          <p:nvPr/>
        </p:nvSpPr>
        <p:spPr>
          <a:xfrm>
            <a:off x="855901" y="1960111"/>
            <a:ext cx="6229350" cy="646331"/>
          </a:xfrm>
          <a:prstGeom prst="rect">
            <a:avLst/>
          </a:prstGeom>
          <a:noFill/>
        </p:spPr>
        <p:txBody>
          <a:bodyPr wrap="square">
            <a:spAutoFit/>
          </a:bodyPr>
          <a:lstStyle/>
          <a:p>
            <a:pPr marL="457200" indent="-457200">
              <a:spcBef>
                <a:spcPts val="1200"/>
              </a:spcBef>
              <a:spcAft>
                <a:spcPts val="600"/>
              </a:spcAft>
              <a:buFont typeface="Arial" panose="020B0604020202020204" pitchFamily="34" charset="0"/>
              <a:buChar char="•"/>
            </a:pPr>
            <a:r>
              <a:rPr lang="en-US" sz="3600" b="1" dirty="0">
                <a:solidFill>
                  <a:srgbClr val="0000CC"/>
                </a:solidFill>
                <a:latin typeface="Times New Roman" panose="02020603050405020304" pitchFamily="18" charset="0"/>
                <a:cs typeface="Times New Roman" panose="02020603050405020304" pitchFamily="18" charset="0"/>
              </a:rPr>
              <a:t>Supercontinuum generation</a:t>
            </a:r>
          </a:p>
        </p:txBody>
      </p:sp>
      <p:pic>
        <p:nvPicPr>
          <p:cNvPr id="2050" name="Picture 2" descr="Researching | Recent development of flat supercontinuum generation in  specialty optical fibers">
            <a:extLst>
              <a:ext uri="{FF2B5EF4-FFF2-40B4-BE49-F238E27FC236}">
                <a16:creationId xmlns:a16="http://schemas.microsoft.com/office/drawing/2014/main" id="{EB36DB30-C622-3031-8C93-49BD75D4D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801" y="2907274"/>
            <a:ext cx="7124700" cy="22098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35FACED-5121-C045-2F38-819911F61665}"/>
              </a:ext>
            </a:extLst>
          </p:cNvPr>
          <p:cNvSpPr txBox="1"/>
          <p:nvPr/>
        </p:nvSpPr>
        <p:spPr>
          <a:xfrm>
            <a:off x="981924" y="5233334"/>
            <a:ext cx="5996354" cy="646331"/>
          </a:xfrm>
          <a:prstGeom prst="rect">
            <a:avLst/>
          </a:prstGeom>
          <a:noFill/>
        </p:spPr>
        <p:txBody>
          <a:bodyPr wrap="square">
            <a:spAutoFit/>
          </a:bodyPr>
          <a:lstStyle/>
          <a:p>
            <a:pPr marL="457200" indent="-457200">
              <a:spcBef>
                <a:spcPts val="1200"/>
              </a:spcBef>
              <a:spcAft>
                <a:spcPts val="600"/>
              </a:spcAft>
              <a:buFont typeface="Arial" panose="020B0604020202020204" pitchFamily="34" charset="0"/>
              <a:buChar char="•"/>
            </a:pPr>
            <a:r>
              <a:rPr lang="en-US" sz="3600" b="1" dirty="0">
                <a:solidFill>
                  <a:srgbClr val="0000CC"/>
                </a:solidFill>
                <a:latin typeface="Times New Roman" panose="02020603050405020304" pitchFamily="18" charset="0"/>
                <a:cs typeface="Times New Roman" panose="02020603050405020304" pitchFamily="18" charset="0"/>
              </a:rPr>
              <a:t>Modeless laser</a:t>
            </a:r>
          </a:p>
        </p:txBody>
      </p:sp>
      <p:grpSp>
        <p:nvGrpSpPr>
          <p:cNvPr id="12" name="Group 11">
            <a:extLst>
              <a:ext uri="{FF2B5EF4-FFF2-40B4-BE49-F238E27FC236}">
                <a16:creationId xmlns:a16="http://schemas.microsoft.com/office/drawing/2014/main" id="{8FA6B720-3D7A-7DC1-0261-CB50BA952A9D}"/>
              </a:ext>
            </a:extLst>
          </p:cNvPr>
          <p:cNvGrpSpPr/>
          <p:nvPr/>
        </p:nvGrpSpPr>
        <p:grpSpPr>
          <a:xfrm>
            <a:off x="0" y="1085120"/>
            <a:ext cx="9043486" cy="104556"/>
            <a:chOff x="0" y="900000"/>
            <a:chExt cx="9144000" cy="181587"/>
          </a:xfrm>
        </p:grpSpPr>
        <p:cxnSp>
          <p:nvCxnSpPr>
            <p:cNvPr id="13" name="Straight Connector 12">
              <a:extLst>
                <a:ext uri="{FF2B5EF4-FFF2-40B4-BE49-F238E27FC236}">
                  <a16:creationId xmlns:a16="http://schemas.microsoft.com/office/drawing/2014/main" id="{A486BFBB-4F53-8EAD-A500-E8BB43792769}"/>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4" name="Straight Connector 13">
              <a:extLst>
                <a:ext uri="{FF2B5EF4-FFF2-40B4-BE49-F238E27FC236}">
                  <a16:creationId xmlns:a16="http://schemas.microsoft.com/office/drawing/2014/main" id="{BC7F4538-78F9-F18A-C8A3-FEF57F5A3BB3}"/>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5" name="Straight Connector 14">
              <a:extLst>
                <a:ext uri="{FF2B5EF4-FFF2-40B4-BE49-F238E27FC236}">
                  <a16:creationId xmlns:a16="http://schemas.microsoft.com/office/drawing/2014/main" id="{BEE48C0D-70B7-B57C-41EE-E630B6DE31A9}"/>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1444074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BBEED-682F-D195-4ED9-6DF9020FC8FA}"/>
            </a:ext>
          </a:extLst>
        </p:cNvPr>
        <p:cNvGrpSpPr/>
        <p:nvPr/>
      </p:nvGrpSpPr>
      <p:grpSpPr>
        <a:xfrm>
          <a:off x="0" y="0"/>
          <a:ext cx="0" cy="0"/>
          <a:chOff x="0" y="0"/>
          <a:chExt cx="0" cy="0"/>
        </a:xfrm>
      </p:grpSpPr>
      <p:sp>
        <p:nvSpPr>
          <p:cNvPr id="5" name="Rectangle 3">
            <a:extLst>
              <a:ext uri="{FF2B5EF4-FFF2-40B4-BE49-F238E27FC236}">
                <a16:creationId xmlns:a16="http://schemas.microsoft.com/office/drawing/2014/main" id="{28B13C52-4119-5E9A-3245-135D3DE3B6AE}"/>
              </a:ext>
            </a:extLst>
          </p:cNvPr>
          <p:cNvSpPr>
            <a:spLocks noChangeArrowheads="1"/>
          </p:cNvSpPr>
          <p:nvPr/>
        </p:nvSpPr>
        <p:spPr bwMode="auto">
          <a:xfrm>
            <a:off x="0" y="1620755"/>
            <a:ext cx="65" cy="72089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17400" rIns="0" bIns="122199"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9" name="Rectangle 8">
            <a:extLst>
              <a:ext uri="{FF2B5EF4-FFF2-40B4-BE49-F238E27FC236}">
                <a16:creationId xmlns:a16="http://schemas.microsoft.com/office/drawing/2014/main" id="{20DEC7E2-CB4E-382D-2E71-7E13E20F73F4}"/>
              </a:ext>
            </a:extLst>
          </p:cNvPr>
          <p:cNvSpPr/>
          <p:nvPr/>
        </p:nvSpPr>
        <p:spPr>
          <a:xfrm>
            <a:off x="609600" y="6059269"/>
            <a:ext cx="7772400" cy="523220"/>
          </a:xfrm>
          <a:prstGeom prst="rect">
            <a:avLst/>
          </a:prstGeom>
        </p:spPr>
        <p:txBody>
          <a:bodyPr wrap="square">
            <a:spAutoFit/>
          </a:bodyPr>
          <a:lstStyle/>
          <a:p>
            <a:pPr algn="ctr"/>
            <a:r>
              <a:rPr lang="en-US" sz="1400">
                <a:solidFill>
                  <a:srgbClr val="000000"/>
                </a:solidFill>
                <a:latin typeface="Times New Roman" panose="02020603050405020304" pitchFamily="18" charset="0"/>
                <a:cs typeface="Times New Roman" panose="02020603050405020304" pitchFamily="18" charset="0"/>
              </a:rPr>
              <a:t>Callum R. Smith, Ole Bang et al, </a:t>
            </a:r>
            <a:r>
              <a:rPr lang="en-US" sz="1400" i="1">
                <a:solidFill>
                  <a:srgbClr val="000000"/>
                </a:solidFill>
                <a:latin typeface="Times New Roman" panose="02020603050405020304" pitchFamily="18" charset="0"/>
                <a:cs typeface="Times New Roman" panose="02020603050405020304" pitchFamily="18" charset="0"/>
              </a:rPr>
              <a:t>Low‑noise tunable deep‑ultraviolet</a:t>
            </a:r>
          </a:p>
          <a:p>
            <a:pPr algn="ctr"/>
            <a:r>
              <a:rPr lang="en-US" sz="1400" i="1">
                <a:solidFill>
                  <a:srgbClr val="000000"/>
                </a:solidFill>
                <a:latin typeface="Times New Roman" panose="02020603050405020304" pitchFamily="18" charset="0"/>
                <a:cs typeface="Times New Roman" panose="02020603050405020304" pitchFamily="18" charset="0"/>
              </a:rPr>
              <a:t>supercontinuum laser. </a:t>
            </a:r>
            <a:r>
              <a:rPr lang="en-US" sz="1400" b="1">
                <a:solidFill>
                  <a:srgbClr val="000000"/>
                </a:solidFill>
                <a:latin typeface="Times New Roman" panose="02020603050405020304" pitchFamily="18" charset="0"/>
                <a:cs typeface="Times New Roman" panose="02020603050405020304" pitchFamily="18" charset="0"/>
              </a:rPr>
              <a:t>Scientific Reports</a:t>
            </a:r>
            <a:r>
              <a:rPr lang="en-US" sz="1400">
                <a:solidFill>
                  <a:srgbClr val="000000"/>
                </a:solidFill>
                <a:latin typeface="Times New Roman" panose="02020603050405020304" pitchFamily="18" charset="0"/>
                <a:cs typeface="Times New Roman" panose="02020603050405020304" pitchFamily="18" charset="0"/>
              </a:rPr>
              <a:t>, Vol. </a:t>
            </a:r>
            <a:r>
              <a:rPr lang="en-US" sz="1400" b="1">
                <a:solidFill>
                  <a:srgbClr val="000000"/>
                </a:solidFill>
                <a:latin typeface="Times New Roman" panose="02020603050405020304" pitchFamily="18" charset="0"/>
                <a:cs typeface="Times New Roman" panose="02020603050405020304" pitchFamily="18" charset="0"/>
              </a:rPr>
              <a:t>10</a:t>
            </a:r>
            <a:r>
              <a:rPr lang="en-US" sz="1400">
                <a:solidFill>
                  <a:srgbClr val="000000"/>
                </a:solidFill>
                <a:latin typeface="Times New Roman" panose="02020603050405020304" pitchFamily="18" charset="0"/>
                <a:cs typeface="Times New Roman" panose="02020603050405020304" pitchFamily="18" charset="0"/>
              </a:rPr>
              <a:t>, 2020, pp.18447(1 - 11).</a:t>
            </a:r>
            <a:endParaRPr lang="en-US" sz="1400"/>
          </a:p>
        </p:txBody>
      </p:sp>
      <p:pic>
        <p:nvPicPr>
          <p:cNvPr id="6" name="Picture 5">
            <a:extLst>
              <a:ext uri="{FF2B5EF4-FFF2-40B4-BE49-F238E27FC236}">
                <a16:creationId xmlns:a16="http://schemas.microsoft.com/office/drawing/2014/main" id="{29EFFDDE-ADD7-8C47-7951-096EFD04240E}"/>
              </a:ext>
            </a:extLst>
          </p:cNvPr>
          <p:cNvPicPr>
            <a:picLocks noChangeAspect="1"/>
          </p:cNvPicPr>
          <p:nvPr/>
        </p:nvPicPr>
        <p:blipFill>
          <a:blip r:embed="rId3"/>
          <a:stretch>
            <a:fillRect/>
          </a:stretch>
        </p:blipFill>
        <p:spPr>
          <a:xfrm>
            <a:off x="914400" y="1371600"/>
            <a:ext cx="7257985" cy="3428999"/>
          </a:xfrm>
          <a:prstGeom prst="rect">
            <a:avLst/>
          </a:prstGeom>
        </p:spPr>
      </p:pic>
      <p:sp>
        <p:nvSpPr>
          <p:cNvPr id="3" name="TextBox 2">
            <a:extLst>
              <a:ext uri="{FF2B5EF4-FFF2-40B4-BE49-F238E27FC236}">
                <a16:creationId xmlns:a16="http://schemas.microsoft.com/office/drawing/2014/main" id="{9ABC2910-C79E-E97C-03A6-CF068978BD66}"/>
              </a:ext>
            </a:extLst>
          </p:cNvPr>
          <p:cNvSpPr txBox="1"/>
          <p:nvPr/>
        </p:nvSpPr>
        <p:spPr>
          <a:xfrm>
            <a:off x="943708" y="5245268"/>
            <a:ext cx="7315200"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r>
              <a:rPr lang="en-US" b="1" i="1" dirty="0">
                <a:solidFill>
                  <a:srgbClr val="000000"/>
                </a:solidFill>
                <a:latin typeface="Times New Roman" panose="02020603050405020304" pitchFamily="18" charset="0"/>
                <a:cs typeface="Times New Roman" panose="02020603050405020304" pitchFamily="18" charset="0"/>
              </a:rPr>
              <a:t>Low‑noise tunable deep‑ultraviolet supercontinuum laser</a:t>
            </a:r>
            <a:r>
              <a:rPr lang="en-US" b="1" i="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EAFADC9B-23B0-0172-0CC1-3EA20C578CD8}"/>
              </a:ext>
            </a:extLst>
          </p:cNvPr>
          <p:cNvSpPr txBox="1"/>
          <p:nvPr/>
        </p:nvSpPr>
        <p:spPr>
          <a:xfrm>
            <a:off x="304800" y="56446"/>
            <a:ext cx="8610600" cy="646331"/>
          </a:xfrm>
          <a:prstGeom prst="rect">
            <a:avLst/>
          </a:prstGeom>
          <a:noFill/>
        </p:spPr>
        <p:txBody>
          <a:bodyPr wrap="square">
            <a:spAutoFit/>
          </a:bodyPr>
          <a:lstStyle/>
          <a:p>
            <a:pPr algn="ctr">
              <a:spcBef>
                <a:spcPts val="1200"/>
              </a:spcBef>
              <a:spcAft>
                <a:spcPts val="600"/>
              </a:spcAft>
            </a:pPr>
            <a:r>
              <a:rPr lang="en-US" sz="3600" b="1" dirty="0">
                <a:solidFill>
                  <a:srgbClr val="FF0000"/>
                </a:solidFill>
                <a:latin typeface="Times New Roman" panose="02020603050405020304" pitchFamily="18" charset="0"/>
                <a:cs typeface="Times New Roman" panose="02020603050405020304" pitchFamily="18" charset="0"/>
              </a:rPr>
              <a:t>SUPERCONTINUUM GENERATION</a:t>
            </a:r>
          </a:p>
        </p:txBody>
      </p:sp>
      <p:grpSp>
        <p:nvGrpSpPr>
          <p:cNvPr id="10" name="Group 9">
            <a:extLst>
              <a:ext uri="{FF2B5EF4-FFF2-40B4-BE49-F238E27FC236}">
                <a16:creationId xmlns:a16="http://schemas.microsoft.com/office/drawing/2014/main" id="{11479423-4939-3ACF-22CB-558A084F5182}"/>
              </a:ext>
            </a:extLst>
          </p:cNvPr>
          <p:cNvGrpSpPr/>
          <p:nvPr/>
        </p:nvGrpSpPr>
        <p:grpSpPr>
          <a:xfrm>
            <a:off x="21649" y="820555"/>
            <a:ext cx="9043486" cy="104556"/>
            <a:chOff x="0" y="900000"/>
            <a:chExt cx="9144000" cy="181587"/>
          </a:xfrm>
        </p:grpSpPr>
        <p:cxnSp>
          <p:nvCxnSpPr>
            <p:cNvPr id="11" name="Straight Connector 10">
              <a:extLst>
                <a:ext uri="{FF2B5EF4-FFF2-40B4-BE49-F238E27FC236}">
                  <a16:creationId xmlns:a16="http://schemas.microsoft.com/office/drawing/2014/main" id="{C671EE32-1A14-B4BF-39E0-BEB94EB9B3C2}"/>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2" name="Straight Connector 11">
              <a:extLst>
                <a:ext uri="{FF2B5EF4-FFF2-40B4-BE49-F238E27FC236}">
                  <a16:creationId xmlns:a16="http://schemas.microsoft.com/office/drawing/2014/main" id="{7A099CC7-9D5E-4A9E-BAEB-BCF27F5D0834}"/>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3" name="Straight Connector 12">
              <a:extLst>
                <a:ext uri="{FF2B5EF4-FFF2-40B4-BE49-F238E27FC236}">
                  <a16:creationId xmlns:a16="http://schemas.microsoft.com/office/drawing/2014/main" id="{7E20E118-8E5F-6DC2-A289-EB3B7A03D00D}"/>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4209849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C0DD8-1C3B-D6DA-3234-1DCF71DED719}"/>
            </a:ext>
          </a:extLst>
        </p:cNvPr>
        <p:cNvGrpSpPr/>
        <p:nvPr/>
      </p:nvGrpSpPr>
      <p:grpSpPr>
        <a:xfrm>
          <a:off x="0" y="0"/>
          <a:ext cx="0" cy="0"/>
          <a:chOff x="0" y="0"/>
          <a:chExt cx="0" cy="0"/>
        </a:xfrm>
      </p:grpSpPr>
      <p:sp>
        <p:nvSpPr>
          <p:cNvPr id="5" name="Rectangle 3">
            <a:extLst>
              <a:ext uri="{FF2B5EF4-FFF2-40B4-BE49-F238E27FC236}">
                <a16:creationId xmlns:a16="http://schemas.microsoft.com/office/drawing/2014/main" id="{A275A8DF-4EE4-DD6D-1ACC-4B84B7FFDD77}"/>
              </a:ext>
            </a:extLst>
          </p:cNvPr>
          <p:cNvSpPr>
            <a:spLocks noChangeArrowheads="1"/>
          </p:cNvSpPr>
          <p:nvPr/>
        </p:nvSpPr>
        <p:spPr bwMode="auto">
          <a:xfrm>
            <a:off x="0" y="1620755"/>
            <a:ext cx="65" cy="72089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17400" rIns="0" bIns="122199"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9" name="Rectangle 8">
            <a:extLst>
              <a:ext uri="{FF2B5EF4-FFF2-40B4-BE49-F238E27FC236}">
                <a16:creationId xmlns:a16="http://schemas.microsoft.com/office/drawing/2014/main" id="{134404FB-249D-7188-68A1-ABC6451A1FA9}"/>
              </a:ext>
            </a:extLst>
          </p:cNvPr>
          <p:cNvSpPr/>
          <p:nvPr/>
        </p:nvSpPr>
        <p:spPr>
          <a:xfrm>
            <a:off x="0" y="6059269"/>
            <a:ext cx="9144000" cy="523220"/>
          </a:xfrm>
          <a:prstGeom prst="rect">
            <a:avLst/>
          </a:prstGeom>
        </p:spPr>
        <p:txBody>
          <a:bodyPr wrap="square">
            <a:spAutoFit/>
          </a:bodyPr>
          <a:lstStyle/>
          <a:p>
            <a:pPr algn="ctr"/>
            <a:r>
              <a:rPr lang="en-US" sz="1400">
                <a:solidFill>
                  <a:srgbClr val="000000"/>
                </a:solidFill>
                <a:latin typeface="Times New Roman" panose="02020603050405020304" pitchFamily="18" charset="0"/>
                <a:cs typeface="Times New Roman" panose="02020603050405020304" pitchFamily="18" charset="0"/>
              </a:rPr>
              <a:t>Callum R. Smith, Ole Bang et al, </a:t>
            </a:r>
            <a:r>
              <a:rPr lang="en-US" sz="1400" i="1">
                <a:solidFill>
                  <a:srgbClr val="000000"/>
                </a:solidFill>
                <a:latin typeface="Times New Roman" panose="02020603050405020304" pitchFamily="18" charset="0"/>
                <a:cs typeface="Times New Roman" panose="02020603050405020304" pitchFamily="18" charset="0"/>
              </a:rPr>
              <a:t>Low‑noise tunable deep‑ultraviolet supercontinuum laser. </a:t>
            </a:r>
            <a:r>
              <a:rPr lang="en-US" sz="1400" b="1">
                <a:solidFill>
                  <a:srgbClr val="000000"/>
                </a:solidFill>
                <a:latin typeface="Times New Roman" panose="02020603050405020304" pitchFamily="18" charset="0"/>
                <a:cs typeface="Times New Roman" panose="02020603050405020304" pitchFamily="18" charset="0"/>
              </a:rPr>
              <a:t>Scientific Reports</a:t>
            </a:r>
            <a:r>
              <a:rPr lang="en-US" sz="1400">
                <a:solidFill>
                  <a:srgbClr val="000000"/>
                </a:solidFill>
                <a:latin typeface="Times New Roman" panose="02020603050405020304" pitchFamily="18" charset="0"/>
                <a:cs typeface="Times New Roman" panose="02020603050405020304" pitchFamily="18" charset="0"/>
              </a:rPr>
              <a:t>, Vol. </a:t>
            </a:r>
            <a:r>
              <a:rPr lang="en-US" sz="1400" b="1">
                <a:solidFill>
                  <a:srgbClr val="000000"/>
                </a:solidFill>
                <a:latin typeface="Times New Roman" panose="02020603050405020304" pitchFamily="18" charset="0"/>
                <a:cs typeface="Times New Roman" panose="02020603050405020304" pitchFamily="18" charset="0"/>
              </a:rPr>
              <a:t>10</a:t>
            </a:r>
            <a:r>
              <a:rPr lang="en-US" sz="1400">
                <a:solidFill>
                  <a:srgbClr val="000000"/>
                </a:solidFill>
                <a:latin typeface="Times New Roman" panose="02020603050405020304" pitchFamily="18" charset="0"/>
                <a:cs typeface="Times New Roman" panose="02020603050405020304" pitchFamily="18" charset="0"/>
              </a:rPr>
              <a:t>, 2020, pp.18447(1 - 11).</a:t>
            </a:r>
            <a:endParaRPr lang="en-US" sz="1400"/>
          </a:p>
        </p:txBody>
      </p:sp>
      <p:pic>
        <p:nvPicPr>
          <p:cNvPr id="10" name="Picture 9">
            <a:extLst>
              <a:ext uri="{FF2B5EF4-FFF2-40B4-BE49-F238E27FC236}">
                <a16:creationId xmlns:a16="http://schemas.microsoft.com/office/drawing/2014/main" id="{F17CCDE4-65E0-413A-F6D6-43770C01A7F1}"/>
              </a:ext>
            </a:extLst>
          </p:cNvPr>
          <p:cNvPicPr>
            <a:picLocks noChangeAspect="1"/>
          </p:cNvPicPr>
          <p:nvPr/>
        </p:nvPicPr>
        <p:blipFill>
          <a:blip r:embed="rId3"/>
          <a:stretch>
            <a:fillRect/>
          </a:stretch>
        </p:blipFill>
        <p:spPr>
          <a:xfrm>
            <a:off x="1371600" y="1000125"/>
            <a:ext cx="6286500" cy="4333875"/>
          </a:xfrm>
          <a:prstGeom prst="rect">
            <a:avLst/>
          </a:prstGeom>
        </p:spPr>
      </p:pic>
      <p:sp>
        <p:nvSpPr>
          <p:cNvPr id="3" name="TextBox 2">
            <a:extLst>
              <a:ext uri="{FF2B5EF4-FFF2-40B4-BE49-F238E27FC236}">
                <a16:creationId xmlns:a16="http://schemas.microsoft.com/office/drawing/2014/main" id="{85A7C218-6AB9-080F-DC16-FD279AD0F44A}"/>
              </a:ext>
            </a:extLst>
          </p:cNvPr>
          <p:cNvSpPr txBox="1"/>
          <p:nvPr/>
        </p:nvSpPr>
        <p:spPr>
          <a:xfrm>
            <a:off x="990600" y="5562600"/>
            <a:ext cx="7315200" cy="369332"/>
          </a:xfrm>
          <a:prstGeom prst="rect">
            <a:avLst/>
          </a:prstGeom>
          <a:noFill/>
        </p:spPr>
        <p:txBody>
          <a:bodyPr wrap="square" rtlCol="0">
            <a:spAutoFit/>
          </a:bodyPr>
          <a:lstStyle/>
          <a:p>
            <a:pPr algn="ctr"/>
            <a:r>
              <a:rPr lang="en-US" i="1" dirty="0">
                <a:solidFill>
                  <a:srgbClr val="000000"/>
                </a:solidFill>
                <a:latin typeface="Times New Roman" panose="02020603050405020304" pitchFamily="18" charset="0"/>
                <a:cs typeface="Times New Roman" panose="02020603050405020304" pitchFamily="18" charset="0"/>
              </a:rPr>
              <a:t>Low‑noise tunable deep‑ultraviolet supercontinuum laser</a:t>
            </a:r>
            <a:r>
              <a:rPr lang="en-US" i="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C3EEDA72-4603-F100-1103-C7F1D61ECE3C}"/>
              </a:ext>
            </a:extLst>
          </p:cNvPr>
          <p:cNvSpPr txBox="1"/>
          <p:nvPr/>
        </p:nvSpPr>
        <p:spPr>
          <a:xfrm>
            <a:off x="304800" y="56446"/>
            <a:ext cx="8610600" cy="646331"/>
          </a:xfrm>
          <a:prstGeom prst="rect">
            <a:avLst/>
          </a:prstGeom>
          <a:noFill/>
        </p:spPr>
        <p:txBody>
          <a:bodyPr wrap="square">
            <a:spAutoFit/>
          </a:bodyPr>
          <a:lstStyle/>
          <a:p>
            <a:pPr algn="ctr">
              <a:spcBef>
                <a:spcPts val="1200"/>
              </a:spcBef>
              <a:spcAft>
                <a:spcPts val="600"/>
              </a:spcAft>
            </a:pPr>
            <a:r>
              <a:rPr lang="en-US" sz="3600" b="1" dirty="0">
                <a:solidFill>
                  <a:srgbClr val="FF0000"/>
                </a:solidFill>
                <a:latin typeface="Times New Roman" panose="02020603050405020304" pitchFamily="18" charset="0"/>
                <a:cs typeface="Times New Roman" panose="02020603050405020304" pitchFamily="18" charset="0"/>
              </a:rPr>
              <a:t>SUPERCONTINUUM GENERATION</a:t>
            </a:r>
          </a:p>
        </p:txBody>
      </p:sp>
      <p:grpSp>
        <p:nvGrpSpPr>
          <p:cNvPr id="7" name="Group 6">
            <a:extLst>
              <a:ext uri="{FF2B5EF4-FFF2-40B4-BE49-F238E27FC236}">
                <a16:creationId xmlns:a16="http://schemas.microsoft.com/office/drawing/2014/main" id="{081CCB15-9EF1-9F61-48F4-AB14A9E8E2D9}"/>
              </a:ext>
            </a:extLst>
          </p:cNvPr>
          <p:cNvGrpSpPr/>
          <p:nvPr/>
        </p:nvGrpSpPr>
        <p:grpSpPr>
          <a:xfrm>
            <a:off x="21649" y="820555"/>
            <a:ext cx="9043486" cy="104556"/>
            <a:chOff x="0" y="900000"/>
            <a:chExt cx="9144000" cy="181587"/>
          </a:xfrm>
        </p:grpSpPr>
        <p:cxnSp>
          <p:nvCxnSpPr>
            <p:cNvPr id="8" name="Straight Connector 7">
              <a:extLst>
                <a:ext uri="{FF2B5EF4-FFF2-40B4-BE49-F238E27FC236}">
                  <a16:creationId xmlns:a16="http://schemas.microsoft.com/office/drawing/2014/main" id="{5934D979-DB47-E957-64BA-624E0582EBBA}"/>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1" name="Straight Connector 10">
              <a:extLst>
                <a:ext uri="{FF2B5EF4-FFF2-40B4-BE49-F238E27FC236}">
                  <a16:creationId xmlns:a16="http://schemas.microsoft.com/office/drawing/2014/main" id="{1758739D-3739-9990-88F5-080342E57DB0}"/>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2" name="Straight Connector 11">
              <a:extLst>
                <a:ext uri="{FF2B5EF4-FFF2-40B4-BE49-F238E27FC236}">
                  <a16:creationId xmlns:a16="http://schemas.microsoft.com/office/drawing/2014/main" id="{2E7275CD-1104-F17B-4362-8D0211E060C5}"/>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1315474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0B891-FB13-BCC8-2860-FBD6B29E30A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9BCECA-31C6-85DB-7F4A-BE8F0FE81436}"/>
              </a:ext>
            </a:extLst>
          </p:cNvPr>
          <p:cNvSpPr>
            <a:spLocks noGrp="1"/>
          </p:cNvSpPr>
          <p:nvPr>
            <p:ph type="sldNum" sz="quarter" idx="12"/>
          </p:nvPr>
        </p:nvSpPr>
        <p:spPr/>
        <p:txBody>
          <a:bodyPr/>
          <a:lstStyle/>
          <a:p>
            <a:fld id="{ECBA9FB0-4107-4A94-B061-15C9F10E7C95}" type="slidenum">
              <a:rPr lang="en-US" smtClean="0"/>
              <a:pPr/>
              <a:t>34</a:t>
            </a:fld>
            <a:endParaRPr lang="en-US"/>
          </a:p>
        </p:txBody>
      </p:sp>
      <p:pic>
        <p:nvPicPr>
          <p:cNvPr id="4" name="Picture 3" descr="Several small objects on a table&#10;&#10;Description automatically generated">
            <a:extLst>
              <a:ext uri="{FF2B5EF4-FFF2-40B4-BE49-F238E27FC236}">
                <a16:creationId xmlns:a16="http://schemas.microsoft.com/office/drawing/2014/main" id="{9FD155E0-8073-2D60-4B67-813E77F5E0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1297195"/>
            <a:ext cx="7239000" cy="4824822"/>
          </a:xfrm>
          <a:prstGeom prst="rect">
            <a:avLst/>
          </a:prstGeom>
        </p:spPr>
      </p:pic>
      <p:sp>
        <p:nvSpPr>
          <p:cNvPr id="5" name="TextBox 4">
            <a:extLst>
              <a:ext uri="{FF2B5EF4-FFF2-40B4-BE49-F238E27FC236}">
                <a16:creationId xmlns:a16="http://schemas.microsoft.com/office/drawing/2014/main" id="{01DAF985-F07F-AD06-FC05-45F4C11E1F56}"/>
              </a:ext>
            </a:extLst>
          </p:cNvPr>
          <p:cNvSpPr txBox="1"/>
          <p:nvPr/>
        </p:nvSpPr>
        <p:spPr>
          <a:xfrm>
            <a:off x="304800" y="56446"/>
            <a:ext cx="8610600" cy="1031051"/>
          </a:xfrm>
          <a:prstGeom prst="rect">
            <a:avLst/>
          </a:prstGeom>
          <a:noFill/>
        </p:spPr>
        <p:txBody>
          <a:bodyPr wrap="square">
            <a:spAutoFit/>
          </a:bodyPr>
          <a:lstStyle/>
          <a:p>
            <a:pPr algn="ctr">
              <a:spcAft>
                <a:spcPts val="600"/>
              </a:spcAft>
            </a:pPr>
            <a:r>
              <a:rPr lang="en-US" sz="2800" b="1" dirty="0">
                <a:solidFill>
                  <a:srgbClr val="FF0000"/>
                </a:solidFill>
                <a:latin typeface="Times New Roman" panose="02020603050405020304" pitchFamily="18" charset="0"/>
                <a:cs typeface="Times New Roman" panose="02020603050405020304" pitchFamily="18" charset="0"/>
              </a:rPr>
              <a:t>SUPERCONTINUUM GENERATION </a:t>
            </a:r>
          </a:p>
          <a:p>
            <a:pPr algn="ctr">
              <a:spcAft>
                <a:spcPts val="600"/>
              </a:spcAft>
            </a:pPr>
            <a:r>
              <a:rPr lang="en-US" sz="2800" b="1" dirty="0">
                <a:solidFill>
                  <a:srgbClr val="FF0000"/>
                </a:solidFill>
                <a:latin typeface="Times New Roman" panose="02020603050405020304" pitchFamily="18" charset="0"/>
                <a:cs typeface="Times New Roman" panose="02020603050405020304" pitchFamily="18" charset="0"/>
              </a:rPr>
              <a:t>AT IOP</a:t>
            </a:r>
          </a:p>
        </p:txBody>
      </p:sp>
      <p:grpSp>
        <p:nvGrpSpPr>
          <p:cNvPr id="6" name="Group 5">
            <a:extLst>
              <a:ext uri="{FF2B5EF4-FFF2-40B4-BE49-F238E27FC236}">
                <a16:creationId xmlns:a16="http://schemas.microsoft.com/office/drawing/2014/main" id="{5FB0E74B-7F14-18DB-CD2D-D53A5018FA95}"/>
              </a:ext>
            </a:extLst>
          </p:cNvPr>
          <p:cNvGrpSpPr/>
          <p:nvPr/>
        </p:nvGrpSpPr>
        <p:grpSpPr>
          <a:xfrm>
            <a:off x="3629" y="1087497"/>
            <a:ext cx="9043486" cy="104556"/>
            <a:chOff x="0" y="900000"/>
            <a:chExt cx="9144000" cy="181587"/>
          </a:xfrm>
        </p:grpSpPr>
        <p:cxnSp>
          <p:nvCxnSpPr>
            <p:cNvPr id="7" name="Straight Connector 6">
              <a:extLst>
                <a:ext uri="{FF2B5EF4-FFF2-40B4-BE49-F238E27FC236}">
                  <a16:creationId xmlns:a16="http://schemas.microsoft.com/office/drawing/2014/main" id="{5FEC7BA5-5C4F-EB6C-435C-E600980DF833}"/>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8" name="Straight Connector 7">
              <a:extLst>
                <a:ext uri="{FF2B5EF4-FFF2-40B4-BE49-F238E27FC236}">
                  <a16:creationId xmlns:a16="http://schemas.microsoft.com/office/drawing/2014/main" id="{8DC0F4E4-5623-DF57-8865-84B74BC10AD3}"/>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9" name="Straight Connector 8">
              <a:extLst>
                <a:ext uri="{FF2B5EF4-FFF2-40B4-BE49-F238E27FC236}">
                  <a16:creationId xmlns:a16="http://schemas.microsoft.com/office/drawing/2014/main" id="{A3122D1B-16E0-64A3-4397-00B2BCD8026A}"/>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815438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3F4C2-7541-9A72-B82A-499B4907C55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003B43-602D-6A58-00C2-BAEC8404261E}"/>
              </a:ext>
            </a:extLst>
          </p:cNvPr>
          <p:cNvSpPr>
            <a:spLocks noGrp="1"/>
          </p:cNvSpPr>
          <p:nvPr>
            <p:ph type="sldNum" sz="quarter" idx="12"/>
          </p:nvPr>
        </p:nvSpPr>
        <p:spPr/>
        <p:txBody>
          <a:bodyPr/>
          <a:lstStyle/>
          <a:p>
            <a:fld id="{ECBA9FB0-4107-4A94-B061-15C9F10E7C95}" type="slidenum">
              <a:rPr lang="en-US" smtClean="0"/>
              <a:pPr/>
              <a:t>35</a:t>
            </a:fld>
            <a:endParaRPr lang="en-US"/>
          </a:p>
        </p:txBody>
      </p:sp>
      <p:pic>
        <p:nvPicPr>
          <p:cNvPr id="6" name="Picture 5" descr="A person working on a computer&#10;&#10;Description automatically generated">
            <a:extLst>
              <a:ext uri="{FF2B5EF4-FFF2-40B4-BE49-F238E27FC236}">
                <a16:creationId xmlns:a16="http://schemas.microsoft.com/office/drawing/2014/main" id="{7F7D3354-0605-1193-1590-FAAD9E325F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1" y="863757"/>
            <a:ext cx="3937000" cy="2952750"/>
          </a:xfrm>
          <a:prstGeom prst="rect">
            <a:avLst/>
          </a:prstGeom>
        </p:spPr>
      </p:pic>
      <p:pic>
        <p:nvPicPr>
          <p:cNvPr id="8" name="Picture 7" descr="A machine on a table&#10;&#10;Description automatically generated">
            <a:extLst>
              <a:ext uri="{FF2B5EF4-FFF2-40B4-BE49-F238E27FC236}">
                <a16:creationId xmlns:a16="http://schemas.microsoft.com/office/drawing/2014/main" id="{6983933A-96DA-DEFE-75B0-0BD453F883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796925"/>
            <a:ext cx="3937000" cy="2952750"/>
          </a:xfrm>
          <a:prstGeom prst="rect">
            <a:avLst/>
          </a:prstGeom>
        </p:spPr>
      </p:pic>
      <p:pic>
        <p:nvPicPr>
          <p:cNvPr id="12" name="Picture 11">
            <a:extLst>
              <a:ext uri="{FF2B5EF4-FFF2-40B4-BE49-F238E27FC236}">
                <a16:creationId xmlns:a16="http://schemas.microsoft.com/office/drawing/2014/main" id="{F4250925-67BF-D644-2513-B373B9A8CF1C}"/>
              </a:ext>
            </a:extLst>
          </p:cNvPr>
          <p:cNvPicPr>
            <a:picLocks noChangeAspect="1"/>
          </p:cNvPicPr>
          <p:nvPr/>
        </p:nvPicPr>
        <p:blipFill>
          <a:blip r:embed="rId4"/>
          <a:srcRect l="11282" b="10101"/>
          <a:stretch/>
        </p:blipFill>
        <p:spPr>
          <a:xfrm>
            <a:off x="4724400" y="3892550"/>
            <a:ext cx="4394200" cy="2827339"/>
          </a:xfrm>
          <a:prstGeom prst="rect">
            <a:avLst/>
          </a:prstGeom>
        </p:spPr>
      </p:pic>
      <p:pic>
        <p:nvPicPr>
          <p:cNvPr id="13" name="Picture 12" descr="A hand holding a paper clip&#10;&#10;Description automatically generated">
            <a:extLst>
              <a:ext uri="{FF2B5EF4-FFF2-40B4-BE49-F238E27FC236}">
                <a16:creationId xmlns:a16="http://schemas.microsoft.com/office/drawing/2014/main" id="{A438662D-288D-7D30-AA9B-B5D23D6D88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00" y="3905249"/>
            <a:ext cx="3937001" cy="2952751"/>
          </a:xfrm>
          <a:prstGeom prst="rect">
            <a:avLst/>
          </a:prstGeom>
        </p:spPr>
      </p:pic>
      <p:sp>
        <p:nvSpPr>
          <p:cNvPr id="15" name="TextBox 14">
            <a:extLst>
              <a:ext uri="{FF2B5EF4-FFF2-40B4-BE49-F238E27FC236}">
                <a16:creationId xmlns:a16="http://schemas.microsoft.com/office/drawing/2014/main" id="{3D32F032-B523-BEEA-EE5A-D0E30A163CC5}"/>
              </a:ext>
            </a:extLst>
          </p:cNvPr>
          <p:cNvSpPr txBox="1"/>
          <p:nvPr/>
        </p:nvSpPr>
        <p:spPr>
          <a:xfrm>
            <a:off x="25400" y="0"/>
            <a:ext cx="8890000" cy="1200329"/>
          </a:xfrm>
          <a:prstGeom prst="rect">
            <a:avLst/>
          </a:prstGeom>
          <a:noFill/>
        </p:spPr>
        <p:txBody>
          <a:bodyPr wrap="square">
            <a:spAutoFit/>
          </a:bodyPr>
          <a:lstStyle/>
          <a:p>
            <a:pPr algn="ctr"/>
            <a:r>
              <a:rPr lang="en-US" sz="2400" b="1" i="0" dirty="0">
                <a:solidFill>
                  <a:srgbClr val="FF0000"/>
                </a:solidFill>
                <a:effectLst/>
                <a:latin typeface="Times New Roman" panose="02020603050405020304" pitchFamily="18" charset="0"/>
                <a:cs typeface="Times New Roman" panose="02020603050405020304" pitchFamily="18" charset="0"/>
              </a:rPr>
              <a:t>SUPERCONTINUUM GENERATION IN HEAVY METAL OXIDE SOLID CORE PHOTONIC CRYSTAL FIBERS</a:t>
            </a:r>
            <a:r>
              <a:rPr lang="en-US" sz="2400" b="1" dirty="0">
                <a:solidFill>
                  <a:srgbClr val="FF0000"/>
                </a:solidFill>
                <a:latin typeface="Times New Roman" panose="02020603050405020304" pitchFamily="18" charset="0"/>
                <a:cs typeface="Times New Roman" panose="02020603050405020304" pitchFamily="18" charset="0"/>
              </a:rPr>
              <a:t> </a:t>
            </a:r>
            <a:br>
              <a:rPr lang="en-US" sz="2400" b="1" dirty="0">
                <a:solidFill>
                  <a:srgbClr val="FF0000"/>
                </a:solidFill>
                <a:latin typeface="Times New Roman" panose="02020603050405020304" pitchFamily="18" charset="0"/>
                <a:cs typeface="Times New Roman" panose="02020603050405020304" pitchFamily="18" charset="0"/>
              </a:rPr>
            </a:b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A9FA9383-0903-7994-C666-D14362C8263D}"/>
              </a:ext>
            </a:extLst>
          </p:cNvPr>
          <p:cNvGrpSpPr/>
          <p:nvPr/>
        </p:nvGrpSpPr>
        <p:grpSpPr>
          <a:xfrm>
            <a:off x="0" y="857400"/>
            <a:ext cx="9144000" cy="181587"/>
            <a:chOff x="0" y="900000"/>
            <a:chExt cx="9144000" cy="181587"/>
          </a:xfrm>
        </p:grpSpPr>
        <p:cxnSp>
          <p:nvCxnSpPr>
            <p:cNvPr id="17" name="Straight Connector 16">
              <a:extLst>
                <a:ext uri="{FF2B5EF4-FFF2-40B4-BE49-F238E27FC236}">
                  <a16:creationId xmlns:a16="http://schemas.microsoft.com/office/drawing/2014/main" id="{77ED2E06-FB18-64E9-19E6-A1C4A3BB25D8}"/>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8" name="Straight Connector 17">
              <a:extLst>
                <a:ext uri="{FF2B5EF4-FFF2-40B4-BE49-F238E27FC236}">
                  <a16:creationId xmlns:a16="http://schemas.microsoft.com/office/drawing/2014/main" id="{91B2BD1E-457F-C61C-6F10-46211FE3F8F1}"/>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9" name="Straight Connector 18">
              <a:extLst>
                <a:ext uri="{FF2B5EF4-FFF2-40B4-BE49-F238E27FC236}">
                  <a16:creationId xmlns:a16="http://schemas.microsoft.com/office/drawing/2014/main" id="{D93ADC9F-13C0-E707-3BB6-43347C089E81}"/>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
        <p:nvSpPr>
          <p:cNvPr id="4" name="TextBox 3">
            <a:extLst>
              <a:ext uri="{FF2B5EF4-FFF2-40B4-BE49-F238E27FC236}">
                <a16:creationId xmlns:a16="http://schemas.microsoft.com/office/drawing/2014/main" id="{933B8954-07FF-1002-08CF-32BAC949A8C2}"/>
              </a:ext>
            </a:extLst>
          </p:cNvPr>
          <p:cNvSpPr txBox="1"/>
          <p:nvPr/>
        </p:nvSpPr>
        <p:spPr>
          <a:xfrm>
            <a:off x="4470400" y="6574771"/>
            <a:ext cx="4630056" cy="369332"/>
          </a:xfrm>
          <a:prstGeom prst="rect">
            <a:avLst/>
          </a:prstGeom>
          <a:noFill/>
        </p:spPr>
        <p:txBody>
          <a:bodyPr wrap="square">
            <a:spAutoFit/>
          </a:bodyPr>
          <a:lstStyle/>
          <a:p>
            <a:pPr lvl="0" algn="ctr"/>
            <a:r>
              <a:rPr lang="en-US" b="1" dirty="0">
                <a:solidFill>
                  <a:schemeClr val="tx1"/>
                </a:solidFill>
                <a:latin typeface="Times New Roman" panose="02020603050405020304" pitchFamily="18" charset="0"/>
                <a:cs typeface="Times New Roman" panose="02020603050405020304" pitchFamily="18" charset="0"/>
              </a:rPr>
              <a:t>Wavelength (nm)</a:t>
            </a:r>
          </a:p>
        </p:txBody>
      </p:sp>
    </p:spTree>
    <p:extLst>
      <p:ext uri="{BB962C8B-B14F-4D97-AF65-F5344CB8AC3E}">
        <p14:creationId xmlns:p14="http://schemas.microsoft.com/office/powerpoint/2010/main" val="2722903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EDEF5-F495-C61F-96EA-ABE84671FAFE}"/>
            </a:ext>
          </a:extLst>
        </p:cNvPr>
        <p:cNvGrpSpPr/>
        <p:nvPr/>
      </p:nvGrpSpPr>
      <p:grpSpPr>
        <a:xfrm>
          <a:off x="0" y="0"/>
          <a:ext cx="0" cy="0"/>
          <a:chOff x="0" y="0"/>
          <a:chExt cx="0" cy="0"/>
        </a:xfrm>
      </p:grpSpPr>
      <p:sp>
        <p:nvSpPr>
          <p:cNvPr id="5" name="Rectangle 3">
            <a:extLst>
              <a:ext uri="{FF2B5EF4-FFF2-40B4-BE49-F238E27FC236}">
                <a16:creationId xmlns:a16="http://schemas.microsoft.com/office/drawing/2014/main" id="{486E976F-152A-5B18-4B35-B5416EC9BCC9}"/>
              </a:ext>
            </a:extLst>
          </p:cNvPr>
          <p:cNvSpPr>
            <a:spLocks noChangeArrowheads="1"/>
          </p:cNvSpPr>
          <p:nvPr/>
        </p:nvSpPr>
        <p:spPr bwMode="auto">
          <a:xfrm>
            <a:off x="0" y="1620755"/>
            <a:ext cx="65" cy="72089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17400" rIns="0" bIns="122199"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a:extLst>
              <a:ext uri="{FF2B5EF4-FFF2-40B4-BE49-F238E27FC236}">
                <a16:creationId xmlns:a16="http://schemas.microsoft.com/office/drawing/2014/main" id="{5BAEF353-E0EE-2AA1-AD1F-9BF6EB5F1416}"/>
              </a:ext>
            </a:extLst>
          </p:cNvPr>
          <p:cNvSpPr/>
          <p:nvPr/>
        </p:nvSpPr>
        <p:spPr>
          <a:xfrm>
            <a:off x="228600" y="6182380"/>
            <a:ext cx="8763000" cy="523220"/>
          </a:xfrm>
          <a:prstGeom prst="rect">
            <a:avLst/>
          </a:prstGeom>
        </p:spPr>
        <p:txBody>
          <a:bodyPr wrap="square">
            <a:spAutoFit/>
          </a:bodyPr>
          <a:lstStyle/>
          <a:p>
            <a:pPr algn="ctr"/>
            <a:r>
              <a:rPr lang="en-US" sz="1400">
                <a:solidFill>
                  <a:srgbClr val="000000"/>
                </a:solidFill>
                <a:latin typeface="Times New Roman" panose="02020603050405020304" pitchFamily="18" charset="0"/>
                <a:ea typeface="Calibri" panose="020F0502020204030204" pitchFamily="34" charset="0"/>
              </a:rPr>
              <a:t>Michael Soo, Nick Glumac, </a:t>
            </a:r>
            <a:r>
              <a:rPr lang="en-US" sz="1400" i="1">
                <a:solidFill>
                  <a:srgbClr val="000000"/>
                </a:solidFill>
                <a:latin typeface="Times New Roman" panose="02020603050405020304" pitchFamily="18" charset="0"/>
                <a:ea typeface="Calibri" panose="020F0502020204030204" pitchFamily="34" charset="0"/>
              </a:rPr>
              <a:t>Ultraviolet absorption spectroscopy in optically dense fireballs using broadband second-harmonic generation of a pulsed modeless dye laser.</a:t>
            </a:r>
            <a:r>
              <a:rPr lang="en-US" sz="1400">
                <a:solidFill>
                  <a:srgbClr val="000000"/>
                </a:solidFill>
                <a:latin typeface="Times New Roman" panose="02020603050405020304" pitchFamily="18" charset="0"/>
                <a:ea typeface="Calibri" panose="020F0502020204030204" pitchFamily="34" charset="0"/>
              </a:rPr>
              <a:t> </a:t>
            </a:r>
            <a:r>
              <a:rPr lang="en-US" sz="1400" b="1">
                <a:solidFill>
                  <a:srgbClr val="000000"/>
                </a:solidFill>
                <a:latin typeface="Times New Roman" panose="02020603050405020304" pitchFamily="18" charset="0"/>
                <a:ea typeface="Calibri" panose="020F0502020204030204" pitchFamily="34" charset="0"/>
              </a:rPr>
              <a:t>Applied Spectroscopy</a:t>
            </a:r>
            <a:r>
              <a:rPr lang="en-US" sz="1400">
                <a:solidFill>
                  <a:srgbClr val="000000"/>
                </a:solidFill>
                <a:latin typeface="Times New Roman" panose="02020603050405020304" pitchFamily="18" charset="0"/>
                <a:ea typeface="Calibri" panose="020F0502020204030204" pitchFamily="34" charset="0"/>
              </a:rPr>
              <a:t>, Vol. </a:t>
            </a:r>
            <a:r>
              <a:rPr lang="en-US" sz="1400" b="1">
                <a:solidFill>
                  <a:srgbClr val="000000"/>
                </a:solidFill>
                <a:latin typeface="Times New Roman" panose="02020603050405020304" pitchFamily="18" charset="0"/>
                <a:ea typeface="Calibri" panose="020F0502020204030204" pitchFamily="34" charset="0"/>
              </a:rPr>
              <a:t>68</a:t>
            </a:r>
            <a:r>
              <a:rPr lang="en-US" sz="1400">
                <a:solidFill>
                  <a:srgbClr val="000000"/>
                </a:solidFill>
                <a:latin typeface="Times New Roman" panose="02020603050405020304" pitchFamily="18" charset="0"/>
                <a:ea typeface="Calibri" panose="020F0502020204030204" pitchFamily="34" charset="0"/>
              </a:rPr>
              <a:t>, 2014, pp. 517 – 24.</a:t>
            </a:r>
            <a:endParaRPr lang="en-US" sz="1400"/>
          </a:p>
        </p:txBody>
      </p:sp>
      <p:sp>
        <p:nvSpPr>
          <p:cNvPr id="6" name="TextBox 5">
            <a:extLst>
              <a:ext uri="{FF2B5EF4-FFF2-40B4-BE49-F238E27FC236}">
                <a16:creationId xmlns:a16="http://schemas.microsoft.com/office/drawing/2014/main" id="{F05AFBFC-FE80-6AF8-9B6F-BEF87C3F1A1C}"/>
              </a:ext>
            </a:extLst>
          </p:cNvPr>
          <p:cNvSpPr txBox="1"/>
          <p:nvPr/>
        </p:nvSpPr>
        <p:spPr>
          <a:xfrm>
            <a:off x="762000" y="1219200"/>
            <a:ext cx="7315200" cy="4801314"/>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i="1" dirty="0">
              <a:latin typeface="Times New Roman" panose="02020603050405020304" pitchFamily="18" charset="0"/>
              <a:cs typeface="Times New Roman" panose="02020603050405020304" pitchFamily="18" charset="0"/>
            </a:endParaRPr>
          </a:p>
          <a:p>
            <a:pPr algn="ctr"/>
            <a:r>
              <a:rPr lang="en-US" i="1" dirty="0">
                <a:latin typeface="Times New Roman" panose="02020603050405020304" pitchFamily="18" charset="0"/>
                <a:cs typeface="Times New Roman" panose="02020603050405020304" pitchFamily="18" charset="0"/>
              </a:rPr>
              <a:t>Laser dye modeless.</a:t>
            </a:r>
          </a:p>
        </p:txBody>
      </p:sp>
      <p:pic>
        <p:nvPicPr>
          <p:cNvPr id="10" name="Picture 9">
            <a:extLst>
              <a:ext uri="{FF2B5EF4-FFF2-40B4-BE49-F238E27FC236}">
                <a16:creationId xmlns:a16="http://schemas.microsoft.com/office/drawing/2014/main" id="{E758383F-44C1-D01E-3638-F212C05A27CE}"/>
              </a:ext>
            </a:extLst>
          </p:cNvPr>
          <p:cNvPicPr>
            <a:picLocks noChangeAspect="1"/>
          </p:cNvPicPr>
          <p:nvPr/>
        </p:nvPicPr>
        <p:blipFill>
          <a:blip r:embed="rId3"/>
          <a:stretch>
            <a:fillRect/>
          </a:stretch>
        </p:blipFill>
        <p:spPr>
          <a:xfrm>
            <a:off x="1685925" y="1734902"/>
            <a:ext cx="5848350" cy="3648075"/>
          </a:xfrm>
          <a:prstGeom prst="rect">
            <a:avLst/>
          </a:prstGeom>
        </p:spPr>
      </p:pic>
      <p:sp>
        <p:nvSpPr>
          <p:cNvPr id="7" name="TextBox 6">
            <a:extLst>
              <a:ext uri="{FF2B5EF4-FFF2-40B4-BE49-F238E27FC236}">
                <a16:creationId xmlns:a16="http://schemas.microsoft.com/office/drawing/2014/main" id="{074536AF-763F-C336-972D-D225C1BF5919}"/>
              </a:ext>
            </a:extLst>
          </p:cNvPr>
          <p:cNvSpPr txBox="1"/>
          <p:nvPr/>
        </p:nvSpPr>
        <p:spPr>
          <a:xfrm>
            <a:off x="744415" y="152400"/>
            <a:ext cx="8282354" cy="646331"/>
          </a:xfrm>
          <a:prstGeom prst="rect">
            <a:avLst/>
          </a:prstGeom>
          <a:noFill/>
        </p:spPr>
        <p:txBody>
          <a:bodyPr wrap="square">
            <a:spAutoFit/>
          </a:bodyPr>
          <a:lstStyle/>
          <a:p>
            <a:pPr>
              <a:spcBef>
                <a:spcPts val="1200"/>
              </a:spcBef>
              <a:spcAft>
                <a:spcPts val="600"/>
              </a:spcAft>
            </a:pPr>
            <a:r>
              <a:rPr lang="en-US" sz="3600" b="1" dirty="0">
                <a:solidFill>
                  <a:srgbClr val="0000CC"/>
                </a:solidFill>
                <a:latin typeface="Times New Roman" panose="02020603050405020304" pitchFamily="18" charset="0"/>
                <a:cs typeface="Times New Roman" panose="02020603050405020304" pitchFamily="18" charset="0"/>
              </a:rPr>
              <a:t>MODELESS ULTRAVIOLET LASER</a:t>
            </a:r>
          </a:p>
        </p:txBody>
      </p:sp>
      <p:grpSp>
        <p:nvGrpSpPr>
          <p:cNvPr id="8" name="Group 7">
            <a:extLst>
              <a:ext uri="{FF2B5EF4-FFF2-40B4-BE49-F238E27FC236}">
                <a16:creationId xmlns:a16="http://schemas.microsoft.com/office/drawing/2014/main" id="{3E5B48D6-3139-8F1C-F3DC-182162BA969B}"/>
              </a:ext>
            </a:extLst>
          </p:cNvPr>
          <p:cNvGrpSpPr/>
          <p:nvPr/>
        </p:nvGrpSpPr>
        <p:grpSpPr>
          <a:xfrm>
            <a:off x="0" y="1085120"/>
            <a:ext cx="9043486" cy="104556"/>
            <a:chOff x="0" y="900000"/>
            <a:chExt cx="9144000" cy="181587"/>
          </a:xfrm>
        </p:grpSpPr>
        <p:cxnSp>
          <p:nvCxnSpPr>
            <p:cNvPr id="9" name="Straight Connector 8">
              <a:extLst>
                <a:ext uri="{FF2B5EF4-FFF2-40B4-BE49-F238E27FC236}">
                  <a16:creationId xmlns:a16="http://schemas.microsoft.com/office/drawing/2014/main" id="{47484D48-E8A1-2E12-CAA3-07646E0DC71E}"/>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1" name="Straight Connector 10">
              <a:extLst>
                <a:ext uri="{FF2B5EF4-FFF2-40B4-BE49-F238E27FC236}">
                  <a16:creationId xmlns:a16="http://schemas.microsoft.com/office/drawing/2014/main" id="{A598E3FE-E036-0A62-9A44-8B323A4A228A}"/>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2" name="Straight Connector 11">
              <a:extLst>
                <a:ext uri="{FF2B5EF4-FFF2-40B4-BE49-F238E27FC236}">
                  <a16:creationId xmlns:a16="http://schemas.microsoft.com/office/drawing/2014/main" id="{829AFB31-22A3-ACE2-7C99-FA8E33FAD0C0}"/>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925656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36315-94C5-9D4F-A94A-7527091CF9E7}"/>
            </a:ext>
          </a:extLst>
        </p:cNvPr>
        <p:cNvGrpSpPr/>
        <p:nvPr/>
      </p:nvGrpSpPr>
      <p:grpSpPr>
        <a:xfrm>
          <a:off x="0" y="0"/>
          <a:ext cx="0" cy="0"/>
          <a:chOff x="0" y="0"/>
          <a:chExt cx="0" cy="0"/>
        </a:xfrm>
      </p:grpSpPr>
      <p:sp>
        <p:nvSpPr>
          <p:cNvPr id="5" name="Rectangle 3">
            <a:extLst>
              <a:ext uri="{FF2B5EF4-FFF2-40B4-BE49-F238E27FC236}">
                <a16:creationId xmlns:a16="http://schemas.microsoft.com/office/drawing/2014/main" id="{9482142C-80D4-35B7-AC8F-932C2116E0CE}"/>
              </a:ext>
            </a:extLst>
          </p:cNvPr>
          <p:cNvSpPr>
            <a:spLocks noChangeArrowheads="1"/>
          </p:cNvSpPr>
          <p:nvPr/>
        </p:nvSpPr>
        <p:spPr bwMode="auto">
          <a:xfrm>
            <a:off x="0" y="1620755"/>
            <a:ext cx="65" cy="72089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17400" rIns="0" bIns="122199"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a:extLst>
              <a:ext uri="{FF2B5EF4-FFF2-40B4-BE49-F238E27FC236}">
                <a16:creationId xmlns:a16="http://schemas.microsoft.com/office/drawing/2014/main" id="{917A85D9-472B-952F-C335-8B90FE3F6C1B}"/>
              </a:ext>
            </a:extLst>
          </p:cNvPr>
          <p:cNvSpPr/>
          <p:nvPr/>
        </p:nvSpPr>
        <p:spPr>
          <a:xfrm>
            <a:off x="228600" y="6258580"/>
            <a:ext cx="8763000" cy="523220"/>
          </a:xfrm>
          <a:prstGeom prst="rect">
            <a:avLst/>
          </a:prstGeom>
        </p:spPr>
        <p:txBody>
          <a:bodyPr wrap="square">
            <a:spAutoFit/>
          </a:bodyPr>
          <a:lstStyle/>
          <a:p>
            <a:pPr algn="ctr"/>
            <a:r>
              <a:rPr lang="en-US" sz="1400">
                <a:solidFill>
                  <a:srgbClr val="000000"/>
                </a:solidFill>
                <a:latin typeface="Times New Roman" panose="02020603050405020304" pitchFamily="18" charset="0"/>
                <a:ea typeface="Calibri" panose="020F0502020204030204" pitchFamily="34" charset="0"/>
              </a:rPr>
              <a:t>Michael Soo, Nick Glumac, </a:t>
            </a:r>
            <a:r>
              <a:rPr lang="en-US" sz="1400" i="1">
                <a:solidFill>
                  <a:srgbClr val="000000"/>
                </a:solidFill>
                <a:latin typeface="Times New Roman" panose="02020603050405020304" pitchFamily="18" charset="0"/>
                <a:ea typeface="Calibri" panose="020F0502020204030204" pitchFamily="34" charset="0"/>
              </a:rPr>
              <a:t>Ultraviolet absorption spectroscopy in optically dense fireballs using broadband second-harmonic generation of a pulsed modeless dye laser.</a:t>
            </a:r>
            <a:r>
              <a:rPr lang="en-US" sz="1400">
                <a:solidFill>
                  <a:srgbClr val="000000"/>
                </a:solidFill>
                <a:latin typeface="Times New Roman" panose="02020603050405020304" pitchFamily="18" charset="0"/>
                <a:ea typeface="Calibri" panose="020F0502020204030204" pitchFamily="34" charset="0"/>
              </a:rPr>
              <a:t> </a:t>
            </a:r>
            <a:r>
              <a:rPr lang="en-US" sz="1400" b="1">
                <a:solidFill>
                  <a:srgbClr val="000000"/>
                </a:solidFill>
                <a:latin typeface="Times New Roman" panose="02020603050405020304" pitchFamily="18" charset="0"/>
                <a:ea typeface="Calibri" panose="020F0502020204030204" pitchFamily="34" charset="0"/>
              </a:rPr>
              <a:t>Applied Spectroscopy</a:t>
            </a:r>
            <a:r>
              <a:rPr lang="en-US" sz="1400">
                <a:solidFill>
                  <a:srgbClr val="000000"/>
                </a:solidFill>
                <a:latin typeface="Times New Roman" panose="02020603050405020304" pitchFamily="18" charset="0"/>
                <a:ea typeface="Calibri" panose="020F0502020204030204" pitchFamily="34" charset="0"/>
              </a:rPr>
              <a:t>, Vol. </a:t>
            </a:r>
            <a:r>
              <a:rPr lang="en-US" sz="1400" b="1">
                <a:solidFill>
                  <a:srgbClr val="000000"/>
                </a:solidFill>
                <a:latin typeface="Times New Roman" panose="02020603050405020304" pitchFamily="18" charset="0"/>
                <a:ea typeface="Calibri" panose="020F0502020204030204" pitchFamily="34" charset="0"/>
              </a:rPr>
              <a:t>68</a:t>
            </a:r>
            <a:r>
              <a:rPr lang="en-US" sz="1400">
                <a:solidFill>
                  <a:srgbClr val="000000"/>
                </a:solidFill>
                <a:latin typeface="Times New Roman" panose="02020603050405020304" pitchFamily="18" charset="0"/>
                <a:ea typeface="Calibri" panose="020F0502020204030204" pitchFamily="34" charset="0"/>
              </a:rPr>
              <a:t>, 2014, pp. 517 – 24.</a:t>
            </a:r>
            <a:endParaRPr lang="en-US" sz="1400"/>
          </a:p>
        </p:txBody>
      </p:sp>
      <p:pic>
        <p:nvPicPr>
          <p:cNvPr id="8" name="Picture 7">
            <a:extLst>
              <a:ext uri="{FF2B5EF4-FFF2-40B4-BE49-F238E27FC236}">
                <a16:creationId xmlns:a16="http://schemas.microsoft.com/office/drawing/2014/main" id="{FB665504-58DA-BCDE-FD8C-AAB4DD358048}"/>
              </a:ext>
            </a:extLst>
          </p:cNvPr>
          <p:cNvPicPr>
            <a:picLocks noChangeAspect="1"/>
          </p:cNvPicPr>
          <p:nvPr/>
        </p:nvPicPr>
        <p:blipFill>
          <a:blip r:embed="rId3"/>
          <a:stretch>
            <a:fillRect/>
          </a:stretch>
        </p:blipFill>
        <p:spPr>
          <a:xfrm>
            <a:off x="4237094" y="1600938"/>
            <a:ext cx="4181475" cy="4039095"/>
          </a:xfrm>
          <a:prstGeom prst="rect">
            <a:avLst/>
          </a:prstGeom>
        </p:spPr>
      </p:pic>
      <p:pic>
        <p:nvPicPr>
          <p:cNvPr id="11" name="Picture 10">
            <a:extLst>
              <a:ext uri="{FF2B5EF4-FFF2-40B4-BE49-F238E27FC236}">
                <a16:creationId xmlns:a16="http://schemas.microsoft.com/office/drawing/2014/main" id="{8A62581F-6DB1-6712-9FFD-EA9DE1443568}"/>
              </a:ext>
            </a:extLst>
          </p:cNvPr>
          <p:cNvPicPr>
            <a:picLocks noChangeAspect="1"/>
          </p:cNvPicPr>
          <p:nvPr/>
        </p:nvPicPr>
        <p:blipFill>
          <a:blip r:embed="rId4"/>
          <a:stretch>
            <a:fillRect/>
          </a:stretch>
        </p:blipFill>
        <p:spPr>
          <a:xfrm>
            <a:off x="123092" y="1264340"/>
            <a:ext cx="3990975" cy="2209800"/>
          </a:xfrm>
          <a:prstGeom prst="rect">
            <a:avLst/>
          </a:prstGeom>
        </p:spPr>
      </p:pic>
      <p:pic>
        <p:nvPicPr>
          <p:cNvPr id="13" name="Picture 12">
            <a:extLst>
              <a:ext uri="{FF2B5EF4-FFF2-40B4-BE49-F238E27FC236}">
                <a16:creationId xmlns:a16="http://schemas.microsoft.com/office/drawing/2014/main" id="{18045B28-B463-DC8E-A4D7-FA324FD9E4E0}"/>
              </a:ext>
            </a:extLst>
          </p:cNvPr>
          <p:cNvPicPr>
            <a:picLocks noChangeAspect="1"/>
          </p:cNvPicPr>
          <p:nvPr/>
        </p:nvPicPr>
        <p:blipFill>
          <a:blip r:embed="rId5"/>
          <a:stretch>
            <a:fillRect/>
          </a:stretch>
        </p:blipFill>
        <p:spPr>
          <a:xfrm>
            <a:off x="123092" y="3438971"/>
            <a:ext cx="3914775" cy="2417723"/>
          </a:xfrm>
          <a:prstGeom prst="rect">
            <a:avLst/>
          </a:prstGeom>
        </p:spPr>
      </p:pic>
      <p:sp>
        <p:nvSpPr>
          <p:cNvPr id="7" name="TextBox 6">
            <a:extLst>
              <a:ext uri="{FF2B5EF4-FFF2-40B4-BE49-F238E27FC236}">
                <a16:creationId xmlns:a16="http://schemas.microsoft.com/office/drawing/2014/main" id="{8D837C64-CD73-08B0-3FA7-02A7C1FE1E3B}"/>
              </a:ext>
            </a:extLst>
          </p:cNvPr>
          <p:cNvSpPr txBox="1"/>
          <p:nvPr/>
        </p:nvSpPr>
        <p:spPr>
          <a:xfrm>
            <a:off x="744415" y="152400"/>
            <a:ext cx="8282354" cy="646331"/>
          </a:xfrm>
          <a:prstGeom prst="rect">
            <a:avLst/>
          </a:prstGeom>
          <a:noFill/>
        </p:spPr>
        <p:txBody>
          <a:bodyPr wrap="square">
            <a:spAutoFit/>
          </a:bodyPr>
          <a:lstStyle/>
          <a:p>
            <a:pPr>
              <a:spcBef>
                <a:spcPts val="1200"/>
              </a:spcBef>
              <a:spcAft>
                <a:spcPts val="600"/>
              </a:spcAft>
            </a:pPr>
            <a:r>
              <a:rPr lang="en-US" sz="3600" b="1" dirty="0">
                <a:solidFill>
                  <a:srgbClr val="0000CC"/>
                </a:solidFill>
                <a:latin typeface="Times New Roman" panose="02020603050405020304" pitchFamily="18" charset="0"/>
                <a:cs typeface="Times New Roman" panose="02020603050405020304" pitchFamily="18" charset="0"/>
              </a:rPr>
              <a:t>MODELESS ULTRAVIOLET LASER</a:t>
            </a:r>
          </a:p>
        </p:txBody>
      </p:sp>
      <p:grpSp>
        <p:nvGrpSpPr>
          <p:cNvPr id="9" name="Group 8">
            <a:extLst>
              <a:ext uri="{FF2B5EF4-FFF2-40B4-BE49-F238E27FC236}">
                <a16:creationId xmlns:a16="http://schemas.microsoft.com/office/drawing/2014/main" id="{2D09E721-E4E2-35EE-7105-1A71EEC65043}"/>
              </a:ext>
            </a:extLst>
          </p:cNvPr>
          <p:cNvGrpSpPr/>
          <p:nvPr/>
        </p:nvGrpSpPr>
        <p:grpSpPr>
          <a:xfrm>
            <a:off x="0" y="1085120"/>
            <a:ext cx="9043486" cy="104556"/>
            <a:chOff x="0" y="900000"/>
            <a:chExt cx="9144000" cy="181587"/>
          </a:xfrm>
        </p:grpSpPr>
        <p:cxnSp>
          <p:nvCxnSpPr>
            <p:cNvPr id="10" name="Straight Connector 9">
              <a:extLst>
                <a:ext uri="{FF2B5EF4-FFF2-40B4-BE49-F238E27FC236}">
                  <a16:creationId xmlns:a16="http://schemas.microsoft.com/office/drawing/2014/main" id="{909048C4-D892-1623-EB7C-CD8E7E4892AD}"/>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2" name="Straight Connector 11">
              <a:extLst>
                <a:ext uri="{FF2B5EF4-FFF2-40B4-BE49-F238E27FC236}">
                  <a16:creationId xmlns:a16="http://schemas.microsoft.com/office/drawing/2014/main" id="{4A722F90-D8A2-CA47-317B-2740F6CCD2E3}"/>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4" name="Straight Connector 13">
              <a:extLst>
                <a:ext uri="{FF2B5EF4-FFF2-40B4-BE49-F238E27FC236}">
                  <a16:creationId xmlns:a16="http://schemas.microsoft.com/office/drawing/2014/main" id="{06D90BBB-09C8-812B-DC42-829DCA294858}"/>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3464956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B6CEB-C598-6C0C-BF3D-E063EFB5AF4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1B3E1E1-71F7-C968-EE58-A98D20E5CA28}"/>
                  </a:ext>
                </a:extLst>
              </p:cNvPr>
              <p:cNvSpPr txBox="1"/>
              <p:nvPr/>
            </p:nvSpPr>
            <p:spPr>
              <a:xfrm>
                <a:off x="533400" y="909935"/>
                <a:ext cx="3581400" cy="400110"/>
              </a:xfrm>
              <a:prstGeom prst="rect">
                <a:avLst/>
              </a:prstGeom>
              <a:noFill/>
            </p:spPr>
            <p:txBody>
              <a:bodyPr wrap="square">
                <a:spAutoFit/>
              </a:bodyPr>
              <a:lstStyle/>
              <a:p>
                <a14:m>
                  <m:oMath xmlns:m="http://schemas.openxmlformats.org/officeDocument/2006/math">
                    <m:r>
                      <a:rPr lang="en-US" sz="2000" i="1" smtClean="0">
                        <a:latin typeface="Cambria Math" panose="02040503050406030204" pitchFamily="18" charset="0"/>
                      </a:rPr>
                      <m:t>𝐼</m:t>
                    </m:r>
                    <m:r>
                      <a:rPr lang="en-US" sz="2000" i="0">
                        <a:latin typeface="Cambria Math" panose="02040503050406030204" pitchFamily="18" charset="0"/>
                      </a:rPr>
                      <m:t>= </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𝐼</m:t>
                        </m:r>
                      </m:e>
                      <m:sub>
                        <m:r>
                          <a:rPr lang="en-US" sz="2000" i="0">
                            <a:latin typeface="Cambria Math" panose="02040503050406030204" pitchFamily="18" charset="0"/>
                          </a:rPr>
                          <m:t>0</m:t>
                        </m:r>
                      </m:sub>
                    </m:sSub>
                    <m:r>
                      <a:rPr lang="en-US" sz="2000" i="1">
                        <a:latin typeface="Cambria Math" panose="02040503050406030204" pitchFamily="18" charset="0"/>
                      </a:rPr>
                      <m:t>𝑒𝑥𝑝</m:t>
                    </m:r>
                    <m:d>
                      <m:dPr>
                        <m:begChr m:val="["/>
                        <m:endChr m:val="]"/>
                        <m:ctrlPr>
                          <a:rPr lang="en-US" sz="2000" i="1">
                            <a:solidFill>
                              <a:srgbClr val="836967"/>
                            </a:solidFill>
                            <a:latin typeface="Cambria Math" panose="02040503050406030204" pitchFamily="18" charset="0"/>
                          </a:rPr>
                        </m:ctrlPr>
                      </m:dPr>
                      <m:e>
                        <m:r>
                          <a:rPr lang="en-US" sz="2000" i="0">
                            <a:latin typeface="Cambria Math" panose="02040503050406030204" pitchFamily="18" charset="0"/>
                          </a:rPr>
                          <m:t>−2</m:t>
                        </m:r>
                        <m:sSup>
                          <m:sSupPr>
                            <m:ctrlPr>
                              <a:rPr lang="en-US" sz="2000" i="1">
                                <a:solidFill>
                                  <a:srgbClr val="836967"/>
                                </a:solidFill>
                                <a:latin typeface="Cambria Math" panose="02040503050406030204" pitchFamily="18" charset="0"/>
                              </a:rPr>
                            </m:ctrlPr>
                          </m:sSupPr>
                          <m:e>
                            <m:d>
                              <m:dPr>
                                <m:ctrlPr>
                                  <a:rPr lang="en-US" sz="2000" i="1">
                                    <a:solidFill>
                                      <a:srgbClr val="836967"/>
                                    </a:solidFill>
                                    <a:latin typeface="Cambria Math" panose="02040503050406030204" pitchFamily="18" charset="0"/>
                                  </a:rPr>
                                </m:ctrlPr>
                              </m:dPr>
                              <m:e>
                                <m:f>
                                  <m:fPr>
                                    <m:type m:val="lin"/>
                                    <m:ctrlPr>
                                      <a:rPr lang="en-US" sz="2000" i="1">
                                        <a:latin typeface="Cambria Math" panose="02040503050406030204" pitchFamily="18" charset="0"/>
                                      </a:rPr>
                                    </m:ctrlPr>
                                  </m:fPr>
                                  <m:num>
                                    <m:r>
                                      <a:rPr lang="en-US" sz="2000" i="1">
                                        <a:latin typeface="Cambria Math" panose="02040503050406030204" pitchFamily="18" charset="0"/>
                                      </a:rPr>
                                      <m:t>𝑧</m:t>
                                    </m:r>
                                  </m:num>
                                  <m:den>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𝜔</m:t>
                                        </m:r>
                                      </m:e>
                                      <m:sub>
                                        <m:r>
                                          <a:rPr lang="en-US" sz="2000" i="0">
                                            <a:latin typeface="Cambria Math" panose="02040503050406030204" pitchFamily="18" charset="0"/>
                                          </a:rPr>
                                          <m:t>0</m:t>
                                        </m:r>
                                      </m:sub>
                                    </m:sSub>
                                  </m:den>
                                </m:f>
                              </m:e>
                            </m:d>
                          </m:e>
                          <m:sup>
                            <m:r>
                              <a:rPr lang="en-US" sz="2000" i="1">
                                <a:latin typeface="Cambria Math" panose="02040503050406030204" pitchFamily="18" charset="0"/>
                              </a:rPr>
                              <m:t>𝑛</m:t>
                            </m:r>
                          </m:sup>
                        </m:sSup>
                      </m:e>
                    </m:d>
                  </m:oMath>
                </a14:m>
                <a:r>
                  <a:rPr lang="en-US" sz="2000" dirty="0">
                    <a:latin typeface="Times New Roman" panose="02020603050405020304" pitchFamily="18" charset="0"/>
                    <a:cs typeface="Times New Roman" panose="02020603050405020304" pitchFamily="18" charset="0"/>
                  </a:rPr>
                  <a:t>(5) </a:t>
                </a:r>
              </a:p>
            </p:txBody>
          </p:sp>
        </mc:Choice>
        <mc:Fallback xmlns="">
          <p:sp>
            <p:nvSpPr>
              <p:cNvPr id="5" name="TextBox 4">
                <a:extLst>
                  <a:ext uri="{FF2B5EF4-FFF2-40B4-BE49-F238E27FC236}">
                    <a16:creationId xmlns:a16="http://schemas.microsoft.com/office/drawing/2014/main" id="{41B3E1E1-71F7-C968-EE58-A98D20E5CA28}"/>
                  </a:ext>
                </a:extLst>
              </p:cNvPr>
              <p:cNvSpPr txBox="1">
                <a:spLocks noRot="1" noChangeAspect="1" noMove="1" noResize="1" noEditPoints="1" noAdjustHandles="1" noChangeArrowheads="1" noChangeShapeType="1" noTextEdit="1"/>
              </p:cNvSpPr>
              <p:nvPr/>
            </p:nvSpPr>
            <p:spPr>
              <a:xfrm>
                <a:off x="533400" y="909935"/>
                <a:ext cx="3581400" cy="400110"/>
              </a:xfrm>
              <a:prstGeom prst="rect">
                <a:avLst/>
              </a:prstGeom>
              <a:blipFill>
                <a:blip r:embed="rId3"/>
                <a:stretch>
                  <a:fillRect t="-115152" b="-178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BB42E94-F582-DA2D-E2FC-FEA95F9B4C45}"/>
                  </a:ext>
                </a:extLst>
              </p:cNvPr>
              <p:cNvSpPr txBox="1"/>
              <p:nvPr/>
            </p:nvSpPr>
            <p:spPr>
              <a:xfrm>
                <a:off x="4343400" y="914400"/>
                <a:ext cx="4114800" cy="421590"/>
              </a:xfrm>
              <a:prstGeom prst="rect">
                <a:avLst/>
              </a:prstGeom>
              <a:noFill/>
            </p:spPr>
            <p:txBody>
              <a:bodyPr wrap="square">
                <a:spAutoFit/>
              </a:bodyPr>
              <a:lstStyle/>
              <a:p>
                <a14:m>
                  <m:oMath xmlns:m="http://schemas.openxmlformats.org/officeDocument/2006/math">
                    <m:sSub>
                      <m:sSubPr>
                        <m:ctrlPr>
                          <a:rPr lang="en-US" sz="2000" i="1" smtClean="0">
                            <a:solidFill>
                              <a:srgbClr val="836967"/>
                            </a:solidFill>
                            <a:latin typeface="Cambria Math" panose="02040503050406030204" pitchFamily="18" charset="0"/>
                          </a:rPr>
                        </m:ctrlPr>
                      </m:sSubPr>
                      <m:e>
                        <m:r>
                          <a:rPr lang="en-US" sz="2000" i="1">
                            <a:latin typeface="Cambria Math" panose="02040503050406030204" pitchFamily="18" charset="0"/>
                          </a:rPr>
                          <m:t>𝑅</m:t>
                        </m:r>
                      </m:e>
                      <m:sub>
                        <m:d>
                          <m:dPr>
                            <m:ctrlPr>
                              <a:rPr lang="en-US" sz="2000" i="1">
                                <a:latin typeface="Cambria Math" panose="02040503050406030204" pitchFamily="18" charset="0"/>
                              </a:rPr>
                            </m:ctrlPr>
                          </m:dPr>
                          <m:e>
                            <m:r>
                              <a:rPr lang="en-US" sz="2000" i="1">
                                <a:latin typeface="Cambria Math" panose="02040503050406030204" pitchFamily="18" charset="0"/>
                              </a:rPr>
                              <m:t>𝑧</m:t>
                            </m:r>
                          </m:e>
                        </m:d>
                      </m:sub>
                    </m:sSub>
                    <m:r>
                      <a:rPr lang="en-US" sz="2000" i="0">
                        <a:latin typeface="Cambria Math" panose="02040503050406030204" pitchFamily="18" charset="0"/>
                      </a:rPr>
                      <m:t>= </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𝑅</m:t>
                        </m:r>
                      </m:e>
                      <m:sub>
                        <m:r>
                          <a:rPr lang="en-US" sz="2000" i="0">
                            <a:latin typeface="Cambria Math" panose="02040503050406030204" pitchFamily="18" charset="0"/>
                          </a:rPr>
                          <m:t>0</m:t>
                        </m:r>
                      </m:sub>
                    </m:sSub>
                    <m:r>
                      <a:rPr lang="en-US" sz="2000" i="1">
                        <a:latin typeface="Cambria Math" panose="02040503050406030204" pitchFamily="18" charset="0"/>
                      </a:rPr>
                      <m:t>𝑒𝑥𝑝</m:t>
                    </m:r>
                    <m:d>
                      <m:dPr>
                        <m:begChr m:val="["/>
                        <m:endChr m:val="]"/>
                        <m:ctrlPr>
                          <a:rPr lang="en-US" sz="2000" i="1">
                            <a:solidFill>
                              <a:srgbClr val="836967"/>
                            </a:solidFill>
                            <a:latin typeface="Cambria Math" panose="02040503050406030204" pitchFamily="18" charset="0"/>
                          </a:rPr>
                        </m:ctrlPr>
                      </m:dPr>
                      <m:e>
                        <m:r>
                          <a:rPr lang="en-US" sz="2000" i="0">
                            <a:latin typeface="Cambria Math" panose="02040503050406030204" pitchFamily="18" charset="0"/>
                          </a:rPr>
                          <m:t>−2</m:t>
                        </m:r>
                        <m:sSup>
                          <m:sSupPr>
                            <m:ctrlPr>
                              <a:rPr lang="en-US" sz="2000" i="1">
                                <a:solidFill>
                                  <a:srgbClr val="836967"/>
                                </a:solidFill>
                                <a:latin typeface="Cambria Math" panose="02040503050406030204" pitchFamily="18" charset="0"/>
                              </a:rPr>
                            </m:ctrlPr>
                          </m:sSupPr>
                          <m:e>
                            <m:d>
                              <m:dPr>
                                <m:ctrlPr>
                                  <a:rPr lang="en-US" sz="2000" i="1">
                                    <a:solidFill>
                                      <a:srgbClr val="836967"/>
                                    </a:solidFill>
                                    <a:latin typeface="Cambria Math" panose="02040503050406030204" pitchFamily="18" charset="0"/>
                                  </a:rPr>
                                </m:ctrlPr>
                              </m:dPr>
                              <m:e>
                                <m:f>
                                  <m:fPr>
                                    <m:type m:val="lin"/>
                                    <m:ctrlPr>
                                      <a:rPr lang="en-US" sz="2000" i="1">
                                        <a:latin typeface="Cambria Math" panose="02040503050406030204" pitchFamily="18" charset="0"/>
                                      </a:rPr>
                                    </m:ctrlPr>
                                  </m:fPr>
                                  <m:num>
                                    <m:r>
                                      <a:rPr lang="en-US" sz="2000" i="1">
                                        <a:latin typeface="Cambria Math" panose="02040503050406030204" pitchFamily="18" charset="0"/>
                                      </a:rPr>
                                      <m:t>𝑧</m:t>
                                    </m:r>
                                  </m:num>
                                  <m:den>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𝜔</m:t>
                                        </m:r>
                                      </m:e>
                                      <m:sub>
                                        <m:r>
                                          <a:rPr lang="en-US" sz="2000" i="1">
                                            <a:latin typeface="Cambria Math" panose="02040503050406030204" pitchFamily="18" charset="0"/>
                                          </a:rPr>
                                          <m:t>𝑚</m:t>
                                        </m:r>
                                      </m:sub>
                                    </m:sSub>
                                  </m:den>
                                </m:f>
                              </m:e>
                            </m:d>
                          </m:e>
                          <m:sup>
                            <m:r>
                              <a:rPr lang="en-US" sz="2000" i="1">
                                <a:latin typeface="Cambria Math" panose="02040503050406030204" pitchFamily="18" charset="0"/>
                              </a:rPr>
                              <m:t>𝑛</m:t>
                            </m:r>
                          </m:sup>
                        </m:sSup>
                      </m:e>
                    </m:d>
                  </m:oMath>
                </a14:m>
                <a:r>
                  <a:rPr lang="en-US" sz="2000">
                    <a:latin typeface="Times New Roman" panose="02020603050405020304" pitchFamily="18" charset="0"/>
                    <a:cs typeface="Times New Roman" panose="02020603050405020304" pitchFamily="18" charset="0"/>
                  </a:rPr>
                  <a:t>(6) </a:t>
                </a:r>
              </a:p>
            </p:txBody>
          </p:sp>
        </mc:Choice>
        <mc:Fallback xmlns="">
          <p:sp>
            <p:nvSpPr>
              <p:cNvPr id="7" name="TextBox 6">
                <a:extLst>
                  <a:ext uri="{FF2B5EF4-FFF2-40B4-BE49-F238E27FC236}">
                    <a16:creationId xmlns:a16="http://schemas.microsoft.com/office/drawing/2014/main" id="{3BB42E94-F582-DA2D-E2FC-FEA95F9B4C45}"/>
                  </a:ext>
                </a:extLst>
              </p:cNvPr>
              <p:cNvSpPr txBox="1">
                <a:spLocks noRot="1" noChangeAspect="1" noMove="1" noResize="1" noEditPoints="1" noAdjustHandles="1" noChangeArrowheads="1" noChangeShapeType="1" noTextEdit="1"/>
              </p:cNvSpPr>
              <p:nvPr/>
            </p:nvSpPr>
            <p:spPr>
              <a:xfrm>
                <a:off x="4343400" y="914400"/>
                <a:ext cx="4114800" cy="421590"/>
              </a:xfrm>
              <a:prstGeom prst="rect">
                <a:avLst/>
              </a:prstGeom>
              <a:blipFill>
                <a:blip r:embed="rId4"/>
                <a:stretch>
                  <a:fillRect t="-110145" b="-166667"/>
                </a:stretch>
              </a:blipFill>
            </p:spPr>
            <p:txBody>
              <a:bodyPr/>
              <a:lstStyle/>
              <a:p>
                <a:r>
                  <a:rPr lang="en-US">
                    <a:noFill/>
                  </a:rPr>
                  <a:t> </a:t>
                </a:r>
              </a:p>
            </p:txBody>
          </p:sp>
        </mc:Fallback>
      </mc:AlternateContent>
      <p:sp>
        <p:nvSpPr>
          <p:cNvPr id="10" name="Text Box 2">
            <a:extLst>
              <a:ext uri="{FF2B5EF4-FFF2-40B4-BE49-F238E27FC236}">
                <a16:creationId xmlns:a16="http://schemas.microsoft.com/office/drawing/2014/main" id="{36D78723-D8FC-7872-A5EF-F93F3EF29E3D}"/>
              </a:ext>
            </a:extLst>
          </p:cNvPr>
          <p:cNvSpPr txBox="1">
            <a:spLocks noChangeArrowheads="1"/>
          </p:cNvSpPr>
          <p:nvPr/>
        </p:nvSpPr>
        <p:spPr bwMode="auto">
          <a:xfrm>
            <a:off x="0" y="1676400"/>
            <a:ext cx="3962399" cy="32004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lnSpc>
                <a:spcPct val="150000"/>
              </a:lnSpc>
              <a:spcAft>
                <a:spcPts val="80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r>
              <a:rPr lang="pt-BR"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0C850B54-302F-3987-B0CE-071949FB4D95}"/>
              </a:ext>
            </a:extLst>
          </p:cNvPr>
          <p:cNvSpPr txBox="1">
            <a:spLocks noChangeArrowheads="1"/>
          </p:cNvSpPr>
          <p:nvPr/>
        </p:nvSpPr>
        <p:spPr bwMode="auto">
          <a:xfrm>
            <a:off x="3886200" y="1752602"/>
            <a:ext cx="5181600" cy="449579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lnSpc>
                <a:spcPct val="150000"/>
              </a:lnSpc>
              <a:spcAft>
                <a:spcPts val="80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sv-SE" sz="1800" b="0" i="1" dirty="0">
                <a:solidFill>
                  <a:srgbClr val="000000"/>
                </a:solidFill>
                <a:effectLst/>
                <a:latin typeface="TimesNewRomanPS-ItalicMT"/>
              </a:rPr>
              <a:t>1 </a:t>
            </a:r>
            <a:r>
              <a:rPr lang="sv-SE" sz="1800" b="0" i="0" dirty="0">
                <a:solidFill>
                  <a:srgbClr val="000000"/>
                </a:solidFill>
                <a:effectLst/>
                <a:latin typeface="TimesNewRomanPSMT"/>
              </a:rPr>
              <a:t>— MgF2–TiO2–SiO2–TiO2,</a:t>
            </a:r>
          </a:p>
          <a:p>
            <a:r>
              <a:rPr lang="sv-SE" sz="1800" b="0" i="1" dirty="0">
                <a:solidFill>
                  <a:srgbClr val="000000"/>
                </a:solidFill>
                <a:effectLst/>
                <a:latin typeface="TimesNewRomanPS-ItalicMT"/>
              </a:rPr>
              <a:t>2 </a:t>
            </a:r>
            <a:r>
              <a:rPr lang="sv-SE" sz="1800" b="0" i="0" dirty="0">
                <a:solidFill>
                  <a:srgbClr val="000000"/>
                </a:solidFill>
                <a:effectLst/>
                <a:latin typeface="TimesNewRomanPSMT"/>
              </a:rPr>
              <a:t>— MgF2–2[TiO2–SiO2]–TiO2, </a:t>
            </a:r>
          </a:p>
          <a:p>
            <a:r>
              <a:rPr lang="sv-SE" sz="1800" b="0" i="1" dirty="0">
                <a:solidFill>
                  <a:srgbClr val="000000"/>
                </a:solidFill>
                <a:effectLst/>
                <a:latin typeface="TimesNewRomanPS-ItalicMT"/>
              </a:rPr>
              <a:t>3 </a:t>
            </a:r>
            <a:r>
              <a:rPr lang="sv-SE" sz="1800" b="0" i="0" dirty="0">
                <a:solidFill>
                  <a:srgbClr val="000000"/>
                </a:solidFill>
                <a:effectLst/>
                <a:latin typeface="TimesNewRomanPSMT"/>
              </a:rPr>
              <a:t>— MgF2–3[TiO2–SiO2]–TiO2, </a:t>
            </a:r>
          </a:p>
          <a:p>
            <a:r>
              <a:rPr lang="sv-SE" sz="1800" b="0" i="1" dirty="0">
                <a:solidFill>
                  <a:srgbClr val="000000"/>
                </a:solidFill>
                <a:effectLst/>
                <a:latin typeface="TimesNewRomanPS-ItalicMT"/>
              </a:rPr>
              <a:t>4 </a:t>
            </a:r>
            <a:r>
              <a:rPr lang="sv-SE" sz="1800" b="0" i="0" dirty="0">
                <a:solidFill>
                  <a:srgbClr val="000000"/>
                </a:solidFill>
                <a:effectLst/>
                <a:latin typeface="TimesNewRomanPSMT"/>
              </a:rPr>
              <a:t>— MgF2–4[TiO2–SiO2]–TiO2</a:t>
            </a:r>
            <a:r>
              <a:rPr lang="sv-SE" sz="1600" dirty="0"/>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26AD227-1BCA-F990-6E44-5FF3523F92AF}"/>
              </a:ext>
            </a:extLst>
          </p:cNvPr>
          <p:cNvSpPr txBox="1"/>
          <p:nvPr/>
        </p:nvSpPr>
        <p:spPr>
          <a:xfrm>
            <a:off x="0" y="4570047"/>
            <a:ext cx="3733800" cy="1169551"/>
          </a:xfrm>
          <a:prstGeom prst="rect">
            <a:avLst/>
          </a:prstGeom>
          <a:noFill/>
        </p:spPr>
        <p:txBody>
          <a:bodyPr wrap="square">
            <a:spAutoFit/>
          </a:bodyPr>
          <a:lstStyle/>
          <a:p>
            <a:pPr algn="ctr"/>
            <a:r>
              <a:rPr lang="en-US" sz="1400" kern="0" dirty="0">
                <a:solidFill>
                  <a:srgbClr val="000000"/>
                </a:solidFill>
                <a:effectLst/>
                <a:latin typeface="Times New Roman" panose="02020603050405020304" pitchFamily="18" charset="0"/>
                <a:ea typeface="MS Mincho" panose="02020609040205080304" pitchFamily="49" charset="-128"/>
              </a:rPr>
              <a:t>M. H. Maleki, S. Batebi et al, </a:t>
            </a:r>
            <a:r>
              <a:rPr lang="en-US" sz="1400" i="1" kern="0" dirty="0">
                <a:solidFill>
                  <a:srgbClr val="000000"/>
                </a:solidFill>
                <a:effectLst/>
                <a:latin typeface="Times New Roman" panose="02020603050405020304" pitchFamily="18" charset="0"/>
                <a:ea typeface="MS Mincho" panose="02020609040205080304" pitchFamily="49" charset="-128"/>
              </a:rPr>
              <a:t>Design and Fabrication of fabrication of variable reflectivity mirrors with Gaussian profile for </a:t>
            </a:r>
            <a:r>
              <a:rPr lang="en-US" sz="1400" i="1" kern="0" dirty="0" err="1">
                <a:solidFill>
                  <a:srgbClr val="000000"/>
                </a:solidFill>
                <a:effectLst/>
                <a:latin typeface="Times New Roman" panose="02020603050405020304" pitchFamily="18" charset="0"/>
                <a:ea typeface="MS Mincho" panose="02020609040205080304" pitchFamily="49" charset="-128"/>
              </a:rPr>
              <a:t>Nd:YAG</a:t>
            </a:r>
            <a:r>
              <a:rPr lang="en-US" sz="1400" i="1" kern="0" dirty="0">
                <a:solidFill>
                  <a:srgbClr val="000000"/>
                </a:solidFill>
                <a:effectLst/>
                <a:latin typeface="Times New Roman" panose="02020603050405020304" pitchFamily="18" charset="0"/>
                <a:ea typeface="MS Mincho" panose="02020609040205080304" pitchFamily="49" charset="-128"/>
              </a:rPr>
              <a:t> lasers</a:t>
            </a:r>
            <a:r>
              <a:rPr lang="en-US" sz="1400" kern="0" dirty="0">
                <a:solidFill>
                  <a:srgbClr val="000000"/>
                </a:solidFill>
                <a:effectLst/>
                <a:latin typeface="Times New Roman" panose="02020603050405020304" pitchFamily="18" charset="0"/>
                <a:ea typeface="MS Mincho" panose="02020609040205080304" pitchFamily="49" charset="-128"/>
              </a:rPr>
              <a:t>, </a:t>
            </a:r>
            <a:r>
              <a:rPr lang="en-US" sz="1400" b="1" kern="0" dirty="0">
                <a:solidFill>
                  <a:srgbClr val="000000"/>
                </a:solidFill>
                <a:effectLst/>
                <a:latin typeface="Times New Roman" panose="02020603050405020304" pitchFamily="18" charset="0"/>
                <a:ea typeface="MS Mincho" panose="02020609040205080304" pitchFamily="49" charset="-128"/>
              </a:rPr>
              <a:t>Journal of Applied Spectroscopy</a:t>
            </a:r>
            <a:r>
              <a:rPr lang="en-US" sz="1400" kern="0" dirty="0">
                <a:solidFill>
                  <a:srgbClr val="000000"/>
                </a:solidFill>
                <a:effectLst/>
                <a:latin typeface="Times New Roman" panose="02020603050405020304" pitchFamily="18" charset="0"/>
                <a:ea typeface="MS Mincho" panose="02020609040205080304" pitchFamily="49" charset="-128"/>
              </a:rPr>
              <a:t>, Vol</a:t>
            </a:r>
            <a:r>
              <a:rPr lang="en-US" sz="1400" b="1" kern="0" dirty="0">
                <a:solidFill>
                  <a:srgbClr val="000000"/>
                </a:solidFill>
                <a:effectLst/>
                <a:latin typeface="Times New Roman" panose="02020603050405020304" pitchFamily="18" charset="0"/>
                <a:ea typeface="MS Mincho" panose="02020609040205080304" pitchFamily="49" charset="-128"/>
              </a:rPr>
              <a:t>. 80</a:t>
            </a:r>
            <a:r>
              <a:rPr lang="en-US" sz="1400" kern="0" dirty="0">
                <a:solidFill>
                  <a:srgbClr val="000000"/>
                </a:solidFill>
                <a:effectLst/>
                <a:latin typeface="Times New Roman" panose="02020603050405020304" pitchFamily="18" charset="0"/>
                <a:ea typeface="MS Mincho" panose="02020609040205080304" pitchFamily="49" charset="-128"/>
              </a:rPr>
              <a:t>, 2013, pp. 615–619.</a:t>
            </a:r>
            <a:endParaRPr lang="en-US" sz="1400" dirty="0"/>
          </a:p>
        </p:txBody>
      </p:sp>
      <p:pic>
        <p:nvPicPr>
          <p:cNvPr id="14" name="Picture 13">
            <a:extLst>
              <a:ext uri="{FF2B5EF4-FFF2-40B4-BE49-F238E27FC236}">
                <a16:creationId xmlns:a16="http://schemas.microsoft.com/office/drawing/2014/main" id="{0E3BD106-F98D-E31C-895E-C2F77B7FB2F2}"/>
              </a:ext>
            </a:extLst>
          </p:cNvPr>
          <p:cNvPicPr>
            <a:picLocks noChangeAspect="1"/>
          </p:cNvPicPr>
          <p:nvPr/>
        </p:nvPicPr>
        <p:blipFill>
          <a:blip r:embed="rId5"/>
          <a:stretch>
            <a:fillRect/>
          </a:stretch>
        </p:blipFill>
        <p:spPr>
          <a:xfrm>
            <a:off x="76200" y="1371600"/>
            <a:ext cx="3383798" cy="2986087"/>
          </a:xfrm>
          <a:prstGeom prst="rect">
            <a:avLst/>
          </a:prstGeom>
        </p:spPr>
      </p:pic>
      <p:pic>
        <p:nvPicPr>
          <p:cNvPr id="16" name="Picture 15">
            <a:extLst>
              <a:ext uri="{FF2B5EF4-FFF2-40B4-BE49-F238E27FC236}">
                <a16:creationId xmlns:a16="http://schemas.microsoft.com/office/drawing/2014/main" id="{8C96CE3E-9473-39E2-1B87-E9F45D94B54F}"/>
              </a:ext>
            </a:extLst>
          </p:cNvPr>
          <p:cNvPicPr>
            <a:picLocks noChangeAspect="1"/>
          </p:cNvPicPr>
          <p:nvPr/>
        </p:nvPicPr>
        <p:blipFill>
          <a:blip r:embed="rId6"/>
          <a:stretch>
            <a:fillRect/>
          </a:stretch>
        </p:blipFill>
        <p:spPr>
          <a:xfrm>
            <a:off x="3709988" y="1778506"/>
            <a:ext cx="5281612" cy="2926844"/>
          </a:xfrm>
          <a:prstGeom prst="rect">
            <a:avLst/>
          </a:prstGeom>
        </p:spPr>
      </p:pic>
      <p:sp>
        <p:nvSpPr>
          <p:cNvPr id="18" name="TextBox 17">
            <a:extLst>
              <a:ext uri="{FF2B5EF4-FFF2-40B4-BE49-F238E27FC236}">
                <a16:creationId xmlns:a16="http://schemas.microsoft.com/office/drawing/2014/main" id="{ABFD82C0-DFEC-0902-0556-8371F9F340CB}"/>
              </a:ext>
            </a:extLst>
          </p:cNvPr>
          <p:cNvSpPr txBox="1"/>
          <p:nvPr/>
        </p:nvSpPr>
        <p:spPr>
          <a:xfrm>
            <a:off x="0" y="6273225"/>
            <a:ext cx="9144000" cy="523220"/>
          </a:xfrm>
          <a:prstGeom prst="rect">
            <a:avLst/>
          </a:prstGeom>
          <a:noFill/>
        </p:spPr>
        <p:txBody>
          <a:bodyPr wrap="square">
            <a:spAutoFit/>
          </a:bodyPr>
          <a:lstStyle/>
          <a:p>
            <a:pPr algn="ctr"/>
            <a:r>
              <a:rPr lang="en-US" sz="1400" kern="0" dirty="0">
                <a:solidFill>
                  <a:srgbClr val="000000"/>
                </a:solidFill>
                <a:effectLst/>
                <a:latin typeface="Times New Roman" panose="02020603050405020304" pitchFamily="18" charset="0"/>
                <a:ea typeface="MS Mincho" panose="02020609040205080304" pitchFamily="49" charset="-128"/>
              </a:rPr>
              <a:t>S. De Silvestri, Valentini et al, </a:t>
            </a:r>
            <a:r>
              <a:rPr lang="en-US" sz="1400" i="1" kern="0" dirty="0">
                <a:solidFill>
                  <a:srgbClr val="000000"/>
                </a:solidFill>
                <a:effectLst/>
                <a:latin typeface="Times New Roman" panose="02020603050405020304" pitchFamily="18" charset="0"/>
                <a:ea typeface="MS Mincho" panose="02020609040205080304" pitchFamily="49" charset="-128"/>
              </a:rPr>
              <a:t>Q-switched </a:t>
            </a:r>
            <a:r>
              <a:rPr lang="en-US" sz="1400" i="1" kern="0" dirty="0" err="1">
                <a:solidFill>
                  <a:srgbClr val="000000"/>
                </a:solidFill>
                <a:effectLst/>
                <a:latin typeface="Times New Roman" panose="02020603050405020304" pitchFamily="18" charset="0"/>
                <a:ea typeface="MS Mincho" panose="02020609040205080304" pitchFamily="49" charset="-128"/>
              </a:rPr>
              <a:t>Nd:YAG</a:t>
            </a:r>
            <a:r>
              <a:rPr lang="en-US" sz="1400" i="1" kern="0" dirty="0">
                <a:solidFill>
                  <a:srgbClr val="000000"/>
                </a:solidFill>
                <a:effectLst/>
                <a:latin typeface="Times New Roman" panose="02020603050405020304" pitchFamily="18" charset="0"/>
                <a:ea typeface="MS Mincho" panose="02020609040205080304" pitchFamily="49" charset="-128"/>
              </a:rPr>
              <a:t> laser with super-Gaussian resonators, </a:t>
            </a:r>
            <a:r>
              <a:rPr lang="en-US" sz="1400" b="1" kern="0" dirty="0">
                <a:solidFill>
                  <a:srgbClr val="000000"/>
                </a:solidFill>
                <a:effectLst/>
                <a:latin typeface="Times New Roman" panose="02020603050405020304" pitchFamily="18" charset="0"/>
                <a:ea typeface="MS Mincho" panose="02020609040205080304" pitchFamily="49" charset="-128"/>
              </a:rPr>
              <a:t>Optics Letters</a:t>
            </a:r>
            <a:r>
              <a:rPr lang="en-US" sz="1400" kern="0" dirty="0">
                <a:solidFill>
                  <a:srgbClr val="000000"/>
                </a:solidFill>
                <a:effectLst/>
                <a:latin typeface="Times New Roman" panose="02020603050405020304" pitchFamily="18" charset="0"/>
                <a:ea typeface="MS Mincho" panose="02020609040205080304" pitchFamily="49" charset="-128"/>
              </a:rPr>
              <a:t>, Vol. </a:t>
            </a:r>
            <a:r>
              <a:rPr lang="en-US" sz="1400" b="1" kern="0" dirty="0">
                <a:solidFill>
                  <a:srgbClr val="000000"/>
                </a:solidFill>
                <a:effectLst/>
                <a:latin typeface="Times New Roman" panose="02020603050405020304" pitchFamily="18" charset="0"/>
                <a:ea typeface="MS Mincho" panose="02020609040205080304" pitchFamily="49" charset="-128"/>
              </a:rPr>
              <a:t>16</a:t>
            </a:r>
            <a:r>
              <a:rPr lang="en-US" sz="1400" kern="0" dirty="0">
                <a:solidFill>
                  <a:srgbClr val="000000"/>
                </a:solidFill>
                <a:effectLst/>
                <a:latin typeface="Times New Roman" panose="02020603050405020304" pitchFamily="18" charset="0"/>
                <a:ea typeface="MS Mincho" panose="02020609040205080304" pitchFamily="49" charset="-128"/>
              </a:rPr>
              <a:t>, 1991, pp. 642-644.</a:t>
            </a:r>
            <a:endParaRPr lang="en-US" sz="1400" dirty="0"/>
          </a:p>
        </p:txBody>
      </p:sp>
      <p:sp>
        <p:nvSpPr>
          <p:cNvPr id="8" name="TextBox 7">
            <a:extLst>
              <a:ext uri="{FF2B5EF4-FFF2-40B4-BE49-F238E27FC236}">
                <a16:creationId xmlns:a16="http://schemas.microsoft.com/office/drawing/2014/main" id="{846C471D-3F94-59AD-8C4D-6D4E3FFF7097}"/>
              </a:ext>
            </a:extLst>
          </p:cNvPr>
          <p:cNvSpPr txBox="1"/>
          <p:nvPr/>
        </p:nvSpPr>
        <p:spPr>
          <a:xfrm>
            <a:off x="228600" y="151796"/>
            <a:ext cx="8763000" cy="523220"/>
          </a:xfrm>
          <a:prstGeom prst="rect">
            <a:avLst/>
          </a:prstGeom>
          <a:noFill/>
        </p:spPr>
        <p:txBody>
          <a:bodyPr wrap="square">
            <a:spAutoFit/>
          </a:bodyPr>
          <a:lstStyle/>
          <a:p>
            <a:pPr algn="ct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ULTRAWIDE -BAND ULTRAVIOLET LASER </a:t>
            </a:r>
            <a:endParaRPr lang="en-US" sz="2800" dirty="0">
              <a:solidFill>
                <a:srgbClr val="FF0000"/>
              </a:solidFill>
            </a:endParaRPr>
          </a:p>
        </p:txBody>
      </p:sp>
      <p:grpSp>
        <p:nvGrpSpPr>
          <p:cNvPr id="9" name="Group 8">
            <a:extLst>
              <a:ext uri="{FF2B5EF4-FFF2-40B4-BE49-F238E27FC236}">
                <a16:creationId xmlns:a16="http://schemas.microsoft.com/office/drawing/2014/main" id="{01F996D9-E864-F55B-E01F-1C242F58355C}"/>
              </a:ext>
            </a:extLst>
          </p:cNvPr>
          <p:cNvGrpSpPr/>
          <p:nvPr/>
        </p:nvGrpSpPr>
        <p:grpSpPr>
          <a:xfrm>
            <a:off x="0" y="721763"/>
            <a:ext cx="9043486" cy="104556"/>
            <a:chOff x="0" y="900000"/>
            <a:chExt cx="9144000" cy="181587"/>
          </a:xfrm>
        </p:grpSpPr>
        <p:cxnSp>
          <p:nvCxnSpPr>
            <p:cNvPr id="11" name="Straight Connector 10">
              <a:extLst>
                <a:ext uri="{FF2B5EF4-FFF2-40B4-BE49-F238E27FC236}">
                  <a16:creationId xmlns:a16="http://schemas.microsoft.com/office/drawing/2014/main" id="{C0444233-8777-6B20-CCC0-7825E7C81B87}"/>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3" name="Straight Connector 12">
              <a:extLst>
                <a:ext uri="{FF2B5EF4-FFF2-40B4-BE49-F238E27FC236}">
                  <a16:creationId xmlns:a16="http://schemas.microsoft.com/office/drawing/2014/main" id="{3411DD78-022C-8FF9-BC9F-12AABFE0B76C}"/>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5" name="Straight Connector 14">
              <a:extLst>
                <a:ext uri="{FF2B5EF4-FFF2-40B4-BE49-F238E27FC236}">
                  <a16:creationId xmlns:a16="http://schemas.microsoft.com/office/drawing/2014/main" id="{6EEC2D21-BA8A-500C-0E72-05013F8200C8}"/>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1008251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CF939-3520-09A4-5CB8-7255C1894560}"/>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715726C-9A4E-7C49-1B30-36253F59FA0A}"/>
                  </a:ext>
                </a:extLst>
              </p:cNvPr>
              <p:cNvSpPr txBox="1"/>
              <p:nvPr/>
            </p:nvSpPr>
            <p:spPr>
              <a:xfrm>
                <a:off x="1638300" y="1287753"/>
                <a:ext cx="5867400" cy="461665"/>
              </a:xfrm>
              <a:prstGeom prst="rect">
                <a:avLst/>
              </a:prstGeom>
              <a:noFill/>
            </p:spPr>
            <p:txBody>
              <a:bodyPr wrap="square">
                <a:spAutoFit/>
              </a:bodyPr>
              <a:lstStyle/>
              <a:p>
                <a14:m>
                  <m:oMath xmlns:m="http://schemas.openxmlformats.org/officeDocument/2006/math">
                    <m:sSub>
                      <m:sSubPr>
                        <m:ctrlPr>
                          <a:rPr lang="en-US" sz="2000" i="1" smtClean="0">
                            <a:solidFill>
                              <a:srgbClr val="836967"/>
                            </a:solidFill>
                            <a:latin typeface="Cambria Math" panose="02040503050406030204" pitchFamily="18" charset="0"/>
                          </a:rPr>
                        </m:ctrlPr>
                      </m:sSubPr>
                      <m:e>
                        <m:r>
                          <a:rPr lang="en-US" sz="2000" i="1">
                            <a:latin typeface="Cambria Math" panose="02040503050406030204" pitchFamily="18" charset="0"/>
                          </a:rPr>
                          <m:t>𝑅</m:t>
                        </m:r>
                      </m:e>
                      <m:sub>
                        <m:d>
                          <m:dPr>
                            <m:ctrlPr>
                              <a:rPr lang="en-US" sz="2000" i="1">
                                <a:latin typeface="Cambria Math" panose="02040503050406030204" pitchFamily="18" charset="0"/>
                              </a:rPr>
                            </m:ctrlPr>
                          </m:dPr>
                          <m:e>
                            <m:r>
                              <a:rPr lang="en-US" sz="2000" i="1">
                                <a:latin typeface="Cambria Math" panose="02040503050406030204" pitchFamily="18" charset="0"/>
                              </a:rPr>
                              <m:t>𝜆</m:t>
                            </m:r>
                          </m:e>
                        </m:d>
                      </m:sub>
                    </m:sSub>
                    <m:r>
                      <a:rPr lang="en-US" sz="2000" i="0">
                        <a:latin typeface="Cambria Math" panose="02040503050406030204" pitchFamily="18" charset="0"/>
                      </a:rPr>
                      <m:t>= </m:t>
                    </m:r>
                    <m:d>
                      <m:dPr>
                        <m:begChr m:val="["/>
                        <m:endChr m:val="]"/>
                        <m:ctrlPr>
                          <a:rPr lang="en-US" sz="2000" i="1">
                            <a:solidFill>
                              <a:srgbClr val="836967"/>
                            </a:solidFill>
                            <a:latin typeface="Cambria Math" panose="02040503050406030204" pitchFamily="18" charset="0"/>
                          </a:rPr>
                        </m:ctrlPr>
                      </m:dPr>
                      <m:e>
                        <m:r>
                          <a:rPr lang="en-US" sz="2000" i="0">
                            <a:latin typeface="Cambria Math" panose="02040503050406030204" pitchFamily="18" charset="0"/>
                          </a:rPr>
                          <m:t>1− </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𝑅</m:t>
                            </m:r>
                          </m:e>
                          <m:sub>
                            <m:r>
                              <a:rPr lang="en-US" sz="2000" i="0">
                                <a:latin typeface="Cambria Math" panose="02040503050406030204" pitchFamily="18" charset="0"/>
                              </a:rPr>
                              <m:t>00</m:t>
                            </m:r>
                          </m:sub>
                        </m:sSub>
                        <m:r>
                          <a:rPr lang="en-US" sz="2000" i="1">
                            <a:latin typeface="Cambria Math" panose="02040503050406030204" pitchFamily="18" charset="0"/>
                          </a:rPr>
                          <m:t>𝑒𝑥𝑝</m:t>
                        </m:r>
                        <m:d>
                          <m:dPr>
                            <m:begChr m:val="["/>
                            <m:endChr m:val="]"/>
                            <m:ctrlPr>
                              <a:rPr lang="en-US" sz="2000" i="1">
                                <a:solidFill>
                                  <a:srgbClr val="836967"/>
                                </a:solidFill>
                                <a:latin typeface="Cambria Math" panose="02040503050406030204" pitchFamily="18" charset="0"/>
                              </a:rPr>
                            </m:ctrlPr>
                          </m:dPr>
                          <m:e>
                            <m:r>
                              <a:rPr lang="en-US" sz="2000" i="0">
                                <a:latin typeface="Cambria Math" panose="02040503050406030204" pitchFamily="18" charset="0"/>
                              </a:rPr>
                              <m:t>−4.</m:t>
                            </m:r>
                            <m:r>
                              <a:rPr lang="en-US" sz="2000" i="1">
                                <a:latin typeface="Cambria Math" panose="02040503050406030204" pitchFamily="18" charset="0"/>
                              </a:rPr>
                              <m:t>𝑙𝑜𝑔</m:t>
                            </m:r>
                            <m:r>
                              <a:rPr lang="en-US" sz="2000" i="0">
                                <a:latin typeface="Cambria Math" panose="02040503050406030204" pitchFamily="18" charset="0"/>
                              </a:rPr>
                              <m:t>2.</m:t>
                            </m:r>
                            <m:sSup>
                              <m:sSupPr>
                                <m:ctrlPr>
                                  <a:rPr lang="en-US" sz="2000" i="1">
                                    <a:solidFill>
                                      <a:srgbClr val="836967"/>
                                    </a:solidFill>
                                    <a:latin typeface="Cambria Math" panose="02040503050406030204" pitchFamily="18" charset="0"/>
                                  </a:rPr>
                                </m:ctrlPr>
                              </m:sSupPr>
                              <m:e>
                                <m:d>
                                  <m:dPr>
                                    <m:ctrlPr>
                                      <a:rPr lang="en-US" sz="2000" i="1">
                                        <a:solidFill>
                                          <a:srgbClr val="836967"/>
                                        </a:solidFill>
                                        <a:latin typeface="Cambria Math" panose="02040503050406030204" pitchFamily="18" charset="0"/>
                                      </a:rPr>
                                    </m:ctrlPr>
                                  </m:dPr>
                                  <m:e>
                                    <m:f>
                                      <m:fPr>
                                        <m:type m:val="lin"/>
                                        <m:ctrlPr>
                                          <a:rPr lang="en-US" sz="2000" i="1">
                                            <a:latin typeface="Cambria Math" panose="02040503050406030204" pitchFamily="18" charset="0"/>
                                          </a:rPr>
                                        </m:ctrlPr>
                                      </m:fPr>
                                      <m:num>
                                        <m:d>
                                          <m:dPr>
                                            <m:ctrlPr>
                                              <a:rPr lang="en-US" sz="2000" i="1">
                                                <a:latin typeface="Cambria Math" panose="02040503050406030204" pitchFamily="18" charset="0"/>
                                              </a:rPr>
                                            </m:ctrlPr>
                                          </m:dPr>
                                          <m:e>
                                            <m:r>
                                              <a:rPr lang="en-US" sz="2000" i="1">
                                                <a:latin typeface="Cambria Math" panose="02040503050406030204" pitchFamily="18" charset="0"/>
                                              </a:rPr>
                                              <m:t>𝜆</m:t>
                                            </m:r>
                                            <m:r>
                                              <a:rPr lang="en-US" sz="2000" i="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𝜆</m:t>
                                                </m:r>
                                              </m:e>
                                              <m:sub>
                                                <m:r>
                                                  <a:rPr lang="en-US" sz="2000" i="0">
                                                    <a:latin typeface="Cambria Math" panose="02040503050406030204" pitchFamily="18" charset="0"/>
                                                  </a:rPr>
                                                  <m:t>0</m:t>
                                                </m:r>
                                              </m:sub>
                                            </m:sSub>
                                          </m:e>
                                        </m:d>
                                      </m:num>
                                      <m:den>
                                        <m:r>
                                          <a:rPr lang="en-US" sz="2000" i="1">
                                            <a:latin typeface="Cambria Math" panose="02040503050406030204" pitchFamily="18" charset="0"/>
                                          </a:rPr>
                                          <m:t>𝐹</m:t>
                                        </m:r>
                                      </m:den>
                                    </m:f>
                                  </m:e>
                                </m:d>
                              </m:e>
                              <m:sup>
                                <m:r>
                                  <a:rPr lang="en-US" sz="2000" i="0">
                                    <a:latin typeface="Cambria Math" panose="02040503050406030204" pitchFamily="18" charset="0"/>
                                  </a:rPr>
                                  <m:t>2</m:t>
                                </m:r>
                              </m:sup>
                            </m:sSup>
                          </m:e>
                        </m:d>
                      </m:e>
                    </m:d>
                  </m:oMath>
                </a14:m>
                <a:r>
                  <a:rPr lang="en-US" sz="2000" dirty="0">
                    <a:latin typeface="Times New Roman" panose="02020603050405020304" pitchFamily="18" charset="0"/>
                    <a:cs typeface="Times New Roman" panose="02020603050405020304" pitchFamily="18" charset="0"/>
                  </a:rPr>
                  <a:t>    (7</a:t>
                </a:r>
                <a:r>
                  <a:rPr lang="en-US" sz="2400" dirty="0">
                    <a:latin typeface="Times New Roman" panose="02020603050405020304" pitchFamily="18" charset="0"/>
                    <a:cs typeface="Times New Roman" panose="02020603050405020304" pitchFamily="18" charset="0"/>
                  </a:rPr>
                  <a:t>)</a:t>
                </a:r>
              </a:p>
            </p:txBody>
          </p:sp>
        </mc:Choice>
        <mc:Fallback xmlns="">
          <p:sp>
            <p:nvSpPr>
              <p:cNvPr id="9" name="TextBox 8">
                <a:extLst>
                  <a:ext uri="{FF2B5EF4-FFF2-40B4-BE49-F238E27FC236}">
                    <a16:creationId xmlns:a16="http://schemas.microsoft.com/office/drawing/2014/main" id="{C715726C-9A4E-7C49-1B30-36253F59FA0A}"/>
                  </a:ext>
                </a:extLst>
              </p:cNvPr>
              <p:cNvSpPr txBox="1">
                <a:spLocks noRot="1" noChangeAspect="1" noMove="1" noResize="1" noEditPoints="1" noAdjustHandles="1" noChangeArrowheads="1" noChangeShapeType="1" noTextEdit="1"/>
              </p:cNvSpPr>
              <p:nvPr/>
            </p:nvSpPr>
            <p:spPr>
              <a:xfrm>
                <a:off x="1638300" y="1287753"/>
                <a:ext cx="5867400" cy="461665"/>
              </a:xfrm>
              <a:prstGeom prst="rect">
                <a:avLst/>
              </a:prstGeom>
              <a:blipFill>
                <a:blip r:embed="rId3"/>
                <a:stretch>
                  <a:fillRect t="-90789" r="-416" b="-151316"/>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3D05167B-215E-3D1F-5E43-E81104581B7F}"/>
              </a:ext>
            </a:extLst>
          </p:cNvPr>
          <p:cNvGrpSpPr/>
          <p:nvPr/>
        </p:nvGrpSpPr>
        <p:grpSpPr>
          <a:xfrm>
            <a:off x="-69377" y="918213"/>
            <a:ext cx="9043486" cy="104556"/>
            <a:chOff x="0" y="900000"/>
            <a:chExt cx="9144000" cy="181587"/>
          </a:xfrm>
        </p:grpSpPr>
        <p:cxnSp>
          <p:nvCxnSpPr>
            <p:cNvPr id="5" name="Straight Connector 4">
              <a:extLst>
                <a:ext uri="{FF2B5EF4-FFF2-40B4-BE49-F238E27FC236}">
                  <a16:creationId xmlns:a16="http://schemas.microsoft.com/office/drawing/2014/main" id="{9DF9BF9C-131C-BF10-B7D4-907736EDA4F0}"/>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6" name="Straight Connector 5">
              <a:extLst>
                <a:ext uri="{FF2B5EF4-FFF2-40B4-BE49-F238E27FC236}">
                  <a16:creationId xmlns:a16="http://schemas.microsoft.com/office/drawing/2014/main" id="{33F8C7D8-8E6B-62F4-06AF-30BA63201E38}"/>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7" name="Straight Connector 6">
              <a:extLst>
                <a:ext uri="{FF2B5EF4-FFF2-40B4-BE49-F238E27FC236}">
                  <a16:creationId xmlns:a16="http://schemas.microsoft.com/office/drawing/2014/main" id="{94DF9025-CDD7-E9EA-2FF8-3251D3B1E046}"/>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grpSp>
        <p:nvGrpSpPr>
          <p:cNvPr id="17" name="Group 16">
            <a:extLst>
              <a:ext uri="{FF2B5EF4-FFF2-40B4-BE49-F238E27FC236}">
                <a16:creationId xmlns:a16="http://schemas.microsoft.com/office/drawing/2014/main" id="{D123C307-5A54-6304-95E6-FF527E815C95}"/>
              </a:ext>
            </a:extLst>
          </p:cNvPr>
          <p:cNvGrpSpPr/>
          <p:nvPr/>
        </p:nvGrpSpPr>
        <p:grpSpPr>
          <a:xfrm>
            <a:off x="341924" y="1899644"/>
            <a:ext cx="8436537" cy="3264912"/>
            <a:chOff x="341924" y="1899644"/>
            <a:chExt cx="8436537" cy="3264912"/>
          </a:xfrm>
        </p:grpSpPr>
        <p:pic>
          <p:nvPicPr>
            <p:cNvPr id="11" name="Picture 10">
              <a:extLst>
                <a:ext uri="{FF2B5EF4-FFF2-40B4-BE49-F238E27FC236}">
                  <a16:creationId xmlns:a16="http://schemas.microsoft.com/office/drawing/2014/main" id="{113E1E20-7697-52A7-7405-6D9745202340}"/>
                </a:ext>
              </a:extLst>
            </p:cNvPr>
            <p:cNvPicPr>
              <a:picLocks noChangeAspect="1"/>
            </p:cNvPicPr>
            <p:nvPr/>
          </p:nvPicPr>
          <p:blipFill>
            <a:blip r:embed="rId4">
              <a:extLst>
                <a:ext uri="{28A0092B-C50C-407E-A947-70E740481C1C}">
                  <a14:useLocalDpi xmlns:a14="http://schemas.microsoft.com/office/drawing/2010/main" val="0"/>
                </a:ext>
              </a:extLst>
            </a:blip>
            <a:srcRect l="5923" t="-7123" b="7123"/>
            <a:stretch/>
          </p:blipFill>
          <p:spPr bwMode="auto">
            <a:xfrm>
              <a:off x="821034" y="1899644"/>
              <a:ext cx="3631332" cy="2743201"/>
            </a:xfrm>
            <a:prstGeom prst="rect">
              <a:avLst/>
            </a:prstGeom>
            <a:noFill/>
            <a:ln>
              <a:noFill/>
            </a:ln>
          </p:spPr>
        </p:pic>
        <p:pic>
          <p:nvPicPr>
            <p:cNvPr id="13" name="Picture 12">
              <a:extLst>
                <a:ext uri="{FF2B5EF4-FFF2-40B4-BE49-F238E27FC236}">
                  <a16:creationId xmlns:a16="http://schemas.microsoft.com/office/drawing/2014/main" id="{38D6795C-15AD-D9C4-01F2-0D1CEF5E10B6}"/>
                </a:ext>
              </a:extLst>
            </p:cNvPr>
            <p:cNvPicPr>
              <a:picLocks noChangeAspect="1"/>
            </p:cNvPicPr>
            <p:nvPr/>
          </p:nvPicPr>
          <p:blipFill>
            <a:blip r:embed="rId5">
              <a:extLst>
                <a:ext uri="{28A0092B-C50C-407E-A947-70E740481C1C}">
                  <a14:useLocalDpi xmlns:a14="http://schemas.microsoft.com/office/drawing/2010/main" val="0"/>
                </a:ext>
              </a:extLst>
            </a:blip>
            <a:srcRect l="6358" b="6494"/>
            <a:stretch/>
          </p:blipFill>
          <p:spPr bwMode="auto">
            <a:xfrm>
              <a:off x="4892261" y="2187400"/>
              <a:ext cx="3886200" cy="2513687"/>
            </a:xfrm>
            <a:prstGeom prst="rect">
              <a:avLst/>
            </a:prstGeom>
            <a:noFill/>
            <a:ln>
              <a:noFill/>
            </a:ln>
          </p:spPr>
        </p:pic>
        <p:sp>
          <p:nvSpPr>
            <p:cNvPr id="8" name="Rounded Rectangle 1">
              <a:extLst>
                <a:ext uri="{FF2B5EF4-FFF2-40B4-BE49-F238E27FC236}">
                  <a16:creationId xmlns:a16="http://schemas.microsoft.com/office/drawing/2014/main" id="{7CF943A1-120B-238C-16A7-1BBB0EFE58B8}"/>
                </a:ext>
              </a:extLst>
            </p:cNvPr>
            <p:cNvSpPr/>
            <p:nvPr/>
          </p:nvSpPr>
          <p:spPr>
            <a:xfrm>
              <a:off x="5428020" y="4650569"/>
              <a:ext cx="2667000" cy="513987"/>
            </a:xfrm>
            <a:prstGeom prst="round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dirty="0">
                  <a:solidFill>
                    <a:schemeClr val="tx1"/>
                  </a:solidFill>
                  <a:latin typeface="Times New Roman" panose="02020603050405020304" pitchFamily="18" charset="0"/>
                  <a:cs typeface="Times New Roman" panose="02020603050405020304" pitchFamily="18" charset="0"/>
                </a:rPr>
                <a:t>Wavelength (nm)</a:t>
              </a:r>
            </a:p>
          </p:txBody>
        </p:sp>
        <p:sp>
          <p:nvSpPr>
            <p:cNvPr id="14" name="Rounded Rectangle 1">
              <a:extLst>
                <a:ext uri="{FF2B5EF4-FFF2-40B4-BE49-F238E27FC236}">
                  <a16:creationId xmlns:a16="http://schemas.microsoft.com/office/drawing/2014/main" id="{99737020-ED4B-A68E-DEFA-02AB4B177F9D}"/>
                </a:ext>
              </a:extLst>
            </p:cNvPr>
            <p:cNvSpPr/>
            <p:nvPr/>
          </p:nvSpPr>
          <p:spPr>
            <a:xfrm>
              <a:off x="1295807" y="4622986"/>
              <a:ext cx="2667000" cy="513987"/>
            </a:xfrm>
            <a:prstGeom prst="round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dirty="0">
                  <a:solidFill>
                    <a:schemeClr val="tx1"/>
                  </a:solidFill>
                  <a:latin typeface="Times New Roman" panose="02020603050405020304" pitchFamily="18" charset="0"/>
                  <a:cs typeface="Times New Roman" panose="02020603050405020304" pitchFamily="18" charset="0"/>
                </a:rPr>
                <a:t>Wavelength (nm)</a:t>
              </a:r>
            </a:p>
          </p:txBody>
        </p:sp>
        <p:sp>
          <p:nvSpPr>
            <p:cNvPr id="15" name="Rounded Rectangle 1">
              <a:extLst>
                <a:ext uri="{FF2B5EF4-FFF2-40B4-BE49-F238E27FC236}">
                  <a16:creationId xmlns:a16="http://schemas.microsoft.com/office/drawing/2014/main" id="{7C802678-7C10-2C86-F615-69E0C4DD77B5}"/>
                </a:ext>
              </a:extLst>
            </p:cNvPr>
            <p:cNvSpPr/>
            <p:nvPr/>
          </p:nvSpPr>
          <p:spPr>
            <a:xfrm rot="16200000">
              <a:off x="-772683" y="3128012"/>
              <a:ext cx="2743202" cy="513987"/>
            </a:xfrm>
            <a:prstGeom prst="round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dirty="0">
                  <a:solidFill>
                    <a:schemeClr val="tx1"/>
                  </a:solidFill>
                  <a:latin typeface="Times New Roman" panose="02020603050405020304" pitchFamily="18" charset="0"/>
                  <a:cs typeface="Times New Roman" panose="02020603050405020304" pitchFamily="18" charset="0"/>
                </a:rPr>
                <a:t>R</a:t>
              </a:r>
              <a:r>
                <a:rPr lang="en-US" sz="1800" i="0" dirty="0">
                  <a:solidFill>
                    <a:schemeClr val="tx1"/>
                  </a:solidFill>
                  <a:effectLst/>
                  <a:latin typeface="Times New Roman" panose="02020603050405020304" pitchFamily="18" charset="0"/>
                  <a:cs typeface="Times New Roman" panose="02020603050405020304" pitchFamily="18" charset="0"/>
                </a:rPr>
                <a:t>eflection coefficient </a:t>
              </a:r>
              <a:endParaRPr lang="en-US" dirty="0">
                <a:solidFill>
                  <a:schemeClr val="tx1"/>
                </a:solidFill>
                <a:latin typeface="Times New Roman" panose="02020603050405020304" pitchFamily="18" charset="0"/>
                <a:cs typeface="Times New Roman" pitchFamily="18" charset="0"/>
              </a:endParaRPr>
            </a:p>
          </p:txBody>
        </p:sp>
        <p:sp>
          <p:nvSpPr>
            <p:cNvPr id="16" name="Rounded Rectangle 1">
              <a:extLst>
                <a:ext uri="{FF2B5EF4-FFF2-40B4-BE49-F238E27FC236}">
                  <a16:creationId xmlns:a16="http://schemas.microsoft.com/office/drawing/2014/main" id="{1996E3C4-666F-F75B-A8A3-A0B7EAD84B96}"/>
                </a:ext>
              </a:extLst>
            </p:cNvPr>
            <p:cNvSpPr/>
            <p:nvPr/>
          </p:nvSpPr>
          <p:spPr>
            <a:xfrm rot="16200000">
              <a:off x="3440229" y="3220912"/>
              <a:ext cx="2743202" cy="513987"/>
            </a:xfrm>
            <a:prstGeom prst="round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dirty="0">
                  <a:solidFill>
                    <a:schemeClr val="tx1"/>
                  </a:solidFill>
                  <a:latin typeface="Times New Roman" panose="02020603050405020304" pitchFamily="18" charset="0"/>
                  <a:cs typeface="Times New Roman" panose="02020603050405020304" pitchFamily="18" charset="0"/>
                </a:rPr>
                <a:t>R</a:t>
              </a:r>
              <a:r>
                <a:rPr lang="en-US" sz="1800" i="0" dirty="0">
                  <a:solidFill>
                    <a:schemeClr val="tx1"/>
                  </a:solidFill>
                  <a:effectLst/>
                  <a:latin typeface="Times New Roman" panose="02020603050405020304" pitchFamily="18" charset="0"/>
                  <a:cs typeface="Times New Roman" panose="02020603050405020304" pitchFamily="18" charset="0"/>
                </a:rPr>
                <a:t>eflection coefficient </a:t>
              </a:r>
              <a:endParaRPr lang="en-US" dirty="0">
                <a:solidFill>
                  <a:schemeClr val="tx1"/>
                </a:solidFill>
                <a:latin typeface="Times New Roman" panose="02020603050405020304" pitchFamily="18" charset="0"/>
                <a:cs typeface="Times New Roman" pitchFamily="18" charset="0"/>
              </a:endParaRPr>
            </a:p>
          </p:txBody>
        </p:sp>
      </p:grpSp>
      <p:sp>
        <p:nvSpPr>
          <p:cNvPr id="18" name="Rounded Rectangle 1">
            <a:extLst>
              <a:ext uri="{FF2B5EF4-FFF2-40B4-BE49-F238E27FC236}">
                <a16:creationId xmlns:a16="http://schemas.microsoft.com/office/drawing/2014/main" id="{922AC34C-DBB8-FD93-56BB-412B8ADA3480}"/>
              </a:ext>
            </a:extLst>
          </p:cNvPr>
          <p:cNvSpPr/>
          <p:nvPr/>
        </p:nvSpPr>
        <p:spPr>
          <a:xfrm>
            <a:off x="239830" y="5108583"/>
            <a:ext cx="9144000" cy="513987"/>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sz="2400" b="1" i="0" dirty="0">
                <a:solidFill>
                  <a:srgbClr val="FF0000"/>
                </a:solidFill>
                <a:effectLst/>
                <a:latin typeface="Times New Roman" panose="02020603050405020304" pitchFamily="18" charset="0"/>
                <a:cs typeface="Times New Roman" panose="02020603050405020304" pitchFamily="18" charset="0"/>
              </a:rPr>
              <a:t>Dependence of the mirror reflection coefficient at the different wavelengths</a:t>
            </a:r>
            <a:endParaRPr lang="en-US" sz="2400" b="1" dirty="0">
              <a:solidFill>
                <a:srgbClr val="FF0000"/>
              </a:solidFill>
              <a:latin typeface="Times New Roman" panose="02020603050405020304" pitchFamily="18" charset="0"/>
              <a:cs typeface="Times New Roman" pitchFamily="18" charset="0"/>
            </a:endParaRPr>
          </a:p>
        </p:txBody>
      </p:sp>
      <p:sp>
        <p:nvSpPr>
          <p:cNvPr id="20" name="TextBox 19">
            <a:extLst>
              <a:ext uri="{FF2B5EF4-FFF2-40B4-BE49-F238E27FC236}">
                <a16:creationId xmlns:a16="http://schemas.microsoft.com/office/drawing/2014/main" id="{E3B9CED8-EB6D-D17D-EF65-C284D01C47B6}"/>
              </a:ext>
            </a:extLst>
          </p:cNvPr>
          <p:cNvSpPr txBox="1"/>
          <p:nvPr/>
        </p:nvSpPr>
        <p:spPr>
          <a:xfrm>
            <a:off x="0" y="42524"/>
            <a:ext cx="8974109" cy="830997"/>
          </a:xfrm>
          <a:prstGeom prst="rect">
            <a:avLst/>
          </a:prstGeom>
          <a:noFill/>
        </p:spPr>
        <p:txBody>
          <a:bodyPr wrap="square">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RESEARCH AND DEVELOPMENT OF ULTRAWIDE -BAND ULTRAVIOLET LASER </a:t>
            </a:r>
            <a:endParaRPr lang="en-US" sz="2400" dirty="0">
              <a:solidFill>
                <a:srgbClr val="FF0000"/>
              </a:solidFill>
            </a:endParaRPr>
          </a:p>
        </p:txBody>
      </p:sp>
    </p:spTree>
    <p:extLst>
      <p:ext uri="{BB962C8B-B14F-4D97-AF65-F5344CB8AC3E}">
        <p14:creationId xmlns:p14="http://schemas.microsoft.com/office/powerpoint/2010/main" val="330822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38669"/>
            <a:ext cx="9144000" cy="181587"/>
            <a:chOff x="0" y="900000"/>
            <a:chExt cx="9144000" cy="181587"/>
          </a:xfrm>
        </p:grpSpPr>
        <p:cxnSp>
          <p:nvCxnSpPr>
            <p:cNvPr id="4" name="Straight Connector 3"/>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5" name="Straight Connector 4"/>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6" name="Straight Connector 5"/>
            <p:cNvCxnSpPr/>
            <p:nvPr/>
          </p:nvCxnSpPr>
          <p:spPr bwMode="auto">
            <a:xfrm>
              <a:off x="0" y="1080000"/>
              <a:ext cx="7164000" cy="1587"/>
            </a:xfrm>
            <a:prstGeom prst="line">
              <a:avLst/>
            </a:prstGeom>
            <a:noFill/>
            <a:ln w="12700" cap="flat" cmpd="sng" algn="ctr">
              <a:solidFill>
                <a:srgbClr val="0000CC"/>
              </a:solidFill>
              <a:prstDash val="solid"/>
            </a:ln>
            <a:effectLst/>
          </p:spPr>
        </p:cxnSp>
      </p:grpSp>
      <p:sp>
        <p:nvSpPr>
          <p:cNvPr id="7" name="Rectangle 2"/>
          <p:cNvSpPr txBox="1">
            <a:spLocks noChangeArrowheads="1"/>
          </p:cNvSpPr>
          <p:nvPr/>
        </p:nvSpPr>
        <p:spPr>
          <a:xfrm>
            <a:off x="442913" y="208322"/>
            <a:ext cx="8229600" cy="5766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3200" b="1" dirty="0">
                <a:solidFill>
                  <a:srgbClr val="FF0000"/>
                </a:solidFill>
                <a:latin typeface="Times New Roman" pitchFamily="18" charset="0"/>
                <a:cs typeface="Times New Roman" pitchFamily="18" charset="0"/>
              </a:rPr>
              <a:t>BRIEF INTRODUCTION TO CQE</a:t>
            </a:r>
          </a:p>
        </p:txBody>
      </p:sp>
      <p:graphicFrame>
        <p:nvGraphicFramePr>
          <p:cNvPr id="10" name="Diagram 9">
            <a:extLst>
              <a:ext uri="{FF2B5EF4-FFF2-40B4-BE49-F238E27FC236}">
                <a16:creationId xmlns:a16="http://schemas.microsoft.com/office/drawing/2014/main" id="{42FF0C51-E658-EE19-7273-B33F5835B352}"/>
              </a:ext>
            </a:extLst>
          </p:cNvPr>
          <p:cNvGraphicFramePr/>
          <p:nvPr>
            <p:extLst>
              <p:ext uri="{D42A27DB-BD31-4B8C-83A1-F6EECF244321}">
                <p14:modId xmlns:p14="http://schemas.microsoft.com/office/powerpoint/2010/main" val="4101058913"/>
              </p:ext>
            </p:extLst>
          </p:nvPr>
        </p:nvGraphicFramePr>
        <p:xfrm>
          <a:off x="13998" y="738669"/>
          <a:ext cx="6086669" cy="4389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2" descr="Có thể là hình ảnh về 11 người và văn bản">
            <a:extLst>
              <a:ext uri="{FF2B5EF4-FFF2-40B4-BE49-F238E27FC236}">
                <a16:creationId xmlns:a16="http://schemas.microsoft.com/office/drawing/2014/main" id="{9B9D5B0B-5ECE-1D3F-06AC-04003F9265B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5555" b="14444"/>
          <a:stretch/>
        </p:blipFill>
        <p:spPr bwMode="auto">
          <a:xfrm>
            <a:off x="2177310" y="3783561"/>
            <a:ext cx="6952692" cy="3181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957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92342-ECE1-F303-5877-795460E5ED2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2661ED3-EF00-5AF9-38DB-79504FE2D7D3}"/>
                  </a:ext>
                </a:extLst>
              </p:cNvPr>
              <p:cNvSpPr txBox="1"/>
              <p:nvPr/>
            </p:nvSpPr>
            <p:spPr>
              <a:xfrm>
                <a:off x="993838" y="3463750"/>
                <a:ext cx="7430267" cy="9326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i="1" smtClean="0">
                              <a:solidFill>
                                <a:srgbClr val="000000"/>
                              </a:solidFill>
                              <a:effectLst/>
                              <a:latin typeface="Cambria Math" panose="02040503050406030204" pitchFamily="18"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solidFill>
                                    <a:srgbClr val="000000"/>
                                  </a:solidFill>
                                  <a:effectLst/>
                                  <a:latin typeface="Cambria Math" panose="020405030504060302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m:t>
                              </m:r>
                            </m:e>
                            <m:sub>
                              <m:r>
                                <a:rPr lang="pt-BR"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d>
                            <m:dPr>
                              <m:ctrlPr>
                                <a:rPr lang="en-US" sz="2000" i="1">
                                  <a:solidFill>
                                    <a:srgbClr val="000000"/>
                                  </a:solidFill>
                                  <a:effectLst/>
                                  <a:latin typeface="Cambria Math" panose="02040503050406030204" pitchFamily="18" charset="0"/>
                                  <a:cs typeface="Times New Roman" panose="02020603050405020304" pitchFamily="18" charset="0"/>
                                </a:rPr>
                              </m:ctrlPr>
                            </m:dPr>
                            <m:e>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e>
                          </m:d>
                        </m:num>
                        <m:den>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den>
                      </m:f>
                      <m:r>
                        <a:rPr lang="pt-BR" sz="20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solidFill>
                                <a:srgbClr val="000000"/>
                              </a:solidFill>
                              <a:effectLst/>
                              <a:latin typeface="Cambria Math" panose="020405030504060302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𝑅</m:t>
                          </m:r>
                        </m:e>
                        <m:sub>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𝑝</m:t>
                          </m:r>
                        </m:sub>
                      </m:sSub>
                      <m:r>
                        <a:rPr lang="pt-BR"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r>
                        <a:rPr lang="pt-BR"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2000" i="1">
                              <a:solidFill>
                                <a:srgbClr val="000000"/>
                              </a:solidFill>
                              <a:effectLst/>
                              <a:latin typeface="Cambria Math" panose="02040503050406030204" pitchFamily="18" charset="0"/>
                              <a:cs typeface="Times New Roman" panose="02020603050405020304" pitchFamily="18" charset="0"/>
                            </a:rPr>
                          </m:ctrlPr>
                        </m:dPr>
                        <m:e>
                          <m:nary>
                            <m:naryPr>
                              <m:chr m:val="∑"/>
                              <m:ctrlPr>
                                <a:rPr lang="en-US" sz="2000" i="1">
                                  <a:solidFill>
                                    <a:srgbClr val="000000"/>
                                  </a:solidFill>
                                  <a:effectLst/>
                                  <a:latin typeface="Cambria Math" panose="02040503050406030204" pitchFamily="18" charset="0"/>
                                  <a:cs typeface="Times New Roman" panose="02020603050405020304" pitchFamily="18" charset="0"/>
                                </a:rPr>
                              </m:ctrlPr>
                            </m:naryPr>
                            <m:sub>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r>
                                <a:rPr lang="pt-BR"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en-US" sz="2000" i="1">
                                      <a:solidFill>
                                        <a:srgbClr val="000000"/>
                                      </a:solidFill>
                                      <a:effectLst/>
                                      <a:latin typeface="Cambria Math" panose="020405030504060302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𝜎</m:t>
                                  </m:r>
                                </m:e>
                                <m:sub>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𝑎𝑖</m:t>
                                  </m:r>
                                </m:sub>
                              </m:sSub>
                              <m:sSub>
                                <m:sSubPr>
                                  <m:ctrlPr>
                                    <a:rPr lang="en-US" sz="2000" i="1">
                                      <a:solidFill>
                                        <a:srgbClr val="000000"/>
                                      </a:solidFill>
                                      <a:effectLst/>
                                      <a:latin typeface="Cambria Math" panose="020405030504060302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𝐼</m:t>
                                  </m:r>
                                </m:e>
                                <m:sub>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sub>
                              </m:sSub>
                              <m:d>
                                <m:dPr>
                                  <m:ctrlPr>
                                    <a:rPr lang="en-US" sz="2000" i="1">
                                      <a:solidFill>
                                        <a:srgbClr val="000000"/>
                                      </a:solidFill>
                                      <a:effectLst/>
                                      <a:latin typeface="Cambria Math" panose="02040503050406030204" pitchFamily="18" charset="0"/>
                                      <a:cs typeface="Times New Roman" panose="02020603050405020304" pitchFamily="18" charset="0"/>
                                    </a:rPr>
                                  </m:ctrlPr>
                                </m:dPr>
                                <m:e>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e>
                              </m:d>
                            </m:e>
                          </m:nary>
                        </m:e>
                      </m:d>
                      <m:sSub>
                        <m:sSubPr>
                          <m:ctrlPr>
                            <a:rPr lang="en-US" sz="2000" i="1">
                              <a:solidFill>
                                <a:srgbClr val="000000"/>
                              </a:solidFill>
                              <a:effectLst/>
                              <a:latin typeface="Cambria Math" panose="020405030504060302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m:t>
                          </m:r>
                        </m:e>
                        <m:sub>
                          <m:r>
                            <a:rPr lang="pt-BR"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sub>
                      </m:sSub>
                      <m:d>
                        <m:dPr>
                          <m:ctrlPr>
                            <a:rPr lang="en-US" sz="2000" i="1">
                              <a:solidFill>
                                <a:srgbClr val="000000"/>
                              </a:solidFill>
                              <a:effectLst/>
                              <a:latin typeface="Cambria Math" panose="02040503050406030204" pitchFamily="18" charset="0"/>
                              <a:cs typeface="Times New Roman" panose="02020603050405020304" pitchFamily="18" charset="0"/>
                            </a:rPr>
                          </m:ctrlPr>
                        </m:dPr>
                        <m:e>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e>
                      </m:d>
                      <m:r>
                        <a:rPr lang="pt-BR"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2000" i="1">
                              <a:solidFill>
                                <a:srgbClr val="000000"/>
                              </a:solidFill>
                              <a:effectLst/>
                              <a:latin typeface="Cambria Math" panose="02040503050406030204" pitchFamily="18" charset="0"/>
                              <a:cs typeface="Times New Roman" panose="02020603050405020304" pitchFamily="18" charset="0"/>
                            </a:rPr>
                          </m:ctrlPr>
                        </m:dPr>
                        <m:e>
                          <m:nary>
                            <m:naryPr>
                              <m:chr m:val="∑"/>
                              <m:ctrlPr>
                                <a:rPr lang="en-US" sz="2000" i="1">
                                  <a:solidFill>
                                    <a:srgbClr val="000000"/>
                                  </a:solidFill>
                                  <a:effectLst/>
                                  <a:latin typeface="Cambria Math" panose="02040503050406030204" pitchFamily="18" charset="0"/>
                                  <a:cs typeface="Times New Roman" panose="02020603050405020304" pitchFamily="18" charset="0"/>
                                </a:rPr>
                              </m:ctrlPr>
                            </m:naryPr>
                            <m:sub>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r>
                                <a:rPr lang="pt-BR"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en-US" sz="2000" i="1">
                                      <a:solidFill>
                                        <a:srgbClr val="000000"/>
                                      </a:solidFill>
                                      <a:effectLst/>
                                      <a:latin typeface="Cambria Math" panose="020405030504060302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𝜎</m:t>
                                  </m:r>
                                </m:e>
                                <m:sub>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𝑒𝑖</m:t>
                                  </m:r>
                                </m:sub>
                              </m:sSub>
                              <m:sSub>
                                <m:sSubPr>
                                  <m:ctrlPr>
                                    <a:rPr lang="en-US" sz="2000" i="1">
                                      <a:solidFill>
                                        <a:srgbClr val="000000"/>
                                      </a:solidFill>
                                      <a:effectLst/>
                                      <a:latin typeface="Cambria Math" panose="020405030504060302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𝐼</m:t>
                                  </m:r>
                                </m:e>
                                <m:sub>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sub>
                              </m:sSub>
                              <m:d>
                                <m:dPr>
                                  <m:ctrlPr>
                                    <a:rPr lang="en-US" sz="2000" i="1">
                                      <a:solidFill>
                                        <a:srgbClr val="000000"/>
                                      </a:solidFill>
                                      <a:effectLst/>
                                      <a:latin typeface="Cambria Math" panose="02040503050406030204" pitchFamily="18" charset="0"/>
                                      <a:cs typeface="Times New Roman" panose="02020603050405020304" pitchFamily="18" charset="0"/>
                                    </a:rPr>
                                  </m:ctrlPr>
                                </m:dPr>
                                <m:e>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e>
                              </m:d>
                              <m:r>
                                <a:rPr lang="pt-BR"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000000"/>
                                      </a:solidFill>
                                      <a:effectLst/>
                                      <a:latin typeface="Cambria Math" panose="02040503050406030204" pitchFamily="18" charset="0"/>
                                      <a:cs typeface="Times New Roman" panose="02020603050405020304" pitchFamily="18" charset="0"/>
                                    </a:rPr>
                                  </m:ctrlPr>
                                </m:fPr>
                                <m:num>
                                  <m:r>
                                    <a:rPr lang="pt-BR"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𝜏</m:t>
                                  </m:r>
                                </m:den>
                              </m:f>
                            </m:e>
                          </m:nary>
                        </m:e>
                      </m:d>
                      <m:sSub>
                        <m:sSubPr>
                          <m:ctrlPr>
                            <a:rPr lang="en-US" sz="2000" i="1">
                              <a:solidFill>
                                <a:srgbClr val="000000"/>
                              </a:solidFill>
                              <a:effectLst/>
                              <a:latin typeface="Cambria Math" panose="020405030504060302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m:t>
                          </m:r>
                        </m:e>
                        <m:sub>
                          <m:r>
                            <a:rPr lang="pt-BR"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d>
                        <m:dPr>
                          <m:ctrlPr>
                            <a:rPr lang="en-US" sz="2000" i="1">
                              <a:solidFill>
                                <a:srgbClr val="000000"/>
                              </a:solidFill>
                              <a:effectLst/>
                              <a:latin typeface="Cambria Math" panose="02040503050406030204" pitchFamily="18" charset="0"/>
                              <a:cs typeface="Times New Roman" panose="02020603050405020304" pitchFamily="18" charset="0"/>
                            </a:rPr>
                          </m:ctrlPr>
                        </m:dPr>
                        <m:e>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e>
                      </m:d>
                    </m:oMath>
                  </m:oMathPara>
                </a14:m>
                <a:endParaRPr lang="en-US" sz="2000" dirty="0"/>
              </a:p>
            </p:txBody>
          </p:sp>
        </mc:Choice>
        <mc:Fallback xmlns="">
          <p:sp>
            <p:nvSpPr>
              <p:cNvPr id="6" name="TextBox 5">
                <a:extLst>
                  <a:ext uri="{FF2B5EF4-FFF2-40B4-BE49-F238E27FC236}">
                    <a16:creationId xmlns:a16="http://schemas.microsoft.com/office/drawing/2014/main" id="{82661ED3-EF00-5AF9-38DB-79504FE2D7D3}"/>
                  </a:ext>
                </a:extLst>
              </p:cNvPr>
              <p:cNvSpPr txBox="1">
                <a:spLocks noRot="1" noChangeAspect="1" noMove="1" noResize="1" noEditPoints="1" noAdjustHandles="1" noChangeArrowheads="1" noChangeShapeType="1" noTextEdit="1"/>
              </p:cNvSpPr>
              <p:nvPr/>
            </p:nvSpPr>
            <p:spPr>
              <a:xfrm>
                <a:off x="993838" y="3463750"/>
                <a:ext cx="7430267" cy="93262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F806E7E-3088-FCF5-E938-7D70F29E40A3}"/>
                  </a:ext>
                </a:extLst>
              </p:cNvPr>
              <p:cNvSpPr txBox="1"/>
              <p:nvPr/>
            </p:nvSpPr>
            <p:spPr>
              <a:xfrm>
                <a:off x="1264543" y="4524560"/>
                <a:ext cx="7159562" cy="589200"/>
              </a:xfrm>
              <a:prstGeom prst="rect">
                <a:avLst/>
              </a:prstGeom>
              <a:noFill/>
            </p:spPr>
            <p:txBody>
              <a:bodyPr wrap="square">
                <a:spAutoFit/>
              </a:bodyPr>
              <a:lstStyle/>
              <a:p>
                <a14:m>
                  <m:oMath xmlns:m="http://schemas.openxmlformats.org/officeDocument/2006/math">
                    <m:f>
                      <m:fPr>
                        <m:ctrlPr>
                          <a:rPr lang="en-US" sz="2000" i="1" smtClean="0">
                            <a:solidFill>
                              <a:srgbClr val="836967"/>
                            </a:solidFill>
                            <a:latin typeface="Cambria Math" panose="02040503050406030204" pitchFamily="18" charset="0"/>
                          </a:rPr>
                        </m:ctrlPr>
                      </m:fPr>
                      <m:num>
                        <m:r>
                          <a:rPr lang="en-US" sz="200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𝐼</m:t>
                            </m:r>
                          </m:e>
                          <m:sub>
                            <m:r>
                              <a:rPr lang="en-US" sz="2000" i="1">
                                <a:latin typeface="Cambria Math" panose="02040503050406030204" pitchFamily="18" charset="0"/>
                              </a:rPr>
                              <m:t>𝑖</m:t>
                            </m:r>
                          </m:sub>
                        </m:sSub>
                        <m:d>
                          <m:dPr>
                            <m:ctrlPr>
                              <a:rPr lang="en-US" sz="2000" i="1">
                                <a:latin typeface="Cambria Math" panose="02040503050406030204" pitchFamily="18" charset="0"/>
                              </a:rPr>
                            </m:ctrlPr>
                          </m:dPr>
                          <m:e>
                            <m:r>
                              <a:rPr lang="en-US" sz="2000" i="1">
                                <a:latin typeface="Cambria Math" panose="02040503050406030204" pitchFamily="18" charset="0"/>
                              </a:rPr>
                              <m:t>𝑡</m:t>
                            </m:r>
                          </m:e>
                        </m:d>
                      </m:num>
                      <m:den>
                        <m:r>
                          <a:rPr lang="en-US" sz="2000" i="0">
                            <a:latin typeface="Cambria Math" panose="02040503050406030204" pitchFamily="18" charset="0"/>
                          </a:rPr>
                          <m:t>𝜕</m:t>
                        </m:r>
                        <m:r>
                          <a:rPr lang="en-US" sz="2000" i="1">
                            <a:latin typeface="Cambria Math" panose="02040503050406030204" pitchFamily="18" charset="0"/>
                          </a:rPr>
                          <m:t>𝑡</m:t>
                        </m:r>
                      </m:den>
                    </m:f>
                    <m:r>
                      <a:rPr lang="en-US" sz="2000" i="0">
                        <a:latin typeface="Cambria Math" panose="02040503050406030204" pitchFamily="18" charset="0"/>
                      </a:rPr>
                      <m:t>=</m:t>
                    </m:r>
                    <m:d>
                      <m:dPr>
                        <m:begChr m:val="["/>
                        <m:endChr m:val="]"/>
                        <m:ctrlPr>
                          <a:rPr lang="en-US" sz="2000" i="1">
                            <a:solidFill>
                              <a:srgbClr val="836967"/>
                            </a:solidFill>
                            <a:latin typeface="Cambria Math" panose="02040503050406030204" pitchFamily="18" charset="0"/>
                          </a:rPr>
                        </m:ctrlPr>
                      </m:dPr>
                      <m:e>
                        <m:r>
                          <a:rPr lang="en-US" sz="2000" i="0">
                            <a:latin typeface="Cambria Math" panose="02040503050406030204" pitchFamily="18" charset="0"/>
                          </a:rPr>
                          <m:t>2</m:t>
                        </m:r>
                        <m:nary>
                          <m:naryPr>
                            <m:chr m:val="∑"/>
                            <m:limLoc m:val="subSup"/>
                            <m:ctrlPr>
                              <a:rPr lang="en-US" sz="2000" i="1">
                                <a:latin typeface="Cambria Math" panose="02040503050406030204" pitchFamily="18" charset="0"/>
                              </a:rPr>
                            </m:ctrlPr>
                          </m:naryPr>
                          <m:sub>
                            <m:r>
                              <a:rPr lang="en-US" sz="2000" i="1">
                                <a:latin typeface="Cambria Math" panose="02040503050406030204" pitchFamily="18" charset="0"/>
                              </a:rPr>
                              <m:t>𝑖</m:t>
                            </m:r>
                            <m:r>
                              <a:rPr lang="en-US" sz="2000" i="0">
                                <a:latin typeface="Cambria Math" panose="02040503050406030204" pitchFamily="18" charset="0"/>
                              </a:rPr>
                              <m:t>=1</m:t>
                            </m:r>
                          </m:sub>
                          <m:sup>
                            <m:r>
                              <a:rPr lang="en-US" sz="2000" i="1">
                                <a:latin typeface="Cambria Math" panose="02040503050406030204" pitchFamily="18" charset="0"/>
                              </a:rPr>
                              <m:t>𝑛</m:t>
                            </m:r>
                          </m:sup>
                          <m:e>
                            <m:d>
                              <m:dPr>
                                <m:ctrlPr>
                                  <a:rPr lang="en-US" sz="2000" i="1">
                                    <a:solidFill>
                                      <a:srgbClr val="836967"/>
                                    </a:solidFill>
                                    <a:latin typeface="Cambria Math" panose="02040503050406030204" pitchFamily="18" charset="0"/>
                                  </a:rPr>
                                </m:ctrlPr>
                              </m:dPr>
                              <m:e>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𝜎</m:t>
                                    </m:r>
                                  </m:e>
                                  <m:sub>
                                    <m:r>
                                      <a:rPr lang="en-US" sz="2000" i="1">
                                        <a:latin typeface="Cambria Math" panose="02040503050406030204" pitchFamily="18" charset="0"/>
                                      </a:rPr>
                                      <m:t>𝑒𝑖</m:t>
                                    </m:r>
                                  </m:sub>
                                </m:sSub>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𝑁</m:t>
                                    </m:r>
                                  </m:e>
                                  <m:sub>
                                    <m:r>
                                      <a:rPr lang="en-US" sz="2000" i="0">
                                        <a:latin typeface="Cambria Math" panose="02040503050406030204" pitchFamily="18" charset="0"/>
                                      </a:rPr>
                                      <m:t>1</m:t>
                                    </m:r>
                                  </m:sub>
                                </m:sSub>
                                <m:d>
                                  <m:dPr>
                                    <m:ctrlPr>
                                      <a:rPr lang="en-US" sz="2000" i="1">
                                        <a:solidFill>
                                          <a:srgbClr val="836967"/>
                                        </a:solidFill>
                                        <a:latin typeface="Cambria Math" panose="02040503050406030204" pitchFamily="18" charset="0"/>
                                      </a:rPr>
                                    </m:ctrlPr>
                                  </m:dPr>
                                  <m:e>
                                    <m:r>
                                      <a:rPr lang="en-US" sz="2000" i="1">
                                        <a:latin typeface="Cambria Math" panose="02040503050406030204" pitchFamily="18" charset="0"/>
                                      </a:rPr>
                                      <m:t>𝑡</m:t>
                                    </m:r>
                                  </m:e>
                                </m:d>
                                <m:r>
                                  <a:rPr lang="en-US" sz="2000" i="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𝜎</m:t>
                                    </m:r>
                                  </m:e>
                                  <m:sub>
                                    <m:r>
                                      <a:rPr lang="en-US" sz="2000" i="1">
                                        <a:latin typeface="Cambria Math" panose="02040503050406030204" pitchFamily="18" charset="0"/>
                                      </a:rPr>
                                      <m:t>𝑎𝑖</m:t>
                                    </m:r>
                                  </m:sub>
                                </m:sSub>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𝑁</m:t>
                                    </m:r>
                                  </m:e>
                                  <m:sub>
                                    <m:r>
                                      <a:rPr lang="en-US" sz="2000" i="0">
                                        <a:latin typeface="Cambria Math" panose="02040503050406030204" pitchFamily="18" charset="0"/>
                                      </a:rPr>
                                      <m:t>0</m:t>
                                    </m:r>
                                  </m:sub>
                                </m:sSub>
                                <m:d>
                                  <m:dPr>
                                    <m:ctrlPr>
                                      <a:rPr lang="en-US" sz="2000" i="1">
                                        <a:solidFill>
                                          <a:srgbClr val="836967"/>
                                        </a:solidFill>
                                        <a:latin typeface="Cambria Math" panose="02040503050406030204" pitchFamily="18" charset="0"/>
                                      </a:rPr>
                                    </m:ctrlPr>
                                  </m:dPr>
                                  <m:e>
                                    <m:r>
                                      <a:rPr lang="en-US" sz="2000" i="1">
                                        <a:latin typeface="Cambria Math" panose="02040503050406030204" pitchFamily="18" charset="0"/>
                                      </a:rPr>
                                      <m:t>𝑡</m:t>
                                    </m:r>
                                  </m:e>
                                </m:d>
                              </m:e>
                            </m:d>
                            <m:r>
                              <a:rPr lang="en-US" sz="2000" i="1">
                                <a:latin typeface="Cambria Math" panose="02040503050406030204" pitchFamily="18" charset="0"/>
                              </a:rPr>
                              <m:t>𝑙</m:t>
                            </m:r>
                            <m:r>
                              <a:rPr lang="en-US" sz="2000" i="0">
                                <a:latin typeface="Cambria Math" panose="02040503050406030204" pitchFamily="18" charset="0"/>
                              </a:rPr>
                              <m:t>−</m:t>
                            </m:r>
                            <m:r>
                              <a:rPr lang="en-US" sz="2000" i="1">
                                <a:latin typeface="Cambria Math" panose="02040503050406030204" pitchFamily="18" charset="0"/>
                              </a:rPr>
                              <m:t>𝛽</m:t>
                            </m:r>
                          </m:e>
                        </m:nary>
                      </m:e>
                    </m:d>
                    <m:f>
                      <m:fPr>
                        <m:ctrlPr>
                          <a:rPr lang="en-US" sz="2000" i="1">
                            <a:solidFill>
                              <a:srgbClr val="836967"/>
                            </a:solidFill>
                            <a:latin typeface="Cambria Math" panose="02040503050406030204" pitchFamily="18" charset="0"/>
                          </a:rPr>
                        </m:ctrlPr>
                      </m:fPr>
                      <m:num>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𝐼</m:t>
                            </m:r>
                          </m:e>
                          <m:sub>
                            <m:r>
                              <a:rPr lang="en-US" sz="2000" i="1">
                                <a:latin typeface="Cambria Math" panose="02040503050406030204" pitchFamily="18" charset="0"/>
                              </a:rPr>
                              <m:t>𝑖</m:t>
                            </m:r>
                          </m:sub>
                        </m:sSub>
                        <m:d>
                          <m:dPr>
                            <m:ctrlPr>
                              <a:rPr lang="en-US" sz="2000" i="1">
                                <a:latin typeface="Cambria Math" panose="02040503050406030204" pitchFamily="18" charset="0"/>
                              </a:rPr>
                            </m:ctrlPr>
                          </m:dPr>
                          <m:e>
                            <m:r>
                              <a:rPr lang="en-US" sz="2000" i="1">
                                <a:latin typeface="Cambria Math" panose="02040503050406030204" pitchFamily="18" charset="0"/>
                              </a:rPr>
                              <m:t>𝑡</m:t>
                            </m:r>
                          </m:e>
                        </m:d>
                      </m:num>
                      <m:den>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𝜏</m:t>
                            </m:r>
                          </m:e>
                          <m:sub>
                            <m:r>
                              <a:rPr lang="en-US" sz="2000" i="1">
                                <a:latin typeface="Cambria Math" panose="02040503050406030204" pitchFamily="18" charset="0"/>
                              </a:rPr>
                              <m:t>𝑡</m:t>
                            </m:r>
                          </m:sub>
                        </m:sSub>
                      </m:den>
                    </m:f>
                    <m:r>
                      <a:rPr lang="en-US" sz="2000" i="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𝐴</m:t>
                        </m:r>
                      </m:e>
                      <m:sub>
                        <m:r>
                          <a:rPr lang="en-US" sz="2000" i="1">
                            <a:latin typeface="Cambria Math" panose="02040503050406030204" pitchFamily="18" charset="0"/>
                          </a:rPr>
                          <m:t>𝑖</m:t>
                        </m:r>
                      </m:sub>
                    </m:sSub>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𝑁</m:t>
                        </m:r>
                      </m:e>
                      <m:sub>
                        <m:r>
                          <a:rPr lang="en-US" sz="2000" i="0">
                            <a:latin typeface="Cambria Math" panose="02040503050406030204" pitchFamily="18" charset="0"/>
                          </a:rPr>
                          <m:t>1</m:t>
                        </m:r>
                      </m:sub>
                    </m:sSub>
                    <m:d>
                      <m:dPr>
                        <m:ctrlPr>
                          <a:rPr lang="en-US" sz="2000" i="1">
                            <a:solidFill>
                              <a:srgbClr val="836967"/>
                            </a:solidFill>
                            <a:latin typeface="Cambria Math" panose="02040503050406030204" pitchFamily="18" charset="0"/>
                          </a:rPr>
                        </m:ctrlPr>
                      </m:dPr>
                      <m:e>
                        <m:r>
                          <a:rPr lang="en-US" sz="2000" i="1">
                            <a:latin typeface="Cambria Math" panose="02040503050406030204" pitchFamily="18" charset="0"/>
                          </a:rPr>
                          <m:t>𝑡</m:t>
                        </m:r>
                      </m:e>
                    </m:d>
                  </m:oMath>
                </a14:m>
                <a:r>
                  <a:rPr lang="en-US" sz="2000" dirty="0">
                    <a:latin typeface="Times New Roman" panose="02020603050405020304" pitchFamily="18" charset="0"/>
                    <a:cs typeface="Times New Roman" panose="02020603050405020304" pitchFamily="18" charset="0"/>
                  </a:rPr>
                  <a:t> </a:t>
                </a:r>
              </a:p>
            </p:txBody>
          </p:sp>
        </mc:Choice>
        <mc:Fallback xmlns="">
          <p:sp>
            <p:nvSpPr>
              <p:cNvPr id="8" name="TextBox 7">
                <a:extLst>
                  <a:ext uri="{FF2B5EF4-FFF2-40B4-BE49-F238E27FC236}">
                    <a16:creationId xmlns:a16="http://schemas.microsoft.com/office/drawing/2014/main" id="{9F806E7E-3088-FCF5-E938-7D70F29E40A3}"/>
                  </a:ext>
                </a:extLst>
              </p:cNvPr>
              <p:cNvSpPr txBox="1">
                <a:spLocks noRot="1" noChangeAspect="1" noMove="1" noResize="1" noEditPoints="1" noAdjustHandles="1" noChangeArrowheads="1" noChangeShapeType="1" noTextEdit="1"/>
              </p:cNvSpPr>
              <p:nvPr/>
            </p:nvSpPr>
            <p:spPr>
              <a:xfrm>
                <a:off x="1264543" y="4524560"/>
                <a:ext cx="7159562" cy="589200"/>
              </a:xfrm>
              <a:prstGeom prst="rect">
                <a:avLst/>
              </a:prstGeom>
              <a:blipFill>
                <a:blip r:embed="rId4"/>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2B9372FE-D2CB-1F45-26F8-BA22D2D64FFE}"/>
              </a:ext>
            </a:extLst>
          </p:cNvPr>
          <p:cNvSpPr txBox="1"/>
          <p:nvPr/>
        </p:nvSpPr>
        <p:spPr>
          <a:xfrm>
            <a:off x="1600200" y="5272324"/>
            <a:ext cx="1828800" cy="400110"/>
          </a:xfrm>
          <a:prstGeom prst="rect">
            <a:avLst/>
          </a:prstGeom>
          <a:noFill/>
        </p:spPr>
        <p:txBody>
          <a:bodyPr wrap="square">
            <a:spAutoFit/>
          </a:bodyPr>
          <a:lstStyle/>
          <a:p>
            <a:r>
              <a:rPr lang="en-US" sz="2000" dirty="0">
                <a:solidFill>
                  <a:srgbClr val="000000"/>
                </a:solidFill>
                <a:effectLst/>
                <a:latin typeface="Times New Roman" panose="02020603050405020304" pitchFamily="18" charset="0"/>
                <a:ea typeface="Calibri" panose="020F0502020204030204" pitchFamily="34" charset="0"/>
              </a:rPr>
              <a:t>N=</a:t>
            </a:r>
            <a:r>
              <a:rPr lang="en-US" sz="2000" dirty="0" err="1">
                <a:solidFill>
                  <a:srgbClr val="000000"/>
                </a:solidFill>
                <a:effectLst/>
                <a:latin typeface="Times New Roman" panose="02020603050405020304" pitchFamily="18" charset="0"/>
                <a:ea typeface="Calibri" panose="020F0502020204030204" pitchFamily="34" charset="0"/>
              </a:rPr>
              <a:t>N</a:t>
            </a:r>
            <a:r>
              <a:rPr lang="en-US" sz="2000" baseline="-25000" dirty="0" err="1">
                <a:solidFill>
                  <a:srgbClr val="000000"/>
                </a:solidFill>
                <a:effectLst/>
                <a:latin typeface="Times New Roman" panose="02020603050405020304" pitchFamily="18" charset="0"/>
                <a:ea typeface="Calibri" panose="020F0502020204030204" pitchFamily="34" charset="0"/>
              </a:rPr>
              <a:t>0</a:t>
            </a:r>
            <a:r>
              <a:rPr lang="en-US" sz="2000" dirty="0" err="1">
                <a:solidFill>
                  <a:srgbClr val="000000"/>
                </a:solidFill>
                <a:effectLst/>
                <a:latin typeface="Times New Roman" panose="02020603050405020304" pitchFamily="18" charset="0"/>
                <a:ea typeface="Calibri" panose="020F0502020204030204" pitchFamily="34" charset="0"/>
              </a:rPr>
              <a:t>+N</a:t>
            </a:r>
            <a:r>
              <a:rPr lang="en-US" sz="2000" baseline="-25000" dirty="0" err="1">
                <a:solidFill>
                  <a:srgbClr val="000000"/>
                </a:solidFill>
                <a:effectLst/>
                <a:latin typeface="Times New Roman" panose="02020603050405020304" pitchFamily="18" charset="0"/>
                <a:ea typeface="Calibri" panose="020F0502020204030204" pitchFamily="34" charset="0"/>
              </a:rPr>
              <a:t>1</a:t>
            </a:r>
            <a:endParaRPr lang="en-US" sz="2000" dirty="0"/>
          </a:p>
        </p:txBody>
      </p:sp>
      <p:sp>
        <p:nvSpPr>
          <p:cNvPr id="12" name="TextBox 11">
            <a:extLst>
              <a:ext uri="{FF2B5EF4-FFF2-40B4-BE49-F238E27FC236}">
                <a16:creationId xmlns:a16="http://schemas.microsoft.com/office/drawing/2014/main" id="{DCBB52F4-E78E-EFEC-16FD-A7719256B9C4}"/>
              </a:ext>
            </a:extLst>
          </p:cNvPr>
          <p:cNvSpPr txBox="1"/>
          <p:nvPr/>
        </p:nvSpPr>
        <p:spPr>
          <a:xfrm>
            <a:off x="4958474" y="5302706"/>
            <a:ext cx="2057400" cy="400110"/>
          </a:xfrm>
          <a:prstGeom prst="rect">
            <a:avLst/>
          </a:prstGeom>
          <a:noFill/>
        </p:spPr>
        <p:txBody>
          <a:bodyPr wrap="square">
            <a:spAutoFit/>
          </a:bodyPr>
          <a:lstStyle/>
          <a:p>
            <a:r>
              <a:rPr lang="en-US" sz="2000" i="1" dirty="0">
                <a:solidFill>
                  <a:srgbClr val="000000"/>
                </a:solidFill>
                <a:effectLst/>
                <a:latin typeface="Times New Roman" panose="02020603050405020304" pitchFamily="18" charset="0"/>
                <a:ea typeface="Calibri" panose="020F0502020204030204" pitchFamily="34" charset="0"/>
              </a:rPr>
              <a:t> β = -ln(</a:t>
            </a:r>
            <a:r>
              <a:rPr lang="en-US" sz="2000" i="1" dirty="0" err="1">
                <a:solidFill>
                  <a:srgbClr val="000000"/>
                </a:solidFill>
                <a:effectLst/>
                <a:latin typeface="Times New Roman" panose="02020603050405020304" pitchFamily="18" charset="0"/>
                <a:ea typeface="Calibri" panose="020F0502020204030204" pitchFamily="34" charset="0"/>
              </a:rPr>
              <a:t>R</a:t>
            </a:r>
            <a:r>
              <a:rPr lang="en-US" sz="2000" i="1" baseline="-25000" dirty="0" err="1">
                <a:solidFill>
                  <a:srgbClr val="000000"/>
                </a:solidFill>
                <a:effectLst/>
                <a:latin typeface="Times New Roman" panose="02020603050405020304" pitchFamily="18" charset="0"/>
                <a:ea typeface="Calibri" panose="020F0502020204030204" pitchFamily="34" charset="0"/>
              </a:rPr>
              <a:t>1</a:t>
            </a:r>
            <a:r>
              <a:rPr lang="en-US" sz="2000" i="1" dirty="0" err="1">
                <a:solidFill>
                  <a:srgbClr val="000000"/>
                </a:solidFill>
                <a:effectLst/>
                <a:latin typeface="Times New Roman" panose="02020603050405020304" pitchFamily="18" charset="0"/>
                <a:ea typeface="Calibri" panose="020F0502020204030204" pitchFamily="34" charset="0"/>
              </a:rPr>
              <a:t>R</a:t>
            </a:r>
            <a:r>
              <a:rPr lang="en-US" sz="2000" i="1" baseline="-25000" dirty="0" err="1">
                <a:solidFill>
                  <a:srgbClr val="000000"/>
                </a:solidFill>
                <a:effectLst/>
                <a:latin typeface="Times New Roman" panose="02020603050405020304" pitchFamily="18" charset="0"/>
                <a:ea typeface="Calibri" panose="020F0502020204030204" pitchFamily="34" charset="0"/>
              </a:rPr>
              <a:t>2</a:t>
            </a:r>
            <a:r>
              <a:rPr lang="en-US" sz="2000" i="1" dirty="0">
                <a:solidFill>
                  <a:srgbClr val="000000"/>
                </a:solidFill>
                <a:effectLst/>
                <a:latin typeface="Times New Roman" panose="02020603050405020304" pitchFamily="18" charset="0"/>
                <a:ea typeface="Calibri" panose="020F0502020204030204" pitchFamily="34" charset="0"/>
              </a:rPr>
              <a:t>)</a:t>
            </a:r>
            <a:endParaRPr lang="en-US" sz="2000" dirty="0"/>
          </a:p>
        </p:txBody>
      </p:sp>
      <p:pic>
        <p:nvPicPr>
          <p:cNvPr id="4" name="Picture 3">
            <a:extLst>
              <a:ext uri="{FF2B5EF4-FFF2-40B4-BE49-F238E27FC236}">
                <a16:creationId xmlns:a16="http://schemas.microsoft.com/office/drawing/2014/main" id="{8D0B5333-F737-F4DA-9B4E-1BE5A9A21771}"/>
              </a:ext>
            </a:extLst>
          </p:cNvPr>
          <p:cNvPicPr>
            <a:picLocks noChangeAspect="1"/>
          </p:cNvPicPr>
          <p:nvPr/>
        </p:nvPicPr>
        <p:blipFill>
          <a:blip r:embed="rId5"/>
          <a:stretch>
            <a:fillRect/>
          </a:stretch>
        </p:blipFill>
        <p:spPr>
          <a:xfrm>
            <a:off x="491622" y="1155184"/>
            <a:ext cx="7921488" cy="2380951"/>
          </a:xfrm>
          <a:prstGeom prst="rect">
            <a:avLst/>
          </a:prstGeom>
        </p:spPr>
      </p:pic>
      <p:sp>
        <p:nvSpPr>
          <p:cNvPr id="7" name="TextBox 6">
            <a:extLst>
              <a:ext uri="{FF2B5EF4-FFF2-40B4-BE49-F238E27FC236}">
                <a16:creationId xmlns:a16="http://schemas.microsoft.com/office/drawing/2014/main" id="{420B88C4-598B-8FB4-E2FE-8DC1146F317C}"/>
              </a:ext>
            </a:extLst>
          </p:cNvPr>
          <p:cNvSpPr txBox="1"/>
          <p:nvPr/>
        </p:nvSpPr>
        <p:spPr>
          <a:xfrm>
            <a:off x="50800" y="6248400"/>
            <a:ext cx="9067800" cy="342786"/>
          </a:xfrm>
          <a:prstGeom prst="rect">
            <a:avLst/>
          </a:prstGeom>
          <a:noFill/>
        </p:spPr>
        <p:txBody>
          <a:bodyPr wrap="square">
            <a:spAutoFit/>
          </a:bodyPr>
          <a:lstStyle/>
          <a:p>
            <a:pPr marL="285750" indent="-285750" algn="ctr">
              <a:lnSpc>
                <a:spcPct val="107000"/>
              </a:lnSpc>
              <a:spcAft>
                <a:spcPts val="800"/>
              </a:spcAft>
              <a:buFont typeface="Wingdings" panose="05000000000000000000" pitchFamily="2" charset="2"/>
              <a:buChar char="§"/>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Diep Van Nguyen, Minh Hong Pham et al, </a:t>
            </a:r>
            <a:r>
              <a:rPr lang="en-US" sz="1600" b="1" kern="100" dirty="0">
                <a:effectLst/>
                <a:latin typeface="Times New Roman" panose="02020603050405020304" pitchFamily="18" charset="0"/>
                <a:ea typeface="Calibri" panose="020F0502020204030204" pitchFamily="34" charset="0"/>
                <a:cs typeface="Times New Roman" panose="02020603050405020304" pitchFamily="18" charset="0"/>
              </a:rPr>
              <a:t>Optics Communications</a:t>
            </a: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Vol. </a:t>
            </a:r>
            <a:r>
              <a:rPr lang="en-US" sz="1600" b="1" kern="100" dirty="0">
                <a:effectLst/>
                <a:latin typeface="Times New Roman" panose="02020603050405020304" pitchFamily="18" charset="0"/>
                <a:ea typeface="Calibri" panose="020F0502020204030204" pitchFamily="34" charset="0"/>
                <a:cs typeface="Times New Roman" panose="02020603050405020304" pitchFamily="18" charset="0"/>
              </a:rPr>
              <a:t>496</a:t>
            </a: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2021, pp. 127131.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5550ACB6-7F54-4305-F782-D1E73A12D6D5}"/>
              </a:ext>
            </a:extLst>
          </p:cNvPr>
          <p:cNvGrpSpPr/>
          <p:nvPr/>
        </p:nvGrpSpPr>
        <p:grpSpPr>
          <a:xfrm>
            <a:off x="-69377" y="918213"/>
            <a:ext cx="9043486" cy="104556"/>
            <a:chOff x="0" y="900000"/>
            <a:chExt cx="9144000" cy="181587"/>
          </a:xfrm>
        </p:grpSpPr>
        <p:cxnSp>
          <p:nvCxnSpPr>
            <p:cNvPr id="5" name="Straight Connector 4">
              <a:extLst>
                <a:ext uri="{FF2B5EF4-FFF2-40B4-BE49-F238E27FC236}">
                  <a16:creationId xmlns:a16="http://schemas.microsoft.com/office/drawing/2014/main" id="{9B6E9580-D100-0C4B-BF11-9BB47DFC1947}"/>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1" name="Straight Connector 10">
              <a:extLst>
                <a:ext uri="{FF2B5EF4-FFF2-40B4-BE49-F238E27FC236}">
                  <a16:creationId xmlns:a16="http://schemas.microsoft.com/office/drawing/2014/main" id="{5A6899C5-FDCF-6716-B91F-168A3294998C}"/>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3" name="Straight Connector 12">
              <a:extLst>
                <a:ext uri="{FF2B5EF4-FFF2-40B4-BE49-F238E27FC236}">
                  <a16:creationId xmlns:a16="http://schemas.microsoft.com/office/drawing/2014/main" id="{35100386-0098-7C5A-3D34-D1CFDB1AE326}"/>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
        <p:nvSpPr>
          <p:cNvPr id="14" name="TextBox 13">
            <a:extLst>
              <a:ext uri="{FF2B5EF4-FFF2-40B4-BE49-F238E27FC236}">
                <a16:creationId xmlns:a16="http://schemas.microsoft.com/office/drawing/2014/main" id="{64897AA3-AAEE-4DD8-8C12-CCA5B6CA430B}"/>
              </a:ext>
            </a:extLst>
          </p:cNvPr>
          <p:cNvSpPr txBox="1"/>
          <p:nvPr/>
        </p:nvSpPr>
        <p:spPr>
          <a:xfrm>
            <a:off x="0" y="42524"/>
            <a:ext cx="8974109" cy="830997"/>
          </a:xfrm>
          <a:prstGeom prst="rect">
            <a:avLst/>
          </a:prstGeom>
          <a:noFill/>
        </p:spPr>
        <p:txBody>
          <a:bodyPr wrap="square">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RESEARCH AND DEVELOPMENT OF ULTRAWIDE -BAND ULTRAVIOLET LASER </a:t>
            </a:r>
            <a:endParaRPr lang="en-US" sz="2400" dirty="0">
              <a:solidFill>
                <a:srgbClr val="FF0000"/>
              </a:solidFill>
            </a:endParaRPr>
          </a:p>
        </p:txBody>
      </p:sp>
    </p:spTree>
    <p:extLst>
      <p:ext uri="{BB962C8B-B14F-4D97-AF65-F5344CB8AC3E}">
        <p14:creationId xmlns:p14="http://schemas.microsoft.com/office/powerpoint/2010/main" val="1821764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BAA49-8740-772D-308C-F8AE5A7455E4}"/>
            </a:ext>
          </a:extLst>
        </p:cNvPr>
        <p:cNvGrpSpPr/>
        <p:nvPr/>
      </p:nvGrpSpPr>
      <p:grpSpPr>
        <a:xfrm>
          <a:off x="0" y="0"/>
          <a:ext cx="0" cy="0"/>
          <a:chOff x="0" y="0"/>
          <a:chExt cx="0" cy="0"/>
        </a:xfrm>
      </p:grpSpPr>
      <p:sp>
        <p:nvSpPr>
          <p:cNvPr id="2" name="Text Box 2">
            <a:extLst>
              <a:ext uri="{FF2B5EF4-FFF2-40B4-BE49-F238E27FC236}">
                <a16:creationId xmlns:a16="http://schemas.microsoft.com/office/drawing/2014/main" id="{E7905DCA-95BB-62CE-3807-25002A7BC6FB}"/>
              </a:ext>
            </a:extLst>
          </p:cNvPr>
          <p:cNvSpPr txBox="1">
            <a:spLocks noChangeArrowheads="1"/>
          </p:cNvSpPr>
          <p:nvPr/>
        </p:nvSpPr>
        <p:spPr bwMode="auto">
          <a:xfrm>
            <a:off x="685800" y="990600"/>
            <a:ext cx="7848600" cy="571499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lnSpc>
                <a:spcPct val="150000"/>
              </a:lnSpc>
              <a:spcAft>
                <a:spcPts val="800"/>
              </a:spcAft>
            </a:pPr>
            <a:endParaRPr lang="en-US" sz="13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endParaRPr lang="pt-BR" sz="13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5BAD7C7-6E11-4DF7-1573-06B3417F925C}"/>
              </a:ext>
            </a:extLst>
          </p:cNvPr>
          <p:cNvPicPr>
            <a:picLocks noChangeAspect="1"/>
          </p:cNvPicPr>
          <p:nvPr/>
        </p:nvPicPr>
        <p:blipFill>
          <a:blip r:embed="rId3"/>
          <a:srcRect l="5493" b="7785"/>
          <a:stretch/>
        </p:blipFill>
        <p:spPr>
          <a:xfrm>
            <a:off x="877418" y="1101861"/>
            <a:ext cx="7769347" cy="5103803"/>
          </a:xfrm>
          <a:prstGeom prst="rect">
            <a:avLst/>
          </a:prstGeom>
        </p:spPr>
      </p:pic>
      <p:grpSp>
        <p:nvGrpSpPr>
          <p:cNvPr id="6" name="Group 5">
            <a:extLst>
              <a:ext uri="{FF2B5EF4-FFF2-40B4-BE49-F238E27FC236}">
                <a16:creationId xmlns:a16="http://schemas.microsoft.com/office/drawing/2014/main" id="{7D40CE4E-9361-0280-1162-428A2F0DFC67}"/>
              </a:ext>
            </a:extLst>
          </p:cNvPr>
          <p:cNvGrpSpPr/>
          <p:nvPr/>
        </p:nvGrpSpPr>
        <p:grpSpPr>
          <a:xfrm>
            <a:off x="0" y="920255"/>
            <a:ext cx="9043486" cy="104556"/>
            <a:chOff x="0" y="900000"/>
            <a:chExt cx="9144000" cy="181587"/>
          </a:xfrm>
        </p:grpSpPr>
        <p:cxnSp>
          <p:nvCxnSpPr>
            <p:cNvPr id="7" name="Straight Connector 6">
              <a:extLst>
                <a:ext uri="{FF2B5EF4-FFF2-40B4-BE49-F238E27FC236}">
                  <a16:creationId xmlns:a16="http://schemas.microsoft.com/office/drawing/2014/main" id="{A4A190FA-AAC9-A00A-5288-1F0B58569000}"/>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8" name="Straight Connector 7">
              <a:extLst>
                <a:ext uri="{FF2B5EF4-FFF2-40B4-BE49-F238E27FC236}">
                  <a16:creationId xmlns:a16="http://schemas.microsoft.com/office/drawing/2014/main" id="{D7487203-3F98-42F2-9492-B196728E3DAD}"/>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9" name="Straight Connector 8">
              <a:extLst>
                <a:ext uri="{FF2B5EF4-FFF2-40B4-BE49-F238E27FC236}">
                  <a16:creationId xmlns:a16="http://schemas.microsoft.com/office/drawing/2014/main" id="{DC5218EA-2AEF-EBF7-1BA7-282D9C138E27}"/>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
        <p:nvSpPr>
          <p:cNvPr id="10" name="TextBox 9">
            <a:extLst>
              <a:ext uri="{FF2B5EF4-FFF2-40B4-BE49-F238E27FC236}">
                <a16:creationId xmlns:a16="http://schemas.microsoft.com/office/drawing/2014/main" id="{871625E0-7346-771B-0B5E-47BA5FC9CDDC}"/>
              </a:ext>
            </a:extLst>
          </p:cNvPr>
          <p:cNvSpPr txBox="1"/>
          <p:nvPr/>
        </p:nvSpPr>
        <p:spPr>
          <a:xfrm>
            <a:off x="0" y="42524"/>
            <a:ext cx="8974109" cy="830997"/>
          </a:xfrm>
          <a:prstGeom prst="rect">
            <a:avLst/>
          </a:prstGeom>
          <a:noFill/>
        </p:spPr>
        <p:txBody>
          <a:bodyPr wrap="square">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RESEARCH AND DEVELOPMENT OF ULTRAWIDE -BAND ULTRAVIOLET LASER </a:t>
            </a:r>
            <a:endParaRPr lang="en-US" sz="2400" dirty="0">
              <a:solidFill>
                <a:srgbClr val="FF0000"/>
              </a:solidFill>
            </a:endParaRPr>
          </a:p>
        </p:txBody>
      </p:sp>
      <p:sp>
        <p:nvSpPr>
          <p:cNvPr id="3" name="TextBox 2">
            <a:extLst>
              <a:ext uri="{FF2B5EF4-FFF2-40B4-BE49-F238E27FC236}">
                <a16:creationId xmlns:a16="http://schemas.microsoft.com/office/drawing/2014/main" id="{EC1CFC33-1193-EEF1-E74E-1B15DAF27332}"/>
              </a:ext>
            </a:extLst>
          </p:cNvPr>
          <p:cNvSpPr txBox="1"/>
          <p:nvPr/>
        </p:nvSpPr>
        <p:spPr>
          <a:xfrm rot="16200000">
            <a:off x="-555943" y="3198168"/>
            <a:ext cx="2180248" cy="461665"/>
          </a:xfrm>
          <a:prstGeom prst="rect">
            <a:avLst/>
          </a:prstGeom>
          <a:noFill/>
        </p:spPr>
        <p:txBody>
          <a:bodyPr wrap="square">
            <a:spAutoFit/>
          </a:bodyPr>
          <a:lstStyle/>
          <a:p>
            <a:pPr lvl="0" algn="ctr"/>
            <a:r>
              <a:rPr lang="en-US" sz="2400" b="1" dirty="0">
                <a:solidFill>
                  <a:schemeClr val="tx1"/>
                </a:solidFill>
                <a:latin typeface="Times New Roman" panose="02020603050405020304" pitchFamily="18" charset="0"/>
                <a:cs typeface="Times New Roman" panose="02020603050405020304" pitchFamily="18" charset="0"/>
              </a:rPr>
              <a:t>Intensity (</a:t>
            </a:r>
            <a:r>
              <a:rPr lang="en-US" sz="2400" b="1" dirty="0" err="1">
                <a:solidFill>
                  <a:schemeClr val="tx1"/>
                </a:solidFill>
                <a:latin typeface="Times New Roman" panose="02020603050405020304" pitchFamily="18" charset="0"/>
                <a:cs typeface="Times New Roman" panose="02020603050405020304" pitchFamily="18" charset="0"/>
              </a:rPr>
              <a:t>a.u</a:t>
            </a:r>
            <a:r>
              <a:rPr lang="en-US" sz="2400" b="1" dirty="0">
                <a:solidFill>
                  <a:schemeClr val="tx1"/>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B800039A-E40E-1FC4-7F02-8FCBF1074C9A}"/>
              </a:ext>
            </a:extLst>
          </p:cNvPr>
          <p:cNvSpPr txBox="1"/>
          <p:nvPr/>
        </p:nvSpPr>
        <p:spPr>
          <a:xfrm>
            <a:off x="2282372" y="6082659"/>
            <a:ext cx="4579256" cy="461665"/>
          </a:xfrm>
          <a:prstGeom prst="rect">
            <a:avLst/>
          </a:prstGeom>
          <a:noFill/>
        </p:spPr>
        <p:txBody>
          <a:bodyPr wrap="square">
            <a:spAutoFit/>
          </a:bodyPr>
          <a:lstStyle/>
          <a:p>
            <a:pPr lvl="0" algn="ctr"/>
            <a:r>
              <a:rPr lang="en-US" sz="2400" b="1" dirty="0">
                <a:solidFill>
                  <a:schemeClr val="tx1"/>
                </a:solidFill>
                <a:latin typeface="Times New Roman" panose="02020603050405020304" pitchFamily="18" charset="0"/>
                <a:cs typeface="Times New Roman" panose="02020603050405020304" pitchFamily="18" charset="0"/>
              </a:rPr>
              <a:t>Wavelength (nm)</a:t>
            </a:r>
          </a:p>
        </p:txBody>
      </p:sp>
    </p:spTree>
    <p:extLst>
      <p:ext uri="{BB962C8B-B14F-4D97-AF65-F5344CB8AC3E}">
        <p14:creationId xmlns:p14="http://schemas.microsoft.com/office/powerpoint/2010/main" val="2184168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D31AE-A7D1-B386-2B4C-89493B060E7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D5F4DD7-C28F-20E6-C343-369E7E5FDEE9}"/>
              </a:ext>
            </a:extLst>
          </p:cNvPr>
          <p:cNvPicPr>
            <a:picLocks noChangeAspect="1"/>
          </p:cNvPicPr>
          <p:nvPr/>
        </p:nvPicPr>
        <p:blipFill>
          <a:blip r:embed="rId3">
            <a:extLst>
              <a:ext uri="{28A0092B-C50C-407E-A947-70E740481C1C}">
                <a14:useLocalDpi xmlns:a14="http://schemas.microsoft.com/office/drawing/2010/main" val="0"/>
              </a:ext>
            </a:extLst>
          </a:blip>
          <a:srcRect l="6907" b="8256"/>
          <a:stretch/>
        </p:blipFill>
        <p:spPr bwMode="auto">
          <a:xfrm>
            <a:off x="1449148" y="1139894"/>
            <a:ext cx="7085252" cy="4264458"/>
          </a:xfrm>
          <a:prstGeom prst="rect">
            <a:avLst/>
          </a:prstGeom>
          <a:noFill/>
          <a:ln>
            <a:noFill/>
          </a:ln>
        </p:spPr>
      </p:pic>
      <p:grpSp>
        <p:nvGrpSpPr>
          <p:cNvPr id="6" name="Group 5">
            <a:extLst>
              <a:ext uri="{FF2B5EF4-FFF2-40B4-BE49-F238E27FC236}">
                <a16:creationId xmlns:a16="http://schemas.microsoft.com/office/drawing/2014/main" id="{4F100586-AE45-679F-1967-65AEE4E7E699}"/>
              </a:ext>
            </a:extLst>
          </p:cNvPr>
          <p:cNvGrpSpPr/>
          <p:nvPr/>
        </p:nvGrpSpPr>
        <p:grpSpPr>
          <a:xfrm>
            <a:off x="45720" y="904764"/>
            <a:ext cx="9043486" cy="104556"/>
            <a:chOff x="0" y="900000"/>
            <a:chExt cx="9144000" cy="181587"/>
          </a:xfrm>
        </p:grpSpPr>
        <p:cxnSp>
          <p:nvCxnSpPr>
            <p:cNvPr id="7" name="Straight Connector 6">
              <a:extLst>
                <a:ext uri="{FF2B5EF4-FFF2-40B4-BE49-F238E27FC236}">
                  <a16:creationId xmlns:a16="http://schemas.microsoft.com/office/drawing/2014/main" id="{DF4C1615-F3E5-18BF-8C29-B3E110F3F7B2}"/>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8" name="Straight Connector 7">
              <a:extLst>
                <a:ext uri="{FF2B5EF4-FFF2-40B4-BE49-F238E27FC236}">
                  <a16:creationId xmlns:a16="http://schemas.microsoft.com/office/drawing/2014/main" id="{43BB576E-49DE-B203-A54C-74DBFC0BBC7B}"/>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9" name="Straight Connector 8">
              <a:extLst>
                <a:ext uri="{FF2B5EF4-FFF2-40B4-BE49-F238E27FC236}">
                  <a16:creationId xmlns:a16="http://schemas.microsoft.com/office/drawing/2014/main" id="{BCEEE8F3-6CD8-5643-B540-889B651B98EA}"/>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
        <p:nvSpPr>
          <p:cNvPr id="10" name="TextBox 9">
            <a:extLst>
              <a:ext uri="{FF2B5EF4-FFF2-40B4-BE49-F238E27FC236}">
                <a16:creationId xmlns:a16="http://schemas.microsoft.com/office/drawing/2014/main" id="{EA17E84E-BA46-88FF-8B4B-56FCACCFF349}"/>
              </a:ext>
            </a:extLst>
          </p:cNvPr>
          <p:cNvSpPr txBox="1"/>
          <p:nvPr/>
        </p:nvSpPr>
        <p:spPr>
          <a:xfrm>
            <a:off x="0" y="42524"/>
            <a:ext cx="8974109" cy="830997"/>
          </a:xfrm>
          <a:prstGeom prst="rect">
            <a:avLst/>
          </a:prstGeom>
          <a:noFill/>
        </p:spPr>
        <p:txBody>
          <a:bodyPr wrap="square">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RESEARCH AND DEVELOPMENT OF ULTRAWIDE -BAND ULTRAVIOLET LASER </a:t>
            </a:r>
            <a:endParaRPr lang="en-US" sz="2400" dirty="0">
              <a:solidFill>
                <a:srgbClr val="FF0000"/>
              </a:solidFill>
            </a:endParaRPr>
          </a:p>
        </p:txBody>
      </p:sp>
      <p:sp>
        <p:nvSpPr>
          <p:cNvPr id="12" name="TextBox 11">
            <a:extLst>
              <a:ext uri="{FF2B5EF4-FFF2-40B4-BE49-F238E27FC236}">
                <a16:creationId xmlns:a16="http://schemas.microsoft.com/office/drawing/2014/main" id="{DFB3A142-DD76-A943-D35E-2F6B9884419B}"/>
              </a:ext>
            </a:extLst>
          </p:cNvPr>
          <p:cNvSpPr txBox="1"/>
          <p:nvPr/>
        </p:nvSpPr>
        <p:spPr>
          <a:xfrm>
            <a:off x="2702146" y="5269236"/>
            <a:ext cx="4579256" cy="400110"/>
          </a:xfrm>
          <a:prstGeom prst="rect">
            <a:avLst/>
          </a:prstGeom>
          <a:noFill/>
        </p:spPr>
        <p:txBody>
          <a:bodyPr wrap="square">
            <a:spAutoFit/>
          </a:bodyPr>
          <a:lstStyle/>
          <a:p>
            <a:pPr lvl="0" algn="ctr"/>
            <a:r>
              <a:rPr lang="en-US" sz="2000" b="1" dirty="0">
                <a:solidFill>
                  <a:schemeClr val="tx1"/>
                </a:solidFill>
                <a:latin typeface="Times New Roman" panose="02020603050405020304" pitchFamily="18" charset="0"/>
                <a:cs typeface="Times New Roman" panose="02020603050405020304" pitchFamily="18" charset="0"/>
              </a:rPr>
              <a:t>Wavelength (nm)</a:t>
            </a:r>
          </a:p>
        </p:txBody>
      </p:sp>
      <p:sp>
        <p:nvSpPr>
          <p:cNvPr id="13" name="TextBox 12">
            <a:extLst>
              <a:ext uri="{FF2B5EF4-FFF2-40B4-BE49-F238E27FC236}">
                <a16:creationId xmlns:a16="http://schemas.microsoft.com/office/drawing/2014/main" id="{65FB94FA-94BD-1693-82EC-F168E758D5BE}"/>
              </a:ext>
            </a:extLst>
          </p:cNvPr>
          <p:cNvSpPr txBox="1"/>
          <p:nvPr/>
        </p:nvSpPr>
        <p:spPr>
          <a:xfrm rot="16200000">
            <a:off x="177987" y="3274591"/>
            <a:ext cx="2180248" cy="400110"/>
          </a:xfrm>
          <a:prstGeom prst="rect">
            <a:avLst/>
          </a:prstGeom>
          <a:noFill/>
        </p:spPr>
        <p:txBody>
          <a:bodyPr wrap="square">
            <a:spAutoFit/>
          </a:bodyPr>
          <a:lstStyle/>
          <a:p>
            <a:pPr lvl="0" algn="ctr"/>
            <a:r>
              <a:rPr lang="en-US" sz="2000" b="1" dirty="0">
                <a:solidFill>
                  <a:schemeClr val="tx1"/>
                </a:solidFill>
                <a:latin typeface="Times New Roman" panose="02020603050405020304" pitchFamily="18" charset="0"/>
                <a:cs typeface="Times New Roman" panose="02020603050405020304" pitchFamily="18" charset="0"/>
              </a:rPr>
              <a:t>Intensity (</a:t>
            </a:r>
            <a:r>
              <a:rPr lang="en-US" sz="2000" b="1" dirty="0" err="1">
                <a:solidFill>
                  <a:schemeClr val="tx1"/>
                </a:solidFill>
                <a:latin typeface="Times New Roman" panose="02020603050405020304" pitchFamily="18" charset="0"/>
                <a:cs typeface="Times New Roman" panose="02020603050405020304" pitchFamily="18" charset="0"/>
              </a:rPr>
              <a:t>a.u</a:t>
            </a:r>
            <a:r>
              <a:rPr lang="en-US" sz="20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42826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76A27-43DF-F4FA-D6BB-3CDDCF7DC17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B4D1093-6357-B108-3B7C-5F5A7177DA95}"/>
              </a:ext>
            </a:extLst>
          </p:cNvPr>
          <p:cNvPicPr>
            <a:picLocks noChangeAspect="1"/>
          </p:cNvPicPr>
          <p:nvPr/>
        </p:nvPicPr>
        <p:blipFill>
          <a:blip r:embed="rId3">
            <a:extLst>
              <a:ext uri="{28A0092B-C50C-407E-A947-70E740481C1C}">
                <a14:useLocalDpi xmlns:a14="http://schemas.microsoft.com/office/drawing/2010/main" val="0"/>
              </a:ext>
            </a:extLst>
          </a:blip>
          <a:srcRect l="5677" b="6800"/>
          <a:stretch/>
        </p:blipFill>
        <p:spPr bwMode="auto">
          <a:xfrm>
            <a:off x="1295400" y="1297427"/>
            <a:ext cx="6943477" cy="4190086"/>
          </a:xfrm>
          <a:prstGeom prst="rect">
            <a:avLst/>
          </a:prstGeom>
          <a:noFill/>
          <a:ln>
            <a:noFill/>
          </a:ln>
        </p:spPr>
      </p:pic>
      <p:grpSp>
        <p:nvGrpSpPr>
          <p:cNvPr id="6" name="Group 5">
            <a:extLst>
              <a:ext uri="{FF2B5EF4-FFF2-40B4-BE49-F238E27FC236}">
                <a16:creationId xmlns:a16="http://schemas.microsoft.com/office/drawing/2014/main" id="{5C3471DA-0D30-EF5F-307A-AEE1668D39A8}"/>
              </a:ext>
            </a:extLst>
          </p:cNvPr>
          <p:cNvGrpSpPr/>
          <p:nvPr/>
        </p:nvGrpSpPr>
        <p:grpSpPr>
          <a:xfrm>
            <a:off x="-69377" y="918213"/>
            <a:ext cx="9043486" cy="104556"/>
            <a:chOff x="0" y="900000"/>
            <a:chExt cx="9144000" cy="181587"/>
          </a:xfrm>
        </p:grpSpPr>
        <p:cxnSp>
          <p:nvCxnSpPr>
            <p:cNvPr id="7" name="Straight Connector 6">
              <a:extLst>
                <a:ext uri="{FF2B5EF4-FFF2-40B4-BE49-F238E27FC236}">
                  <a16:creationId xmlns:a16="http://schemas.microsoft.com/office/drawing/2014/main" id="{171FE201-D518-2D61-B00A-45472F30358D}"/>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8" name="Straight Connector 7">
              <a:extLst>
                <a:ext uri="{FF2B5EF4-FFF2-40B4-BE49-F238E27FC236}">
                  <a16:creationId xmlns:a16="http://schemas.microsoft.com/office/drawing/2014/main" id="{097A1CE8-DCCF-7836-382A-9EFB7414AB43}"/>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9" name="Straight Connector 8">
              <a:extLst>
                <a:ext uri="{FF2B5EF4-FFF2-40B4-BE49-F238E27FC236}">
                  <a16:creationId xmlns:a16="http://schemas.microsoft.com/office/drawing/2014/main" id="{CA62D348-6AD6-4BCA-6228-DAF3B652290E}"/>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
        <p:nvSpPr>
          <p:cNvPr id="10" name="TextBox 9">
            <a:extLst>
              <a:ext uri="{FF2B5EF4-FFF2-40B4-BE49-F238E27FC236}">
                <a16:creationId xmlns:a16="http://schemas.microsoft.com/office/drawing/2014/main" id="{862B8093-890C-6848-2263-C3B884640D05}"/>
              </a:ext>
            </a:extLst>
          </p:cNvPr>
          <p:cNvSpPr txBox="1"/>
          <p:nvPr/>
        </p:nvSpPr>
        <p:spPr>
          <a:xfrm>
            <a:off x="0" y="42524"/>
            <a:ext cx="8974109" cy="830997"/>
          </a:xfrm>
          <a:prstGeom prst="rect">
            <a:avLst/>
          </a:prstGeom>
          <a:noFill/>
        </p:spPr>
        <p:txBody>
          <a:bodyPr wrap="square">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RESEARCH AND DEVELOPMENT OF ULTRAWIDE -BAND ULTRAVIOLET LASER </a:t>
            </a:r>
            <a:endParaRPr lang="en-US" sz="2400" dirty="0">
              <a:solidFill>
                <a:srgbClr val="FF0000"/>
              </a:solidFill>
            </a:endParaRPr>
          </a:p>
        </p:txBody>
      </p:sp>
      <p:sp>
        <p:nvSpPr>
          <p:cNvPr id="11" name="TextBox 10">
            <a:extLst>
              <a:ext uri="{FF2B5EF4-FFF2-40B4-BE49-F238E27FC236}">
                <a16:creationId xmlns:a16="http://schemas.microsoft.com/office/drawing/2014/main" id="{F1A313C0-22C0-BF16-1950-D1731AAA3C15}"/>
              </a:ext>
            </a:extLst>
          </p:cNvPr>
          <p:cNvSpPr txBox="1"/>
          <p:nvPr/>
        </p:nvSpPr>
        <p:spPr>
          <a:xfrm>
            <a:off x="2282372" y="5287458"/>
            <a:ext cx="4579256" cy="400110"/>
          </a:xfrm>
          <a:prstGeom prst="rect">
            <a:avLst/>
          </a:prstGeom>
          <a:noFill/>
        </p:spPr>
        <p:txBody>
          <a:bodyPr wrap="square">
            <a:spAutoFit/>
          </a:bodyPr>
          <a:lstStyle/>
          <a:p>
            <a:pPr lvl="0" algn="ctr"/>
            <a:r>
              <a:rPr lang="en-US" sz="2000" b="1" dirty="0">
                <a:solidFill>
                  <a:schemeClr val="tx1"/>
                </a:solidFill>
                <a:latin typeface="Times New Roman" panose="02020603050405020304" pitchFamily="18" charset="0"/>
                <a:cs typeface="Times New Roman" panose="02020603050405020304" pitchFamily="18" charset="0"/>
              </a:rPr>
              <a:t>Wavelength (nm)</a:t>
            </a:r>
          </a:p>
        </p:txBody>
      </p:sp>
      <p:sp>
        <p:nvSpPr>
          <p:cNvPr id="12" name="TextBox 11">
            <a:extLst>
              <a:ext uri="{FF2B5EF4-FFF2-40B4-BE49-F238E27FC236}">
                <a16:creationId xmlns:a16="http://schemas.microsoft.com/office/drawing/2014/main" id="{261924C3-BD7C-D829-1C46-072594A086DE}"/>
              </a:ext>
            </a:extLst>
          </p:cNvPr>
          <p:cNvSpPr txBox="1"/>
          <p:nvPr/>
        </p:nvSpPr>
        <p:spPr>
          <a:xfrm rot="16200000">
            <a:off x="5221" y="2706766"/>
            <a:ext cx="2180248" cy="400110"/>
          </a:xfrm>
          <a:prstGeom prst="rect">
            <a:avLst/>
          </a:prstGeom>
          <a:noFill/>
        </p:spPr>
        <p:txBody>
          <a:bodyPr wrap="square">
            <a:spAutoFit/>
          </a:bodyPr>
          <a:lstStyle/>
          <a:p>
            <a:pPr lvl="0" algn="ctr"/>
            <a:r>
              <a:rPr lang="en-US" sz="2000" b="1" dirty="0">
                <a:solidFill>
                  <a:schemeClr val="tx1"/>
                </a:solidFill>
                <a:latin typeface="Times New Roman" panose="02020603050405020304" pitchFamily="18" charset="0"/>
                <a:cs typeface="Times New Roman" panose="02020603050405020304" pitchFamily="18" charset="0"/>
              </a:rPr>
              <a:t>Intensity (</a:t>
            </a:r>
            <a:r>
              <a:rPr lang="en-US" sz="2000" b="1" dirty="0" err="1">
                <a:solidFill>
                  <a:schemeClr val="tx1"/>
                </a:solidFill>
                <a:latin typeface="Times New Roman" panose="02020603050405020304" pitchFamily="18" charset="0"/>
                <a:cs typeface="Times New Roman" panose="02020603050405020304" pitchFamily="18" charset="0"/>
              </a:rPr>
              <a:t>a.u</a:t>
            </a:r>
            <a:r>
              <a:rPr lang="en-US" sz="20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52457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40E84-02DD-C5A9-43C6-8E8FEBB7E9D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843FDBB-E340-071F-FDAE-72F5238070D7}"/>
              </a:ext>
            </a:extLst>
          </p:cNvPr>
          <p:cNvPicPr>
            <a:picLocks noChangeAspect="1"/>
          </p:cNvPicPr>
          <p:nvPr/>
        </p:nvPicPr>
        <p:blipFill>
          <a:blip r:embed="rId3"/>
          <a:stretch>
            <a:fillRect/>
          </a:stretch>
        </p:blipFill>
        <p:spPr>
          <a:xfrm>
            <a:off x="533400" y="1752599"/>
            <a:ext cx="8647510" cy="3272031"/>
          </a:xfrm>
          <a:prstGeom prst="rect">
            <a:avLst/>
          </a:prstGeom>
        </p:spPr>
      </p:pic>
      <p:grpSp>
        <p:nvGrpSpPr>
          <p:cNvPr id="5" name="Group 4">
            <a:extLst>
              <a:ext uri="{FF2B5EF4-FFF2-40B4-BE49-F238E27FC236}">
                <a16:creationId xmlns:a16="http://schemas.microsoft.com/office/drawing/2014/main" id="{7D31DA24-8660-3177-A0C9-A38DA5A57E8A}"/>
              </a:ext>
            </a:extLst>
          </p:cNvPr>
          <p:cNvGrpSpPr/>
          <p:nvPr/>
        </p:nvGrpSpPr>
        <p:grpSpPr>
          <a:xfrm>
            <a:off x="50256" y="914400"/>
            <a:ext cx="9043486" cy="104556"/>
            <a:chOff x="0" y="900000"/>
            <a:chExt cx="9144000" cy="181587"/>
          </a:xfrm>
        </p:grpSpPr>
        <p:cxnSp>
          <p:nvCxnSpPr>
            <p:cNvPr id="6" name="Straight Connector 5">
              <a:extLst>
                <a:ext uri="{FF2B5EF4-FFF2-40B4-BE49-F238E27FC236}">
                  <a16:creationId xmlns:a16="http://schemas.microsoft.com/office/drawing/2014/main" id="{D8DCE1A8-09E4-78A2-4956-CF873F59E456}"/>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7" name="Straight Connector 6">
              <a:extLst>
                <a:ext uri="{FF2B5EF4-FFF2-40B4-BE49-F238E27FC236}">
                  <a16:creationId xmlns:a16="http://schemas.microsoft.com/office/drawing/2014/main" id="{FA5DBD70-34B5-6739-E052-4519FB3063E1}"/>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8" name="Straight Connector 7">
              <a:extLst>
                <a:ext uri="{FF2B5EF4-FFF2-40B4-BE49-F238E27FC236}">
                  <a16:creationId xmlns:a16="http://schemas.microsoft.com/office/drawing/2014/main" id="{E6DDC311-2356-C6F2-5E75-7B44D9268403}"/>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
        <p:nvSpPr>
          <p:cNvPr id="10" name="TextBox 9">
            <a:extLst>
              <a:ext uri="{FF2B5EF4-FFF2-40B4-BE49-F238E27FC236}">
                <a16:creationId xmlns:a16="http://schemas.microsoft.com/office/drawing/2014/main" id="{FB30A420-E6B3-C14C-DA26-32C366EFE4F8}"/>
              </a:ext>
            </a:extLst>
          </p:cNvPr>
          <p:cNvSpPr txBox="1"/>
          <p:nvPr/>
        </p:nvSpPr>
        <p:spPr>
          <a:xfrm>
            <a:off x="0" y="42524"/>
            <a:ext cx="8974109" cy="830997"/>
          </a:xfrm>
          <a:prstGeom prst="rect">
            <a:avLst/>
          </a:prstGeom>
          <a:noFill/>
        </p:spPr>
        <p:txBody>
          <a:bodyPr wrap="square">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RESEARCH AND DEVELOPMENT OF ULTRAWIDE -BAND ULTRAVIOLET LASER </a:t>
            </a:r>
            <a:endParaRPr lang="en-US" sz="2400" dirty="0">
              <a:solidFill>
                <a:srgbClr val="FF0000"/>
              </a:solidFill>
            </a:endParaRPr>
          </a:p>
        </p:txBody>
      </p:sp>
      <p:sp>
        <p:nvSpPr>
          <p:cNvPr id="2" name="TextBox 1">
            <a:extLst>
              <a:ext uri="{FF2B5EF4-FFF2-40B4-BE49-F238E27FC236}">
                <a16:creationId xmlns:a16="http://schemas.microsoft.com/office/drawing/2014/main" id="{7B9F6AB9-45CD-3811-2CCF-57986073DFEA}"/>
              </a:ext>
            </a:extLst>
          </p:cNvPr>
          <p:cNvSpPr txBox="1"/>
          <p:nvPr/>
        </p:nvSpPr>
        <p:spPr>
          <a:xfrm>
            <a:off x="2197426" y="5331839"/>
            <a:ext cx="4579256" cy="400110"/>
          </a:xfrm>
          <a:prstGeom prst="rect">
            <a:avLst/>
          </a:prstGeom>
          <a:noFill/>
        </p:spPr>
        <p:txBody>
          <a:bodyPr wrap="square">
            <a:spAutoFit/>
          </a:bodyPr>
          <a:lstStyle/>
          <a:p>
            <a:pPr lvl="0" algn="ctr"/>
            <a:r>
              <a:rPr lang="en-US" sz="2000" b="1" dirty="0">
                <a:solidFill>
                  <a:schemeClr val="tx1"/>
                </a:solidFill>
                <a:latin typeface="Times New Roman" panose="02020603050405020304" pitchFamily="18" charset="0"/>
                <a:cs typeface="Times New Roman" panose="02020603050405020304" pitchFamily="18" charset="0"/>
              </a:rPr>
              <a:t>Laser configuration </a:t>
            </a:r>
          </a:p>
        </p:txBody>
      </p:sp>
    </p:spTree>
    <p:extLst>
      <p:ext uri="{BB962C8B-B14F-4D97-AF65-F5344CB8AC3E}">
        <p14:creationId xmlns:p14="http://schemas.microsoft.com/office/powerpoint/2010/main" val="1106407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80660-34E0-9075-3B4F-E8B448D6FDB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BC72290-E176-B504-9810-0CC64BF64CA1}"/>
              </a:ext>
            </a:extLst>
          </p:cNvPr>
          <p:cNvPicPr>
            <a:picLocks noChangeAspect="1"/>
          </p:cNvPicPr>
          <p:nvPr/>
        </p:nvPicPr>
        <p:blipFill rotWithShape="1">
          <a:blip r:embed="rId3"/>
          <a:srcRect t="13369" r="14153" b="3079"/>
          <a:stretch/>
        </p:blipFill>
        <p:spPr>
          <a:xfrm rot="16200000">
            <a:off x="1383270" y="298172"/>
            <a:ext cx="4584436" cy="7007564"/>
          </a:xfrm>
          <a:prstGeom prst="rect">
            <a:avLst/>
          </a:prstGeom>
        </p:spPr>
      </p:pic>
      <p:pic>
        <p:nvPicPr>
          <p:cNvPr id="5" name="Picture 4">
            <a:extLst>
              <a:ext uri="{FF2B5EF4-FFF2-40B4-BE49-F238E27FC236}">
                <a16:creationId xmlns:a16="http://schemas.microsoft.com/office/drawing/2014/main" id="{E19B9052-0715-0E30-77B0-D2FA96F445BD}"/>
              </a:ext>
            </a:extLst>
          </p:cNvPr>
          <p:cNvPicPr>
            <a:picLocks noChangeAspect="1"/>
          </p:cNvPicPr>
          <p:nvPr/>
        </p:nvPicPr>
        <p:blipFill rotWithShape="1">
          <a:blip r:embed="rId4"/>
          <a:srcRect l="22501" t="19968" r="55354" b="45502"/>
          <a:stretch/>
        </p:blipFill>
        <p:spPr>
          <a:xfrm rot="16200000">
            <a:off x="7474606" y="3039953"/>
            <a:ext cx="1471379" cy="1524000"/>
          </a:xfrm>
          <a:prstGeom prst="rect">
            <a:avLst/>
          </a:prstGeom>
        </p:spPr>
      </p:pic>
      <p:grpSp>
        <p:nvGrpSpPr>
          <p:cNvPr id="7" name="Group 6">
            <a:extLst>
              <a:ext uri="{FF2B5EF4-FFF2-40B4-BE49-F238E27FC236}">
                <a16:creationId xmlns:a16="http://schemas.microsoft.com/office/drawing/2014/main" id="{9669A164-95B7-82DC-EAAD-44B8BE65B416}"/>
              </a:ext>
            </a:extLst>
          </p:cNvPr>
          <p:cNvGrpSpPr/>
          <p:nvPr/>
        </p:nvGrpSpPr>
        <p:grpSpPr>
          <a:xfrm>
            <a:off x="50256" y="914400"/>
            <a:ext cx="9043486" cy="104556"/>
            <a:chOff x="0" y="900000"/>
            <a:chExt cx="9144000" cy="181587"/>
          </a:xfrm>
        </p:grpSpPr>
        <p:cxnSp>
          <p:nvCxnSpPr>
            <p:cNvPr id="8" name="Straight Connector 7">
              <a:extLst>
                <a:ext uri="{FF2B5EF4-FFF2-40B4-BE49-F238E27FC236}">
                  <a16:creationId xmlns:a16="http://schemas.microsoft.com/office/drawing/2014/main" id="{69A74DD9-877B-3A17-0DD6-370D5B6E3FDA}"/>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9" name="Straight Connector 8">
              <a:extLst>
                <a:ext uri="{FF2B5EF4-FFF2-40B4-BE49-F238E27FC236}">
                  <a16:creationId xmlns:a16="http://schemas.microsoft.com/office/drawing/2014/main" id="{7854CD30-28B1-D69F-912E-07367B9F6CF1}"/>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0" name="Straight Connector 9">
              <a:extLst>
                <a:ext uri="{FF2B5EF4-FFF2-40B4-BE49-F238E27FC236}">
                  <a16:creationId xmlns:a16="http://schemas.microsoft.com/office/drawing/2014/main" id="{3E3EF286-BA36-2C44-42B7-8CF0D40E2C6A}"/>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
        <p:nvSpPr>
          <p:cNvPr id="11" name="TextBox 10">
            <a:extLst>
              <a:ext uri="{FF2B5EF4-FFF2-40B4-BE49-F238E27FC236}">
                <a16:creationId xmlns:a16="http://schemas.microsoft.com/office/drawing/2014/main" id="{51247518-BBDB-C663-7113-3F64C08DC09F}"/>
              </a:ext>
            </a:extLst>
          </p:cNvPr>
          <p:cNvSpPr txBox="1"/>
          <p:nvPr/>
        </p:nvSpPr>
        <p:spPr>
          <a:xfrm>
            <a:off x="0" y="42524"/>
            <a:ext cx="8974109" cy="830997"/>
          </a:xfrm>
          <a:prstGeom prst="rect">
            <a:avLst/>
          </a:prstGeom>
          <a:noFill/>
        </p:spPr>
        <p:txBody>
          <a:bodyPr wrap="square">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RESEARCH AND DEVELOPMENT OF ULTRAWIDE -BAND ULTRAVIOLET LASER </a:t>
            </a:r>
            <a:endParaRPr lang="en-US" sz="2400" dirty="0">
              <a:solidFill>
                <a:srgbClr val="FF0000"/>
              </a:solidFill>
            </a:endParaRPr>
          </a:p>
        </p:txBody>
      </p:sp>
      <p:sp>
        <p:nvSpPr>
          <p:cNvPr id="2" name="TextBox 1">
            <a:extLst>
              <a:ext uri="{FF2B5EF4-FFF2-40B4-BE49-F238E27FC236}">
                <a16:creationId xmlns:a16="http://schemas.microsoft.com/office/drawing/2014/main" id="{3F545C18-4656-ECA9-BDC3-77FFACC4242B}"/>
              </a:ext>
            </a:extLst>
          </p:cNvPr>
          <p:cNvSpPr txBox="1"/>
          <p:nvPr/>
        </p:nvSpPr>
        <p:spPr>
          <a:xfrm>
            <a:off x="1792812" y="6236662"/>
            <a:ext cx="4579256" cy="400110"/>
          </a:xfrm>
          <a:prstGeom prst="rect">
            <a:avLst/>
          </a:prstGeom>
          <a:noFill/>
        </p:spPr>
        <p:txBody>
          <a:bodyPr wrap="square">
            <a:spAutoFit/>
          </a:bodyPr>
          <a:lstStyle/>
          <a:p>
            <a:pPr lvl="0" algn="ctr"/>
            <a:r>
              <a:rPr lang="en-US" sz="2000" b="1" dirty="0">
                <a:solidFill>
                  <a:schemeClr val="tx1"/>
                </a:solidFill>
                <a:latin typeface="Times New Roman" panose="02020603050405020304" pitchFamily="18" charset="0"/>
                <a:cs typeface="Times New Roman" panose="02020603050405020304" pitchFamily="18" charset="0"/>
              </a:rPr>
              <a:t>Laser configuration </a:t>
            </a:r>
          </a:p>
        </p:txBody>
      </p:sp>
    </p:spTree>
    <p:extLst>
      <p:ext uri="{BB962C8B-B14F-4D97-AF65-F5344CB8AC3E}">
        <p14:creationId xmlns:p14="http://schemas.microsoft.com/office/powerpoint/2010/main" val="4100202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0D872-2409-1F8C-5FD4-DA9AE9848ED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77665E7-543A-53EF-6232-FF52E044D80A}"/>
              </a:ext>
            </a:extLst>
          </p:cNvPr>
          <p:cNvPicPr>
            <a:picLocks noChangeAspect="1"/>
          </p:cNvPicPr>
          <p:nvPr/>
        </p:nvPicPr>
        <p:blipFill>
          <a:blip r:embed="rId3"/>
          <a:srcRect l="10000" b="14294"/>
          <a:stretch/>
        </p:blipFill>
        <p:spPr>
          <a:xfrm>
            <a:off x="310878" y="1097655"/>
            <a:ext cx="4139931" cy="3382273"/>
          </a:xfrm>
          <a:prstGeom prst="rect">
            <a:avLst/>
          </a:prstGeom>
        </p:spPr>
      </p:pic>
      <p:pic>
        <p:nvPicPr>
          <p:cNvPr id="11" name="Picture 10">
            <a:extLst>
              <a:ext uri="{FF2B5EF4-FFF2-40B4-BE49-F238E27FC236}">
                <a16:creationId xmlns:a16="http://schemas.microsoft.com/office/drawing/2014/main" id="{65B122BE-771B-1039-FC92-9E360ED8DD26}"/>
              </a:ext>
            </a:extLst>
          </p:cNvPr>
          <p:cNvPicPr>
            <a:picLocks noChangeAspect="1"/>
          </p:cNvPicPr>
          <p:nvPr/>
        </p:nvPicPr>
        <p:blipFill>
          <a:blip r:embed="rId4"/>
          <a:srcRect l="10000" t="-16180" b="16180"/>
          <a:stretch/>
        </p:blipFill>
        <p:spPr>
          <a:xfrm>
            <a:off x="4756996" y="604213"/>
            <a:ext cx="4016261" cy="3782877"/>
          </a:xfrm>
          <a:prstGeom prst="rect">
            <a:avLst/>
          </a:prstGeom>
        </p:spPr>
      </p:pic>
      <p:grpSp>
        <p:nvGrpSpPr>
          <p:cNvPr id="5" name="Group 4">
            <a:extLst>
              <a:ext uri="{FF2B5EF4-FFF2-40B4-BE49-F238E27FC236}">
                <a16:creationId xmlns:a16="http://schemas.microsoft.com/office/drawing/2014/main" id="{6F631AC0-F8D3-86F5-F122-E2E18157EA09}"/>
              </a:ext>
            </a:extLst>
          </p:cNvPr>
          <p:cNvGrpSpPr/>
          <p:nvPr/>
        </p:nvGrpSpPr>
        <p:grpSpPr>
          <a:xfrm>
            <a:off x="50256" y="914400"/>
            <a:ext cx="9043486" cy="104556"/>
            <a:chOff x="0" y="900000"/>
            <a:chExt cx="9144000" cy="181587"/>
          </a:xfrm>
        </p:grpSpPr>
        <p:cxnSp>
          <p:nvCxnSpPr>
            <p:cNvPr id="6" name="Straight Connector 5">
              <a:extLst>
                <a:ext uri="{FF2B5EF4-FFF2-40B4-BE49-F238E27FC236}">
                  <a16:creationId xmlns:a16="http://schemas.microsoft.com/office/drawing/2014/main" id="{7D65EA5D-4AB5-F56A-07F2-591A27CDF9D8}"/>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7" name="Straight Connector 6">
              <a:extLst>
                <a:ext uri="{FF2B5EF4-FFF2-40B4-BE49-F238E27FC236}">
                  <a16:creationId xmlns:a16="http://schemas.microsoft.com/office/drawing/2014/main" id="{F29B6051-8C84-0076-0345-441423F66F80}"/>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8" name="Straight Connector 7">
              <a:extLst>
                <a:ext uri="{FF2B5EF4-FFF2-40B4-BE49-F238E27FC236}">
                  <a16:creationId xmlns:a16="http://schemas.microsoft.com/office/drawing/2014/main" id="{AF769CAB-0BB4-1082-1B0F-6B9291227274}"/>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
        <p:nvSpPr>
          <p:cNvPr id="10" name="TextBox 9">
            <a:extLst>
              <a:ext uri="{FF2B5EF4-FFF2-40B4-BE49-F238E27FC236}">
                <a16:creationId xmlns:a16="http://schemas.microsoft.com/office/drawing/2014/main" id="{BE35D48B-CD26-909D-3AD8-807D65728135}"/>
              </a:ext>
            </a:extLst>
          </p:cNvPr>
          <p:cNvSpPr txBox="1"/>
          <p:nvPr/>
        </p:nvSpPr>
        <p:spPr>
          <a:xfrm>
            <a:off x="0" y="42524"/>
            <a:ext cx="8974109" cy="830997"/>
          </a:xfrm>
          <a:prstGeom prst="rect">
            <a:avLst/>
          </a:prstGeom>
          <a:noFill/>
        </p:spPr>
        <p:txBody>
          <a:bodyPr wrap="square">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RESEARCH AND DEVELOPMENT OF ULTRAWIDE -BAND ULTRAVIOLET LASER </a:t>
            </a:r>
            <a:endParaRPr lang="en-US" sz="2400" dirty="0">
              <a:solidFill>
                <a:srgbClr val="FF0000"/>
              </a:solidFill>
            </a:endParaRPr>
          </a:p>
        </p:txBody>
      </p:sp>
      <p:sp>
        <p:nvSpPr>
          <p:cNvPr id="14" name="TextBox 13">
            <a:extLst>
              <a:ext uri="{FF2B5EF4-FFF2-40B4-BE49-F238E27FC236}">
                <a16:creationId xmlns:a16="http://schemas.microsoft.com/office/drawing/2014/main" id="{058AAC9E-55EF-5460-6DF1-7E454853765A}"/>
              </a:ext>
            </a:extLst>
          </p:cNvPr>
          <p:cNvSpPr txBox="1"/>
          <p:nvPr/>
        </p:nvSpPr>
        <p:spPr>
          <a:xfrm>
            <a:off x="-128447" y="4401138"/>
            <a:ext cx="4579256" cy="369332"/>
          </a:xfrm>
          <a:prstGeom prst="rect">
            <a:avLst/>
          </a:prstGeom>
          <a:noFill/>
        </p:spPr>
        <p:txBody>
          <a:bodyPr wrap="square">
            <a:spAutoFit/>
          </a:bodyPr>
          <a:lstStyle/>
          <a:p>
            <a:pPr lvl="0" algn="ctr"/>
            <a:r>
              <a:rPr lang="en-US" b="1" dirty="0">
                <a:solidFill>
                  <a:schemeClr val="tx1"/>
                </a:solidFill>
                <a:latin typeface="Times New Roman" panose="02020603050405020304" pitchFamily="18" charset="0"/>
                <a:cs typeface="Times New Roman" panose="02020603050405020304" pitchFamily="18" charset="0"/>
              </a:rPr>
              <a:t>Wavelength (nm)</a:t>
            </a:r>
          </a:p>
        </p:txBody>
      </p:sp>
      <p:sp>
        <p:nvSpPr>
          <p:cNvPr id="15" name="TextBox 14">
            <a:extLst>
              <a:ext uri="{FF2B5EF4-FFF2-40B4-BE49-F238E27FC236}">
                <a16:creationId xmlns:a16="http://schemas.microsoft.com/office/drawing/2014/main" id="{52141ECB-F3BD-857B-D7C6-02D94FF1FE32}"/>
              </a:ext>
            </a:extLst>
          </p:cNvPr>
          <p:cNvSpPr txBox="1"/>
          <p:nvPr/>
        </p:nvSpPr>
        <p:spPr>
          <a:xfrm>
            <a:off x="4787117" y="4389124"/>
            <a:ext cx="4579256" cy="369332"/>
          </a:xfrm>
          <a:prstGeom prst="rect">
            <a:avLst/>
          </a:prstGeom>
          <a:noFill/>
        </p:spPr>
        <p:txBody>
          <a:bodyPr wrap="square">
            <a:spAutoFit/>
          </a:bodyPr>
          <a:lstStyle/>
          <a:p>
            <a:pPr lvl="0" algn="ctr"/>
            <a:r>
              <a:rPr lang="en-US" b="1" dirty="0">
                <a:solidFill>
                  <a:schemeClr val="tx1"/>
                </a:solidFill>
                <a:latin typeface="Times New Roman" panose="02020603050405020304" pitchFamily="18" charset="0"/>
                <a:cs typeface="Times New Roman" panose="02020603050405020304" pitchFamily="18" charset="0"/>
              </a:rPr>
              <a:t>Wavelength (nm)</a:t>
            </a:r>
          </a:p>
        </p:txBody>
      </p:sp>
      <p:sp>
        <p:nvSpPr>
          <p:cNvPr id="19" name="TextBox 18">
            <a:extLst>
              <a:ext uri="{FF2B5EF4-FFF2-40B4-BE49-F238E27FC236}">
                <a16:creationId xmlns:a16="http://schemas.microsoft.com/office/drawing/2014/main" id="{0DDD6B84-3A0D-66F3-D697-549B61CFC6E9}"/>
              </a:ext>
            </a:extLst>
          </p:cNvPr>
          <p:cNvSpPr txBox="1"/>
          <p:nvPr/>
        </p:nvSpPr>
        <p:spPr>
          <a:xfrm>
            <a:off x="2360838" y="4739686"/>
            <a:ext cx="4122529"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Output power: 8 </a:t>
            </a:r>
            <a:r>
              <a:rPr lang="en-US" sz="2800" b="1" dirty="0" err="1">
                <a:solidFill>
                  <a:srgbClr val="FF0000"/>
                </a:solidFill>
                <a:latin typeface="Times New Roman" panose="02020603050405020304" pitchFamily="18" charset="0"/>
                <a:cs typeface="Times New Roman" panose="02020603050405020304" pitchFamily="18" charset="0"/>
              </a:rPr>
              <a:t>mW</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FF6ABEEE-0161-821C-132D-88DCE2B1D9FE}"/>
              </a:ext>
            </a:extLst>
          </p:cNvPr>
          <p:cNvSpPr txBox="1"/>
          <p:nvPr/>
        </p:nvSpPr>
        <p:spPr>
          <a:xfrm>
            <a:off x="143608" y="5796368"/>
            <a:ext cx="9022295" cy="830997"/>
          </a:xfrm>
          <a:prstGeom prst="rect">
            <a:avLst/>
          </a:prstGeom>
          <a:noFill/>
        </p:spPr>
        <p:txBody>
          <a:bodyPr wrap="square">
            <a:spAutoFit/>
          </a:bodyPr>
          <a:lstStyle/>
          <a:p>
            <a:pPr algn="ctr"/>
            <a:r>
              <a:rPr lang="en-US" sz="2400" b="1" i="1" dirty="0">
                <a:solidFill>
                  <a:srgbClr val="FF0000"/>
                </a:solidFill>
                <a:effectLst/>
                <a:latin typeface="Times New Roman" panose="02020603050405020304" pitchFamily="18" charset="0"/>
                <a:ea typeface="Calibri" panose="020F0502020204030204" pitchFamily="34" charset="0"/>
              </a:rPr>
              <a:t>These research findings open many potential applications for ultrawide-band ultraviolet lasers for environmental research</a:t>
            </a:r>
            <a:endParaRPr lang="en-US" sz="2400" b="1" i="1" dirty="0">
              <a:solidFill>
                <a:srgbClr val="FF0000"/>
              </a:solidFill>
            </a:endParaRPr>
          </a:p>
        </p:txBody>
      </p:sp>
      <p:sp>
        <p:nvSpPr>
          <p:cNvPr id="21" name="Rectangle 20">
            <a:extLst>
              <a:ext uri="{FF2B5EF4-FFF2-40B4-BE49-F238E27FC236}">
                <a16:creationId xmlns:a16="http://schemas.microsoft.com/office/drawing/2014/main" id="{0710763B-D0AA-FEE5-2816-71906BBE79AD}"/>
              </a:ext>
            </a:extLst>
          </p:cNvPr>
          <p:cNvSpPr/>
          <p:nvPr/>
        </p:nvSpPr>
        <p:spPr>
          <a:xfrm rot="16200000">
            <a:off x="-1303506" y="2392620"/>
            <a:ext cx="3090581" cy="400110"/>
          </a:xfrm>
          <a:prstGeom prst="rect">
            <a:avLst/>
          </a:prstGeom>
        </p:spPr>
        <p:txBody>
          <a:bodyPr wrap="square">
            <a:spAutoFit/>
          </a:bodyPr>
          <a:lstStyle/>
          <a:p>
            <a:pPr algn="ctr"/>
            <a:r>
              <a:rPr lang="en-US" sz="2000" b="1" dirty="0">
                <a:latin typeface="Times New Roman" pitchFamily="18" charset="0"/>
                <a:cs typeface="Times New Roman" pitchFamily="18" charset="0"/>
              </a:rPr>
              <a:t>Intensity (a. u.)</a:t>
            </a:r>
          </a:p>
        </p:txBody>
      </p:sp>
      <p:sp>
        <p:nvSpPr>
          <p:cNvPr id="22" name="Rectangle 21">
            <a:extLst>
              <a:ext uri="{FF2B5EF4-FFF2-40B4-BE49-F238E27FC236}">
                <a16:creationId xmlns:a16="http://schemas.microsoft.com/office/drawing/2014/main" id="{8B42E6D1-7873-B2D8-805E-5337FF32008B}"/>
              </a:ext>
            </a:extLst>
          </p:cNvPr>
          <p:cNvSpPr/>
          <p:nvPr/>
        </p:nvSpPr>
        <p:spPr>
          <a:xfrm rot="16200000">
            <a:off x="3041771" y="2651925"/>
            <a:ext cx="3090581" cy="400110"/>
          </a:xfrm>
          <a:prstGeom prst="rect">
            <a:avLst/>
          </a:prstGeom>
        </p:spPr>
        <p:txBody>
          <a:bodyPr wrap="square">
            <a:spAutoFit/>
          </a:bodyPr>
          <a:lstStyle/>
          <a:p>
            <a:pPr algn="ctr"/>
            <a:r>
              <a:rPr lang="en-US" sz="2000" b="1" dirty="0">
                <a:latin typeface="Times New Roman" pitchFamily="18" charset="0"/>
                <a:cs typeface="Times New Roman" pitchFamily="18" charset="0"/>
              </a:rPr>
              <a:t>Intensity (a. u.)</a:t>
            </a:r>
          </a:p>
        </p:txBody>
      </p:sp>
    </p:spTree>
    <p:extLst>
      <p:ext uri="{BB962C8B-B14F-4D97-AF65-F5344CB8AC3E}">
        <p14:creationId xmlns:p14="http://schemas.microsoft.com/office/powerpoint/2010/main" val="2959724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EE0CCA-83D3-9336-1BCF-80E52D4E9AEF}"/>
              </a:ext>
            </a:extLst>
          </p:cNvPr>
          <p:cNvSpPr>
            <a:spLocks noGrp="1"/>
          </p:cNvSpPr>
          <p:nvPr>
            <p:ph type="sldNum" sz="quarter" idx="12"/>
          </p:nvPr>
        </p:nvSpPr>
        <p:spPr/>
        <p:txBody>
          <a:bodyPr/>
          <a:lstStyle/>
          <a:p>
            <a:fld id="{ECBA9FB0-4107-4A94-B061-15C9F10E7C95}" type="slidenum">
              <a:rPr lang="en-US" smtClean="0"/>
              <a:pPr/>
              <a:t>47</a:t>
            </a:fld>
            <a:endParaRPr lang="en-US"/>
          </a:p>
        </p:txBody>
      </p:sp>
      <p:pic>
        <p:nvPicPr>
          <p:cNvPr id="3" name="Picture 2">
            <a:extLst>
              <a:ext uri="{FF2B5EF4-FFF2-40B4-BE49-F238E27FC236}">
                <a16:creationId xmlns:a16="http://schemas.microsoft.com/office/drawing/2014/main" id="{B8D5C46B-8337-CBE8-358E-1DC08018F3A1}"/>
              </a:ext>
            </a:extLst>
          </p:cNvPr>
          <p:cNvPicPr>
            <a:picLocks noChangeAspect="1"/>
          </p:cNvPicPr>
          <p:nvPr/>
        </p:nvPicPr>
        <p:blipFill>
          <a:blip r:embed="rId3"/>
          <a:stretch>
            <a:fillRect/>
          </a:stretch>
        </p:blipFill>
        <p:spPr>
          <a:xfrm>
            <a:off x="243424" y="1143040"/>
            <a:ext cx="8333302" cy="5105399"/>
          </a:xfrm>
          <a:prstGeom prst="rect">
            <a:avLst/>
          </a:prstGeom>
        </p:spPr>
      </p:pic>
      <p:sp>
        <p:nvSpPr>
          <p:cNvPr id="5" name="TextBox 4">
            <a:extLst>
              <a:ext uri="{FF2B5EF4-FFF2-40B4-BE49-F238E27FC236}">
                <a16:creationId xmlns:a16="http://schemas.microsoft.com/office/drawing/2014/main" id="{A710C39D-60ED-E62D-E675-1B6161A0B35C}"/>
              </a:ext>
            </a:extLst>
          </p:cNvPr>
          <p:cNvSpPr txBox="1"/>
          <p:nvPr/>
        </p:nvSpPr>
        <p:spPr>
          <a:xfrm>
            <a:off x="223208" y="6306860"/>
            <a:ext cx="8657152" cy="461665"/>
          </a:xfrm>
          <a:prstGeom prst="rect">
            <a:avLst/>
          </a:prstGeom>
          <a:noFill/>
        </p:spPr>
        <p:txBody>
          <a:bodyPr wrap="square">
            <a:spAutoFit/>
          </a:bodyPr>
          <a:lstStyle/>
          <a:p>
            <a:r>
              <a:rPr lang="en-US" sz="2400" b="1" dirty="0">
                <a:solidFill>
                  <a:srgbClr val="000000"/>
                </a:solidFill>
                <a:latin typeface="Times New Roman" panose="02020603050405020304" pitchFamily="18" charset="0"/>
                <a:ea typeface="Calibri" panose="020F0502020204030204" pitchFamily="34" charset="0"/>
              </a:rPr>
              <a:t>D</a:t>
            </a:r>
            <a:r>
              <a:rPr lang="en-US" sz="2400" b="1" dirty="0">
                <a:solidFill>
                  <a:srgbClr val="000000"/>
                </a:solidFill>
                <a:effectLst/>
                <a:latin typeface="Times New Roman" panose="02020603050405020304" pitchFamily="18" charset="0"/>
                <a:ea typeface="Calibri" panose="020F0502020204030204" pitchFamily="34" charset="0"/>
              </a:rPr>
              <a:t>ifferential absorption spectroscopy </a:t>
            </a:r>
            <a:r>
              <a:rPr lang="en-US" sz="2400" b="1" dirty="0" err="1">
                <a:solidFill>
                  <a:srgbClr val="000000"/>
                </a:solidFill>
                <a:effectLst/>
                <a:latin typeface="Times New Roman" panose="02020603050405020304" pitchFamily="18" charset="0"/>
                <a:ea typeface="Times New Roman" panose="02020603050405020304" pitchFamily="18" charset="0"/>
              </a:rPr>
              <a:t>DOAS</a:t>
            </a:r>
            <a:r>
              <a:rPr lang="en-US" sz="2400" b="1" dirty="0">
                <a:solidFill>
                  <a:srgbClr val="000000"/>
                </a:solidFill>
                <a:effectLst/>
                <a:latin typeface="Times New Roman" panose="02020603050405020304" pitchFamily="18" charset="0"/>
                <a:ea typeface="Times New Roman" panose="02020603050405020304" pitchFamily="18" charset="0"/>
              </a:rPr>
              <a:t> schematic diagram</a:t>
            </a:r>
            <a:endParaRPr lang="en-US" sz="2400" b="1" dirty="0"/>
          </a:p>
        </p:txBody>
      </p:sp>
      <p:sp>
        <p:nvSpPr>
          <p:cNvPr id="6" name="TextBox 5">
            <a:extLst>
              <a:ext uri="{FF2B5EF4-FFF2-40B4-BE49-F238E27FC236}">
                <a16:creationId xmlns:a16="http://schemas.microsoft.com/office/drawing/2014/main" id="{BD865F01-A45C-A141-4A8D-A3BBA26D8F7D}"/>
              </a:ext>
            </a:extLst>
          </p:cNvPr>
          <p:cNvSpPr txBox="1"/>
          <p:nvPr/>
        </p:nvSpPr>
        <p:spPr>
          <a:xfrm>
            <a:off x="50257" y="-32465"/>
            <a:ext cx="9043486" cy="954107"/>
          </a:xfrm>
          <a:prstGeom prst="rect">
            <a:avLst/>
          </a:prstGeom>
          <a:noFill/>
        </p:spPr>
        <p:txBody>
          <a:bodyPr wrap="square" rtlCol="0">
            <a:spAutoFit/>
          </a:bodyPr>
          <a:lstStyle/>
          <a:p>
            <a:pPr algn="ctr">
              <a:spcBef>
                <a:spcPts val="0"/>
              </a:spcBef>
              <a:defRPr/>
            </a:pPr>
            <a:r>
              <a:rPr lang="en-US" altLang="ja-JP" sz="2800" b="1" dirty="0">
                <a:latin typeface="Times New Roman" panose="02020603050405020304" pitchFamily="18" charset="0"/>
                <a:cs typeface="Times New Roman" panose="02020603050405020304" pitchFamily="18" charset="0"/>
              </a:rPr>
              <a:t>DEVELOPMENT OF </a:t>
            </a:r>
            <a:r>
              <a:rPr lang="en-US" sz="2800" b="1" dirty="0">
                <a:latin typeface="Times New Roman" panose="02020603050405020304" pitchFamily="18" charset="0"/>
                <a:ea typeface="Calibri" panose="020F0502020204030204" pitchFamily="34" charset="0"/>
              </a:rPr>
              <a:t>D</a:t>
            </a:r>
            <a:r>
              <a:rPr lang="en-US" sz="2800" b="1" dirty="0">
                <a:effectLst/>
                <a:latin typeface="Times New Roman" panose="02020603050405020304" pitchFamily="18" charset="0"/>
                <a:ea typeface="Calibri" panose="020F0502020204030204" pitchFamily="34" charset="0"/>
              </a:rPr>
              <a:t>IFFERENTIAL ABSORPTION SPECTROSCOPY (</a:t>
            </a:r>
            <a:r>
              <a:rPr lang="en-US" sz="2800" b="1" dirty="0" err="1">
                <a:effectLst/>
                <a:latin typeface="Times New Roman" panose="02020603050405020304" pitchFamily="18" charset="0"/>
                <a:ea typeface="Times New Roman" panose="02020603050405020304" pitchFamily="18" charset="0"/>
              </a:rPr>
              <a:t>DOAS</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USING UV LASER</a:t>
            </a:r>
            <a:endParaRPr lang="en-US" altLang="ja-JP" sz="2800" b="1"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2B1273A5-2DA7-9605-8855-EF9D1E0F808E}"/>
              </a:ext>
            </a:extLst>
          </p:cNvPr>
          <p:cNvGrpSpPr/>
          <p:nvPr/>
        </p:nvGrpSpPr>
        <p:grpSpPr>
          <a:xfrm>
            <a:off x="100514" y="1031884"/>
            <a:ext cx="9043486" cy="104556"/>
            <a:chOff x="0" y="900000"/>
            <a:chExt cx="9144000" cy="181587"/>
          </a:xfrm>
        </p:grpSpPr>
        <p:cxnSp>
          <p:nvCxnSpPr>
            <p:cNvPr id="8" name="Straight Connector 7">
              <a:extLst>
                <a:ext uri="{FF2B5EF4-FFF2-40B4-BE49-F238E27FC236}">
                  <a16:creationId xmlns:a16="http://schemas.microsoft.com/office/drawing/2014/main" id="{14FDEC30-9F94-AB1F-F5D7-BA1AE881452A}"/>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9" name="Straight Connector 8">
              <a:extLst>
                <a:ext uri="{FF2B5EF4-FFF2-40B4-BE49-F238E27FC236}">
                  <a16:creationId xmlns:a16="http://schemas.microsoft.com/office/drawing/2014/main" id="{03AFCC49-95F3-D839-14FC-B833AA696D69}"/>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10" name="Straight Connector 9">
              <a:extLst>
                <a:ext uri="{FF2B5EF4-FFF2-40B4-BE49-F238E27FC236}">
                  <a16:creationId xmlns:a16="http://schemas.microsoft.com/office/drawing/2014/main" id="{0341D094-E71B-32AF-DFFB-FF1431802597}"/>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123582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C0E40B-644D-3422-A326-F95070C05216}"/>
              </a:ext>
            </a:extLst>
          </p:cNvPr>
          <p:cNvSpPr>
            <a:spLocks noGrp="1"/>
          </p:cNvSpPr>
          <p:nvPr>
            <p:ph type="sldNum" sz="quarter" idx="12"/>
          </p:nvPr>
        </p:nvSpPr>
        <p:spPr/>
        <p:txBody>
          <a:bodyPr/>
          <a:lstStyle/>
          <a:p>
            <a:fld id="{ECBA9FB0-4107-4A94-B061-15C9F10E7C95}" type="slidenum">
              <a:rPr lang="en-US" smtClean="0"/>
              <a:pPr/>
              <a:t>48</a:t>
            </a:fld>
            <a:endParaRPr lang="en-US"/>
          </a:p>
        </p:txBody>
      </p:sp>
      <p:pic>
        <p:nvPicPr>
          <p:cNvPr id="3" name="Picture 2">
            <a:extLst>
              <a:ext uri="{FF2B5EF4-FFF2-40B4-BE49-F238E27FC236}">
                <a16:creationId xmlns:a16="http://schemas.microsoft.com/office/drawing/2014/main" id="{7F6E884D-8934-B07E-AAA3-74833D891F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058" y="1568020"/>
            <a:ext cx="8491823" cy="3352800"/>
          </a:xfrm>
          <a:prstGeom prst="rect">
            <a:avLst/>
          </a:prstGeom>
          <a:noFill/>
          <a:ln>
            <a:noFill/>
          </a:ln>
        </p:spPr>
      </p:pic>
      <p:sp>
        <p:nvSpPr>
          <p:cNvPr id="4" name="TextBox 3">
            <a:extLst>
              <a:ext uri="{FF2B5EF4-FFF2-40B4-BE49-F238E27FC236}">
                <a16:creationId xmlns:a16="http://schemas.microsoft.com/office/drawing/2014/main" id="{16E27575-7D55-C823-AAEA-8F0862384FF8}"/>
              </a:ext>
            </a:extLst>
          </p:cNvPr>
          <p:cNvSpPr txBox="1"/>
          <p:nvPr/>
        </p:nvSpPr>
        <p:spPr>
          <a:xfrm>
            <a:off x="50257" y="-32465"/>
            <a:ext cx="9043486" cy="954107"/>
          </a:xfrm>
          <a:prstGeom prst="rect">
            <a:avLst/>
          </a:prstGeom>
          <a:noFill/>
        </p:spPr>
        <p:txBody>
          <a:bodyPr wrap="square" rtlCol="0">
            <a:spAutoFit/>
          </a:bodyPr>
          <a:lstStyle/>
          <a:p>
            <a:pPr algn="ctr">
              <a:spcBef>
                <a:spcPts val="0"/>
              </a:spcBef>
              <a:defRPr/>
            </a:pPr>
            <a:r>
              <a:rPr lang="en-US" altLang="ja-JP" sz="2800" b="1" dirty="0">
                <a:latin typeface="Times New Roman" panose="02020603050405020304" pitchFamily="18" charset="0"/>
                <a:cs typeface="Times New Roman" panose="02020603050405020304" pitchFamily="18" charset="0"/>
              </a:rPr>
              <a:t>DEVELOPMENT OF </a:t>
            </a:r>
            <a:r>
              <a:rPr lang="en-US" sz="2800" b="1" dirty="0">
                <a:latin typeface="Times New Roman" panose="02020603050405020304" pitchFamily="18" charset="0"/>
                <a:ea typeface="Calibri" panose="020F0502020204030204" pitchFamily="34" charset="0"/>
              </a:rPr>
              <a:t>D</a:t>
            </a:r>
            <a:r>
              <a:rPr lang="en-US" sz="2800" b="1" dirty="0">
                <a:effectLst/>
                <a:latin typeface="Times New Roman" panose="02020603050405020304" pitchFamily="18" charset="0"/>
                <a:ea typeface="Calibri" panose="020F0502020204030204" pitchFamily="34" charset="0"/>
              </a:rPr>
              <a:t>IFFERENTIAL ABSORPTION SPECTROSCOPY (</a:t>
            </a:r>
            <a:r>
              <a:rPr lang="en-US" sz="2800" b="1" dirty="0" err="1">
                <a:effectLst/>
                <a:latin typeface="Times New Roman" panose="02020603050405020304" pitchFamily="18" charset="0"/>
                <a:ea typeface="Times New Roman" panose="02020603050405020304" pitchFamily="18" charset="0"/>
              </a:rPr>
              <a:t>DOAS</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USING UV LASER</a:t>
            </a:r>
            <a:endParaRPr lang="en-US" altLang="ja-JP" sz="2800" b="1"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62BCD1B5-71B1-75E2-8879-2ECBD0926599}"/>
              </a:ext>
            </a:extLst>
          </p:cNvPr>
          <p:cNvGrpSpPr/>
          <p:nvPr/>
        </p:nvGrpSpPr>
        <p:grpSpPr>
          <a:xfrm>
            <a:off x="100514" y="1031884"/>
            <a:ext cx="9043486" cy="104556"/>
            <a:chOff x="0" y="900000"/>
            <a:chExt cx="9144000" cy="181587"/>
          </a:xfrm>
        </p:grpSpPr>
        <p:cxnSp>
          <p:nvCxnSpPr>
            <p:cNvPr id="6" name="Straight Connector 5">
              <a:extLst>
                <a:ext uri="{FF2B5EF4-FFF2-40B4-BE49-F238E27FC236}">
                  <a16:creationId xmlns:a16="http://schemas.microsoft.com/office/drawing/2014/main" id="{CA7C23BD-863F-A723-0AE1-20EFE779C9BD}"/>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7" name="Straight Connector 6">
              <a:extLst>
                <a:ext uri="{FF2B5EF4-FFF2-40B4-BE49-F238E27FC236}">
                  <a16:creationId xmlns:a16="http://schemas.microsoft.com/office/drawing/2014/main" id="{0430BCD3-5E7C-D50A-9593-398CB1B2F073}"/>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8" name="Straight Connector 7">
              <a:extLst>
                <a:ext uri="{FF2B5EF4-FFF2-40B4-BE49-F238E27FC236}">
                  <a16:creationId xmlns:a16="http://schemas.microsoft.com/office/drawing/2014/main" id="{0286AA79-1DCC-6653-60A3-3AF8E35517AE}"/>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
        <p:nvSpPr>
          <p:cNvPr id="10" name="TextBox 9">
            <a:extLst>
              <a:ext uri="{FF2B5EF4-FFF2-40B4-BE49-F238E27FC236}">
                <a16:creationId xmlns:a16="http://schemas.microsoft.com/office/drawing/2014/main" id="{6EC5400B-F227-8496-7589-909947B21311}"/>
              </a:ext>
            </a:extLst>
          </p:cNvPr>
          <p:cNvSpPr txBox="1"/>
          <p:nvPr/>
        </p:nvSpPr>
        <p:spPr>
          <a:xfrm>
            <a:off x="-750286" y="1133679"/>
            <a:ext cx="9246143" cy="405367"/>
          </a:xfrm>
          <a:prstGeom prst="rect">
            <a:avLst/>
          </a:prstGeom>
          <a:noFill/>
        </p:spPr>
        <p:txBody>
          <a:bodyPr wrap="square">
            <a:spAutoFit/>
          </a:bodyPr>
          <a:lstStyle/>
          <a:p>
            <a:pPr marL="0" marR="0" indent="360045" algn="ctr">
              <a:lnSpc>
                <a:spcPct val="107000"/>
              </a:lnSpc>
              <a:spcBef>
                <a:spcPts val="0"/>
              </a:spcBef>
              <a:spcAft>
                <a:spcPts val="1200"/>
              </a:spcAft>
            </a:pPr>
            <a:r>
              <a:rPr lang="en-US" sz="20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Experimental system for measuring actual </a:t>
            </a:r>
            <a:r>
              <a:rPr lang="en-US" sz="20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SO2</a:t>
            </a:r>
            <a:r>
              <a:rPr lang="en-US" sz="20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gas concentration</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F8442AA-4FC2-1D44-34B4-30E33A8CF418}"/>
              </a:ext>
            </a:extLst>
          </p:cNvPr>
          <p:cNvSpPr txBox="1"/>
          <p:nvPr/>
        </p:nvSpPr>
        <p:spPr>
          <a:xfrm>
            <a:off x="50257" y="4964522"/>
            <a:ext cx="9043486" cy="2092881"/>
          </a:xfrm>
          <a:prstGeom prst="rect">
            <a:avLst/>
          </a:prstGeom>
          <a:noFill/>
        </p:spPr>
        <p:txBody>
          <a:bodyPr wrap="square">
            <a:spAutoFit/>
          </a:bodyPr>
          <a:lstStyle/>
          <a:p>
            <a:pPr marL="285750" indent="-285750">
              <a:buFont typeface="Wingdings" panose="05000000000000000000" pitchFamily="2" charset="2"/>
              <a:buChar char="Ø"/>
            </a:pPr>
            <a:r>
              <a:rPr lang="en-US" sz="1600" b="1" dirty="0">
                <a:solidFill>
                  <a:srgbClr val="000000"/>
                </a:solidFill>
                <a:effectLst/>
                <a:latin typeface="Times New Roman" panose="02020603050405020304" pitchFamily="18" charset="0"/>
                <a:ea typeface="Calibri" panose="020F0502020204030204" pitchFamily="34" charset="0"/>
              </a:rPr>
              <a:t>The standard </a:t>
            </a:r>
            <a:r>
              <a:rPr lang="en-US" sz="1600" b="1" dirty="0" err="1">
                <a:solidFill>
                  <a:srgbClr val="000000"/>
                </a:solidFill>
                <a:effectLst/>
                <a:latin typeface="Times New Roman" panose="02020603050405020304" pitchFamily="18" charset="0"/>
                <a:ea typeface="Calibri" panose="020F0502020204030204" pitchFamily="34" charset="0"/>
              </a:rPr>
              <a:t>SO</a:t>
            </a:r>
            <a:r>
              <a:rPr lang="en-US" sz="1600" b="1" baseline="-25000" dirty="0" err="1">
                <a:solidFill>
                  <a:srgbClr val="000000"/>
                </a:solidFill>
                <a:effectLst/>
                <a:latin typeface="Times New Roman" panose="02020603050405020304" pitchFamily="18" charset="0"/>
                <a:ea typeface="Calibri" panose="020F0502020204030204" pitchFamily="34" charset="0"/>
              </a:rPr>
              <a:t>2</a:t>
            </a:r>
            <a:r>
              <a:rPr lang="en-US" sz="1600" b="1" dirty="0">
                <a:solidFill>
                  <a:srgbClr val="000000"/>
                </a:solidFill>
                <a:effectLst/>
                <a:latin typeface="Times New Roman" panose="02020603050405020304" pitchFamily="18" charset="0"/>
                <a:ea typeface="Calibri" panose="020F0502020204030204" pitchFamily="34" charset="0"/>
              </a:rPr>
              <a:t> gas (100 ppm ±2% was introduced into the chamber. The gas flow rate is kept constant at 3 L/min to maintain the gas concentration at 100 ppm. </a:t>
            </a:r>
          </a:p>
          <a:p>
            <a:pPr marL="285750" indent="-285750" algn="just">
              <a:buFont typeface="Wingdings" panose="05000000000000000000" pitchFamily="2" charset="2"/>
              <a:buChar char="Ø"/>
            </a:pPr>
            <a:r>
              <a:rPr lang="en-US" sz="1600" b="1" dirty="0">
                <a:solidFill>
                  <a:srgbClr val="000000"/>
                </a:solidFill>
                <a:effectLst/>
                <a:latin typeface="Times New Roman" panose="02020603050405020304" pitchFamily="18" charset="0"/>
                <a:ea typeface="Calibri" panose="020F0502020204030204" pitchFamily="34" charset="0"/>
              </a:rPr>
              <a:t>The spectral characteristics of the </a:t>
            </a:r>
            <a:r>
              <a:rPr lang="en-US" sz="1600" b="1" dirty="0" err="1">
                <a:solidFill>
                  <a:srgbClr val="000000"/>
                </a:solidFill>
                <a:effectLst/>
                <a:latin typeface="Times New Roman" panose="02020603050405020304" pitchFamily="18" charset="0"/>
                <a:ea typeface="Calibri" panose="020F0502020204030204" pitchFamily="34" charset="0"/>
              </a:rPr>
              <a:t>Ce:LiCAF</a:t>
            </a:r>
            <a:r>
              <a:rPr lang="en-US" sz="1600" b="1" dirty="0">
                <a:solidFill>
                  <a:srgbClr val="000000"/>
                </a:solidFill>
                <a:effectLst/>
                <a:latin typeface="Times New Roman" panose="02020603050405020304" pitchFamily="18" charset="0"/>
                <a:ea typeface="Calibri" panose="020F0502020204030204" pitchFamily="34" charset="0"/>
              </a:rPr>
              <a:t> laser when passing through the air chamber will be recorded by the spectrometer two times. </a:t>
            </a:r>
            <a:r>
              <a:rPr lang="en-US"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first time, no </a:t>
            </a:r>
            <a:r>
              <a:rPr lang="en-US" sz="16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a:t>
            </a:r>
            <a:r>
              <a:rPr lang="en-US" sz="1600" b="1" kern="100" baseline="-25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gas and the second time, the air chamber is filled with </a:t>
            </a:r>
            <a:r>
              <a:rPr lang="en-US" sz="16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a:t>
            </a:r>
            <a:r>
              <a:rPr lang="en-US" sz="1600" b="1" kern="100" baseline="-25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gas.</a:t>
            </a:r>
          </a:p>
          <a:p>
            <a:pPr marL="285750" indent="-285750" algn="just">
              <a:buFont typeface="Wingdings" panose="05000000000000000000" pitchFamily="2" charset="2"/>
              <a:buChar char="Ø"/>
            </a:pPr>
            <a:r>
              <a:rPr lang="en-US" sz="1600" b="1" dirty="0">
                <a:solidFill>
                  <a:srgbClr val="000000"/>
                </a:solidFill>
                <a:latin typeface="Times New Roman" panose="02020603050405020304" pitchFamily="18" charset="0"/>
                <a:cs typeface="Times New Roman" panose="02020603050405020304" pitchFamily="18" charset="0"/>
              </a:rPr>
              <a:t>The results of measuring standard </a:t>
            </a:r>
            <a:r>
              <a:rPr lang="en-US" sz="1600" b="1" dirty="0" err="1">
                <a:solidFill>
                  <a:srgbClr val="000000"/>
                </a:solidFill>
                <a:latin typeface="Times New Roman" panose="02020603050405020304" pitchFamily="18" charset="0"/>
                <a:cs typeface="Times New Roman" panose="02020603050405020304" pitchFamily="18" charset="0"/>
              </a:rPr>
              <a:t>SO2</a:t>
            </a:r>
            <a:r>
              <a:rPr lang="en-US" sz="1600" b="1" dirty="0">
                <a:solidFill>
                  <a:srgbClr val="000000"/>
                </a:solidFill>
                <a:latin typeface="Times New Roman" panose="02020603050405020304" pitchFamily="18" charset="0"/>
                <a:cs typeface="Times New Roman" panose="02020603050405020304" pitchFamily="18" charset="0"/>
              </a:rPr>
              <a:t> gas concentration show that the </a:t>
            </a:r>
            <a:r>
              <a:rPr lang="en-US" sz="1600" b="1" dirty="0" err="1">
                <a:solidFill>
                  <a:srgbClr val="000000"/>
                </a:solidFill>
                <a:latin typeface="Times New Roman" panose="02020603050405020304" pitchFamily="18" charset="0"/>
                <a:cs typeface="Times New Roman" panose="02020603050405020304" pitchFamily="18" charset="0"/>
              </a:rPr>
              <a:t>DOAS</a:t>
            </a:r>
            <a:r>
              <a:rPr lang="en-US" sz="1600" b="1" dirty="0">
                <a:solidFill>
                  <a:srgbClr val="000000"/>
                </a:solidFill>
                <a:latin typeface="Times New Roman" panose="02020603050405020304" pitchFamily="18" charset="0"/>
                <a:cs typeface="Times New Roman" panose="02020603050405020304" pitchFamily="18" charset="0"/>
              </a:rPr>
              <a:t> is capable of accurately measuring </a:t>
            </a:r>
            <a:r>
              <a:rPr lang="en-US" sz="1600" b="1" dirty="0" err="1">
                <a:solidFill>
                  <a:srgbClr val="000000"/>
                </a:solidFill>
                <a:latin typeface="Times New Roman" panose="02020603050405020304" pitchFamily="18" charset="0"/>
                <a:cs typeface="Times New Roman" panose="02020603050405020304" pitchFamily="18" charset="0"/>
              </a:rPr>
              <a:t>SO2</a:t>
            </a:r>
            <a:r>
              <a:rPr lang="en-US" sz="1600" b="1" dirty="0">
                <a:solidFill>
                  <a:srgbClr val="000000"/>
                </a:solidFill>
                <a:latin typeface="Times New Roman" panose="02020603050405020304" pitchFamily="18" charset="0"/>
                <a:cs typeface="Times New Roman" panose="02020603050405020304" pitchFamily="18" charset="0"/>
              </a:rPr>
              <a:t> with an error of 6%.  </a:t>
            </a:r>
          </a:p>
          <a:p>
            <a:pPr marL="285750" indent="-285750" algn="just">
              <a:buFont typeface="Wingdings" panose="05000000000000000000" pitchFamily="2" charset="2"/>
              <a:buChar char="Ø"/>
            </a:pPr>
            <a:endPar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93273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11"/>
          <p:cNvSpPr txBox="1">
            <a:spLocks noChangeArrowheads="1"/>
          </p:cNvSpPr>
          <p:nvPr/>
        </p:nvSpPr>
        <p:spPr bwMode="auto">
          <a:xfrm>
            <a:off x="-85725" y="228600"/>
            <a:ext cx="9328150" cy="508000"/>
          </a:xfrm>
          <a:prstGeom prst="rect">
            <a:avLst/>
          </a:prstGeom>
          <a:noFill/>
          <a:ln w="9525">
            <a:noFill/>
            <a:miter lim="800000"/>
            <a:headEnd/>
            <a:tailEnd/>
          </a:ln>
        </p:spPr>
        <p:txBody>
          <a:bodyPr wrap="none">
            <a:spAutoFit/>
          </a:bodyPr>
          <a:lstStyle/>
          <a:p>
            <a:pPr algn="ctr">
              <a:defRPr/>
            </a:pPr>
            <a:r>
              <a:rPr lang="en-US" altLang="ja-JP" sz="2600" b="1" dirty="0">
                <a:solidFill>
                  <a:srgbClr val="FF0000"/>
                </a:solidFill>
                <a:latin typeface="Times New Roman" pitchFamily="18" charset="0"/>
                <a:cs typeface="Times New Roman" pitchFamily="18" charset="0"/>
              </a:rPr>
              <a:t>FLUORESCENCE IMAGE FROM THE SEED BEAM AXIS </a:t>
            </a:r>
            <a:endParaRPr lang="en-US" altLang="ja-JP" sz="2600" b="1" dirty="0">
              <a:solidFill>
                <a:srgbClr val="FF0000"/>
              </a:solidFill>
              <a:latin typeface="Times New Roman" pitchFamily="18" charset="0"/>
              <a:ea typeface="ＭＳ 明朝" pitchFamily="49" charset="-128"/>
              <a:cs typeface="Times New Roman" pitchFamily="18" charset="0"/>
            </a:endParaRPr>
          </a:p>
        </p:txBody>
      </p:sp>
      <p:pic>
        <p:nvPicPr>
          <p:cNvPr id="101379" name="Picture 40"/>
          <p:cNvPicPr>
            <a:picLocks noChangeAspect="1" noChangeArrowheads="1"/>
          </p:cNvPicPr>
          <p:nvPr/>
        </p:nvPicPr>
        <p:blipFill>
          <a:blip r:embed="rId2" cstate="print"/>
          <a:srcRect/>
          <a:stretch>
            <a:fillRect/>
          </a:stretch>
        </p:blipFill>
        <p:spPr bwMode="auto">
          <a:xfrm>
            <a:off x="2249488" y="3757613"/>
            <a:ext cx="1836737" cy="2119312"/>
          </a:xfrm>
          <a:prstGeom prst="rect">
            <a:avLst/>
          </a:prstGeom>
          <a:noFill/>
          <a:ln w="9525">
            <a:noFill/>
            <a:miter lim="800000"/>
            <a:headEnd/>
            <a:tailEnd/>
          </a:ln>
        </p:spPr>
      </p:pic>
      <p:sp>
        <p:nvSpPr>
          <p:cNvPr id="101380" name="Text Box 21"/>
          <p:cNvSpPr txBox="1">
            <a:spLocks noChangeArrowheads="1"/>
          </p:cNvSpPr>
          <p:nvPr/>
        </p:nvSpPr>
        <p:spPr bwMode="auto">
          <a:xfrm>
            <a:off x="1039813" y="2811463"/>
            <a:ext cx="2135187" cy="400050"/>
          </a:xfrm>
          <a:prstGeom prst="rect">
            <a:avLst/>
          </a:prstGeom>
          <a:noFill/>
          <a:ln w="9525">
            <a:noFill/>
            <a:miter lim="800000"/>
            <a:headEnd/>
            <a:tailEnd/>
          </a:ln>
        </p:spPr>
        <p:txBody>
          <a:bodyPr wrap="none">
            <a:spAutoFit/>
          </a:bodyPr>
          <a:lstStyle/>
          <a:p>
            <a:pPr algn="ctr"/>
            <a:r>
              <a:rPr lang="en-US" altLang="ja-JP" sz="2000" b="1">
                <a:latin typeface="Arial" pitchFamily="34" charset="0"/>
              </a:rPr>
              <a:t>Pump beam 1, 3</a:t>
            </a:r>
            <a:endParaRPr lang="en-US" altLang="ja-JP" sz="1600" b="1">
              <a:latin typeface="Arial" pitchFamily="34" charset="0"/>
            </a:endParaRPr>
          </a:p>
        </p:txBody>
      </p:sp>
      <p:sp>
        <p:nvSpPr>
          <p:cNvPr id="101381" name="Text Box 23"/>
          <p:cNvSpPr txBox="1">
            <a:spLocks noChangeArrowheads="1"/>
          </p:cNvSpPr>
          <p:nvPr/>
        </p:nvSpPr>
        <p:spPr bwMode="auto">
          <a:xfrm>
            <a:off x="1065213" y="1547813"/>
            <a:ext cx="2135187" cy="400050"/>
          </a:xfrm>
          <a:prstGeom prst="rect">
            <a:avLst/>
          </a:prstGeom>
          <a:noFill/>
          <a:ln w="9525">
            <a:noFill/>
            <a:miter lim="800000"/>
            <a:headEnd/>
            <a:tailEnd/>
          </a:ln>
        </p:spPr>
        <p:txBody>
          <a:bodyPr wrap="none">
            <a:spAutoFit/>
          </a:bodyPr>
          <a:lstStyle/>
          <a:p>
            <a:pPr algn="ctr"/>
            <a:r>
              <a:rPr lang="en-US" altLang="ja-JP" sz="2000" b="1">
                <a:latin typeface="Arial" pitchFamily="34" charset="0"/>
              </a:rPr>
              <a:t>Pump beam 2, 4</a:t>
            </a:r>
            <a:endParaRPr lang="en-US" altLang="ja-JP" sz="1600" b="1">
              <a:latin typeface="Arial" pitchFamily="34" charset="0"/>
            </a:endParaRPr>
          </a:p>
        </p:txBody>
      </p:sp>
      <p:sp>
        <p:nvSpPr>
          <p:cNvPr id="101382" name="Line 44"/>
          <p:cNvSpPr>
            <a:spLocks noChangeShapeType="1"/>
          </p:cNvSpPr>
          <p:nvPr/>
        </p:nvSpPr>
        <p:spPr bwMode="auto">
          <a:xfrm rot="21073681" flipH="1">
            <a:off x="2211388" y="2436813"/>
            <a:ext cx="679450" cy="415925"/>
          </a:xfrm>
          <a:prstGeom prst="line">
            <a:avLst/>
          </a:prstGeom>
          <a:noFill/>
          <a:ln w="31750">
            <a:solidFill>
              <a:srgbClr val="CC00FF"/>
            </a:solidFill>
            <a:round/>
            <a:headEnd/>
            <a:tailEnd/>
          </a:ln>
        </p:spPr>
        <p:txBody>
          <a:bodyPr/>
          <a:lstStyle/>
          <a:p>
            <a:endParaRPr lang="en-US"/>
          </a:p>
        </p:txBody>
      </p:sp>
      <p:sp>
        <p:nvSpPr>
          <p:cNvPr id="101383" name="Line 45"/>
          <p:cNvSpPr>
            <a:spLocks noChangeShapeType="1"/>
          </p:cNvSpPr>
          <p:nvPr/>
        </p:nvSpPr>
        <p:spPr bwMode="auto">
          <a:xfrm rot="21072660" flipH="1">
            <a:off x="2181225" y="1719263"/>
            <a:ext cx="1366838" cy="838200"/>
          </a:xfrm>
          <a:prstGeom prst="line">
            <a:avLst/>
          </a:prstGeom>
          <a:noFill/>
          <a:ln w="31750">
            <a:solidFill>
              <a:srgbClr val="CC00FF"/>
            </a:solidFill>
            <a:round/>
            <a:headEnd/>
            <a:tailEnd/>
          </a:ln>
        </p:spPr>
        <p:txBody>
          <a:bodyPr/>
          <a:lstStyle/>
          <a:p>
            <a:endParaRPr lang="en-US"/>
          </a:p>
        </p:txBody>
      </p:sp>
      <p:sp>
        <p:nvSpPr>
          <p:cNvPr id="101384" name="Line 46"/>
          <p:cNvSpPr>
            <a:spLocks noChangeShapeType="1"/>
          </p:cNvSpPr>
          <p:nvPr/>
        </p:nvSpPr>
        <p:spPr bwMode="auto">
          <a:xfrm>
            <a:off x="2860675" y="2387600"/>
            <a:ext cx="1179513" cy="0"/>
          </a:xfrm>
          <a:prstGeom prst="line">
            <a:avLst/>
          </a:prstGeom>
          <a:noFill/>
          <a:ln w="31750">
            <a:solidFill>
              <a:srgbClr val="CC00FF"/>
            </a:solidFill>
            <a:round/>
            <a:headEnd/>
            <a:tailEnd/>
          </a:ln>
        </p:spPr>
        <p:txBody>
          <a:bodyPr/>
          <a:lstStyle/>
          <a:p>
            <a:endParaRPr lang="en-US"/>
          </a:p>
        </p:txBody>
      </p:sp>
      <p:sp>
        <p:nvSpPr>
          <p:cNvPr id="101385" name="Line 47"/>
          <p:cNvSpPr>
            <a:spLocks noChangeShapeType="1"/>
          </p:cNvSpPr>
          <p:nvPr/>
        </p:nvSpPr>
        <p:spPr bwMode="auto">
          <a:xfrm>
            <a:off x="3502025" y="1616075"/>
            <a:ext cx="0" cy="1538288"/>
          </a:xfrm>
          <a:prstGeom prst="line">
            <a:avLst/>
          </a:prstGeom>
          <a:noFill/>
          <a:ln w="31750">
            <a:solidFill>
              <a:srgbClr val="CC00FF"/>
            </a:solidFill>
            <a:round/>
            <a:headEnd/>
            <a:tailEnd/>
          </a:ln>
        </p:spPr>
        <p:txBody>
          <a:bodyPr/>
          <a:lstStyle/>
          <a:p>
            <a:endParaRPr lang="en-US"/>
          </a:p>
        </p:txBody>
      </p:sp>
      <p:sp>
        <p:nvSpPr>
          <p:cNvPr id="101386" name="AutoShape 51"/>
          <p:cNvSpPr>
            <a:spLocks noChangeArrowheads="1"/>
          </p:cNvSpPr>
          <p:nvPr/>
        </p:nvSpPr>
        <p:spPr bwMode="auto">
          <a:xfrm rot="-2298937">
            <a:off x="2301875" y="2511425"/>
            <a:ext cx="366713" cy="139700"/>
          </a:xfrm>
          <a:prstGeom prst="rightArrow">
            <a:avLst>
              <a:gd name="adj1" fmla="val 49676"/>
              <a:gd name="adj2" fmla="val 174259"/>
            </a:avLst>
          </a:prstGeom>
          <a:solidFill>
            <a:srgbClr val="CC00FF"/>
          </a:solidFill>
          <a:ln w="9525">
            <a:solidFill>
              <a:schemeClr val="tx1"/>
            </a:solidFill>
            <a:miter lim="800000"/>
            <a:headEnd/>
            <a:tailEnd/>
          </a:ln>
        </p:spPr>
        <p:txBody>
          <a:bodyPr wrap="none" anchor="ctr"/>
          <a:lstStyle/>
          <a:p>
            <a:endParaRPr lang="en-US"/>
          </a:p>
        </p:txBody>
      </p:sp>
      <p:sp>
        <p:nvSpPr>
          <p:cNvPr id="101387" name="Line 55"/>
          <p:cNvSpPr>
            <a:spLocks noChangeShapeType="1"/>
          </p:cNvSpPr>
          <p:nvPr/>
        </p:nvSpPr>
        <p:spPr bwMode="auto">
          <a:xfrm rot="526319" flipH="1" flipV="1">
            <a:off x="2206625" y="1919288"/>
            <a:ext cx="677863" cy="415925"/>
          </a:xfrm>
          <a:prstGeom prst="line">
            <a:avLst/>
          </a:prstGeom>
          <a:noFill/>
          <a:ln w="31750">
            <a:solidFill>
              <a:srgbClr val="CC00FF"/>
            </a:solidFill>
            <a:round/>
            <a:headEnd/>
            <a:tailEnd/>
          </a:ln>
        </p:spPr>
        <p:txBody>
          <a:bodyPr/>
          <a:lstStyle/>
          <a:p>
            <a:endParaRPr lang="en-US"/>
          </a:p>
        </p:txBody>
      </p:sp>
      <p:sp>
        <p:nvSpPr>
          <p:cNvPr id="101388" name="Line 56"/>
          <p:cNvSpPr>
            <a:spLocks noChangeShapeType="1"/>
          </p:cNvSpPr>
          <p:nvPr/>
        </p:nvSpPr>
        <p:spPr bwMode="auto">
          <a:xfrm rot="527340" flipH="1" flipV="1">
            <a:off x="2176463" y="2203450"/>
            <a:ext cx="1377950" cy="846138"/>
          </a:xfrm>
          <a:prstGeom prst="line">
            <a:avLst/>
          </a:prstGeom>
          <a:noFill/>
          <a:ln w="31750">
            <a:solidFill>
              <a:srgbClr val="CC00FF"/>
            </a:solidFill>
            <a:round/>
            <a:headEnd/>
            <a:tailEnd/>
          </a:ln>
        </p:spPr>
        <p:txBody>
          <a:bodyPr/>
          <a:lstStyle/>
          <a:p>
            <a:endParaRPr lang="en-US"/>
          </a:p>
        </p:txBody>
      </p:sp>
      <p:sp>
        <p:nvSpPr>
          <p:cNvPr id="101389" name="Text Box 63"/>
          <p:cNvSpPr txBox="1">
            <a:spLocks noChangeArrowheads="1"/>
          </p:cNvSpPr>
          <p:nvPr/>
        </p:nvSpPr>
        <p:spPr bwMode="auto">
          <a:xfrm>
            <a:off x="3090863" y="3130550"/>
            <a:ext cx="1824037" cy="523875"/>
          </a:xfrm>
          <a:prstGeom prst="rect">
            <a:avLst/>
          </a:prstGeom>
          <a:noFill/>
          <a:ln w="9525">
            <a:noFill/>
            <a:miter lim="800000"/>
            <a:headEnd/>
            <a:tailEnd/>
          </a:ln>
        </p:spPr>
        <p:txBody>
          <a:bodyPr wrap="none">
            <a:spAutoFit/>
          </a:bodyPr>
          <a:lstStyle/>
          <a:p>
            <a:pPr algn="ctr"/>
            <a:r>
              <a:rPr lang="en-US" altLang="ja-JP" b="1">
                <a:latin typeface="Arial" pitchFamily="34" charset="0"/>
              </a:rPr>
              <a:t>Ce:LiCAF</a:t>
            </a:r>
          </a:p>
        </p:txBody>
      </p:sp>
      <p:sp>
        <p:nvSpPr>
          <p:cNvPr id="101390" name="AutoShape 65"/>
          <p:cNvSpPr>
            <a:spLocks noChangeArrowheads="1"/>
          </p:cNvSpPr>
          <p:nvPr/>
        </p:nvSpPr>
        <p:spPr bwMode="auto">
          <a:xfrm rot="2298937" flipV="1">
            <a:off x="2300288" y="2117725"/>
            <a:ext cx="366712" cy="139700"/>
          </a:xfrm>
          <a:prstGeom prst="rightArrow">
            <a:avLst>
              <a:gd name="adj1" fmla="val 49676"/>
              <a:gd name="adj2" fmla="val 174258"/>
            </a:avLst>
          </a:prstGeom>
          <a:solidFill>
            <a:srgbClr val="CC00FF"/>
          </a:solidFill>
          <a:ln w="9525">
            <a:solidFill>
              <a:schemeClr val="tx1"/>
            </a:solidFill>
            <a:miter lim="800000"/>
            <a:headEnd/>
            <a:tailEnd/>
          </a:ln>
        </p:spPr>
        <p:txBody>
          <a:bodyPr wrap="none" anchor="ctr"/>
          <a:lstStyle/>
          <a:p>
            <a:endParaRPr lang="en-US"/>
          </a:p>
        </p:txBody>
      </p:sp>
      <p:sp>
        <p:nvSpPr>
          <p:cNvPr id="101391" name="Line 66"/>
          <p:cNvSpPr>
            <a:spLocks noChangeShapeType="1"/>
          </p:cNvSpPr>
          <p:nvPr/>
        </p:nvSpPr>
        <p:spPr bwMode="auto">
          <a:xfrm>
            <a:off x="3506788" y="1604963"/>
            <a:ext cx="1087437" cy="0"/>
          </a:xfrm>
          <a:prstGeom prst="line">
            <a:avLst/>
          </a:prstGeom>
          <a:noFill/>
          <a:ln w="25400">
            <a:solidFill>
              <a:schemeClr val="tx1"/>
            </a:solidFill>
            <a:round/>
            <a:headEnd/>
            <a:tailEnd/>
          </a:ln>
        </p:spPr>
        <p:txBody>
          <a:bodyPr/>
          <a:lstStyle/>
          <a:p>
            <a:endParaRPr lang="en-US"/>
          </a:p>
        </p:txBody>
      </p:sp>
      <p:sp>
        <p:nvSpPr>
          <p:cNvPr id="101392" name="Line 67"/>
          <p:cNvSpPr>
            <a:spLocks noChangeShapeType="1"/>
          </p:cNvSpPr>
          <p:nvPr/>
        </p:nvSpPr>
        <p:spPr bwMode="auto">
          <a:xfrm>
            <a:off x="4048125" y="2386013"/>
            <a:ext cx="515938" cy="0"/>
          </a:xfrm>
          <a:prstGeom prst="line">
            <a:avLst/>
          </a:prstGeom>
          <a:noFill/>
          <a:ln w="25400">
            <a:solidFill>
              <a:schemeClr val="tx1"/>
            </a:solidFill>
            <a:round/>
            <a:headEnd/>
            <a:tailEnd/>
          </a:ln>
        </p:spPr>
        <p:txBody>
          <a:bodyPr/>
          <a:lstStyle/>
          <a:p>
            <a:endParaRPr lang="en-US"/>
          </a:p>
        </p:txBody>
      </p:sp>
      <p:sp>
        <p:nvSpPr>
          <p:cNvPr id="101393" name="Line 68"/>
          <p:cNvSpPr>
            <a:spLocks noChangeShapeType="1"/>
          </p:cNvSpPr>
          <p:nvPr/>
        </p:nvSpPr>
        <p:spPr bwMode="auto">
          <a:xfrm>
            <a:off x="3506788" y="3173413"/>
            <a:ext cx="1087437" cy="0"/>
          </a:xfrm>
          <a:prstGeom prst="line">
            <a:avLst/>
          </a:prstGeom>
          <a:noFill/>
          <a:ln w="25400">
            <a:solidFill>
              <a:schemeClr val="tx1"/>
            </a:solidFill>
            <a:round/>
            <a:headEnd/>
            <a:tailEnd/>
          </a:ln>
        </p:spPr>
        <p:txBody>
          <a:bodyPr/>
          <a:lstStyle/>
          <a:p>
            <a:endParaRPr lang="en-US"/>
          </a:p>
        </p:txBody>
      </p:sp>
      <p:sp>
        <p:nvSpPr>
          <p:cNvPr id="101394" name="AutoShape 75"/>
          <p:cNvSpPr>
            <a:spLocks noChangeArrowheads="1"/>
          </p:cNvSpPr>
          <p:nvPr/>
        </p:nvSpPr>
        <p:spPr bwMode="auto">
          <a:xfrm>
            <a:off x="3024188" y="2487613"/>
            <a:ext cx="804862" cy="134937"/>
          </a:xfrm>
          <a:prstGeom prst="leftArrow">
            <a:avLst>
              <a:gd name="adj1" fmla="val 49676"/>
              <a:gd name="adj2" fmla="val 319417"/>
            </a:avLst>
          </a:prstGeom>
          <a:solidFill>
            <a:srgbClr val="CC00FF"/>
          </a:solidFill>
          <a:ln w="9525">
            <a:solidFill>
              <a:srgbClr val="CC00FF"/>
            </a:solidFill>
            <a:miter lim="800000"/>
            <a:headEnd/>
            <a:tailEnd/>
          </a:ln>
        </p:spPr>
        <p:txBody>
          <a:bodyPr wrap="none" anchor="ctr"/>
          <a:lstStyle/>
          <a:p>
            <a:endParaRPr lang="en-US"/>
          </a:p>
        </p:txBody>
      </p:sp>
      <p:sp>
        <p:nvSpPr>
          <p:cNvPr id="101395" name="Rectangle 76"/>
          <p:cNvSpPr>
            <a:spLocks noChangeArrowheads="1"/>
          </p:cNvSpPr>
          <p:nvPr/>
        </p:nvSpPr>
        <p:spPr bwMode="auto">
          <a:xfrm rot="5400000">
            <a:off x="3431382" y="1794669"/>
            <a:ext cx="68262" cy="863600"/>
          </a:xfrm>
          <a:prstGeom prst="rect">
            <a:avLst/>
          </a:prstGeom>
          <a:solidFill>
            <a:srgbClr val="CC00FF"/>
          </a:solidFill>
          <a:ln w="9525">
            <a:solidFill>
              <a:srgbClr val="CC00FF"/>
            </a:solidFill>
            <a:miter lim="800000"/>
            <a:headEnd/>
            <a:tailEnd/>
          </a:ln>
        </p:spPr>
        <p:txBody>
          <a:bodyPr wrap="none" anchor="ctr"/>
          <a:lstStyle/>
          <a:p>
            <a:endParaRPr lang="en-US"/>
          </a:p>
        </p:txBody>
      </p:sp>
      <p:sp>
        <p:nvSpPr>
          <p:cNvPr id="101396" name="Rectangle 80"/>
          <p:cNvSpPr>
            <a:spLocks noChangeArrowheads="1"/>
          </p:cNvSpPr>
          <p:nvPr/>
        </p:nvSpPr>
        <p:spPr bwMode="auto">
          <a:xfrm rot="10800000">
            <a:off x="3835400" y="2192338"/>
            <a:ext cx="61913" cy="398462"/>
          </a:xfrm>
          <a:prstGeom prst="rect">
            <a:avLst/>
          </a:prstGeom>
          <a:solidFill>
            <a:srgbClr val="CC00FF"/>
          </a:solidFill>
          <a:ln w="9525">
            <a:solidFill>
              <a:srgbClr val="CC00FF"/>
            </a:solidFill>
            <a:miter lim="800000"/>
            <a:headEnd/>
            <a:tailEnd/>
          </a:ln>
        </p:spPr>
        <p:txBody>
          <a:bodyPr wrap="none" anchor="ctr"/>
          <a:lstStyle/>
          <a:p>
            <a:endParaRPr lang="en-US"/>
          </a:p>
        </p:txBody>
      </p:sp>
      <p:sp>
        <p:nvSpPr>
          <p:cNvPr id="101397" name="AutoShape 81"/>
          <p:cNvSpPr>
            <a:spLocks noChangeArrowheads="1"/>
          </p:cNvSpPr>
          <p:nvPr/>
        </p:nvSpPr>
        <p:spPr bwMode="auto">
          <a:xfrm flipV="1">
            <a:off x="3144838" y="1985963"/>
            <a:ext cx="635000" cy="134937"/>
          </a:xfrm>
          <a:prstGeom prst="leftArrow">
            <a:avLst>
              <a:gd name="adj1" fmla="val 49676"/>
              <a:gd name="adj2" fmla="val 252005"/>
            </a:avLst>
          </a:prstGeom>
          <a:solidFill>
            <a:srgbClr val="CC00FF"/>
          </a:solidFill>
          <a:ln w="9525">
            <a:solidFill>
              <a:srgbClr val="CC00FF"/>
            </a:solidFill>
            <a:miter lim="800000"/>
            <a:headEnd/>
            <a:tailEnd/>
          </a:ln>
        </p:spPr>
        <p:txBody>
          <a:bodyPr wrap="none" anchor="ctr"/>
          <a:lstStyle/>
          <a:p>
            <a:endParaRPr lang="en-US"/>
          </a:p>
        </p:txBody>
      </p:sp>
      <p:sp>
        <p:nvSpPr>
          <p:cNvPr id="101398" name="Rectangle 82"/>
          <p:cNvSpPr>
            <a:spLocks noChangeArrowheads="1"/>
          </p:cNvSpPr>
          <p:nvPr/>
        </p:nvSpPr>
        <p:spPr bwMode="auto">
          <a:xfrm rot="16200000" flipV="1">
            <a:off x="3439319" y="2426494"/>
            <a:ext cx="66675" cy="598487"/>
          </a:xfrm>
          <a:prstGeom prst="rect">
            <a:avLst/>
          </a:prstGeom>
          <a:solidFill>
            <a:srgbClr val="CC00FF"/>
          </a:solidFill>
          <a:ln w="9525">
            <a:solidFill>
              <a:srgbClr val="CC00FF"/>
            </a:solidFill>
            <a:miter lim="800000"/>
            <a:headEnd/>
            <a:tailEnd/>
          </a:ln>
        </p:spPr>
        <p:txBody>
          <a:bodyPr wrap="none" anchor="ctr"/>
          <a:lstStyle/>
          <a:p>
            <a:endParaRPr lang="en-US"/>
          </a:p>
        </p:txBody>
      </p:sp>
      <p:sp>
        <p:nvSpPr>
          <p:cNvPr id="101399" name="Rectangle 83"/>
          <p:cNvSpPr>
            <a:spLocks noChangeArrowheads="1"/>
          </p:cNvSpPr>
          <p:nvPr/>
        </p:nvSpPr>
        <p:spPr bwMode="auto">
          <a:xfrm rot="10800000" flipV="1">
            <a:off x="3713163" y="2020888"/>
            <a:ext cx="65087" cy="738187"/>
          </a:xfrm>
          <a:prstGeom prst="rect">
            <a:avLst/>
          </a:prstGeom>
          <a:solidFill>
            <a:srgbClr val="CC00FF"/>
          </a:solidFill>
          <a:ln w="9525">
            <a:solidFill>
              <a:srgbClr val="CC00FF"/>
            </a:solidFill>
            <a:miter lim="800000"/>
            <a:headEnd/>
            <a:tailEnd/>
          </a:ln>
        </p:spPr>
        <p:txBody>
          <a:bodyPr wrap="none" anchor="ctr"/>
          <a:lstStyle/>
          <a:p>
            <a:endParaRPr lang="en-US"/>
          </a:p>
        </p:txBody>
      </p:sp>
      <p:grpSp>
        <p:nvGrpSpPr>
          <p:cNvPr id="2" name="Group 32"/>
          <p:cNvGrpSpPr>
            <a:grpSpLocks/>
          </p:cNvGrpSpPr>
          <p:nvPr/>
        </p:nvGrpSpPr>
        <p:grpSpPr bwMode="auto">
          <a:xfrm>
            <a:off x="2849563" y="1598613"/>
            <a:ext cx="1203325" cy="1574800"/>
            <a:chOff x="1392" y="672"/>
            <a:chExt cx="2736" cy="2976"/>
          </a:xfrm>
        </p:grpSpPr>
        <p:sp>
          <p:nvSpPr>
            <p:cNvPr id="101429" name="Line 33"/>
            <p:cNvSpPr>
              <a:spLocks noChangeShapeType="1"/>
            </p:cNvSpPr>
            <p:nvPr/>
          </p:nvSpPr>
          <p:spPr bwMode="auto">
            <a:xfrm>
              <a:off x="2880" y="672"/>
              <a:ext cx="1248" cy="1488"/>
            </a:xfrm>
            <a:prstGeom prst="line">
              <a:avLst/>
            </a:prstGeom>
            <a:noFill/>
            <a:ln w="31750">
              <a:solidFill>
                <a:schemeClr val="tx1"/>
              </a:solidFill>
              <a:round/>
              <a:headEnd/>
              <a:tailEnd/>
            </a:ln>
          </p:spPr>
          <p:txBody>
            <a:bodyPr/>
            <a:lstStyle/>
            <a:p>
              <a:endParaRPr lang="en-US"/>
            </a:p>
          </p:txBody>
        </p:sp>
        <p:sp>
          <p:nvSpPr>
            <p:cNvPr id="101430" name="Line 34"/>
            <p:cNvSpPr>
              <a:spLocks noChangeShapeType="1"/>
            </p:cNvSpPr>
            <p:nvPr/>
          </p:nvSpPr>
          <p:spPr bwMode="auto">
            <a:xfrm flipV="1">
              <a:off x="2880" y="2160"/>
              <a:ext cx="1248" cy="1488"/>
            </a:xfrm>
            <a:prstGeom prst="line">
              <a:avLst/>
            </a:prstGeom>
            <a:noFill/>
            <a:ln w="31750">
              <a:solidFill>
                <a:schemeClr val="tx1"/>
              </a:solidFill>
              <a:round/>
              <a:headEnd/>
              <a:tailEnd/>
            </a:ln>
          </p:spPr>
          <p:txBody>
            <a:bodyPr/>
            <a:lstStyle/>
            <a:p>
              <a:endParaRPr lang="en-US"/>
            </a:p>
          </p:txBody>
        </p:sp>
        <p:sp>
          <p:nvSpPr>
            <p:cNvPr id="101431" name="Line 35"/>
            <p:cNvSpPr>
              <a:spLocks noChangeShapeType="1"/>
            </p:cNvSpPr>
            <p:nvPr/>
          </p:nvSpPr>
          <p:spPr bwMode="auto">
            <a:xfrm flipH="1">
              <a:off x="1392" y="672"/>
              <a:ext cx="1488" cy="1488"/>
            </a:xfrm>
            <a:prstGeom prst="line">
              <a:avLst/>
            </a:prstGeom>
            <a:noFill/>
            <a:ln w="31750">
              <a:solidFill>
                <a:schemeClr val="tx1"/>
              </a:solidFill>
              <a:round/>
              <a:headEnd/>
              <a:tailEnd/>
            </a:ln>
          </p:spPr>
          <p:txBody>
            <a:bodyPr/>
            <a:lstStyle/>
            <a:p>
              <a:endParaRPr lang="en-US"/>
            </a:p>
          </p:txBody>
        </p:sp>
        <p:sp>
          <p:nvSpPr>
            <p:cNvPr id="101432" name="Line 36"/>
            <p:cNvSpPr>
              <a:spLocks noChangeShapeType="1"/>
            </p:cNvSpPr>
            <p:nvPr/>
          </p:nvSpPr>
          <p:spPr bwMode="auto">
            <a:xfrm flipH="1" flipV="1">
              <a:off x="1392" y="2160"/>
              <a:ext cx="1488" cy="1488"/>
            </a:xfrm>
            <a:prstGeom prst="line">
              <a:avLst/>
            </a:prstGeom>
            <a:noFill/>
            <a:ln w="31750">
              <a:solidFill>
                <a:schemeClr val="tx1"/>
              </a:solidFill>
              <a:round/>
              <a:headEnd/>
              <a:tailEnd/>
            </a:ln>
          </p:spPr>
          <p:txBody>
            <a:bodyPr/>
            <a:lstStyle/>
            <a:p>
              <a:endParaRPr lang="en-US"/>
            </a:p>
          </p:txBody>
        </p:sp>
      </p:grpSp>
      <p:grpSp>
        <p:nvGrpSpPr>
          <p:cNvPr id="3" name="Group 91"/>
          <p:cNvGrpSpPr>
            <a:grpSpLocks/>
          </p:cNvGrpSpPr>
          <p:nvPr/>
        </p:nvGrpSpPr>
        <p:grpSpPr bwMode="auto">
          <a:xfrm>
            <a:off x="5781675" y="4035425"/>
            <a:ext cx="2259013" cy="1924050"/>
            <a:chOff x="904" y="2064"/>
            <a:chExt cx="1831" cy="1480"/>
          </a:xfrm>
        </p:grpSpPr>
        <p:pic>
          <p:nvPicPr>
            <p:cNvPr id="101426" name="Picture 88" descr="C:\WINDOWS\ﾃﾞｽｸﾄｯﾌﾟ\ASSL2002＿OHP\sidepump\up_pump_turn.tif"/>
            <p:cNvPicPr>
              <a:picLocks noChangeAspect="1" noChangeArrowheads="1"/>
            </p:cNvPicPr>
            <p:nvPr/>
          </p:nvPicPr>
          <p:blipFill>
            <a:blip r:embed="rId3" cstate="print"/>
            <a:srcRect/>
            <a:stretch>
              <a:fillRect/>
            </a:stretch>
          </p:blipFill>
          <p:spPr bwMode="auto">
            <a:xfrm>
              <a:off x="932" y="2091"/>
              <a:ext cx="1783" cy="1453"/>
            </a:xfrm>
            <a:prstGeom prst="rect">
              <a:avLst/>
            </a:prstGeom>
            <a:noFill/>
            <a:ln w="9525">
              <a:noFill/>
              <a:miter lim="800000"/>
              <a:headEnd/>
              <a:tailEnd/>
            </a:ln>
          </p:spPr>
        </p:pic>
        <p:sp>
          <p:nvSpPr>
            <p:cNvPr id="101427" name="Rectangle 89"/>
            <p:cNvSpPr>
              <a:spLocks noChangeArrowheads="1"/>
            </p:cNvSpPr>
            <p:nvPr/>
          </p:nvSpPr>
          <p:spPr bwMode="auto">
            <a:xfrm>
              <a:off x="904" y="2064"/>
              <a:ext cx="83" cy="148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01428" name="Rectangle 90"/>
            <p:cNvSpPr>
              <a:spLocks noChangeArrowheads="1"/>
            </p:cNvSpPr>
            <p:nvPr/>
          </p:nvSpPr>
          <p:spPr bwMode="auto">
            <a:xfrm>
              <a:off x="2654" y="2093"/>
              <a:ext cx="81" cy="1450"/>
            </a:xfrm>
            <a:prstGeom prst="rect">
              <a:avLst/>
            </a:prstGeom>
            <a:solidFill>
              <a:schemeClr val="bg1"/>
            </a:solidFill>
            <a:ln w="9525">
              <a:solidFill>
                <a:schemeClr val="bg1"/>
              </a:solidFill>
              <a:miter lim="800000"/>
              <a:headEnd/>
              <a:tailEnd/>
            </a:ln>
          </p:spPr>
          <p:txBody>
            <a:bodyPr wrap="none" anchor="ctr"/>
            <a:lstStyle/>
            <a:p>
              <a:endParaRPr lang="en-US"/>
            </a:p>
          </p:txBody>
        </p:sp>
      </p:grpSp>
      <p:pic>
        <p:nvPicPr>
          <p:cNvPr id="101402" name="Picture 87" descr="C:\WINDOWS\ﾃﾞｽｸﾄｯﾌﾟ\ASSL2002＿OHP\sidepump\down_pump_turn.tif"/>
          <p:cNvPicPr>
            <a:picLocks noChangeAspect="1" noChangeArrowheads="1"/>
          </p:cNvPicPr>
          <p:nvPr/>
        </p:nvPicPr>
        <p:blipFill>
          <a:blip r:embed="rId4" cstate="print"/>
          <a:srcRect/>
          <a:stretch>
            <a:fillRect/>
          </a:stretch>
        </p:blipFill>
        <p:spPr bwMode="auto">
          <a:xfrm>
            <a:off x="5892800" y="1501775"/>
            <a:ext cx="2039938" cy="1936750"/>
          </a:xfrm>
          <a:prstGeom prst="rect">
            <a:avLst/>
          </a:prstGeom>
          <a:noFill/>
          <a:ln w="9525">
            <a:noFill/>
            <a:miter lim="800000"/>
            <a:headEnd/>
            <a:tailEnd/>
          </a:ln>
        </p:spPr>
      </p:pic>
      <p:sp>
        <p:nvSpPr>
          <p:cNvPr id="101403" name="Text Box 92"/>
          <p:cNvSpPr txBox="1">
            <a:spLocks noChangeArrowheads="1"/>
          </p:cNvSpPr>
          <p:nvPr/>
        </p:nvSpPr>
        <p:spPr bwMode="auto">
          <a:xfrm>
            <a:off x="5761038" y="3454400"/>
            <a:ext cx="2635250" cy="400050"/>
          </a:xfrm>
          <a:prstGeom prst="rect">
            <a:avLst/>
          </a:prstGeom>
          <a:noFill/>
          <a:ln w="9525">
            <a:noFill/>
            <a:miter lim="800000"/>
            <a:headEnd/>
            <a:tailEnd/>
          </a:ln>
        </p:spPr>
        <p:txBody>
          <a:bodyPr wrap="none">
            <a:spAutoFit/>
          </a:bodyPr>
          <a:lstStyle/>
          <a:p>
            <a:r>
              <a:rPr lang="en-US" altLang="ja-JP" sz="2000" b="1">
                <a:latin typeface="Arial" pitchFamily="34" charset="0"/>
              </a:rPr>
              <a:t>Upper part pumping</a:t>
            </a:r>
          </a:p>
        </p:txBody>
      </p:sp>
      <p:sp>
        <p:nvSpPr>
          <p:cNvPr id="101404" name="Text Box 93"/>
          <p:cNvSpPr txBox="1">
            <a:spLocks noChangeArrowheads="1"/>
          </p:cNvSpPr>
          <p:nvPr/>
        </p:nvSpPr>
        <p:spPr bwMode="auto">
          <a:xfrm>
            <a:off x="5730875" y="5970588"/>
            <a:ext cx="2649538" cy="400050"/>
          </a:xfrm>
          <a:prstGeom prst="rect">
            <a:avLst/>
          </a:prstGeom>
          <a:noFill/>
          <a:ln w="9525">
            <a:noFill/>
            <a:miter lim="800000"/>
            <a:headEnd/>
            <a:tailEnd/>
          </a:ln>
        </p:spPr>
        <p:txBody>
          <a:bodyPr wrap="none">
            <a:spAutoFit/>
          </a:bodyPr>
          <a:lstStyle/>
          <a:p>
            <a:r>
              <a:rPr lang="en-US" altLang="ja-JP" sz="2000" b="1">
                <a:latin typeface="Arial" pitchFamily="34" charset="0"/>
              </a:rPr>
              <a:t>Lower part pumping</a:t>
            </a:r>
          </a:p>
        </p:txBody>
      </p:sp>
      <p:sp>
        <p:nvSpPr>
          <p:cNvPr id="101405" name="Text Box 94"/>
          <p:cNvSpPr txBox="1">
            <a:spLocks noChangeArrowheads="1"/>
          </p:cNvSpPr>
          <p:nvPr/>
        </p:nvSpPr>
        <p:spPr bwMode="auto">
          <a:xfrm>
            <a:off x="685800" y="6019800"/>
            <a:ext cx="3902075" cy="400050"/>
          </a:xfrm>
          <a:prstGeom prst="rect">
            <a:avLst/>
          </a:prstGeom>
          <a:noFill/>
          <a:ln w="9525">
            <a:noFill/>
            <a:miter lim="800000"/>
            <a:headEnd/>
            <a:tailEnd/>
          </a:ln>
        </p:spPr>
        <p:txBody>
          <a:bodyPr wrap="none">
            <a:spAutoFit/>
          </a:bodyPr>
          <a:lstStyle/>
          <a:p>
            <a:r>
              <a:rPr lang="en-US" altLang="ja-JP" sz="2000" b="1">
                <a:latin typeface="Arial" pitchFamily="34" charset="0"/>
              </a:rPr>
              <a:t>Upper and lower part pumping</a:t>
            </a:r>
          </a:p>
        </p:txBody>
      </p:sp>
      <p:sp>
        <p:nvSpPr>
          <p:cNvPr id="101406" name="AutoShape 95"/>
          <p:cNvSpPr>
            <a:spLocks noChangeArrowheads="1"/>
          </p:cNvSpPr>
          <p:nvPr/>
        </p:nvSpPr>
        <p:spPr bwMode="auto">
          <a:xfrm rot="-2298937">
            <a:off x="6019800" y="2127250"/>
            <a:ext cx="366713" cy="139700"/>
          </a:xfrm>
          <a:prstGeom prst="rightArrow">
            <a:avLst>
              <a:gd name="adj1" fmla="val 49676"/>
              <a:gd name="adj2" fmla="val 174259"/>
            </a:avLst>
          </a:prstGeom>
          <a:solidFill>
            <a:schemeClr val="bg1"/>
          </a:solidFill>
          <a:ln w="9525">
            <a:solidFill>
              <a:schemeClr val="bg1"/>
            </a:solidFill>
            <a:miter lim="800000"/>
            <a:headEnd/>
            <a:tailEnd/>
          </a:ln>
        </p:spPr>
        <p:txBody>
          <a:bodyPr wrap="none" anchor="ctr"/>
          <a:lstStyle/>
          <a:p>
            <a:endParaRPr lang="en-US"/>
          </a:p>
        </p:txBody>
      </p:sp>
      <p:sp>
        <p:nvSpPr>
          <p:cNvPr id="101407" name="AutoShape 96"/>
          <p:cNvSpPr>
            <a:spLocks noChangeArrowheads="1"/>
          </p:cNvSpPr>
          <p:nvPr/>
        </p:nvSpPr>
        <p:spPr bwMode="auto">
          <a:xfrm rot="2298937" flipV="1">
            <a:off x="5965825" y="5245100"/>
            <a:ext cx="366713" cy="139700"/>
          </a:xfrm>
          <a:prstGeom prst="rightArrow">
            <a:avLst>
              <a:gd name="adj1" fmla="val 49676"/>
              <a:gd name="adj2" fmla="val 174259"/>
            </a:avLst>
          </a:prstGeom>
          <a:solidFill>
            <a:schemeClr val="bg1"/>
          </a:solidFill>
          <a:ln w="9525">
            <a:solidFill>
              <a:schemeClr val="bg1"/>
            </a:solidFill>
            <a:miter lim="800000"/>
            <a:headEnd/>
            <a:tailEnd/>
          </a:ln>
        </p:spPr>
        <p:txBody>
          <a:bodyPr wrap="none" anchor="ctr"/>
          <a:lstStyle/>
          <a:p>
            <a:endParaRPr lang="en-US"/>
          </a:p>
        </p:txBody>
      </p:sp>
      <p:sp>
        <p:nvSpPr>
          <p:cNvPr id="101408" name="AutoShape 97"/>
          <p:cNvSpPr>
            <a:spLocks noChangeArrowheads="1"/>
          </p:cNvSpPr>
          <p:nvPr/>
        </p:nvSpPr>
        <p:spPr bwMode="auto">
          <a:xfrm rot="-2298937">
            <a:off x="2268538" y="4435475"/>
            <a:ext cx="366712" cy="139700"/>
          </a:xfrm>
          <a:prstGeom prst="rightArrow">
            <a:avLst>
              <a:gd name="adj1" fmla="val 49676"/>
              <a:gd name="adj2" fmla="val 174258"/>
            </a:avLst>
          </a:prstGeom>
          <a:solidFill>
            <a:schemeClr val="bg1"/>
          </a:solidFill>
          <a:ln w="9525">
            <a:solidFill>
              <a:schemeClr val="bg1"/>
            </a:solidFill>
            <a:miter lim="800000"/>
            <a:headEnd/>
            <a:tailEnd/>
          </a:ln>
        </p:spPr>
        <p:txBody>
          <a:bodyPr wrap="none" anchor="ctr"/>
          <a:lstStyle/>
          <a:p>
            <a:endParaRPr lang="en-US"/>
          </a:p>
        </p:txBody>
      </p:sp>
      <p:sp>
        <p:nvSpPr>
          <p:cNvPr id="101409" name="AutoShape 98"/>
          <p:cNvSpPr>
            <a:spLocks noChangeArrowheads="1"/>
          </p:cNvSpPr>
          <p:nvPr/>
        </p:nvSpPr>
        <p:spPr bwMode="auto">
          <a:xfrm rot="2298937" flipV="1">
            <a:off x="2266950" y="5086350"/>
            <a:ext cx="366713" cy="139700"/>
          </a:xfrm>
          <a:prstGeom prst="rightArrow">
            <a:avLst>
              <a:gd name="adj1" fmla="val 49676"/>
              <a:gd name="adj2" fmla="val 174259"/>
            </a:avLst>
          </a:prstGeom>
          <a:solidFill>
            <a:schemeClr val="bg1"/>
          </a:solidFill>
          <a:ln w="9525">
            <a:solidFill>
              <a:schemeClr val="bg1"/>
            </a:solidFill>
            <a:miter lim="800000"/>
            <a:headEnd/>
            <a:tailEnd/>
          </a:ln>
        </p:spPr>
        <p:txBody>
          <a:bodyPr wrap="none" anchor="ctr"/>
          <a:lstStyle/>
          <a:p>
            <a:endParaRPr lang="en-US"/>
          </a:p>
        </p:txBody>
      </p:sp>
      <p:grpSp>
        <p:nvGrpSpPr>
          <p:cNvPr id="4" name="Group 107"/>
          <p:cNvGrpSpPr>
            <a:grpSpLocks/>
          </p:cNvGrpSpPr>
          <p:nvPr/>
        </p:nvGrpSpPr>
        <p:grpSpPr bwMode="auto">
          <a:xfrm>
            <a:off x="6369050" y="4762500"/>
            <a:ext cx="493713" cy="561975"/>
            <a:chOff x="4362" y="3000"/>
            <a:chExt cx="337" cy="354"/>
          </a:xfrm>
        </p:grpSpPr>
        <p:sp>
          <p:nvSpPr>
            <p:cNvPr id="101423" name="AutoShape 99"/>
            <p:cNvSpPr>
              <a:spLocks noChangeArrowheads="1"/>
            </p:cNvSpPr>
            <p:nvPr/>
          </p:nvSpPr>
          <p:spPr bwMode="auto">
            <a:xfrm flipV="1">
              <a:off x="4362" y="3000"/>
              <a:ext cx="337" cy="95"/>
            </a:xfrm>
            <a:prstGeom prst="leftArrow">
              <a:avLst>
                <a:gd name="adj1" fmla="val 32204"/>
                <a:gd name="adj2" fmla="val 171571"/>
              </a:avLst>
            </a:prstGeom>
            <a:noFill/>
            <a:ln w="9525">
              <a:solidFill>
                <a:srgbClr val="CC00FF"/>
              </a:solidFill>
              <a:miter lim="800000"/>
              <a:headEnd/>
              <a:tailEnd/>
            </a:ln>
          </p:spPr>
          <p:txBody>
            <a:bodyPr wrap="none" anchor="ctr"/>
            <a:lstStyle/>
            <a:p>
              <a:endParaRPr lang="en-US"/>
            </a:p>
          </p:txBody>
        </p:sp>
        <p:sp>
          <p:nvSpPr>
            <p:cNvPr id="101424" name="Rectangle 100"/>
            <p:cNvSpPr>
              <a:spLocks noChangeArrowheads="1"/>
            </p:cNvSpPr>
            <p:nvPr/>
          </p:nvSpPr>
          <p:spPr bwMode="auto">
            <a:xfrm rot="16200000" flipV="1">
              <a:off x="4525" y="3181"/>
              <a:ext cx="29" cy="317"/>
            </a:xfrm>
            <a:prstGeom prst="rect">
              <a:avLst/>
            </a:prstGeom>
            <a:noFill/>
            <a:ln w="9525">
              <a:solidFill>
                <a:srgbClr val="CC00FF"/>
              </a:solidFill>
              <a:miter lim="800000"/>
              <a:headEnd/>
              <a:tailEnd/>
            </a:ln>
          </p:spPr>
          <p:txBody>
            <a:bodyPr wrap="none" anchor="ctr"/>
            <a:lstStyle/>
            <a:p>
              <a:endParaRPr lang="en-US"/>
            </a:p>
          </p:txBody>
        </p:sp>
        <p:sp>
          <p:nvSpPr>
            <p:cNvPr id="101425" name="Rectangle 101"/>
            <p:cNvSpPr>
              <a:spLocks noChangeArrowheads="1"/>
            </p:cNvSpPr>
            <p:nvPr/>
          </p:nvSpPr>
          <p:spPr bwMode="auto">
            <a:xfrm rot="10800000" flipV="1">
              <a:off x="4664" y="3033"/>
              <a:ext cx="34" cy="321"/>
            </a:xfrm>
            <a:prstGeom prst="rect">
              <a:avLst/>
            </a:prstGeom>
            <a:noFill/>
            <a:ln w="9525">
              <a:solidFill>
                <a:srgbClr val="CC00FF"/>
              </a:solidFill>
              <a:miter lim="800000"/>
              <a:headEnd/>
              <a:tailEnd/>
            </a:ln>
          </p:spPr>
          <p:txBody>
            <a:bodyPr wrap="none" anchor="ctr"/>
            <a:lstStyle/>
            <a:p>
              <a:endParaRPr lang="en-US"/>
            </a:p>
          </p:txBody>
        </p:sp>
      </p:grpSp>
      <p:grpSp>
        <p:nvGrpSpPr>
          <p:cNvPr id="5" name="Group 108"/>
          <p:cNvGrpSpPr>
            <a:grpSpLocks/>
          </p:cNvGrpSpPr>
          <p:nvPr/>
        </p:nvGrpSpPr>
        <p:grpSpPr bwMode="auto">
          <a:xfrm flipV="1">
            <a:off x="6343650" y="2228850"/>
            <a:ext cx="493713" cy="561975"/>
            <a:chOff x="4362" y="3000"/>
            <a:chExt cx="337" cy="354"/>
          </a:xfrm>
        </p:grpSpPr>
        <p:sp>
          <p:nvSpPr>
            <p:cNvPr id="101420" name="AutoShape 109"/>
            <p:cNvSpPr>
              <a:spLocks noChangeArrowheads="1"/>
            </p:cNvSpPr>
            <p:nvPr/>
          </p:nvSpPr>
          <p:spPr bwMode="auto">
            <a:xfrm flipV="1">
              <a:off x="4362" y="3000"/>
              <a:ext cx="337" cy="95"/>
            </a:xfrm>
            <a:prstGeom prst="leftArrow">
              <a:avLst>
                <a:gd name="adj1" fmla="val 32204"/>
                <a:gd name="adj2" fmla="val 171571"/>
              </a:avLst>
            </a:prstGeom>
            <a:noFill/>
            <a:ln w="9525">
              <a:solidFill>
                <a:srgbClr val="CC00FF"/>
              </a:solidFill>
              <a:miter lim="800000"/>
              <a:headEnd/>
              <a:tailEnd/>
            </a:ln>
          </p:spPr>
          <p:txBody>
            <a:bodyPr wrap="none" anchor="ctr"/>
            <a:lstStyle/>
            <a:p>
              <a:endParaRPr lang="en-US"/>
            </a:p>
          </p:txBody>
        </p:sp>
        <p:sp>
          <p:nvSpPr>
            <p:cNvPr id="101421" name="Rectangle 110"/>
            <p:cNvSpPr>
              <a:spLocks noChangeArrowheads="1"/>
            </p:cNvSpPr>
            <p:nvPr/>
          </p:nvSpPr>
          <p:spPr bwMode="auto">
            <a:xfrm rot="16200000" flipV="1">
              <a:off x="4525" y="3181"/>
              <a:ext cx="29" cy="317"/>
            </a:xfrm>
            <a:prstGeom prst="rect">
              <a:avLst/>
            </a:prstGeom>
            <a:noFill/>
            <a:ln w="9525">
              <a:solidFill>
                <a:srgbClr val="CC00FF"/>
              </a:solidFill>
              <a:miter lim="800000"/>
              <a:headEnd/>
              <a:tailEnd/>
            </a:ln>
          </p:spPr>
          <p:txBody>
            <a:bodyPr wrap="none" anchor="ctr"/>
            <a:lstStyle/>
            <a:p>
              <a:endParaRPr lang="en-US"/>
            </a:p>
          </p:txBody>
        </p:sp>
        <p:sp>
          <p:nvSpPr>
            <p:cNvPr id="101422" name="Rectangle 111"/>
            <p:cNvSpPr>
              <a:spLocks noChangeArrowheads="1"/>
            </p:cNvSpPr>
            <p:nvPr/>
          </p:nvSpPr>
          <p:spPr bwMode="auto">
            <a:xfrm rot="10800000" flipV="1">
              <a:off x="4664" y="3033"/>
              <a:ext cx="34" cy="321"/>
            </a:xfrm>
            <a:prstGeom prst="rect">
              <a:avLst/>
            </a:prstGeom>
            <a:noFill/>
            <a:ln w="9525">
              <a:solidFill>
                <a:srgbClr val="CC00FF"/>
              </a:solidFill>
              <a:miter lim="800000"/>
              <a:headEnd/>
              <a:tailEnd/>
            </a:ln>
          </p:spPr>
          <p:txBody>
            <a:bodyPr wrap="none" anchor="ctr"/>
            <a:lstStyle/>
            <a:p>
              <a:endParaRPr lang="en-US"/>
            </a:p>
          </p:txBody>
        </p:sp>
      </p:grpSp>
      <p:grpSp>
        <p:nvGrpSpPr>
          <p:cNvPr id="6" name="Group 117"/>
          <p:cNvGrpSpPr>
            <a:grpSpLocks/>
          </p:cNvGrpSpPr>
          <p:nvPr/>
        </p:nvGrpSpPr>
        <p:grpSpPr bwMode="auto">
          <a:xfrm>
            <a:off x="2581275" y="4495800"/>
            <a:ext cx="495300" cy="614363"/>
            <a:chOff x="3298" y="2832"/>
            <a:chExt cx="337" cy="387"/>
          </a:xfrm>
        </p:grpSpPr>
        <p:sp>
          <p:nvSpPr>
            <p:cNvPr id="101417" name="AutoShape 113"/>
            <p:cNvSpPr>
              <a:spLocks noChangeArrowheads="1"/>
            </p:cNvSpPr>
            <p:nvPr/>
          </p:nvSpPr>
          <p:spPr bwMode="auto">
            <a:xfrm flipV="1">
              <a:off x="3298" y="2832"/>
              <a:ext cx="337" cy="95"/>
            </a:xfrm>
            <a:prstGeom prst="leftArrow">
              <a:avLst>
                <a:gd name="adj1" fmla="val 32204"/>
                <a:gd name="adj2" fmla="val 171571"/>
              </a:avLst>
            </a:prstGeom>
            <a:noFill/>
            <a:ln w="9525">
              <a:solidFill>
                <a:srgbClr val="CC00FF"/>
              </a:solidFill>
              <a:miter lim="800000"/>
              <a:headEnd/>
              <a:tailEnd/>
            </a:ln>
          </p:spPr>
          <p:txBody>
            <a:bodyPr wrap="none" anchor="ctr"/>
            <a:lstStyle/>
            <a:p>
              <a:endParaRPr lang="en-US"/>
            </a:p>
          </p:txBody>
        </p:sp>
        <p:sp>
          <p:nvSpPr>
            <p:cNvPr id="101418" name="Rectangle 115"/>
            <p:cNvSpPr>
              <a:spLocks noChangeArrowheads="1"/>
            </p:cNvSpPr>
            <p:nvPr/>
          </p:nvSpPr>
          <p:spPr bwMode="auto">
            <a:xfrm rot="10800000" flipV="1">
              <a:off x="3600" y="2865"/>
              <a:ext cx="34" cy="321"/>
            </a:xfrm>
            <a:prstGeom prst="rect">
              <a:avLst/>
            </a:prstGeom>
            <a:noFill/>
            <a:ln w="9525">
              <a:solidFill>
                <a:srgbClr val="CC00FF"/>
              </a:solidFill>
              <a:miter lim="800000"/>
              <a:headEnd/>
              <a:tailEnd/>
            </a:ln>
          </p:spPr>
          <p:txBody>
            <a:bodyPr wrap="none" anchor="ctr"/>
            <a:lstStyle/>
            <a:p>
              <a:endParaRPr lang="en-US"/>
            </a:p>
          </p:txBody>
        </p:sp>
        <p:sp>
          <p:nvSpPr>
            <p:cNvPr id="101419" name="AutoShape 116"/>
            <p:cNvSpPr>
              <a:spLocks noChangeArrowheads="1"/>
            </p:cNvSpPr>
            <p:nvPr/>
          </p:nvSpPr>
          <p:spPr bwMode="auto">
            <a:xfrm flipV="1">
              <a:off x="3298" y="3124"/>
              <a:ext cx="337" cy="95"/>
            </a:xfrm>
            <a:prstGeom prst="leftArrow">
              <a:avLst>
                <a:gd name="adj1" fmla="val 32204"/>
                <a:gd name="adj2" fmla="val 171571"/>
              </a:avLst>
            </a:prstGeom>
            <a:noFill/>
            <a:ln w="9525">
              <a:solidFill>
                <a:srgbClr val="CC00FF"/>
              </a:solidFill>
              <a:miter lim="800000"/>
              <a:headEnd/>
              <a:tailEnd/>
            </a:ln>
          </p:spPr>
          <p:txBody>
            <a:bodyPr wrap="none" anchor="ctr"/>
            <a:lstStyle/>
            <a:p>
              <a:endParaRPr lang="en-US"/>
            </a:p>
          </p:txBody>
        </p:sp>
      </p:grpSp>
      <p:grpSp>
        <p:nvGrpSpPr>
          <p:cNvPr id="7" name="Group 15"/>
          <p:cNvGrpSpPr>
            <a:grpSpLocks/>
          </p:cNvGrpSpPr>
          <p:nvPr/>
        </p:nvGrpSpPr>
        <p:grpSpPr bwMode="auto">
          <a:xfrm>
            <a:off x="457200" y="860425"/>
            <a:ext cx="8229600" cy="152400"/>
            <a:chOff x="533400" y="807488"/>
            <a:chExt cx="8229600" cy="175596"/>
          </a:xfrm>
        </p:grpSpPr>
        <p:cxnSp>
          <p:nvCxnSpPr>
            <p:cNvPr id="55" name="Straight Connector 54"/>
            <p:cNvCxnSpPr/>
            <p:nvPr/>
          </p:nvCxnSpPr>
          <p:spPr>
            <a:xfrm>
              <a:off x="1371600" y="900774"/>
              <a:ext cx="7391400" cy="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533400" y="807488"/>
              <a:ext cx="8229600" cy="1830"/>
            </a:xfrm>
            <a:prstGeom prst="line">
              <a:avLst/>
            </a:prstGeom>
            <a:ln>
              <a:solidFill>
                <a:srgbClr val="7030A0"/>
              </a:solidFill>
            </a:ln>
          </p:spPr>
          <p:style>
            <a:lnRef idx="3">
              <a:schemeClr val="accent1"/>
            </a:lnRef>
            <a:fillRef idx="0">
              <a:schemeClr val="accent1"/>
            </a:fillRef>
            <a:effectRef idx="2">
              <a:schemeClr val="accent1"/>
            </a:effectRef>
            <a:fontRef idx="minor">
              <a:schemeClr val="tx1"/>
            </a:fontRef>
          </p:style>
        </p:cxnSp>
        <p:cxnSp>
          <p:nvCxnSpPr>
            <p:cNvPr id="57" name="Straight Connector 56"/>
            <p:cNvCxnSpPr/>
            <p:nvPr/>
          </p:nvCxnSpPr>
          <p:spPr>
            <a:xfrm>
              <a:off x="2286000" y="981255"/>
              <a:ext cx="6477000" cy="182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126618" y="1967987"/>
            <a:ext cx="9017383" cy="4191001"/>
            <a:chOff x="202812" y="1646368"/>
            <a:chExt cx="9017934" cy="4190893"/>
          </a:xfrm>
        </p:grpSpPr>
        <p:sp>
          <p:nvSpPr>
            <p:cNvPr id="3" name="Text Box 7"/>
            <p:cNvSpPr txBox="1">
              <a:spLocks noChangeArrowheads="1"/>
            </p:cNvSpPr>
            <p:nvPr/>
          </p:nvSpPr>
          <p:spPr bwMode="auto">
            <a:xfrm>
              <a:off x="202812" y="1778108"/>
              <a:ext cx="1752707" cy="1138745"/>
            </a:xfrm>
            <a:prstGeom prst="rect">
              <a:avLst/>
            </a:prstGeom>
            <a:noFill/>
            <a:ln w="38100">
              <a:noFill/>
              <a:miter lim="800000"/>
              <a:headEnd/>
              <a:tailEnd/>
            </a:ln>
          </p:spPr>
          <p:txBody>
            <a:bodyPr wrap="square">
              <a:spAutoFit/>
            </a:bodyPr>
            <a:lstStyle/>
            <a:p>
              <a:pPr algn="ctr">
                <a:spcBef>
                  <a:spcPct val="50000"/>
                </a:spcBef>
              </a:pPr>
              <a:r>
                <a:rPr kumimoji="0" lang="en-US" altLang="ja-JP" sz="1700" b="1" dirty="0">
                  <a:solidFill>
                    <a:srgbClr val="0000CC"/>
                  </a:solidFill>
                  <a:latin typeface="Times New Roman" pitchFamily="18" charset="0"/>
                  <a:cs typeface="Times New Roman" pitchFamily="18" charset="0"/>
                </a:rPr>
                <a:t>DIODE-PUMPED PS SOLID - STATE LASER</a:t>
              </a:r>
            </a:p>
          </p:txBody>
        </p:sp>
        <p:sp>
          <p:nvSpPr>
            <p:cNvPr id="4" name="Text Box 8"/>
            <p:cNvSpPr txBox="1">
              <a:spLocks noChangeArrowheads="1"/>
            </p:cNvSpPr>
            <p:nvPr/>
          </p:nvSpPr>
          <p:spPr bwMode="auto">
            <a:xfrm>
              <a:off x="5562921" y="1735779"/>
              <a:ext cx="1803506" cy="1138744"/>
            </a:xfrm>
            <a:prstGeom prst="rect">
              <a:avLst/>
            </a:prstGeom>
            <a:noFill/>
            <a:ln w="38100">
              <a:noFill/>
              <a:miter lim="800000"/>
              <a:headEnd/>
              <a:tailEnd/>
            </a:ln>
          </p:spPr>
          <p:txBody>
            <a:bodyPr wrap="square">
              <a:spAutoFit/>
            </a:bodyPr>
            <a:lstStyle/>
            <a:p>
              <a:pPr algn="ctr">
                <a:spcBef>
                  <a:spcPct val="50000"/>
                </a:spcBef>
              </a:pPr>
              <a:r>
                <a:rPr kumimoji="0" lang="en-US" altLang="ja-JP" sz="1700" b="1" dirty="0">
                  <a:solidFill>
                    <a:srgbClr val="0000CC"/>
                  </a:solidFill>
                  <a:latin typeface="Times New Roman" pitchFamily="18" charset="0"/>
                  <a:cs typeface="Times New Roman" pitchFamily="18" charset="0"/>
                </a:rPr>
                <a:t>NOVEL MATERIALS FOR LASER APPLICATIONS </a:t>
              </a:r>
            </a:p>
          </p:txBody>
        </p:sp>
        <p:sp>
          <p:nvSpPr>
            <p:cNvPr id="5" name="Text Box 9"/>
            <p:cNvSpPr txBox="1">
              <a:spLocks noChangeArrowheads="1"/>
            </p:cNvSpPr>
            <p:nvPr/>
          </p:nvSpPr>
          <p:spPr bwMode="auto">
            <a:xfrm>
              <a:off x="1752600" y="4760071"/>
              <a:ext cx="6019800" cy="1077190"/>
            </a:xfrm>
            <a:prstGeom prst="rect">
              <a:avLst/>
            </a:prstGeom>
            <a:noFill/>
            <a:ln w="50800" cmpd="sng">
              <a:gradFill flip="none" rotWithShape="1">
                <a:gsLst>
                  <a:gs pos="0">
                    <a:srgbClr val="000082"/>
                  </a:gs>
                  <a:gs pos="30000">
                    <a:srgbClr val="66008F"/>
                  </a:gs>
                  <a:gs pos="64999">
                    <a:srgbClr val="BA0066"/>
                  </a:gs>
                  <a:gs pos="89999">
                    <a:srgbClr val="FF0000"/>
                  </a:gs>
                  <a:gs pos="100000">
                    <a:srgbClr val="FF8200"/>
                  </a:gs>
                </a:gsLst>
                <a:lin ang="2700000" scaled="1"/>
                <a:tileRect/>
              </a:gradFill>
              <a:prstDash val="solid"/>
              <a:miter lim="800000"/>
              <a:headEnd/>
              <a:tailEnd/>
            </a:ln>
          </p:spPr>
          <p:txBody>
            <a:bodyPr>
              <a:spAutoFit/>
            </a:bodyPr>
            <a:lstStyle/>
            <a:p>
              <a:pPr algn="ctr" fontAlgn="auto">
                <a:spcBef>
                  <a:spcPct val="50000"/>
                </a:spcBef>
                <a:spcAft>
                  <a:spcPts val="0"/>
                </a:spcAft>
                <a:defRPr/>
              </a:pPr>
              <a:r>
                <a:rPr kumimoji="0" lang="en-US" altLang="ja-JP" sz="3200" b="1" dirty="0">
                  <a:solidFill>
                    <a:srgbClr val="993300"/>
                  </a:solidFill>
                  <a:latin typeface="Times New Roman" pitchFamily="18" charset="0"/>
                  <a:cs typeface="Times New Roman" pitchFamily="18" charset="0"/>
                </a:rPr>
                <a:t>LASER SPECTROSCOPY AND APPLICATIONS</a:t>
              </a:r>
            </a:p>
          </p:txBody>
        </p:sp>
        <p:sp>
          <p:nvSpPr>
            <p:cNvPr id="6" name="Line 11"/>
            <p:cNvSpPr>
              <a:spLocks noChangeShapeType="1"/>
            </p:cNvSpPr>
            <p:nvPr/>
          </p:nvSpPr>
          <p:spPr bwMode="auto">
            <a:xfrm>
              <a:off x="922898" y="3183543"/>
              <a:ext cx="1752707" cy="1600160"/>
            </a:xfrm>
            <a:prstGeom prst="line">
              <a:avLst/>
            </a:prstGeom>
            <a:noFill/>
            <a:ln w="76200">
              <a:solidFill>
                <a:srgbClr val="FF0000"/>
              </a:solidFill>
              <a:round/>
              <a:headEnd/>
              <a:tailEnd type="triangle" w="med" len="med"/>
            </a:ln>
          </p:spPr>
          <p:txBody>
            <a:bodyPr/>
            <a:lstStyle/>
            <a:p>
              <a:pPr fontAlgn="auto">
                <a:spcBef>
                  <a:spcPts val="0"/>
                </a:spcBef>
                <a:spcAft>
                  <a:spcPts val="0"/>
                </a:spcAft>
                <a:defRPr/>
              </a:pPr>
              <a:endParaRPr kumimoji="0" lang="en-US" sz="1800">
                <a:solidFill>
                  <a:prstClr val="black"/>
                </a:solidFill>
                <a:latin typeface="Calibri"/>
                <a:ea typeface="+mn-ea"/>
              </a:endParaRPr>
            </a:p>
          </p:txBody>
        </p:sp>
        <p:sp>
          <p:nvSpPr>
            <p:cNvPr id="7" name="Line 12"/>
            <p:cNvSpPr>
              <a:spLocks noChangeShapeType="1"/>
            </p:cNvSpPr>
            <p:nvPr/>
          </p:nvSpPr>
          <p:spPr bwMode="auto">
            <a:xfrm flipH="1">
              <a:off x="4605600" y="3204191"/>
              <a:ext cx="0" cy="1596987"/>
            </a:xfrm>
            <a:prstGeom prst="line">
              <a:avLst/>
            </a:prstGeom>
            <a:noFill/>
            <a:ln w="76200">
              <a:solidFill>
                <a:srgbClr val="66FF33"/>
              </a:solidFill>
              <a:round/>
              <a:headEnd/>
              <a:tailEnd type="triangle" w="med" len="med"/>
            </a:ln>
          </p:spPr>
          <p:txBody>
            <a:bodyPr/>
            <a:lstStyle/>
            <a:p>
              <a:pPr fontAlgn="auto">
                <a:spcBef>
                  <a:spcPts val="0"/>
                </a:spcBef>
                <a:spcAft>
                  <a:spcPts val="0"/>
                </a:spcAft>
                <a:defRPr/>
              </a:pPr>
              <a:endParaRPr kumimoji="0" lang="en-US" sz="1800">
                <a:solidFill>
                  <a:prstClr val="black"/>
                </a:solidFill>
                <a:latin typeface="Calibri"/>
                <a:ea typeface="+mn-ea"/>
              </a:endParaRPr>
            </a:p>
          </p:txBody>
        </p:sp>
        <p:sp>
          <p:nvSpPr>
            <p:cNvPr id="8" name="Text Box 8"/>
            <p:cNvSpPr txBox="1">
              <a:spLocks noChangeArrowheads="1"/>
            </p:cNvSpPr>
            <p:nvPr/>
          </p:nvSpPr>
          <p:spPr bwMode="auto">
            <a:xfrm>
              <a:off x="1934734" y="1659580"/>
              <a:ext cx="1828912" cy="1400348"/>
            </a:xfrm>
            <a:prstGeom prst="rect">
              <a:avLst/>
            </a:prstGeom>
            <a:noFill/>
            <a:ln w="38100">
              <a:noFill/>
              <a:miter lim="800000"/>
              <a:headEnd/>
              <a:tailEnd/>
            </a:ln>
          </p:spPr>
          <p:txBody>
            <a:bodyPr wrap="square">
              <a:spAutoFit/>
            </a:bodyPr>
            <a:lstStyle/>
            <a:p>
              <a:pPr algn="ctr"/>
              <a:r>
                <a:rPr kumimoji="0" lang="en-US" altLang="ja-JP" sz="1700" b="1" dirty="0">
                  <a:solidFill>
                    <a:srgbClr val="0000CC"/>
                  </a:solidFill>
                  <a:latin typeface="Times New Roman" pitchFamily="18" charset="0"/>
                  <a:cs typeface="Times New Roman" pitchFamily="18" charset="0"/>
                </a:rPr>
                <a:t>ALL SOLID </a:t>
              </a:r>
              <a:r>
                <a:rPr lang="en-US" altLang="ja-JP" sz="1700" b="1" dirty="0">
                  <a:solidFill>
                    <a:srgbClr val="0000CC"/>
                  </a:solidFill>
                  <a:latin typeface="Times New Roman" pitchFamily="18" charset="0"/>
                  <a:cs typeface="Times New Roman" pitchFamily="18" charset="0"/>
                </a:rPr>
                <a:t>– STATE ULTRAVIOLET </a:t>
              </a:r>
              <a:endParaRPr kumimoji="0" lang="en-US" altLang="ja-JP" sz="1700" b="1" dirty="0">
                <a:solidFill>
                  <a:srgbClr val="0000CC"/>
                </a:solidFill>
                <a:latin typeface="Times New Roman" pitchFamily="18" charset="0"/>
                <a:cs typeface="Times New Roman" pitchFamily="18" charset="0"/>
              </a:endParaRPr>
            </a:p>
            <a:p>
              <a:pPr algn="ctr"/>
              <a:r>
                <a:rPr kumimoji="0" lang="en-US" altLang="ja-JP" sz="1700" b="1" dirty="0">
                  <a:solidFill>
                    <a:srgbClr val="0000CC"/>
                  </a:solidFill>
                  <a:latin typeface="Times New Roman" pitchFamily="18" charset="0"/>
                  <a:cs typeface="Times New Roman" pitchFamily="18" charset="0"/>
                </a:rPr>
                <a:t>LASERS</a:t>
              </a:r>
            </a:p>
            <a:p>
              <a:pPr algn="ctr"/>
              <a:endParaRPr kumimoji="0" lang="en-US" altLang="ja-JP" sz="1700" b="1" dirty="0">
                <a:solidFill>
                  <a:srgbClr val="0000CC"/>
                </a:solidFill>
                <a:latin typeface="Calibri" pitchFamily="34" charset="0"/>
              </a:endParaRPr>
            </a:p>
          </p:txBody>
        </p:sp>
        <p:sp>
          <p:nvSpPr>
            <p:cNvPr id="9" name="Line 12"/>
            <p:cNvSpPr>
              <a:spLocks noChangeShapeType="1"/>
            </p:cNvSpPr>
            <p:nvPr/>
          </p:nvSpPr>
          <p:spPr bwMode="auto">
            <a:xfrm flipH="1">
              <a:off x="6629787" y="3183543"/>
              <a:ext cx="1752707" cy="1596987"/>
            </a:xfrm>
            <a:prstGeom prst="line">
              <a:avLst/>
            </a:prstGeom>
            <a:noFill/>
            <a:ln w="76200">
              <a:solidFill>
                <a:srgbClr val="0000FF"/>
              </a:solidFill>
              <a:round/>
              <a:headEnd/>
              <a:tailEnd type="triangle" w="med" len="med"/>
            </a:ln>
          </p:spPr>
          <p:txBody>
            <a:bodyPr/>
            <a:lstStyle/>
            <a:p>
              <a:pPr fontAlgn="auto">
                <a:spcBef>
                  <a:spcPts val="0"/>
                </a:spcBef>
                <a:spcAft>
                  <a:spcPts val="0"/>
                </a:spcAft>
                <a:defRPr/>
              </a:pPr>
              <a:endParaRPr kumimoji="0" lang="en-US" sz="1800">
                <a:solidFill>
                  <a:prstClr val="black"/>
                </a:solidFill>
                <a:latin typeface="Calibri"/>
                <a:ea typeface="+mn-ea"/>
              </a:endParaRPr>
            </a:p>
          </p:txBody>
        </p:sp>
        <p:sp>
          <p:nvSpPr>
            <p:cNvPr id="15" name="Text Box 8"/>
            <p:cNvSpPr txBox="1">
              <a:spLocks noChangeArrowheads="1"/>
            </p:cNvSpPr>
            <p:nvPr/>
          </p:nvSpPr>
          <p:spPr bwMode="auto">
            <a:xfrm>
              <a:off x="7577731" y="1646368"/>
              <a:ext cx="1643015" cy="1400349"/>
            </a:xfrm>
            <a:prstGeom prst="rect">
              <a:avLst/>
            </a:prstGeom>
            <a:noFill/>
            <a:ln w="38100">
              <a:noFill/>
              <a:miter lim="800000"/>
              <a:headEnd/>
              <a:tailEnd/>
            </a:ln>
          </p:spPr>
          <p:txBody>
            <a:bodyPr wrap="square">
              <a:spAutoFit/>
            </a:bodyPr>
            <a:lstStyle/>
            <a:p>
              <a:pPr algn="ctr"/>
              <a:r>
                <a:rPr lang="pt-BR" sz="1700" b="1" dirty="0">
                  <a:solidFill>
                    <a:srgbClr val="0000CC"/>
                  </a:solidFill>
                  <a:latin typeface="Times New Roman" pitchFamily="18" charset="0"/>
                  <a:cs typeface="Times New Roman" pitchFamily="18" charset="0"/>
                </a:rPr>
                <a:t>ALL SOLID STATE RAMAN LASER </a:t>
              </a:r>
              <a:endParaRPr lang="en-US" altLang="ja-JP" sz="1700" b="1" dirty="0">
                <a:solidFill>
                  <a:srgbClr val="0000CC"/>
                </a:solidFill>
                <a:latin typeface="Times New Roman" pitchFamily="18" charset="0"/>
                <a:cs typeface="Times New Roman" pitchFamily="18" charset="0"/>
              </a:endParaRPr>
            </a:p>
            <a:p>
              <a:pPr algn="ctr"/>
              <a:endParaRPr kumimoji="0" lang="en-US" altLang="ja-JP" sz="1700" b="1" dirty="0">
                <a:solidFill>
                  <a:srgbClr val="0000CC"/>
                </a:solidFill>
                <a:latin typeface="Calibri" pitchFamily="34" charset="0"/>
              </a:endParaRPr>
            </a:p>
          </p:txBody>
        </p:sp>
        <p:sp>
          <p:nvSpPr>
            <p:cNvPr id="16" name="Text Box 8"/>
            <p:cNvSpPr txBox="1">
              <a:spLocks noChangeArrowheads="1"/>
            </p:cNvSpPr>
            <p:nvPr/>
          </p:nvSpPr>
          <p:spPr bwMode="auto">
            <a:xfrm>
              <a:off x="3791881" y="1659580"/>
              <a:ext cx="1719219" cy="1400348"/>
            </a:xfrm>
            <a:prstGeom prst="rect">
              <a:avLst/>
            </a:prstGeom>
            <a:noFill/>
            <a:ln w="38100">
              <a:noFill/>
              <a:miter lim="800000"/>
              <a:headEnd/>
              <a:tailEnd/>
            </a:ln>
          </p:spPr>
          <p:txBody>
            <a:bodyPr wrap="square">
              <a:spAutoFit/>
            </a:bodyPr>
            <a:lstStyle/>
            <a:p>
              <a:pPr algn="ctr"/>
              <a:r>
                <a:rPr lang="pt-BR" sz="1700" b="1" dirty="0">
                  <a:solidFill>
                    <a:srgbClr val="0000CC"/>
                  </a:solidFill>
                  <a:latin typeface="Times New Roman" pitchFamily="18" charset="0"/>
                  <a:cs typeface="Times New Roman" pitchFamily="18" charset="0"/>
                </a:rPr>
                <a:t>ALL SOLID STATE</a:t>
              </a:r>
            </a:p>
            <a:p>
              <a:pPr algn="ctr"/>
              <a:r>
                <a:rPr lang="pt-BR" sz="1700" b="1" dirty="0">
                  <a:solidFill>
                    <a:srgbClr val="0000CC"/>
                  </a:solidFill>
                  <a:latin typeface="Times New Roman" pitchFamily="18" charset="0"/>
                  <a:cs typeface="Times New Roman" pitchFamily="18" charset="0"/>
                </a:rPr>
                <a:t>HIGH POWER ULTRASHORT LASER</a:t>
              </a:r>
              <a:endParaRPr kumimoji="0" lang="en-US" altLang="ja-JP" sz="1700" b="1" dirty="0">
                <a:solidFill>
                  <a:srgbClr val="0000CC"/>
                </a:solidFill>
                <a:latin typeface="Times New Roman" pitchFamily="18" charset="0"/>
                <a:cs typeface="Times New Roman" pitchFamily="18" charset="0"/>
              </a:endParaRPr>
            </a:p>
          </p:txBody>
        </p:sp>
        <p:sp>
          <p:nvSpPr>
            <p:cNvPr id="37" name="Line 12"/>
            <p:cNvSpPr>
              <a:spLocks noChangeShapeType="1"/>
            </p:cNvSpPr>
            <p:nvPr/>
          </p:nvSpPr>
          <p:spPr bwMode="auto">
            <a:xfrm flipH="1">
              <a:off x="2819554" y="3183543"/>
              <a:ext cx="0" cy="1596987"/>
            </a:xfrm>
            <a:prstGeom prst="line">
              <a:avLst/>
            </a:prstGeom>
            <a:noFill/>
            <a:ln w="76200">
              <a:solidFill>
                <a:srgbClr val="66FF33"/>
              </a:solidFill>
              <a:round/>
              <a:headEnd/>
              <a:tailEnd type="triangle" w="med" len="med"/>
            </a:ln>
          </p:spPr>
          <p:txBody>
            <a:bodyPr/>
            <a:lstStyle/>
            <a:p>
              <a:pPr fontAlgn="auto">
                <a:spcBef>
                  <a:spcPts val="0"/>
                </a:spcBef>
                <a:spcAft>
                  <a:spcPts val="0"/>
                </a:spcAft>
                <a:defRPr/>
              </a:pPr>
              <a:endParaRPr kumimoji="0" lang="en-US" sz="1800">
                <a:solidFill>
                  <a:prstClr val="black"/>
                </a:solidFill>
                <a:latin typeface="Calibri"/>
                <a:ea typeface="+mn-ea"/>
              </a:endParaRPr>
            </a:p>
          </p:txBody>
        </p:sp>
        <p:sp>
          <p:nvSpPr>
            <p:cNvPr id="39" name="Line 12"/>
            <p:cNvSpPr>
              <a:spLocks noChangeShapeType="1"/>
            </p:cNvSpPr>
            <p:nvPr/>
          </p:nvSpPr>
          <p:spPr bwMode="auto">
            <a:xfrm flipH="1">
              <a:off x="6519711" y="3208944"/>
              <a:ext cx="0" cy="1596987"/>
            </a:xfrm>
            <a:prstGeom prst="line">
              <a:avLst/>
            </a:prstGeom>
            <a:noFill/>
            <a:ln w="76200">
              <a:solidFill>
                <a:srgbClr val="66FF33"/>
              </a:solidFill>
              <a:round/>
              <a:headEnd/>
              <a:tailEnd type="triangle" w="med" len="med"/>
            </a:ln>
          </p:spPr>
          <p:txBody>
            <a:bodyPr/>
            <a:lstStyle/>
            <a:p>
              <a:pPr fontAlgn="auto">
                <a:spcBef>
                  <a:spcPts val="0"/>
                </a:spcBef>
                <a:spcAft>
                  <a:spcPts val="0"/>
                </a:spcAft>
                <a:defRPr/>
              </a:pPr>
              <a:endParaRPr kumimoji="0" lang="en-US" sz="1800">
                <a:solidFill>
                  <a:prstClr val="black"/>
                </a:solidFill>
                <a:latin typeface="Calibri"/>
                <a:ea typeface="+mn-ea"/>
              </a:endParaRPr>
            </a:p>
          </p:txBody>
        </p:sp>
      </p:grpSp>
      <p:sp>
        <p:nvSpPr>
          <p:cNvPr id="10" name="Rectangle 9"/>
          <p:cNvSpPr/>
          <p:nvPr/>
        </p:nvSpPr>
        <p:spPr>
          <a:xfrm>
            <a:off x="0" y="0"/>
            <a:ext cx="9144000" cy="830997"/>
          </a:xfrm>
          <a:prstGeom prst="rect">
            <a:avLst/>
          </a:prstGeom>
        </p:spPr>
        <p:txBody>
          <a:bodyPr wrap="square">
            <a:spAutoFit/>
          </a:bodyPr>
          <a:lstStyle/>
          <a:p>
            <a:pPr algn="ctr"/>
            <a:r>
              <a:rPr lang="en-US" sz="2400" b="1" dirty="0">
                <a:solidFill>
                  <a:srgbClr val="FF0000"/>
                </a:solidFill>
                <a:latin typeface="Times New Roman" pitchFamily="18" charset="0"/>
                <a:cs typeface="Times New Roman" pitchFamily="18" charset="0"/>
              </a:rPr>
              <a:t>RESEARCH AND DEVELOPMENT OF ALL SOLID-STATE LASERS AT PHOTONIC LABORATORY</a:t>
            </a:r>
            <a:endParaRPr lang="en-US" sz="2400" dirty="0"/>
          </a:p>
        </p:txBody>
      </p:sp>
      <p:sp>
        <p:nvSpPr>
          <p:cNvPr id="21" name="Rectangle 20"/>
          <p:cNvSpPr/>
          <p:nvPr/>
        </p:nvSpPr>
        <p:spPr>
          <a:xfrm>
            <a:off x="7425263" y="1828800"/>
            <a:ext cx="1566334" cy="1676400"/>
          </a:xfrm>
          <a:prstGeom prst="rect">
            <a:avLst/>
          </a:prstGeom>
          <a:noFill/>
          <a:ln w="317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562600" y="1828800"/>
            <a:ext cx="1642534" cy="1676400"/>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767666" y="1837265"/>
            <a:ext cx="1642534" cy="1676400"/>
          </a:xfrm>
          <a:prstGeom prst="rect">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930401" y="1837265"/>
            <a:ext cx="1642534" cy="1676400"/>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18531" y="1828800"/>
            <a:ext cx="1642534" cy="1676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lide Number Placeholder 29"/>
          <p:cNvSpPr>
            <a:spLocks noGrp="1"/>
          </p:cNvSpPr>
          <p:nvPr>
            <p:ph type="sldNum" sz="quarter" idx="12"/>
          </p:nvPr>
        </p:nvSpPr>
        <p:spPr>
          <a:xfrm>
            <a:off x="7924800" y="7178675"/>
            <a:ext cx="762000" cy="365125"/>
          </a:xfrm>
        </p:spPr>
        <p:txBody>
          <a:bodyPr/>
          <a:lstStyle/>
          <a:p>
            <a:fld id="{ECBA9FB0-4107-4A94-B061-15C9F10E7C95}" type="slidenum">
              <a:rPr lang="en-US" smtClean="0"/>
              <a:pPr/>
              <a:t>5</a:t>
            </a:fld>
            <a:endParaRPr lang="en-US"/>
          </a:p>
        </p:txBody>
      </p:sp>
      <p:grpSp>
        <p:nvGrpSpPr>
          <p:cNvPr id="17" name="Group 16">
            <a:extLst>
              <a:ext uri="{FF2B5EF4-FFF2-40B4-BE49-F238E27FC236}">
                <a16:creationId xmlns:a16="http://schemas.microsoft.com/office/drawing/2014/main" id="{1FDE4633-10B1-7EBD-D373-04067D5B3123}"/>
              </a:ext>
            </a:extLst>
          </p:cNvPr>
          <p:cNvGrpSpPr/>
          <p:nvPr/>
        </p:nvGrpSpPr>
        <p:grpSpPr>
          <a:xfrm>
            <a:off x="0" y="900000"/>
            <a:ext cx="9144000" cy="181587"/>
            <a:chOff x="0" y="900000"/>
            <a:chExt cx="9144000" cy="181587"/>
          </a:xfrm>
        </p:grpSpPr>
        <p:cxnSp>
          <p:nvCxnSpPr>
            <p:cNvPr id="18" name="Straight Connector 17">
              <a:extLst>
                <a:ext uri="{FF2B5EF4-FFF2-40B4-BE49-F238E27FC236}">
                  <a16:creationId xmlns:a16="http://schemas.microsoft.com/office/drawing/2014/main" id="{41BE60C1-A307-B848-8F29-091F7DD2CD19}"/>
                </a:ext>
              </a:extLst>
            </p:cNvPr>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19" name="Straight Connector 18">
              <a:extLst>
                <a:ext uri="{FF2B5EF4-FFF2-40B4-BE49-F238E27FC236}">
                  <a16:creationId xmlns:a16="http://schemas.microsoft.com/office/drawing/2014/main" id="{9B6A88A8-7B77-0604-730C-DFEB538CC20E}"/>
                </a:ext>
              </a:extLst>
            </p:cNvPr>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20" name="Straight Connector 19">
              <a:extLst>
                <a:ext uri="{FF2B5EF4-FFF2-40B4-BE49-F238E27FC236}">
                  <a16:creationId xmlns:a16="http://schemas.microsoft.com/office/drawing/2014/main" id="{54F97665-1471-A86C-76F5-106C033FCB0E}"/>
                </a:ext>
              </a:extLst>
            </p:cNvPr>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7CE52A-633B-C952-B265-1D5F086EAEB5}"/>
              </a:ext>
            </a:extLst>
          </p:cNvPr>
          <p:cNvSpPr>
            <a:spLocks noGrp="1"/>
          </p:cNvSpPr>
          <p:nvPr>
            <p:ph type="sldNum" sz="quarter" idx="12"/>
          </p:nvPr>
        </p:nvSpPr>
        <p:spPr/>
        <p:txBody>
          <a:bodyPr/>
          <a:lstStyle/>
          <a:p>
            <a:fld id="{ECBA9FB0-4107-4A94-B061-15C9F10E7C95}" type="slidenum">
              <a:rPr lang="en-US" smtClean="0"/>
              <a:pPr/>
              <a:t>50</a:t>
            </a:fld>
            <a:endParaRPr lang="en-US"/>
          </a:p>
        </p:txBody>
      </p:sp>
      <p:pic>
        <p:nvPicPr>
          <p:cNvPr id="3" name="Picture 2">
            <a:extLst>
              <a:ext uri="{FF2B5EF4-FFF2-40B4-BE49-F238E27FC236}">
                <a16:creationId xmlns:a16="http://schemas.microsoft.com/office/drawing/2014/main" id="{3777F786-3788-B178-3B19-8C818CB5DC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7" y="1093386"/>
            <a:ext cx="5225137" cy="3482976"/>
          </a:xfrm>
          <a:prstGeom prst="rect">
            <a:avLst/>
          </a:prstGeom>
          <a:noFill/>
          <a:ln>
            <a:noFill/>
          </a:ln>
        </p:spPr>
      </p:pic>
      <p:pic>
        <p:nvPicPr>
          <p:cNvPr id="1026" name="Picture 2" descr="Không có mô tả ảnh.">
            <a:extLst>
              <a:ext uri="{FF2B5EF4-FFF2-40B4-BE49-F238E27FC236}">
                <a16:creationId xmlns:a16="http://schemas.microsoft.com/office/drawing/2014/main" id="{2C0C2C22-6F01-F75B-B71A-80DBDD2AEE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837165"/>
            <a:ext cx="3962400"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994FC1-E119-27E0-D8ED-9AB79B2917AE}"/>
              </a:ext>
            </a:extLst>
          </p:cNvPr>
          <p:cNvSpPr txBox="1"/>
          <p:nvPr/>
        </p:nvSpPr>
        <p:spPr>
          <a:xfrm>
            <a:off x="164362" y="346461"/>
            <a:ext cx="8815275" cy="646331"/>
          </a:xfrm>
          <a:prstGeom prst="rect">
            <a:avLst/>
          </a:prstGeom>
          <a:noFill/>
        </p:spPr>
        <p:txBody>
          <a:bodyPr wrap="square">
            <a:spAutoFit/>
          </a:bodyPr>
          <a:lstStyle/>
          <a:p>
            <a:pPr algn="ctr"/>
            <a:r>
              <a:rPr lang="en-US" b="1" i="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9th Academic Conference on Natural Science for Young Scientists, Master and PhD Students from ASEAN countries (</a:t>
            </a:r>
            <a:r>
              <a:rPr lang="en-US" b="1" i="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CASEAN</a:t>
            </a:r>
            <a:r>
              <a:rPr lang="en-US" b="1" i="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 </a:t>
            </a:r>
            <a:endPar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380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899761-3295-4D3B-B596-0A98B794BB6C}"/>
              </a:ext>
            </a:extLst>
          </p:cNvPr>
          <p:cNvSpPr>
            <a:spLocks noGrp="1"/>
          </p:cNvSpPr>
          <p:nvPr>
            <p:ph type="sldNum" sz="quarter" idx="12"/>
          </p:nvPr>
        </p:nvSpPr>
        <p:spPr/>
        <p:txBody>
          <a:bodyPr/>
          <a:lstStyle/>
          <a:p>
            <a:fld id="{ECBA9FB0-4107-4A94-B061-15C9F10E7C95}" type="slidenum">
              <a:rPr lang="en-US" smtClean="0"/>
              <a:pPr/>
              <a:t>51</a:t>
            </a:fld>
            <a:endParaRPr lang="en-US"/>
          </a:p>
        </p:txBody>
      </p:sp>
      <p:pic>
        <p:nvPicPr>
          <p:cNvPr id="1026" name="Picture 2" descr="Có thể là hình ảnh về 1 người, bệnh viện và văn bản">
            <a:extLst>
              <a:ext uri="{FF2B5EF4-FFF2-40B4-BE49-F238E27FC236}">
                <a16:creationId xmlns:a16="http://schemas.microsoft.com/office/drawing/2014/main" id="{217ADB5C-1EAA-5541-2D9B-9F4D8FE91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43" y="1340304"/>
            <a:ext cx="5569857" cy="41773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925BF8-17DE-EE88-FB95-6F54A685818A}"/>
              </a:ext>
            </a:extLst>
          </p:cNvPr>
          <p:cNvSpPr txBox="1"/>
          <p:nvPr/>
        </p:nvSpPr>
        <p:spPr>
          <a:xfrm>
            <a:off x="5651953" y="1340304"/>
            <a:ext cx="3669393" cy="4527201"/>
          </a:xfrm>
          <a:prstGeom prst="rect">
            <a:avLst/>
          </a:prstGeom>
          <a:noFill/>
        </p:spPr>
        <p:txBody>
          <a:bodyPr wrap="square">
            <a:spAutoFit/>
          </a:bodyPr>
          <a:lstStyle/>
          <a:p>
            <a:pPr algn="just">
              <a:lnSpc>
                <a:spcPct val="115000"/>
              </a:lnSpc>
              <a:spcAft>
                <a:spcPts val="800"/>
              </a:spcAf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Time-resolved </a:t>
            </a:r>
            <a:r>
              <a:rPr lang="vi-VN" sz="1800" b="1" dirty="0">
                <a:effectLst/>
                <a:latin typeface="Times New Roman" panose="02020603050405020304" pitchFamily="18" charset="0"/>
                <a:ea typeface="Aptos" panose="020B0004020202020204" pitchFamily="34" charset="0"/>
                <a:cs typeface="Arial" panose="020B0604020202020204" pitchFamily="34" charset="0"/>
              </a:rPr>
              <a:t>FLS1000</a:t>
            </a:r>
            <a:endParaRPr lang="en-US" sz="1800" dirty="0">
              <a:effectLst/>
              <a:latin typeface="Aptos" panose="020B0004020202020204" pitchFamily="34" charset="0"/>
              <a:ea typeface="Aptos" panose="020B0004020202020204" pitchFamily="34" charset="0"/>
              <a:cs typeface="Arial" panose="020B0604020202020204" pitchFamily="34" charset="0"/>
            </a:endParaRPr>
          </a:p>
          <a:p>
            <a:pPr algn="just">
              <a:lnSpc>
                <a:spcPct val="115000"/>
              </a:lnSpc>
              <a:spcAft>
                <a:spcPts val="800"/>
              </a:spcAft>
            </a:pPr>
            <a:r>
              <a:rPr lang="vi-VN" sz="1800" b="1" dirty="0">
                <a:effectLst/>
                <a:latin typeface="Times New Roman" panose="02020603050405020304" pitchFamily="18" charset="0"/>
                <a:ea typeface="Aptos" panose="020B0004020202020204" pitchFamily="34" charset="0"/>
                <a:cs typeface="Arial" panose="020B0604020202020204" pitchFamily="34" charset="0"/>
              </a:rPr>
              <a:t>Photoluminescence Spectrometer</a:t>
            </a:r>
            <a:endParaRPr lang="en-US" sz="1800" dirty="0">
              <a:effectLst/>
              <a:latin typeface="Aptos" panose="020B0004020202020204" pitchFamily="34" charset="0"/>
              <a:ea typeface="Aptos" panose="020B0004020202020204" pitchFamily="34" charset="0"/>
              <a:cs typeface="Arial" panose="020B0604020202020204" pitchFamily="34" charset="0"/>
            </a:endParaRPr>
          </a:p>
          <a:p>
            <a:pPr marL="270510" marR="0" indent="-90170">
              <a:lnSpc>
                <a:spcPct val="107000"/>
              </a:lnSpc>
              <a:spcBef>
                <a:spcPts val="600"/>
              </a:spcBef>
              <a:spcAft>
                <a:spcPts val="800"/>
              </a:spcAf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 Diode lamp: 250-325 nm (picosecond pulse: 100 </a:t>
            </a:r>
            <a:r>
              <a:rPr lang="en-US" sz="2000" b="1" kern="100" dirty="0" err="1">
                <a:effectLst/>
                <a:latin typeface="Times New Roman" panose="02020603050405020304" pitchFamily="18" charset="0"/>
                <a:ea typeface="Aptos" panose="020B0004020202020204" pitchFamily="34" charset="0"/>
                <a:cs typeface="Times New Roman" panose="02020603050405020304" pitchFamily="18" charset="0"/>
              </a:rPr>
              <a:t>ps</a:t>
            </a: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a:t>
            </a:r>
          </a:p>
          <a:p>
            <a:pPr marL="270510" marR="0" indent="-90170">
              <a:lnSpc>
                <a:spcPct val="107000"/>
              </a:lnSpc>
              <a:spcBef>
                <a:spcPts val="600"/>
              </a:spcBef>
              <a:spcAft>
                <a:spcPts val="800"/>
              </a:spcAf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 Laser diode: 375, 405 nm (picosecond pulse: 100 </a:t>
            </a:r>
            <a:r>
              <a:rPr lang="en-US" sz="2000" b="1" kern="100" dirty="0" err="1">
                <a:effectLst/>
                <a:latin typeface="Times New Roman" panose="02020603050405020304" pitchFamily="18" charset="0"/>
                <a:ea typeface="Aptos" panose="020B0004020202020204" pitchFamily="34" charset="0"/>
                <a:cs typeface="Times New Roman" panose="02020603050405020304" pitchFamily="18" charset="0"/>
              </a:rPr>
              <a:t>ps</a:t>
            </a: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a:t>
            </a:r>
          </a:p>
          <a:p>
            <a:pPr marL="270510" marR="0" indent="-90170">
              <a:lnSpc>
                <a:spcPct val="107000"/>
              </a:lnSpc>
              <a:spcBef>
                <a:spcPts val="600"/>
              </a:spcBef>
              <a:spcAft>
                <a:spcPts val="800"/>
              </a:spcAf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000" b="1" kern="100" dirty="0" err="1">
                <a:effectLst/>
                <a:latin typeface="Times New Roman" panose="02020603050405020304" pitchFamily="18" charset="0"/>
                <a:ea typeface="Aptos" panose="020B0004020202020204" pitchFamily="34" charset="0"/>
                <a:cs typeface="Times New Roman" panose="02020603050405020304" pitchFamily="18" charset="0"/>
              </a:rPr>
              <a:t>Supercontinium</a:t>
            </a: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 fiber laser from 390 nm (</a:t>
            </a:r>
            <a:r>
              <a:rPr lang="en-US" sz="2000" b="1" kern="100" dirty="0" err="1">
                <a:effectLst/>
                <a:latin typeface="Times New Roman" panose="02020603050405020304" pitchFamily="18" charset="0"/>
                <a:ea typeface="Aptos" panose="020B0004020202020204" pitchFamily="34" charset="0"/>
                <a:cs typeface="Times New Roman" panose="02020603050405020304" pitchFamily="18" charset="0"/>
              </a:rPr>
              <a:t>femto</a:t>
            </a: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 second pulse ~ 100 fs)</a:t>
            </a:r>
          </a:p>
          <a:p>
            <a:pPr marL="270510" marR="0" indent="-90170">
              <a:lnSpc>
                <a:spcPct val="107000"/>
              </a:lnSpc>
              <a:spcBef>
                <a:spcPts val="600"/>
              </a:spcBef>
              <a:spcAft>
                <a:spcPts val="800"/>
              </a:spcAf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 Flash lamp for phosphoresce (micro second)</a:t>
            </a:r>
          </a:p>
        </p:txBody>
      </p:sp>
      <p:sp>
        <p:nvSpPr>
          <p:cNvPr id="6" name="TextBox 5">
            <a:extLst>
              <a:ext uri="{FF2B5EF4-FFF2-40B4-BE49-F238E27FC236}">
                <a16:creationId xmlns:a16="http://schemas.microsoft.com/office/drawing/2014/main" id="{E9CE5387-F320-21D3-963A-0727A6F80122}"/>
              </a:ext>
            </a:extLst>
          </p:cNvPr>
          <p:cNvSpPr txBox="1"/>
          <p:nvPr/>
        </p:nvSpPr>
        <p:spPr>
          <a:xfrm>
            <a:off x="1453243" y="5766869"/>
            <a:ext cx="2801256" cy="369332"/>
          </a:xfrm>
          <a:prstGeom prst="rect">
            <a:avLst/>
          </a:prstGeom>
          <a:noFill/>
        </p:spPr>
        <p:txBody>
          <a:bodyPr wrap="square">
            <a:spAutoFit/>
          </a:bodyPr>
          <a:lstStyle/>
          <a:p>
            <a:r>
              <a:rPr lang="en-US" b="1" i="0" dirty="0">
                <a:solidFill>
                  <a:srgbClr val="FF0000"/>
                </a:solidFill>
                <a:effectLst/>
                <a:latin typeface="Sylfaen" panose="010A0502050306030303" pitchFamily="18" charset="0"/>
              </a:rPr>
              <a:t>Dr. </a:t>
            </a:r>
            <a:r>
              <a:rPr lang="en-US" b="1" i="0" dirty="0" err="1">
                <a:solidFill>
                  <a:srgbClr val="FF0000"/>
                </a:solidFill>
                <a:effectLst/>
                <a:latin typeface="Sylfaen" panose="010A0502050306030303" pitchFamily="18" charset="0"/>
              </a:rPr>
              <a:t>Piyachat</a:t>
            </a:r>
            <a:r>
              <a:rPr lang="en-US" b="1" i="0" dirty="0">
                <a:solidFill>
                  <a:srgbClr val="FF0000"/>
                </a:solidFill>
                <a:effectLst/>
                <a:latin typeface="Sylfaen" panose="010A0502050306030303" pitchFamily="18" charset="0"/>
              </a:rPr>
              <a:t> </a:t>
            </a:r>
            <a:r>
              <a:rPr lang="en-US" b="1" i="0" dirty="0" err="1">
                <a:solidFill>
                  <a:srgbClr val="FF0000"/>
                </a:solidFill>
                <a:effectLst/>
                <a:latin typeface="Sylfaen" panose="010A0502050306030303" pitchFamily="18" charset="0"/>
              </a:rPr>
              <a:t>Meejitpaisan</a:t>
            </a:r>
            <a:endParaRPr lang="en-US" dirty="0">
              <a:solidFill>
                <a:srgbClr val="FF0000"/>
              </a:solidFill>
            </a:endParaRPr>
          </a:p>
        </p:txBody>
      </p:sp>
    </p:spTree>
    <p:extLst>
      <p:ext uri="{BB962C8B-B14F-4D97-AF65-F5344CB8AC3E}">
        <p14:creationId xmlns:p14="http://schemas.microsoft.com/office/powerpoint/2010/main" val="1442932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DB18C6-9B7F-B22C-1ED6-6A3498EEC242}"/>
              </a:ext>
            </a:extLst>
          </p:cNvPr>
          <p:cNvSpPr>
            <a:spLocks noGrp="1"/>
          </p:cNvSpPr>
          <p:nvPr>
            <p:ph type="sldNum" sz="quarter" idx="12"/>
          </p:nvPr>
        </p:nvSpPr>
        <p:spPr/>
        <p:txBody>
          <a:bodyPr/>
          <a:lstStyle/>
          <a:p>
            <a:fld id="{ECBA9FB0-4107-4A94-B061-15C9F10E7C95}" type="slidenum">
              <a:rPr lang="en-US" smtClean="0"/>
              <a:pPr/>
              <a:t>52</a:t>
            </a:fld>
            <a:endParaRPr lang="en-US"/>
          </a:p>
        </p:txBody>
      </p:sp>
      <p:pic>
        <p:nvPicPr>
          <p:cNvPr id="4" name="Picture 3">
            <a:extLst>
              <a:ext uri="{FF2B5EF4-FFF2-40B4-BE49-F238E27FC236}">
                <a16:creationId xmlns:a16="http://schemas.microsoft.com/office/drawing/2014/main" id="{91A35C56-A350-644B-F547-9A42A93F807A}"/>
              </a:ext>
            </a:extLst>
          </p:cNvPr>
          <p:cNvPicPr>
            <a:picLocks noChangeAspect="1"/>
          </p:cNvPicPr>
          <p:nvPr/>
        </p:nvPicPr>
        <p:blipFill>
          <a:blip r:embed="rId2"/>
          <a:stretch>
            <a:fillRect/>
          </a:stretch>
        </p:blipFill>
        <p:spPr>
          <a:xfrm>
            <a:off x="0" y="500748"/>
            <a:ext cx="4343400" cy="3342490"/>
          </a:xfrm>
          <a:prstGeom prst="rect">
            <a:avLst/>
          </a:prstGeom>
        </p:spPr>
      </p:pic>
      <p:pic>
        <p:nvPicPr>
          <p:cNvPr id="6" name="Picture 5">
            <a:extLst>
              <a:ext uri="{FF2B5EF4-FFF2-40B4-BE49-F238E27FC236}">
                <a16:creationId xmlns:a16="http://schemas.microsoft.com/office/drawing/2014/main" id="{039545BA-751B-3047-0FB1-7F908989FD21}"/>
              </a:ext>
            </a:extLst>
          </p:cNvPr>
          <p:cNvPicPr>
            <a:picLocks noChangeAspect="1"/>
          </p:cNvPicPr>
          <p:nvPr/>
        </p:nvPicPr>
        <p:blipFill>
          <a:blip r:embed="rId3"/>
          <a:srcRect t="5521"/>
          <a:stretch/>
        </p:blipFill>
        <p:spPr>
          <a:xfrm>
            <a:off x="1983415" y="4005267"/>
            <a:ext cx="7069873" cy="2852733"/>
          </a:xfrm>
          <a:prstGeom prst="rect">
            <a:avLst/>
          </a:prstGeom>
        </p:spPr>
      </p:pic>
    </p:spTree>
    <p:extLst>
      <p:ext uri="{BB962C8B-B14F-4D97-AF65-F5344CB8AC3E}">
        <p14:creationId xmlns:p14="http://schemas.microsoft.com/office/powerpoint/2010/main" val="4197679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3A8232-D175-2168-13CF-93C20ACF96DA}"/>
              </a:ext>
            </a:extLst>
          </p:cNvPr>
          <p:cNvSpPr>
            <a:spLocks noGrp="1"/>
          </p:cNvSpPr>
          <p:nvPr>
            <p:ph type="sldNum" sz="quarter" idx="12"/>
          </p:nvPr>
        </p:nvSpPr>
        <p:spPr/>
        <p:txBody>
          <a:bodyPr/>
          <a:lstStyle/>
          <a:p>
            <a:fld id="{ECBA9FB0-4107-4A94-B061-15C9F10E7C95}" type="slidenum">
              <a:rPr lang="en-US" smtClean="0"/>
              <a:pPr/>
              <a:t>53</a:t>
            </a:fld>
            <a:endParaRPr lang="en-US"/>
          </a:p>
        </p:txBody>
      </p:sp>
      <p:pic>
        <p:nvPicPr>
          <p:cNvPr id="4" name="Picture 3">
            <a:extLst>
              <a:ext uri="{FF2B5EF4-FFF2-40B4-BE49-F238E27FC236}">
                <a16:creationId xmlns:a16="http://schemas.microsoft.com/office/drawing/2014/main" id="{6E516B90-3774-A0C1-DBDE-AAA21F7E3670}"/>
              </a:ext>
            </a:extLst>
          </p:cNvPr>
          <p:cNvPicPr>
            <a:picLocks noChangeAspect="1"/>
          </p:cNvPicPr>
          <p:nvPr/>
        </p:nvPicPr>
        <p:blipFill>
          <a:blip r:embed="rId2"/>
          <a:stretch>
            <a:fillRect/>
          </a:stretch>
        </p:blipFill>
        <p:spPr>
          <a:xfrm>
            <a:off x="304800" y="100238"/>
            <a:ext cx="7405914" cy="5554436"/>
          </a:xfrm>
          <a:prstGeom prst="rect">
            <a:avLst/>
          </a:prstGeom>
        </p:spPr>
      </p:pic>
      <p:pic>
        <p:nvPicPr>
          <p:cNvPr id="6" name="Picture 5">
            <a:extLst>
              <a:ext uri="{FF2B5EF4-FFF2-40B4-BE49-F238E27FC236}">
                <a16:creationId xmlns:a16="http://schemas.microsoft.com/office/drawing/2014/main" id="{F8BE9CE7-3506-49BE-06B5-1D58F4137387}"/>
              </a:ext>
            </a:extLst>
          </p:cNvPr>
          <p:cNvPicPr>
            <a:picLocks noChangeAspect="1"/>
          </p:cNvPicPr>
          <p:nvPr/>
        </p:nvPicPr>
        <p:blipFill>
          <a:blip r:embed="rId3"/>
          <a:stretch>
            <a:fillRect/>
          </a:stretch>
        </p:blipFill>
        <p:spPr>
          <a:xfrm>
            <a:off x="5810250" y="4206876"/>
            <a:ext cx="3352800" cy="2514600"/>
          </a:xfrm>
          <a:prstGeom prst="rect">
            <a:avLst/>
          </a:prstGeom>
        </p:spPr>
      </p:pic>
      <p:sp>
        <p:nvSpPr>
          <p:cNvPr id="8" name="TextBox 7">
            <a:extLst>
              <a:ext uri="{FF2B5EF4-FFF2-40B4-BE49-F238E27FC236}">
                <a16:creationId xmlns:a16="http://schemas.microsoft.com/office/drawing/2014/main" id="{7949459F-39AB-553D-A027-B68ABD7CA6E0}"/>
              </a:ext>
            </a:extLst>
          </p:cNvPr>
          <p:cNvSpPr txBox="1"/>
          <p:nvPr/>
        </p:nvSpPr>
        <p:spPr>
          <a:xfrm>
            <a:off x="767897" y="6003409"/>
            <a:ext cx="4579256" cy="369332"/>
          </a:xfrm>
          <a:prstGeom prst="rect">
            <a:avLst/>
          </a:prstGeom>
          <a:noFill/>
        </p:spPr>
        <p:txBody>
          <a:bodyPr wrap="square">
            <a:spAutoFit/>
          </a:bodyPr>
          <a:lstStyle/>
          <a:p>
            <a:pPr algn="l"/>
            <a:r>
              <a:rPr lang="en-US" b="1" i="0" dirty="0">
                <a:solidFill>
                  <a:srgbClr val="FF0000"/>
                </a:solidFill>
                <a:effectLst/>
                <a:latin typeface="Times New Roman" panose="02020603050405020304" pitchFamily="18" charset="0"/>
                <a:cs typeface="Times New Roman" panose="02020603050405020304" pitchFamily="18" charset="0"/>
              </a:rPr>
              <a:t>Fluorescence Lifetime Imaging Microscopy</a:t>
            </a:r>
          </a:p>
        </p:txBody>
      </p:sp>
    </p:spTree>
    <p:extLst>
      <p:ext uri="{BB962C8B-B14F-4D97-AF65-F5344CB8AC3E}">
        <p14:creationId xmlns:p14="http://schemas.microsoft.com/office/powerpoint/2010/main" val="186750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8915400" cy="1143000"/>
          </a:xfrm>
        </p:spPr>
        <p:txBody>
          <a:bodyPr/>
          <a:lstStyle/>
          <a:p>
            <a:pPr algn="ctr">
              <a:defRPr/>
            </a:pPr>
            <a:r>
              <a:rPr lang="en-US" altLang="ja-JP" sz="3200" b="1" kern="1200" dirty="0">
                <a:solidFill>
                  <a:srgbClr val="FF0000"/>
                </a:solidFill>
                <a:latin typeface="Times New Roman" panose="02020603050405020304" pitchFamily="18" charset="0"/>
                <a:cs typeface="Times New Roman" panose="02020603050405020304" pitchFamily="18" charset="0"/>
              </a:rPr>
              <a:t>CONCLUSION</a:t>
            </a:r>
            <a:endParaRPr lang="ja-JP" alt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3" name="コンテンツ プレースホルダー 2"/>
          <p:cNvSpPr>
            <a:spLocks noGrp="1"/>
          </p:cNvSpPr>
          <p:nvPr>
            <p:ph idx="1"/>
          </p:nvPr>
        </p:nvSpPr>
        <p:spPr>
          <a:xfrm>
            <a:off x="76200" y="1257688"/>
            <a:ext cx="8991600" cy="5600312"/>
          </a:xfrm>
        </p:spPr>
        <p:txBody>
          <a:bodyPr>
            <a:noAutofit/>
          </a:bodyPr>
          <a:lstStyle/>
          <a:p>
            <a:pPr algn="just">
              <a:lnSpc>
                <a:spcPct val="130000"/>
              </a:lnSpc>
              <a:spcBef>
                <a:spcPts val="600"/>
              </a:spcBef>
              <a:spcAft>
                <a:spcPts val="600"/>
              </a:spcAft>
              <a:buFont typeface="Wingdings" pitchFamily="2" charset="2"/>
              <a:buChar char="Ø"/>
              <a:defRPr/>
            </a:pPr>
            <a:r>
              <a:rPr lang="en-US" sz="2400" b="1" dirty="0">
                <a:latin typeface="Times New Roman" panose="02020603050405020304" pitchFamily="18" charset="0"/>
                <a:cs typeface="Times New Roman" panose="02020603050405020304" pitchFamily="18" charset="0"/>
              </a:rPr>
              <a:t>Ultrawide -band ultraviolet laser using Cerium-doped fluoride crystal was investigated theoretically and experimentally.</a:t>
            </a:r>
          </a:p>
          <a:p>
            <a:pPr algn="just">
              <a:lnSpc>
                <a:spcPct val="130000"/>
              </a:lnSpc>
              <a:spcBef>
                <a:spcPts val="600"/>
              </a:spcBef>
              <a:spcAft>
                <a:spcPts val="600"/>
              </a:spcAft>
              <a:buFont typeface="Wingdings" pitchFamily="2" charset="2"/>
              <a:buChar char="Ø"/>
              <a:defRPr/>
            </a:pPr>
            <a:r>
              <a:rPr lang="en-US" sz="2400" b="1" dirty="0">
                <a:latin typeface="Times New Roman" panose="02020603050405020304" pitchFamily="18" charset="0"/>
                <a:ea typeface="Calibri" panose="020F0502020204030204" pitchFamily="34" charset="0"/>
                <a:cs typeface="Times New Roman" panose="02020603050405020304" pitchFamily="18" charset="0"/>
              </a:rPr>
              <a:t>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he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DOAS</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system using the ultraviolet laser for determining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SO</a:t>
            </a:r>
            <a:r>
              <a:rPr lang="en-US" sz="2400" b="1" baseline="-25000" dirty="0" err="1">
                <a:effectLst/>
                <a:latin typeface="Times New Roman" panose="02020603050405020304" pitchFamily="18" charset="0"/>
                <a:ea typeface="Calibri" panose="020F0502020204030204" pitchFamily="34" charset="0"/>
                <a:cs typeface="Times New Roman" panose="02020603050405020304" pitchFamily="18" charset="0"/>
              </a:rPr>
              <a:t>2</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gas concentration in the atmosphere has been developed. The results show that the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DOAS</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system accurately determines the gas concentration with a measurement error of 6%. </a:t>
            </a:r>
          </a:p>
          <a:p>
            <a:pPr marL="0" indent="0" algn="just">
              <a:lnSpc>
                <a:spcPct val="130000"/>
              </a:lnSpc>
              <a:spcBef>
                <a:spcPts val="600"/>
              </a:spcBef>
              <a:spcAft>
                <a:spcPts val="600"/>
              </a:spcAft>
              <a:buNone/>
              <a:defRPr/>
            </a:pPr>
            <a:r>
              <a:rPr lang="en-US" sz="2400" b="1" dirty="0">
                <a:latin typeface="Times New Roman" panose="02020603050405020304" pitchFamily="18" charset="0"/>
                <a:cs typeface="Times New Roman" panose="02020603050405020304" pitchFamily="18" charset="0"/>
              </a:rPr>
              <a:t>These research findings open many potential applications for ultrawide-band ultraviolet lasers for environmental research.</a:t>
            </a:r>
          </a:p>
          <a:p>
            <a:pPr marL="0" indent="0" algn="just">
              <a:lnSpc>
                <a:spcPct val="140000"/>
              </a:lnSpc>
              <a:spcBef>
                <a:spcPts val="600"/>
              </a:spcBef>
              <a:spcAft>
                <a:spcPts val="600"/>
              </a:spcAft>
              <a:buNone/>
              <a:defRPr/>
            </a:pPr>
            <a:endParaRPr lang="en-US" sz="1800" b="1" dirty="0">
              <a:solidFill>
                <a:srgbClr val="0707FF"/>
              </a:solidFill>
              <a:latin typeface="Times New Roman" panose="02020603050405020304" pitchFamily="18" charset="0"/>
              <a:cs typeface="Times New Roman" panose="02020603050405020304" pitchFamily="18" charset="0"/>
            </a:endParaRPr>
          </a:p>
          <a:p>
            <a:pPr marL="0" indent="0" algn="just">
              <a:lnSpc>
                <a:spcPct val="140000"/>
              </a:lnSpc>
              <a:spcBef>
                <a:spcPts val="600"/>
              </a:spcBef>
              <a:spcAft>
                <a:spcPts val="600"/>
              </a:spcAft>
              <a:buNone/>
              <a:defRPr/>
            </a:pPr>
            <a:br>
              <a:rPr lang="en-US" sz="1800" b="1" dirty="0">
                <a:solidFill>
                  <a:srgbClr val="0707FF"/>
                </a:solidFill>
                <a:latin typeface="Times New Roman" panose="02020603050405020304" pitchFamily="18" charset="0"/>
                <a:cs typeface="Times New Roman" panose="02020603050405020304" pitchFamily="18" charset="0"/>
              </a:rPr>
            </a:br>
            <a:endParaRPr lang="en-US" sz="1800" b="1" dirty="0">
              <a:solidFill>
                <a:srgbClr val="0707FF"/>
              </a:solidFill>
              <a:latin typeface="Times New Roman" panose="02020603050405020304" pitchFamily="18" charset="0"/>
              <a:cs typeface="Times New Roman" panose="02020603050405020304" pitchFamily="18" charset="0"/>
            </a:endParaRPr>
          </a:p>
          <a:p>
            <a:pPr algn="just">
              <a:lnSpc>
                <a:spcPct val="140000"/>
              </a:lnSpc>
              <a:spcBef>
                <a:spcPts val="600"/>
              </a:spcBef>
              <a:spcAft>
                <a:spcPts val="600"/>
              </a:spcAft>
              <a:buFont typeface="Wingdings" pitchFamily="2" charset="2"/>
              <a:buChar char="Ø"/>
              <a:defRPr/>
            </a:pPr>
            <a:endParaRPr lang="en-US" altLang="ja-JP" sz="1800" b="1" dirty="0">
              <a:solidFill>
                <a:srgbClr val="0707FF"/>
              </a:solidFill>
              <a:latin typeface="Times New Roman" panose="02020603050405020304" pitchFamily="18" charset="0"/>
              <a:cs typeface="Times New Roman" panose="02020603050405020304" pitchFamily="18" charset="0"/>
            </a:endParaRPr>
          </a:p>
          <a:p>
            <a:pPr algn="just">
              <a:buFont typeface="Wingdings" pitchFamily="2" charset="2"/>
              <a:buChar char="Ø"/>
              <a:defRPr/>
            </a:pPr>
            <a:endParaRPr lang="en-US" altLang="ja-JP" sz="1800" b="1" dirty="0">
              <a:solidFill>
                <a:srgbClr val="0707FF"/>
              </a:solidFill>
              <a:latin typeface="Times New Roman" panose="02020603050405020304" pitchFamily="18" charset="0"/>
              <a:cs typeface="Times New Roman" panose="02020603050405020304" pitchFamily="18" charset="0"/>
            </a:endParaRPr>
          </a:p>
          <a:p>
            <a:pPr algn="just">
              <a:buFont typeface="Wingdings" pitchFamily="2" charset="2"/>
              <a:buChar char="Ø"/>
              <a:defRPr/>
            </a:pPr>
            <a:endParaRPr lang="en-US" altLang="ja-JP" sz="1800" b="1" dirty="0">
              <a:solidFill>
                <a:srgbClr val="0707FF"/>
              </a:solidFill>
              <a:latin typeface="Times New Roman" panose="02020603050405020304" pitchFamily="18" charset="0"/>
              <a:cs typeface="Times New Roman" panose="02020603050405020304" pitchFamily="18" charset="0"/>
            </a:endParaRPr>
          </a:p>
          <a:p>
            <a:pPr algn="just">
              <a:buFont typeface="Wingdings" pitchFamily="2" charset="2"/>
              <a:buChar char="Ø"/>
              <a:defRPr/>
            </a:pPr>
            <a:endParaRPr lang="en-US" altLang="ja-JP" sz="1800" b="1" dirty="0">
              <a:solidFill>
                <a:srgbClr val="0707FF"/>
              </a:solidFill>
              <a:latin typeface="Times New Roman" panose="02020603050405020304" pitchFamily="18" charset="0"/>
              <a:cs typeface="Times New Roman" panose="02020603050405020304" pitchFamily="18" charset="0"/>
            </a:endParaRPr>
          </a:p>
          <a:p>
            <a:pPr algn="just">
              <a:buFontTx/>
              <a:buNone/>
              <a:defRPr/>
            </a:pPr>
            <a:endParaRPr lang="ja-JP" altLang="ja-JP" sz="1800" b="1" dirty="0">
              <a:solidFill>
                <a:srgbClr val="0707FF"/>
              </a:solidFill>
              <a:latin typeface="Times New Roman" panose="02020603050405020304" pitchFamily="18" charset="0"/>
              <a:cs typeface="Times New Roman" panose="02020603050405020304" pitchFamily="18" charset="0"/>
            </a:endParaRPr>
          </a:p>
          <a:p>
            <a:pPr marL="0" indent="0" algn="just">
              <a:buFont typeface="Arial" charset="0"/>
              <a:buNone/>
              <a:defRPr/>
            </a:pPr>
            <a:endParaRPr lang="ja-JP" altLang="en-US" sz="1800" b="1" dirty="0">
              <a:solidFill>
                <a:srgbClr val="0707FF"/>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76200" y="856635"/>
            <a:ext cx="9144000" cy="181587"/>
            <a:chOff x="0" y="900000"/>
            <a:chExt cx="9144000" cy="181587"/>
          </a:xfrm>
        </p:grpSpPr>
        <p:cxnSp>
          <p:nvCxnSpPr>
            <p:cNvPr id="5" name="Straight Connector 4"/>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6" name="Straight Connector 5"/>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7" name="Straight Connector 6"/>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extLst>
      <p:ext uri="{BB962C8B-B14F-4D97-AF65-F5344CB8AC3E}">
        <p14:creationId xmlns:p14="http://schemas.microsoft.com/office/powerpoint/2010/main" val="19588698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BA9FB0-4107-4A94-B061-15C9F10E7C95}" type="slidenum">
              <a:rPr lang="en-US" smtClean="0"/>
              <a:pPr/>
              <a:t>55</a:t>
            </a:fld>
            <a:endParaRPr lang="en-US"/>
          </a:p>
        </p:txBody>
      </p:sp>
      <p:sp>
        <p:nvSpPr>
          <p:cNvPr id="4" name="TextBox 3"/>
          <p:cNvSpPr txBox="1"/>
          <p:nvPr/>
        </p:nvSpPr>
        <p:spPr>
          <a:xfrm>
            <a:off x="0" y="1981200"/>
            <a:ext cx="9144000" cy="1938992"/>
          </a:xfrm>
          <a:prstGeom prst="rect">
            <a:avLst/>
          </a:prstGeom>
          <a:noFill/>
        </p:spPr>
        <p:txBody>
          <a:bodyPr wrap="square" rtlCol="0">
            <a:spAutoFit/>
          </a:bodyPr>
          <a:lstStyle/>
          <a:p>
            <a:pPr algn="ctr"/>
            <a:r>
              <a:rPr lang="en-US" sz="6000" b="1" dirty="0">
                <a:solidFill>
                  <a:srgbClr val="FF0000"/>
                </a:solidFill>
                <a:latin typeface="Times New Roman" pitchFamily="18" charset="0"/>
                <a:ea typeface="SimSun-ExtB" pitchFamily="49" charset="-122"/>
                <a:cs typeface="Times New Roman" pitchFamily="18" charset="0"/>
              </a:rPr>
              <a:t>THANK YOU FOR</a:t>
            </a:r>
          </a:p>
          <a:p>
            <a:pPr algn="ctr"/>
            <a:r>
              <a:rPr lang="en-US" sz="6000" b="1" dirty="0">
                <a:solidFill>
                  <a:srgbClr val="FF0000"/>
                </a:solidFill>
                <a:latin typeface="Times New Roman" pitchFamily="18" charset="0"/>
                <a:ea typeface="SimSun-ExtB" pitchFamily="49" charset="-122"/>
                <a:cs typeface="Times New Roman" pitchFamily="18" charset="0"/>
              </a:rPr>
              <a:t> YOUR ATTENTION</a:t>
            </a:r>
          </a:p>
        </p:txBody>
      </p:sp>
    </p:spTree>
    <p:extLst>
      <p:ext uri="{BB962C8B-B14F-4D97-AF65-F5344CB8AC3E}">
        <p14:creationId xmlns:p14="http://schemas.microsoft.com/office/powerpoint/2010/main" val="1164212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9"/>
          <p:cNvPicPr>
            <a:picLocks noGrp="1" noChangeAspect="1" noChangeArrowheads="1"/>
          </p:cNvPicPr>
          <p:nvPr>
            <p:ph idx="1"/>
          </p:nvPr>
        </p:nvPicPr>
        <p:blipFill>
          <a:blip r:embed="rId2" cstate="print"/>
          <a:srcRect/>
          <a:stretch>
            <a:fillRect/>
          </a:stretch>
        </p:blipFill>
        <p:spPr>
          <a:xfrm>
            <a:off x="915000" y="1169999"/>
            <a:ext cx="7239000" cy="5429250"/>
          </a:xfrm>
          <a:noFill/>
        </p:spPr>
      </p:pic>
      <p:sp>
        <p:nvSpPr>
          <p:cNvPr id="33795" name="Text Box 5"/>
          <p:cNvSpPr txBox="1">
            <a:spLocks noChangeArrowheads="1"/>
          </p:cNvSpPr>
          <p:nvPr/>
        </p:nvSpPr>
        <p:spPr bwMode="auto">
          <a:xfrm>
            <a:off x="2971800" y="6076029"/>
            <a:ext cx="5486400" cy="523220"/>
          </a:xfrm>
          <a:prstGeom prst="rect">
            <a:avLst/>
          </a:prstGeom>
          <a:noFill/>
          <a:ln w="9525">
            <a:noFill/>
            <a:miter lim="800000"/>
            <a:headEnd/>
            <a:tailEnd/>
          </a:ln>
        </p:spPr>
        <p:txBody>
          <a:bodyPr wrap="square">
            <a:spAutoFit/>
          </a:bodyPr>
          <a:lstStyle/>
          <a:p>
            <a:pPr>
              <a:spcBef>
                <a:spcPct val="50000"/>
              </a:spcBef>
            </a:pPr>
            <a:r>
              <a:rPr lang="en-US" altLang="ja-JP" sz="2800" b="1" dirty="0">
                <a:solidFill>
                  <a:schemeClr val="bg1"/>
                </a:solidFill>
                <a:latin typeface="Times New Roman" pitchFamily="18" charset="0"/>
                <a:ea typeface="ＭＳ Ｐゴシック" pitchFamily="34" charset="-128"/>
                <a:cs typeface="Times New Roman" pitchFamily="18" charset="0"/>
              </a:rPr>
              <a:t> </a:t>
            </a:r>
            <a:r>
              <a:rPr lang="en-US" altLang="ja-JP" sz="2800" b="1" dirty="0" err="1">
                <a:solidFill>
                  <a:schemeClr val="bg1"/>
                </a:solidFill>
                <a:latin typeface="Times New Roman" pitchFamily="18" charset="0"/>
                <a:ea typeface="ＭＳ Ｐゴシック" pitchFamily="34" charset="-128"/>
                <a:cs typeface="Times New Roman" pitchFamily="18" charset="0"/>
              </a:rPr>
              <a:t>Femtosecond</a:t>
            </a:r>
            <a:r>
              <a:rPr lang="en-US" altLang="ja-JP" sz="2800" b="1" dirty="0">
                <a:solidFill>
                  <a:schemeClr val="bg1"/>
                </a:solidFill>
                <a:latin typeface="Times New Roman" pitchFamily="18" charset="0"/>
                <a:ea typeface="ＭＳ Ｐゴシック" pitchFamily="34" charset="-128"/>
                <a:cs typeface="Times New Roman" pitchFamily="18" charset="0"/>
              </a:rPr>
              <a:t> tunable dye laser</a:t>
            </a:r>
          </a:p>
        </p:txBody>
      </p:sp>
      <p:sp>
        <p:nvSpPr>
          <p:cNvPr id="4" name="Rectangle 3"/>
          <p:cNvSpPr/>
          <p:nvPr/>
        </p:nvSpPr>
        <p:spPr>
          <a:xfrm>
            <a:off x="0" y="118722"/>
            <a:ext cx="9144000" cy="830997"/>
          </a:xfrm>
          <a:prstGeom prst="rect">
            <a:avLst/>
          </a:prstGeom>
        </p:spPr>
        <p:txBody>
          <a:bodyPr wrap="square">
            <a:spAutoFit/>
          </a:bodyPr>
          <a:lstStyle/>
          <a:p>
            <a:pPr algn="ctr"/>
            <a:r>
              <a:rPr lang="en-US" sz="2400" b="1" dirty="0">
                <a:solidFill>
                  <a:srgbClr val="FF0000"/>
                </a:solidFill>
                <a:latin typeface="Times New Roman" pitchFamily="18" charset="0"/>
                <a:cs typeface="Times New Roman" pitchFamily="18" charset="0"/>
              </a:rPr>
              <a:t>RESEARCH AND DEVELOPMENT OF ULTRA-SHORT ALL SOLID-STATE LASERS AT PHOTONIC LABORATORY</a:t>
            </a:r>
            <a:endParaRPr lang="en-US" sz="2400" dirty="0"/>
          </a:p>
        </p:txBody>
      </p:sp>
      <p:grpSp>
        <p:nvGrpSpPr>
          <p:cNvPr id="5" name="Group 4"/>
          <p:cNvGrpSpPr/>
          <p:nvPr/>
        </p:nvGrpSpPr>
        <p:grpSpPr>
          <a:xfrm>
            <a:off x="0" y="900000"/>
            <a:ext cx="9144000" cy="181587"/>
            <a:chOff x="0" y="900000"/>
            <a:chExt cx="9144000" cy="181587"/>
          </a:xfrm>
        </p:grpSpPr>
        <p:cxnSp>
          <p:nvCxnSpPr>
            <p:cNvPr id="6" name="Straight Connector 5"/>
            <p:cNvCxnSpPr/>
            <p:nvPr/>
          </p:nvCxnSpPr>
          <p:spPr bwMode="auto">
            <a:xfrm>
              <a:off x="0" y="990000"/>
              <a:ext cx="8154000" cy="1588"/>
            </a:xfrm>
            <a:prstGeom prst="line">
              <a:avLst/>
            </a:prstGeom>
            <a:noFill/>
            <a:ln w="25400" cap="flat" cmpd="sng" algn="ctr">
              <a:solidFill>
                <a:srgbClr val="0000CC"/>
              </a:solidFill>
              <a:prstDash val="solid"/>
            </a:ln>
            <a:effectLst>
              <a:outerShdw blurRad="40000" dist="20000" dir="5400000" rotWithShape="0">
                <a:srgbClr val="000000">
                  <a:alpha val="38000"/>
                </a:srgbClr>
              </a:outerShdw>
            </a:effectLst>
          </p:spPr>
        </p:cxnSp>
        <p:cxnSp>
          <p:nvCxnSpPr>
            <p:cNvPr id="7" name="Straight Connector 6"/>
            <p:cNvCxnSpPr/>
            <p:nvPr/>
          </p:nvCxnSpPr>
          <p:spPr bwMode="auto">
            <a:xfrm>
              <a:off x="0" y="900000"/>
              <a:ext cx="9144000" cy="1588"/>
            </a:xfrm>
            <a:prstGeom prst="line">
              <a:avLst/>
            </a:prstGeom>
            <a:noFill/>
            <a:ln w="38100" cap="flat" cmpd="sng" algn="ctr">
              <a:solidFill>
                <a:srgbClr val="0000CC"/>
              </a:solidFill>
              <a:prstDash val="solid"/>
            </a:ln>
            <a:effectLst>
              <a:outerShdw blurRad="40000" dist="23000" dir="5400000" rotWithShape="0">
                <a:srgbClr val="000000">
                  <a:alpha val="35000"/>
                </a:srgbClr>
              </a:outerShdw>
            </a:effectLst>
          </p:spPr>
        </p:cxnSp>
        <p:cxnSp>
          <p:nvCxnSpPr>
            <p:cNvPr id="8" name="Straight Connector 7"/>
            <p:cNvCxnSpPr/>
            <p:nvPr/>
          </p:nvCxnSpPr>
          <p:spPr bwMode="auto">
            <a:xfrm>
              <a:off x="0" y="1080000"/>
              <a:ext cx="7164000" cy="1587"/>
            </a:xfrm>
            <a:prstGeom prst="line">
              <a:avLst/>
            </a:prstGeom>
            <a:noFill/>
            <a:ln w="12700" cap="flat" cmpd="sng" algn="ctr">
              <a:solidFill>
                <a:srgbClr val="0000CC"/>
              </a:solidFill>
              <a:prstDash val="solid"/>
            </a:ln>
            <a:effectLst/>
          </p:spPr>
        </p:cxn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3" cstate="print"/>
          <a:srcRect/>
          <a:stretch>
            <a:fillRect/>
          </a:stretch>
        </p:blipFill>
        <p:spPr bwMode="auto">
          <a:xfrm>
            <a:off x="533400" y="1981200"/>
            <a:ext cx="8305800" cy="4572000"/>
          </a:xfrm>
          <a:prstGeom prst="rect">
            <a:avLst/>
          </a:prstGeom>
          <a:noFill/>
          <a:ln w="9525">
            <a:noFill/>
            <a:miter lim="800000"/>
            <a:headEnd/>
            <a:tailEnd/>
          </a:ln>
        </p:spPr>
      </p:pic>
      <p:sp>
        <p:nvSpPr>
          <p:cNvPr id="8" name="Rectangle 5"/>
          <p:cNvSpPr>
            <a:spLocks noChangeArrowheads="1"/>
          </p:cNvSpPr>
          <p:nvPr/>
        </p:nvSpPr>
        <p:spPr bwMode="auto">
          <a:xfrm>
            <a:off x="201706" y="1246347"/>
            <a:ext cx="8256876" cy="830997"/>
          </a:xfrm>
          <a:prstGeom prst="rect">
            <a:avLst/>
          </a:prstGeom>
          <a:noFill/>
          <a:ln w="9525">
            <a:noFill/>
            <a:miter lim="800000"/>
            <a:headEnd/>
            <a:tailEnd/>
          </a:ln>
        </p:spPr>
        <p:txBody>
          <a:bodyPr wrap="none">
            <a:spAutoFit/>
          </a:bodyPr>
          <a:lstStyle/>
          <a:p>
            <a:pPr indent="228600" algn="just">
              <a:tabLst>
                <a:tab pos="514350" algn="l"/>
              </a:tabLst>
            </a:pPr>
            <a:r>
              <a:rPr lang="pt-BR" altLang="ja-JP" sz="2400" b="1" dirty="0">
                <a:solidFill>
                  <a:srgbClr val="0000CC"/>
                </a:solidFill>
                <a:latin typeface="Times New Roman" pitchFamily="18" charset="0"/>
                <a:cs typeface="Times New Roman" pitchFamily="18" charset="0"/>
              </a:rPr>
              <a:t>Generation of picodecond laser pulses at 1064 </a:t>
            </a:r>
          </a:p>
          <a:p>
            <a:pPr indent="228600" algn="just">
              <a:tabLst>
                <a:tab pos="514350" algn="l"/>
              </a:tabLst>
            </a:pPr>
            <a:r>
              <a:rPr lang="pt-BR" altLang="ja-JP" sz="2400" b="1" dirty="0">
                <a:solidFill>
                  <a:srgbClr val="0000CC"/>
                </a:solidFill>
                <a:latin typeface="Times New Roman" pitchFamily="18" charset="0"/>
                <a:cs typeface="Times New Roman" pitchFamily="18" charset="0"/>
              </a:rPr>
              <a:t>from all solid state passively mode-locked </a:t>
            </a:r>
            <a:r>
              <a:rPr lang="en-US" altLang="ja-JP" sz="2400" b="1" dirty="0">
                <a:solidFill>
                  <a:srgbClr val="0000CC"/>
                </a:solidFill>
                <a:latin typeface="Times New Roman" pitchFamily="18" charset="0"/>
                <a:cs typeface="Times New Roman" pitchFamily="18" charset="0"/>
              </a:rPr>
              <a:t>Nd</a:t>
            </a:r>
            <a:r>
              <a:rPr lang="en-US" altLang="ja-JP" sz="2400" b="1" baseline="30000" dirty="0">
                <a:solidFill>
                  <a:srgbClr val="0000CC"/>
                </a:solidFill>
                <a:latin typeface="Times New Roman" pitchFamily="18" charset="0"/>
                <a:cs typeface="Times New Roman" pitchFamily="18" charset="0"/>
              </a:rPr>
              <a:t>3+</a:t>
            </a:r>
            <a:r>
              <a:rPr lang="en-US" altLang="ja-JP" sz="2400" b="1" dirty="0">
                <a:solidFill>
                  <a:srgbClr val="0000CC"/>
                </a:solidFill>
                <a:latin typeface="Times New Roman" pitchFamily="18" charset="0"/>
                <a:cs typeface="Times New Roman" pitchFamily="18" charset="0"/>
              </a:rPr>
              <a:t>:YVO</a:t>
            </a:r>
            <a:r>
              <a:rPr lang="en-US" altLang="ja-JP" sz="2400" b="1" baseline="-25000" dirty="0">
                <a:solidFill>
                  <a:srgbClr val="0000CC"/>
                </a:solidFill>
                <a:latin typeface="Times New Roman" pitchFamily="18" charset="0"/>
                <a:cs typeface="Times New Roman" pitchFamily="18" charset="0"/>
              </a:rPr>
              <a:t>4</a:t>
            </a:r>
            <a:r>
              <a:rPr lang="pt-BR" altLang="ja-JP" sz="2400" b="1" dirty="0">
                <a:solidFill>
                  <a:srgbClr val="0000CC"/>
                </a:solidFill>
                <a:latin typeface="Times New Roman" pitchFamily="18" charset="0"/>
                <a:cs typeface="Times New Roman" pitchFamily="18" charset="0"/>
              </a:rPr>
              <a:t> lasser</a:t>
            </a:r>
            <a:endParaRPr lang="pt-BR" altLang="ja-JP" sz="2400" b="1" dirty="0">
              <a:solidFill>
                <a:srgbClr val="0000CC"/>
              </a:solidFill>
              <a:latin typeface="Times New Roman" pitchFamily="18" charset="0"/>
              <a:ea typeface="MS Mincho" pitchFamily="49" charset="-128"/>
              <a:cs typeface="Times New Roman" pitchFamily="18" charset="0"/>
            </a:endParaRPr>
          </a:p>
        </p:txBody>
      </p:sp>
      <p:sp>
        <p:nvSpPr>
          <p:cNvPr id="10" name="TextBox 9"/>
          <p:cNvSpPr txBox="1"/>
          <p:nvPr/>
        </p:nvSpPr>
        <p:spPr>
          <a:xfrm>
            <a:off x="0" y="5957454"/>
            <a:ext cx="9144000" cy="892552"/>
          </a:xfrm>
          <a:prstGeom prst="rect">
            <a:avLst/>
          </a:prstGeom>
          <a:noFill/>
        </p:spPr>
        <p:txBody>
          <a:bodyPr wrap="square" rtlCol="0">
            <a:spAutoFit/>
          </a:bodyPr>
          <a:lstStyle/>
          <a:p>
            <a:pPr algn="ctr"/>
            <a:r>
              <a:rPr lang="en-US" sz="2600" b="1" dirty="0">
                <a:latin typeface="Times New Roman" pitchFamily="18" charset="0"/>
                <a:cs typeface="Times New Roman" pitchFamily="18" charset="0"/>
              </a:rPr>
              <a:t>Resonator configuration of the diode end pumped passively  mode-locked Nd:YVO4 laser</a:t>
            </a:r>
          </a:p>
        </p:txBody>
      </p:sp>
      <p:sp>
        <p:nvSpPr>
          <p:cNvPr id="12" name="Slide Number Placeholder 11"/>
          <p:cNvSpPr>
            <a:spLocks noGrp="1"/>
          </p:cNvSpPr>
          <p:nvPr>
            <p:ph type="sldNum" sz="quarter" idx="12"/>
          </p:nvPr>
        </p:nvSpPr>
        <p:spPr/>
        <p:txBody>
          <a:bodyPr/>
          <a:lstStyle/>
          <a:p>
            <a:fld id="{ECBA9FB0-4107-4A94-B061-15C9F10E7C95}" type="slidenum">
              <a:rPr lang="en-US" smtClean="0"/>
              <a:pPr/>
              <a:t>7</a:t>
            </a:fld>
            <a:endParaRPr lang="en-US"/>
          </a:p>
        </p:txBody>
      </p:sp>
      <p:grpSp>
        <p:nvGrpSpPr>
          <p:cNvPr id="11" name="Group 15"/>
          <p:cNvGrpSpPr>
            <a:grpSpLocks/>
          </p:cNvGrpSpPr>
          <p:nvPr/>
        </p:nvGrpSpPr>
        <p:grpSpPr bwMode="auto">
          <a:xfrm>
            <a:off x="533400" y="947210"/>
            <a:ext cx="8229600" cy="123821"/>
            <a:chOff x="533400" y="824521"/>
            <a:chExt cx="8229600" cy="124510"/>
          </a:xfrm>
        </p:grpSpPr>
        <p:cxnSp>
          <p:nvCxnSpPr>
            <p:cNvPr id="13" name="Straight Connector 12"/>
            <p:cNvCxnSpPr/>
            <p:nvPr/>
          </p:nvCxnSpPr>
          <p:spPr>
            <a:xfrm>
              <a:off x="1371600" y="900075"/>
              <a:ext cx="7391400" cy="1597"/>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33400" y="824521"/>
              <a:ext cx="8229600" cy="1597"/>
            </a:xfrm>
            <a:prstGeom prst="line">
              <a:avLst/>
            </a:prstGeom>
            <a:ln>
              <a:solidFill>
                <a:srgbClr val="7030A0"/>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2286000" y="947435"/>
              <a:ext cx="6477000" cy="159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0" y="118722"/>
            <a:ext cx="9144000" cy="830997"/>
          </a:xfrm>
          <a:prstGeom prst="rect">
            <a:avLst/>
          </a:prstGeom>
        </p:spPr>
        <p:txBody>
          <a:bodyPr wrap="square">
            <a:spAutoFit/>
          </a:bodyPr>
          <a:lstStyle/>
          <a:p>
            <a:pPr algn="ctr"/>
            <a:r>
              <a:rPr lang="en-US" sz="2400" b="1" dirty="0">
                <a:solidFill>
                  <a:srgbClr val="FF0000"/>
                </a:solidFill>
                <a:latin typeface="Times New Roman" pitchFamily="18" charset="0"/>
                <a:cs typeface="Times New Roman" pitchFamily="18" charset="0"/>
              </a:rPr>
              <a:t>RESEARCH AND DEVELOPMENT OF ULTRA-SHORT ALL SOLID-STATE LASERS AT PHOTONIC LABORATORY</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dYVO4 Laser.jpg"/>
          <p:cNvPicPr>
            <a:picLocks noChangeAspect="1"/>
          </p:cNvPicPr>
          <p:nvPr/>
        </p:nvPicPr>
        <p:blipFill>
          <a:blip r:embed="rId2" cstate="print"/>
          <a:srcRect/>
          <a:stretch>
            <a:fillRect/>
          </a:stretch>
        </p:blipFill>
        <p:spPr bwMode="auto">
          <a:xfrm>
            <a:off x="0" y="1295400"/>
            <a:ext cx="9144000" cy="5378450"/>
          </a:xfrm>
          <a:prstGeom prst="rect">
            <a:avLst/>
          </a:prstGeom>
          <a:noFill/>
          <a:ln w="9525">
            <a:noFill/>
            <a:miter lim="800000"/>
            <a:headEnd/>
            <a:tailEnd/>
          </a:ln>
        </p:spPr>
      </p:pic>
      <p:sp>
        <p:nvSpPr>
          <p:cNvPr id="3" name="Rectangle 44"/>
          <p:cNvSpPr>
            <a:spLocks noChangeArrowheads="1"/>
          </p:cNvSpPr>
          <p:nvPr/>
        </p:nvSpPr>
        <p:spPr bwMode="auto">
          <a:xfrm>
            <a:off x="0" y="228600"/>
            <a:ext cx="9144000" cy="523220"/>
          </a:xfrm>
          <a:prstGeom prst="rect">
            <a:avLst/>
          </a:prstGeom>
          <a:noFill/>
          <a:ln w="9525">
            <a:noFill/>
            <a:miter lim="800000"/>
            <a:headEnd/>
            <a:tailEnd/>
          </a:ln>
          <a:effectLst>
            <a:outerShdw dist="35921" dir="2700000" algn="ctr" rotWithShape="0">
              <a:srgbClr val="FFFFFF"/>
            </a:outerShdw>
          </a:effectLst>
        </p:spPr>
        <p:txBody>
          <a:bodyPr>
            <a:spAutoFit/>
          </a:bodyPr>
          <a:lstStyle/>
          <a:p>
            <a:pPr algn="ctr" eaLnBrk="0" fontAlgn="auto" hangingPunct="0">
              <a:spcBef>
                <a:spcPts val="0"/>
              </a:spcBef>
              <a:spcAft>
                <a:spcPts val="0"/>
              </a:spcAft>
              <a:defRPr/>
            </a:pPr>
            <a:r>
              <a:rPr kumimoji="0" lang="en-US" altLang="ja-JP" sz="2800" b="1" dirty="0">
                <a:solidFill>
                  <a:srgbClr val="FF0000"/>
                </a:solidFill>
                <a:latin typeface="Times New Roman" pitchFamily="18" charset="0"/>
                <a:cs typeface="Times New Roman" pitchFamily="18" charset="0"/>
              </a:rPr>
              <a:t>DIODE-PUMPED PICOSECOND Nd</a:t>
            </a:r>
            <a:r>
              <a:rPr kumimoji="0" lang="en-US" altLang="ja-JP" sz="2800" b="1" baseline="30000" dirty="0">
                <a:solidFill>
                  <a:srgbClr val="FF0000"/>
                </a:solidFill>
                <a:latin typeface="Times New Roman" pitchFamily="18" charset="0"/>
                <a:cs typeface="Times New Roman" pitchFamily="18" charset="0"/>
              </a:rPr>
              <a:t>3+</a:t>
            </a:r>
            <a:r>
              <a:rPr kumimoji="0" lang="en-US" altLang="ja-JP" sz="2800" b="1" dirty="0">
                <a:solidFill>
                  <a:srgbClr val="FF0000"/>
                </a:solidFill>
                <a:latin typeface="Times New Roman" pitchFamily="18" charset="0"/>
                <a:cs typeface="Times New Roman" pitchFamily="18" charset="0"/>
              </a:rPr>
              <a:t>:YVO</a:t>
            </a:r>
            <a:r>
              <a:rPr kumimoji="0" lang="en-US" altLang="ja-JP" sz="2800" b="1" baseline="-25000" dirty="0">
                <a:solidFill>
                  <a:srgbClr val="FF0000"/>
                </a:solidFill>
                <a:latin typeface="Times New Roman" pitchFamily="18" charset="0"/>
                <a:cs typeface="Times New Roman" pitchFamily="18" charset="0"/>
              </a:rPr>
              <a:t>4</a:t>
            </a:r>
            <a:r>
              <a:rPr kumimoji="0" lang="en-US" altLang="ja-JP" sz="2800" b="1" dirty="0">
                <a:solidFill>
                  <a:srgbClr val="FF0000"/>
                </a:solidFill>
                <a:latin typeface="Times New Roman" pitchFamily="18" charset="0"/>
                <a:cs typeface="Times New Roman" pitchFamily="18" charset="0"/>
              </a:rPr>
              <a:t> LASER</a:t>
            </a:r>
          </a:p>
        </p:txBody>
      </p:sp>
      <p:grpSp>
        <p:nvGrpSpPr>
          <p:cNvPr id="8" name="Group 15"/>
          <p:cNvGrpSpPr>
            <a:grpSpLocks/>
          </p:cNvGrpSpPr>
          <p:nvPr/>
        </p:nvGrpSpPr>
        <p:grpSpPr bwMode="auto">
          <a:xfrm>
            <a:off x="533400" y="930275"/>
            <a:ext cx="8229600" cy="174625"/>
            <a:chOff x="533400" y="807488"/>
            <a:chExt cx="8229600" cy="175596"/>
          </a:xfrm>
        </p:grpSpPr>
        <p:cxnSp>
          <p:nvCxnSpPr>
            <p:cNvPr id="9" name="Straight Connector 8"/>
            <p:cNvCxnSpPr/>
            <p:nvPr/>
          </p:nvCxnSpPr>
          <p:spPr>
            <a:xfrm>
              <a:off x="1371600" y="900075"/>
              <a:ext cx="7391400" cy="1597"/>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33400" y="807488"/>
              <a:ext cx="8229600" cy="1597"/>
            </a:xfrm>
            <a:prstGeom prst="line">
              <a:avLst/>
            </a:prstGeom>
            <a:ln>
              <a:solidFill>
                <a:srgbClr val="7030A0"/>
              </a:solidFill>
            </a:ln>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a:off x="2286000" y="981488"/>
              <a:ext cx="6477000" cy="159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5" name="Slide Number Placeholder 14"/>
          <p:cNvSpPr>
            <a:spLocks noGrp="1"/>
          </p:cNvSpPr>
          <p:nvPr>
            <p:ph type="sldNum" sz="quarter" idx="12"/>
          </p:nvPr>
        </p:nvSpPr>
        <p:spPr/>
        <p:txBody>
          <a:bodyPr/>
          <a:lstStyle/>
          <a:p>
            <a:fld id="{ECBA9FB0-4107-4A94-B061-15C9F10E7C95}"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p:cNvPicPr>
            <a:picLocks noChangeAspect="1" noChangeArrowheads="1"/>
          </p:cNvPicPr>
          <p:nvPr/>
        </p:nvPicPr>
        <p:blipFill>
          <a:blip r:embed="rId3" cstate="print"/>
          <a:srcRect/>
          <a:stretch>
            <a:fillRect/>
          </a:stretch>
        </p:blipFill>
        <p:spPr bwMode="auto">
          <a:xfrm>
            <a:off x="533400" y="3657600"/>
            <a:ext cx="3509962" cy="2673350"/>
          </a:xfrm>
          <a:prstGeom prst="rect">
            <a:avLst/>
          </a:prstGeom>
          <a:noFill/>
          <a:ln w="9525">
            <a:noFill/>
            <a:miter lim="800000"/>
            <a:headEnd/>
            <a:tailEnd/>
          </a:ln>
        </p:spPr>
      </p:pic>
      <p:grpSp>
        <p:nvGrpSpPr>
          <p:cNvPr id="2" name="Group 16"/>
          <p:cNvGrpSpPr>
            <a:grpSpLocks/>
          </p:cNvGrpSpPr>
          <p:nvPr/>
        </p:nvGrpSpPr>
        <p:grpSpPr bwMode="auto">
          <a:xfrm>
            <a:off x="4724400" y="987425"/>
            <a:ext cx="3429000" cy="2514600"/>
            <a:chOff x="4361808" y="304800"/>
            <a:chExt cx="4387928" cy="3048000"/>
          </a:xfrm>
        </p:grpSpPr>
        <p:pic>
          <p:nvPicPr>
            <p:cNvPr id="2075" name="Picture 7"/>
            <p:cNvPicPr>
              <a:picLocks noChangeAspect="1" noChangeArrowheads="1"/>
            </p:cNvPicPr>
            <p:nvPr/>
          </p:nvPicPr>
          <p:blipFill>
            <a:blip r:embed="rId4" cstate="print"/>
            <a:srcRect/>
            <a:stretch>
              <a:fillRect/>
            </a:stretch>
          </p:blipFill>
          <p:spPr bwMode="auto">
            <a:xfrm>
              <a:off x="4361808" y="304800"/>
              <a:ext cx="4387928" cy="3048000"/>
            </a:xfrm>
            <a:prstGeom prst="rect">
              <a:avLst/>
            </a:prstGeom>
            <a:noFill/>
            <a:ln w="9525">
              <a:noFill/>
              <a:miter lim="800000"/>
              <a:headEnd/>
              <a:tailEnd/>
            </a:ln>
          </p:spPr>
        </p:pic>
        <p:pic>
          <p:nvPicPr>
            <p:cNvPr id="2076" name="Picture 6"/>
            <p:cNvPicPr>
              <a:picLocks noChangeAspect="1" noChangeArrowheads="1"/>
            </p:cNvPicPr>
            <p:nvPr/>
          </p:nvPicPr>
          <p:blipFill>
            <a:blip r:embed="rId5" cstate="print"/>
            <a:srcRect/>
            <a:stretch>
              <a:fillRect/>
            </a:stretch>
          </p:blipFill>
          <p:spPr bwMode="auto">
            <a:xfrm>
              <a:off x="7150191" y="304801"/>
              <a:ext cx="1521069" cy="838200"/>
            </a:xfrm>
            <a:prstGeom prst="rect">
              <a:avLst/>
            </a:prstGeom>
            <a:noFill/>
            <a:ln w="9525">
              <a:noFill/>
              <a:miter lim="800000"/>
              <a:headEnd/>
              <a:tailEnd/>
            </a:ln>
          </p:spPr>
        </p:pic>
      </p:grpSp>
      <p:grpSp>
        <p:nvGrpSpPr>
          <p:cNvPr id="3" name="Group 7"/>
          <p:cNvGrpSpPr>
            <a:grpSpLocks/>
          </p:cNvGrpSpPr>
          <p:nvPr/>
        </p:nvGrpSpPr>
        <p:grpSpPr bwMode="auto">
          <a:xfrm>
            <a:off x="69274" y="758825"/>
            <a:ext cx="4800600" cy="3276601"/>
            <a:chOff x="1038225" y="758825"/>
            <a:chExt cx="7740968" cy="5886450"/>
          </a:xfrm>
        </p:grpSpPr>
        <p:sp>
          <p:nvSpPr>
            <p:cNvPr id="2069" name="Text Box 7"/>
            <p:cNvSpPr txBox="1">
              <a:spLocks noChangeArrowheads="1"/>
            </p:cNvSpPr>
            <p:nvPr/>
          </p:nvSpPr>
          <p:spPr bwMode="auto">
            <a:xfrm>
              <a:off x="1038225" y="758825"/>
              <a:ext cx="7181850" cy="5319713"/>
            </a:xfrm>
            <a:prstGeom prst="rect">
              <a:avLst/>
            </a:prstGeom>
            <a:solidFill>
              <a:schemeClr val="bg1"/>
            </a:solidFill>
            <a:ln w="9525">
              <a:noFill/>
              <a:miter lim="800000"/>
              <a:headEnd/>
              <a:tailEnd/>
            </a:ln>
          </p:spPr>
          <p:txBody>
            <a:bodyPr>
              <a:spAutoFit/>
            </a:bodyPr>
            <a:lstStyle/>
            <a:p>
              <a:pPr>
                <a:spcBef>
                  <a:spcPct val="50000"/>
                </a:spcBef>
              </a:pPr>
              <a:endParaRPr lang="en-US" sz="1800">
                <a:latin typeface="Arial" charset="0"/>
              </a:endParaRPr>
            </a:p>
            <a:p>
              <a:pPr>
                <a:spcBef>
                  <a:spcPct val="50000"/>
                </a:spcBef>
              </a:pPr>
              <a:endParaRPr lang="en-US" sz="1800">
                <a:latin typeface="Arial" charset="0"/>
              </a:endParaRPr>
            </a:p>
            <a:p>
              <a:pPr>
                <a:spcBef>
                  <a:spcPct val="50000"/>
                </a:spcBef>
              </a:pPr>
              <a:endParaRPr lang="en-US" sz="1800">
                <a:latin typeface="Arial" charset="0"/>
              </a:endParaRPr>
            </a:p>
            <a:p>
              <a:pPr>
                <a:spcBef>
                  <a:spcPct val="50000"/>
                </a:spcBef>
              </a:pPr>
              <a:endParaRPr lang="en-US" sz="1800">
                <a:latin typeface="Arial" charset="0"/>
              </a:endParaRPr>
            </a:p>
            <a:p>
              <a:pPr>
                <a:spcBef>
                  <a:spcPct val="50000"/>
                </a:spcBef>
              </a:pPr>
              <a:endParaRPr lang="en-US" sz="1800">
                <a:latin typeface="Arial" charset="0"/>
              </a:endParaRPr>
            </a:p>
            <a:p>
              <a:pPr>
                <a:spcBef>
                  <a:spcPct val="50000"/>
                </a:spcBef>
              </a:pPr>
              <a:endParaRPr lang="en-US" sz="1800">
                <a:latin typeface="Arial" charset="0"/>
              </a:endParaRPr>
            </a:p>
            <a:p>
              <a:pPr>
                <a:spcBef>
                  <a:spcPct val="50000"/>
                </a:spcBef>
              </a:pPr>
              <a:endParaRPr lang="en-US" sz="1800">
                <a:latin typeface="Arial" charset="0"/>
              </a:endParaRPr>
            </a:p>
            <a:p>
              <a:pPr>
                <a:spcBef>
                  <a:spcPct val="50000"/>
                </a:spcBef>
              </a:pPr>
              <a:endParaRPr lang="en-US" sz="1800">
                <a:latin typeface="Arial" charset="0"/>
              </a:endParaRPr>
            </a:p>
            <a:p>
              <a:pPr>
                <a:spcBef>
                  <a:spcPct val="50000"/>
                </a:spcBef>
              </a:pPr>
              <a:endParaRPr lang="en-US" sz="1800">
                <a:latin typeface="Arial" charset="0"/>
              </a:endParaRPr>
            </a:p>
            <a:p>
              <a:pPr>
                <a:spcBef>
                  <a:spcPct val="50000"/>
                </a:spcBef>
              </a:pPr>
              <a:endParaRPr lang="en-US" sz="1800">
                <a:latin typeface="Arial" charset="0"/>
              </a:endParaRPr>
            </a:p>
            <a:p>
              <a:pPr>
                <a:spcBef>
                  <a:spcPct val="50000"/>
                </a:spcBef>
              </a:pPr>
              <a:endParaRPr lang="en-US" sz="1800">
                <a:latin typeface="Arial" charset="0"/>
              </a:endParaRPr>
            </a:p>
            <a:p>
              <a:pPr>
                <a:spcBef>
                  <a:spcPct val="50000"/>
                </a:spcBef>
              </a:pPr>
              <a:endParaRPr lang="en-US" sz="1800">
                <a:latin typeface="Arial" charset="0"/>
              </a:endParaRPr>
            </a:p>
            <a:p>
              <a:pPr>
                <a:spcBef>
                  <a:spcPct val="50000"/>
                </a:spcBef>
              </a:pPr>
              <a:endParaRPr lang="en-US" sz="1800">
                <a:latin typeface="Arial" charset="0"/>
              </a:endParaRPr>
            </a:p>
          </p:txBody>
        </p:sp>
        <p:graphicFrame>
          <p:nvGraphicFramePr>
            <p:cNvPr id="2050" name="Object 2"/>
            <p:cNvGraphicFramePr>
              <a:graphicFrameLocks noChangeAspect="1"/>
            </p:cNvGraphicFramePr>
            <p:nvPr/>
          </p:nvGraphicFramePr>
          <p:xfrm>
            <a:off x="1414463" y="835025"/>
            <a:ext cx="6481762" cy="5024438"/>
          </p:xfrm>
          <a:graphic>
            <a:graphicData uri="http://schemas.openxmlformats.org/presentationml/2006/ole">
              <mc:AlternateContent xmlns:mc="http://schemas.openxmlformats.org/markup-compatibility/2006">
                <mc:Choice xmlns:v="urn:schemas-microsoft-com:vml" Requires="v">
                  <p:oleObj name="Graph" r:id="rId6" imgW="3654720" imgH="2832480" progId="">
                    <p:embed/>
                  </p:oleObj>
                </mc:Choice>
                <mc:Fallback>
                  <p:oleObj name="Graph" r:id="rId6" imgW="3654720" imgH="2832480" progId="">
                    <p:embed/>
                    <p:pic>
                      <p:nvPicPr>
                        <p:cNvPr id="205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4463" y="835025"/>
                          <a:ext cx="6481762" cy="5024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0" name="Line 9"/>
            <p:cNvSpPr>
              <a:spLocks noChangeShapeType="1"/>
            </p:cNvSpPr>
            <p:nvPr/>
          </p:nvSpPr>
          <p:spPr bwMode="auto">
            <a:xfrm>
              <a:off x="3514725" y="3082925"/>
              <a:ext cx="1114425" cy="0"/>
            </a:xfrm>
            <a:prstGeom prst="line">
              <a:avLst/>
            </a:prstGeom>
            <a:noFill/>
            <a:ln w="19050">
              <a:solidFill>
                <a:schemeClr val="tx1"/>
              </a:solidFill>
              <a:round/>
              <a:headEnd/>
              <a:tailEnd type="triangle" w="med" len="med"/>
            </a:ln>
          </p:spPr>
          <p:txBody>
            <a:bodyPr/>
            <a:lstStyle/>
            <a:p>
              <a:endParaRPr lang="en-US"/>
            </a:p>
          </p:txBody>
        </p:sp>
        <p:sp>
          <p:nvSpPr>
            <p:cNvPr id="2071" name="Line 10"/>
            <p:cNvSpPr>
              <a:spLocks noChangeShapeType="1"/>
            </p:cNvSpPr>
            <p:nvPr/>
          </p:nvSpPr>
          <p:spPr bwMode="auto">
            <a:xfrm flipH="1">
              <a:off x="5176838" y="3082925"/>
              <a:ext cx="1036637" cy="0"/>
            </a:xfrm>
            <a:prstGeom prst="line">
              <a:avLst/>
            </a:prstGeom>
            <a:noFill/>
            <a:ln w="19050">
              <a:solidFill>
                <a:schemeClr val="tx1"/>
              </a:solidFill>
              <a:round/>
              <a:headEnd/>
              <a:tailEnd type="triangle" w="med" len="med"/>
            </a:ln>
          </p:spPr>
          <p:txBody>
            <a:bodyPr/>
            <a:lstStyle/>
            <a:p>
              <a:endParaRPr lang="en-US"/>
            </a:p>
          </p:txBody>
        </p:sp>
        <p:sp>
          <p:nvSpPr>
            <p:cNvPr id="2072" name="Text Box 11"/>
            <p:cNvSpPr txBox="1">
              <a:spLocks noChangeArrowheads="1"/>
            </p:cNvSpPr>
            <p:nvPr/>
          </p:nvSpPr>
          <p:spPr bwMode="auto">
            <a:xfrm>
              <a:off x="5457825" y="2276473"/>
              <a:ext cx="2151096" cy="758128"/>
            </a:xfrm>
            <a:prstGeom prst="rect">
              <a:avLst/>
            </a:prstGeom>
            <a:solidFill>
              <a:schemeClr val="bg1"/>
            </a:solidFill>
            <a:ln w="9525">
              <a:solidFill>
                <a:srgbClr val="FF00FF"/>
              </a:solidFill>
              <a:miter lim="800000"/>
              <a:headEnd/>
              <a:tailEnd/>
            </a:ln>
          </p:spPr>
          <p:txBody>
            <a:bodyPr>
              <a:spAutoFit/>
            </a:bodyPr>
            <a:lstStyle/>
            <a:p>
              <a:pPr>
                <a:spcBef>
                  <a:spcPct val="50000"/>
                </a:spcBef>
              </a:pPr>
              <a:r>
                <a:rPr lang="en-US" sz="1200" dirty="0">
                  <a:latin typeface="Arial" charset="0"/>
                  <a:sym typeface="Symbol" pitchFamily="18" charset="2"/>
                </a:rPr>
                <a:t></a:t>
              </a:r>
              <a:r>
                <a:rPr lang="el-GR" sz="1200" dirty="0">
                  <a:cs typeface="Times New Roman" pitchFamily="18" charset="0"/>
                  <a:sym typeface="Symbol" pitchFamily="18" charset="2"/>
                </a:rPr>
                <a:t>τ</a:t>
              </a:r>
              <a:r>
                <a:rPr lang="en-US" sz="1200" dirty="0">
                  <a:cs typeface="Times New Roman" pitchFamily="18" charset="0"/>
                  <a:sym typeface="Symbol" pitchFamily="18" charset="2"/>
                </a:rPr>
                <a:t> </a:t>
              </a:r>
              <a:r>
                <a:rPr lang="el-GR" sz="1200" dirty="0">
                  <a:cs typeface="Times New Roman" pitchFamily="18" charset="0"/>
                  <a:sym typeface="Symbol" pitchFamily="18" charset="2"/>
                </a:rPr>
                <a:t></a:t>
              </a:r>
              <a:r>
                <a:rPr lang="en-US" sz="1200" dirty="0">
                  <a:cs typeface="Times New Roman" pitchFamily="18" charset="0"/>
                  <a:sym typeface="Symbol" pitchFamily="18" charset="2"/>
                </a:rPr>
                <a:t> 20 </a:t>
              </a:r>
              <a:r>
                <a:rPr lang="en-US" sz="1200" dirty="0" err="1">
                  <a:cs typeface="Times New Roman" pitchFamily="18" charset="0"/>
                  <a:sym typeface="Symbol" pitchFamily="18" charset="2"/>
                </a:rPr>
                <a:t>ps</a:t>
              </a:r>
              <a:endParaRPr lang="el-GR" sz="1200" dirty="0">
                <a:cs typeface="Times New Roman" pitchFamily="18" charset="0"/>
                <a:sym typeface="Symbol" pitchFamily="18" charset="2"/>
              </a:endParaRPr>
            </a:p>
          </p:txBody>
        </p:sp>
        <p:sp>
          <p:nvSpPr>
            <p:cNvPr id="2073" name="Text Box 14"/>
            <p:cNvSpPr txBox="1">
              <a:spLocks noChangeArrowheads="1"/>
            </p:cNvSpPr>
            <p:nvPr/>
          </p:nvSpPr>
          <p:spPr bwMode="auto">
            <a:xfrm>
              <a:off x="1076325" y="6308725"/>
              <a:ext cx="7334250" cy="336550"/>
            </a:xfrm>
            <a:prstGeom prst="rect">
              <a:avLst/>
            </a:prstGeom>
            <a:noFill/>
            <a:ln w="9525">
              <a:noFill/>
              <a:miter lim="800000"/>
              <a:headEnd/>
              <a:tailEnd/>
            </a:ln>
          </p:spPr>
          <p:txBody>
            <a:bodyPr>
              <a:spAutoFit/>
            </a:bodyPr>
            <a:lstStyle/>
            <a:p>
              <a:pPr>
                <a:spcBef>
                  <a:spcPct val="50000"/>
                </a:spcBef>
              </a:pPr>
              <a:r>
                <a:rPr lang="en-US" sz="1600" dirty="0" err="1">
                  <a:solidFill>
                    <a:schemeClr val="bg1"/>
                  </a:solidFill>
                </a:rPr>
                <a:t>H×nh</a:t>
              </a:r>
              <a:r>
                <a:rPr lang="en-US" sz="1600" dirty="0">
                  <a:solidFill>
                    <a:schemeClr val="bg1"/>
                  </a:solidFill>
                </a:rPr>
                <a:t> 3.6: </a:t>
              </a:r>
              <a:r>
                <a:rPr lang="en-US" sz="1600" dirty="0" err="1">
                  <a:solidFill>
                    <a:schemeClr val="bg1"/>
                  </a:solidFill>
                </a:rPr>
                <a:t>VÕt</a:t>
              </a:r>
              <a:r>
                <a:rPr lang="en-US" sz="1600" dirty="0">
                  <a:solidFill>
                    <a:schemeClr val="bg1"/>
                  </a:solidFill>
                </a:rPr>
                <a:t> </a:t>
              </a:r>
              <a:r>
                <a:rPr lang="en-US" sz="1600" dirty="0" err="1">
                  <a:solidFill>
                    <a:schemeClr val="bg1"/>
                  </a:solidFill>
                </a:rPr>
                <a:t>tù</a:t>
              </a:r>
              <a:r>
                <a:rPr lang="en-US" sz="1600" dirty="0">
                  <a:solidFill>
                    <a:schemeClr val="bg1"/>
                  </a:solidFill>
                </a:rPr>
                <a:t> </a:t>
              </a:r>
              <a:r>
                <a:rPr lang="en-US" sz="1600" dirty="0" err="1">
                  <a:solidFill>
                    <a:schemeClr val="bg1"/>
                  </a:solidFill>
                </a:rPr>
                <a:t>t­¬ng</a:t>
              </a:r>
              <a:r>
                <a:rPr lang="en-US" sz="1600" dirty="0">
                  <a:solidFill>
                    <a:schemeClr val="bg1"/>
                  </a:solidFill>
                </a:rPr>
                <a:t> </a:t>
              </a:r>
              <a:r>
                <a:rPr lang="en-US" sz="1600" dirty="0" err="1">
                  <a:solidFill>
                    <a:schemeClr val="bg1"/>
                  </a:solidFill>
                </a:rPr>
                <a:t>quan</a:t>
              </a:r>
              <a:r>
                <a:rPr lang="en-US" sz="1600" dirty="0">
                  <a:solidFill>
                    <a:schemeClr val="bg1"/>
                  </a:solidFill>
                </a:rPr>
                <a:t> </a:t>
              </a:r>
              <a:r>
                <a:rPr lang="en-US" sz="1600" dirty="0" err="1">
                  <a:solidFill>
                    <a:schemeClr val="bg1"/>
                  </a:solidFill>
                </a:rPr>
                <a:t>thu</a:t>
              </a:r>
              <a:r>
                <a:rPr lang="en-US" sz="1600" dirty="0">
                  <a:solidFill>
                    <a:schemeClr val="bg1"/>
                  </a:solidFill>
                </a:rPr>
                <a:t> ®­</a:t>
              </a:r>
              <a:r>
                <a:rPr lang="en-US" sz="1600" dirty="0" err="1">
                  <a:solidFill>
                    <a:schemeClr val="bg1"/>
                  </a:solidFill>
                </a:rPr>
                <a:t>îc</a:t>
              </a:r>
              <a:r>
                <a:rPr lang="en-US" sz="1600" dirty="0">
                  <a:solidFill>
                    <a:schemeClr val="bg1"/>
                  </a:solidFill>
                </a:rPr>
                <a:t> </a:t>
              </a:r>
              <a:r>
                <a:rPr lang="en-US" sz="1600" dirty="0" err="1">
                  <a:solidFill>
                    <a:schemeClr val="bg1"/>
                  </a:solidFill>
                </a:rPr>
                <a:t>b»ng</a:t>
              </a:r>
              <a:r>
                <a:rPr lang="en-US" sz="1600" dirty="0">
                  <a:solidFill>
                    <a:schemeClr val="bg1"/>
                  </a:solidFill>
                </a:rPr>
                <a:t> </a:t>
              </a:r>
              <a:r>
                <a:rPr lang="en-US" sz="1600" dirty="0" err="1">
                  <a:solidFill>
                    <a:schemeClr val="bg1"/>
                  </a:solidFill>
                </a:rPr>
                <a:t>hÖ</a:t>
              </a:r>
              <a:r>
                <a:rPr lang="en-US" sz="1600" dirty="0">
                  <a:solidFill>
                    <a:schemeClr val="bg1"/>
                  </a:solidFill>
                </a:rPr>
                <a:t> ®o </a:t>
              </a:r>
              <a:r>
                <a:rPr lang="en-US" sz="1600" dirty="0" err="1">
                  <a:solidFill>
                    <a:schemeClr val="bg1"/>
                  </a:solidFill>
                </a:rPr>
                <a:t>autocorrelator</a:t>
              </a:r>
              <a:r>
                <a:rPr lang="en-US" sz="1600" dirty="0">
                  <a:solidFill>
                    <a:schemeClr val="bg1"/>
                  </a:solidFill>
                </a:rPr>
                <a:t>.</a:t>
              </a:r>
            </a:p>
          </p:txBody>
        </p:sp>
        <p:sp>
          <p:nvSpPr>
            <p:cNvPr id="2074" name="Text Box 15"/>
            <p:cNvSpPr txBox="1">
              <a:spLocks noChangeArrowheads="1"/>
            </p:cNvSpPr>
            <p:nvPr/>
          </p:nvSpPr>
          <p:spPr bwMode="auto">
            <a:xfrm>
              <a:off x="1161098" y="5420538"/>
              <a:ext cx="7618095" cy="939971"/>
            </a:xfrm>
            <a:prstGeom prst="rect">
              <a:avLst/>
            </a:prstGeom>
            <a:noFill/>
            <a:ln w="9525">
              <a:noFill/>
              <a:miter lim="800000"/>
              <a:headEnd/>
              <a:tailEnd/>
            </a:ln>
          </p:spPr>
          <p:txBody>
            <a:bodyPr wrap="square">
              <a:spAutoFit/>
            </a:bodyPr>
            <a:lstStyle/>
            <a:p>
              <a:pPr algn="ctr">
                <a:spcBef>
                  <a:spcPct val="50000"/>
                </a:spcBef>
              </a:pPr>
              <a:r>
                <a:rPr lang="en-US" sz="1400" b="1" dirty="0">
                  <a:latin typeface="Times New Roman" pitchFamily="18" charset="0"/>
                  <a:cs typeface="Times New Roman" pitchFamily="18" charset="0"/>
                </a:rPr>
                <a:t>Autocorrelation trace of  passively mode-locked Nd:YVO4 laser pulse corresponding to a pulse duration of 12 </a:t>
              </a:r>
              <a:r>
                <a:rPr lang="en-US" sz="1400" b="1" dirty="0" err="1">
                  <a:latin typeface="Times New Roman" pitchFamily="18" charset="0"/>
                  <a:cs typeface="Times New Roman" pitchFamily="18" charset="0"/>
                </a:rPr>
                <a:t>ps</a:t>
              </a:r>
              <a:r>
                <a:rPr lang="en-US" sz="1400" b="1" dirty="0">
                  <a:latin typeface="Times New Roman" pitchFamily="18" charset="0"/>
                  <a:cs typeface="Times New Roman" pitchFamily="18" charset="0"/>
                </a:rPr>
                <a:t>  </a:t>
              </a:r>
            </a:p>
          </p:txBody>
        </p:sp>
      </p:grpSp>
      <p:grpSp>
        <p:nvGrpSpPr>
          <p:cNvPr id="4" name="Group 19"/>
          <p:cNvGrpSpPr>
            <a:grpSpLocks/>
          </p:cNvGrpSpPr>
          <p:nvPr/>
        </p:nvGrpSpPr>
        <p:grpSpPr bwMode="auto">
          <a:xfrm>
            <a:off x="4038600" y="4035425"/>
            <a:ext cx="4724400" cy="2286000"/>
            <a:chOff x="170" y="515"/>
            <a:chExt cx="5351" cy="2624"/>
          </a:xfrm>
        </p:grpSpPr>
        <p:pic>
          <p:nvPicPr>
            <p:cNvPr id="2065" name="Picture 13"/>
            <p:cNvPicPr>
              <a:picLocks noChangeAspect="1" noChangeArrowheads="1"/>
            </p:cNvPicPr>
            <p:nvPr/>
          </p:nvPicPr>
          <p:blipFill>
            <a:blip r:embed="rId8" cstate="print"/>
            <a:srcRect/>
            <a:stretch>
              <a:fillRect/>
            </a:stretch>
          </p:blipFill>
          <p:spPr bwMode="auto">
            <a:xfrm>
              <a:off x="170" y="537"/>
              <a:ext cx="2831" cy="2597"/>
            </a:xfrm>
            <a:prstGeom prst="rect">
              <a:avLst/>
            </a:prstGeom>
            <a:noFill/>
            <a:ln w="9525">
              <a:noFill/>
              <a:miter lim="800000"/>
              <a:headEnd/>
              <a:tailEnd/>
            </a:ln>
          </p:spPr>
        </p:pic>
        <p:pic>
          <p:nvPicPr>
            <p:cNvPr id="2066" name="Picture 14"/>
            <p:cNvPicPr>
              <a:picLocks noChangeAspect="1" noChangeArrowheads="1"/>
            </p:cNvPicPr>
            <p:nvPr/>
          </p:nvPicPr>
          <p:blipFill>
            <a:blip r:embed="rId9" cstate="print"/>
            <a:srcRect/>
            <a:stretch>
              <a:fillRect/>
            </a:stretch>
          </p:blipFill>
          <p:spPr bwMode="auto">
            <a:xfrm>
              <a:off x="2788" y="515"/>
              <a:ext cx="2733" cy="2624"/>
            </a:xfrm>
            <a:prstGeom prst="rect">
              <a:avLst/>
            </a:prstGeom>
            <a:noFill/>
            <a:ln w="9525">
              <a:noFill/>
              <a:miter lim="800000"/>
              <a:headEnd/>
              <a:tailEnd/>
            </a:ln>
          </p:spPr>
        </p:pic>
        <p:pic>
          <p:nvPicPr>
            <p:cNvPr id="2067" name="Picture 17"/>
            <p:cNvPicPr>
              <a:picLocks noChangeAspect="1" noChangeArrowheads="1"/>
            </p:cNvPicPr>
            <p:nvPr/>
          </p:nvPicPr>
          <p:blipFill>
            <a:blip r:embed="rId10" cstate="print"/>
            <a:srcRect/>
            <a:stretch>
              <a:fillRect/>
            </a:stretch>
          </p:blipFill>
          <p:spPr bwMode="auto">
            <a:xfrm>
              <a:off x="2130" y="660"/>
              <a:ext cx="605" cy="605"/>
            </a:xfrm>
            <a:prstGeom prst="rect">
              <a:avLst/>
            </a:prstGeom>
            <a:noFill/>
            <a:ln w="9525">
              <a:solidFill>
                <a:srgbClr val="0000FF"/>
              </a:solidFill>
              <a:miter lim="800000"/>
              <a:headEnd/>
              <a:tailEnd/>
            </a:ln>
          </p:spPr>
        </p:pic>
        <p:sp>
          <p:nvSpPr>
            <p:cNvPr id="2068" name="Text Box 18"/>
            <p:cNvSpPr txBox="1">
              <a:spLocks noChangeArrowheads="1"/>
            </p:cNvSpPr>
            <p:nvPr/>
          </p:nvSpPr>
          <p:spPr bwMode="auto">
            <a:xfrm>
              <a:off x="2115" y="1261"/>
              <a:ext cx="701" cy="173"/>
            </a:xfrm>
            <a:prstGeom prst="rect">
              <a:avLst/>
            </a:prstGeom>
            <a:noFill/>
            <a:ln w="9525">
              <a:noFill/>
              <a:miter lim="800000"/>
              <a:headEnd/>
              <a:tailEnd/>
            </a:ln>
          </p:spPr>
          <p:txBody>
            <a:bodyPr>
              <a:spAutoFit/>
            </a:bodyPr>
            <a:lstStyle/>
            <a:p>
              <a:pPr>
                <a:spcBef>
                  <a:spcPct val="50000"/>
                </a:spcBef>
              </a:pPr>
              <a:r>
                <a:rPr lang="en-US" sz="1200"/>
                <a:t>Gauss fit</a:t>
              </a:r>
            </a:p>
          </p:txBody>
        </p:sp>
      </p:grpSp>
      <p:sp>
        <p:nvSpPr>
          <p:cNvPr id="2055" name="TextBox 22"/>
          <p:cNvSpPr txBox="1">
            <a:spLocks noChangeArrowheads="1"/>
          </p:cNvSpPr>
          <p:nvPr/>
        </p:nvSpPr>
        <p:spPr bwMode="auto">
          <a:xfrm>
            <a:off x="381000" y="6414561"/>
            <a:ext cx="4038600" cy="523220"/>
          </a:xfrm>
          <a:prstGeom prst="rect">
            <a:avLst/>
          </a:prstGeom>
          <a:noFill/>
          <a:ln w="9525">
            <a:noFill/>
            <a:miter lim="800000"/>
            <a:headEnd/>
            <a:tailEnd/>
          </a:ln>
        </p:spPr>
        <p:txBody>
          <a:bodyPr wrap="square">
            <a:spAutoFit/>
          </a:bodyPr>
          <a:lstStyle/>
          <a:p>
            <a:pPr algn="ctr"/>
            <a:r>
              <a:rPr lang="en-US" sz="1400" b="1" dirty="0">
                <a:latin typeface="Times New Roman" pitchFamily="18" charset="0"/>
                <a:cs typeface="Times New Roman" pitchFamily="18" charset="0"/>
              </a:rPr>
              <a:t>Power characteristics of  passively mode-locked Nd:YVO4 laser </a:t>
            </a:r>
          </a:p>
        </p:txBody>
      </p:sp>
      <p:sp>
        <p:nvSpPr>
          <p:cNvPr id="2056" name="TextBox 23"/>
          <p:cNvSpPr txBox="1">
            <a:spLocks noChangeArrowheads="1"/>
          </p:cNvSpPr>
          <p:nvPr/>
        </p:nvSpPr>
        <p:spPr bwMode="auto">
          <a:xfrm>
            <a:off x="4953000" y="6324600"/>
            <a:ext cx="3886200" cy="307975"/>
          </a:xfrm>
          <a:prstGeom prst="rect">
            <a:avLst/>
          </a:prstGeom>
          <a:noFill/>
          <a:ln w="9525">
            <a:noFill/>
            <a:miter lim="800000"/>
            <a:headEnd/>
            <a:tailEnd/>
          </a:ln>
        </p:spPr>
        <p:txBody>
          <a:bodyPr>
            <a:spAutoFit/>
          </a:bodyPr>
          <a:lstStyle/>
          <a:p>
            <a:pPr algn="ctr"/>
            <a:r>
              <a:rPr lang="en-US" sz="1400" b="1" dirty="0">
                <a:latin typeface="Times New Roman" pitchFamily="18" charset="0"/>
                <a:cs typeface="Times New Roman" pitchFamily="18" charset="0"/>
              </a:rPr>
              <a:t>Spatial intensity distribution </a:t>
            </a:r>
          </a:p>
        </p:txBody>
      </p:sp>
      <p:sp>
        <p:nvSpPr>
          <p:cNvPr id="2057" name="TextBox 24"/>
          <p:cNvSpPr txBox="1">
            <a:spLocks noChangeArrowheads="1"/>
          </p:cNvSpPr>
          <p:nvPr/>
        </p:nvSpPr>
        <p:spPr bwMode="auto">
          <a:xfrm>
            <a:off x="4648200" y="3486150"/>
            <a:ext cx="4400550" cy="307777"/>
          </a:xfrm>
          <a:prstGeom prst="rect">
            <a:avLst/>
          </a:prstGeom>
          <a:noFill/>
          <a:ln w="9525">
            <a:noFill/>
            <a:miter lim="800000"/>
            <a:headEnd/>
            <a:tailEnd/>
          </a:ln>
        </p:spPr>
        <p:txBody>
          <a:bodyPr wrap="square">
            <a:spAutoFit/>
          </a:bodyPr>
          <a:lstStyle/>
          <a:p>
            <a:pPr algn="ctr"/>
            <a:r>
              <a:rPr lang="en-US" sz="1400" b="1" dirty="0">
                <a:latin typeface="Times New Roman" pitchFamily="18" charset="0"/>
                <a:cs typeface="Times New Roman" pitchFamily="18" charset="0"/>
              </a:rPr>
              <a:t>Pulse trains of  passively mode-locked Nd:YVO4 laser </a:t>
            </a:r>
          </a:p>
        </p:txBody>
      </p:sp>
      <p:sp>
        <p:nvSpPr>
          <p:cNvPr id="31" name="TextBox 30"/>
          <p:cNvSpPr txBox="1"/>
          <p:nvPr/>
        </p:nvSpPr>
        <p:spPr>
          <a:xfrm>
            <a:off x="115505" y="3429000"/>
            <a:ext cx="461665" cy="2667000"/>
          </a:xfrm>
          <a:prstGeom prst="rect">
            <a:avLst/>
          </a:prstGeom>
          <a:noFill/>
        </p:spPr>
        <p:txBody>
          <a:bodyPr vert="vert270" wrap="square">
            <a:spAutoFit/>
          </a:bodyPr>
          <a:lstStyle/>
          <a:p>
            <a:pPr>
              <a:defRPr/>
            </a:pPr>
            <a:r>
              <a:rPr lang="en-US" b="1" dirty="0">
                <a:cs typeface="Times New Roman" pitchFamily="18" charset="0"/>
              </a:rPr>
              <a:t>Output power (</a:t>
            </a:r>
            <a:r>
              <a:rPr lang="en-US" b="1" dirty="0" err="1">
                <a:cs typeface="Times New Roman" pitchFamily="18" charset="0"/>
              </a:rPr>
              <a:t>mW</a:t>
            </a:r>
            <a:r>
              <a:rPr lang="en-US" b="1" dirty="0">
                <a:cs typeface="Times New Roman" pitchFamily="18" charset="0"/>
              </a:rPr>
              <a:t>)</a:t>
            </a:r>
          </a:p>
        </p:txBody>
      </p:sp>
      <p:sp>
        <p:nvSpPr>
          <p:cNvPr id="2060" name="TextBox 31"/>
          <p:cNvSpPr txBox="1">
            <a:spLocks noChangeArrowheads="1"/>
          </p:cNvSpPr>
          <p:nvPr/>
        </p:nvSpPr>
        <p:spPr bwMode="auto">
          <a:xfrm>
            <a:off x="1295400" y="6180668"/>
            <a:ext cx="2294462" cy="338554"/>
          </a:xfrm>
          <a:prstGeom prst="rect">
            <a:avLst/>
          </a:prstGeom>
          <a:noFill/>
          <a:ln w="9525">
            <a:noFill/>
            <a:miter lim="800000"/>
            <a:headEnd/>
            <a:tailEnd/>
          </a:ln>
        </p:spPr>
        <p:txBody>
          <a:bodyPr wrap="square">
            <a:spAutoFit/>
          </a:bodyPr>
          <a:lstStyle/>
          <a:p>
            <a:r>
              <a:rPr lang="en-US" sz="1600" b="1" dirty="0">
                <a:cs typeface="Times New Roman" pitchFamily="18" charset="0"/>
              </a:rPr>
              <a:t>Pump power (</a:t>
            </a:r>
            <a:r>
              <a:rPr lang="en-US" sz="1600" b="1" dirty="0" err="1">
                <a:cs typeface="Times New Roman" pitchFamily="18" charset="0"/>
              </a:rPr>
              <a:t>mW</a:t>
            </a:r>
            <a:r>
              <a:rPr lang="en-US" sz="1600" b="1" dirty="0">
                <a:cs typeface="Times New Roman" pitchFamily="18" charset="0"/>
              </a:rPr>
              <a:t>)</a:t>
            </a:r>
          </a:p>
        </p:txBody>
      </p:sp>
      <p:sp>
        <p:nvSpPr>
          <p:cNvPr id="36" name="Slide Number Placeholder 35"/>
          <p:cNvSpPr>
            <a:spLocks noGrp="1"/>
          </p:cNvSpPr>
          <p:nvPr>
            <p:ph type="sldNum" sz="quarter" idx="12"/>
          </p:nvPr>
        </p:nvSpPr>
        <p:spPr/>
        <p:txBody>
          <a:bodyPr/>
          <a:lstStyle/>
          <a:p>
            <a:fld id="{ECBA9FB0-4107-4A94-B061-15C9F10E7C95}" type="slidenum">
              <a:rPr lang="en-US" smtClean="0"/>
              <a:pPr/>
              <a:t>9</a:t>
            </a:fld>
            <a:endParaRPr lang="en-US"/>
          </a:p>
        </p:txBody>
      </p:sp>
      <p:sp>
        <p:nvSpPr>
          <p:cNvPr id="37" name="Rectangle 44"/>
          <p:cNvSpPr>
            <a:spLocks noChangeArrowheads="1"/>
          </p:cNvSpPr>
          <p:nvPr/>
        </p:nvSpPr>
        <p:spPr bwMode="auto">
          <a:xfrm>
            <a:off x="0" y="228600"/>
            <a:ext cx="9144000" cy="523220"/>
          </a:xfrm>
          <a:prstGeom prst="rect">
            <a:avLst/>
          </a:prstGeom>
          <a:noFill/>
          <a:ln w="9525">
            <a:noFill/>
            <a:miter lim="800000"/>
            <a:headEnd/>
            <a:tailEnd/>
          </a:ln>
          <a:effectLst>
            <a:outerShdw dist="35921" dir="2700000" algn="ctr" rotWithShape="0">
              <a:srgbClr val="FFFFFF"/>
            </a:outerShdw>
          </a:effectLst>
        </p:spPr>
        <p:txBody>
          <a:bodyPr>
            <a:spAutoFit/>
          </a:bodyPr>
          <a:lstStyle/>
          <a:p>
            <a:pPr algn="ctr" eaLnBrk="0" fontAlgn="auto" hangingPunct="0">
              <a:spcBef>
                <a:spcPts val="0"/>
              </a:spcBef>
              <a:spcAft>
                <a:spcPts val="0"/>
              </a:spcAft>
              <a:defRPr/>
            </a:pPr>
            <a:r>
              <a:rPr kumimoji="0" lang="en-US" altLang="ja-JP" sz="2800" b="1" dirty="0">
                <a:solidFill>
                  <a:srgbClr val="FF0000"/>
                </a:solidFill>
                <a:latin typeface="Times New Roman" pitchFamily="18" charset="0"/>
                <a:cs typeface="Times New Roman" pitchFamily="18" charset="0"/>
              </a:rPr>
              <a:t>DIODE-PUMPED PICOSECOND Nd</a:t>
            </a:r>
            <a:r>
              <a:rPr kumimoji="0" lang="en-US" altLang="ja-JP" sz="2800" b="1" baseline="30000" dirty="0">
                <a:solidFill>
                  <a:srgbClr val="FF0000"/>
                </a:solidFill>
                <a:latin typeface="Times New Roman" pitchFamily="18" charset="0"/>
                <a:cs typeface="Times New Roman" pitchFamily="18" charset="0"/>
              </a:rPr>
              <a:t>3+</a:t>
            </a:r>
            <a:r>
              <a:rPr kumimoji="0" lang="en-US" altLang="ja-JP" sz="2800" b="1" dirty="0">
                <a:solidFill>
                  <a:srgbClr val="FF0000"/>
                </a:solidFill>
                <a:latin typeface="Times New Roman" pitchFamily="18" charset="0"/>
                <a:cs typeface="Times New Roman" pitchFamily="18" charset="0"/>
              </a:rPr>
              <a:t>:YVO</a:t>
            </a:r>
            <a:r>
              <a:rPr kumimoji="0" lang="en-US" altLang="ja-JP" sz="2800" b="1" baseline="-25000" dirty="0">
                <a:solidFill>
                  <a:srgbClr val="FF0000"/>
                </a:solidFill>
                <a:latin typeface="Times New Roman" pitchFamily="18" charset="0"/>
                <a:cs typeface="Times New Roman" pitchFamily="18" charset="0"/>
              </a:rPr>
              <a:t>4</a:t>
            </a:r>
            <a:r>
              <a:rPr kumimoji="0" lang="en-US" altLang="ja-JP" sz="2800" b="1" dirty="0">
                <a:solidFill>
                  <a:srgbClr val="FF0000"/>
                </a:solidFill>
                <a:latin typeface="Times New Roman" pitchFamily="18" charset="0"/>
                <a:cs typeface="Times New Roman" pitchFamily="18" charset="0"/>
              </a:rPr>
              <a:t> LASER</a:t>
            </a:r>
          </a:p>
        </p:txBody>
      </p:sp>
      <p:grpSp>
        <p:nvGrpSpPr>
          <p:cNvPr id="5" name="Group 15"/>
          <p:cNvGrpSpPr>
            <a:grpSpLocks/>
          </p:cNvGrpSpPr>
          <p:nvPr/>
        </p:nvGrpSpPr>
        <p:grpSpPr bwMode="auto">
          <a:xfrm>
            <a:off x="533400" y="930275"/>
            <a:ext cx="8229600" cy="174625"/>
            <a:chOff x="533400" y="807488"/>
            <a:chExt cx="8229600" cy="175596"/>
          </a:xfrm>
        </p:grpSpPr>
        <p:cxnSp>
          <p:nvCxnSpPr>
            <p:cNvPr id="39" name="Straight Connector 38"/>
            <p:cNvCxnSpPr/>
            <p:nvPr/>
          </p:nvCxnSpPr>
          <p:spPr>
            <a:xfrm>
              <a:off x="1371600" y="900075"/>
              <a:ext cx="7391400" cy="1597"/>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33400" y="807488"/>
              <a:ext cx="8229600" cy="1597"/>
            </a:xfrm>
            <a:prstGeom prst="line">
              <a:avLst/>
            </a:prstGeom>
            <a:ln>
              <a:solidFill>
                <a:srgbClr val="7030A0"/>
              </a:solidFill>
            </a:ln>
          </p:spPr>
          <p:style>
            <a:lnRef idx="3">
              <a:schemeClr val="accent1"/>
            </a:lnRef>
            <a:fillRef idx="0">
              <a:schemeClr val="accent1"/>
            </a:fillRef>
            <a:effectRef idx="2">
              <a:schemeClr val="accent1"/>
            </a:effectRef>
            <a:fontRef idx="minor">
              <a:schemeClr val="tx1"/>
            </a:fontRef>
          </p:style>
        </p:cxnSp>
        <p:cxnSp>
          <p:nvCxnSpPr>
            <p:cNvPr id="41" name="Straight Connector 40"/>
            <p:cNvCxnSpPr/>
            <p:nvPr/>
          </p:nvCxnSpPr>
          <p:spPr>
            <a:xfrm>
              <a:off x="2286000" y="981488"/>
              <a:ext cx="6477000" cy="159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15536</TotalTime>
  <Words>4393</Words>
  <Application>Microsoft Office PowerPoint</Application>
  <PresentationFormat>On-screen Show (4:3)</PresentationFormat>
  <Paragraphs>537</Paragraphs>
  <Slides>55</Slides>
  <Notes>33</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70" baseType="lpstr">
      <vt:lpstr>ＭＳ 明朝</vt:lpstr>
      <vt:lpstr>Aptos</vt:lpstr>
      <vt:lpstr>Arial</vt:lpstr>
      <vt:lpstr>Calibri</vt:lpstr>
      <vt:lpstr>Calibri Light</vt:lpstr>
      <vt:lpstr>Cambria Math</vt:lpstr>
      <vt:lpstr>Palatino Linotype</vt:lpstr>
      <vt:lpstr>Sylfaen</vt:lpstr>
      <vt:lpstr>Symbol</vt:lpstr>
      <vt:lpstr>Times New Roman</vt:lpstr>
      <vt:lpstr>TimesNewRomanPS-ItalicMT</vt:lpstr>
      <vt:lpstr>TimesNewRomanPSMT</vt:lpstr>
      <vt:lpstr>Wingdings</vt:lpstr>
      <vt:lpstr>Office Theme</vt:lpstr>
      <vt:lpstr>Graph</vt:lpstr>
      <vt:lpstr>PowerPoint Presentation</vt:lpstr>
      <vt:lpstr>BRIEF INTRODUCTION TO IOP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LASER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vector>
  </TitlesOfParts>
  <Company>Osaka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Pham Hong Minh</dc:creator>
  <cp:lastModifiedBy>Hồng Minh Phạm</cp:lastModifiedBy>
  <cp:revision>347</cp:revision>
  <dcterms:created xsi:type="dcterms:W3CDTF">2015-11-25T16:05:10Z</dcterms:created>
  <dcterms:modified xsi:type="dcterms:W3CDTF">2025-02-12T01:35:20Z</dcterms:modified>
</cp:coreProperties>
</file>