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71" r:id="rId6"/>
    <p:sldId id="324" r:id="rId7"/>
    <p:sldId id="270" r:id="rId8"/>
    <p:sldId id="323" r:id="rId9"/>
    <p:sldId id="292" r:id="rId10"/>
    <p:sldId id="325" r:id="rId11"/>
    <p:sldId id="293" r:id="rId12"/>
    <p:sldId id="326" r:id="rId13"/>
    <p:sldId id="327" r:id="rId14"/>
    <p:sldId id="294" r:id="rId15"/>
    <p:sldId id="295" r:id="rId16"/>
    <p:sldId id="296" r:id="rId17"/>
    <p:sldId id="297" r:id="rId18"/>
    <p:sldId id="328" r:id="rId19"/>
    <p:sldId id="329" r:id="rId20"/>
    <p:sldId id="330" r:id="rId21"/>
    <p:sldId id="331" r:id="rId22"/>
    <p:sldId id="332" r:id="rId23"/>
    <p:sldId id="298" r:id="rId24"/>
    <p:sldId id="299" r:id="rId25"/>
    <p:sldId id="300" r:id="rId26"/>
    <p:sldId id="301" r:id="rId27"/>
    <p:sldId id="302" r:id="rId28"/>
    <p:sldId id="303" r:id="rId29"/>
    <p:sldId id="305" r:id="rId30"/>
    <p:sldId id="273" r:id="rId31"/>
    <p:sldId id="274" r:id="rId32"/>
    <p:sldId id="306" r:id="rId33"/>
    <p:sldId id="307" r:id="rId34"/>
    <p:sldId id="290" r:id="rId35"/>
    <p:sldId id="312" r:id="rId36"/>
    <p:sldId id="318" r:id="rId37"/>
    <p:sldId id="334" r:id="rId38"/>
    <p:sldId id="314" r:id="rId39"/>
    <p:sldId id="321" r:id="rId40"/>
    <p:sldId id="320" r:id="rId41"/>
    <p:sldId id="319" r:id="rId42"/>
    <p:sldId id="275" r:id="rId43"/>
    <p:sldId id="336" r:id="rId44"/>
    <p:sldId id="337" r:id="rId45"/>
    <p:sldId id="316" r:id="rId46"/>
    <p:sldId id="338" r:id="rId47"/>
    <p:sldId id="315" r:id="rId48"/>
    <p:sldId id="291" r:id="rId49"/>
    <p:sldId id="322" r:id="rId50"/>
    <p:sldId id="272" r:id="rId51"/>
    <p:sldId id="260" r:id="rId52"/>
    <p:sldId id="261" r:id="rId53"/>
    <p:sldId id="262" r:id="rId54"/>
    <p:sldId id="263" r:id="rId55"/>
    <p:sldId id="264" r:id="rId56"/>
    <p:sldId id="265" r:id="rId57"/>
    <p:sldId id="266" r:id="rId58"/>
    <p:sldId id="267" r:id="rId59"/>
    <p:sldId id="268" r:id="rId6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2E03"/>
    <a:srgbClr val="00125F"/>
    <a:srgbClr val="005000"/>
    <a:srgbClr val="032101"/>
    <a:srgbClr val="003400"/>
    <a:srgbClr val="002700"/>
    <a:srgbClr val="001600"/>
    <a:srgbClr val="005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17"/>
  </p:normalViewPr>
  <p:slideViewPr>
    <p:cSldViewPr snapToGrid="0">
      <p:cViewPr varScale="1">
        <p:scale>
          <a:sx n="107" d="100"/>
          <a:sy n="107" d="100"/>
        </p:scale>
        <p:origin x="132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5" name="Shape 3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06400" latinLnBrk="0">
      <a:defRPr sz="1400">
        <a:latin typeface="+mj-lt"/>
        <a:ea typeface="+mj-ea"/>
        <a:cs typeface="+mj-cs"/>
        <a:sym typeface="Lucida Grande"/>
      </a:defRPr>
    </a:lvl1pPr>
    <a:lvl2pPr indent="228600" defTabSz="406400" latinLnBrk="0">
      <a:defRPr sz="1400">
        <a:latin typeface="+mj-lt"/>
        <a:ea typeface="+mj-ea"/>
        <a:cs typeface="+mj-cs"/>
        <a:sym typeface="Lucida Grande"/>
      </a:defRPr>
    </a:lvl2pPr>
    <a:lvl3pPr indent="457200" defTabSz="406400" latinLnBrk="0">
      <a:defRPr sz="1400">
        <a:latin typeface="+mj-lt"/>
        <a:ea typeface="+mj-ea"/>
        <a:cs typeface="+mj-cs"/>
        <a:sym typeface="Lucida Grande"/>
      </a:defRPr>
    </a:lvl3pPr>
    <a:lvl4pPr indent="685800" defTabSz="406400" latinLnBrk="0">
      <a:defRPr sz="1400">
        <a:latin typeface="+mj-lt"/>
        <a:ea typeface="+mj-ea"/>
        <a:cs typeface="+mj-cs"/>
        <a:sym typeface="Lucida Grande"/>
      </a:defRPr>
    </a:lvl4pPr>
    <a:lvl5pPr indent="914400" defTabSz="406400" latinLnBrk="0">
      <a:defRPr sz="1400">
        <a:latin typeface="+mj-lt"/>
        <a:ea typeface="+mj-ea"/>
        <a:cs typeface="+mj-cs"/>
        <a:sym typeface="Lucida Grande"/>
      </a:defRPr>
    </a:lvl5pPr>
    <a:lvl6pPr indent="1143000" defTabSz="406400" latinLnBrk="0">
      <a:defRPr sz="1400">
        <a:latin typeface="+mj-lt"/>
        <a:ea typeface="+mj-ea"/>
        <a:cs typeface="+mj-cs"/>
        <a:sym typeface="Lucida Grande"/>
      </a:defRPr>
    </a:lvl6pPr>
    <a:lvl7pPr indent="1371600" defTabSz="406400" latinLnBrk="0">
      <a:defRPr sz="1400">
        <a:latin typeface="+mj-lt"/>
        <a:ea typeface="+mj-ea"/>
        <a:cs typeface="+mj-cs"/>
        <a:sym typeface="Lucida Grande"/>
      </a:defRPr>
    </a:lvl7pPr>
    <a:lvl8pPr indent="1600200" defTabSz="406400" latinLnBrk="0">
      <a:defRPr sz="1400">
        <a:latin typeface="+mj-lt"/>
        <a:ea typeface="+mj-ea"/>
        <a:cs typeface="+mj-cs"/>
        <a:sym typeface="Lucida Grande"/>
      </a:defRPr>
    </a:lvl8pPr>
    <a:lvl9pPr indent="1828800" defTabSz="406400" latinLnBrk="0">
      <a:defRPr sz="1400">
        <a:latin typeface="+mj-lt"/>
        <a:ea typeface="+mj-ea"/>
        <a:cs typeface="+mj-cs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4161748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3186086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2064530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2634501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135096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4047745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1619412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3157267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1524913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1558637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3779727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4127805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 - 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</a:lvl1pPr>
            <a:lvl2pPr marL="0" indent="457200" algn="ctr">
              <a:buClrTx/>
              <a:buSzTx/>
              <a:buFontTx/>
              <a:buNone/>
            </a:lvl2pPr>
            <a:lvl3pPr marL="0" indent="914400" algn="ctr">
              <a:buClrTx/>
              <a:buSzTx/>
              <a:buFontTx/>
              <a:buNone/>
            </a:lvl3pPr>
            <a:lvl4pPr marL="0" indent="1371600" algn="ctr">
              <a:buClrTx/>
              <a:buSzTx/>
              <a:buFontTx/>
              <a:buNone/>
            </a:lvl4pPr>
            <a:lvl5pPr marL="0" indent="1828800" algn="ctr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le Text"/>
          <p:cNvSpPr txBox="1">
            <a:spLocks noGrp="1"/>
          </p:cNvSpPr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</p:spPr>
        <p:txBody>
          <a:bodyPr/>
          <a:lstStyle>
            <a:lvl1pPr defTabSz="406400">
              <a:defRPr sz="56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889000" y="2095500"/>
            <a:ext cx="7366000" cy="2679700"/>
          </a:xfrm>
          <a:prstGeom prst="rect">
            <a:avLst/>
          </a:prstGeom>
        </p:spPr>
        <p:txBody>
          <a:bodyPr/>
          <a:lstStyle>
            <a:lvl1pPr defTabSz="406400">
              <a:defRPr sz="56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sz="half" idx="21"/>
          </p:nvPr>
        </p:nvSpPr>
        <p:spPr>
          <a:xfrm>
            <a:off x="1778000" y="1282700"/>
            <a:ext cx="5600700" cy="34743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889000" y="5181600"/>
            <a:ext cx="7366000" cy="1206500"/>
          </a:xfrm>
          <a:prstGeom prst="rect">
            <a:avLst/>
          </a:prstGeom>
        </p:spPr>
        <p:txBody>
          <a:bodyPr/>
          <a:lstStyle>
            <a:lvl1pPr defTabSz="406400">
              <a:defRPr sz="56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으로 반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>
            <a:spLocks noGrp="1"/>
          </p:cNvSpPr>
          <p:nvPr>
            <p:ph type="pic" sz="half" idx="21"/>
          </p:nvPr>
        </p:nvSpPr>
        <p:spPr>
          <a:xfrm>
            <a:off x="1778000" y="1282700"/>
            <a:ext cx="5600700" cy="3474395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889000" y="5181600"/>
            <a:ext cx="7366000" cy="1206500"/>
          </a:xfrm>
          <a:prstGeom prst="rect">
            <a:avLst/>
          </a:prstGeom>
        </p:spPr>
        <p:txBody>
          <a:bodyPr/>
          <a:lstStyle>
            <a:lvl1pPr defTabSz="406400">
              <a:defRPr sz="56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mage"/>
          <p:cNvSpPr>
            <a:spLocks noGrp="1"/>
          </p:cNvSpPr>
          <p:nvPr>
            <p:ph type="pic" sz="half" idx="21"/>
          </p:nvPr>
        </p:nvSpPr>
        <p:spPr>
          <a:xfrm>
            <a:off x="4876800" y="927100"/>
            <a:ext cx="3225800" cy="484187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1" name="Title Text"/>
          <p:cNvSpPr txBox="1">
            <a:spLocks noGrp="1"/>
          </p:cNvSpPr>
          <p:nvPr>
            <p:ph type="title"/>
          </p:nvPr>
        </p:nvSpPr>
        <p:spPr>
          <a:xfrm>
            <a:off x="444500" y="990600"/>
            <a:ext cx="4127500" cy="2324100"/>
          </a:xfrm>
          <a:prstGeom prst="rect">
            <a:avLst/>
          </a:prstGeom>
        </p:spPr>
        <p:txBody>
          <a:bodyPr anchor="b"/>
          <a:lstStyle>
            <a:lvl1pPr defTabSz="406400">
              <a:defRPr sz="48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44500" y="3378200"/>
            <a:ext cx="4127500" cy="2324100"/>
          </a:xfrm>
          <a:prstGeom prst="rect">
            <a:avLst/>
          </a:prstGeom>
        </p:spPr>
        <p:txBody>
          <a:bodyPr/>
          <a:lstStyle>
            <a:lvl1pPr marL="0" indent="0" algn="ctr" defTabSz="406400">
              <a:spcBef>
                <a:spcPts val="0"/>
              </a:spcBef>
              <a:buClrTx/>
              <a:buSzTx/>
              <a:buFontTx/>
              <a:buNone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406400">
              <a:spcBef>
                <a:spcPts val="0"/>
              </a:spcBef>
              <a:buClrTx/>
              <a:buSzTx/>
              <a:buFontTx/>
              <a:buNone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406400">
              <a:spcBef>
                <a:spcPts val="0"/>
              </a:spcBef>
              <a:buClrTx/>
              <a:buSzTx/>
              <a:buFontTx/>
              <a:buNone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406400">
              <a:spcBef>
                <a:spcPts val="0"/>
              </a:spcBef>
              <a:buClrTx/>
              <a:buSzTx/>
              <a:buFontTx/>
              <a:buNone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406400">
              <a:spcBef>
                <a:spcPts val="0"/>
              </a:spcBef>
              <a:buClrTx/>
              <a:buSzTx/>
              <a:buFontTx/>
              <a:buNone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으로 반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Image"/>
          <p:cNvSpPr>
            <a:spLocks noGrp="1"/>
          </p:cNvSpPr>
          <p:nvPr>
            <p:ph type="pic" sz="half" idx="21"/>
          </p:nvPr>
        </p:nvSpPr>
        <p:spPr>
          <a:xfrm>
            <a:off x="4876800" y="927100"/>
            <a:ext cx="3225800" cy="4841870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444500" y="990600"/>
            <a:ext cx="4127500" cy="2324100"/>
          </a:xfrm>
          <a:prstGeom prst="rect">
            <a:avLst/>
          </a:prstGeom>
        </p:spPr>
        <p:txBody>
          <a:bodyPr anchor="b"/>
          <a:lstStyle>
            <a:lvl1pPr defTabSz="406400">
              <a:defRPr sz="48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44500" y="3378200"/>
            <a:ext cx="4127500" cy="2324100"/>
          </a:xfrm>
          <a:prstGeom prst="rect">
            <a:avLst/>
          </a:prstGeom>
        </p:spPr>
        <p:txBody>
          <a:bodyPr/>
          <a:lstStyle>
            <a:lvl1pPr marL="0" indent="0" algn="ctr" defTabSz="406400">
              <a:spcBef>
                <a:spcPts val="0"/>
              </a:spcBef>
              <a:buClrTx/>
              <a:buSzTx/>
              <a:buFontTx/>
              <a:buNone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406400">
              <a:spcBef>
                <a:spcPts val="0"/>
              </a:spcBef>
              <a:buClrTx/>
              <a:buSzTx/>
              <a:buFontTx/>
              <a:buNone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406400">
              <a:spcBef>
                <a:spcPts val="0"/>
              </a:spcBef>
              <a:buClrTx/>
              <a:buSzTx/>
              <a:buFontTx/>
              <a:buNone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406400">
              <a:spcBef>
                <a:spcPts val="0"/>
              </a:spcBef>
              <a:buClrTx/>
              <a:buSzTx/>
              <a:buFontTx/>
              <a:buNone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406400">
              <a:spcBef>
                <a:spcPts val="0"/>
              </a:spcBef>
              <a:buClrTx/>
              <a:buSzTx/>
              <a:buFontTx/>
              <a:buNone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Image"/>
          <p:cNvSpPr>
            <a:spLocks noGrp="1"/>
          </p:cNvSpPr>
          <p:nvPr>
            <p:ph type="pic" sz="quarter" idx="21"/>
          </p:nvPr>
        </p:nvSpPr>
        <p:spPr>
          <a:xfrm>
            <a:off x="5054600" y="1790700"/>
            <a:ext cx="2882900" cy="43271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</p:spPr>
        <p:txBody>
          <a:bodyPr/>
          <a:lstStyle>
            <a:lvl1pPr defTabSz="406400">
              <a:defRPr sz="56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89000" y="1943100"/>
            <a:ext cx="3543300" cy="4025900"/>
          </a:xfrm>
          <a:prstGeom prst="rect">
            <a:avLst/>
          </a:prstGeom>
        </p:spPr>
        <p:txBody>
          <a:bodyPr anchor="ctr"/>
          <a:lstStyle>
            <a:lvl1pPr marL="640422" indent="-386422" defTabSz="406400">
              <a:spcBef>
                <a:spcPts val="2700"/>
              </a:spcBef>
              <a:buClrTx/>
              <a:buSzPct val="171000"/>
              <a:buFontTx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983321" indent="-386422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326221" indent="-386421" defTabSz="406400">
              <a:spcBef>
                <a:spcPts val="2700"/>
              </a:spcBef>
              <a:buClrTx/>
              <a:buSzPct val="171000"/>
              <a:buFontTx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1681821" indent="-386421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024721" indent="-386421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 - 왼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Text"/>
          <p:cNvSpPr txBox="1">
            <a:spLocks noGrp="1"/>
          </p:cNvSpPr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</p:spPr>
        <p:txBody>
          <a:bodyPr/>
          <a:lstStyle>
            <a:lvl1pPr defTabSz="406400">
              <a:defRPr sz="56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89000" y="1943100"/>
            <a:ext cx="3543300" cy="4025900"/>
          </a:xfrm>
          <a:prstGeom prst="rect">
            <a:avLst/>
          </a:prstGeom>
        </p:spPr>
        <p:txBody>
          <a:bodyPr anchor="ctr"/>
          <a:lstStyle>
            <a:lvl1pPr marL="640422" indent="-386422" defTabSz="406400">
              <a:spcBef>
                <a:spcPts val="2700"/>
              </a:spcBef>
              <a:buClrTx/>
              <a:buSzPct val="171000"/>
              <a:buFontTx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983321" indent="-386422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326221" indent="-386421" defTabSz="406400">
              <a:spcBef>
                <a:spcPts val="2700"/>
              </a:spcBef>
              <a:buClrTx/>
              <a:buSzPct val="171000"/>
              <a:buFontTx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1681821" indent="-386421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024721" indent="-386421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 - 오른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</p:spPr>
        <p:txBody>
          <a:bodyPr/>
          <a:lstStyle>
            <a:lvl1pPr defTabSz="406400">
              <a:defRPr sz="56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61000" y="1943100"/>
            <a:ext cx="2794000" cy="4025900"/>
          </a:xfrm>
          <a:prstGeom prst="rect">
            <a:avLst/>
          </a:prstGeom>
        </p:spPr>
        <p:txBody>
          <a:bodyPr anchor="ctr"/>
          <a:lstStyle>
            <a:lvl1pPr marL="640422" indent="-386422" defTabSz="406400">
              <a:spcBef>
                <a:spcPts val="2700"/>
              </a:spcBef>
              <a:buClrTx/>
              <a:buSzPct val="171000"/>
              <a:buFontTx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983321" indent="-386422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326221" indent="-386421" defTabSz="406400">
              <a:spcBef>
                <a:spcPts val="2700"/>
              </a:spcBef>
              <a:buClrTx/>
              <a:buSzPct val="171000"/>
              <a:buFontTx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1681821" indent="-386421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024721" indent="-386421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기본 디자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92275"/>
          </a:xfrm>
          <a:prstGeom prst="rect">
            <a:avLst/>
          </a:prstGeom>
        </p:spPr>
        <p:txBody>
          <a:bodyPr lIns="50800" tIns="50800" rIns="50800" bIns="50800"/>
          <a:lstStyle>
            <a:lvl1pPr marR="40639" indent="39687"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lIns="50800" tIns="50800" rIns="50800" bIns="50800"/>
          <a:lstStyle>
            <a:lvl1pPr marL="382586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1pPr>
            <a:lvl2pPr marL="772658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2pPr>
            <a:lvl3pPr marL="1208087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3pPr>
            <a:lvl4pPr marL="1726246" marR="40639" indent="-36575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4pPr>
            <a:lvl5pPr marL="2183446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49629" y="6245225"/>
            <a:ext cx="339155" cy="317500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584200"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r>
              <a:t>Title Text</a:t>
            </a:r>
          </a:p>
        </p:txBody>
      </p:sp>
      <p:sp>
        <p:nvSpPr>
          <p:cNvPr id="17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Font typeface="Lucida Grande"/>
              <a:defRPr>
                <a:latin typeface="+mj-lt"/>
                <a:ea typeface="+mj-ea"/>
                <a:cs typeface="+mj-cs"/>
                <a:sym typeface="Lucida Grande"/>
              </a:defRPr>
            </a:lvl1pPr>
            <a:lvl2pPr>
              <a:buFont typeface="Lucida Grande"/>
              <a:defRPr>
                <a:latin typeface="+mj-lt"/>
                <a:ea typeface="+mj-ea"/>
                <a:cs typeface="+mj-cs"/>
                <a:sym typeface="Lucida Grande"/>
              </a:defRPr>
            </a:lvl2pPr>
            <a:lvl3pPr>
              <a:buFont typeface="Lucida Grande"/>
              <a:defRPr>
                <a:latin typeface="+mj-lt"/>
                <a:ea typeface="+mj-ea"/>
                <a:cs typeface="+mj-cs"/>
                <a:sym typeface="Lucida Grande"/>
              </a:defRPr>
            </a:lvl3pPr>
            <a:lvl4pPr>
              <a:buFont typeface="Lucida Grande"/>
              <a:defRPr>
                <a:latin typeface="+mj-lt"/>
                <a:ea typeface="+mj-ea"/>
                <a:cs typeface="+mj-cs"/>
                <a:sym typeface="Lucida Grande"/>
              </a:defRPr>
            </a:lvl4pPr>
            <a:lvl5pPr>
              <a:buFont typeface="Lucida Grande"/>
              <a:defRPr>
                <a:latin typeface="+mj-lt"/>
                <a:ea typeface="+mj-ea"/>
                <a:cs typeface="+mj-cs"/>
                <a:sym typeface="Lucida Grand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3045" y="6429375"/>
            <a:ext cx="313756" cy="2921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3045" y="6429375"/>
            <a:ext cx="313756" cy="2921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빈 화면 복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3045" y="6429375"/>
            <a:ext cx="313756" cy="2921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빈 화면 복사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3045" y="6429375"/>
            <a:ext cx="313756" cy="2921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Text"/>
          <p:cNvSpPr txBox="1">
            <a:spLocks noGrp="1"/>
          </p:cNvSpPr>
          <p:nvPr>
            <p:ph type="title"/>
          </p:nvPr>
        </p:nvSpPr>
        <p:spPr>
          <a:xfrm>
            <a:off x="457200" y="92075"/>
            <a:ext cx="8229600" cy="1508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0132" y="6442075"/>
            <a:ext cx="286669" cy="27358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빈 화면 복사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3045" y="6429375"/>
            <a:ext cx="313756" cy="2921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빈 화면 복사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3045" y="6429375"/>
            <a:ext cx="313756" cy="2921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제목 및 내용 복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r>
              <a:t>Title Text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3045" y="6429375"/>
            <a:ext cx="313756" cy="2921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기본 디자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92275"/>
          </a:xfrm>
          <a:prstGeom prst="rect">
            <a:avLst/>
          </a:prstGeom>
        </p:spPr>
        <p:txBody>
          <a:bodyPr lIns="50800" tIns="50800" rIns="50800" bIns="50800"/>
          <a:lstStyle>
            <a:lvl1pPr marR="40639" indent="39687"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r>
              <a:t>Title Text</a:t>
            </a:r>
          </a:p>
        </p:txBody>
      </p:sp>
      <p:sp>
        <p:nvSpPr>
          <p:cNvPr id="23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lIns="50800" tIns="50800" rIns="50800" bIns="50800"/>
          <a:lstStyle>
            <a:lvl1pPr marL="382586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1pPr>
            <a:lvl2pPr marL="772658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2pPr>
            <a:lvl3pPr marL="1208087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3pPr>
            <a:lvl4pPr marL="1726246" marR="40639" indent="-36575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4pPr>
            <a:lvl5pPr marL="2183446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49629" y="6245225"/>
            <a:ext cx="339155" cy="317500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ctr" defTabSz="584200"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Font typeface="Lucida Grande"/>
              <a:defRPr>
                <a:latin typeface="+mj-lt"/>
                <a:ea typeface="+mj-ea"/>
                <a:cs typeface="+mj-cs"/>
                <a:sym typeface="Lucida Grande"/>
              </a:defRPr>
            </a:lvl1pPr>
            <a:lvl2pPr>
              <a:buFont typeface="Lucida Grande"/>
              <a:defRPr>
                <a:latin typeface="+mj-lt"/>
                <a:ea typeface="+mj-ea"/>
                <a:cs typeface="+mj-cs"/>
                <a:sym typeface="Lucida Grande"/>
              </a:defRPr>
            </a:lvl2pPr>
            <a:lvl3pPr>
              <a:buFont typeface="Lucida Grande"/>
              <a:defRPr>
                <a:latin typeface="+mj-lt"/>
                <a:ea typeface="+mj-ea"/>
                <a:cs typeface="+mj-cs"/>
                <a:sym typeface="Lucida Grande"/>
              </a:defRPr>
            </a:lvl3pPr>
            <a:lvl4pPr>
              <a:buFont typeface="Lucida Grande"/>
              <a:defRPr>
                <a:latin typeface="+mj-lt"/>
                <a:ea typeface="+mj-ea"/>
                <a:cs typeface="+mj-cs"/>
                <a:sym typeface="Lucida Grande"/>
              </a:defRPr>
            </a:lvl4pPr>
            <a:lvl5pPr>
              <a:buFont typeface="Lucida Grande"/>
              <a:defRPr>
                <a:latin typeface="+mj-lt"/>
                <a:ea typeface="+mj-ea"/>
                <a:cs typeface="+mj-cs"/>
                <a:sym typeface="Lucida Grand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3045" y="6429375"/>
            <a:ext cx="313756" cy="2921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5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0132" y="6442075"/>
            <a:ext cx="286669" cy="27358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Text"/>
          <p:cNvSpPr txBox="1">
            <a:spLocks noGrp="1"/>
          </p:cNvSpPr>
          <p:nvPr>
            <p:ph type="title"/>
          </p:nvPr>
        </p:nvSpPr>
        <p:spPr>
          <a:xfrm>
            <a:off x="457200" y="92075"/>
            <a:ext cx="8229600" cy="1508126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uFillTx/>
                <a:latin typeface="굴림"/>
                <a:ea typeface="굴림"/>
                <a:cs typeface="굴림"/>
                <a:sym typeface="굴림"/>
              </a:defRPr>
            </a:lvl1pPr>
          </a:lstStyle>
          <a:p>
            <a:r>
              <a:t>Title Text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4" y="6245225"/>
            <a:ext cx="301906" cy="307338"/>
          </a:xfrm>
          <a:prstGeom prst="rect">
            <a:avLst/>
          </a:prstGeom>
        </p:spPr>
        <p:txBody>
          <a:bodyPr lIns="45718" tIns="45718" rIns="45718" bIns="45718">
            <a:spAutoFit/>
          </a:bodyPr>
          <a:lstStyle>
            <a:lvl1pPr>
              <a:defRPr>
                <a:uFillTx/>
                <a:latin typeface="굴림"/>
                <a:ea typeface="굴림"/>
                <a:cs typeface="굴림"/>
                <a:sym typeface="굴림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Text"/>
          <p:cNvSpPr txBox="1"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uFillTx/>
                <a:latin typeface="굴림"/>
                <a:ea typeface="굴림"/>
                <a:cs typeface="굴림"/>
                <a:sym typeface="굴림"/>
              </a:defRPr>
            </a:lvl1pPr>
          </a:lstStyle>
          <a:p>
            <a:r>
              <a:t>Title Text</a:t>
            </a:r>
          </a:p>
        </p:txBody>
      </p:sp>
      <p:sp>
        <p:nvSpPr>
          <p:cNvPr id="2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buClrTx/>
              <a:buSzTx/>
              <a:buFontTx/>
              <a:buNone/>
              <a:defRPr>
                <a:uFillTx/>
                <a:latin typeface="굴림"/>
                <a:ea typeface="굴림"/>
                <a:cs typeface="굴림"/>
                <a:sym typeface="굴림"/>
              </a:defRPr>
            </a:lvl1pPr>
            <a:lvl2pPr marL="0" indent="0" algn="ctr">
              <a:buClrTx/>
              <a:buSzTx/>
              <a:buFontTx/>
              <a:buNone/>
              <a:defRPr>
                <a:uFillTx/>
                <a:latin typeface="굴림"/>
                <a:ea typeface="굴림"/>
                <a:cs typeface="굴림"/>
                <a:sym typeface="굴림"/>
              </a:defRPr>
            </a:lvl2pPr>
            <a:lvl3pPr marL="0" indent="0" algn="ctr">
              <a:buClrTx/>
              <a:buSzTx/>
              <a:buFontTx/>
              <a:buNone/>
              <a:defRPr>
                <a:uFillTx/>
                <a:latin typeface="굴림"/>
                <a:ea typeface="굴림"/>
                <a:cs typeface="굴림"/>
                <a:sym typeface="굴림"/>
              </a:defRPr>
            </a:lvl3pPr>
            <a:lvl4pPr marL="0" indent="0" algn="ctr">
              <a:buClrTx/>
              <a:buSzTx/>
              <a:buFontTx/>
              <a:buNone/>
              <a:defRPr>
                <a:uFillTx/>
                <a:latin typeface="굴림"/>
                <a:ea typeface="굴림"/>
                <a:cs typeface="굴림"/>
                <a:sym typeface="굴림"/>
              </a:defRPr>
            </a:lvl4pPr>
            <a:lvl5pPr marL="0" indent="0" algn="ctr">
              <a:buClrTx/>
              <a:buSzTx/>
              <a:buFontTx/>
              <a:buNone/>
              <a:defRPr>
                <a:uFillTx/>
                <a:latin typeface="굴림"/>
                <a:ea typeface="굴림"/>
                <a:cs typeface="굴림"/>
                <a:sym typeface="굴림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4" y="6245225"/>
            <a:ext cx="301906" cy="307338"/>
          </a:xfrm>
          <a:prstGeom prst="rect">
            <a:avLst/>
          </a:prstGeom>
        </p:spPr>
        <p:txBody>
          <a:bodyPr lIns="45718" tIns="45718" rIns="45718" bIns="45718">
            <a:spAutoFit/>
          </a:bodyPr>
          <a:lstStyle>
            <a:lvl1pPr>
              <a:defRPr>
                <a:uFillTx/>
                <a:latin typeface="굴림"/>
                <a:ea typeface="굴림"/>
                <a:cs typeface="굴림"/>
                <a:sym typeface="굴림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5" y="1830583"/>
            <a:ext cx="7804550" cy="4420200"/>
          </a:xfrm>
          <a:prstGeom prst="rect">
            <a:avLst/>
          </a:prstGeom>
        </p:spPr>
        <p:txBody>
          <a:bodyPr lIns="35716" tIns="35716" rIns="35716" bIns="35716" anchor="ctr"/>
          <a:lstStyle>
            <a:lvl1pPr marL="296333" indent="-296333" defTabSz="410763">
              <a:spcBef>
                <a:spcPts val="2900"/>
              </a:spcBef>
              <a:buClrTx/>
              <a:buSzPct val="75000"/>
              <a:buFontTx/>
              <a:defRPr sz="2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0832" indent="-296332" defTabSz="410763">
              <a:spcBef>
                <a:spcPts val="2900"/>
              </a:spcBef>
              <a:buClrTx/>
              <a:buSzPct val="75000"/>
              <a:buFontTx/>
              <a:buChar char="•"/>
              <a:defRPr sz="2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85332" indent="-296332" defTabSz="410763">
              <a:spcBef>
                <a:spcPts val="2900"/>
              </a:spcBef>
              <a:buClrTx/>
              <a:buSzPct val="75000"/>
              <a:buFontTx/>
              <a:defRPr sz="2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29833" indent="-296332" defTabSz="410763">
              <a:spcBef>
                <a:spcPts val="2900"/>
              </a:spcBef>
              <a:buClrTx/>
              <a:buSzPct val="75000"/>
              <a:buFontTx/>
              <a:buChar char="•"/>
              <a:defRPr sz="2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74333" indent="-296333" defTabSz="410763">
              <a:spcBef>
                <a:spcPts val="2900"/>
              </a:spcBef>
              <a:buClrTx/>
              <a:buSzPct val="75000"/>
              <a:buFontTx/>
              <a:buChar char="•"/>
              <a:defRPr sz="2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2" name="Title Text"/>
          <p:cNvSpPr txBox="1">
            <a:spLocks noGrp="1"/>
          </p:cNvSpPr>
          <p:nvPr>
            <p:ph type="title"/>
          </p:nvPr>
        </p:nvSpPr>
        <p:spPr>
          <a:xfrm>
            <a:off x="535781" y="-10837"/>
            <a:ext cx="7804548" cy="905714"/>
          </a:xfrm>
          <a:prstGeom prst="rect">
            <a:avLst/>
          </a:prstGeom>
        </p:spPr>
        <p:txBody>
          <a:bodyPr lIns="35716" tIns="35716" rIns="35716" bIns="35716"/>
          <a:lstStyle>
            <a:lvl1pPr algn="just" defTabSz="410763">
              <a:defRPr sz="380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0733" y="6505277"/>
            <a:ext cx="253604" cy="249235"/>
          </a:xfrm>
          <a:prstGeom prst="rect">
            <a:avLst/>
          </a:prstGeom>
        </p:spPr>
        <p:txBody>
          <a:bodyPr lIns="35716" tIns="35716" rIns="35716" bIns="35716">
            <a:spAutoFit/>
          </a:bodyPr>
          <a:lstStyle>
            <a:lvl1pPr algn="ctr" defTabSz="410763">
              <a:defRPr sz="12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itle Text"/>
          <p:cNvSpPr txBox="1">
            <a:spLocks noGrp="1"/>
          </p:cNvSpPr>
          <p:nvPr>
            <p:ph type="title"/>
          </p:nvPr>
        </p:nvSpPr>
        <p:spPr>
          <a:xfrm>
            <a:off x="892967" y="1151929"/>
            <a:ext cx="7358067" cy="2321720"/>
          </a:xfrm>
          <a:prstGeom prst="rect">
            <a:avLst/>
          </a:prstGeom>
        </p:spPr>
        <p:txBody>
          <a:bodyPr lIns="35716" tIns="35716" rIns="35716" bIns="35716" anchor="b"/>
          <a:lstStyle>
            <a:lvl1pPr defTabSz="410763">
              <a:defRPr sz="58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7" y="3536155"/>
            <a:ext cx="7358067" cy="794745"/>
          </a:xfrm>
          <a:prstGeom prst="rect">
            <a:avLst/>
          </a:prstGeom>
        </p:spPr>
        <p:txBody>
          <a:bodyPr lIns="35716" tIns="35716" rIns="35716" bIns="35716"/>
          <a:lstStyle>
            <a:lvl1pPr marL="0" indent="0" algn="ctr" defTabSz="410763">
              <a:spcBef>
                <a:spcPts val="0"/>
              </a:spcBef>
              <a:buClrTx/>
              <a:buSzTx/>
              <a:buFontTx/>
              <a:buNone/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410763">
              <a:spcBef>
                <a:spcPts val="0"/>
              </a:spcBef>
              <a:buClrTx/>
              <a:buSzTx/>
              <a:buFontTx/>
              <a:buNone/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410763">
              <a:spcBef>
                <a:spcPts val="0"/>
              </a:spcBef>
              <a:buClrTx/>
              <a:buSzTx/>
              <a:buFontTx/>
              <a:buNone/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410763">
              <a:spcBef>
                <a:spcPts val="0"/>
              </a:spcBef>
              <a:buClrTx/>
              <a:buSzTx/>
              <a:buFontTx/>
              <a:buNone/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410763">
              <a:spcBef>
                <a:spcPts val="0"/>
              </a:spcBef>
              <a:buClrTx/>
              <a:buSzTx/>
              <a:buFontTx/>
              <a:buNone/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268" y="6509742"/>
            <a:ext cx="236535" cy="249235"/>
          </a:xfrm>
          <a:prstGeom prst="rect">
            <a:avLst/>
          </a:prstGeom>
        </p:spPr>
        <p:txBody>
          <a:bodyPr lIns="35716" tIns="35716" rIns="35716" bIns="35716">
            <a:spAutoFit/>
          </a:bodyPr>
          <a:lstStyle>
            <a:lvl1pPr algn="ctr" defTabSz="410763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le Text"/>
          <p:cNvSpPr txBox="1">
            <a:spLocks noGrp="1"/>
          </p:cNvSpPr>
          <p:nvPr>
            <p:ph type="title"/>
          </p:nvPr>
        </p:nvSpPr>
        <p:spPr>
          <a:xfrm>
            <a:off x="457200" y="92075"/>
            <a:ext cx="8229600" cy="15081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771" indent="-326571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기본 디자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92275"/>
          </a:xfrm>
          <a:prstGeom prst="rect">
            <a:avLst/>
          </a:prstGeom>
        </p:spPr>
        <p:txBody>
          <a:bodyPr lIns="50800" tIns="50800" rIns="50800" bIns="50800"/>
          <a:lstStyle>
            <a:lvl1pPr marR="40639" indent="39687"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lIns="50800" tIns="50800" rIns="50800" bIns="50800"/>
          <a:lstStyle>
            <a:lvl1pPr marL="382585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1pPr>
            <a:lvl2pPr marL="772658" marR="40639" indent="-326571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2pPr>
            <a:lvl3pPr marL="1208087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3pPr>
            <a:lvl4pPr marL="1726245" marR="40639" indent="-365758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4pPr>
            <a:lvl5pPr marL="2183445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49629" y="6245225"/>
            <a:ext cx="339155" cy="317500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584200"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Image"/>
          <p:cNvSpPr>
            <a:spLocks noGrp="1"/>
          </p:cNvSpPr>
          <p:nvPr>
            <p:ph type="pic" idx="21"/>
          </p:nvPr>
        </p:nvSpPr>
        <p:spPr>
          <a:xfrm>
            <a:off x="1140530" y="203273"/>
            <a:ext cx="6858004" cy="45743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8" name="Title Text"/>
          <p:cNvSpPr txBox="1">
            <a:spLocks noGrp="1"/>
          </p:cNvSpPr>
          <p:nvPr>
            <p:ph type="title"/>
          </p:nvPr>
        </p:nvSpPr>
        <p:spPr>
          <a:xfrm>
            <a:off x="892967" y="4723803"/>
            <a:ext cx="7358066" cy="1000127"/>
          </a:xfrm>
          <a:prstGeom prst="rect">
            <a:avLst/>
          </a:prstGeom>
        </p:spPr>
        <p:txBody>
          <a:bodyPr lIns="35717" tIns="35717" rIns="35717" bIns="35717" anchor="b"/>
          <a:lstStyle>
            <a:lvl1pPr defTabSz="410764">
              <a:defRPr sz="5600"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3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7" y="5732858"/>
            <a:ext cx="7358066" cy="794744"/>
          </a:xfrm>
          <a:prstGeom prst="rect">
            <a:avLst/>
          </a:prstGeom>
        </p:spPr>
        <p:txBody>
          <a:bodyPr lIns="35717" tIns="35717" rIns="35717" bIns="35717"/>
          <a:lstStyle>
            <a:lvl1pPr marL="0" indent="0" algn="ctr" defTabSz="410764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5D4131"/>
                </a:solidFill>
                <a:uFillTx/>
              </a:defRPr>
            </a:lvl1pPr>
            <a:lvl2pPr marL="0" indent="0" algn="ctr" defTabSz="410764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5D4131"/>
                </a:solidFill>
                <a:uFillTx/>
              </a:defRPr>
            </a:lvl2pPr>
            <a:lvl3pPr marL="0" indent="0" algn="ctr" defTabSz="410764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5D4131"/>
                </a:solidFill>
                <a:uFillTx/>
              </a:defRPr>
            </a:lvl3pPr>
            <a:lvl4pPr marL="0" indent="0" algn="ctr" defTabSz="410764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5D4131"/>
                </a:solidFill>
                <a:uFillTx/>
              </a:defRPr>
            </a:lvl4pPr>
            <a:lvl5pPr marL="0" indent="0" algn="ctr" defTabSz="410764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5D4131"/>
                </a:solidFill>
                <a:uFillTx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877" y="6536531"/>
            <a:ext cx="239483" cy="232484"/>
          </a:xfrm>
          <a:prstGeom prst="rect">
            <a:avLst/>
          </a:prstGeom>
        </p:spPr>
        <p:txBody>
          <a:bodyPr lIns="35717" tIns="35717" rIns="35717" bIns="35717">
            <a:spAutoFit/>
          </a:bodyPr>
          <a:lstStyle>
            <a:lvl1pPr algn="ctr" defTabSz="410764">
              <a:defRPr sz="1100"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Image"/>
          <p:cNvSpPr>
            <a:spLocks noGrp="1"/>
          </p:cNvSpPr>
          <p:nvPr>
            <p:ph type="pic" idx="21"/>
          </p:nvPr>
        </p:nvSpPr>
        <p:spPr>
          <a:xfrm>
            <a:off x="1140530" y="203273"/>
            <a:ext cx="6858004" cy="45743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8" name="Title Text"/>
          <p:cNvSpPr txBox="1">
            <a:spLocks noGrp="1"/>
          </p:cNvSpPr>
          <p:nvPr>
            <p:ph type="title"/>
          </p:nvPr>
        </p:nvSpPr>
        <p:spPr>
          <a:xfrm>
            <a:off x="892967" y="4723803"/>
            <a:ext cx="7358066" cy="1000127"/>
          </a:xfrm>
          <a:prstGeom prst="rect">
            <a:avLst/>
          </a:prstGeom>
        </p:spPr>
        <p:txBody>
          <a:bodyPr lIns="35717" tIns="35717" rIns="35717" bIns="35717" anchor="b"/>
          <a:lstStyle>
            <a:lvl1pPr defTabSz="410764">
              <a:defRPr sz="5600"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3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7" y="5732858"/>
            <a:ext cx="7358066" cy="794744"/>
          </a:xfrm>
          <a:prstGeom prst="rect">
            <a:avLst/>
          </a:prstGeom>
        </p:spPr>
        <p:txBody>
          <a:bodyPr lIns="35717" tIns="35717" rIns="35717" bIns="35717"/>
          <a:lstStyle>
            <a:lvl1pPr marL="0" indent="0" algn="ctr" defTabSz="410764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AE90D"/>
                </a:solidFill>
                <a:uFillTx/>
                <a:latin typeface="蘋果儷中黑"/>
                <a:ea typeface="蘋果儷中黑"/>
                <a:cs typeface="蘋果儷中黑"/>
                <a:sym typeface="蘋果儷中黑"/>
              </a:defRPr>
            </a:lvl1pPr>
            <a:lvl2pPr marL="0" indent="0" algn="ctr" defTabSz="410764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AE90D"/>
                </a:solidFill>
                <a:uFillTx/>
                <a:latin typeface="蘋果儷中黑"/>
                <a:ea typeface="蘋果儷中黑"/>
                <a:cs typeface="蘋果儷中黑"/>
                <a:sym typeface="蘋果儷中黑"/>
              </a:defRPr>
            </a:lvl2pPr>
            <a:lvl3pPr marL="0" indent="0" algn="ctr" defTabSz="410764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AE90D"/>
                </a:solidFill>
                <a:uFillTx/>
                <a:latin typeface="蘋果儷中黑"/>
                <a:ea typeface="蘋果儷中黑"/>
                <a:cs typeface="蘋果儷中黑"/>
                <a:sym typeface="蘋果儷中黑"/>
              </a:defRPr>
            </a:lvl3pPr>
            <a:lvl4pPr marL="0" indent="0" algn="ctr" defTabSz="410764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AE90D"/>
                </a:solidFill>
                <a:uFillTx/>
                <a:latin typeface="蘋果儷中黑"/>
                <a:ea typeface="蘋果儷中黑"/>
                <a:cs typeface="蘋果儷中黑"/>
                <a:sym typeface="蘋果儷中黑"/>
              </a:defRPr>
            </a:lvl4pPr>
            <a:lvl5pPr marL="0" indent="0" algn="ctr" defTabSz="410764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AE90D"/>
                </a:solidFill>
                <a:uFillTx/>
                <a:latin typeface="蘋果儷中黑"/>
                <a:ea typeface="蘋果儷中黑"/>
                <a:cs typeface="蘋果儷中黑"/>
                <a:sym typeface="蘋果儷中黑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877" y="6536531"/>
            <a:ext cx="239483" cy="232484"/>
          </a:xfrm>
          <a:prstGeom prst="rect">
            <a:avLst/>
          </a:prstGeom>
        </p:spPr>
        <p:txBody>
          <a:bodyPr lIns="35717" tIns="35717" rIns="35717" bIns="35717">
            <a:spAutoFit/>
          </a:bodyPr>
          <a:lstStyle>
            <a:lvl1pPr algn="ctr" defTabSz="410764">
              <a:defRPr sz="1100"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itle Text"/>
          <p:cNvSpPr txBox="1">
            <a:spLocks noGrp="1"/>
          </p:cNvSpPr>
          <p:nvPr>
            <p:ph type="title"/>
          </p:nvPr>
        </p:nvSpPr>
        <p:spPr>
          <a:xfrm>
            <a:off x="892967" y="2268140"/>
            <a:ext cx="7358066" cy="2321720"/>
          </a:xfrm>
          <a:prstGeom prst="rect">
            <a:avLst/>
          </a:prstGeom>
        </p:spPr>
        <p:txBody>
          <a:bodyPr lIns="35717" tIns="35717" rIns="35717" bIns="35717"/>
          <a:lstStyle>
            <a:lvl1pPr defTabSz="410764">
              <a:defRPr sz="5600"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3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877" y="6536531"/>
            <a:ext cx="239483" cy="232484"/>
          </a:xfrm>
          <a:prstGeom prst="rect">
            <a:avLst/>
          </a:prstGeom>
        </p:spPr>
        <p:txBody>
          <a:bodyPr lIns="35717" tIns="35717" rIns="35717" bIns="35717">
            <a:spAutoFit/>
          </a:bodyPr>
          <a:lstStyle>
            <a:lvl1pPr algn="ctr" defTabSz="410764">
              <a:defRPr sz="1100"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889000" y="1155700"/>
            <a:ext cx="7366000" cy="2324100"/>
          </a:xfrm>
          <a:prstGeom prst="rect">
            <a:avLst/>
          </a:prstGeom>
        </p:spPr>
        <p:txBody>
          <a:bodyPr anchor="b"/>
          <a:lstStyle>
            <a:lvl1pPr defTabSz="406400">
              <a:defRPr sz="56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0600"/>
            <a:ext cx="7366000" cy="800100"/>
          </a:xfrm>
          <a:prstGeom prst="rect">
            <a:avLst/>
          </a:prstGeom>
        </p:spPr>
        <p:txBody>
          <a:bodyPr/>
          <a:lstStyle>
            <a:lvl1pPr marL="0" indent="0" algn="ctr" defTabSz="406400">
              <a:spcBef>
                <a:spcPts val="0"/>
              </a:spcBef>
              <a:buClrTx/>
              <a:buSzTx/>
              <a:buFontTx/>
              <a:buNone/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406400">
              <a:spcBef>
                <a:spcPts val="0"/>
              </a:spcBef>
              <a:buClrTx/>
              <a:buSzTx/>
              <a:buFontTx/>
              <a:buNone/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406400">
              <a:spcBef>
                <a:spcPts val="0"/>
              </a:spcBef>
              <a:buClrTx/>
              <a:buSzTx/>
              <a:buFontTx/>
              <a:buNone/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406400">
              <a:spcBef>
                <a:spcPts val="0"/>
              </a:spcBef>
              <a:buClrTx/>
              <a:buSzTx/>
              <a:buFontTx/>
              <a:buNone/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406400">
              <a:spcBef>
                <a:spcPts val="0"/>
              </a:spcBef>
              <a:buClrTx/>
              <a:buSzTx/>
              <a:buFontTx/>
              <a:buNone/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</p:spPr>
        <p:txBody>
          <a:bodyPr/>
          <a:lstStyle>
            <a:lvl1pPr defTabSz="406400">
              <a:defRPr sz="56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idx="1"/>
          </p:nvPr>
        </p:nvSpPr>
        <p:spPr>
          <a:xfrm>
            <a:off x="889000" y="1943100"/>
            <a:ext cx="7366000" cy="4025900"/>
          </a:xfrm>
          <a:prstGeom prst="rect">
            <a:avLst/>
          </a:prstGeom>
        </p:spPr>
        <p:txBody>
          <a:bodyPr anchor="ctr"/>
          <a:lstStyle>
            <a:lvl1pPr marL="698500" indent="-444500" defTabSz="406400">
              <a:spcBef>
                <a:spcPts val="1600"/>
              </a:spcBef>
              <a:buClrTx/>
              <a:buSzPct val="171000"/>
              <a:buFontTx/>
              <a:defRPr sz="28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1041400" indent="-444500" defTabSz="406400">
              <a:spcBef>
                <a:spcPts val="1600"/>
              </a:spcBef>
              <a:buClrTx/>
              <a:buSzPct val="171000"/>
              <a:buFontTx/>
              <a:buChar char="•"/>
              <a:defRPr sz="28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384300" indent="-444500" defTabSz="406400">
              <a:spcBef>
                <a:spcPts val="1600"/>
              </a:spcBef>
              <a:buClrTx/>
              <a:buSzPct val="171000"/>
              <a:buFontTx/>
              <a:defRPr sz="28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1739900" indent="-444500" defTabSz="406400">
              <a:spcBef>
                <a:spcPts val="1600"/>
              </a:spcBef>
              <a:buClrTx/>
              <a:buSzPct val="171000"/>
              <a:buFontTx/>
              <a:buChar char="•"/>
              <a:defRPr sz="28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082800" indent="-444500" defTabSz="406400">
              <a:spcBef>
                <a:spcPts val="1600"/>
              </a:spcBef>
              <a:buClrTx/>
              <a:buSzPct val="171000"/>
              <a:buFontTx/>
              <a:buChar char="•"/>
              <a:defRPr sz="28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 - 2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</p:spPr>
        <p:txBody>
          <a:bodyPr/>
          <a:lstStyle>
            <a:lvl1pPr defTabSz="406400">
              <a:defRPr sz="56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/>
          </p:nvPr>
        </p:nvSpPr>
        <p:spPr>
          <a:xfrm>
            <a:off x="889000" y="1943100"/>
            <a:ext cx="7366000" cy="4025900"/>
          </a:xfrm>
          <a:prstGeom prst="rect">
            <a:avLst/>
          </a:prstGeom>
        </p:spPr>
        <p:txBody>
          <a:bodyPr numCol="2" spcCol="368300"/>
          <a:lstStyle>
            <a:lvl1pPr marL="640422" indent="-386422" defTabSz="406400">
              <a:spcBef>
                <a:spcPts val="2700"/>
              </a:spcBef>
              <a:buClrTx/>
              <a:buSzPct val="171000"/>
              <a:buFontTx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983321" indent="-386422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326221" indent="-386421" defTabSz="406400">
              <a:spcBef>
                <a:spcPts val="2700"/>
              </a:spcBef>
              <a:buClrTx/>
              <a:buSzPct val="171000"/>
              <a:buFontTx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1681821" indent="-386421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024721" indent="-386421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xfrm>
            <a:off x="889000" y="889000"/>
            <a:ext cx="7366000" cy="5080000"/>
          </a:xfrm>
          <a:prstGeom prst="rect">
            <a:avLst/>
          </a:prstGeom>
        </p:spPr>
        <p:txBody>
          <a:bodyPr anchor="ctr"/>
          <a:lstStyle>
            <a:lvl1pPr marL="698500" indent="-444500" defTabSz="406400">
              <a:spcBef>
                <a:spcPts val="3300"/>
              </a:spcBef>
              <a:buClrTx/>
              <a:buSzPct val="171000"/>
              <a:buFontTx/>
              <a:defRPr sz="28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1041400" indent="-444500" defTabSz="406400">
              <a:spcBef>
                <a:spcPts val="3300"/>
              </a:spcBef>
              <a:buClrTx/>
              <a:buSzPct val="171000"/>
              <a:buFontTx/>
              <a:buChar char="•"/>
              <a:defRPr sz="28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384300" indent="-444500" defTabSz="406400">
              <a:spcBef>
                <a:spcPts val="3300"/>
              </a:spcBef>
              <a:buClrTx/>
              <a:buSzPct val="171000"/>
              <a:buFontTx/>
              <a:defRPr sz="28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1739900" indent="-444500" defTabSz="406400">
              <a:spcBef>
                <a:spcPts val="3300"/>
              </a:spcBef>
              <a:buClrTx/>
              <a:buSzPct val="171000"/>
              <a:buFontTx/>
              <a:buChar char="•"/>
              <a:defRPr sz="28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082800" indent="-444500" defTabSz="406400">
              <a:spcBef>
                <a:spcPts val="3300"/>
              </a:spcBef>
              <a:buClrTx/>
              <a:buSzPct val="171000"/>
              <a:buFontTx/>
              <a:buChar char="•"/>
              <a:defRPr sz="28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92075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199"/>
            <a:ext cx="8229600" cy="5257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9334" y="6403975"/>
            <a:ext cx="277466" cy="3175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>
            <a:normAutofit/>
          </a:bodyPr>
          <a:lstStyle>
            <a:lvl1pPr algn="r" defTabSz="914400">
              <a:defRPr sz="1400"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Comic Sans MS"/>
        <a:buChar char="•"/>
        <a:tabLst/>
        <a:defRPr sz="32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Comic Sans MS"/>
        <a:buChar char="–"/>
        <a:tabLst/>
        <a:defRPr sz="32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Comic Sans MS"/>
        <a:buChar char="•"/>
        <a:tabLst/>
        <a:defRPr sz="32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Comic Sans MS"/>
        <a:buChar char="–"/>
        <a:tabLst/>
        <a:defRPr sz="32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Comic Sans MS"/>
        <a:buChar char="»"/>
        <a:tabLst/>
        <a:defRPr sz="32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5pPr>
      <a:lvl6pPr marL="3365500" marR="0" indent="-914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71000"/>
        <a:buFont typeface="Comic Sans MS"/>
        <a:buChar char="•"/>
        <a:tabLst/>
        <a:defRPr sz="32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6pPr>
      <a:lvl7pPr marL="3721100" marR="0" indent="-914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71000"/>
        <a:buFont typeface="Comic Sans MS"/>
        <a:buChar char="•"/>
        <a:tabLst/>
        <a:defRPr sz="32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7pPr>
      <a:lvl8pPr marL="4076700" marR="0" indent="-914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71000"/>
        <a:buFont typeface="Comic Sans MS"/>
        <a:buChar char="•"/>
        <a:tabLst/>
        <a:defRPr sz="32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8pPr>
      <a:lvl9pPr marL="4432300" marR="0" indent="-914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71000"/>
        <a:buFont typeface="Comic Sans MS"/>
        <a:buChar char="•"/>
        <a:tabLst/>
        <a:defRPr sz="32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omic Sans M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omic Sans M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omic Sans M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omic Sans M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omic Sans M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omic Sans M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omic Sans M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omic Sans M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omic Sans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79.png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10" Type="http://schemas.openxmlformats.org/officeDocument/2006/relationships/image" Target="../media/image86.emf"/><Relationship Id="rId4" Type="http://schemas.openxmlformats.org/officeDocument/2006/relationships/image" Target="../media/image80.emf"/><Relationship Id="rId9" Type="http://schemas.openxmlformats.org/officeDocument/2006/relationships/image" Target="../media/image8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87.emf"/><Relationship Id="rId7" Type="http://schemas.openxmlformats.org/officeDocument/2006/relationships/image" Target="../media/image9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Relationship Id="rId9" Type="http://schemas.openxmlformats.org/officeDocument/2006/relationships/image" Target="../media/image9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1.png"/><Relationship Id="rId5" Type="http://schemas.openxmlformats.org/officeDocument/2006/relationships/image" Target="../media/image121.png"/><Relationship Id="rId10" Type="http://schemas.openxmlformats.org/officeDocument/2006/relationships/image" Target="../media/image135.png"/><Relationship Id="rId4" Type="http://schemas.openxmlformats.org/officeDocument/2006/relationships/image" Target="../media/image130.png"/><Relationship Id="rId9" Type="http://schemas.openxmlformats.org/officeDocument/2006/relationships/image" Target="../media/image1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0.emf"/><Relationship Id="rId5" Type="http://schemas.openxmlformats.org/officeDocument/2006/relationships/image" Target="../media/image128.png"/><Relationship Id="rId4" Type="http://schemas.openxmlformats.org/officeDocument/2006/relationships/image" Target="../media/image13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3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3" Type="http://schemas.openxmlformats.org/officeDocument/2006/relationships/image" Target="../media/image145.emf"/><Relationship Id="rId7" Type="http://schemas.openxmlformats.org/officeDocument/2006/relationships/image" Target="../media/image149.emf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8.emf"/><Relationship Id="rId5" Type="http://schemas.openxmlformats.org/officeDocument/2006/relationships/image" Target="../media/image147.emf"/><Relationship Id="rId4" Type="http://schemas.openxmlformats.org/officeDocument/2006/relationships/image" Target="../media/image146.emf"/><Relationship Id="rId9" Type="http://schemas.openxmlformats.org/officeDocument/2006/relationships/image" Target="../media/image15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emf"/><Relationship Id="rId3" Type="http://schemas.openxmlformats.org/officeDocument/2006/relationships/image" Target="../media/image155.emf"/><Relationship Id="rId7" Type="http://schemas.openxmlformats.org/officeDocument/2006/relationships/image" Target="../media/image159.emf"/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8.emf"/><Relationship Id="rId5" Type="http://schemas.openxmlformats.org/officeDocument/2006/relationships/image" Target="../media/image157.emf"/><Relationship Id="rId4" Type="http://schemas.openxmlformats.org/officeDocument/2006/relationships/image" Target="../media/image15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9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70.emf"/><Relationship Id="rId4" Type="http://schemas.openxmlformats.org/officeDocument/2006/relationships/image" Target="../media/image16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tif"/><Relationship Id="rId2" Type="http://schemas.openxmlformats.org/officeDocument/2006/relationships/image" Target="../media/image171.ti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5.png"/><Relationship Id="rId5" Type="http://schemas.openxmlformats.org/officeDocument/2006/relationships/image" Target="../media/image174.emf"/><Relationship Id="rId4" Type="http://schemas.openxmlformats.org/officeDocument/2006/relationships/image" Target="../media/image17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1.ti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emf"/><Relationship Id="rId3" Type="http://schemas.openxmlformats.org/officeDocument/2006/relationships/image" Target="../media/image185.png"/><Relationship Id="rId7" Type="http://schemas.openxmlformats.org/officeDocument/2006/relationships/image" Target="../media/image189.emf"/><Relationship Id="rId2" Type="http://schemas.openxmlformats.org/officeDocument/2006/relationships/image" Target="../media/image184.ti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92.emf"/><Relationship Id="rId4" Type="http://schemas.openxmlformats.org/officeDocument/2006/relationships/image" Target="../media/image19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0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0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Relationship Id="rId9" Type="http://schemas.openxmlformats.org/officeDocument/2006/relationships/image" Target="../media/image21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2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10" Type="http://schemas.openxmlformats.org/officeDocument/2006/relationships/image" Target="../media/image34.emf"/><Relationship Id="rId4" Type="http://schemas.openxmlformats.org/officeDocument/2006/relationships/image" Target="../media/image28.emf"/><Relationship Id="rId9" Type="http://schemas.openxmlformats.org/officeDocument/2006/relationships/image" Target="../media/image3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emf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Line Line" descr="Line L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20" y="2702418"/>
            <a:ext cx="8255002" cy="127010"/>
          </a:xfrm>
          <a:prstGeom prst="rect">
            <a:avLst/>
          </a:prstGeom>
          <a:ln w="12700">
            <a:miter lim="400000"/>
          </a:ln>
          <a:effectLst>
            <a:outerShdw blurRad="38100" dist="50800" dir="3660000" rotWithShape="0">
              <a:srgbClr val="E3EDB8">
                <a:alpha val="40000"/>
              </a:srgbClr>
            </a:outerShdw>
          </a:effectLst>
        </p:spPr>
      </p:pic>
      <p:sp>
        <p:nvSpPr>
          <p:cNvPr id="348" name="Mechanics in the…"/>
          <p:cNvSpPr txBox="1"/>
          <p:nvPr/>
        </p:nvSpPr>
        <p:spPr>
          <a:xfrm>
            <a:off x="360701" y="370520"/>
            <a:ext cx="8422598" cy="2042662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ctr">
              <a:lnSpc>
                <a:spcPts val="5300"/>
              </a:lnSpc>
              <a:spcBef>
                <a:spcPts val="1200"/>
              </a:spcBef>
              <a:defRPr sz="2800" b="1">
                <a:solidFill>
                  <a:srgbClr val="FFFAC2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dirty="0"/>
              <a:t>Role of Gluons:</a:t>
            </a:r>
            <a:br>
              <a:rPr dirty="0"/>
            </a:br>
            <a:r>
              <a:rPr dirty="0"/>
              <a:t>Gravitational form factors and </a:t>
            </a:r>
            <a:br>
              <a:rPr dirty="0"/>
            </a:br>
            <a:r>
              <a:rPr lang="en-US" dirty="0"/>
              <a:t>Spin-Orbit Correlations</a:t>
            </a:r>
            <a:endParaRPr dirty="0"/>
          </a:p>
        </p:txBody>
      </p:sp>
      <p:grpSp>
        <p:nvGrpSpPr>
          <p:cNvPr id="351" name="Group"/>
          <p:cNvGrpSpPr/>
          <p:nvPr/>
        </p:nvGrpSpPr>
        <p:grpSpPr>
          <a:xfrm>
            <a:off x="1574883" y="3118664"/>
            <a:ext cx="5994234" cy="1417975"/>
            <a:chOff x="0" y="0"/>
            <a:chExt cx="5994232" cy="1417973"/>
          </a:xfrm>
        </p:grpSpPr>
        <p:sp>
          <p:nvSpPr>
            <p:cNvPr id="349" name="Hyun-Chul Kim"/>
            <p:cNvSpPr txBox="1"/>
            <p:nvPr/>
          </p:nvSpPr>
          <p:spPr>
            <a:xfrm>
              <a:off x="0" y="0"/>
              <a:ext cx="5994233" cy="471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marL="457200" indent="-457200" algn="ctr" defTabSz="406400">
                <a:spcBef>
                  <a:spcPts val="1600"/>
                </a:spcBef>
                <a:defRPr sz="3100" b="1">
                  <a:solidFill>
                    <a:srgbClr val="F5EC00"/>
                  </a:solidFill>
                  <a:effectLst>
                    <a:outerShdw blurRad="38100" dist="38100" dir="2700000" rotWithShape="0">
                      <a:srgbClr val="CBCBCB"/>
                    </a:outerShdw>
                  </a:effectLst>
                  <a:uFill>
                    <a:solidFill>
                      <a:srgbClr val="F5EC00"/>
                    </a:solidFill>
                  </a:uFill>
                </a:defRPr>
              </a:lvl1pPr>
            </a:lstStyle>
            <a:p>
              <a:r>
                <a:t>Hyun-Chul Kim</a:t>
              </a:r>
            </a:p>
          </p:txBody>
        </p:sp>
        <p:sp>
          <p:nvSpPr>
            <p:cNvPr id="350" name="Department of Physics, Inha University…"/>
            <p:cNvSpPr txBox="1"/>
            <p:nvPr/>
          </p:nvSpPr>
          <p:spPr>
            <a:xfrm>
              <a:off x="560998" y="608944"/>
              <a:ext cx="4872237" cy="809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marL="457200" indent="-457200" algn="ctr" defTabSz="406400">
                <a:spcBef>
                  <a:spcPts val="500"/>
                </a:spcBef>
                <a:defRPr>
                  <a:solidFill>
                    <a:srgbClr val="F5F559"/>
                  </a:solidFill>
                  <a:uFill>
                    <a:solidFill>
                      <a:srgbClr val="F5EC00"/>
                    </a:solidFill>
                  </a:uFill>
                </a:defRPr>
              </a:pPr>
              <a:r>
                <a:t>Department of Physics, Inha University</a:t>
              </a:r>
            </a:p>
            <a:p>
              <a:pPr marL="457200" indent="-457200" algn="ctr" defTabSz="406400">
                <a:spcBef>
                  <a:spcPts val="500"/>
                </a:spcBef>
                <a:defRPr>
                  <a:solidFill>
                    <a:srgbClr val="F5F559"/>
                  </a:solidFill>
                  <a:uFill>
                    <a:solidFill>
                      <a:srgbClr val="F5EC00"/>
                    </a:solidFill>
                  </a:uFill>
                </a:defRPr>
              </a:pPr>
              <a:r>
                <a:t>Incheon, Korea</a:t>
              </a:r>
            </a:p>
          </p:txBody>
        </p:sp>
      </p:grpSp>
      <p:pic>
        <p:nvPicPr>
          <p:cNvPr id="35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606" y="33964"/>
            <a:ext cx="1049710" cy="1049709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APCTP Workshop, June 25-28@Incheon"/>
          <p:cNvSpPr txBox="1"/>
          <p:nvPr/>
        </p:nvSpPr>
        <p:spPr>
          <a:xfrm>
            <a:off x="2001234" y="5822954"/>
            <a:ext cx="5013574" cy="40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E98D"/>
                </a:solidFill>
              </a:defRPr>
            </a:lvl1pPr>
          </a:lstStyle>
          <a:p>
            <a:r>
              <a:t>APCTP Workshop, June 25-28@Incheon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E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Mechanical Structure…"/>
          <p:cNvSpPr txBox="1"/>
          <p:nvPr/>
        </p:nvSpPr>
        <p:spPr>
          <a:xfrm>
            <a:off x="2710845" y="2772410"/>
            <a:ext cx="389048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5000" b="1">
                <a:solidFill>
                  <a:srgbClr val="FFEC44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en-US" sz="3600" dirty="0"/>
              <a:t>3-D Distributions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349669260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3D distributions</a:t>
              </a:r>
              <a:endParaRPr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8CFBDD5-54B6-4119-104D-3E7BC6CE6332}"/>
              </a:ext>
            </a:extLst>
          </p:cNvPr>
          <p:cNvGrpSpPr/>
          <p:nvPr/>
        </p:nvGrpSpPr>
        <p:grpSpPr>
          <a:xfrm>
            <a:off x="5476406" y="6080436"/>
            <a:ext cx="3526606" cy="659790"/>
            <a:chOff x="5476406" y="6080436"/>
            <a:chExt cx="3526606" cy="65979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7CF1EA-9AF2-4CF9-1D77-D401E3003D76}"/>
                </a:ext>
              </a:extLst>
            </p:cNvPr>
            <p:cNvSpPr txBox="1"/>
            <p:nvPr/>
          </p:nvSpPr>
          <p:spPr>
            <a:xfrm>
              <a:off x="5476406" y="6080436"/>
              <a:ext cx="3526606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H. Y. W</a:t>
              </a: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kumimoji="0" lang="en-KR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n, HChK, and J.-Y. Kim, PRD </a:t>
              </a:r>
              <a:r>
                <a:rPr kumimoji="0" lang="en-KR" sz="1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108</a:t>
              </a:r>
              <a:r>
                <a:rPr kumimoji="0" lang="en-KR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(2023)</a:t>
              </a:r>
            </a:p>
          </p:txBody>
        </p:sp>
        <p:sp>
          <p:nvSpPr>
            <p:cNvPr id="4" name="H-Y. Won, HChK, J.-Y. Kim,  2310.04670 [hep-ph]">
              <a:extLst>
                <a:ext uri="{FF2B5EF4-FFF2-40B4-BE49-F238E27FC236}">
                  <a16:creationId xmlns:a16="http://schemas.microsoft.com/office/drawing/2014/main" id="{7745D5AF-1306-BD9D-3CCF-8A87A009B74B}"/>
                </a:ext>
              </a:extLst>
            </p:cNvPr>
            <p:cNvSpPr txBox="1"/>
            <p:nvPr/>
          </p:nvSpPr>
          <p:spPr>
            <a:xfrm>
              <a:off x="5824257" y="6422190"/>
              <a:ext cx="3178755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/>
              </a:lvl1pPr>
            </a:lstStyle>
            <a:p>
              <a:r>
                <a:rPr dirty="0"/>
                <a:t>H-Y. Won, </a:t>
              </a:r>
              <a:r>
                <a:rPr dirty="0" err="1"/>
                <a:t>HChK</a:t>
              </a:r>
              <a:r>
                <a:rPr dirty="0"/>
                <a:t>, J.-Y. Kim,  </a:t>
              </a:r>
              <a:r>
                <a:rPr lang="en-US" dirty="0"/>
                <a:t>JHEP 05 (2024)</a:t>
              </a:r>
              <a:endParaRPr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2BF1C67-1EF8-9256-6E97-ABB67AE85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76" y="4743083"/>
            <a:ext cx="7233422" cy="648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A9CA37-2868-BC7E-22E0-754F3BE0F8A9}"/>
              </a:ext>
            </a:extLst>
          </p:cNvPr>
          <p:cNvSpPr txBox="1"/>
          <p:nvPr/>
        </p:nvSpPr>
        <p:spPr>
          <a:xfrm>
            <a:off x="420393" y="3969883"/>
            <a:ext cx="231634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 the Breit frame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C41D0D-BA86-112B-4687-770196C42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45" y="5762400"/>
            <a:ext cx="1575724" cy="3180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A66370-3A90-BF35-37E5-57609A13B11A}"/>
              </a:ext>
            </a:extLst>
          </p:cNvPr>
          <p:cNvSpPr txBox="1"/>
          <p:nvPr/>
        </p:nvSpPr>
        <p:spPr>
          <a:xfrm>
            <a:off x="137452" y="929339"/>
            <a:ext cx="8865560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2D EMT distributions are unambiguously defined in the 2D IMF or LF</a:t>
            </a:r>
            <a:b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(Abel transform).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KR" sz="2000" dirty="0"/>
              <a:t>However, in the large Nc limit, it is natural and sufficient to focus on the 3D distributions  (static soliton).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large Nc approximation yields the equivalence between the light-front helicity state and the canonical spin state at rest 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(C. </a:t>
            </a:r>
            <a:r>
              <a:rPr lang="en-US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Lorce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 PRD 106 (2022))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allows one to perform </a:t>
            </a:r>
            <a:r>
              <a:rPr lang="en-US" sz="20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matching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between the 3D components of the EMT and the 2D LF ones 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(J.Y Kim et al. PLB 884 (2023)).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8596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Mass distribution</a:t>
              </a:r>
              <a:endParaRPr dirty="0"/>
            </a:p>
          </p:txBody>
        </p:sp>
      </p:grpSp>
      <p:sp>
        <p:nvSpPr>
          <p:cNvPr id="10" name="H-Y. Won, HChK, J.-Y. Kim,  2310.04670 [hep-ph]">
            <a:extLst>
              <a:ext uri="{FF2B5EF4-FFF2-40B4-BE49-F238E27FC236}">
                <a16:creationId xmlns:a16="http://schemas.microsoft.com/office/drawing/2014/main" id="{560F3C27-2D9A-C6B2-4DDC-7474004CA450}"/>
              </a:ext>
            </a:extLst>
          </p:cNvPr>
          <p:cNvSpPr txBox="1"/>
          <p:nvPr/>
        </p:nvSpPr>
        <p:spPr>
          <a:xfrm>
            <a:off x="5824257" y="6422190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4DC16-A461-3443-AF90-44B057744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90" y="1491725"/>
            <a:ext cx="7010400" cy="6399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0B836B-D251-B266-A7F9-C152287EC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406" y="924729"/>
            <a:ext cx="1494221" cy="3004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EA5A8A5-E82A-EDD7-0CE1-531192795E09}"/>
              </a:ext>
            </a:extLst>
          </p:cNvPr>
          <p:cNvSpPr txBox="1"/>
          <p:nvPr/>
        </p:nvSpPr>
        <p:spPr>
          <a:xfrm>
            <a:off x="409903" y="815072"/>
            <a:ext cx="425757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Temporal component of the EMT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52266A-5066-CD4A-495A-D74319AFCA6F}"/>
              </a:ext>
            </a:extLst>
          </p:cNvPr>
          <p:cNvGrpSpPr/>
          <p:nvPr/>
        </p:nvGrpSpPr>
        <p:grpSpPr>
          <a:xfrm>
            <a:off x="620110" y="1501491"/>
            <a:ext cx="8382902" cy="3246148"/>
            <a:chOff x="620110" y="1501491"/>
            <a:chExt cx="8382902" cy="324614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50E7902-0ECF-ED1C-232F-AEA2CADEAB8B}"/>
                </a:ext>
              </a:extLst>
            </p:cNvPr>
            <p:cNvGrpSpPr/>
            <p:nvPr/>
          </p:nvGrpSpPr>
          <p:grpSpPr>
            <a:xfrm>
              <a:off x="3657600" y="1501491"/>
              <a:ext cx="5345412" cy="3246148"/>
              <a:chOff x="3657600" y="1501491"/>
              <a:chExt cx="5345412" cy="3246148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C2A05D8F-9C6D-2D36-5572-A0DBF58D4A0C}"/>
                  </a:ext>
                </a:extLst>
              </p:cNvPr>
              <p:cNvGrpSpPr/>
              <p:nvPr/>
            </p:nvGrpSpPr>
            <p:grpSpPr>
              <a:xfrm>
                <a:off x="3657600" y="1501491"/>
                <a:ext cx="5345412" cy="2765709"/>
                <a:chOff x="3657600" y="1501491"/>
                <a:chExt cx="5345412" cy="2765709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129B79B2-F000-ADA1-0434-24430E79EC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38762" y="2629886"/>
                  <a:ext cx="5021975" cy="1476156"/>
                </a:xfrm>
                <a:prstGeom prst="rect">
                  <a:avLst/>
                </a:prstGeom>
              </p:spPr>
            </p:pic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8EF44380-04A1-CD85-6DF4-26DD4414A1E0}"/>
                    </a:ext>
                  </a:extLst>
                </p:cNvPr>
                <p:cNvSpPr/>
                <p:nvPr/>
              </p:nvSpPr>
              <p:spPr>
                <a:xfrm>
                  <a:off x="6138041" y="1501491"/>
                  <a:ext cx="685441" cy="547282"/>
                </a:xfrm>
                <a:prstGeom prst="ellipse">
                  <a:avLst/>
                </a:prstGeom>
                <a:noFill/>
                <a:ln w="25400" cap="flat">
                  <a:solidFill>
                    <a:schemeClr val="accent5"/>
                  </a:solidFill>
                  <a:prstDash val="solid"/>
                  <a:round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KR" sz="2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81CE816F-1A2F-554C-9457-3C0E5018895B}"/>
                    </a:ext>
                  </a:extLst>
                </p:cNvPr>
                <p:cNvCxnSpPr>
                  <a:cxnSpLocks/>
                  <a:stCxn id="28" idx="4"/>
                </p:cNvCxnSpPr>
                <p:nvPr/>
              </p:nvCxnSpPr>
              <p:spPr>
                <a:xfrm>
                  <a:off x="6480762" y="2048773"/>
                  <a:ext cx="0" cy="419955"/>
                </a:xfrm>
                <a:prstGeom prst="straightConnector1">
                  <a:avLst/>
                </a:prstGeom>
                <a:noFill/>
                <a:ln w="25400" cap="flat">
                  <a:solidFill>
                    <a:schemeClr val="accent5"/>
                  </a:solidFill>
                  <a:prstDash val="solid"/>
                  <a:round/>
                  <a:tailEnd type="arrow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sp>
              <p:nvSpPr>
                <p:cNvPr id="31" name="Rounded Rectangle 30">
                  <a:extLst>
                    <a:ext uri="{FF2B5EF4-FFF2-40B4-BE49-F238E27FC236}">
                      <a16:creationId xmlns:a16="http://schemas.microsoft.com/office/drawing/2014/main" id="{F6432670-7AD0-E1B8-606B-C7D5EA27FADB}"/>
                    </a:ext>
                  </a:extLst>
                </p:cNvPr>
                <p:cNvSpPr/>
                <p:nvPr/>
              </p:nvSpPr>
              <p:spPr>
                <a:xfrm>
                  <a:off x="3657600" y="2559816"/>
                  <a:ext cx="5345412" cy="1707384"/>
                </a:xfrm>
                <a:prstGeom prst="roundRect">
                  <a:avLst/>
                </a:prstGeom>
                <a:noFill/>
                <a:ln w="25400" cap="flat">
                  <a:solidFill>
                    <a:schemeClr val="accent5"/>
                  </a:solidFill>
                  <a:prstDash val="solid"/>
                  <a:round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KR" sz="2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413DB16-9E5B-BDC9-2D88-F7B1E3C45889}"/>
                  </a:ext>
                </a:extLst>
              </p:cNvPr>
              <p:cNvSpPr txBox="1"/>
              <p:nvPr/>
            </p:nvSpPr>
            <p:spPr>
              <a:xfrm>
                <a:off x="4989166" y="4337270"/>
                <a:ext cx="2983189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KR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Mass monople form factors</a:t>
                </a: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17D755F-F0C7-BDC8-1181-F2C212B42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110" y="2898619"/>
              <a:ext cx="2415426" cy="67247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16E80EE-9981-C00D-7299-5FAF65061EAA}"/>
              </a:ext>
            </a:extLst>
          </p:cNvPr>
          <p:cNvGrpSpPr/>
          <p:nvPr/>
        </p:nvGrpSpPr>
        <p:grpSpPr>
          <a:xfrm>
            <a:off x="453186" y="4724167"/>
            <a:ext cx="5877120" cy="980572"/>
            <a:chOff x="453186" y="4724167"/>
            <a:chExt cx="5877120" cy="98057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48C790-128C-5B30-A72E-0B047FE39892}"/>
                </a:ext>
              </a:extLst>
            </p:cNvPr>
            <p:cNvSpPr txBox="1"/>
            <p:nvPr/>
          </p:nvSpPr>
          <p:spPr>
            <a:xfrm>
              <a:off x="462455" y="4724167"/>
              <a:ext cx="2127185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In the forward limit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70BE62C-FE23-D2E3-2D64-631E29E45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3186" y="5264105"/>
              <a:ext cx="5877120" cy="440634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34A0B82-DC8A-00E4-BFFC-973094C810D8}"/>
              </a:ext>
            </a:extLst>
          </p:cNvPr>
          <p:cNvGrpSpPr/>
          <p:nvPr/>
        </p:nvGrpSpPr>
        <p:grpSpPr>
          <a:xfrm>
            <a:off x="5794118" y="5149844"/>
            <a:ext cx="3127695" cy="761767"/>
            <a:chOff x="5794118" y="5149844"/>
            <a:chExt cx="3127695" cy="761767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73B9EFDB-457F-CACF-C839-CD6CEF088E08}"/>
                </a:ext>
              </a:extLst>
            </p:cNvPr>
            <p:cNvSpPr/>
            <p:nvPr/>
          </p:nvSpPr>
          <p:spPr>
            <a:xfrm>
              <a:off x="5794118" y="5149844"/>
              <a:ext cx="656503" cy="761767"/>
            </a:xfrm>
            <a:prstGeom prst="round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KR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E6E3FE9-8CDB-1FD6-D728-5BA221E41B4E}"/>
                </a:ext>
              </a:extLst>
            </p:cNvPr>
            <p:cNvCxnSpPr>
              <a:cxnSpLocks/>
              <a:endCxn id="45" idx="1"/>
            </p:cNvCxnSpPr>
            <p:nvPr/>
          </p:nvCxnSpPr>
          <p:spPr>
            <a:xfrm>
              <a:off x="6450621" y="5622727"/>
              <a:ext cx="372861" cy="0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45745F1-B683-F117-9177-845CA15E0FBB}"/>
                </a:ext>
              </a:extLst>
            </p:cNvPr>
            <p:cNvSpPr txBox="1"/>
            <p:nvPr/>
          </p:nvSpPr>
          <p:spPr>
            <a:xfrm>
              <a:off x="6823482" y="5432931"/>
              <a:ext cx="2098331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T</a:t>
              </a: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wist-4 contributions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405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Mass distribution</a:t>
              </a:r>
              <a:endParaRPr dirty="0"/>
            </a:p>
          </p:txBody>
        </p:sp>
      </p:grpSp>
      <p:sp>
        <p:nvSpPr>
          <p:cNvPr id="10" name="H-Y. Won, HChK, J.-Y. Kim,  2310.04670 [hep-ph]">
            <a:extLst>
              <a:ext uri="{FF2B5EF4-FFF2-40B4-BE49-F238E27FC236}">
                <a16:creationId xmlns:a16="http://schemas.microsoft.com/office/drawing/2014/main" id="{560F3C27-2D9A-C6B2-4DDC-7474004CA450}"/>
              </a:ext>
            </a:extLst>
          </p:cNvPr>
          <p:cNvSpPr txBox="1"/>
          <p:nvPr/>
        </p:nvSpPr>
        <p:spPr>
          <a:xfrm>
            <a:off x="5824257" y="6422190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256654-CAED-A252-4517-2799644283EA}"/>
              </a:ext>
            </a:extLst>
          </p:cNvPr>
          <p:cNvSpPr txBox="1"/>
          <p:nvPr/>
        </p:nvSpPr>
        <p:spPr>
          <a:xfrm>
            <a:off x="504476" y="790320"/>
            <a:ext cx="196367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Baryon masses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042691-BCC8-D5B4-4A90-4DCB86BA5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080" y="3586047"/>
            <a:ext cx="5534554" cy="7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CB4251-CEF2-F89B-E181-F67C0C886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76" y="1332565"/>
            <a:ext cx="5558620" cy="1939389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075330F6-BA88-3E8F-7686-C753878967D7}"/>
              </a:ext>
            </a:extLst>
          </p:cNvPr>
          <p:cNvSpPr>
            <a:spLocks noChangeAspect="1"/>
          </p:cNvSpPr>
          <p:nvPr/>
        </p:nvSpPr>
        <p:spPr>
          <a:xfrm>
            <a:off x="746323" y="3743878"/>
            <a:ext cx="746404" cy="324000"/>
          </a:xfrm>
          <a:prstGeom prst="rightArrow">
            <a:avLst>
              <a:gd name="adj1" fmla="val 50000"/>
              <a:gd name="adj2" fmla="val 69519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C62623-37B9-6636-934B-A04F17C99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984" y="4306047"/>
            <a:ext cx="1263650" cy="514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7B22EA-4B6E-8E3B-422A-33878E511B29}"/>
              </a:ext>
            </a:extLst>
          </p:cNvPr>
          <p:cNvSpPr txBox="1"/>
          <p:nvPr/>
        </p:nvSpPr>
        <p:spPr>
          <a:xfrm>
            <a:off x="504476" y="4694037"/>
            <a:ext cx="138018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Mass radii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A34C13-F86B-0E82-6058-97E306DD2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069" y="5400658"/>
            <a:ext cx="6950750" cy="66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8202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Angular momentum distribution</a:t>
              </a:r>
              <a:endParaRPr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39A4C33-6218-46A5-FEA2-5CDBE3A42ADF}"/>
              </a:ext>
            </a:extLst>
          </p:cNvPr>
          <p:cNvSpPr txBox="1"/>
          <p:nvPr/>
        </p:nvSpPr>
        <p:spPr>
          <a:xfrm>
            <a:off x="266534" y="841653"/>
            <a:ext cx="37157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0i component of the EMT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38249C-D2B4-CFE7-D6DA-F7DA2A0B5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30" y="1418065"/>
            <a:ext cx="6262209" cy="1342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F4F3DD-3CEC-4F13-CEC2-884FBD4580BB}"/>
              </a:ext>
            </a:extLst>
          </p:cNvPr>
          <p:cNvSpPr txBox="1"/>
          <p:nvPr/>
        </p:nvSpPr>
        <p:spPr>
          <a:xfrm>
            <a:off x="266534" y="2901310"/>
            <a:ext cx="496289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en-KR" dirty="0"/>
              <a:t>The angular momentum of a baryon</a:t>
            </a:r>
            <a:endParaRPr kumimoji="0" lang="en-K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B682E-4E3B-4885-5D86-4AFC85DB6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52" y="3487263"/>
            <a:ext cx="4982135" cy="572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CF2E25-694D-ECF1-76F7-663E84D22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92" y="4227183"/>
            <a:ext cx="6035753" cy="637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A74220-5434-663F-3223-1BE23DA34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558" y="3487263"/>
            <a:ext cx="1944301" cy="4512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6E2BC8-0F6F-6C6E-CFF0-5867856F8E78}"/>
              </a:ext>
            </a:extLst>
          </p:cNvPr>
          <p:cNvSpPr txBox="1"/>
          <p:nvPr/>
        </p:nvSpPr>
        <p:spPr>
          <a:xfrm>
            <a:off x="393392" y="5097422"/>
            <a:ext cx="8081817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decomposition of the angular momentum into the OAM and the quark spin requires the </a:t>
            </a:r>
            <a:r>
              <a:rPr lang="en-US" sz="2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twist-3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component of the EMT (the antisymmetric part of the EMT current): </a:t>
            </a:r>
            <a:r>
              <a:rPr lang="en-US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Spin-Orbit correlation 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-Y. Won, HChK, J.-Y. Kim,  2310.04670 [hep-ph]">
            <a:extLst>
              <a:ext uri="{FF2B5EF4-FFF2-40B4-BE49-F238E27FC236}">
                <a16:creationId xmlns:a16="http://schemas.microsoft.com/office/drawing/2014/main" id="{ACDEAE83-3188-89F7-15CB-93CA80E13CDB}"/>
              </a:ext>
            </a:extLst>
          </p:cNvPr>
          <p:cNvSpPr txBox="1"/>
          <p:nvPr/>
        </p:nvSpPr>
        <p:spPr>
          <a:xfrm>
            <a:off x="5824257" y="6422190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556756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Mechanical Properties</a:t>
              </a:r>
              <a:endParaRPr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39A4C33-6218-46A5-FEA2-5CDBE3A42ADF}"/>
              </a:ext>
            </a:extLst>
          </p:cNvPr>
          <p:cNvSpPr txBox="1"/>
          <p:nvPr/>
        </p:nvSpPr>
        <p:spPr>
          <a:xfrm>
            <a:off x="263294" y="795204"/>
            <a:ext cx="354904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ij component of the EMT</a:t>
            </a:r>
          </a:p>
        </p:txBody>
      </p:sp>
      <p:sp>
        <p:nvSpPr>
          <p:cNvPr id="2" name="H-Y. Won, HChK, J.-Y. Kim,  2310.04670 [hep-ph]">
            <a:extLst>
              <a:ext uri="{FF2B5EF4-FFF2-40B4-BE49-F238E27FC236}">
                <a16:creationId xmlns:a16="http://schemas.microsoft.com/office/drawing/2014/main" id="{C6EB3050-82DD-9C1A-9492-DDF6DDBD25CC}"/>
              </a:ext>
            </a:extLst>
          </p:cNvPr>
          <p:cNvSpPr txBox="1"/>
          <p:nvPr/>
        </p:nvSpPr>
        <p:spPr>
          <a:xfrm>
            <a:off x="5824257" y="6422190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8A1D7-3840-5C8E-C42C-340099040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85" y="1291627"/>
            <a:ext cx="6337758" cy="603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8B0D09-C319-000F-4B66-5639EFC26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03" y="2330230"/>
            <a:ext cx="3224267" cy="5507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CA8CB15-F864-8BB5-7732-4133B2409390}"/>
              </a:ext>
            </a:extLst>
          </p:cNvPr>
          <p:cNvSpPr/>
          <p:nvPr/>
        </p:nvSpPr>
        <p:spPr>
          <a:xfrm>
            <a:off x="2248606" y="1291627"/>
            <a:ext cx="630620" cy="603273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82EFB3-82CB-747F-3019-E4A796E2FCBC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2563916" y="1894900"/>
            <a:ext cx="0" cy="37028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F77310D-724A-6C31-1A27-285129C48F27}"/>
              </a:ext>
            </a:extLst>
          </p:cNvPr>
          <p:cNvSpPr txBox="1"/>
          <p:nvPr/>
        </p:nvSpPr>
        <p:spPr>
          <a:xfrm>
            <a:off x="727752" y="1906069"/>
            <a:ext cx="180337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Pressure densities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538C32-23F9-4C8B-4439-CCE802272918}"/>
              </a:ext>
            </a:extLst>
          </p:cNvPr>
          <p:cNvSpPr/>
          <p:nvPr/>
        </p:nvSpPr>
        <p:spPr>
          <a:xfrm>
            <a:off x="3982812" y="1289522"/>
            <a:ext cx="630620" cy="603273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74DDF903-77DB-B406-1F8F-B928052EBE9D}"/>
              </a:ext>
            </a:extLst>
          </p:cNvPr>
          <p:cNvCxnSpPr/>
          <p:nvPr/>
        </p:nvCxnSpPr>
        <p:spPr>
          <a:xfrm>
            <a:off x="4613432" y="1892795"/>
            <a:ext cx="693684" cy="162433"/>
          </a:xfrm>
          <a:prstGeom prst="bentConnector3">
            <a:avLst>
              <a:gd name="adj1" fmla="val 46970"/>
            </a:avLst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C58958C-D6F3-91FD-4D8C-8E6E4F77C61A}"/>
              </a:ext>
            </a:extLst>
          </p:cNvPr>
          <p:cNvSpPr txBox="1"/>
          <p:nvPr/>
        </p:nvSpPr>
        <p:spPr>
          <a:xfrm>
            <a:off x="5307116" y="1865432"/>
            <a:ext cx="208230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hear-force densities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5C3F241-C0E0-5D40-B358-F3C5F3484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432" y="2285660"/>
            <a:ext cx="4103366" cy="5114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E6B1E47-4B59-5EE0-B7E5-ECBE1471B7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382" y="3482983"/>
            <a:ext cx="5592906" cy="158939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6B1B84C-2572-0A90-0155-B7596C918E30}"/>
              </a:ext>
            </a:extLst>
          </p:cNvPr>
          <p:cNvSpPr txBox="1"/>
          <p:nvPr/>
        </p:nvSpPr>
        <p:spPr>
          <a:xfrm>
            <a:off x="263294" y="3043739"/>
            <a:ext cx="270106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Pressure form factors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41A7DBB-4545-9F22-3DE8-148979D08A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2634" y="3875852"/>
            <a:ext cx="2063750" cy="54221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B280D49-BB87-10C2-1324-86229BF8787A}"/>
              </a:ext>
            </a:extLst>
          </p:cNvPr>
          <p:cNvSpPr txBox="1"/>
          <p:nvPr/>
        </p:nvSpPr>
        <p:spPr>
          <a:xfrm>
            <a:off x="206606" y="5259108"/>
            <a:ext cx="198291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 the forward limit,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FBFCA0D-ECE2-2755-F813-635AF0C7B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8606" y="5270051"/>
            <a:ext cx="4872248" cy="37635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F0C99D7-5054-C54F-A5F2-AE87DB5485C2}"/>
              </a:ext>
            </a:extLst>
          </p:cNvPr>
          <p:cNvSpPr txBox="1"/>
          <p:nvPr/>
        </p:nvSpPr>
        <p:spPr>
          <a:xfrm>
            <a:off x="296427" y="5870069"/>
            <a:ext cx="6990393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LMRoman10"/>
              </a:rPr>
              <a:t>T</a:t>
            </a:r>
            <a:r>
              <a:rPr lang="en-US" sz="1800" dirty="0">
                <a:effectLst/>
                <a:latin typeface="LMRoman10"/>
              </a:rPr>
              <a:t>he unambiguous definition of the 3D pressure distribution is not possible </a:t>
            </a:r>
            <a:r>
              <a:rPr lang="en-US" sz="1800" dirty="0">
                <a:solidFill>
                  <a:srgbClr val="FF0000"/>
                </a:solidFill>
                <a:effectLst/>
                <a:latin typeface="LMRoman10"/>
              </a:rPr>
              <a:t>without the twist-4 form factors considered. 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99749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Stability conditions (Equilibrium </a:t>
              </a:r>
              <a:r>
                <a:rPr lang="en-US" dirty="0" err="1"/>
                <a:t>eqs</a:t>
              </a:r>
              <a:r>
                <a:rPr lang="en-US" dirty="0"/>
                <a:t>)</a:t>
              </a:r>
              <a:endParaRPr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C65101A-BFD0-5DC2-C748-98DC2116765B}"/>
              </a:ext>
            </a:extLst>
          </p:cNvPr>
          <p:cNvSpPr txBox="1"/>
          <p:nvPr/>
        </p:nvSpPr>
        <p:spPr>
          <a:xfrm>
            <a:off x="5476406" y="6461898"/>
            <a:ext cx="3526606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H. Y. W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n, HChK, and J.-Y. Kim, PRD </a:t>
            </a:r>
            <a:r>
              <a:rPr kumimoji="0" lang="en-KR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108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(2023)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9A4C33-6218-46A5-FEA2-5CDBE3A42ADF}"/>
              </a:ext>
            </a:extLst>
          </p:cNvPr>
          <p:cNvSpPr txBox="1"/>
          <p:nvPr/>
        </p:nvSpPr>
        <p:spPr>
          <a:xfrm>
            <a:off x="263294" y="942775"/>
            <a:ext cx="354744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Conservation of the EMT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08EA7C-F5B1-18D9-A7D2-958862ECC5B1}"/>
              </a:ext>
            </a:extLst>
          </p:cNvPr>
          <p:cNvSpPr txBox="1"/>
          <p:nvPr/>
        </p:nvSpPr>
        <p:spPr>
          <a:xfrm>
            <a:off x="323451" y="4344871"/>
            <a:ext cx="306975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Equilibrium Equation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7CF6DB-9507-479D-1625-20ABC2241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93" y="1743373"/>
            <a:ext cx="8397921" cy="678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C858A4-7535-EBF8-50D1-83F403FE3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56" y="3266375"/>
            <a:ext cx="4366741" cy="670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712A31-55BE-104A-E2C9-249D97A0EB52}"/>
              </a:ext>
            </a:extLst>
          </p:cNvPr>
          <p:cNvSpPr txBox="1"/>
          <p:nvPr/>
        </p:nvSpPr>
        <p:spPr>
          <a:xfrm>
            <a:off x="263294" y="2645848"/>
            <a:ext cx="28886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Internal force fields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F713AD-BDD7-C790-72E1-BB0A72B6D073}"/>
              </a:ext>
            </a:extLst>
          </p:cNvPr>
          <p:cNvSpPr txBox="1"/>
          <p:nvPr/>
        </p:nvSpPr>
        <p:spPr>
          <a:xfrm>
            <a:off x="4740149" y="3054488"/>
            <a:ext cx="414055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M. V. Polyakov &amp; P. </a:t>
            </a:r>
            <a:r>
              <a:rPr lang="en-KR" sz="1600" dirty="0">
                <a:solidFill>
                  <a:schemeClr val="accent1">
                    <a:lumMod val="75000"/>
                  </a:schemeClr>
                </a:solidFill>
              </a:rPr>
              <a:t>Schweitzer, IJMPA33 (2018) </a:t>
            </a:r>
            <a:endParaRPr kumimoji="0" lang="en-KR" sz="16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F16F74-6A14-80C4-B8C4-AB96625D6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791" y="4999781"/>
            <a:ext cx="4452534" cy="680792"/>
          </a:xfrm>
          <a:prstGeom prst="rect">
            <a:avLst/>
          </a:prstGeom>
        </p:spPr>
      </p:pic>
      <p:sp>
        <p:nvSpPr>
          <p:cNvPr id="6" name="H-Y. Won, HChK, J.-Y. Kim,  2310.04670 [hep-ph]">
            <a:extLst>
              <a:ext uri="{FF2B5EF4-FFF2-40B4-BE49-F238E27FC236}">
                <a16:creationId xmlns:a16="http://schemas.microsoft.com/office/drawing/2014/main" id="{C7C31F25-B08C-FE95-4E15-31DFF527F9F6}"/>
              </a:ext>
            </a:extLst>
          </p:cNvPr>
          <p:cNvSpPr txBox="1"/>
          <p:nvPr/>
        </p:nvSpPr>
        <p:spPr>
          <a:xfrm>
            <a:off x="5476406" y="6143862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926348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Stability conditions (Equilibrium </a:t>
              </a:r>
              <a:r>
                <a:rPr lang="en-US" dirty="0" err="1"/>
                <a:t>eqs</a:t>
              </a:r>
              <a:r>
                <a:rPr lang="en-US" dirty="0"/>
                <a:t>)</a:t>
              </a:r>
              <a:endParaRPr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C65101A-BFD0-5DC2-C748-98DC2116765B}"/>
              </a:ext>
            </a:extLst>
          </p:cNvPr>
          <p:cNvSpPr txBox="1"/>
          <p:nvPr/>
        </p:nvSpPr>
        <p:spPr>
          <a:xfrm>
            <a:off x="5476406" y="6461898"/>
            <a:ext cx="3526606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H. Y. W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n, HChK, and J.-Y. Kim, PRD </a:t>
            </a:r>
            <a:r>
              <a:rPr kumimoji="0" lang="en-KR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108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(2023)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9A4C33-6218-46A5-FEA2-5CDBE3A42ADF}"/>
              </a:ext>
            </a:extLst>
          </p:cNvPr>
          <p:cNvSpPr txBox="1"/>
          <p:nvPr/>
        </p:nvSpPr>
        <p:spPr>
          <a:xfrm>
            <a:off x="263294" y="942775"/>
            <a:ext cx="28613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on Laue condition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D7A132-F8C7-C630-E1CA-9DECF6266B7E}"/>
              </a:ext>
            </a:extLst>
          </p:cNvPr>
          <p:cNvGrpSpPr/>
          <p:nvPr/>
        </p:nvGrpSpPr>
        <p:grpSpPr>
          <a:xfrm>
            <a:off x="551077" y="1628861"/>
            <a:ext cx="8487991" cy="691272"/>
            <a:chOff x="551077" y="1628861"/>
            <a:chExt cx="8487991" cy="6912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BA95907-4848-BD66-24D5-25985D6CF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077" y="1628861"/>
              <a:ext cx="2480447" cy="691272"/>
            </a:xfrm>
            <a:prstGeom prst="rect">
              <a:avLst/>
            </a:prstGeom>
          </p:spPr>
        </p:pic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187977DE-D2DF-4914-A0F1-829DC1523121}"/>
                </a:ext>
              </a:extLst>
            </p:cNvPr>
            <p:cNvSpPr/>
            <p:nvPr/>
          </p:nvSpPr>
          <p:spPr>
            <a:xfrm>
              <a:off x="3254775" y="1828801"/>
              <a:ext cx="625247" cy="223254"/>
            </a:xfrm>
            <a:prstGeom prst="rightArrow">
              <a:avLst>
                <a:gd name="adj1" fmla="val 46853"/>
                <a:gd name="adj2" fmla="val 103621"/>
              </a:avLst>
            </a:prstGeom>
            <a:noFill/>
            <a:ln w="28575" cap="flat">
              <a:solidFill>
                <a:schemeClr val="accent2"/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48814"/>
                        <a:gd name="connsiteY0" fmla="*/ 88791 h 388013"/>
                        <a:gd name="connsiteX1" fmla="*/ 475606 w 748814"/>
                        <a:gd name="connsiteY1" fmla="*/ 88791 h 388013"/>
                        <a:gd name="connsiteX2" fmla="*/ 475606 w 748814"/>
                        <a:gd name="connsiteY2" fmla="*/ 0 h 388013"/>
                        <a:gd name="connsiteX3" fmla="*/ 748814 w 748814"/>
                        <a:gd name="connsiteY3" fmla="*/ 194007 h 388013"/>
                        <a:gd name="connsiteX4" fmla="*/ 475606 w 748814"/>
                        <a:gd name="connsiteY4" fmla="*/ 388013 h 388013"/>
                        <a:gd name="connsiteX5" fmla="*/ 475606 w 748814"/>
                        <a:gd name="connsiteY5" fmla="*/ 299222 h 388013"/>
                        <a:gd name="connsiteX6" fmla="*/ 0 w 748814"/>
                        <a:gd name="connsiteY6" fmla="*/ 299222 h 388013"/>
                        <a:gd name="connsiteX7" fmla="*/ 0 w 748814"/>
                        <a:gd name="connsiteY7" fmla="*/ 88791 h 388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48814" h="388013" extrusionOk="0">
                          <a:moveTo>
                            <a:pt x="0" y="88791"/>
                          </a:moveTo>
                          <a:cubicBezTo>
                            <a:pt x="225363" y="32585"/>
                            <a:pt x="275497" y="125311"/>
                            <a:pt x="475606" y="88791"/>
                          </a:cubicBezTo>
                          <a:cubicBezTo>
                            <a:pt x="475155" y="65618"/>
                            <a:pt x="483889" y="37688"/>
                            <a:pt x="475606" y="0"/>
                          </a:cubicBezTo>
                          <a:cubicBezTo>
                            <a:pt x="622085" y="81739"/>
                            <a:pt x="629306" y="131710"/>
                            <a:pt x="748814" y="194007"/>
                          </a:cubicBezTo>
                          <a:cubicBezTo>
                            <a:pt x="670146" y="283409"/>
                            <a:pt x="585862" y="279499"/>
                            <a:pt x="475606" y="388013"/>
                          </a:cubicBezTo>
                          <a:cubicBezTo>
                            <a:pt x="472509" y="368872"/>
                            <a:pt x="482631" y="335472"/>
                            <a:pt x="475606" y="299222"/>
                          </a:cubicBezTo>
                          <a:cubicBezTo>
                            <a:pt x="284676" y="336946"/>
                            <a:pt x="199346" y="267604"/>
                            <a:pt x="0" y="299222"/>
                          </a:cubicBezTo>
                          <a:cubicBezTo>
                            <a:pt x="-21167" y="222632"/>
                            <a:pt x="23669" y="156198"/>
                            <a:pt x="0" y="88791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06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KR" sz="2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Gill San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B84AC6-B708-6BB6-F35E-E7FE30A7510E}"/>
                </a:ext>
              </a:extLst>
            </p:cNvPr>
            <p:cNvSpPr txBox="1"/>
            <p:nvPr/>
          </p:nvSpPr>
          <p:spPr>
            <a:xfrm>
              <a:off x="4020065" y="1750632"/>
              <a:ext cx="5019003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Pressure density must have at least one nodal point.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1559CF5-258A-F2F7-9857-819DF44F2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08" y="3429000"/>
            <a:ext cx="2480447" cy="5998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E727A8-2876-81FC-6244-FFDEEA984CE9}"/>
              </a:ext>
            </a:extLst>
          </p:cNvPr>
          <p:cNvSpPr txBox="1"/>
          <p:nvPr/>
        </p:nvSpPr>
        <p:spPr>
          <a:xfrm>
            <a:off x="263294" y="2738455"/>
            <a:ext cx="339516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Local stability condition</a:t>
            </a:r>
            <a:endParaRPr kumimoji="0" lang="en-K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B8652B-B12A-05EA-9CFC-C120B4A8C9B4}"/>
              </a:ext>
            </a:extLst>
          </p:cNvPr>
          <p:cNvSpPr txBox="1"/>
          <p:nvPr/>
        </p:nvSpPr>
        <p:spPr>
          <a:xfrm>
            <a:off x="3822357" y="2829687"/>
            <a:ext cx="482664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IA Perevalova, MV Polyako, P Schweitzer, PRD 94 (2016).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5B4BEA-4A6E-FCEA-C378-2122CBA44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77" y="5043139"/>
            <a:ext cx="5803393" cy="7032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26ED3F-7580-5D4B-F553-54C5709B65B0}"/>
              </a:ext>
            </a:extLst>
          </p:cNvPr>
          <p:cNvSpPr txBox="1"/>
          <p:nvPr/>
        </p:nvSpPr>
        <p:spPr>
          <a:xfrm>
            <a:off x="263293" y="4324554"/>
            <a:ext cx="272350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Mechanical radius</a:t>
            </a:r>
            <a:endParaRPr kumimoji="0" lang="en-K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3BA6C9-5753-F986-4A16-C820A7A03EA4}"/>
              </a:ext>
            </a:extLst>
          </p:cNvPr>
          <p:cNvSpPr txBox="1"/>
          <p:nvPr/>
        </p:nvSpPr>
        <p:spPr>
          <a:xfrm>
            <a:off x="4999101" y="3525649"/>
            <a:ext cx="386003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See also Lorce et al. EPJC 79 (2019) for other </a:t>
            </a:r>
            <a:b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stability conditions.</a:t>
            </a:r>
          </a:p>
        </p:txBody>
      </p:sp>
      <p:sp>
        <p:nvSpPr>
          <p:cNvPr id="2" name="H-Y. Won, HChK, J.-Y. Kim,  2310.04670 [hep-ph]">
            <a:extLst>
              <a:ext uri="{FF2B5EF4-FFF2-40B4-BE49-F238E27FC236}">
                <a16:creationId xmlns:a16="http://schemas.microsoft.com/office/drawing/2014/main" id="{CC18FC82-65AA-ACC9-BA95-6485DE1A6841}"/>
              </a:ext>
            </a:extLst>
          </p:cNvPr>
          <p:cNvSpPr txBox="1"/>
          <p:nvPr/>
        </p:nvSpPr>
        <p:spPr>
          <a:xfrm>
            <a:off x="5470244" y="6143862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200797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E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ion Mean-field approach"/>
          <p:cNvSpPr txBox="1"/>
          <p:nvPr/>
        </p:nvSpPr>
        <p:spPr>
          <a:xfrm>
            <a:off x="1453360" y="3069768"/>
            <a:ext cx="6237284" cy="718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642937">
              <a:spcBef>
                <a:spcPts val="1400"/>
              </a:spcBef>
              <a:defRPr sz="4200" b="1">
                <a:solidFill>
                  <a:srgbClr val="FFFB00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Effective EMT operators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009142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Effective EMT Operator</a:t>
              </a:r>
              <a:endParaRPr dirty="0"/>
            </a:p>
          </p:txBody>
        </p:sp>
      </p:grpSp>
      <p:sp>
        <p:nvSpPr>
          <p:cNvPr id="2" name="H-Y. Won, HChK, J.-Y. Kim,  2310.04670 [hep-ph]">
            <a:extLst>
              <a:ext uri="{FF2B5EF4-FFF2-40B4-BE49-F238E27FC236}">
                <a16:creationId xmlns:a16="http://schemas.microsoft.com/office/drawing/2014/main" id="{CC18FC82-65AA-ACC9-BA95-6485DE1A6841}"/>
              </a:ext>
            </a:extLst>
          </p:cNvPr>
          <p:cNvSpPr txBox="1"/>
          <p:nvPr/>
        </p:nvSpPr>
        <p:spPr>
          <a:xfrm>
            <a:off x="5965245" y="716532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pic>
        <p:nvPicPr>
          <p:cNvPr id="8" name="Picture 7" descr="Diagram of emt operation&#10;&#10;Description automatically generated">
            <a:extLst>
              <a:ext uri="{FF2B5EF4-FFF2-40B4-BE49-F238E27FC236}">
                <a16:creationId xmlns:a16="http://schemas.microsoft.com/office/drawing/2014/main" id="{A4E3DDE8-2FB8-9AE6-C6F6-22022E56E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31100"/>
            <a:ext cx="7772400" cy="28793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F083BF-7DB2-8CD5-D22F-A62B91DA9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221501"/>
            <a:ext cx="5025477" cy="37673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305E332-7596-6732-4F6A-46DFC537A1A6}"/>
              </a:ext>
            </a:extLst>
          </p:cNvPr>
          <p:cNvGrpSpPr/>
          <p:nvPr/>
        </p:nvGrpSpPr>
        <p:grpSpPr>
          <a:xfrm>
            <a:off x="685800" y="4909334"/>
            <a:ext cx="5467128" cy="411372"/>
            <a:chOff x="3008081" y="4909334"/>
            <a:chExt cx="5467128" cy="41137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316E1B-3841-216A-2A39-4931096C5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7708" y="4909334"/>
              <a:ext cx="3317501" cy="38950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2A2B48-9662-D410-99E4-F6C70004E683}"/>
                </a:ext>
              </a:extLst>
            </p:cNvPr>
            <p:cNvSpPr txBox="1"/>
            <p:nvPr/>
          </p:nvSpPr>
          <p:spPr>
            <a:xfrm>
              <a:off x="3008081" y="4910337"/>
              <a:ext cx="2149627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Effective operators: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D22C5C9-E083-A25A-A530-EC312EE36C35}"/>
              </a:ext>
            </a:extLst>
          </p:cNvPr>
          <p:cNvSpPr txBox="1"/>
          <p:nvPr/>
        </p:nvSpPr>
        <p:spPr>
          <a:xfrm>
            <a:off x="6185945" y="4909334"/>
            <a:ext cx="24526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7C67A8-EF0A-1875-F08F-DC24E5A4DBBB}"/>
              </a:ext>
            </a:extLst>
          </p:cNvPr>
          <p:cNvGrpSpPr/>
          <p:nvPr/>
        </p:nvGrpSpPr>
        <p:grpSpPr>
          <a:xfrm>
            <a:off x="868914" y="5624782"/>
            <a:ext cx="5998629" cy="873755"/>
            <a:chOff x="868914" y="5624782"/>
            <a:chExt cx="5998629" cy="87375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24B0D5F-32B8-7C1B-8FDF-F61F65816E29}"/>
                </a:ext>
              </a:extLst>
            </p:cNvPr>
            <p:cNvGrpSpPr/>
            <p:nvPr/>
          </p:nvGrpSpPr>
          <p:grpSpPr>
            <a:xfrm>
              <a:off x="919384" y="6141468"/>
              <a:ext cx="5948159" cy="357069"/>
              <a:chOff x="685800" y="5722756"/>
              <a:chExt cx="5948159" cy="35706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5122BD3-4CEB-91BD-3A0E-1D477F64FC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5800" y="5722756"/>
                <a:ext cx="881315" cy="332572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3F1C03F-D7AD-AF1F-8DE8-BD5D7D808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60613" y="5722756"/>
                <a:ext cx="946233" cy="357069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17C25DE-5C68-618F-0BF1-E02F65AE0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34544" y="5735662"/>
                <a:ext cx="1030922" cy="31966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FC87141-00CD-3165-A07D-859312213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93164" y="5750663"/>
                <a:ext cx="1151548" cy="31803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615159A-85A7-A8E6-B7B9-7C4ACDF656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72410" y="5726166"/>
                <a:ext cx="1061549" cy="329162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66986E-3FBC-1A5A-9C04-B82F39A64C4C}"/>
                </a:ext>
              </a:extLst>
            </p:cNvPr>
            <p:cNvSpPr txBox="1"/>
            <p:nvPr/>
          </p:nvSpPr>
          <p:spPr>
            <a:xfrm>
              <a:off x="868914" y="5624782"/>
              <a:ext cx="5785238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Flavor nonsinglet operators require careful derivation!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57092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roup"/>
          <p:cNvGrpSpPr/>
          <p:nvPr/>
        </p:nvGrpSpPr>
        <p:grpSpPr>
          <a:xfrm>
            <a:off x="-4" y="0"/>
            <a:ext cx="9144001" cy="720000"/>
            <a:chOff x="-1" y="0"/>
            <a:chExt cx="9144000" cy="719999"/>
          </a:xfrm>
        </p:grpSpPr>
        <p:sp>
          <p:nvSpPr>
            <p:cNvPr id="355" name="Rectangle"/>
            <p:cNvSpPr/>
            <p:nvPr/>
          </p:nvSpPr>
          <p:spPr>
            <a:xfrm>
              <a:off x="-2" y="0"/>
              <a:ext cx="9144001" cy="720000"/>
            </a:xfrm>
            <a:prstGeom prst="rect">
              <a:avLst/>
            </a:prstGeom>
            <a:solidFill>
              <a:srgbClr val="042E0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Lucida Grande"/>
                </a:defRPr>
              </a:pPr>
              <a:endParaRPr dirty="0"/>
            </a:p>
          </p:txBody>
        </p:sp>
        <p:sp>
          <p:nvSpPr>
            <p:cNvPr id="356" name="Energy-Momentum Tensor"/>
            <p:cNvSpPr txBox="1"/>
            <p:nvPr/>
          </p:nvSpPr>
          <p:spPr>
            <a:xfrm>
              <a:off x="632196" y="132833"/>
              <a:ext cx="7537931" cy="4543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Introduction: Hadron Structure in QCD</a:t>
              </a:r>
            </a:p>
          </p:txBody>
        </p:sp>
      </p:grpSp>
      <p:grpSp>
        <p:nvGrpSpPr>
          <p:cNvPr id="372" name="Group"/>
          <p:cNvGrpSpPr/>
          <p:nvPr/>
        </p:nvGrpSpPr>
        <p:grpSpPr>
          <a:xfrm>
            <a:off x="4369544" y="826596"/>
            <a:ext cx="4323621" cy="5696080"/>
            <a:chOff x="0" y="0"/>
            <a:chExt cx="4323619" cy="5696078"/>
          </a:xfrm>
        </p:grpSpPr>
        <p:sp>
          <p:nvSpPr>
            <p:cNvPr id="358" name="Line"/>
            <p:cNvSpPr/>
            <p:nvPr/>
          </p:nvSpPr>
          <p:spPr>
            <a:xfrm flipV="1">
              <a:off x="-1" y="86509"/>
              <a:ext cx="2" cy="5609570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custDash>
                <a:ds d="100000" sp="200000"/>
              </a:custDash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371" name="Group"/>
            <p:cNvGrpSpPr/>
            <p:nvPr/>
          </p:nvGrpSpPr>
          <p:grpSpPr>
            <a:xfrm>
              <a:off x="235738" y="-1"/>
              <a:ext cx="4087882" cy="3592683"/>
              <a:chOff x="0" y="0"/>
              <a:chExt cx="4087881" cy="3592681"/>
            </a:xfrm>
          </p:grpSpPr>
          <p:sp>
            <p:nvSpPr>
              <p:cNvPr id="359" name="QCD operators"/>
              <p:cNvSpPr txBox="1"/>
              <p:nvPr/>
            </p:nvSpPr>
            <p:spPr>
              <a:xfrm>
                <a:off x="968046" y="0"/>
                <a:ext cx="2003079" cy="4026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r>
                  <a:t>QCD operators </a:t>
                </a:r>
              </a:p>
            </p:txBody>
          </p:sp>
          <p:grpSp>
            <p:nvGrpSpPr>
              <p:cNvPr id="368" name="Group"/>
              <p:cNvGrpSpPr/>
              <p:nvPr/>
            </p:nvGrpSpPr>
            <p:grpSpPr>
              <a:xfrm>
                <a:off x="544534" y="526583"/>
                <a:ext cx="2974723" cy="2728504"/>
                <a:chOff x="0" y="0"/>
                <a:chExt cx="2974721" cy="2728503"/>
              </a:xfrm>
            </p:grpSpPr>
            <p:pic>
              <p:nvPicPr>
                <p:cNvPr id="360" name="GPD.png" descr="GPD.png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288153"/>
                  <a:ext cx="2777766" cy="234395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1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5657" y="2567923"/>
                  <a:ext cx="199120" cy="16058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2" name="Image" descr="Image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1271" y="66687"/>
                  <a:ext cx="297289" cy="21553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3" name="Image" descr="Image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06678" y="1269027"/>
                  <a:ext cx="312873" cy="21553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4" name="Image" descr="Image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09601" y="0"/>
                  <a:ext cx="507026" cy="22610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5" name="Image" descr="Image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3038" y="1343882"/>
                  <a:ext cx="659666" cy="1623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6" name="Image" descr="Image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802554" y="438623"/>
                  <a:ext cx="172168" cy="22597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7" name="Image" descr="Image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65612" y="2478527"/>
                  <a:ext cx="107606" cy="11836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369" name="Hard part (pQCD)"/>
              <p:cNvSpPr txBox="1"/>
              <p:nvPr/>
            </p:nvSpPr>
            <p:spPr>
              <a:xfrm>
                <a:off x="2181442" y="3242340"/>
                <a:ext cx="1906440" cy="3503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000"/>
                </a:lvl1pPr>
              </a:lstStyle>
              <a:p>
                <a:r>
                  <a:t>Hard part (pQCD)</a:t>
                </a:r>
              </a:p>
            </p:txBody>
          </p:sp>
          <p:sp>
            <p:nvSpPr>
              <p:cNvPr id="370" name="Soft part (npQCD)"/>
              <p:cNvSpPr txBox="1"/>
              <p:nvPr/>
            </p:nvSpPr>
            <p:spPr>
              <a:xfrm>
                <a:off x="0" y="3242340"/>
                <a:ext cx="1954684" cy="3503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000"/>
                </a:lvl1pPr>
              </a:lstStyle>
              <a:p>
                <a:r>
                  <a:t>Soft part (npQCD)</a:t>
                </a:r>
              </a:p>
            </p:txBody>
          </p:sp>
        </p:grpSp>
      </p:grpSp>
      <p:grpSp>
        <p:nvGrpSpPr>
          <p:cNvPr id="382" name="Group"/>
          <p:cNvGrpSpPr/>
          <p:nvPr/>
        </p:nvGrpSpPr>
        <p:grpSpPr>
          <a:xfrm>
            <a:off x="310823" y="913105"/>
            <a:ext cx="3589402" cy="4994060"/>
            <a:chOff x="0" y="0"/>
            <a:chExt cx="3589400" cy="4994058"/>
          </a:xfrm>
        </p:grpSpPr>
        <p:grpSp>
          <p:nvGrpSpPr>
            <p:cNvPr id="377" name="Group"/>
            <p:cNvGrpSpPr/>
            <p:nvPr/>
          </p:nvGrpSpPr>
          <p:grpSpPr>
            <a:xfrm>
              <a:off x="264430" y="595735"/>
              <a:ext cx="3178525" cy="2417181"/>
              <a:chOff x="0" y="0"/>
              <a:chExt cx="3178524" cy="2417180"/>
            </a:xfrm>
          </p:grpSpPr>
          <p:pic>
            <p:nvPicPr>
              <p:cNvPr id="373" name="eleastic.png" descr="eleastic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46019"/>
                <a:ext cx="2043473" cy="22493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4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932" y="2258478"/>
                <a:ext cx="196792" cy="1587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5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2233" y="0"/>
                <a:ext cx="290090" cy="2103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6" name="Image" descr="Image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12577" y="1471658"/>
                <a:ext cx="2065948" cy="2220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78" name="Noether current as a probe"/>
            <p:cNvSpPr txBox="1"/>
            <p:nvPr/>
          </p:nvSpPr>
          <p:spPr>
            <a:xfrm>
              <a:off x="117984" y="0"/>
              <a:ext cx="3471417" cy="402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dirty="0" err="1"/>
                <a:t>Noether</a:t>
              </a:r>
              <a:r>
                <a:rPr dirty="0"/>
                <a:t> current as a probe</a:t>
              </a:r>
            </a:p>
          </p:txBody>
        </p:sp>
        <p:sp>
          <p:nvSpPr>
            <p:cNvPr id="379" name="governed by symmetries"/>
            <p:cNvSpPr txBox="1"/>
            <p:nvPr/>
          </p:nvSpPr>
          <p:spPr>
            <a:xfrm>
              <a:off x="0" y="4568831"/>
              <a:ext cx="3278448" cy="425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/>
              </a:lvl1pPr>
            </a:lstStyle>
            <a:p>
              <a:r>
                <a:t>governed by symmetries</a:t>
              </a:r>
            </a:p>
          </p:txBody>
        </p:sp>
        <p:sp>
          <p:nvSpPr>
            <p:cNvPr id="380" name="EM form factors…"/>
            <p:cNvSpPr txBox="1"/>
            <p:nvPr/>
          </p:nvSpPr>
          <p:spPr>
            <a:xfrm>
              <a:off x="7473" y="3401458"/>
              <a:ext cx="3115123" cy="1033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228600" indent="-228600">
                <a:buSzPct val="100000"/>
                <a:buChar char="•"/>
                <a:defRPr sz="2100"/>
              </a:pPr>
              <a:r>
                <a:rPr dirty="0"/>
                <a:t>EM form factors</a:t>
              </a:r>
            </a:p>
            <a:p>
              <a:pPr marL="228600" indent="-228600">
                <a:buSzPct val="100000"/>
                <a:buChar char="•"/>
                <a:defRPr sz="2100"/>
              </a:pPr>
              <a:r>
                <a:rPr dirty="0"/>
                <a:t>Electroweak form factors</a:t>
              </a:r>
            </a:p>
            <a:p>
              <a:pPr marL="228600" indent="-228600">
                <a:buClr>
                  <a:srgbClr val="A7A7A7"/>
                </a:buClr>
                <a:buSzPct val="100000"/>
                <a:buChar char="•"/>
                <a:defRPr sz="2100">
                  <a:solidFill>
                    <a:schemeClr val="accent5">
                      <a:satOff val="-30358"/>
                      <a:lumOff val="14901"/>
                    </a:schemeClr>
                  </a:solidFill>
                </a:defRPr>
              </a:pPr>
              <a:r>
                <a:rPr dirty="0"/>
                <a:t>Gravitational form factors</a:t>
              </a:r>
            </a:p>
          </p:txBody>
        </p:sp>
        <p:sp>
          <p:nvSpPr>
            <p:cNvPr id="381" name="Scale invariance"/>
            <p:cNvSpPr txBox="1"/>
            <p:nvPr/>
          </p:nvSpPr>
          <p:spPr>
            <a:xfrm>
              <a:off x="1305108" y="2433235"/>
              <a:ext cx="1838084" cy="372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/>
              </a:lvl1pPr>
            </a:lstStyle>
            <a:p>
              <a:r>
                <a:t>Scale invariance</a:t>
              </a:r>
            </a:p>
          </p:txBody>
        </p:sp>
      </p:grpSp>
      <p:grpSp>
        <p:nvGrpSpPr>
          <p:cNvPr id="388" name="Group"/>
          <p:cNvGrpSpPr/>
          <p:nvPr/>
        </p:nvGrpSpPr>
        <p:grpSpPr>
          <a:xfrm>
            <a:off x="4501154" y="4714862"/>
            <a:ext cx="4435084" cy="1216745"/>
            <a:chOff x="0" y="0"/>
            <a:chExt cx="4435083" cy="1216744"/>
          </a:xfrm>
        </p:grpSpPr>
        <p:grpSp>
          <p:nvGrpSpPr>
            <p:cNvPr id="386" name="Group"/>
            <p:cNvGrpSpPr/>
            <p:nvPr/>
          </p:nvGrpSpPr>
          <p:grpSpPr>
            <a:xfrm>
              <a:off x="0" y="621"/>
              <a:ext cx="2162943" cy="1168521"/>
              <a:chOff x="0" y="0"/>
              <a:chExt cx="2162942" cy="1168520"/>
            </a:xfrm>
          </p:grpSpPr>
          <p:pic>
            <p:nvPicPr>
              <p:cNvPr id="383" name="Image" descr="Image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0"/>
                <a:ext cx="2162943" cy="3364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4" name="Image" descr="Image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9808" y="387620"/>
                <a:ext cx="1790701" cy="304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5" name="Image" descr="Image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5898" y="812920"/>
                <a:ext cx="1498601" cy="3556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7" name="Scale-dependent…"/>
            <p:cNvSpPr txBox="1"/>
            <p:nvPr/>
          </p:nvSpPr>
          <p:spPr>
            <a:xfrm>
              <a:off x="2443731" y="0"/>
              <a:ext cx="1991353" cy="12167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228600" indent="-228600">
                <a:buSzPct val="100000"/>
                <a:buChar char="•"/>
                <a:defRPr sz="1900"/>
              </a:pPr>
              <a:r>
                <a:t>Scale-dependent</a:t>
              </a:r>
            </a:p>
            <a:p>
              <a:pPr marL="228600" indent="-228600">
                <a:buSzPct val="100000"/>
                <a:buChar char="•"/>
                <a:defRPr sz="1900"/>
              </a:pPr>
              <a:r>
                <a:t>Gluons enter!</a:t>
              </a:r>
            </a:p>
            <a:p>
              <a:pPr marL="228600" indent="-228600">
                <a:buSzPct val="100000"/>
                <a:buChar char="•"/>
                <a:defRPr sz="1900"/>
              </a:pPr>
              <a:r>
                <a:t>Hadronic matrix</a:t>
              </a:r>
              <a:br/>
              <a:r>
                <a:t>elements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" grpId="2" animBg="1" advAuto="0"/>
      <p:bldP spid="382" grpId="1" animBg="1" advAuto="0"/>
      <p:bldP spid="388" grpId="3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Effective EMT Operator</a:t>
              </a:r>
              <a:endParaRPr dirty="0"/>
            </a:p>
          </p:txBody>
        </p:sp>
      </p:grpSp>
      <p:sp>
        <p:nvSpPr>
          <p:cNvPr id="2" name="H-Y. Won, HChK, J.-Y. Kim,  2310.04670 [hep-ph]">
            <a:extLst>
              <a:ext uri="{FF2B5EF4-FFF2-40B4-BE49-F238E27FC236}">
                <a16:creationId xmlns:a16="http://schemas.microsoft.com/office/drawing/2014/main" id="{CC18FC82-65AA-ACC9-BA95-6485DE1A6841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C24436-5AE7-89D4-7DF0-49B1F79E4448}"/>
              </a:ext>
            </a:extLst>
          </p:cNvPr>
          <p:cNvSpPr txBox="1"/>
          <p:nvPr/>
        </p:nvSpPr>
        <p:spPr>
          <a:xfrm>
            <a:off x="283780" y="888644"/>
            <a:ext cx="226344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Sum rules in QCD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610868-FFB0-536F-D94F-914F60C2B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80" y="1533174"/>
            <a:ext cx="3289737" cy="1065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F5357-1F33-7769-F151-607AC32BF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80" y="4039854"/>
            <a:ext cx="4288220" cy="539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0894CF-FAD8-4056-AFBA-280C276B0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80" y="2801723"/>
            <a:ext cx="2712107" cy="90772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10228F-55D4-D0D4-4D2C-5D90544DD6B5}"/>
              </a:ext>
            </a:extLst>
          </p:cNvPr>
          <p:cNvCxnSpPr>
            <a:cxnSpLocks/>
          </p:cNvCxnSpPr>
          <p:nvPr/>
        </p:nvCxnSpPr>
        <p:spPr>
          <a:xfrm>
            <a:off x="4708634" y="888644"/>
            <a:ext cx="0" cy="3851522"/>
          </a:xfrm>
          <a:prstGeom prst="line">
            <a:avLst/>
          </a:prstGeom>
          <a:noFill/>
          <a:ln w="25400" cap="flat">
            <a:solidFill>
              <a:schemeClr val="bg1">
                <a:lumMod val="65000"/>
              </a:schemeClr>
            </a:solidFill>
            <a:prstDash val="lgDash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B42A3BA-9929-0A4E-0BA2-E31929F57C2F}"/>
              </a:ext>
            </a:extLst>
          </p:cNvPr>
          <p:cNvSpPr txBox="1"/>
          <p:nvPr/>
        </p:nvSpPr>
        <p:spPr>
          <a:xfrm>
            <a:off x="4845269" y="864115"/>
            <a:ext cx="350737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Sum rules in the effective theory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C137C4-DCAF-6BFD-B6FA-C43EFA364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7940" y="1624448"/>
            <a:ext cx="3657350" cy="974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0D9AC9-7D2D-648F-CBF0-32E8BFAA9F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458" y="2831848"/>
            <a:ext cx="3280171" cy="97425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FD802DA-6BF3-3486-9168-49D7983060BA}"/>
              </a:ext>
            </a:extLst>
          </p:cNvPr>
          <p:cNvCxnSpPr/>
          <p:nvPr/>
        </p:nvCxnSpPr>
        <p:spPr>
          <a:xfrm>
            <a:off x="283780" y="4740166"/>
            <a:ext cx="8671034" cy="0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lgDash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54892DAB-B450-BE0C-F7BC-8E6F7084ED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834" y="5070571"/>
            <a:ext cx="4425392" cy="5848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2FBA01-7BAD-A421-B234-81F67C3CB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834" y="5850916"/>
            <a:ext cx="3194488" cy="53552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2F4C54B-EB31-DBCC-E79E-45C1B0C1CFDB}"/>
              </a:ext>
            </a:extLst>
          </p:cNvPr>
          <p:cNvSpPr txBox="1"/>
          <p:nvPr/>
        </p:nvSpPr>
        <p:spPr>
          <a:xfrm>
            <a:off x="5332680" y="5440547"/>
            <a:ext cx="285494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uons are integrated out.</a:t>
            </a:r>
          </a:p>
        </p:txBody>
      </p:sp>
    </p:spTree>
    <p:extLst>
      <p:ext uri="{BB962C8B-B14F-4D97-AF65-F5344CB8AC3E}">
        <p14:creationId xmlns:p14="http://schemas.microsoft.com/office/powerpoint/2010/main" val="217073571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EMT Operator from the instanton vacuum</a:t>
              </a:r>
              <a:endParaRPr dirty="0"/>
            </a:p>
          </p:txBody>
        </p:sp>
      </p:grpSp>
      <p:sp>
        <p:nvSpPr>
          <p:cNvPr id="2" name="H-Y. Won, HChK, J.-Y. Kim,  2310.04670 [hep-ph]">
            <a:extLst>
              <a:ext uri="{FF2B5EF4-FFF2-40B4-BE49-F238E27FC236}">
                <a16:creationId xmlns:a16="http://schemas.microsoft.com/office/drawing/2014/main" id="{CC18FC82-65AA-ACC9-BA95-6485DE1A6841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E963AC-B33F-E44A-4F19-3BCA2ACB7758}"/>
              </a:ext>
            </a:extLst>
          </p:cNvPr>
          <p:cNvSpPr txBox="1"/>
          <p:nvPr/>
        </p:nvSpPr>
        <p:spPr>
          <a:xfrm>
            <a:off x="5968312" y="1607635"/>
            <a:ext cx="30050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D. Diakonov et al. NPB 461 (1996)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J. Balla et al. NPB 510 (1998)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FF22E-67B5-DD4E-E48B-6DC466B60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32" y="1154756"/>
            <a:ext cx="407446" cy="35059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008643-8E06-EA98-0446-B49B67FB5012}"/>
              </a:ext>
            </a:extLst>
          </p:cNvPr>
          <p:cNvCxnSpPr>
            <a:cxnSpLocks/>
          </p:cNvCxnSpPr>
          <p:nvPr/>
        </p:nvCxnSpPr>
        <p:spPr>
          <a:xfrm>
            <a:off x="1116281" y="1329509"/>
            <a:ext cx="639367" cy="543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CB01857-7555-7AE6-1841-18A18C83A437}"/>
              </a:ext>
            </a:extLst>
          </p:cNvPr>
          <p:cNvSpPr txBox="1"/>
          <p:nvPr/>
        </p:nvSpPr>
        <p:spPr>
          <a:xfrm>
            <a:off x="1898151" y="1124641"/>
            <a:ext cx="274915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Effective quark operators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B925BA-7689-1B3D-9EC7-6BDFA8775465}"/>
              </a:ext>
            </a:extLst>
          </p:cNvPr>
          <p:cNvCxnSpPr>
            <a:cxnSpLocks/>
          </p:cNvCxnSpPr>
          <p:nvPr/>
        </p:nvCxnSpPr>
        <p:spPr>
          <a:xfrm>
            <a:off x="4789805" y="1329509"/>
            <a:ext cx="639367" cy="543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3156E6E-9373-A727-D8E9-54F2CCADEA48}"/>
              </a:ext>
            </a:extLst>
          </p:cNvPr>
          <p:cNvSpPr txBox="1"/>
          <p:nvPr/>
        </p:nvSpPr>
        <p:spPr>
          <a:xfrm>
            <a:off x="5571675" y="1124641"/>
            <a:ext cx="183223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Pion mean fields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37E70F8-80BF-8C98-4B84-98C3B23E3853}"/>
              </a:ext>
            </a:extLst>
          </p:cNvPr>
          <p:cNvCxnSpPr>
            <a:cxnSpLocks/>
          </p:cNvCxnSpPr>
          <p:nvPr/>
        </p:nvCxnSpPr>
        <p:spPr>
          <a:xfrm flipV="1">
            <a:off x="1350620" y="1505349"/>
            <a:ext cx="0" cy="35126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0AADE72-169A-CAA1-451E-1E71F56F80F1}"/>
              </a:ext>
            </a:extLst>
          </p:cNvPr>
          <p:cNvSpPr txBox="1"/>
          <p:nvPr/>
        </p:nvSpPr>
        <p:spPr>
          <a:xfrm>
            <a:off x="518244" y="1856615"/>
            <a:ext cx="245099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Dilute instanton medium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404805A-CCBA-BFAC-DC27-7FE8DB550A58}"/>
              </a:ext>
            </a:extLst>
          </p:cNvPr>
          <p:cNvCxnSpPr>
            <a:cxnSpLocks/>
          </p:cNvCxnSpPr>
          <p:nvPr/>
        </p:nvCxnSpPr>
        <p:spPr>
          <a:xfrm flipV="1">
            <a:off x="5100700" y="1494308"/>
            <a:ext cx="0" cy="35126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2DFDFCB-7310-283C-9CED-1D7287EA8F6E}"/>
              </a:ext>
            </a:extLst>
          </p:cNvPr>
          <p:cNvSpPr txBox="1"/>
          <p:nvPr/>
        </p:nvSpPr>
        <p:spPr>
          <a:xfrm>
            <a:off x="4579402" y="1845337"/>
            <a:ext cx="131125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Bosonization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75E5FC-BA24-CD38-AD95-780668EBEC49}"/>
              </a:ext>
            </a:extLst>
          </p:cNvPr>
          <p:cNvSpPr txBox="1"/>
          <p:nvPr/>
        </p:nvSpPr>
        <p:spPr>
          <a:xfrm>
            <a:off x="417599" y="2856860"/>
            <a:ext cx="705321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All low-energy theorems are satisfied (chiral anomaly, trace anomaly, etc).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E1D1133-5973-98D9-3237-3AEEF7019137}"/>
              </a:ext>
            </a:extLst>
          </p:cNvPr>
          <p:cNvGrpSpPr/>
          <p:nvPr/>
        </p:nvGrpSpPr>
        <p:grpSpPr>
          <a:xfrm>
            <a:off x="277150" y="3431336"/>
            <a:ext cx="8425383" cy="1626670"/>
            <a:chOff x="277406" y="3076490"/>
            <a:chExt cx="8425383" cy="162667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11636FF-B0ED-4615-45CD-7A5AFEDB9CDE}"/>
                </a:ext>
              </a:extLst>
            </p:cNvPr>
            <p:cNvSpPr txBox="1"/>
            <p:nvPr/>
          </p:nvSpPr>
          <p:spPr>
            <a:xfrm>
              <a:off x="277406" y="3076490"/>
              <a:ext cx="8425383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800" b="1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The chiral-even twist-2 local operator </a:t>
              </a:r>
              <a:r>
                <a:rPr lang="en-US" sz="18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is generated by expanding the non-local vector </a:t>
              </a:r>
              <a:br>
                <a:rPr lang="en-US" sz="18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8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current, which measures the vector GPDs, with respect to the space-time distance: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BFB35D0-73A6-8FE9-F671-757A52063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32" y="3891500"/>
              <a:ext cx="5688164" cy="811660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9B1AAA51-D6EC-01EF-DE6A-07287770C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55" y="2224928"/>
            <a:ext cx="1520976" cy="5313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52DCE36-0AD9-402E-A90F-6889C3AE63B7}"/>
              </a:ext>
            </a:extLst>
          </p:cNvPr>
          <p:cNvSpPr txBox="1"/>
          <p:nvPr/>
        </p:nvSpPr>
        <p:spPr>
          <a:xfrm>
            <a:off x="378331" y="5277813"/>
            <a:ext cx="736098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wist-2 gluon operators are suppressed with respect to the packing fraction.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80D51B9-398C-23A5-14FF-95E7C55D1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076" y="5778357"/>
            <a:ext cx="5874540" cy="4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7016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EMT Operator from the instanton vacuum</a:t>
              </a:r>
              <a:endParaRPr dirty="0"/>
            </a:p>
          </p:txBody>
        </p:sp>
      </p:grpSp>
      <p:sp>
        <p:nvSpPr>
          <p:cNvPr id="2" name="H-Y. Won, HChK, J.-Y. Kim,  2310.04670 [hep-ph]">
            <a:extLst>
              <a:ext uri="{FF2B5EF4-FFF2-40B4-BE49-F238E27FC236}">
                <a16:creationId xmlns:a16="http://schemas.microsoft.com/office/drawing/2014/main" id="{CC18FC82-65AA-ACC9-BA95-6485DE1A6841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8CFF88-0CBE-BC40-FF99-1241319F7FDF}"/>
              </a:ext>
            </a:extLst>
          </p:cNvPr>
          <p:cNvSpPr txBox="1"/>
          <p:nvPr/>
        </p:nvSpPr>
        <p:spPr>
          <a:xfrm>
            <a:off x="195072" y="813948"/>
            <a:ext cx="34256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KR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Twist-3 gluon operators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D3491-DD64-2D9D-2C92-D0B1A07FF38C}"/>
              </a:ext>
            </a:extLst>
          </p:cNvPr>
          <p:cNvSpPr txBox="1"/>
          <p:nvPr/>
        </p:nvSpPr>
        <p:spPr>
          <a:xfrm>
            <a:off x="365738" y="1379820"/>
            <a:ext cx="751029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The contributions from these operators have been found </a:t>
            </a:r>
            <a:r>
              <a:rPr lang="en-US" sz="1800" dirty="0"/>
              <a:t>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to be crucial for satisfying the QCD equation of motion.</a:t>
            </a:r>
            <a:endParaRPr kumimoji="0" lang="en-K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CE1A1C-D9D6-5C58-7F9B-C35EFB621181}"/>
              </a:ext>
            </a:extLst>
          </p:cNvPr>
          <p:cNvCxnSpPr/>
          <p:nvPr/>
        </p:nvCxnSpPr>
        <p:spPr>
          <a:xfrm>
            <a:off x="504476" y="2353056"/>
            <a:ext cx="483076" cy="0"/>
          </a:xfrm>
          <a:prstGeom prst="straightConnector1">
            <a:avLst/>
          </a:prstGeom>
          <a:noFill/>
          <a:ln w="47625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9D0989D-2786-3D54-265F-A35380817059}"/>
              </a:ext>
            </a:extLst>
          </p:cNvPr>
          <p:cNvSpPr txBox="1"/>
          <p:nvPr/>
        </p:nvSpPr>
        <p:spPr>
          <a:xfrm>
            <a:off x="1100083" y="2132483"/>
            <a:ext cx="637995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Essential role in </a:t>
            </a:r>
            <a:r>
              <a:rPr lang="en-US" sz="2200" dirty="0"/>
              <a:t>the decomposition of the nucleon spin</a:t>
            </a:r>
            <a:endParaRPr kumimoji="0" lang="en-KR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217E41-9119-911A-5938-EE8E081BF2C4}"/>
              </a:ext>
            </a:extLst>
          </p:cNvPr>
          <p:cNvGrpSpPr/>
          <p:nvPr/>
        </p:nvGrpSpPr>
        <p:grpSpPr>
          <a:xfrm>
            <a:off x="195072" y="3769942"/>
            <a:ext cx="7883319" cy="1586120"/>
            <a:chOff x="195072" y="3562221"/>
            <a:chExt cx="7883319" cy="15861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1521D3-72A5-1309-FEB7-576EEC0311A5}"/>
                </a:ext>
              </a:extLst>
            </p:cNvPr>
            <p:cNvSpPr txBox="1"/>
            <p:nvPr/>
          </p:nvSpPr>
          <p:spPr>
            <a:xfrm>
              <a:off x="195072" y="3562221"/>
              <a:ext cx="6881692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342900" marR="0" indent="-3429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</a:pPr>
              <a:r>
                <a:rPr kumimoji="0" lang="en-KR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Twist-4 gluon operators should be also replaced by </a:t>
              </a:r>
              <a:br>
                <a:rPr kumimoji="0" lang="en-KR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KR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flavor-dependent quark operators.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4BF3E2-E1FC-E5C8-32E6-04A917430C2C}"/>
                </a:ext>
              </a:extLst>
            </p:cNvPr>
            <p:cNvSpPr txBox="1"/>
            <p:nvPr/>
          </p:nvSpPr>
          <p:spPr>
            <a:xfrm>
              <a:off x="1584626" y="4430196"/>
              <a:ext cx="6493765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KR" sz="2000" dirty="0"/>
                <a:t>G</a:t>
              </a:r>
              <a:r>
                <a:rPr lang="en-US" sz="2000" dirty="0"/>
                <a:t>l</a:t>
              </a:r>
              <a:r>
                <a:rPr lang="en-KR" sz="2000" dirty="0"/>
                <a:t>uons should be considered when the flavor decomposition </a:t>
              </a:r>
              <a:br>
                <a:rPr lang="en-KR" sz="2000" dirty="0"/>
              </a:br>
              <a:r>
                <a:rPr lang="en-KR" sz="2000" dirty="0"/>
                <a:t>is considered, in particular, for the cbar form factors. </a:t>
              </a:r>
              <a:endPara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E77829A-D292-1CFD-3262-3EF50F7ED877}"/>
                </a:ext>
              </a:extLst>
            </p:cNvPr>
            <p:cNvCxnSpPr>
              <a:cxnSpLocks/>
            </p:cNvCxnSpPr>
            <p:nvPr/>
          </p:nvCxnSpPr>
          <p:spPr>
            <a:xfrm>
              <a:off x="525066" y="4789268"/>
              <a:ext cx="901398" cy="0"/>
            </a:xfrm>
            <a:prstGeom prst="straightConnector1">
              <a:avLst/>
            </a:prstGeom>
            <a:noFill/>
            <a:ln w="47625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5DFB31D-181E-221A-AC68-E8FC29D1CDE9}"/>
              </a:ext>
            </a:extLst>
          </p:cNvPr>
          <p:cNvSpPr txBox="1"/>
          <p:nvPr/>
        </p:nvSpPr>
        <p:spPr>
          <a:xfrm>
            <a:off x="195072" y="5552996"/>
            <a:ext cx="756777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en-KR" dirty="0"/>
              <a:t>We will restrict ourselves to the twist-2 case for the GFFs.</a:t>
            </a:r>
            <a:endParaRPr kumimoji="0" lang="en-K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428FAC-5F23-A5B1-324B-EB9D3A6FE644}"/>
              </a:ext>
            </a:extLst>
          </p:cNvPr>
          <p:cNvSpPr txBox="1"/>
          <p:nvPr/>
        </p:nvSpPr>
        <p:spPr>
          <a:xfrm>
            <a:off x="1140031" y="2644893"/>
            <a:ext cx="507991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Spin-orbit correlations are also related to them.</a:t>
            </a:r>
          </a:p>
        </p:txBody>
      </p:sp>
    </p:spTree>
    <p:extLst>
      <p:ext uri="{BB962C8B-B14F-4D97-AF65-F5344CB8AC3E}">
        <p14:creationId xmlns:p14="http://schemas.microsoft.com/office/powerpoint/2010/main" val="74839520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E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ion Mean-field approach"/>
          <p:cNvSpPr txBox="1"/>
          <p:nvPr/>
        </p:nvSpPr>
        <p:spPr>
          <a:xfrm>
            <a:off x="1284733" y="3097206"/>
            <a:ext cx="6574533" cy="663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642937">
              <a:spcBef>
                <a:spcPts val="1400"/>
              </a:spcBef>
              <a:defRPr sz="4200" b="1">
                <a:solidFill>
                  <a:srgbClr val="FFFB00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Pion Mean-field approach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roup"/>
          <p:cNvGrpSpPr/>
          <p:nvPr/>
        </p:nvGrpSpPr>
        <p:grpSpPr>
          <a:xfrm>
            <a:off x="766131" y="1112400"/>
            <a:ext cx="7148906" cy="1621341"/>
            <a:chOff x="107017" y="0"/>
            <a:chExt cx="7148904" cy="1621340"/>
          </a:xfrm>
        </p:grpSpPr>
        <p:pic>
          <p:nvPicPr>
            <p:cNvPr id="559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9714" y="0"/>
              <a:ext cx="637146" cy="392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0" name="Given action           ,"/>
            <p:cNvSpPr txBox="1"/>
            <p:nvPr/>
          </p:nvSpPr>
          <p:spPr>
            <a:xfrm>
              <a:off x="107017" y="8334"/>
              <a:ext cx="2342853" cy="3762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defTabSz="321468">
                <a:defRPr sz="2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/>
                <a:t>Given action           ,</a:t>
              </a:r>
            </a:p>
          </p:txBody>
        </p:sp>
        <p:pic>
          <p:nvPicPr>
            <p:cNvPr id="561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8366" y="786975"/>
              <a:ext cx="437555" cy="437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2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017" y="634661"/>
              <a:ext cx="2025286" cy="986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3" name=": Solution of this saddle-point equation"/>
            <p:cNvSpPr txBox="1"/>
            <p:nvPr/>
          </p:nvSpPr>
          <p:spPr>
            <a:xfrm>
              <a:off x="2304272" y="866961"/>
              <a:ext cx="4390977" cy="376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defTabSz="321468">
                <a:defRPr sz="2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: Solution of this saddle-point equation</a:t>
              </a:r>
            </a:p>
          </p:txBody>
        </p:sp>
      </p:grpSp>
      <p:sp>
        <p:nvSpPr>
          <p:cNvPr id="565" name="This classical solution is regarded as a mean field."/>
          <p:cNvSpPr txBox="1"/>
          <p:nvPr/>
        </p:nvSpPr>
        <p:spPr>
          <a:xfrm>
            <a:off x="563464" y="2918104"/>
            <a:ext cx="6163883" cy="381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2000" b="1">
                <a:solidFill>
                  <a:srgbClr val="004D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This classical solution is regarded as a mean field.</a:t>
            </a:r>
          </a:p>
        </p:txBody>
      </p:sp>
      <p:grpSp>
        <p:nvGrpSpPr>
          <p:cNvPr id="589" name="Group"/>
          <p:cNvGrpSpPr/>
          <p:nvPr/>
        </p:nvGrpSpPr>
        <p:grpSpPr>
          <a:xfrm>
            <a:off x="1153310" y="3632871"/>
            <a:ext cx="6324171" cy="2395981"/>
            <a:chOff x="0" y="-26852"/>
            <a:chExt cx="6324170" cy="2395979"/>
          </a:xfrm>
        </p:grpSpPr>
        <p:grpSp>
          <p:nvGrpSpPr>
            <p:cNvPr id="581" name="Group"/>
            <p:cNvGrpSpPr/>
            <p:nvPr/>
          </p:nvGrpSpPr>
          <p:grpSpPr>
            <a:xfrm>
              <a:off x="0" y="0"/>
              <a:ext cx="1419392" cy="1373949"/>
              <a:chOff x="0" y="0"/>
              <a:chExt cx="1419391" cy="1373948"/>
            </a:xfrm>
          </p:grpSpPr>
          <p:sp>
            <p:nvSpPr>
              <p:cNvPr id="566" name="Circle"/>
              <p:cNvSpPr/>
              <p:nvPr/>
            </p:nvSpPr>
            <p:spPr>
              <a:xfrm>
                <a:off x="827509" y="107571"/>
                <a:ext cx="155041" cy="151631"/>
              </a:xfrm>
              <a:prstGeom prst="ellipse">
                <a:avLst/>
              </a:prstGeom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67" name="Circle"/>
              <p:cNvSpPr/>
              <p:nvPr/>
            </p:nvSpPr>
            <p:spPr>
              <a:xfrm>
                <a:off x="632175" y="305041"/>
                <a:ext cx="155042" cy="151631"/>
              </a:xfrm>
              <a:prstGeom prst="ellipse">
                <a:avLst/>
              </a:prstGeom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68" name="Circle"/>
              <p:cNvSpPr/>
              <p:nvPr/>
            </p:nvSpPr>
            <p:spPr>
              <a:xfrm>
                <a:off x="294857" y="370669"/>
                <a:ext cx="155042" cy="151631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69" name="Circle"/>
              <p:cNvSpPr/>
              <p:nvPr/>
            </p:nvSpPr>
            <p:spPr>
              <a:xfrm>
                <a:off x="771466" y="509260"/>
                <a:ext cx="155042" cy="151631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70" name="Circle"/>
              <p:cNvSpPr/>
              <p:nvPr/>
            </p:nvSpPr>
            <p:spPr>
              <a:xfrm>
                <a:off x="294857" y="777151"/>
                <a:ext cx="155042" cy="15163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71" name="Circle"/>
              <p:cNvSpPr/>
              <p:nvPr/>
            </p:nvSpPr>
            <p:spPr>
              <a:xfrm>
                <a:off x="543871" y="664478"/>
                <a:ext cx="155042" cy="151631"/>
              </a:xfrm>
              <a:prstGeom prst="ellipse">
                <a:avLst/>
              </a:prstGeom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72" name="Circle"/>
              <p:cNvSpPr/>
              <p:nvPr/>
            </p:nvSpPr>
            <p:spPr>
              <a:xfrm>
                <a:off x="964085" y="370669"/>
                <a:ext cx="155042" cy="151631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73" name="Circle"/>
              <p:cNvSpPr/>
              <p:nvPr/>
            </p:nvSpPr>
            <p:spPr>
              <a:xfrm>
                <a:off x="1023023" y="943616"/>
                <a:ext cx="155042" cy="151631"/>
              </a:xfrm>
              <a:prstGeom prst="ellipse">
                <a:avLst/>
              </a:prstGeom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74" name="Circle"/>
              <p:cNvSpPr/>
              <p:nvPr/>
            </p:nvSpPr>
            <p:spPr>
              <a:xfrm>
                <a:off x="712880" y="1045041"/>
                <a:ext cx="155042" cy="151631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75" name="Oval"/>
              <p:cNvSpPr/>
              <p:nvPr/>
            </p:nvSpPr>
            <p:spPr>
              <a:xfrm>
                <a:off x="0" y="0"/>
                <a:ext cx="1419392" cy="1373949"/>
              </a:xfrm>
              <a:prstGeom prst="ellipse">
                <a:avLst/>
              </a:prstGeom>
              <a:solidFill>
                <a:srgbClr val="F8BA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76" name="Circle"/>
              <p:cNvSpPr/>
              <p:nvPr/>
            </p:nvSpPr>
            <p:spPr>
              <a:xfrm>
                <a:off x="81347" y="509260"/>
                <a:ext cx="155042" cy="151631"/>
              </a:xfrm>
              <a:prstGeom prst="ellipse">
                <a:avLst/>
              </a:prstGeom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77" name="Circle"/>
              <p:cNvSpPr/>
              <p:nvPr/>
            </p:nvSpPr>
            <p:spPr>
              <a:xfrm>
                <a:off x="466116" y="943616"/>
                <a:ext cx="155041" cy="151631"/>
              </a:xfrm>
              <a:prstGeom prst="ellipse">
                <a:avLst/>
              </a:prstGeom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78" name="Circle"/>
              <p:cNvSpPr/>
              <p:nvPr/>
            </p:nvSpPr>
            <p:spPr>
              <a:xfrm>
                <a:off x="466116" y="107571"/>
                <a:ext cx="155041" cy="151631"/>
              </a:xfrm>
              <a:prstGeom prst="ellipse">
                <a:avLst/>
              </a:prstGeom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79" name="Circle"/>
              <p:cNvSpPr/>
              <p:nvPr/>
            </p:nvSpPr>
            <p:spPr>
              <a:xfrm>
                <a:off x="1161614" y="509260"/>
                <a:ext cx="155042" cy="151631"/>
              </a:xfrm>
              <a:prstGeom prst="ellipse">
                <a:avLst/>
              </a:prstGeom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80" name="Circle"/>
              <p:cNvSpPr/>
              <p:nvPr/>
            </p:nvSpPr>
            <p:spPr>
              <a:xfrm>
                <a:off x="792885" y="777151"/>
                <a:ext cx="155042" cy="151630"/>
              </a:xfrm>
              <a:prstGeom prst="ellipse">
                <a:avLst/>
              </a:prstGeom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582" name="Line Line" descr="Line L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9960" y="590121"/>
              <a:ext cx="1381927" cy="193730"/>
            </a:xfrm>
            <a:prstGeom prst="rect">
              <a:avLst/>
            </a:prstGeom>
            <a:effectLst/>
          </p:spPr>
        </p:pic>
        <p:sp>
          <p:nvSpPr>
            <p:cNvPr id="584" name="Mean-field potential that is produced by  all other particles."/>
            <p:cNvSpPr txBox="1"/>
            <p:nvPr/>
          </p:nvSpPr>
          <p:spPr>
            <a:xfrm>
              <a:off x="2186289" y="1738889"/>
              <a:ext cx="4137882" cy="630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/>
            <a:p>
              <a:pPr defTabSz="321468">
                <a:defRPr sz="18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Mean-field potential that is produced by </a:t>
              </a:r>
              <a:br/>
              <a:r>
                <a:t>all other particles. </a:t>
              </a:r>
            </a:p>
          </p:txBody>
        </p:sp>
        <p:grpSp>
          <p:nvGrpSpPr>
            <p:cNvPr id="588" name="Group"/>
            <p:cNvGrpSpPr/>
            <p:nvPr/>
          </p:nvGrpSpPr>
          <p:grpSpPr>
            <a:xfrm>
              <a:off x="3482582" y="-26853"/>
              <a:ext cx="1981569" cy="1724631"/>
              <a:chOff x="-31750" y="-31750"/>
              <a:chExt cx="1981567" cy="1724630"/>
            </a:xfrm>
          </p:grpSpPr>
          <p:sp>
            <p:nvSpPr>
              <p:cNvPr id="585" name="Oval"/>
              <p:cNvSpPr/>
              <p:nvPr/>
            </p:nvSpPr>
            <p:spPr>
              <a:xfrm>
                <a:off x="806024" y="689491"/>
                <a:ext cx="197156" cy="210516"/>
              </a:xfrm>
              <a:prstGeom prst="ellipse">
                <a:avLst/>
              </a:prstGeom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pic>
            <p:nvPicPr>
              <p:cNvPr id="594" name="Connection Line" descr="Connection Line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1750" y="-31750"/>
                <a:ext cx="1981568" cy="1435836"/>
              </a:xfrm>
              <a:prstGeom prst="rect">
                <a:avLst/>
              </a:prstGeom>
              <a:effectLst/>
            </p:spPr>
          </p:pic>
          <p:sp>
            <p:nvSpPr>
              <p:cNvPr id="587" name="Line"/>
              <p:cNvSpPr/>
              <p:nvPr/>
            </p:nvSpPr>
            <p:spPr>
              <a:xfrm flipH="1">
                <a:off x="293805" y="879666"/>
                <a:ext cx="1" cy="81321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</p:grpSp>
      </p:grpSp>
      <p:sp>
        <p:nvSpPr>
          <p:cNvPr id="590" name="Nuclear shell models…"/>
          <p:cNvSpPr txBox="1"/>
          <p:nvPr/>
        </p:nvSpPr>
        <p:spPr>
          <a:xfrm>
            <a:off x="373072" y="5976739"/>
            <a:ext cx="4336921" cy="795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marL="141356" indent="-141356" defTabSz="321468">
              <a:buSzPct val="45000"/>
              <a:buBlip>
                <a:blip r:embed="rId7"/>
              </a:buBlip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r>
              <a:t>Nuclear shell models</a:t>
            </a:r>
          </a:p>
          <a:p>
            <a:pPr marL="141356" indent="-141356" defTabSz="321468">
              <a:buSzPct val="45000"/>
              <a:buBlip>
                <a:blip r:embed="rId7"/>
              </a:buBlip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r>
              <a:t>Ginzburg-Landau theory for superconductivity</a:t>
            </a:r>
          </a:p>
          <a:p>
            <a:pPr marL="141356" indent="-141356" defTabSz="321468">
              <a:buSzPct val="45000"/>
              <a:buBlip>
                <a:blip r:embed="rId7"/>
              </a:buBlip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r>
              <a:t>Quark potential models for baryons</a:t>
            </a:r>
          </a:p>
        </p:txBody>
      </p:sp>
      <p:grpSp>
        <p:nvGrpSpPr>
          <p:cNvPr id="593" name="Group"/>
          <p:cNvGrpSpPr/>
          <p:nvPr/>
        </p:nvGrpSpPr>
        <p:grpSpPr>
          <a:xfrm>
            <a:off x="0" y="0"/>
            <a:ext cx="9144000" cy="720000"/>
            <a:chOff x="-84084" y="-11565"/>
            <a:chExt cx="9324136" cy="848321"/>
          </a:xfrm>
        </p:grpSpPr>
        <p:sp>
          <p:nvSpPr>
            <p:cNvPr id="591" name="Rectangle"/>
            <p:cNvSpPr/>
            <p:nvPr/>
          </p:nvSpPr>
          <p:spPr>
            <a:xfrm>
              <a:off x="-84084" y="-11565"/>
              <a:ext cx="9324136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592" name="Mean fields"/>
            <p:cNvSpPr txBox="1"/>
            <p:nvPr/>
          </p:nvSpPr>
          <p:spPr>
            <a:xfrm>
              <a:off x="528786" y="44792"/>
              <a:ext cx="8098395" cy="501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>
              <a:lvl1pPr algn="ctr" defTabSz="642937">
                <a:spcBef>
                  <a:spcPts val="1400"/>
                </a:spcBef>
                <a:defRPr sz="34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Mean fields</a:t>
              </a:r>
            </a:p>
          </p:txBody>
        </p:sp>
      </p:grp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Baryons as a state of Nc quarks bound by mesonic mean fields."/>
          <p:cNvSpPr txBox="1"/>
          <p:nvPr/>
        </p:nvSpPr>
        <p:spPr>
          <a:xfrm>
            <a:off x="206996" y="1135316"/>
            <a:ext cx="8301383" cy="46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marL="186266" indent="-186266" defTabSz="321468">
              <a:buSzPct val="50000"/>
              <a:buBlip>
                <a:blip r:embed="rId2"/>
              </a:buBlip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 Baryons as a state of Nc quarks bound by mesonic mean fields. </a:t>
            </a:r>
          </a:p>
        </p:txBody>
      </p:sp>
      <p:sp>
        <p:nvSpPr>
          <p:cNvPr id="598" name="Key point: Hedgehog Ansatz"/>
          <p:cNvSpPr txBox="1"/>
          <p:nvPr/>
        </p:nvSpPr>
        <p:spPr>
          <a:xfrm>
            <a:off x="436355" y="3051580"/>
            <a:ext cx="3546484" cy="355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marL="186266" indent="-186266" defTabSz="321468">
              <a:buSzPct val="50000"/>
              <a:buBlip>
                <a:blip r:embed="rId2"/>
              </a:buBlip>
              <a:defRPr sz="20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>
                <a:solidFill>
                  <a:srgbClr val="000000"/>
                </a:solidFill>
              </a:rPr>
              <a:t>Key point</a:t>
            </a:r>
            <a:r>
              <a:t>: Hedgehog </a:t>
            </a:r>
            <a:r>
              <a:rPr>
                <a:solidFill>
                  <a:srgbClr val="424D56"/>
                </a:solidFill>
              </a:rPr>
              <a:t>Ansatz</a:t>
            </a:r>
          </a:p>
        </p:txBody>
      </p:sp>
      <p:pic>
        <p:nvPicPr>
          <p:cNvPr id="59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96" y="3684493"/>
            <a:ext cx="5697617" cy="645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2" name="Group"/>
          <p:cNvGrpSpPr/>
          <p:nvPr/>
        </p:nvGrpSpPr>
        <p:grpSpPr>
          <a:xfrm>
            <a:off x="468882" y="4727068"/>
            <a:ext cx="7206111" cy="385038"/>
            <a:chOff x="0" y="0"/>
            <a:chExt cx="7206109" cy="385036"/>
          </a:xfrm>
        </p:grpSpPr>
        <p:sp>
          <p:nvSpPr>
            <p:cNvPr id="600" name="It breaks spontaneously"/>
            <p:cNvSpPr txBox="1"/>
            <p:nvPr/>
          </p:nvSpPr>
          <p:spPr>
            <a:xfrm>
              <a:off x="0" y="0"/>
              <a:ext cx="3289903" cy="3738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defTabSz="321468">
                <a:defRPr sz="18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It breaks spontaneously </a:t>
              </a:r>
            </a:p>
          </p:txBody>
        </p:sp>
        <p:pic>
          <p:nvPicPr>
            <p:cNvPr id="601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5029" y="133529"/>
              <a:ext cx="4441081" cy="251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03" name="S_mathrm_eff_pi^.pdf" descr="S_mathrm_eff_pi^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690" y="2265655"/>
            <a:ext cx="6077143" cy="361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6" name="Group"/>
          <p:cNvGrpSpPr/>
          <p:nvPr/>
        </p:nvGrpSpPr>
        <p:grpSpPr>
          <a:xfrm>
            <a:off x="2341330" y="5524106"/>
            <a:ext cx="5372847" cy="1573610"/>
            <a:chOff x="1764290" y="0"/>
            <a:chExt cx="5372846" cy="1573609"/>
          </a:xfrm>
        </p:grpSpPr>
        <p:pic>
          <p:nvPicPr>
            <p:cNvPr id="604" name="U_o_=_e^i_bm_n_c.pdf" descr="U_o_=_e^i_bm_n_c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70707" y="0"/>
              <a:ext cx="2866430" cy="7858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5" name="Witten’s trivial embedding"/>
            <p:cNvSpPr/>
            <p:nvPr/>
          </p:nvSpPr>
          <p:spPr>
            <a:xfrm>
              <a:off x="1764290" y="30360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22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b="0" dirty="0"/>
                <a:t>Witten’s trivial embedding</a:t>
              </a:r>
            </a:p>
          </p:txBody>
        </p:sp>
      </p:grpSp>
      <p:grpSp>
        <p:nvGrpSpPr>
          <p:cNvPr id="609" name="Group"/>
          <p:cNvGrpSpPr/>
          <p:nvPr/>
        </p:nvGrpSpPr>
        <p:grpSpPr>
          <a:xfrm>
            <a:off x="-1" y="0"/>
            <a:ext cx="9144001" cy="720000"/>
            <a:chOff x="-72110" y="-35018"/>
            <a:chExt cx="9301653" cy="883339"/>
          </a:xfrm>
        </p:grpSpPr>
        <p:sp>
          <p:nvSpPr>
            <p:cNvPr id="607" name="Rectangle"/>
            <p:cNvSpPr/>
            <p:nvPr/>
          </p:nvSpPr>
          <p:spPr>
            <a:xfrm>
              <a:off x="-72110" y="-35018"/>
              <a:ext cx="9301653" cy="883339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608" name="Pion mean-field approach (Chiral Quark-Soliton model)"/>
            <p:cNvSpPr txBox="1"/>
            <p:nvPr/>
          </p:nvSpPr>
          <p:spPr>
            <a:xfrm>
              <a:off x="335896" y="227090"/>
              <a:ext cx="8475129" cy="394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Pion mean-field approach (Chiral Quark-Soliton model)</a:t>
              </a:r>
            </a:p>
          </p:txBody>
        </p:sp>
      </p:grpSp>
      <p:sp>
        <p:nvSpPr>
          <p:cNvPr id="610" name="Effective chiral action:"/>
          <p:cNvSpPr txBox="1"/>
          <p:nvPr/>
        </p:nvSpPr>
        <p:spPr>
          <a:xfrm>
            <a:off x="484100" y="1685716"/>
            <a:ext cx="2550097" cy="355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Effective chiral action:</a:t>
            </a:r>
          </a:p>
        </p:txBody>
      </p:sp>
      <p:sp>
        <p:nvSpPr>
          <p:cNvPr id="611" name="E. Witten (1979)"/>
          <p:cNvSpPr txBox="1"/>
          <p:nvPr/>
        </p:nvSpPr>
        <p:spPr>
          <a:xfrm>
            <a:off x="7399926" y="1554452"/>
            <a:ext cx="1368761" cy="26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E. Witten (1979)</a:t>
            </a:r>
          </a:p>
        </p:txBody>
      </p:sp>
      <p:sp>
        <p:nvSpPr>
          <p:cNvPr id="612" name="D. Diakonov &amp; V. Petrov (1986)"/>
          <p:cNvSpPr txBox="1"/>
          <p:nvPr/>
        </p:nvSpPr>
        <p:spPr>
          <a:xfrm>
            <a:off x="5593515" y="2770219"/>
            <a:ext cx="2548249" cy="26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D. Diakonov &amp; V. Petrov (1986)</a:t>
            </a:r>
          </a:p>
        </p:txBody>
      </p:sp>
      <p:sp>
        <p:nvSpPr>
          <p:cNvPr id="613" name="D. Diakonov, V. Petrov, P. Pobylitsa (1988)"/>
          <p:cNvSpPr txBox="1"/>
          <p:nvPr/>
        </p:nvSpPr>
        <p:spPr>
          <a:xfrm>
            <a:off x="5593515" y="3049769"/>
            <a:ext cx="3417976" cy="26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D. </a:t>
            </a:r>
            <a:r>
              <a:rPr dirty="0" err="1"/>
              <a:t>Diakonov</a:t>
            </a:r>
            <a:r>
              <a:rPr dirty="0"/>
              <a:t>, V. Petrov, P. </a:t>
            </a:r>
            <a:r>
              <a:rPr dirty="0" err="1"/>
              <a:t>Pobylitsa</a:t>
            </a:r>
            <a:r>
              <a:rPr dirty="0"/>
              <a:t> (1988)</a:t>
            </a:r>
          </a:p>
        </p:txBody>
      </p:sp>
      <p:sp>
        <p:nvSpPr>
          <p:cNvPr id="614" name="D. Diakonov hep-ph/9802298"/>
          <p:cNvSpPr txBox="1"/>
          <p:nvPr/>
        </p:nvSpPr>
        <p:spPr>
          <a:xfrm>
            <a:off x="6797846" y="6523715"/>
            <a:ext cx="2201331" cy="260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</a:defRPr>
            </a:lvl1pPr>
          </a:lstStyle>
          <a:p>
            <a:r>
              <a:rPr dirty="0"/>
              <a:t>D. </a:t>
            </a:r>
            <a:r>
              <a:rPr dirty="0" err="1"/>
              <a:t>Diakonov</a:t>
            </a:r>
            <a:r>
              <a:rPr dirty="0"/>
              <a:t> hep-</a:t>
            </a:r>
            <a:r>
              <a:rPr dirty="0" err="1"/>
              <a:t>ph</a:t>
            </a:r>
            <a:r>
              <a:rPr dirty="0"/>
              <a:t>/9802298</a:t>
            </a:r>
          </a:p>
        </p:txBody>
      </p:sp>
      <p:sp>
        <p:nvSpPr>
          <p:cNvPr id="615" name="Ch. Christov, HChK, K. Goeke et al. PPNP (1996)"/>
          <p:cNvSpPr txBox="1"/>
          <p:nvPr/>
        </p:nvSpPr>
        <p:spPr>
          <a:xfrm>
            <a:off x="5532671" y="6342376"/>
            <a:ext cx="3466506" cy="260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</a:defRPr>
            </a:lvl1pPr>
          </a:lstStyle>
          <a:p>
            <a:r>
              <a:rPr dirty="0"/>
              <a:t>Ch. </a:t>
            </a:r>
            <a:r>
              <a:rPr dirty="0" err="1"/>
              <a:t>Christov</a:t>
            </a:r>
            <a:r>
              <a:rPr dirty="0"/>
              <a:t>, </a:t>
            </a:r>
            <a:r>
              <a:rPr dirty="0" err="1"/>
              <a:t>HChK</a:t>
            </a:r>
            <a:r>
              <a:rPr dirty="0"/>
              <a:t>, K. </a:t>
            </a:r>
            <a:r>
              <a:rPr dirty="0" err="1"/>
              <a:t>Goeke</a:t>
            </a:r>
            <a:r>
              <a:rPr dirty="0"/>
              <a:t> et al. PPNP (1996)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roup"/>
          <p:cNvGrpSpPr/>
          <p:nvPr/>
        </p:nvGrpSpPr>
        <p:grpSpPr>
          <a:xfrm>
            <a:off x="-1" y="0"/>
            <a:ext cx="9144001" cy="720000"/>
            <a:chOff x="-72110" y="-35018"/>
            <a:chExt cx="9301653" cy="883339"/>
          </a:xfrm>
        </p:grpSpPr>
        <p:sp>
          <p:nvSpPr>
            <p:cNvPr id="607" name="Rectangle"/>
            <p:cNvSpPr/>
            <p:nvPr/>
          </p:nvSpPr>
          <p:spPr>
            <a:xfrm>
              <a:off x="-72110" y="-35018"/>
              <a:ext cx="9301653" cy="883339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608" name="Pion mean-field approach (Chiral Quark-Soliton model)"/>
            <p:cNvSpPr txBox="1"/>
            <p:nvPr/>
          </p:nvSpPr>
          <p:spPr>
            <a:xfrm>
              <a:off x="335896" y="227090"/>
              <a:ext cx="8475129" cy="394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Schematic view on the XQSM</a:t>
              </a:r>
              <a:endParaRPr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DA9DF95-1373-538C-F909-171ACAF4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99" y="1440000"/>
            <a:ext cx="5495646" cy="504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D08A74-2CA6-AB6B-C6EA-FB5B4A1179C9}"/>
              </a:ext>
            </a:extLst>
          </p:cNvPr>
          <p:cNvSpPr txBox="1"/>
          <p:nvPr/>
        </p:nvSpPr>
        <p:spPr>
          <a:xfrm>
            <a:off x="2929464" y="1174861"/>
            <a:ext cx="25167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Interacting vacuum</a:t>
            </a:r>
            <a:endParaRPr kumimoji="0" lang="en-K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6B776A-C976-2DB5-0EDD-6367DFDBEEF4}"/>
              </a:ext>
            </a:extLst>
          </p:cNvPr>
          <p:cNvSpPr/>
          <p:nvPr/>
        </p:nvSpPr>
        <p:spPr>
          <a:xfrm>
            <a:off x="1334530" y="1351005"/>
            <a:ext cx="205946" cy="20594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38100" dist="254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1811320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roup"/>
          <p:cNvGrpSpPr/>
          <p:nvPr/>
        </p:nvGrpSpPr>
        <p:grpSpPr>
          <a:xfrm>
            <a:off x="-1" y="0"/>
            <a:ext cx="9144001" cy="720000"/>
            <a:chOff x="-72110" y="-35018"/>
            <a:chExt cx="9301653" cy="883339"/>
          </a:xfrm>
        </p:grpSpPr>
        <p:sp>
          <p:nvSpPr>
            <p:cNvPr id="607" name="Rectangle"/>
            <p:cNvSpPr/>
            <p:nvPr/>
          </p:nvSpPr>
          <p:spPr>
            <a:xfrm>
              <a:off x="-72110" y="-35018"/>
              <a:ext cx="9301653" cy="883339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608" name="Pion mean-field approach (Chiral Quark-Soliton model)"/>
            <p:cNvSpPr txBox="1"/>
            <p:nvPr/>
          </p:nvSpPr>
          <p:spPr>
            <a:xfrm>
              <a:off x="335896" y="227090"/>
              <a:ext cx="8475129" cy="394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Schematic view on the XQSM</a:t>
              </a:r>
              <a:endParaRPr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42B259F-AD44-7FBC-5623-FE99A0D78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0" y="1440000"/>
            <a:ext cx="5495646" cy="50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4894D8-AD7B-60E7-1821-CA98751EA875}"/>
              </a:ext>
            </a:extLst>
          </p:cNvPr>
          <p:cNvSpPr txBox="1"/>
          <p:nvPr/>
        </p:nvSpPr>
        <p:spPr>
          <a:xfrm>
            <a:off x="1958790" y="1101403"/>
            <a:ext cx="562814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ontaneous breakdown of chiral symmetry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476F29-EA7A-A975-84AF-C5CBE69D3917}"/>
              </a:ext>
            </a:extLst>
          </p:cNvPr>
          <p:cNvSpPr/>
          <p:nvPr/>
        </p:nvSpPr>
        <p:spPr>
          <a:xfrm>
            <a:off x="1334530" y="1351005"/>
            <a:ext cx="205946" cy="20594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38100" dist="254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4720364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3F4AE4-169D-DDE7-45B3-D96C8DD59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0" y="1440000"/>
            <a:ext cx="5497200" cy="5069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E7879B-87B6-6EAF-7FA0-002DEA75B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541" y="3145996"/>
            <a:ext cx="811394" cy="2381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C3E89F-A6E7-BDC1-6950-B9996E8D3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935" y="2472198"/>
            <a:ext cx="1879600" cy="59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238136-E70D-B5F3-5F6F-110B88B64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110" y="5151566"/>
            <a:ext cx="2857500" cy="1003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D56670-3C72-B251-291A-BB9A953270A0}"/>
              </a:ext>
            </a:extLst>
          </p:cNvPr>
          <p:cNvSpPr/>
          <p:nvPr/>
        </p:nvSpPr>
        <p:spPr>
          <a:xfrm>
            <a:off x="1334530" y="1351005"/>
            <a:ext cx="205946" cy="20594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38100" dist="254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2C3B39-9560-B002-37B9-76C1DD1D8682}"/>
              </a:ext>
            </a:extLst>
          </p:cNvPr>
          <p:cNvSpPr txBox="1"/>
          <p:nvPr/>
        </p:nvSpPr>
        <p:spPr>
          <a:xfrm>
            <a:off x="1058661" y="1108239"/>
            <a:ext cx="701634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Interaction between quarks and pion background fields</a:t>
            </a:r>
            <a:endParaRPr kumimoji="0" lang="en-K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9" name="Group"/>
          <p:cNvGrpSpPr/>
          <p:nvPr/>
        </p:nvGrpSpPr>
        <p:grpSpPr>
          <a:xfrm>
            <a:off x="-1" y="0"/>
            <a:ext cx="9144001" cy="720000"/>
            <a:chOff x="-72110" y="-35018"/>
            <a:chExt cx="9301653" cy="883339"/>
          </a:xfrm>
        </p:grpSpPr>
        <p:sp>
          <p:nvSpPr>
            <p:cNvPr id="607" name="Rectangle"/>
            <p:cNvSpPr/>
            <p:nvPr/>
          </p:nvSpPr>
          <p:spPr>
            <a:xfrm>
              <a:off x="-72110" y="-35018"/>
              <a:ext cx="9301653" cy="883339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608" name="Pion mean-field approach (Chiral Quark-Soliton model)"/>
            <p:cNvSpPr txBox="1"/>
            <p:nvPr/>
          </p:nvSpPr>
          <p:spPr>
            <a:xfrm>
              <a:off x="335896" y="227090"/>
              <a:ext cx="8475129" cy="394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Schematic view on the XQSM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279788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roup"/>
          <p:cNvGrpSpPr/>
          <p:nvPr/>
        </p:nvGrpSpPr>
        <p:grpSpPr>
          <a:xfrm>
            <a:off x="-1" y="0"/>
            <a:ext cx="9144001" cy="720000"/>
            <a:chOff x="-72110" y="-35018"/>
            <a:chExt cx="9301653" cy="883339"/>
          </a:xfrm>
        </p:grpSpPr>
        <p:sp>
          <p:nvSpPr>
            <p:cNvPr id="607" name="Rectangle"/>
            <p:cNvSpPr/>
            <p:nvPr/>
          </p:nvSpPr>
          <p:spPr>
            <a:xfrm>
              <a:off x="-72110" y="-35018"/>
              <a:ext cx="9301653" cy="883339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608" name="Pion mean-field approach (Chiral Quark-Soliton model)"/>
            <p:cNvSpPr txBox="1"/>
            <p:nvPr/>
          </p:nvSpPr>
          <p:spPr>
            <a:xfrm>
              <a:off x="335896" y="227090"/>
              <a:ext cx="8475129" cy="394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Schematic view on the XQSM</a:t>
              </a:r>
              <a:endParaRPr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B181B0D-09F9-1957-8DC5-C7EE62839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99" y="1440000"/>
            <a:ext cx="5497200" cy="507863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9D8EE73-30C1-0747-EA68-A5E4D14FD8B9}"/>
              </a:ext>
            </a:extLst>
          </p:cNvPr>
          <p:cNvGrpSpPr/>
          <p:nvPr/>
        </p:nvGrpSpPr>
        <p:grpSpPr>
          <a:xfrm>
            <a:off x="97700" y="1552641"/>
            <a:ext cx="4762623" cy="2638531"/>
            <a:chOff x="97700" y="1552641"/>
            <a:chExt cx="4762623" cy="26385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F929A85-64F9-5BCA-981E-E15FE0055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0864" y="3264072"/>
              <a:ext cx="2059459" cy="9271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A65988-EC9B-66B6-2731-D0D8407F9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1092" y="2240009"/>
              <a:ext cx="1695839" cy="12138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536078-793B-DD07-C066-4BEB76C13006}"/>
                </a:ext>
              </a:extLst>
            </p:cNvPr>
            <p:cNvSpPr txBox="1"/>
            <p:nvPr/>
          </p:nvSpPr>
          <p:spPr>
            <a:xfrm>
              <a:off x="97700" y="1552641"/>
              <a:ext cx="1734449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Valance level:</a:t>
              </a:r>
              <a:b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KR" sz="1800" dirty="0"/>
                <a:t>Energy decreases</a:t>
              </a:r>
              <a:endPara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23A991-2962-14AE-465E-132B8A000CD9}"/>
              </a:ext>
            </a:extLst>
          </p:cNvPr>
          <p:cNvGrpSpPr/>
          <p:nvPr/>
        </p:nvGrpSpPr>
        <p:grpSpPr>
          <a:xfrm>
            <a:off x="2530389" y="2772410"/>
            <a:ext cx="5996937" cy="3204685"/>
            <a:chOff x="2530389" y="2772410"/>
            <a:chExt cx="5996937" cy="32046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C3E5B6-962A-BB74-8A66-F918A2CB5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0389" y="4599831"/>
              <a:ext cx="3672703" cy="137726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68C0BB-D573-D200-ED0F-329321E30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2523" y="3575221"/>
              <a:ext cx="1961178" cy="1214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02DBE6-E705-5E6A-E279-17B2B5E95A63}"/>
                </a:ext>
              </a:extLst>
            </p:cNvPr>
            <p:cNvSpPr txBox="1"/>
            <p:nvPr/>
          </p:nvSpPr>
          <p:spPr>
            <a:xfrm>
              <a:off x="6945162" y="2772410"/>
              <a:ext cx="1582164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Sea level:</a:t>
              </a:r>
              <a:b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KR" sz="1800" dirty="0"/>
                <a:t>Energy increase</a:t>
              </a:r>
              <a:endPara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4471C78-7E0B-ED2D-3252-F1072148FA8A}"/>
              </a:ext>
            </a:extLst>
          </p:cNvPr>
          <p:cNvSpPr txBox="1"/>
          <p:nvPr/>
        </p:nvSpPr>
        <p:spPr>
          <a:xfrm>
            <a:off x="3013523" y="6300818"/>
            <a:ext cx="31066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The system is stabilized!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C1021B-32DC-5ED3-A00E-1D43645DA716}"/>
              </a:ext>
            </a:extLst>
          </p:cNvPr>
          <p:cNvSpPr/>
          <p:nvPr/>
        </p:nvSpPr>
        <p:spPr>
          <a:xfrm>
            <a:off x="1334530" y="1351005"/>
            <a:ext cx="205946" cy="20594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38100" dist="254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5A0AE-5C5D-E0D5-5897-613225E22BEA}"/>
              </a:ext>
            </a:extLst>
          </p:cNvPr>
          <p:cNvSpPr txBox="1"/>
          <p:nvPr/>
        </p:nvSpPr>
        <p:spPr>
          <a:xfrm>
            <a:off x="477111" y="968822"/>
            <a:ext cx="825546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Nc quarks are bounded by the pion mean fields self-consistently. </a:t>
            </a:r>
          </a:p>
        </p:txBody>
      </p:sp>
    </p:spTree>
    <p:extLst>
      <p:ext uri="{BB962C8B-B14F-4D97-AF65-F5344CB8AC3E}">
        <p14:creationId xmlns:p14="http://schemas.microsoft.com/office/powerpoint/2010/main" val="23675318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roup"/>
          <p:cNvGrpSpPr/>
          <p:nvPr/>
        </p:nvGrpSpPr>
        <p:grpSpPr>
          <a:xfrm>
            <a:off x="-1" y="0"/>
            <a:ext cx="9144002" cy="720000"/>
            <a:chOff x="0" y="0"/>
            <a:chExt cx="9144000" cy="719999"/>
          </a:xfrm>
        </p:grpSpPr>
        <p:sp>
          <p:nvSpPr>
            <p:cNvPr id="390" name="Rectangle"/>
            <p:cNvSpPr/>
            <p:nvPr/>
          </p:nvSpPr>
          <p:spPr>
            <a:xfrm>
              <a:off x="-1" y="0"/>
              <a:ext cx="9144002" cy="720000"/>
            </a:xfrm>
            <a:prstGeom prst="rect">
              <a:avLst/>
            </a:prstGeom>
            <a:solidFill>
              <a:srgbClr val="042E0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Lucida Grande"/>
                </a:defRPr>
              </a:pPr>
              <a:endParaRPr/>
            </a:p>
          </p:txBody>
        </p:sp>
        <p:sp>
          <p:nvSpPr>
            <p:cNvPr id="391" name="Gravitational form factors"/>
            <p:cNvSpPr txBox="1"/>
            <p:nvPr/>
          </p:nvSpPr>
          <p:spPr>
            <a:xfrm>
              <a:off x="519692" y="137972"/>
              <a:ext cx="7970734" cy="454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Effective QCD operators</a:t>
              </a:r>
            </a:p>
          </p:txBody>
        </p:sp>
      </p:grpSp>
      <p:grpSp>
        <p:nvGrpSpPr>
          <p:cNvPr id="398" name="Group"/>
          <p:cNvGrpSpPr/>
          <p:nvPr/>
        </p:nvGrpSpPr>
        <p:grpSpPr>
          <a:xfrm>
            <a:off x="733540" y="1010248"/>
            <a:ext cx="7617473" cy="1439578"/>
            <a:chOff x="0" y="0"/>
            <a:chExt cx="7617471" cy="1439577"/>
          </a:xfrm>
        </p:grpSpPr>
        <p:sp>
          <p:nvSpPr>
            <p:cNvPr id="393" name="QCD"/>
            <p:cNvSpPr txBox="1"/>
            <p:nvPr/>
          </p:nvSpPr>
          <p:spPr>
            <a:xfrm>
              <a:off x="0" y="105717"/>
              <a:ext cx="946994" cy="559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solidFill>
                    <a:schemeClr val="accent1"/>
                  </a:solidFill>
                </a:defRPr>
              </a:lvl1pPr>
            </a:lstStyle>
            <a:p>
              <a:r>
                <a:t>QCD</a:t>
              </a:r>
            </a:p>
          </p:txBody>
        </p:sp>
        <p:pic>
          <p:nvPicPr>
            <p:cNvPr id="394" name="Line Line" descr="Line Lin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5967" y="245791"/>
              <a:ext cx="1776599" cy="281504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395" name="Low-energy Effective  quark-gluon dynamics"/>
            <p:cNvSpPr txBox="1"/>
            <p:nvPr/>
          </p:nvSpPr>
          <p:spPr>
            <a:xfrm>
              <a:off x="4642769" y="-1"/>
              <a:ext cx="2836367" cy="770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chemeClr val="accent5"/>
                  </a:solidFill>
                </a:defRPr>
              </a:pPr>
              <a:r>
                <a:t>Low-energy Effective </a:t>
              </a:r>
              <a:br/>
              <a:r>
                <a:t>quark-gluon dynamics</a:t>
              </a:r>
            </a:p>
          </p:txBody>
        </p:sp>
        <p:sp>
          <p:nvSpPr>
            <p:cNvPr id="396" name="(Essential physics: SBXB)"/>
            <p:cNvSpPr txBox="1"/>
            <p:nvPr/>
          </p:nvSpPr>
          <p:spPr>
            <a:xfrm>
              <a:off x="4504433" y="712180"/>
              <a:ext cx="3113039" cy="402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2"/>
                  </a:solidFill>
                </a:defRPr>
              </a:lvl1pPr>
            </a:lstStyle>
            <a:p>
              <a:r>
                <a:t>(Essential physics: SBXB)</a:t>
              </a:r>
            </a:p>
          </p:txBody>
        </p:sp>
        <p:pic>
          <p:nvPicPr>
            <p:cNvPr id="397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5952" y="1167275"/>
              <a:ext cx="1313456" cy="2723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05" name="Group"/>
          <p:cNvGrpSpPr/>
          <p:nvPr/>
        </p:nvGrpSpPr>
        <p:grpSpPr>
          <a:xfrm>
            <a:off x="300995" y="2850933"/>
            <a:ext cx="8026651" cy="1250790"/>
            <a:chOff x="0" y="0"/>
            <a:chExt cx="8026649" cy="1250788"/>
          </a:xfrm>
        </p:grpSpPr>
        <p:sp>
          <p:nvSpPr>
            <p:cNvPr id="399" name="QCD operators"/>
            <p:cNvSpPr txBox="1"/>
            <p:nvPr/>
          </p:nvSpPr>
          <p:spPr>
            <a:xfrm>
              <a:off x="0" y="-1"/>
              <a:ext cx="1943696" cy="41215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hueOff val="-782216"/>
                    <a:satOff val="13445"/>
                    <a:lumOff val="36756"/>
                  </a:schemeClr>
                </a:gs>
                <a:gs pos="35000">
                  <a:srgbClr val="FFD0C3"/>
                </a:gs>
                <a:gs pos="100000">
                  <a:schemeClr val="accent4">
                    <a:hueOff val="-854692"/>
                    <a:satOff val="13445"/>
                    <a:lumOff val="48875"/>
                  </a:schemeClr>
                </a:gs>
              </a:gsLst>
              <a:lin ang="16200000" scaled="0"/>
            </a:gradFill>
            <a:ln w="9525" cap="flat">
              <a:solidFill>
                <a:srgbClr val="DE670B"/>
              </a:solidFill>
              <a:prstDash val="solid"/>
              <a:round/>
            </a:ln>
            <a:effectLst>
              <a:outerShdw blurRad="38100" dist="25400" dir="5400000" rotWithShape="0">
                <a:schemeClr val="accent4">
                  <a:alpha val="50000"/>
                </a:scheme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QCD operators</a:t>
              </a:r>
            </a:p>
          </p:txBody>
        </p:sp>
        <p:sp>
          <p:nvSpPr>
            <p:cNvPr id="400" name="Effective QCD operators"/>
            <p:cNvSpPr txBox="1"/>
            <p:nvPr/>
          </p:nvSpPr>
          <p:spPr>
            <a:xfrm>
              <a:off x="4960344" y="-1"/>
              <a:ext cx="3066306" cy="41215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hueOff val="-782216"/>
                    <a:satOff val="13445"/>
                    <a:lumOff val="36756"/>
                  </a:schemeClr>
                </a:gs>
                <a:gs pos="35000">
                  <a:srgbClr val="FFD0C3"/>
                </a:gs>
                <a:gs pos="100000">
                  <a:schemeClr val="accent4">
                    <a:hueOff val="-854692"/>
                    <a:satOff val="13445"/>
                    <a:lumOff val="48875"/>
                  </a:schemeClr>
                </a:gs>
              </a:gsLst>
              <a:lin ang="16200000" scaled="0"/>
            </a:gradFill>
            <a:ln w="9525" cap="flat">
              <a:solidFill>
                <a:srgbClr val="DE670B"/>
              </a:solidFill>
              <a:prstDash val="solid"/>
              <a:round/>
            </a:ln>
            <a:effectLst>
              <a:outerShdw blurRad="38100" dist="25400" dir="5400000" rotWithShape="0">
                <a:schemeClr val="accent4">
                  <a:alpha val="50000"/>
                </a:scheme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Effective QCD operators</a:t>
              </a:r>
            </a:p>
          </p:txBody>
        </p:sp>
        <p:sp>
          <p:nvSpPr>
            <p:cNvPr id="401" name="Line"/>
            <p:cNvSpPr/>
            <p:nvPr/>
          </p:nvSpPr>
          <p:spPr>
            <a:xfrm>
              <a:off x="2759725" y="206077"/>
              <a:ext cx="1224742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402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31" y="947159"/>
              <a:ext cx="1687821" cy="3036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3" name="Line"/>
            <p:cNvSpPr/>
            <p:nvPr/>
          </p:nvSpPr>
          <p:spPr>
            <a:xfrm>
              <a:off x="2759725" y="1025149"/>
              <a:ext cx="1224742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404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7866" y="843819"/>
              <a:ext cx="1857525" cy="3626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14" name="Group"/>
          <p:cNvGrpSpPr/>
          <p:nvPr/>
        </p:nvGrpSpPr>
        <p:grpSpPr>
          <a:xfrm>
            <a:off x="279515" y="4551842"/>
            <a:ext cx="8212965" cy="1765857"/>
            <a:chOff x="0" y="0"/>
            <a:chExt cx="8212963" cy="1765855"/>
          </a:xfrm>
        </p:grpSpPr>
        <p:grpSp>
          <p:nvGrpSpPr>
            <p:cNvPr id="409" name="Group"/>
            <p:cNvGrpSpPr/>
            <p:nvPr/>
          </p:nvGrpSpPr>
          <p:grpSpPr>
            <a:xfrm>
              <a:off x="0" y="0"/>
              <a:ext cx="2162943" cy="1168521"/>
              <a:chOff x="0" y="0"/>
              <a:chExt cx="2162942" cy="1168520"/>
            </a:xfrm>
          </p:grpSpPr>
          <p:pic>
            <p:nvPicPr>
              <p:cNvPr id="406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2162943" cy="3364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7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808" y="387620"/>
                <a:ext cx="1790701" cy="304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8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898" y="812920"/>
                <a:ext cx="1498601" cy="3556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10" name="Line"/>
            <p:cNvSpPr/>
            <p:nvPr/>
          </p:nvSpPr>
          <p:spPr>
            <a:xfrm>
              <a:off x="2781205" y="662366"/>
              <a:ext cx="1224742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411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03054" y="304512"/>
              <a:ext cx="290109" cy="559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2" name="Twist-2"/>
            <p:cNvSpPr txBox="1"/>
            <p:nvPr/>
          </p:nvSpPr>
          <p:spPr>
            <a:xfrm>
              <a:off x="350214" y="1340319"/>
              <a:ext cx="994172" cy="402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Twist-2</a:t>
              </a:r>
            </a:p>
          </p:txBody>
        </p:sp>
        <p:sp>
          <p:nvSpPr>
            <p:cNvPr id="413" name="Twist-2 effective operators  are determined by dynamics."/>
            <p:cNvSpPr txBox="1"/>
            <p:nvPr/>
          </p:nvSpPr>
          <p:spPr>
            <a:xfrm>
              <a:off x="4500445" y="994926"/>
              <a:ext cx="3712519" cy="770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Twist-2 effective operators </a:t>
              </a:r>
              <a:br/>
              <a:r>
                <a:t>are determined by dynamics.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" grpId="1" animBg="1" advAuto="0"/>
      <p:bldP spid="405" grpId="2" animBg="1" advAuto="0"/>
      <p:bldP spid="414" grpId="3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0" name="Group"/>
          <p:cNvGrpSpPr/>
          <p:nvPr/>
        </p:nvGrpSpPr>
        <p:grpSpPr>
          <a:xfrm>
            <a:off x="1678913" y="1743827"/>
            <a:ext cx="5331575" cy="2106771"/>
            <a:chOff x="0" y="0"/>
            <a:chExt cx="5331573" cy="2106769"/>
          </a:xfrm>
        </p:grpSpPr>
        <p:pic>
          <p:nvPicPr>
            <p:cNvPr id="617" name="image44.png" descr="image44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331574" cy="2106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8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361" y="929586"/>
              <a:ext cx="267405" cy="247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9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4891" y="929586"/>
              <a:ext cx="267406" cy="247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21" name="Baryon as Nc valence quarks bound by pion mean fields"/>
          <p:cNvSpPr txBox="1"/>
          <p:nvPr/>
        </p:nvSpPr>
        <p:spPr>
          <a:xfrm>
            <a:off x="1395125" y="1187788"/>
            <a:ext cx="6193016" cy="356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800" b="1">
                <a:solidFill>
                  <a:srgbClr val="5A5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Baryon as Nc valence quarks bound by pion mean fields</a:t>
            </a:r>
          </a:p>
        </p:txBody>
      </p:sp>
      <p:pic>
        <p:nvPicPr>
          <p:cNvPr id="62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698" y="4172826"/>
            <a:ext cx="2849271" cy="400816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Presence of Nc quarks will polarize the vacuum or create mean fields."/>
          <p:cNvSpPr txBox="1"/>
          <p:nvPr/>
        </p:nvSpPr>
        <p:spPr>
          <a:xfrm>
            <a:off x="775659" y="5191044"/>
            <a:ext cx="7148526" cy="35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Presence of Nc quarks will polarize the vacuum or create mean fields.</a:t>
            </a:r>
          </a:p>
        </p:txBody>
      </p:sp>
      <p:grpSp>
        <p:nvGrpSpPr>
          <p:cNvPr id="629" name="Group"/>
          <p:cNvGrpSpPr/>
          <p:nvPr/>
        </p:nvGrpSpPr>
        <p:grpSpPr>
          <a:xfrm>
            <a:off x="775659" y="5490493"/>
            <a:ext cx="4274439" cy="1711279"/>
            <a:chOff x="0" y="59582"/>
            <a:chExt cx="4274437" cy="1711278"/>
          </a:xfrm>
        </p:grpSpPr>
        <p:sp>
          <p:nvSpPr>
            <p:cNvPr id="624" name="Nc valence quarks"/>
            <p:cNvSpPr/>
            <p:nvPr/>
          </p:nvSpPr>
          <p:spPr>
            <a:xfrm>
              <a:off x="0" y="50078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defTabSz="321468">
                <a:defRPr sz="18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/>
                <a:t>Nc valence quarks </a:t>
              </a:r>
            </a:p>
          </p:txBody>
        </p:sp>
        <p:pic>
          <p:nvPicPr>
            <p:cNvPr id="625" name="Line Line" descr="Line L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6465" y="456768"/>
              <a:ext cx="628064" cy="88059"/>
            </a:xfrm>
            <a:prstGeom prst="rect">
              <a:avLst/>
            </a:prstGeom>
            <a:effectLst/>
          </p:spPr>
        </p:pic>
        <p:sp>
          <p:nvSpPr>
            <p:cNvPr id="627" name="Vacuum polarization or meson mean fields"/>
            <p:cNvSpPr/>
            <p:nvPr/>
          </p:nvSpPr>
          <p:spPr>
            <a:xfrm>
              <a:off x="3004437" y="50086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defTabSz="321468">
                <a:defRPr sz="18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Vacuum polarization or meson mean fields</a:t>
              </a:r>
            </a:p>
          </p:txBody>
        </p:sp>
        <p:pic>
          <p:nvPicPr>
            <p:cNvPr id="637" name="Connection Line" descr="Connection Lin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730" y="59582"/>
              <a:ext cx="2812392" cy="347557"/>
            </a:xfrm>
            <a:prstGeom prst="rect">
              <a:avLst/>
            </a:prstGeom>
            <a:effectLst/>
          </p:spPr>
        </p:pic>
      </p:grpSp>
      <p:grpSp>
        <p:nvGrpSpPr>
          <p:cNvPr id="632" name="Group"/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630" name="Rectangle"/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631" name="Baryon correlation function"/>
            <p:cNvSpPr txBox="1"/>
            <p:nvPr/>
          </p:nvSpPr>
          <p:spPr>
            <a:xfrm>
              <a:off x="1952067" y="66566"/>
              <a:ext cx="5232275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Baryon correlation function</a:t>
              </a:r>
            </a:p>
          </p:txBody>
        </p:sp>
      </p:grpSp>
      <p:grpSp>
        <p:nvGrpSpPr>
          <p:cNvPr id="636" name="Group"/>
          <p:cNvGrpSpPr/>
          <p:nvPr/>
        </p:nvGrpSpPr>
        <p:grpSpPr>
          <a:xfrm>
            <a:off x="1315343" y="4657124"/>
            <a:ext cx="5084301" cy="438334"/>
            <a:chOff x="0" y="0"/>
            <a:chExt cx="5084299" cy="438333"/>
          </a:xfrm>
        </p:grpSpPr>
        <p:pic>
          <p:nvPicPr>
            <p:cNvPr id="633" name="image101.png" descr="image101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2026706" cy="394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4" name="image102.png" descr="image10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16334" y="0"/>
              <a:ext cx="2403189" cy="4383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5" name="image103.png" descr="image10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71004" y="87666"/>
              <a:ext cx="613296" cy="2777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D. Diakonov hep-ph/9802298">
            <a:extLst>
              <a:ext uri="{FF2B5EF4-FFF2-40B4-BE49-F238E27FC236}">
                <a16:creationId xmlns:a16="http://schemas.microsoft.com/office/drawing/2014/main" id="{104D2208-31DD-15AD-F299-4B13FE858BAC}"/>
              </a:ext>
            </a:extLst>
          </p:cNvPr>
          <p:cNvSpPr txBox="1"/>
          <p:nvPr/>
        </p:nvSpPr>
        <p:spPr>
          <a:xfrm>
            <a:off x="6797846" y="6523715"/>
            <a:ext cx="2201331" cy="260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</a:defRPr>
            </a:lvl1pPr>
          </a:lstStyle>
          <a:p>
            <a:r>
              <a:rPr dirty="0"/>
              <a:t>D. </a:t>
            </a:r>
            <a:r>
              <a:rPr dirty="0" err="1"/>
              <a:t>Diakonov</a:t>
            </a:r>
            <a:r>
              <a:rPr dirty="0"/>
              <a:t> hep-</a:t>
            </a:r>
            <a:r>
              <a:rPr dirty="0" err="1"/>
              <a:t>ph</a:t>
            </a:r>
            <a:r>
              <a:rPr dirty="0"/>
              <a:t>/9802298</a:t>
            </a:r>
          </a:p>
        </p:txBody>
      </p:sp>
      <p:sp>
        <p:nvSpPr>
          <p:cNvPr id="3" name="Ch. Christov, HChK, K. Goeke et al. PPNP (1996)">
            <a:extLst>
              <a:ext uri="{FF2B5EF4-FFF2-40B4-BE49-F238E27FC236}">
                <a16:creationId xmlns:a16="http://schemas.microsoft.com/office/drawing/2014/main" id="{D4BB309B-4B00-8E3A-B416-ADA7B4B4A568}"/>
              </a:ext>
            </a:extLst>
          </p:cNvPr>
          <p:cNvSpPr txBox="1"/>
          <p:nvPr/>
        </p:nvSpPr>
        <p:spPr>
          <a:xfrm>
            <a:off x="5532671" y="6342376"/>
            <a:ext cx="3466506" cy="260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</a:defRPr>
            </a:lvl1pPr>
          </a:lstStyle>
          <a:p>
            <a:r>
              <a:rPr dirty="0"/>
              <a:t>Ch. </a:t>
            </a:r>
            <a:r>
              <a:rPr dirty="0" err="1"/>
              <a:t>Christov</a:t>
            </a:r>
            <a:r>
              <a:rPr dirty="0"/>
              <a:t>, </a:t>
            </a:r>
            <a:r>
              <a:rPr dirty="0" err="1"/>
              <a:t>HChK</a:t>
            </a:r>
            <a:r>
              <a:rPr dirty="0"/>
              <a:t>, K. </a:t>
            </a:r>
            <a:r>
              <a:rPr dirty="0" err="1"/>
              <a:t>Goeke</a:t>
            </a:r>
            <a:r>
              <a:rPr dirty="0"/>
              <a:t> et al. PPNP (1996)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Baryon as Nc valence quarks bound by pion mean fields"/>
          <p:cNvSpPr txBox="1"/>
          <p:nvPr/>
        </p:nvSpPr>
        <p:spPr>
          <a:xfrm>
            <a:off x="770047" y="1226615"/>
            <a:ext cx="6193016" cy="356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800" b="1">
                <a:solidFill>
                  <a:srgbClr val="5A5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Baryon as Nc valence quarks bound by pion mean fields</a:t>
            </a:r>
          </a:p>
        </p:txBody>
      </p:sp>
      <p:grpSp>
        <p:nvGrpSpPr>
          <p:cNvPr id="646" name="Group"/>
          <p:cNvGrpSpPr/>
          <p:nvPr/>
        </p:nvGrpSpPr>
        <p:grpSpPr>
          <a:xfrm>
            <a:off x="1074961" y="1802729"/>
            <a:ext cx="4189020" cy="2711664"/>
            <a:chOff x="0" y="0"/>
            <a:chExt cx="4189019" cy="2711663"/>
          </a:xfrm>
        </p:grpSpPr>
        <p:pic>
          <p:nvPicPr>
            <p:cNvPr id="641" name="image50.png" descr="image5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177750" cy="27116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2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8517" y="2130810"/>
              <a:ext cx="1560503" cy="341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3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7151" y="830669"/>
              <a:ext cx="1172584" cy="214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4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271" y="723212"/>
              <a:ext cx="209668" cy="194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5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4275" y="723212"/>
              <a:ext cx="209668" cy="194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7" name="Classical Nucleon mass is described by the Nc valence-quark energy  and sea-quark energy."/>
          <p:cNvSpPr txBox="1"/>
          <p:nvPr/>
        </p:nvSpPr>
        <p:spPr>
          <a:xfrm>
            <a:off x="586080" y="4774171"/>
            <a:ext cx="7148526" cy="630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321468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Classical Nucleon mass is described by the Nc valence-quark energy </a:t>
            </a:r>
            <a:br/>
            <a:r>
              <a:t>and sea-quark energy.</a:t>
            </a:r>
          </a:p>
        </p:txBody>
      </p:sp>
      <p:pic>
        <p:nvPicPr>
          <p:cNvPr id="64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1441" y="2084490"/>
            <a:ext cx="2521669" cy="2497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6" name="Group"/>
          <p:cNvGrpSpPr/>
          <p:nvPr/>
        </p:nvGrpSpPr>
        <p:grpSpPr>
          <a:xfrm>
            <a:off x="1389555" y="5668656"/>
            <a:ext cx="3660970" cy="846604"/>
            <a:chOff x="0" y="0"/>
            <a:chExt cx="3660968" cy="846602"/>
          </a:xfrm>
        </p:grpSpPr>
        <p:pic>
          <p:nvPicPr>
            <p:cNvPr id="649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8335" y="572978"/>
              <a:ext cx="560813" cy="140894"/>
            </a:xfrm>
            <a:prstGeom prst="rect">
              <a:avLst/>
            </a:prstGeom>
            <a:effectLst/>
          </p:spPr>
        </p:pic>
        <p:pic>
          <p:nvPicPr>
            <p:cNvPr id="651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40447"/>
              <a:ext cx="732148" cy="4061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2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65334" y="519074"/>
              <a:ext cx="433571" cy="248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3" name="Line"/>
            <p:cNvSpPr/>
            <p:nvPr/>
          </p:nvSpPr>
          <p:spPr>
            <a:xfrm>
              <a:off x="2360762" y="643525"/>
              <a:ext cx="53541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285750">
                <a:defRPr sz="1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pic>
          <p:nvPicPr>
            <p:cNvPr id="654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12794" y="496551"/>
              <a:ext cx="548175" cy="2939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2" name="Connection Line"/>
            <p:cNvSpPr/>
            <p:nvPr/>
          </p:nvSpPr>
          <p:spPr>
            <a:xfrm>
              <a:off x="1973237" y="-1"/>
              <a:ext cx="1279916" cy="380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1" extrusionOk="0">
                  <a:moveTo>
                    <a:pt x="0" y="15791"/>
                  </a:moveTo>
                  <a:cubicBezTo>
                    <a:pt x="7258" y="-5399"/>
                    <a:pt x="14458" y="-5262"/>
                    <a:pt x="21600" y="16201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  <p:sp>
        <p:nvSpPr>
          <p:cNvPr id="657" name="P(r): Soliton profile function  or Soliton field"/>
          <p:cNvSpPr txBox="1"/>
          <p:nvPr/>
        </p:nvSpPr>
        <p:spPr>
          <a:xfrm>
            <a:off x="5199586" y="5971408"/>
            <a:ext cx="2841291" cy="630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321468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P(r): Soliton profile function</a:t>
            </a:r>
            <a:br/>
            <a:r>
              <a:t> or Soliton field</a:t>
            </a:r>
          </a:p>
        </p:txBody>
      </p:sp>
      <p:sp>
        <p:nvSpPr>
          <p:cNvPr id="661" name="Ch. Christov, HChK, K. Goeke et al. PPNP (1996)"/>
          <p:cNvSpPr txBox="1"/>
          <p:nvPr/>
        </p:nvSpPr>
        <p:spPr>
          <a:xfrm>
            <a:off x="4847994" y="5271509"/>
            <a:ext cx="3466506" cy="260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</a:defRPr>
            </a:lvl1pPr>
          </a:lstStyle>
          <a:p>
            <a:r>
              <a:t>Ch. Christov, HChK, K. Goeke et al. PPNP (1996)</a:t>
            </a: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952067" y="66566"/>
              <a:ext cx="5232275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Baryon correlation function</a:t>
              </a:r>
            </a:p>
          </p:txBody>
        </p:sp>
      </p:grp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Zero-mode(collective) quantization</a:t>
              </a:r>
              <a:endParaRPr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AF558F-6DC9-FFF1-A931-3EB1381BBAB3}"/>
              </a:ext>
            </a:extLst>
          </p:cNvPr>
          <p:cNvSpPr txBox="1"/>
          <p:nvPr/>
        </p:nvSpPr>
        <p:spPr>
          <a:xfrm>
            <a:off x="395417" y="1097537"/>
            <a:ext cx="52370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Rotational &amp; Translational zero modes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967E5-8B9C-FC3F-D1B7-94611352D269}"/>
              </a:ext>
            </a:extLst>
          </p:cNvPr>
          <p:cNvSpPr txBox="1"/>
          <p:nvPr/>
        </p:nvSpPr>
        <p:spPr>
          <a:xfrm>
            <a:off x="395417" y="2849111"/>
            <a:ext cx="730488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Collective Hamiltonian &amp; Wavefunctions in flavor SU(3) symmetry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072E07-9DC3-87C2-6A16-1B13C655B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26" y="3425949"/>
            <a:ext cx="4551406" cy="82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D80F99-F5F2-4A7E-FFE4-A58EFC6F9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26" y="4629282"/>
            <a:ext cx="7091472" cy="410369"/>
          </a:xfrm>
          <a:prstGeom prst="rect">
            <a:avLst/>
          </a:prstGeom>
        </p:spPr>
      </p:pic>
      <p:sp>
        <p:nvSpPr>
          <p:cNvPr id="11" name="D. Diakonov hep-ph/9802298">
            <a:extLst>
              <a:ext uri="{FF2B5EF4-FFF2-40B4-BE49-F238E27FC236}">
                <a16:creationId xmlns:a16="http://schemas.microsoft.com/office/drawing/2014/main" id="{32AB139C-0928-E7CC-CC88-C197A4C63074}"/>
              </a:ext>
            </a:extLst>
          </p:cNvPr>
          <p:cNvSpPr txBox="1"/>
          <p:nvPr/>
        </p:nvSpPr>
        <p:spPr>
          <a:xfrm>
            <a:off x="6010736" y="6436318"/>
            <a:ext cx="2840520" cy="34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</a:defRPr>
            </a:lvl1pPr>
          </a:lstStyle>
          <a:p>
            <a:r>
              <a:rPr sz="1800" dirty="0"/>
              <a:t>D. </a:t>
            </a:r>
            <a:r>
              <a:rPr sz="1800" dirty="0" err="1"/>
              <a:t>Diakonov</a:t>
            </a:r>
            <a:r>
              <a:rPr sz="1800" dirty="0"/>
              <a:t> hep-</a:t>
            </a:r>
            <a:r>
              <a:rPr sz="1800" dirty="0" err="1"/>
              <a:t>ph</a:t>
            </a:r>
            <a:r>
              <a:rPr sz="1800" dirty="0"/>
              <a:t>/9802298</a:t>
            </a:r>
          </a:p>
        </p:txBody>
      </p:sp>
      <p:sp>
        <p:nvSpPr>
          <p:cNvPr id="12" name="Ch. Christov, HChK, K. Goeke et al. PPNP (1996)">
            <a:extLst>
              <a:ext uri="{FF2B5EF4-FFF2-40B4-BE49-F238E27FC236}">
                <a16:creationId xmlns:a16="http://schemas.microsoft.com/office/drawing/2014/main" id="{A21BA702-ECCA-436A-F8E0-CDF717957B2A}"/>
              </a:ext>
            </a:extLst>
          </p:cNvPr>
          <p:cNvSpPr txBox="1"/>
          <p:nvPr/>
        </p:nvSpPr>
        <p:spPr>
          <a:xfrm>
            <a:off x="4436438" y="6060320"/>
            <a:ext cx="4502834" cy="34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</a:defRPr>
            </a:lvl1pPr>
          </a:lstStyle>
          <a:p>
            <a:r>
              <a:rPr sz="1800" dirty="0"/>
              <a:t>Ch. </a:t>
            </a:r>
            <a:r>
              <a:rPr sz="1800" dirty="0" err="1"/>
              <a:t>Christov</a:t>
            </a:r>
            <a:r>
              <a:rPr sz="1800" dirty="0"/>
              <a:t>, </a:t>
            </a:r>
            <a:r>
              <a:rPr sz="1800" dirty="0" err="1"/>
              <a:t>HChK</a:t>
            </a:r>
            <a:r>
              <a:rPr sz="1800" dirty="0"/>
              <a:t>, K. </a:t>
            </a:r>
            <a:r>
              <a:rPr sz="1800" dirty="0" err="1"/>
              <a:t>Goeke</a:t>
            </a:r>
            <a:r>
              <a:rPr sz="1800" dirty="0"/>
              <a:t> et al. PPNP (1996)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F557C4-E99C-8302-C450-BA448C338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61" y="1766324"/>
            <a:ext cx="6671735" cy="64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0543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GFFs from the XQSM</a:t>
              </a:r>
              <a:endParaRPr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AF558F-6DC9-FFF1-A931-3EB1381BBAB3}"/>
              </a:ext>
            </a:extLst>
          </p:cNvPr>
          <p:cNvSpPr txBox="1"/>
          <p:nvPr/>
        </p:nvSpPr>
        <p:spPr>
          <a:xfrm>
            <a:off x="395417" y="1097537"/>
            <a:ext cx="52370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Rotational &amp; Translational zero modes</a:t>
            </a: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F68FF9FF-D5E5-C595-0C86-69DC05899205}"/>
              </a:ext>
            </a:extLst>
          </p:cNvPr>
          <p:cNvGrpSpPr/>
          <p:nvPr/>
        </p:nvGrpSpPr>
        <p:grpSpPr>
          <a:xfrm>
            <a:off x="395417" y="2603156"/>
            <a:ext cx="3560352" cy="1173301"/>
            <a:chOff x="0" y="0"/>
            <a:chExt cx="5331573" cy="2106769"/>
          </a:xfrm>
        </p:grpSpPr>
        <p:pic>
          <p:nvPicPr>
            <p:cNvPr id="11" name="image44.png" descr="image44.png">
              <a:extLst>
                <a:ext uri="{FF2B5EF4-FFF2-40B4-BE49-F238E27FC236}">
                  <a16:creationId xmlns:a16="http://schemas.microsoft.com/office/drawing/2014/main" id="{99E9889B-A618-D92B-DC4C-54DF90530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331574" cy="2106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49F4A9C2-EE41-CED3-C554-B6485DE54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361" y="929586"/>
              <a:ext cx="267405" cy="247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Image" descr="Image">
              <a:extLst>
                <a:ext uri="{FF2B5EF4-FFF2-40B4-BE49-F238E27FC236}">
                  <a16:creationId xmlns:a16="http://schemas.microsoft.com/office/drawing/2014/main" id="{BF630CBB-C001-EF60-F415-01AC99A31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4891" y="929586"/>
              <a:ext cx="267406" cy="247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D0860185-E190-F5EA-0B83-86FA57CFFEDF}"/>
              </a:ext>
            </a:extLst>
          </p:cNvPr>
          <p:cNvSpPr/>
          <p:nvPr/>
        </p:nvSpPr>
        <p:spPr>
          <a:xfrm>
            <a:off x="2076357" y="1804087"/>
            <a:ext cx="99236" cy="864973"/>
          </a:xfrm>
          <a:custGeom>
            <a:avLst/>
            <a:gdLst>
              <a:gd name="connsiteX0" fmla="*/ 32951 w 99236"/>
              <a:gd name="connsiteY0" fmla="*/ 0 h 864973"/>
              <a:gd name="connsiteX1" fmla="*/ 82378 w 99236"/>
              <a:gd name="connsiteY1" fmla="*/ 57665 h 864973"/>
              <a:gd name="connsiteX2" fmla="*/ 98854 w 99236"/>
              <a:gd name="connsiteY2" fmla="*/ 82378 h 864973"/>
              <a:gd name="connsiteX3" fmla="*/ 90616 w 99236"/>
              <a:gd name="connsiteY3" fmla="*/ 115329 h 864973"/>
              <a:gd name="connsiteX4" fmla="*/ 65903 w 99236"/>
              <a:gd name="connsiteY4" fmla="*/ 131805 h 864973"/>
              <a:gd name="connsiteX5" fmla="*/ 49427 w 99236"/>
              <a:gd name="connsiteY5" fmla="*/ 156519 h 864973"/>
              <a:gd name="connsiteX6" fmla="*/ 24714 w 99236"/>
              <a:gd name="connsiteY6" fmla="*/ 189470 h 864973"/>
              <a:gd name="connsiteX7" fmla="*/ 16476 w 99236"/>
              <a:gd name="connsiteY7" fmla="*/ 214183 h 864973"/>
              <a:gd name="connsiteX8" fmla="*/ 49427 w 99236"/>
              <a:gd name="connsiteY8" fmla="*/ 271848 h 864973"/>
              <a:gd name="connsiteX9" fmla="*/ 98854 w 99236"/>
              <a:gd name="connsiteY9" fmla="*/ 321275 h 864973"/>
              <a:gd name="connsiteX10" fmla="*/ 90616 w 99236"/>
              <a:gd name="connsiteY10" fmla="*/ 345989 h 864973"/>
              <a:gd name="connsiteX11" fmla="*/ 65903 w 99236"/>
              <a:gd name="connsiteY11" fmla="*/ 354227 h 864973"/>
              <a:gd name="connsiteX12" fmla="*/ 41189 w 99236"/>
              <a:gd name="connsiteY12" fmla="*/ 370702 h 864973"/>
              <a:gd name="connsiteX13" fmla="*/ 0 w 99236"/>
              <a:gd name="connsiteY13" fmla="*/ 420129 h 864973"/>
              <a:gd name="connsiteX14" fmla="*/ 8238 w 99236"/>
              <a:gd name="connsiteY14" fmla="*/ 453081 h 864973"/>
              <a:gd name="connsiteX15" fmla="*/ 41189 w 99236"/>
              <a:gd name="connsiteY15" fmla="*/ 486032 h 864973"/>
              <a:gd name="connsiteX16" fmla="*/ 98854 w 99236"/>
              <a:gd name="connsiteY16" fmla="*/ 527221 h 864973"/>
              <a:gd name="connsiteX17" fmla="*/ 82378 w 99236"/>
              <a:gd name="connsiteY17" fmla="*/ 584886 h 864973"/>
              <a:gd name="connsiteX18" fmla="*/ 65903 w 99236"/>
              <a:gd name="connsiteY18" fmla="*/ 609600 h 864973"/>
              <a:gd name="connsiteX19" fmla="*/ 41189 w 99236"/>
              <a:gd name="connsiteY19" fmla="*/ 617838 h 864973"/>
              <a:gd name="connsiteX20" fmla="*/ 16476 w 99236"/>
              <a:gd name="connsiteY20" fmla="*/ 634313 h 864973"/>
              <a:gd name="connsiteX21" fmla="*/ 24714 w 99236"/>
              <a:gd name="connsiteY21" fmla="*/ 691978 h 864973"/>
              <a:gd name="connsiteX22" fmla="*/ 82378 w 99236"/>
              <a:gd name="connsiteY22" fmla="*/ 741405 h 864973"/>
              <a:gd name="connsiteX23" fmla="*/ 90616 w 99236"/>
              <a:gd name="connsiteY23" fmla="*/ 766119 h 864973"/>
              <a:gd name="connsiteX24" fmla="*/ 49427 w 99236"/>
              <a:gd name="connsiteY24" fmla="*/ 807308 h 864973"/>
              <a:gd name="connsiteX25" fmla="*/ 32951 w 99236"/>
              <a:gd name="connsiteY25" fmla="*/ 864973 h 86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9236" h="864973">
                <a:moveTo>
                  <a:pt x="32951" y="0"/>
                </a:moveTo>
                <a:cubicBezTo>
                  <a:pt x="49427" y="19222"/>
                  <a:pt x="66563" y="37896"/>
                  <a:pt x="82378" y="57665"/>
                </a:cubicBezTo>
                <a:cubicBezTo>
                  <a:pt x="88563" y="65396"/>
                  <a:pt x="97454" y="72577"/>
                  <a:pt x="98854" y="82378"/>
                </a:cubicBezTo>
                <a:cubicBezTo>
                  <a:pt x="100455" y="93586"/>
                  <a:pt x="96896" y="105909"/>
                  <a:pt x="90616" y="115329"/>
                </a:cubicBezTo>
                <a:cubicBezTo>
                  <a:pt x="85124" y="123567"/>
                  <a:pt x="74141" y="126313"/>
                  <a:pt x="65903" y="131805"/>
                </a:cubicBezTo>
                <a:cubicBezTo>
                  <a:pt x="60411" y="140043"/>
                  <a:pt x="55182" y="148462"/>
                  <a:pt x="49427" y="156519"/>
                </a:cubicBezTo>
                <a:cubicBezTo>
                  <a:pt x="41447" y="167691"/>
                  <a:pt x="31526" y="177549"/>
                  <a:pt x="24714" y="189470"/>
                </a:cubicBezTo>
                <a:cubicBezTo>
                  <a:pt x="20406" y="197009"/>
                  <a:pt x="19222" y="205945"/>
                  <a:pt x="16476" y="214183"/>
                </a:cubicBezTo>
                <a:cubicBezTo>
                  <a:pt x="25901" y="242459"/>
                  <a:pt x="24491" y="246912"/>
                  <a:pt x="49427" y="271848"/>
                </a:cubicBezTo>
                <a:cubicBezTo>
                  <a:pt x="110737" y="333159"/>
                  <a:pt x="60024" y="263032"/>
                  <a:pt x="98854" y="321275"/>
                </a:cubicBezTo>
                <a:cubicBezTo>
                  <a:pt x="96108" y="329513"/>
                  <a:pt x="96756" y="339849"/>
                  <a:pt x="90616" y="345989"/>
                </a:cubicBezTo>
                <a:cubicBezTo>
                  <a:pt x="84476" y="352129"/>
                  <a:pt x="73670" y="350344"/>
                  <a:pt x="65903" y="354227"/>
                </a:cubicBezTo>
                <a:cubicBezTo>
                  <a:pt x="57048" y="358655"/>
                  <a:pt x="48795" y="364364"/>
                  <a:pt x="41189" y="370702"/>
                </a:cubicBezTo>
                <a:cubicBezTo>
                  <a:pt x="17407" y="390521"/>
                  <a:pt x="16198" y="395832"/>
                  <a:pt x="0" y="420129"/>
                </a:cubicBezTo>
                <a:cubicBezTo>
                  <a:pt x="2746" y="431113"/>
                  <a:pt x="2237" y="443480"/>
                  <a:pt x="8238" y="453081"/>
                </a:cubicBezTo>
                <a:cubicBezTo>
                  <a:pt x="16471" y="466253"/>
                  <a:pt x="29499" y="475803"/>
                  <a:pt x="41189" y="486032"/>
                </a:cubicBezTo>
                <a:cubicBezTo>
                  <a:pt x="57540" y="500339"/>
                  <a:pt x="80399" y="514918"/>
                  <a:pt x="98854" y="527221"/>
                </a:cubicBezTo>
                <a:cubicBezTo>
                  <a:pt x="96214" y="537781"/>
                  <a:pt x="88288" y="573066"/>
                  <a:pt x="82378" y="584886"/>
                </a:cubicBezTo>
                <a:cubicBezTo>
                  <a:pt x="77950" y="593741"/>
                  <a:pt x="73634" y="603415"/>
                  <a:pt x="65903" y="609600"/>
                </a:cubicBezTo>
                <a:cubicBezTo>
                  <a:pt x="59122" y="615025"/>
                  <a:pt x="48956" y="613955"/>
                  <a:pt x="41189" y="617838"/>
                </a:cubicBezTo>
                <a:cubicBezTo>
                  <a:pt x="32334" y="622266"/>
                  <a:pt x="24714" y="628821"/>
                  <a:pt x="16476" y="634313"/>
                </a:cubicBezTo>
                <a:cubicBezTo>
                  <a:pt x="19222" y="653535"/>
                  <a:pt x="16679" y="674302"/>
                  <a:pt x="24714" y="691978"/>
                </a:cubicBezTo>
                <a:cubicBezTo>
                  <a:pt x="33399" y="711084"/>
                  <a:pt x="64670" y="729599"/>
                  <a:pt x="82378" y="741405"/>
                </a:cubicBezTo>
                <a:cubicBezTo>
                  <a:pt x="85124" y="749643"/>
                  <a:pt x="92043" y="757554"/>
                  <a:pt x="90616" y="766119"/>
                </a:cubicBezTo>
                <a:cubicBezTo>
                  <a:pt x="87184" y="786713"/>
                  <a:pt x="63843" y="797697"/>
                  <a:pt x="49427" y="807308"/>
                </a:cubicBezTo>
                <a:cubicBezTo>
                  <a:pt x="26858" y="841160"/>
                  <a:pt x="32951" y="822120"/>
                  <a:pt x="32951" y="864973"/>
                </a:cubicBezTo>
              </a:path>
            </a:pathLst>
          </a:custGeom>
          <a:noFill/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907BA2-0425-CCA6-2F71-B4BCE132F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864" y="1735028"/>
            <a:ext cx="429573" cy="332311"/>
          </a:xfrm>
          <a:prstGeom prst="rect">
            <a:avLst/>
          </a:prstGeom>
        </p:spPr>
      </p:pic>
      <p:grpSp>
        <p:nvGrpSpPr>
          <p:cNvPr id="17" name="Group">
            <a:extLst>
              <a:ext uri="{FF2B5EF4-FFF2-40B4-BE49-F238E27FC236}">
                <a16:creationId xmlns:a16="http://schemas.microsoft.com/office/drawing/2014/main" id="{10E47B60-6F5A-DA11-0320-CB427615A691}"/>
              </a:ext>
            </a:extLst>
          </p:cNvPr>
          <p:cNvGrpSpPr/>
          <p:nvPr/>
        </p:nvGrpSpPr>
        <p:grpSpPr>
          <a:xfrm>
            <a:off x="4739790" y="1626093"/>
            <a:ext cx="3017907" cy="1954125"/>
            <a:chOff x="0" y="0"/>
            <a:chExt cx="4177750" cy="2711664"/>
          </a:xfrm>
        </p:grpSpPr>
        <p:pic>
          <p:nvPicPr>
            <p:cNvPr id="18" name="image50.png" descr="image50.png">
              <a:extLst>
                <a:ext uri="{FF2B5EF4-FFF2-40B4-BE49-F238E27FC236}">
                  <a16:creationId xmlns:a16="http://schemas.microsoft.com/office/drawing/2014/main" id="{CC3B49D0-61E2-AA52-BE2F-FB04FAD77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177750" cy="27116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Image" descr="Image">
              <a:extLst>
                <a:ext uri="{FF2B5EF4-FFF2-40B4-BE49-F238E27FC236}">
                  <a16:creationId xmlns:a16="http://schemas.microsoft.com/office/drawing/2014/main" id="{FFCAE87D-A7CA-C174-B47E-932972487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271" y="723212"/>
              <a:ext cx="209668" cy="194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Image" descr="Image">
              <a:extLst>
                <a:ext uri="{FF2B5EF4-FFF2-40B4-BE49-F238E27FC236}">
                  <a16:creationId xmlns:a16="http://schemas.microsoft.com/office/drawing/2014/main" id="{A256FAB3-0436-9F4D-C78C-4EEA10437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4275" y="723212"/>
              <a:ext cx="209668" cy="194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" name="Freeform 22">
            <a:extLst>
              <a:ext uri="{FF2B5EF4-FFF2-40B4-BE49-F238E27FC236}">
                <a16:creationId xmlns:a16="http://schemas.microsoft.com/office/drawing/2014/main" id="{D9FABE14-D061-69F5-E079-07EA08F6462A}"/>
              </a:ext>
            </a:extLst>
          </p:cNvPr>
          <p:cNvSpPr/>
          <p:nvPr/>
        </p:nvSpPr>
        <p:spPr>
          <a:xfrm>
            <a:off x="6331201" y="3505201"/>
            <a:ext cx="99236" cy="864973"/>
          </a:xfrm>
          <a:custGeom>
            <a:avLst/>
            <a:gdLst>
              <a:gd name="connsiteX0" fmla="*/ 32951 w 99236"/>
              <a:gd name="connsiteY0" fmla="*/ 0 h 864973"/>
              <a:gd name="connsiteX1" fmla="*/ 82378 w 99236"/>
              <a:gd name="connsiteY1" fmla="*/ 57665 h 864973"/>
              <a:gd name="connsiteX2" fmla="*/ 98854 w 99236"/>
              <a:gd name="connsiteY2" fmla="*/ 82378 h 864973"/>
              <a:gd name="connsiteX3" fmla="*/ 90616 w 99236"/>
              <a:gd name="connsiteY3" fmla="*/ 115329 h 864973"/>
              <a:gd name="connsiteX4" fmla="*/ 65903 w 99236"/>
              <a:gd name="connsiteY4" fmla="*/ 131805 h 864973"/>
              <a:gd name="connsiteX5" fmla="*/ 49427 w 99236"/>
              <a:gd name="connsiteY5" fmla="*/ 156519 h 864973"/>
              <a:gd name="connsiteX6" fmla="*/ 24714 w 99236"/>
              <a:gd name="connsiteY6" fmla="*/ 189470 h 864973"/>
              <a:gd name="connsiteX7" fmla="*/ 16476 w 99236"/>
              <a:gd name="connsiteY7" fmla="*/ 214183 h 864973"/>
              <a:gd name="connsiteX8" fmla="*/ 49427 w 99236"/>
              <a:gd name="connsiteY8" fmla="*/ 271848 h 864973"/>
              <a:gd name="connsiteX9" fmla="*/ 98854 w 99236"/>
              <a:gd name="connsiteY9" fmla="*/ 321275 h 864973"/>
              <a:gd name="connsiteX10" fmla="*/ 90616 w 99236"/>
              <a:gd name="connsiteY10" fmla="*/ 345989 h 864973"/>
              <a:gd name="connsiteX11" fmla="*/ 65903 w 99236"/>
              <a:gd name="connsiteY11" fmla="*/ 354227 h 864973"/>
              <a:gd name="connsiteX12" fmla="*/ 41189 w 99236"/>
              <a:gd name="connsiteY12" fmla="*/ 370702 h 864973"/>
              <a:gd name="connsiteX13" fmla="*/ 0 w 99236"/>
              <a:gd name="connsiteY13" fmla="*/ 420129 h 864973"/>
              <a:gd name="connsiteX14" fmla="*/ 8238 w 99236"/>
              <a:gd name="connsiteY14" fmla="*/ 453081 h 864973"/>
              <a:gd name="connsiteX15" fmla="*/ 41189 w 99236"/>
              <a:gd name="connsiteY15" fmla="*/ 486032 h 864973"/>
              <a:gd name="connsiteX16" fmla="*/ 98854 w 99236"/>
              <a:gd name="connsiteY16" fmla="*/ 527221 h 864973"/>
              <a:gd name="connsiteX17" fmla="*/ 82378 w 99236"/>
              <a:gd name="connsiteY17" fmla="*/ 584886 h 864973"/>
              <a:gd name="connsiteX18" fmla="*/ 65903 w 99236"/>
              <a:gd name="connsiteY18" fmla="*/ 609600 h 864973"/>
              <a:gd name="connsiteX19" fmla="*/ 41189 w 99236"/>
              <a:gd name="connsiteY19" fmla="*/ 617838 h 864973"/>
              <a:gd name="connsiteX20" fmla="*/ 16476 w 99236"/>
              <a:gd name="connsiteY20" fmla="*/ 634313 h 864973"/>
              <a:gd name="connsiteX21" fmla="*/ 24714 w 99236"/>
              <a:gd name="connsiteY21" fmla="*/ 691978 h 864973"/>
              <a:gd name="connsiteX22" fmla="*/ 82378 w 99236"/>
              <a:gd name="connsiteY22" fmla="*/ 741405 h 864973"/>
              <a:gd name="connsiteX23" fmla="*/ 90616 w 99236"/>
              <a:gd name="connsiteY23" fmla="*/ 766119 h 864973"/>
              <a:gd name="connsiteX24" fmla="*/ 49427 w 99236"/>
              <a:gd name="connsiteY24" fmla="*/ 807308 h 864973"/>
              <a:gd name="connsiteX25" fmla="*/ 32951 w 99236"/>
              <a:gd name="connsiteY25" fmla="*/ 864973 h 86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9236" h="864973">
                <a:moveTo>
                  <a:pt x="32951" y="0"/>
                </a:moveTo>
                <a:cubicBezTo>
                  <a:pt x="49427" y="19222"/>
                  <a:pt x="66563" y="37896"/>
                  <a:pt x="82378" y="57665"/>
                </a:cubicBezTo>
                <a:cubicBezTo>
                  <a:pt x="88563" y="65396"/>
                  <a:pt x="97454" y="72577"/>
                  <a:pt x="98854" y="82378"/>
                </a:cubicBezTo>
                <a:cubicBezTo>
                  <a:pt x="100455" y="93586"/>
                  <a:pt x="96896" y="105909"/>
                  <a:pt x="90616" y="115329"/>
                </a:cubicBezTo>
                <a:cubicBezTo>
                  <a:pt x="85124" y="123567"/>
                  <a:pt x="74141" y="126313"/>
                  <a:pt x="65903" y="131805"/>
                </a:cubicBezTo>
                <a:cubicBezTo>
                  <a:pt x="60411" y="140043"/>
                  <a:pt x="55182" y="148462"/>
                  <a:pt x="49427" y="156519"/>
                </a:cubicBezTo>
                <a:cubicBezTo>
                  <a:pt x="41447" y="167691"/>
                  <a:pt x="31526" y="177549"/>
                  <a:pt x="24714" y="189470"/>
                </a:cubicBezTo>
                <a:cubicBezTo>
                  <a:pt x="20406" y="197009"/>
                  <a:pt x="19222" y="205945"/>
                  <a:pt x="16476" y="214183"/>
                </a:cubicBezTo>
                <a:cubicBezTo>
                  <a:pt x="25901" y="242459"/>
                  <a:pt x="24491" y="246912"/>
                  <a:pt x="49427" y="271848"/>
                </a:cubicBezTo>
                <a:cubicBezTo>
                  <a:pt x="110737" y="333159"/>
                  <a:pt x="60024" y="263032"/>
                  <a:pt x="98854" y="321275"/>
                </a:cubicBezTo>
                <a:cubicBezTo>
                  <a:pt x="96108" y="329513"/>
                  <a:pt x="96756" y="339849"/>
                  <a:pt x="90616" y="345989"/>
                </a:cubicBezTo>
                <a:cubicBezTo>
                  <a:pt x="84476" y="352129"/>
                  <a:pt x="73670" y="350344"/>
                  <a:pt x="65903" y="354227"/>
                </a:cubicBezTo>
                <a:cubicBezTo>
                  <a:pt x="57048" y="358655"/>
                  <a:pt x="48795" y="364364"/>
                  <a:pt x="41189" y="370702"/>
                </a:cubicBezTo>
                <a:cubicBezTo>
                  <a:pt x="17407" y="390521"/>
                  <a:pt x="16198" y="395832"/>
                  <a:pt x="0" y="420129"/>
                </a:cubicBezTo>
                <a:cubicBezTo>
                  <a:pt x="2746" y="431113"/>
                  <a:pt x="2237" y="443480"/>
                  <a:pt x="8238" y="453081"/>
                </a:cubicBezTo>
                <a:cubicBezTo>
                  <a:pt x="16471" y="466253"/>
                  <a:pt x="29499" y="475803"/>
                  <a:pt x="41189" y="486032"/>
                </a:cubicBezTo>
                <a:cubicBezTo>
                  <a:pt x="57540" y="500339"/>
                  <a:pt x="80399" y="514918"/>
                  <a:pt x="98854" y="527221"/>
                </a:cubicBezTo>
                <a:cubicBezTo>
                  <a:pt x="96214" y="537781"/>
                  <a:pt x="88288" y="573066"/>
                  <a:pt x="82378" y="584886"/>
                </a:cubicBezTo>
                <a:cubicBezTo>
                  <a:pt x="77950" y="593741"/>
                  <a:pt x="73634" y="603415"/>
                  <a:pt x="65903" y="609600"/>
                </a:cubicBezTo>
                <a:cubicBezTo>
                  <a:pt x="59122" y="615025"/>
                  <a:pt x="48956" y="613955"/>
                  <a:pt x="41189" y="617838"/>
                </a:cubicBezTo>
                <a:cubicBezTo>
                  <a:pt x="32334" y="622266"/>
                  <a:pt x="24714" y="628821"/>
                  <a:pt x="16476" y="634313"/>
                </a:cubicBezTo>
                <a:cubicBezTo>
                  <a:pt x="19222" y="653535"/>
                  <a:pt x="16679" y="674302"/>
                  <a:pt x="24714" y="691978"/>
                </a:cubicBezTo>
                <a:cubicBezTo>
                  <a:pt x="33399" y="711084"/>
                  <a:pt x="64670" y="729599"/>
                  <a:pt x="82378" y="741405"/>
                </a:cubicBezTo>
                <a:cubicBezTo>
                  <a:pt x="85124" y="749643"/>
                  <a:pt x="92043" y="757554"/>
                  <a:pt x="90616" y="766119"/>
                </a:cubicBezTo>
                <a:cubicBezTo>
                  <a:pt x="87184" y="786713"/>
                  <a:pt x="63843" y="797697"/>
                  <a:pt x="49427" y="807308"/>
                </a:cubicBezTo>
                <a:cubicBezTo>
                  <a:pt x="26858" y="841160"/>
                  <a:pt x="32951" y="822120"/>
                  <a:pt x="32951" y="864973"/>
                </a:cubicBezTo>
              </a:path>
            </a:pathLst>
          </a:custGeom>
          <a:noFill/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A7E1AE8-4DBD-7D45-0217-9C5E22D5C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493" y="3568372"/>
            <a:ext cx="429573" cy="3323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85293C1-5F9D-8D0F-987C-F637EE919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86" y="4704557"/>
            <a:ext cx="8265202" cy="1055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7E3E5D-5A80-5233-EB83-FA321DF8A48B}"/>
              </a:ext>
            </a:extLst>
          </p:cNvPr>
          <p:cNvSpPr txBox="1"/>
          <p:nvPr/>
        </p:nvSpPr>
        <p:spPr>
          <a:xfrm>
            <a:off x="199711" y="6274026"/>
            <a:ext cx="847667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For detailed results, see the refs. </a:t>
            </a: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H. Y. Won, HChK, J.-Y. Kim JHEP (2024) &amp; PRD 108 (2023)</a:t>
            </a:r>
          </a:p>
        </p:txBody>
      </p:sp>
    </p:spTree>
    <p:extLst>
      <p:ext uri="{BB962C8B-B14F-4D97-AF65-F5344CB8AC3E}">
        <p14:creationId xmlns:p14="http://schemas.microsoft.com/office/powerpoint/2010/main" val="426307610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E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Mechanical Structure…"/>
          <p:cNvSpPr txBox="1"/>
          <p:nvPr/>
        </p:nvSpPr>
        <p:spPr>
          <a:xfrm>
            <a:off x="2223607" y="3100706"/>
            <a:ext cx="469679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5000" b="1">
                <a:solidFill>
                  <a:srgbClr val="FFEC44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en-US" sz="3600" dirty="0"/>
              <a:t>Results &amp; Discussion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167194248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2D125495-FBA0-F96A-7A08-87F690528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36" y="753517"/>
            <a:ext cx="8737528" cy="3068747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Mass distributions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810B122-EAD0-4F47-EC10-EC962992568B}"/>
              </a:ext>
            </a:extLst>
          </p:cNvPr>
          <p:cNvSpPr txBox="1"/>
          <p:nvPr/>
        </p:nvSpPr>
        <p:spPr>
          <a:xfrm>
            <a:off x="2612321" y="3893227"/>
            <a:ext cx="456054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KR" sz="2000" dirty="0"/>
              <a:t>Contribution from the s quark is negligible.</a:t>
            </a:r>
            <a:endParaRPr kumimoji="0" lang="en-KR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9641E83-7A60-A5CE-ED6E-538C085FDA97}"/>
              </a:ext>
            </a:extLst>
          </p:cNvPr>
          <p:cNvSpPr/>
          <p:nvPr/>
        </p:nvSpPr>
        <p:spPr>
          <a:xfrm>
            <a:off x="5564900" y="2845391"/>
            <a:ext cx="1229096" cy="332509"/>
          </a:xfrm>
          <a:prstGeom prst="ellipse">
            <a:avLst/>
          </a:prstGeom>
          <a:solidFill>
            <a:schemeClr val="accent5">
              <a:lumMod val="40000"/>
              <a:lumOff val="60000"/>
              <a:alpha val="23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42F219-B565-85DE-3CC8-483753A25F2C}"/>
              </a:ext>
            </a:extLst>
          </p:cNvPr>
          <p:cNvCxnSpPr>
            <a:cxnSpLocks/>
          </p:cNvCxnSpPr>
          <p:nvPr/>
        </p:nvCxnSpPr>
        <p:spPr>
          <a:xfrm flipH="1">
            <a:off x="4925568" y="3115159"/>
            <a:ext cx="950757" cy="809568"/>
          </a:xfrm>
          <a:prstGeom prst="straightConnector1">
            <a:avLst/>
          </a:prstGeom>
          <a:noFill/>
          <a:ln w="38100" cap="flat">
            <a:solidFill>
              <a:schemeClr val="accent5">
                <a:lumMod val="60000"/>
                <a:lumOff val="4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D35A337-E595-444A-1172-AE58D0F3B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478188"/>
            <a:ext cx="3363468" cy="631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B8676C-8AEA-7C0C-CCC3-9F5B7749A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36" y="5530314"/>
            <a:ext cx="5191389" cy="653592"/>
          </a:xfrm>
          <a:prstGeom prst="rect">
            <a:avLst/>
          </a:prstGeom>
        </p:spPr>
      </p:pic>
      <p:sp>
        <p:nvSpPr>
          <p:cNvPr id="6" name="H-Y. Won, HChK, J.-Y. Kim,  2310.04670 [hep-ph]">
            <a:extLst>
              <a:ext uri="{FF2B5EF4-FFF2-40B4-BE49-F238E27FC236}">
                <a16:creationId xmlns:a16="http://schemas.microsoft.com/office/drawing/2014/main" id="{209AC9F0-722D-FC5D-656E-45BFD9A8AEF1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778215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Mass distributions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76DD6EA-DC23-6893-E520-21F3C7783140}"/>
              </a:ext>
            </a:extLst>
          </p:cNvPr>
          <p:cNvSpPr txBox="1"/>
          <p:nvPr/>
        </p:nvSpPr>
        <p:spPr>
          <a:xfrm>
            <a:off x="130628" y="891733"/>
            <a:ext cx="807753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LMRoman10"/>
              </a:rPr>
              <a:t>T</a:t>
            </a:r>
            <a:r>
              <a:rPr lang="en-US" sz="2000" dirty="0">
                <a:effectLst/>
                <a:latin typeface="LMRoman10"/>
              </a:rPr>
              <a:t>he gluon contributions to the leading-twist operators are parametrically </a:t>
            </a:r>
            <a:br>
              <a:rPr lang="en-US" sz="2000" dirty="0">
                <a:effectLst/>
                <a:latin typeface="LMRoman10"/>
              </a:rPr>
            </a:br>
            <a:r>
              <a:rPr lang="en-US" sz="2000" dirty="0">
                <a:effectLst/>
                <a:latin typeface="LMRoman10"/>
              </a:rPr>
              <a:t>suppressed with respect to the instanton packing fraction.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281989-5A7F-FC92-68D9-14E730481A17}"/>
              </a:ext>
            </a:extLst>
          </p:cNvPr>
          <p:cNvSpPr txBox="1"/>
          <p:nvPr/>
        </p:nvSpPr>
        <p:spPr>
          <a:xfrm>
            <a:off x="5771408" y="1685259"/>
            <a:ext cx="337259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J. Balla et al. NPB 510 (1998)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KR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M. Polyakov &amp;. H. Son, JHEP 09 (2018)</a:t>
            </a:r>
            <a:endParaRPr kumimoji="0" lang="en-KR" sz="1600" b="0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D0B09E-518C-ED3E-11A0-33539F2B9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15" y="1828433"/>
            <a:ext cx="2074058" cy="298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AC5732-2E30-7FF8-2927-D38ACCBD9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89" y="2844778"/>
            <a:ext cx="1659250" cy="408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98DBCA-3C65-3F6C-2EA9-A3DBC9A8B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85" y="3806699"/>
            <a:ext cx="5142192" cy="718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D51489-944F-4102-D658-67B81256CBB5}"/>
              </a:ext>
            </a:extLst>
          </p:cNvPr>
          <p:cNvSpPr txBox="1"/>
          <p:nvPr/>
        </p:nvSpPr>
        <p:spPr>
          <a:xfrm>
            <a:off x="5902037" y="3673257"/>
            <a:ext cx="210794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 the neutron, </a:t>
            </a:r>
            <a:b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u for d and d for u.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E3DB13-47CC-C15A-23BD-D9E3053B6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796" y="4391402"/>
            <a:ext cx="1516429" cy="3459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E59E00-1859-55B1-C026-132400A89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194" y="4789356"/>
            <a:ext cx="1556657" cy="3128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4F8683-ECBC-A2BC-EEA6-8DBECF43D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80" y="4945786"/>
            <a:ext cx="3161808" cy="3139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BD0274-E60C-B400-497E-7A2620994C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000" y="5791931"/>
            <a:ext cx="2449830" cy="3805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96F532-39E8-80F2-D7C5-4465057C1E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4304" y="5813348"/>
            <a:ext cx="2340610" cy="368778"/>
          </a:xfrm>
          <a:prstGeom prst="rect">
            <a:avLst/>
          </a:prstGeom>
        </p:spPr>
      </p:pic>
      <p:sp>
        <p:nvSpPr>
          <p:cNvPr id="20" name="H-Y. Won, HChK, J.-Y. Kim,  2310.04670 [hep-ph]">
            <a:extLst>
              <a:ext uri="{FF2B5EF4-FFF2-40B4-BE49-F238E27FC236}">
                <a16:creationId xmlns:a16="http://schemas.microsoft.com/office/drawing/2014/main" id="{04FB6821-DA80-51F1-6F84-2955803583A6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334167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Mass distributions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6F94165-2BB0-CF36-F966-5581AC369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44" y="1118660"/>
            <a:ext cx="5547360" cy="6737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283114B-5B1A-A79C-74A9-25F7A5761D8E}"/>
              </a:ext>
            </a:extLst>
          </p:cNvPr>
          <p:cNvSpPr txBox="1"/>
          <p:nvPr/>
        </p:nvSpPr>
        <p:spPr>
          <a:xfrm>
            <a:off x="85344" y="2120508"/>
            <a:ext cx="7821052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hese numbers can be understood as the second Mellin moments of the PDFs. </a:t>
            </a:r>
            <a:b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 list the predictions of the proton momentum fraction carried </a:t>
            </a:r>
            <a:b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 the u-, d-, and s-quarks: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8BFE355-F385-587B-43EC-A23F7179C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44" y="3285635"/>
            <a:ext cx="4455922" cy="286729"/>
          </a:xfrm>
          <a:prstGeom prst="rect">
            <a:avLst/>
          </a:prstGeom>
        </p:spPr>
      </p:pic>
      <p:sp>
        <p:nvSpPr>
          <p:cNvPr id="21" name="H-Y. Won, HChK, J.-Y. Kim,  2310.04670 [hep-ph]">
            <a:extLst>
              <a:ext uri="{FF2B5EF4-FFF2-40B4-BE49-F238E27FC236}">
                <a16:creationId xmlns:a16="http://schemas.microsoft.com/office/drawing/2014/main" id="{6B7F34FF-6D23-0FCB-EA52-3F09BF842B81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60075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Angular momentum distribution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A1FE45E-18D8-FBB9-690E-8E9F4050E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74" y="989986"/>
            <a:ext cx="2664029" cy="524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4D9FE7-40D2-F9F4-F376-C280BE1CA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36" y="1792611"/>
            <a:ext cx="4776832" cy="679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EEF3DF-BCCE-E777-0965-01556465B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36" y="3295017"/>
            <a:ext cx="4878100" cy="6796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BBA75AC-C2E7-07EF-F127-82B236033BF2}"/>
              </a:ext>
            </a:extLst>
          </p:cNvPr>
          <p:cNvGrpSpPr/>
          <p:nvPr/>
        </p:nvGrpSpPr>
        <p:grpSpPr>
          <a:xfrm>
            <a:off x="252736" y="5684900"/>
            <a:ext cx="7502908" cy="640221"/>
            <a:chOff x="295978" y="5340940"/>
            <a:chExt cx="7502908" cy="6402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C0500C-E139-A310-E41D-8E7A86DE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978" y="5340940"/>
              <a:ext cx="2256913" cy="6196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B20F658-5486-BD78-46E1-1CEE15AD2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87382" y="5361490"/>
              <a:ext cx="3711504" cy="619671"/>
            </a:xfrm>
            <a:prstGeom prst="rect">
              <a:avLst/>
            </a:prstGeom>
          </p:spPr>
        </p:pic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55C87D18-99F1-0B1B-9A52-94A1095C9E66}"/>
                </a:ext>
              </a:extLst>
            </p:cNvPr>
            <p:cNvSpPr/>
            <p:nvPr/>
          </p:nvSpPr>
          <p:spPr>
            <a:xfrm>
              <a:off x="2839663" y="5458408"/>
              <a:ext cx="838626" cy="316961"/>
            </a:xfrm>
            <a:prstGeom prst="rightArrow">
              <a:avLst>
                <a:gd name="adj1" fmla="val 50000"/>
                <a:gd name="adj2" fmla="val 11284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2700" cap="flat">
              <a:solidFill>
                <a:schemeClr val="accent5">
                  <a:lumMod val="60000"/>
                  <a:lumOff val="40000"/>
                </a:schemeClr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06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KR" sz="2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Gill San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BE65BCE-9602-97A2-86F6-C2DA260E5D82}"/>
              </a:ext>
            </a:extLst>
          </p:cNvPr>
          <p:cNvSpPr/>
          <p:nvPr/>
        </p:nvSpPr>
        <p:spPr>
          <a:xfrm>
            <a:off x="2955935" y="3244426"/>
            <a:ext cx="1060800" cy="376511"/>
          </a:xfrm>
          <a:prstGeom prst="rect">
            <a:avLst/>
          </a:prstGeom>
          <a:noFill/>
          <a:ln w="12700" cap="flat">
            <a:solidFill>
              <a:schemeClr val="accent5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C15C95B-CB9D-CFA0-E23C-A74D0B237507}"/>
              </a:ext>
            </a:extLst>
          </p:cNvPr>
          <p:cNvCxnSpPr>
            <a:cxnSpLocks/>
          </p:cNvCxnSpPr>
          <p:nvPr/>
        </p:nvCxnSpPr>
        <p:spPr>
          <a:xfrm flipV="1">
            <a:off x="3539234" y="2969468"/>
            <a:ext cx="801584" cy="261259"/>
          </a:xfrm>
          <a:prstGeom prst="straightConnector1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3BB6C0C-4A6F-762F-2705-604B629BD1B8}"/>
              </a:ext>
            </a:extLst>
          </p:cNvPr>
          <p:cNvSpPr txBox="1"/>
          <p:nvPr/>
        </p:nvSpPr>
        <p:spPr>
          <a:xfrm>
            <a:off x="4370840" y="2721323"/>
            <a:ext cx="384560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Strange quark contribution is negligible.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967974-3B67-81C9-C3CC-691089B29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736" y="4592781"/>
            <a:ext cx="2652201" cy="5914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214941-F567-081E-427F-9A94BE0FE213}"/>
              </a:ext>
            </a:extLst>
          </p:cNvPr>
          <p:cNvSpPr txBox="1"/>
          <p:nvPr/>
        </p:nvSpPr>
        <p:spPr>
          <a:xfrm>
            <a:off x="3027603" y="4561461"/>
            <a:ext cx="166391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: Ji’s relation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E779A0-BE3E-5796-7807-79901B09DD08}"/>
              </a:ext>
            </a:extLst>
          </p:cNvPr>
          <p:cNvSpPr txBox="1"/>
          <p:nvPr/>
        </p:nvSpPr>
        <p:spPr>
          <a:xfrm>
            <a:off x="4814186" y="4637260"/>
            <a:ext cx="1468351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X. Ji, PRL 78 (1997)</a:t>
            </a:r>
          </a:p>
        </p:txBody>
      </p:sp>
      <p:sp>
        <p:nvSpPr>
          <p:cNvPr id="18" name="H-Y. Won, HChK, J.-Y. Kim,  2310.04670 [hep-ph]">
            <a:extLst>
              <a:ext uri="{FF2B5EF4-FFF2-40B4-BE49-F238E27FC236}">
                <a16:creationId xmlns:a16="http://schemas.microsoft.com/office/drawing/2014/main" id="{852CE175-EE40-520C-58DC-34EDC1599657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74E1FC-71C2-76E4-8581-BB39D8A32034}"/>
              </a:ext>
            </a:extLst>
          </p:cNvPr>
          <p:cNvGrpSpPr/>
          <p:nvPr/>
        </p:nvGrpSpPr>
        <p:grpSpPr>
          <a:xfrm>
            <a:off x="3215734" y="5161943"/>
            <a:ext cx="5182632" cy="379591"/>
            <a:chOff x="3151226" y="5038285"/>
            <a:chExt cx="5182632" cy="37959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C1D636-D990-6C17-FAA7-5AAEBA241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51226" y="5149375"/>
              <a:ext cx="738378" cy="26850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0CFE60A-0C25-DAA8-0B24-E5666EE6426D}"/>
                </a:ext>
              </a:extLst>
            </p:cNvPr>
            <p:cNvSpPr txBox="1"/>
            <p:nvPr/>
          </p:nvSpPr>
          <p:spPr>
            <a:xfrm>
              <a:off x="3940026" y="5038285"/>
              <a:ext cx="4393832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Suppressed by the instanton packing fraction.</a:t>
              </a:r>
              <a:endPara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187156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2800" dirty="0"/>
                <a:t>Problem of the naïve decomposition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52A3AD2-90E4-664F-F320-489FB013D66D}"/>
              </a:ext>
            </a:extLst>
          </p:cNvPr>
          <p:cNvSpPr txBox="1"/>
          <p:nvPr/>
        </p:nvSpPr>
        <p:spPr>
          <a:xfrm>
            <a:off x="343711" y="917297"/>
            <a:ext cx="384239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Decomposition of the isotriplet J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DD439C-EDBB-8CBC-CF87-29E242F99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31" y="1578344"/>
            <a:ext cx="3574780" cy="3582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9A6A74-E938-F193-0472-9509A8DA99FB}"/>
              </a:ext>
            </a:extLst>
          </p:cNvPr>
          <p:cNvSpPr/>
          <p:nvPr/>
        </p:nvSpPr>
        <p:spPr>
          <a:xfrm>
            <a:off x="3534383" y="1517515"/>
            <a:ext cx="830094" cy="471924"/>
          </a:xfrm>
          <a:prstGeom prst="rect">
            <a:avLst/>
          </a:prstGeom>
          <a:noFill/>
          <a:ln w="12700" cap="flat">
            <a:solidFill>
              <a:schemeClr val="accent5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0B15C6-DF08-082E-DDFE-8DE753AD9F8F}"/>
              </a:ext>
            </a:extLst>
          </p:cNvPr>
          <p:cNvSpPr txBox="1"/>
          <p:nvPr/>
        </p:nvSpPr>
        <p:spPr>
          <a:xfrm>
            <a:off x="4572000" y="1405601"/>
            <a:ext cx="3874459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M. Wakamatsu &amp; H.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Nakakoji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, PRD 71 (2005) </a:t>
            </a:r>
            <a:endParaRPr kumimoji="0" lang="en-KR" sz="16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200244-BB71-A6A8-D9EA-CCDA47B27282}"/>
              </a:ext>
            </a:extLst>
          </p:cNvPr>
          <p:cNvSpPr txBox="1"/>
          <p:nvPr/>
        </p:nvSpPr>
        <p:spPr>
          <a:xfrm>
            <a:off x="3506003" y="2105613"/>
            <a:ext cx="4042773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Violation of Ji’s sum rule</a:t>
            </a:r>
            <a:r>
              <a:rPr kumimoji="0" lang="ko-KR" altLang="en-US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altLang="ko-KR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altLang="ko-KR" sz="1600" dirty="0">
                <a:solidFill>
                  <a:schemeClr val="accent1">
                    <a:lumMod val="75000"/>
                  </a:schemeClr>
                </a:solidFill>
              </a:rPr>
              <a:t>X.D. Ji, PRL 78 (1997)</a:t>
            </a:r>
            <a:r>
              <a:rPr kumimoji="0" lang="en-US" altLang="ko-KR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lang="en-KR" sz="16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CDF9770-5E3A-C59E-E2F7-BCDC9B4E6227}"/>
              </a:ext>
            </a:extLst>
          </p:cNvPr>
          <p:cNvGrpSpPr/>
          <p:nvPr/>
        </p:nvGrpSpPr>
        <p:grpSpPr>
          <a:xfrm>
            <a:off x="343711" y="2661112"/>
            <a:ext cx="3654847" cy="410369"/>
            <a:chOff x="343711" y="2670960"/>
            <a:chExt cx="3654847" cy="41036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B959FD-0502-924F-B628-F56A6CC57B58}"/>
                </a:ext>
              </a:extLst>
            </p:cNvPr>
            <p:cNvSpPr txBox="1"/>
            <p:nvPr/>
          </p:nvSpPr>
          <p:spPr>
            <a:xfrm>
              <a:off x="343711" y="2670960"/>
              <a:ext cx="3654847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342900" marR="0" indent="-3429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rigin of             : r</a:t>
              </a: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le of gluons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A1DFD0A-E30A-466B-705B-2F960933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4945" y="2766018"/>
              <a:ext cx="564172" cy="282086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DE296CF-72B8-46CA-1955-3EE87F53A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15" y="3997288"/>
            <a:ext cx="3752445" cy="6185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618F5A5-4BCF-F20D-04AB-FC5EF9F4977C}"/>
              </a:ext>
            </a:extLst>
          </p:cNvPr>
          <p:cNvSpPr txBox="1"/>
          <p:nvPr/>
        </p:nvSpPr>
        <p:spPr>
          <a:xfrm>
            <a:off x="343711" y="3322197"/>
            <a:ext cx="643285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The second moment of the chiral-odd </a:t>
            </a:r>
            <a:r>
              <a:rPr kumimoji="0" lang="en-KR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twist-3</a:t>
            </a: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quark distribution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3EE99F-D8DA-240F-30B7-0E89EBA9A439}"/>
              </a:ext>
            </a:extLst>
          </p:cNvPr>
          <p:cNvSpPr/>
          <p:nvPr/>
        </p:nvSpPr>
        <p:spPr>
          <a:xfrm>
            <a:off x="3560136" y="3950442"/>
            <a:ext cx="804341" cy="744337"/>
          </a:xfrm>
          <a:prstGeom prst="rect">
            <a:avLst/>
          </a:prstGeom>
          <a:noFill/>
          <a:ln w="12700" cap="flat">
            <a:solidFill>
              <a:schemeClr val="accent5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C7458C-7E20-7AD6-ECF3-55C941FEBD40}"/>
              </a:ext>
            </a:extLst>
          </p:cNvPr>
          <p:cNvSpPr txBox="1"/>
          <p:nvPr/>
        </p:nvSpPr>
        <p:spPr>
          <a:xfrm>
            <a:off x="3506003" y="4761648"/>
            <a:ext cx="444352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This makes the second moment deviate from QCD.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8E6B0E-91DD-73DF-E9ED-FADA8EB54F56}"/>
              </a:ext>
            </a:extLst>
          </p:cNvPr>
          <p:cNvSpPr txBox="1"/>
          <p:nvPr/>
        </p:nvSpPr>
        <p:spPr>
          <a:xfrm>
            <a:off x="4572000" y="3847613"/>
            <a:ext cx="356027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P. Schweitzer, PRD 67 (2005)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Ohnishi &amp; M. Wakamatsu, PRD 69 (2004) </a:t>
            </a:r>
            <a:endParaRPr kumimoji="0" lang="en-KR" sz="16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32288995-7881-0627-54EC-BDFFE0835CE6}"/>
              </a:ext>
            </a:extLst>
          </p:cNvPr>
          <p:cNvSpPr/>
          <p:nvPr/>
        </p:nvSpPr>
        <p:spPr>
          <a:xfrm>
            <a:off x="488815" y="5623742"/>
            <a:ext cx="838626" cy="316961"/>
          </a:xfrm>
          <a:prstGeom prst="rightArrow">
            <a:avLst>
              <a:gd name="adj1" fmla="val 50000"/>
              <a:gd name="adj2" fmla="val 112840"/>
            </a:avLst>
          </a:prstGeom>
          <a:solidFill>
            <a:schemeClr val="accent4">
              <a:lumMod val="40000"/>
              <a:lumOff val="60000"/>
            </a:schemeClr>
          </a:solidFill>
          <a:ln w="12700" cap="flat">
            <a:solidFill>
              <a:schemeClr val="accent5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168599-3C24-D126-6F38-D8C4842EACCA}"/>
              </a:ext>
            </a:extLst>
          </p:cNvPr>
          <p:cNvSpPr txBox="1"/>
          <p:nvPr/>
        </p:nvSpPr>
        <p:spPr>
          <a:xfrm>
            <a:off x="1488294" y="5331951"/>
            <a:ext cx="5900654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285750" marR="0" indent="-28575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Indication: If the covariant derivatives</a:t>
            </a:r>
            <a:r>
              <a:rPr kumimoji="0" lang="ko-KR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800" dirty="0"/>
              <a:t>had been used, </a:t>
            </a:r>
            <a:br>
              <a:rPr lang="en-US" altLang="ko-KR" sz="1800" dirty="0"/>
            </a:br>
            <a:r>
              <a:rPr lang="en-US" altLang="ko-KR" sz="1800" dirty="0"/>
              <a:t>these discrepancies would have been resolved.</a:t>
            </a:r>
          </a:p>
          <a:p>
            <a:pPr marL="285750" marR="0" indent="-28575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Spin-orbit correlations </a:t>
            </a: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are also very important to consider. </a:t>
            </a:r>
          </a:p>
        </p:txBody>
      </p:sp>
      <p:sp>
        <p:nvSpPr>
          <p:cNvPr id="7" name="H.W. Won, J.-Y. Kim, HChK,  2310.04670 [hep-ph] (2023)">
            <a:extLst>
              <a:ext uri="{FF2B5EF4-FFF2-40B4-BE49-F238E27FC236}">
                <a16:creationId xmlns:a16="http://schemas.microsoft.com/office/drawing/2014/main" id="{E3C87356-187F-EB2D-C344-4CAC4F90284F}"/>
              </a:ext>
            </a:extLst>
          </p:cNvPr>
          <p:cNvSpPr txBox="1"/>
          <p:nvPr/>
        </p:nvSpPr>
        <p:spPr>
          <a:xfrm>
            <a:off x="5356106" y="6491642"/>
            <a:ext cx="3787894" cy="28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just" defTabSz="410765">
              <a:defRPr sz="140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H.W. Won, J.-Y. Kim, </a:t>
            </a:r>
            <a:r>
              <a:rPr dirty="0" err="1"/>
              <a:t>HChK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PRD 108 (2023)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43040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roup"/>
          <p:cNvGrpSpPr/>
          <p:nvPr/>
        </p:nvGrpSpPr>
        <p:grpSpPr>
          <a:xfrm>
            <a:off x="-1" y="0"/>
            <a:ext cx="9144002" cy="720000"/>
            <a:chOff x="0" y="0"/>
            <a:chExt cx="9144000" cy="719999"/>
          </a:xfrm>
        </p:grpSpPr>
        <p:sp>
          <p:nvSpPr>
            <p:cNvPr id="416" name="Rectangle"/>
            <p:cNvSpPr/>
            <p:nvPr/>
          </p:nvSpPr>
          <p:spPr>
            <a:xfrm>
              <a:off x="-1" y="0"/>
              <a:ext cx="9144002" cy="720000"/>
            </a:xfrm>
            <a:prstGeom prst="rect">
              <a:avLst/>
            </a:prstGeom>
            <a:solidFill>
              <a:srgbClr val="042E0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Lucida Grande"/>
                </a:defRPr>
              </a:pPr>
              <a:endParaRPr/>
            </a:p>
          </p:txBody>
        </p:sp>
        <p:sp>
          <p:nvSpPr>
            <p:cNvPr id="417" name="Gravitational form factors"/>
            <p:cNvSpPr txBox="1"/>
            <p:nvPr/>
          </p:nvSpPr>
          <p:spPr>
            <a:xfrm>
              <a:off x="519692" y="137972"/>
              <a:ext cx="7970734" cy="454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Example: Flavor-decomposition of EMT operators</a:t>
              </a:r>
            </a:p>
          </p:txBody>
        </p:sp>
      </p:grpSp>
      <p:pic>
        <p:nvPicPr>
          <p:cNvPr id="4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40" y="1572008"/>
            <a:ext cx="3089679" cy="455855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Energy-momentum tensor operators:"/>
          <p:cNvSpPr txBox="1"/>
          <p:nvPr/>
        </p:nvSpPr>
        <p:spPr>
          <a:xfrm>
            <a:off x="387504" y="900593"/>
            <a:ext cx="5016997" cy="40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>
              <a:buSzPct val="100000"/>
              <a:buChar char="•"/>
            </a:lvl1pPr>
          </a:lstStyle>
          <a:p>
            <a:r>
              <a:t>Energy-momentum tensor operators: </a:t>
            </a:r>
          </a:p>
        </p:txBody>
      </p:sp>
      <p:pic>
        <p:nvPicPr>
          <p:cNvPr id="42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80" y="2296647"/>
            <a:ext cx="5533439" cy="402630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M.V. Polyakov and P. Schweitzer, IJMP. A 33 (2018)"/>
          <p:cNvSpPr txBox="1"/>
          <p:nvPr/>
        </p:nvSpPr>
        <p:spPr>
          <a:xfrm>
            <a:off x="4701827" y="1647535"/>
            <a:ext cx="415072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139700">
              <a:spcBef>
                <a:spcPts val="1200"/>
              </a:spcBef>
              <a:buFont typeface="Times Roman"/>
              <a:defRPr sz="1333">
                <a:latin typeface="Times Roman"/>
                <a:ea typeface="Times Roman"/>
                <a:cs typeface="Times Roman"/>
                <a:sym typeface="Times Roman"/>
              </a:defRPr>
            </a:pPr>
            <a:r>
              <a:t>M.V. Polyakov and P. Schweitzer, </a:t>
            </a:r>
            <a:r>
              <a:rPr>
                <a:solidFill>
                  <a:srgbClr val="0000FF"/>
                </a:solidFill>
              </a:rPr>
              <a:t>IJMP. A 33 (2018)</a:t>
            </a:r>
          </a:p>
        </p:txBody>
      </p:sp>
      <p:grpSp>
        <p:nvGrpSpPr>
          <p:cNvPr id="430" name="Group"/>
          <p:cNvGrpSpPr/>
          <p:nvPr/>
        </p:nvGrpSpPr>
        <p:grpSpPr>
          <a:xfrm>
            <a:off x="439105" y="3114013"/>
            <a:ext cx="7933577" cy="1845163"/>
            <a:chOff x="0" y="-1"/>
            <a:chExt cx="7933576" cy="1845161"/>
          </a:xfrm>
        </p:grpSpPr>
        <p:sp>
          <p:nvSpPr>
            <p:cNvPr id="423" name="QCD operators"/>
            <p:cNvSpPr txBox="1"/>
            <p:nvPr/>
          </p:nvSpPr>
          <p:spPr>
            <a:xfrm>
              <a:off x="52209" y="-1"/>
              <a:ext cx="1943696" cy="41215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hueOff val="-782216"/>
                    <a:satOff val="13445"/>
                    <a:lumOff val="36756"/>
                  </a:schemeClr>
                </a:gs>
                <a:gs pos="35000">
                  <a:srgbClr val="FFD0C3"/>
                </a:gs>
                <a:gs pos="100000">
                  <a:schemeClr val="accent4">
                    <a:hueOff val="-854692"/>
                    <a:satOff val="13445"/>
                    <a:lumOff val="48875"/>
                  </a:schemeClr>
                </a:gs>
              </a:gsLst>
              <a:lin ang="16200000" scaled="0"/>
            </a:gradFill>
            <a:ln w="9525" cap="flat">
              <a:solidFill>
                <a:srgbClr val="DE670B"/>
              </a:solidFill>
              <a:prstDash val="solid"/>
              <a:round/>
            </a:ln>
            <a:effectLst>
              <a:outerShdw blurRad="38100" dist="25400" dir="5400000" rotWithShape="0">
                <a:schemeClr val="accent4">
                  <a:alpha val="50000"/>
                </a:scheme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QCD operators</a:t>
              </a:r>
            </a:p>
          </p:txBody>
        </p:sp>
        <p:sp>
          <p:nvSpPr>
            <p:cNvPr id="424" name="Effective QCD operators"/>
            <p:cNvSpPr txBox="1"/>
            <p:nvPr/>
          </p:nvSpPr>
          <p:spPr>
            <a:xfrm>
              <a:off x="4804932" y="-1"/>
              <a:ext cx="3066307" cy="41215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hueOff val="-782216"/>
                    <a:satOff val="13445"/>
                    <a:lumOff val="36756"/>
                  </a:schemeClr>
                </a:gs>
                <a:gs pos="35000">
                  <a:srgbClr val="FFD0C3"/>
                </a:gs>
                <a:gs pos="100000">
                  <a:schemeClr val="accent4">
                    <a:hueOff val="-854692"/>
                    <a:satOff val="13445"/>
                    <a:lumOff val="48875"/>
                  </a:schemeClr>
                </a:gs>
              </a:gsLst>
              <a:lin ang="16200000" scaled="0"/>
            </a:gradFill>
            <a:ln w="9525" cap="flat">
              <a:solidFill>
                <a:srgbClr val="DE670B"/>
              </a:solidFill>
              <a:prstDash val="solid"/>
              <a:round/>
            </a:ln>
            <a:effectLst>
              <a:outerShdw blurRad="38100" dist="25400" dir="5400000" rotWithShape="0">
                <a:schemeClr val="accent4">
                  <a:alpha val="50000"/>
                </a:scheme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Effective QCD operators</a:t>
              </a:r>
            </a:p>
          </p:txBody>
        </p:sp>
        <p:pic>
          <p:nvPicPr>
            <p:cNvPr id="425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80710"/>
              <a:ext cx="2612868" cy="4804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6" name="Line"/>
            <p:cNvSpPr/>
            <p:nvPr/>
          </p:nvSpPr>
          <p:spPr>
            <a:xfrm>
              <a:off x="2820585" y="1020936"/>
              <a:ext cx="1224743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427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2595" y="793009"/>
              <a:ext cx="3190981" cy="455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8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5640" y="1464670"/>
              <a:ext cx="4054630" cy="3756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9" name="(Gluons integrated out)"/>
            <p:cNvSpPr txBox="1"/>
            <p:nvPr/>
          </p:nvSpPr>
          <p:spPr>
            <a:xfrm>
              <a:off x="5536822" y="1504715"/>
              <a:ext cx="2396754" cy="3404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900"/>
              </a:lvl1pPr>
            </a:lstStyle>
            <a:p>
              <a:r>
                <a:rPr dirty="0"/>
                <a:t>(Gluons integrated out)</a:t>
              </a:r>
            </a:p>
          </p:txBody>
        </p:sp>
      </p:grpSp>
      <p:grpSp>
        <p:nvGrpSpPr>
          <p:cNvPr id="438" name="Group"/>
          <p:cNvGrpSpPr/>
          <p:nvPr/>
        </p:nvGrpSpPr>
        <p:grpSpPr>
          <a:xfrm>
            <a:off x="148533" y="5161786"/>
            <a:ext cx="8803742" cy="1675638"/>
            <a:chOff x="-31350" y="-306673"/>
            <a:chExt cx="8803741" cy="1675637"/>
          </a:xfrm>
        </p:grpSpPr>
        <p:sp>
          <p:nvSpPr>
            <p:cNvPr id="431" name="H-Y. Won, HChK, J.-Y. Kim,  2310.04670 [hep-ph]"/>
            <p:cNvSpPr txBox="1"/>
            <p:nvPr/>
          </p:nvSpPr>
          <p:spPr>
            <a:xfrm>
              <a:off x="5593636" y="1050928"/>
              <a:ext cx="3178755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/>
              </a:lvl1pPr>
            </a:lstStyle>
            <a:p>
              <a:r>
                <a:rPr dirty="0"/>
                <a:t>H-Y. Won, </a:t>
              </a:r>
              <a:r>
                <a:rPr dirty="0" err="1"/>
                <a:t>HChK</a:t>
              </a:r>
              <a:r>
                <a:rPr dirty="0"/>
                <a:t>, J.-Y. Kim,  </a:t>
              </a:r>
              <a:r>
                <a:rPr lang="en-US" dirty="0"/>
                <a:t>JHEP 05 (2024)</a:t>
              </a:r>
              <a:endParaRPr dirty="0"/>
            </a:p>
          </p:txBody>
        </p:sp>
        <p:grpSp>
          <p:nvGrpSpPr>
            <p:cNvPr id="437" name="Group"/>
            <p:cNvGrpSpPr/>
            <p:nvPr/>
          </p:nvGrpSpPr>
          <p:grpSpPr>
            <a:xfrm>
              <a:off x="-31350" y="-306673"/>
              <a:ext cx="8224148" cy="1416363"/>
              <a:chOff x="-31350" y="-306670"/>
              <a:chExt cx="8224148" cy="1416357"/>
            </a:xfrm>
          </p:grpSpPr>
          <p:sp>
            <p:nvSpPr>
              <p:cNvPr id="433" name="However…"/>
              <p:cNvSpPr txBox="1"/>
              <p:nvPr/>
            </p:nvSpPr>
            <p:spPr>
              <a:xfrm>
                <a:off x="-31350" y="-306670"/>
                <a:ext cx="1212528" cy="3503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000"/>
                </a:lvl1pPr>
              </a:lstStyle>
              <a:p>
                <a:r>
                  <a:rPr dirty="0"/>
                  <a:t>However…</a:t>
                </a:r>
              </a:p>
            </p:txBody>
          </p:sp>
          <p:sp>
            <p:nvSpPr>
              <p:cNvPr id="436" name="(Both twist-2 &amp; twist-4 operators are required!)"/>
              <p:cNvSpPr txBox="1"/>
              <p:nvPr/>
            </p:nvSpPr>
            <p:spPr>
              <a:xfrm>
                <a:off x="166563" y="83771"/>
                <a:ext cx="8026235" cy="10259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000">
                    <a:solidFill>
                      <a:schemeClr val="accent5"/>
                    </a:solidFill>
                  </a:defRPr>
                </a:lvl1pPr>
              </a:lstStyle>
              <a:p>
                <a:r>
                  <a:rPr lang="en-US" dirty="0"/>
                  <a:t>Flavor decomposition of GFFs require b</a:t>
                </a:r>
                <a:r>
                  <a:rPr dirty="0"/>
                  <a:t>oth twist-2 &amp; twist-4</a:t>
                </a:r>
                <a:r>
                  <a:rPr lang="en-US" dirty="0"/>
                  <a:t> EMT operators.</a:t>
                </a:r>
              </a:p>
              <a:p>
                <a:r>
                  <a:rPr lang="en-US" dirty="0"/>
                  <a:t>But we don’t know how to derive the flavor-</a:t>
                </a:r>
                <a:r>
                  <a:rPr lang="en-US" dirty="0" err="1"/>
                  <a:t>nonsinglet</a:t>
                </a:r>
                <a:r>
                  <a:rPr lang="en-US" dirty="0"/>
                  <a:t> EMT currents </a:t>
                </a:r>
                <a:br>
                  <a:rPr lang="en-US" dirty="0"/>
                </a:br>
                <a:r>
                  <a:rPr lang="en-US" dirty="0"/>
                  <a:t>without ambiguity.</a:t>
                </a:r>
                <a:endParaRPr dirty="0"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" grpId="1" animBg="1" advAuto="0"/>
      <p:bldP spid="438" grpId="2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Angular momentum distribution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A99242A-777C-4540-7CE4-9699BD784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429" y="1262636"/>
            <a:ext cx="5367378" cy="401000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5E70003-0198-E894-7F14-3C870A01C156}"/>
              </a:ext>
            </a:extLst>
          </p:cNvPr>
          <p:cNvCxnSpPr>
            <a:cxnSpLocks/>
          </p:cNvCxnSpPr>
          <p:nvPr/>
        </p:nvCxnSpPr>
        <p:spPr>
          <a:xfrm flipV="1">
            <a:off x="3461658" y="3509158"/>
            <a:ext cx="1140364" cy="546265"/>
          </a:xfrm>
          <a:prstGeom prst="straightConnector1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63FE809-7DE5-0DE0-1CD1-B475FE41FC2C}"/>
              </a:ext>
            </a:extLst>
          </p:cNvPr>
          <p:cNvSpPr txBox="1"/>
          <p:nvPr/>
        </p:nvSpPr>
        <p:spPr>
          <a:xfrm>
            <a:off x="4655461" y="3350140"/>
            <a:ext cx="301685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Strange quark contribution is negligible.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1FD621-A628-93F8-164B-527E471D5D88}"/>
              </a:ext>
            </a:extLst>
          </p:cNvPr>
          <p:cNvSpPr/>
          <p:nvPr/>
        </p:nvSpPr>
        <p:spPr>
          <a:xfrm>
            <a:off x="2487881" y="4055423"/>
            <a:ext cx="1229096" cy="332509"/>
          </a:xfrm>
          <a:prstGeom prst="ellipse">
            <a:avLst/>
          </a:prstGeom>
          <a:solidFill>
            <a:schemeClr val="accent5">
              <a:lumMod val="40000"/>
              <a:lumOff val="60000"/>
              <a:alpha val="23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6" name="H-Y. Won, HChK, J.-Y. Kim,  2310.04670 [hep-ph]">
            <a:extLst>
              <a:ext uri="{FF2B5EF4-FFF2-40B4-BE49-F238E27FC236}">
                <a16:creationId xmlns:a16="http://schemas.microsoft.com/office/drawing/2014/main" id="{CC4DF750-9D01-5DD0-0290-C2A48F249049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007988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Flavor-decomposed J form factors</a:t>
              </a:r>
            </a:p>
          </p:txBody>
        </p:sp>
      </p:grpSp>
      <p:sp>
        <p:nvSpPr>
          <p:cNvPr id="10" name="H.W. Won, J.-Y. Kim, HChK,  2310.04670 [hep-ph] (2023)">
            <a:extLst>
              <a:ext uri="{FF2B5EF4-FFF2-40B4-BE49-F238E27FC236}">
                <a16:creationId xmlns:a16="http://schemas.microsoft.com/office/drawing/2014/main" id="{FF1A7518-4B8B-F431-06B7-F817415814CC}"/>
              </a:ext>
            </a:extLst>
          </p:cNvPr>
          <p:cNvSpPr txBox="1"/>
          <p:nvPr/>
        </p:nvSpPr>
        <p:spPr>
          <a:xfrm>
            <a:off x="5356106" y="6491642"/>
            <a:ext cx="3787894" cy="28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just" defTabSz="410765">
              <a:defRPr sz="140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H.W. Won, J.-Y. Kim, </a:t>
            </a:r>
            <a:r>
              <a:rPr dirty="0" err="1"/>
              <a:t>HChK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PRD 108 (2023)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pin.png" descr="spin.png">
            <a:extLst>
              <a:ext uri="{FF2B5EF4-FFF2-40B4-BE49-F238E27FC236}">
                <a16:creationId xmlns:a16="http://schemas.microsoft.com/office/drawing/2014/main" id="{8224005D-DF10-40A7-B03D-AFF9FDC6A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029" y="894805"/>
            <a:ext cx="6360888" cy="508871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CA9652C-8D06-0EDE-11BF-AA2B03371E93}"/>
              </a:ext>
            </a:extLst>
          </p:cNvPr>
          <p:cNvCxnSpPr>
            <a:cxnSpLocks/>
          </p:cNvCxnSpPr>
          <p:nvPr/>
        </p:nvCxnSpPr>
        <p:spPr>
          <a:xfrm flipV="1">
            <a:off x="3573609" y="4527319"/>
            <a:ext cx="880813" cy="179588"/>
          </a:xfrm>
          <a:prstGeom prst="straightConnector1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7A82FD9-687F-1274-573E-512EB2A681DF}"/>
              </a:ext>
            </a:extLst>
          </p:cNvPr>
          <p:cNvSpPr txBox="1"/>
          <p:nvPr/>
        </p:nvSpPr>
        <p:spPr>
          <a:xfrm>
            <a:off x="4454422" y="4368301"/>
            <a:ext cx="301685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Strange quark contribution is negligible.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595AA63-E298-8BC4-5685-28A1C4B2570A}"/>
              </a:ext>
            </a:extLst>
          </p:cNvPr>
          <p:cNvSpPr/>
          <p:nvPr/>
        </p:nvSpPr>
        <p:spPr>
          <a:xfrm>
            <a:off x="2351693" y="4527319"/>
            <a:ext cx="1229096" cy="332509"/>
          </a:xfrm>
          <a:prstGeom prst="ellipse">
            <a:avLst/>
          </a:prstGeom>
          <a:solidFill>
            <a:schemeClr val="accent5">
              <a:lumMod val="40000"/>
              <a:lumOff val="60000"/>
              <a:alpha val="23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6570936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Rectangle"/>
          <p:cNvSpPr/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accent1">
              <a:hueOff val="273561"/>
              <a:satOff val="2937"/>
              <a:lumOff val="-22233"/>
            </a:schemeClr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ctr" defTabSz="642937">
              <a:spcBef>
                <a:spcPts val="400"/>
              </a:spcBef>
              <a:defRPr sz="800"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  <p:sp>
        <p:nvSpPr>
          <p:cNvPr id="665" name="The 3D BF pressure density"/>
          <p:cNvSpPr txBox="1"/>
          <p:nvPr/>
        </p:nvSpPr>
        <p:spPr>
          <a:xfrm>
            <a:off x="512410" y="80876"/>
            <a:ext cx="8119179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642937">
              <a:spcBef>
                <a:spcPts val="1400"/>
              </a:spcBef>
              <a:defRPr sz="2600" b="1">
                <a:solidFill>
                  <a:srgbClr val="FFFB00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Mechanical properties: Twist-2 case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BDB3D4-31E6-3FDA-664B-896BA4A38A48}"/>
              </a:ext>
            </a:extLst>
          </p:cNvPr>
          <p:cNvSpPr txBox="1"/>
          <p:nvPr/>
        </p:nvSpPr>
        <p:spPr>
          <a:xfrm>
            <a:off x="109728" y="800876"/>
            <a:ext cx="341119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Stability condition in SU(3)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0E2754-C86B-06C7-9E42-E3B68D5D4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12" y="1592072"/>
            <a:ext cx="2665476" cy="670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0AD6D9-C3C0-E2C0-5267-41FB1285A380}"/>
              </a:ext>
            </a:extLst>
          </p:cNvPr>
          <p:cNvSpPr txBox="1"/>
          <p:nvPr/>
        </p:nvSpPr>
        <p:spPr>
          <a:xfrm>
            <a:off x="248412" y="2420705"/>
            <a:ext cx="797013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2000" dirty="0">
                <a:effectLst/>
                <a:latin typeface="LMRoman10"/>
              </a:rPr>
              <a:t>However, there is no proper way of constructing the effective flavor-triplet </a:t>
            </a:r>
            <a:br>
              <a:rPr lang="en-US" sz="2000" dirty="0">
                <a:effectLst/>
                <a:latin typeface="LMRoman10"/>
              </a:rPr>
            </a:br>
            <a:r>
              <a:rPr lang="en-US" sz="2000" dirty="0">
                <a:effectLst/>
                <a:latin typeface="LMRoman10"/>
              </a:rPr>
              <a:t>and -octet EMT currents by a global symmetry. 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2597DB-3B11-97D9-2499-1369061CE159}"/>
              </a:ext>
            </a:extLst>
          </p:cNvPr>
          <p:cNvSpPr txBox="1"/>
          <p:nvPr/>
        </p:nvSpPr>
        <p:spPr>
          <a:xfrm>
            <a:off x="154686" y="3308782"/>
            <a:ext cx="175208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Our strategy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3C5B5B-5028-D868-6830-AE3B7F930851}"/>
              </a:ext>
            </a:extLst>
          </p:cNvPr>
          <p:cNvGrpSpPr/>
          <p:nvPr/>
        </p:nvGrpSpPr>
        <p:grpSpPr>
          <a:xfrm>
            <a:off x="341376" y="3889083"/>
            <a:ext cx="7646215" cy="580301"/>
            <a:chOff x="341376" y="3889083"/>
            <a:chExt cx="7646215" cy="5803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470C6-170B-7635-2D8B-32837E959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742" y="3889083"/>
              <a:ext cx="3135063" cy="45955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C5C11A-1857-E8DC-CE5B-B212AD2CCDBB}"/>
                </a:ext>
              </a:extLst>
            </p:cNvPr>
            <p:cNvSpPr txBox="1"/>
            <p:nvPr/>
          </p:nvSpPr>
          <p:spPr>
            <a:xfrm>
              <a:off x="3617805" y="3889083"/>
              <a:ext cx="4369786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: It contains both twist-2 &amp; twist-4 operators.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FB55D52-A07A-99BE-2DF0-29C0A766B088}"/>
                </a:ext>
              </a:extLst>
            </p:cNvPr>
            <p:cNvCxnSpPr/>
            <p:nvPr/>
          </p:nvCxnSpPr>
          <p:spPr>
            <a:xfrm>
              <a:off x="341376" y="3889083"/>
              <a:ext cx="3276429" cy="548805"/>
            </a:xfrm>
            <a:prstGeom prst="line">
              <a:avLst/>
            </a:prstGeom>
            <a:noFill/>
            <a:ln w="25400" cap="flat">
              <a:solidFill>
                <a:schemeClr val="accent5">
                  <a:lumMod val="60000"/>
                  <a:lumOff val="40000"/>
                </a:schemeClr>
              </a:solidFill>
              <a:prstDash val="sysDash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06C07C2-B107-9EC1-04B8-83469CB7EC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76" y="3889083"/>
              <a:ext cx="3276429" cy="580301"/>
            </a:xfrm>
            <a:prstGeom prst="line">
              <a:avLst/>
            </a:prstGeom>
            <a:noFill/>
            <a:ln w="25400" cap="flat">
              <a:solidFill>
                <a:schemeClr val="accent5">
                  <a:lumMod val="60000"/>
                  <a:lumOff val="40000"/>
                </a:schemeClr>
              </a:solidFill>
              <a:prstDash val="sysDash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7F13F8-B5B6-B8BD-D177-2C3F1330D8FA}"/>
              </a:ext>
            </a:extLst>
          </p:cNvPr>
          <p:cNvGrpSpPr/>
          <p:nvPr/>
        </p:nvGrpSpPr>
        <p:grpSpPr>
          <a:xfrm>
            <a:off x="248412" y="5098873"/>
            <a:ext cx="5874540" cy="996971"/>
            <a:chOff x="341376" y="4765301"/>
            <a:chExt cx="5874540" cy="9969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B1CD4C9-F261-8BFA-DE57-A119A651B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376" y="5265928"/>
              <a:ext cx="5874540" cy="49634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9B4FEF-056F-84DF-832C-78EA9FC47CBC}"/>
                </a:ext>
              </a:extLst>
            </p:cNvPr>
            <p:cNvSpPr txBox="1"/>
            <p:nvPr/>
          </p:nvSpPr>
          <p:spPr>
            <a:xfrm>
              <a:off x="341376" y="4765301"/>
              <a:ext cx="4615046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We first consider the twist-2 EMT operator</a:t>
              </a:r>
            </a:p>
          </p:txBody>
        </p:sp>
      </p:grpSp>
      <p:sp>
        <p:nvSpPr>
          <p:cNvPr id="2" name="H-Y. Won, HChK, J.-Y. Kim,  2310.04670 [hep-ph]">
            <a:extLst>
              <a:ext uri="{FF2B5EF4-FFF2-40B4-BE49-F238E27FC236}">
                <a16:creationId xmlns:a16="http://schemas.microsoft.com/office/drawing/2014/main" id="{802271EA-8D47-353C-0DD7-F6A2C6FEE7EB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279181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Rectangle"/>
          <p:cNvSpPr/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accent1">
              <a:hueOff val="273561"/>
              <a:satOff val="2937"/>
              <a:lumOff val="-22233"/>
            </a:schemeClr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ctr" defTabSz="642937">
              <a:spcBef>
                <a:spcPts val="400"/>
              </a:spcBef>
              <a:defRPr sz="800"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  <p:sp>
        <p:nvSpPr>
          <p:cNvPr id="665" name="The 3D BF pressure density"/>
          <p:cNvSpPr txBox="1"/>
          <p:nvPr/>
        </p:nvSpPr>
        <p:spPr>
          <a:xfrm>
            <a:off x="512410" y="80876"/>
            <a:ext cx="8119179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642937">
              <a:spcBef>
                <a:spcPts val="1400"/>
              </a:spcBef>
              <a:defRPr sz="2600" b="1">
                <a:solidFill>
                  <a:srgbClr val="FFFB00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Mechanical properties: Twist-2 case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725F1-111F-4E97-AAF6-DD71966ECC5C}"/>
              </a:ext>
            </a:extLst>
          </p:cNvPr>
          <p:cNvSpPr txBox="1"/>
          <p:nvPr/>
        </p:nvSpPr>
        <p:spPr>
          <a:xfrm>
            <a:off x="109728" y="800876"/>
            <a:ext cx="341119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Stability condition in SU(3)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F0355D-A74C-DD99-16DD-87FF72828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12" y="1592072"/>
            <a:ext cx="2665476" cy="670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42FA82-E874-06CF-B1B3-8A5AEF4671A3}"/>
              </a:ext>
            </a:extLst>
          </p:cNvPr>
          <p:cNvSpPr txBox="1"/>
          <p:nvPr/>
        </p:nvSpPr>
        <p:spPr>
          <a:xfrm>
            <a:off x="402336" y="2522627"/>
            <a:ext cx="1510029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KR" sz="2200" dirty="0"/>
              <a:t>Twist-2 case</a:t>
            </a:r>
            <a:endParaRPr kumimoji="0" lang="en-KR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4EA330-5D4E-21D0-601F-8F202A25F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36" y="3153664"/>
            <a:ext cx="3691128" cy="630962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81AB1C5B-CBEE-8362-18A9-DA1A50FC98D4}"/>
              </a:ext>
            </a:extLst>
          </p:cNvPr>
          <p:cNvSpPr/>
          <p:nvPr/>
        </p:nvSpPr>
        <p:spPr>
          <a:xfrm>
            <a:off x="4291583" y="3284454"/>
            <a:ext cx="560833" cy="289091"/>
          </a:xfrm>
          <a:prstGeom prst="rightArrow">
            <a:avLst>
              <a:gd name="adj1" fmla="val 50000"/>
              <a:gd name="adj2" fmla="val 67610"/>
            </a:avLst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5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A7A4848-719B-710E-4B65-F14B12136446}"/>
              </a:ext>
            </a:extLst>
          </p:cNvPr>
          <p:cNvGrpSpPr/>
          <p:nvPr/>
        </p:nvGrpSpPr>
        <p:grpSpPr>
          <a:xfrm>
            <a:off x="5194559" y="2682374"/>
            <a:ext cx="3265227" cy="1127925"/>
            <a:chOff x="5194559" y="2682374"/>
            <a:chExt cx="3265227" cy="112792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BE03464-5623-D864-40C4-C4C90B114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4559" y="3179337"/>
              <a:ext cx="3265227" cy="63096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1C2E08-13EE-7C8C-9B95-B4B40BCC3026}"/>
                </a:ext>
              </a:extLst>
            </p:cNvPr>
            <p:cNvSpPr txBox="1"/>
            <p:nvPr/>
          </p:nvSpPr>
          <p:spPr>
            <a:xfrm>
              <a:off x="5194559" y="2682374"/>
              <a:ext cx="222176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KR" sz="2000" dirty="0"/>
                <a:t>Twist-4 contribution</a:t>
              </a:r>
              <a:endPara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A4EBD598-E8C0-C9E7-4399-20EB2C4101B9}"/>
              </a:ext>
            </a:extLst>
          </p:cNvPr>
          <p:cNvSpPr/>
          <p:nvPr/>
        </p:nvSpPr>
        <p:spPr>
          <a:xfrm>
            <a:off x="5022757" y="2522627"/>
            <a:ext cx="3608832" cy="1476349"/>
          </a:xfrm>
          <a:prstGeom prst="rect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5BD3743-CBC5-9DDC-E6C6-BF9435B734FD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6827171" y="3998976"/>
            <a:ext cx="2" cy="326278"/>
          </a:xfrm>
          <a:prstGeom prst="straightConnector1">
            <a:avLst/>
          </a:prstGeom>
          <a:ln w="41275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08894C2-2D85-0A7B-A99F-1303167430CE}"/>
              </a:ext>
            </a:extLst>
          </p:cNvPr>
          <p:cNvSpPr txBox="1"/>
          <p:nvPr/>
        </p:nvSpPr>
        <p:spPr>
          <a:xfrm>
            <a:off x="4852416" y="4350889"/>
            <a:ext cx="408445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Both quark and gluon contribution should </a:t>
            </a:r>
            <a:b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be considered.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0EDB94-B904-DC7F-0BDD-ADA05A8E74B6}"/>
              </a:ext>
            </a:extLst>
          </p:cNvPr>
          <p:cNvSpPr txBox="1"/>
          <p:nvPr/>
        </p:nvSpPr>
        <p:spPr>
          <a:xfrm>
            <a:off x="501721" y="5777144"/>
            <a:ext cx="712695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KR" sz="22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The derivation of the twist-4 EMT operators is under way. </a:t>
            </a:r>
          </a:p>
        </p:txBody>
      </p:sp>
      <p:sp>
        <p:nvSpPr>
          <p:cNvPr id="4" name="H-Y. Won, HChK, J.-Y. Kim,  2310.04670 [hep-ph]">
            <a:extLst>
              <a:ext uri="{FF2B5EF4-FFF2-40B4-BE49-F238E27FC236}">
                <a16:creationId xmlns:a16="http://schemas.microsoft.com/office/drawing/2014/main" id="{04F5199C-666F-E013-CE7F-9CEEBE4F50FB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FFB2D-CF2A-CA17-D38E-865BC9001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10" y="4354848"/>
            <a:ext cx="1804414" cy="54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23528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Rectangle"/>
          <p:cNvSpPr/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accent1">
              <a:hueOff val="273561"/>
              <a:satOff val="2937"/>
              <a:lumOff val="-22233"/>
            </a:schemeClr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ctr" defTabSz="642937">
              <a:spcBef>
                <a:spcPts val="400"/>
              </a:spcBef>
              <a:defRPr sz="800"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  <p:sp>
        <p:nvSpPr>
          <p:cNvPr id="665" name="The 3D BF pressure density"/>
          <p:cNvSpPr txBox="1"/>
          <p:nvPr/>
        </p:nvSpPr>
        <p:spPr>
          <a:xfrm>
            <a:off x="512410" y="80876"/>
            <a:ext cx="8119179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642937">
              <a:spcBef>
                <a:spcPts val="1400"/>
              </a:spcBef>
              <a:defRPr sz="2600" b="1">
                <a:solidFill>
                  <a:srgbClr val="FFFB00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Mechanical properties: Twist-2 case</a:t>
            </a:r>
            <a:endParaRPr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F03AC52-ACCA-7F0F-062F-90A64BCBA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834" y="3260964"/>
            <a:ext cx="3772915" cy="3248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C9D049C6-26A9-19E6-B70E-018CD6904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34" y="3828826"/>
            <a:ext cx="3633834" cy="2680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938EF1-4F7F-BCC8-F05C-DC0A56F32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224" y="3738108"/>
            <a:ext cx="1250597" cy="152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A59A6A-0AB2-C15D-B778-85AD6E6D8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450" y="3107221"/>
            <a:ext cx="1258417" cy="153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ED3F67-30E3-F236-A70E-CFA0D3FE0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2" y="800876"/>
            <a:ext cx="3772916" cy="27749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12E31B-4AE0-F52D-67B5-96B1360DD166}"/>
              </a:ext>
            </a:extLst>
          </p:cNvPr>
          <p:cNvSpPr/>
          <p:nvPr/>
        </p:nvSpPr>
        <p:spPr>
          <a:xfrm>
            <a:off x="0" y="720000"/>
            <a:ext cx="4267200" cy="2855794"/>
          </a:xfrm>
          <a:prstGeom prst="rect">
            <a:avLst/>
          </a:prstGeom>
          <a:noFill/>
          <a:ln w="25400" cap="flat">
            <a:solidFill>
              <a:schemeClr val="accent5">
                <a:lumMod val="60000"/>
                <a:lumOff val="40000"/>
              </a:schemeClr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864E1CCA-C21A-EA4F-C76D-ADC13F59EFC7}"/>
              </a:ext>
            </a:extLst>
          </p:cNvPr>
          <p:cNvSpPr/>
          <p:nvPr/>
        </p:nvSpPr>
        <p:spPr>
          <a:xfrm>
            <a:off x="4413507" y="2006979"/>
            <a:ext cx="524256" cy="36271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5">
                <a:lumMod val="60000"/>
                <a:lumOff val="40000"/>
              </a:schemeClr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33A3F0-1FAC-6AA9-E583-64923561CC44}"/>
              </a:ext>
            </a:extLst>
          </p:cNvPr>
          <p:cNvSpPr txBox="1"/>
          <p:nvPr/>
        </p:nvSpPr>
        <p:spPr>
          <a:xfrm>
            <a:off x="5049200" y="1836491"/>
            <a:ext cx="394018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Twist-2 part of the pressure density. </a:t>
            </a:r>
            <a:b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No nodal point.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E29403B-38F9-0BF5-D6E1-7EC4F7145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015" y="991047"/>
            <a:ext cx="1258417" cy="153743"/>
          </a:xfrm>
          <a:prstGeom prst="rect">
            <a:avLst/>
          </a:prstGeom>
        </p:spPr>
      </p:pic>
      <p:sp>
        <p:nvSpPr>
          <p:cNvPr id="2" name="H-Y. Won, HChK, J.-Y. Kim,  2310.04670 [hep-ph]">
            <a:extLst>
              <a:ext uri="{FF2B5EF4-FFF2-40B4-BE49-F238E27FC236}">
                <a16:creationId xmlns:a16="http://schemas.microsoft.com/office/drawing/2014/main" id="{EBC20781-580A-74DC-F7DA-7192BC88FFD7}"/>
              </a:ext>
            </a:extLst>
          </p:cNvPr>
          <p:cNvSpPr txBox="1"/>
          <p:nvPr/>
        </p:nvSpPr>
        <p:spPr>
          <a:xfrm>
            <a:off x="5841890" y="812127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sp>
        <p:nvSpPr>
          <p:cNvPr id="3" name="H.W. Won, J.-Y. Kim, HChK,  2310.04670 [hep-ph] (2023)">
            <a:extLst>
              <a:ext uri="{FF2B5EF4-FFF2-40B4-BE49-F238E27FC236}">
                <a16:creationId xmlns:a16="http://schemas.microsoft.com/office/drawing/2014/main" id="{8DF06942-98B9-32FF-C581-A504E5C6405A}"/>
              </a:ext>
            </a:extLst>
          </p:cNvPr>
          <p:cNvSpPr txBox="1"/>
          <p:nvPr/>
        </p:nvSpPr>
        <p:spPr>
          <a:xfrm>
            <a:off x="5232751" y="6522709"/>
            <a:ext cx="3787894" cy="28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just" defTabSz="410765">
              <a:defRPr sz="140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H.W. Won, J.-Y. Kim, </a:t>
            </a:r>
            <a:r>
              <a:rPr dirty="0" err="1"/>
              <a:t>HChK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PRD 108 (2023)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15496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Rectangle"/>
          <p:cNvSpPr/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accent1">
              <a:hueOff val="273561"/>
              <a:satOff val="2937"/>
              <a:lumOff val="-22233"/>
            </a:schemeClr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ctr" defTabSz="642937">
              <a:spcBef>
                <a:spcPts val="400"/>
              </a:spcBef>
              <a:defRPr sz="800"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  <p:sp>
        <p:nvSpPr>
          <p:cNvPr id="665" name="The 3D BF pressure density"/>
          <p:cNvSpPr txBox="1"/>
          <p:nvPr/>
        </p:nvSpPr>
        <p:spPr>
          <a:xfrm>
            <a:off x="512410" y="80876"/>
            <a:ext cx="8119179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642937">
              <a:spcBef>
                <a:spcPts val="1400"/>
              </a:spcBef>
              <a:defRPr sz="2600" b="1">
                <a:solidFill>
                  <a:srgbClr val="FFFB00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Color blindness in SU(3)</a:t>
            </a:r>
            <a:endParaRPr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6B654F41-5B37-82FD-C6F2-7F4B7B2AB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26" y="1078272"/>
            <a:ext cx="4779727" cy="411510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urkert et al. assumed the flavor blindness.">
            <a:extLst>
              <a:ext uri="{FF2B5EF4-FFF2-40B4-BE49-F238E27FC236}">
                <a16:creationId xmlns:a16="http://schemas.microsoft.com/office/drawing/2014/main" id="{CECA63F4-95A4-B065-C8C4-2F087CB74A93}"/>
              </a:ext>
            </a:extLst>
          </p:cNvPr>
          <p:cNvSpPr txBox="1"/>
          <p:nvPr/>
        </p:nvSpPr>
        <p:spPr>
          <a:xfrm>
            <a:off x="346322" y="5355999"/>
            <a:ext cx="4122838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Burkert et al. assumed the flavor blindness.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F9A4C36C-4D00-72A1-76B2-876F9FAFD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47" y="5845297"/>
            <a:ext cx="1609994" cy="343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13F5A9C-C3EC-9928-3DB2-4B484B3ED640}"/>
              </a:ext>
            </a:extLst>
          </p:cNvPr>
          <p:cNvGrpSpPr/>
          <p:nvPr/>
        </p:nvGrpSpPr>
        <p:grpSpPr>
          <a:xfrm>
            <a:off x="5287487" y="1078272"/>
            <a:ext cx="3164437" cy="1210629"/>
            <a:chOff x="5356735" y="1531811"/>
            <a:chExt cx="3164437" cy="1210629"/>
          </a:xfrm>
        </p:grpSpPr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E7192502-FC63-627D-B41D-BF1D9EB39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6735" y="1574468"/>
              <a:ext cx="1828351" cy="31731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in SU(2)">
              <a:extLst>
                <a:ext uri="{FF2B5EF4-FFF2-40B4-BE49-F238E27FC236}">
                  <a16:creationId xmlns:a16="http://schemas.microsoft.com/office/drawing/2014/main" id="{0B0FFDE4-B361-E0BD-FC73-3243709498DF}"/>
                </a:ext>
              </a:extLst>
            </p:cNvPr>
            <p:cNvSpPr txBox="1"/>
            <p:nvPr/>
          </p:nvSpPr>
          <p:spPr>
            <a:xfrm>
              <a:off x="7348179" y="1531811"/>
              <a:ext cx="1088232" cy="4026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t>in SU(2)</a:t>
              </a:r>
            </a:p>
          </p:txBody>
        </p:sp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689F1DDF-CAE8-9B1A-69C4-31349C45F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80652" y="2376935"/>
              <a:ext cx="1964344" cy="31731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in SU(3)">
              <a:extLst>
                <a:ext uri="{FF2B5EF4-FFF2-40B4-BE49-F238E27FC236}">
                  <a16:creationId xmlns:a16="http://schemas.microsoft.com/office/drawing/2014/main" id="{EFA3D91C-242C-1F1C-EEA3-FDBD4C048B76}"/>
                </a:ext>
              </a:extLst>
            </p:cNvPr>
            <p:cNvSpPr txBox="1"/>
            <p:nvPr/>
          </p:nvSpPr>
          <p:spPr>
            <a:xfrm>
              <a:off x="7432940" y="2339809"/>
              <a:ext cx="1088232" cy="4026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dirty="0"/>
                <a:t>in SU(3)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C66543B-5D7F-C9F9-EDEC-F514BC973AB5}"/>
              </a:ext>
            </a:extLst>
          </p:cNvPr>
          <p:cNvGrpSpPr/>
          <p:nvPr/>
        </p:nvGrpSpPr>
        <p:grpSpPr>
          <a:xfrm>
            <a:off x="4885353" y="2337955"/>
            <a:ext cx="3903837" cy="2989326"/>
            <a:chOff x="4922604" y="2855971"/>
            <a:chExt cx="3903837" cy="2989326"/>
          </a:xfrm>
        </p:grpSpPr>
        <p:pic>
          <p:nvPicPr>
            <p:cNvPr id="12" name="Arrow Arrow" descr="Arrow Arrow">
              <a:extLst>
                <a:ext uri="{FF2B5EF4-FFF2-40B4-BE49-F238E27FC236}">
                  <a16:creationId xmlns:a16="http://schemas.microsoft.com/office/drawing/2014/main" id="{B8B6BD8B-C406-038E-00EC-3FBBD057F3AA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6465046" y="2995274"/>
              <a:ext cx="818953" cy="540347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3" name="The flavor blindness is only valid…">
              <a:extLst>
                <a:ext uri="{FF2B5EF4-FFF2-40B4-BE49-F238E27FC236}">
                  <a16:creationId xmlns:a16="http://schemas.microsoft.com/office/drawing/2014/main" id="{17373941-9BCA-A2D4-87EB-DFECF4BEBE9E}"/>
                </a:ext>
              </a:extLst>
            </p:cNvPr>
            <p:cNvSpPr txBox="1"/>
            <p:nvPr/>
          </p:nvSpPr>
          <p:spPr>
            <a:xfrm>
              <a:off x="5162517" y="3817088"/>
              <a:ext cx="3485630" cy="6551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2000"/>
              </a:pPr>
              <a:r>
                <a:t>The flavor blindness is only valid </a:t>
              </a:r>
            </a:p>
            <a:p>
              <a:pPr>
                <a:defRPr sz="2000"/>
              </a:pPr>
              <a:r>
                <a:t>in SU(3)!</a:t>
              </a:r>
            </a:p>
          </p:txBody>
        </p:sp>
        <p:pic>
          <p:nvPicPr>
            <p:cNvPr id="14" name="Arrow Arrow" descr="Arrow Arrow">
              <a:extLst>
                <a:ext uri="{FF2B5EF4-FFF2-40B4-BE49-F238E27FC236}">
                  <a16:creationId xmlns:a16="http://schemas.microsoft.com/office/drawing/2014/main" id="{32C75D25-E5E8-B700-AE08-7CF27B765440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6465046" y="4450568"/>
              <a:ext cx="818953" cy="540346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5" name="The strange quarks should essentially be…">
              <a:extLst>
                <a:ext uri="{FF2B5EF4-FFF2-40B4-BE49-F238E27FC236}">
                  <a16:creationId xmlns:a16="http://schemas.microsoft.com/office/drawing/2014/main" id="{E501ECDF-F070-A258-F187-9F993F4ABABA}"/>
                </a:ext>
              </a:extLst>
            </p:cNvPr>
            <p:cNvSpPr txBox="1"/>
            <p:nvPr/>
          </p:nvSpPr>
          <p:spPr>
            <a:xfrm>
              <a:off x="4922604" y="5209949"/>
              <a:ext cx="3903837" cy="6353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800">
                  <a:solidFill>
                    <a:schemeClr val="accent5"/>
                  </a:solidFill>
                </a:defRPr>
              </a:pPr>
              <a:r>
                <a:rPr dirty="0"/>
                <a:t>The strange quarks should essentially be </a:t>
              </a:r>
            </a:p>
            <a:p>
              <a:pPr>
                <a:defRPr sz="1800">
                  <a:solidFill>
                    <a:schemeClr val="accent5"/>
                  </a:solidFill>
                </a:defRPr>
              </a:pPr>
              <a:r>
                <a:rPr dirty="0"/>
                <a:t>considered in the proton!</a:t>
              </a:r>
            </a:p>
          </p:txBody>
        </p:sp>
      </p:grpSp>
      <p:sp>
        <p:nvSpPr>
          <p:cNvPr id="16" name="H.W. Won, J.-Y. Kim, HChK,  2310.04670 [hep-ph] (2023)">
            <a:extLst>
              <a:ext uri="{FF2B5EF4-FFF2-40B4-BE49-F238E27FC236}">
                <a16:creationId xmlns:a16="http://schemas.microsoft.com/office/drawing/2014/main" id="{E37656E5-BCA1-63FD-6036-D964CDE37274}"/>
              </a:ext>
            </a:extLst>
          </p:cNvPr>
          <p:cNvSpPr txBox="1"/>
          <p:nvPr/>
        </p:nvSpPr>
        <p:spPr>
          <a:xfrm>
            <a:off x="5356106" y="6491642"/>
            <a:ext cx="3787894" cy="28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just" defTabSz="410765">
              <a:defRPr sz="140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H.W. Won, J.-Y. Kim, </a:t>
            </a:r>
            <a:r>
              <a:rPr dirty="0" err="1"/>
              <a:t>HChK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PRD 108 (2023)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B241F8-A6D2-F345-ED9E-3A66BE032284}"/>
              </a:ext>
            </a:extLst>
          </p:cNvPr>
          <p:cNvSpPr txBox="1"/>
          <p:nvPr/>
        </p:nvSpPr>
        <p:spPr>
          <a:xfrm>
            <a:off x="5172111" y="5467864"/>
            <a:ext cx="363240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Lattice QCD arrives at a similar conclusion.</a:t>
            </a:r>
            <a:b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(D. Hackett et al. 2310.08484) </a:t>
            </a:r>
            <a:endParaRPr kumimoji="0" lang="en-KR" sz="24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5841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Rectangle"/>
          <p:cNvSpPr/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accent1">
              <a:hueOff val="273561"/>
              <a:satOff val="2937"/>
              <a:lumOff val="-22233"/>
            </a:schemeClr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ctr" defTabSz="642937">
              <a:spcBef>
                <a:spcPts val="400"/>
              </a:spcBef>
              <a:defRPr sz="800"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  <p:sp>
        <p:nvSpPr>
          <p:cNvPr id="665" name="The 3D BF pressure density"/>
          <p:cNvSpPr txBox="1"/>
          <p:nvPr/>
        </p:nvSpPr>
        <p:spPr>
          <a:xfrm>
            <a:off x="512410" y="80876"/>
            <a:ext cx="8119179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642937">
              <a:spcBef>
                <a:spcPts val="1400"/>
              </a:spcBef>
              <a:defRPr sz="2600" b="1">
                <a:solidFill>
                  <a:srgbClr val="FFFB00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Shear force densities</a:t>
            </a:r>
            <a:endParaRPr dirty="0"/>
          </a:p>
        </p:txBody>
      </p:sp>
      <p:sp>
        <p:nvSpPr>
          <p:cNvPr id="2" name="H-Y. Won, HChK, J.-Y. Kim,  2310.04670 [hep-ph]">
            <a:extLst>
              <a:ext uri="{FF2B5EF4-FFF2-40B4-BE49-F238E27FC236}">
                <a16:creationId xmlns:a16="http://schemas.microsoft.com/office/drawing/2014/main" id="{6D5202B6-ACDB-3975-53DA-ADF326BE9F0C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pic>
        <p:nvPicPr>
          <p:cNvPr id="19" name="Picture 18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E4A66A96-E81C-9686-7E87-5BDC0104C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668"/>
            <a:ext cx="9019078" cy="32468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891E0D-F5EA-86F1-F0BD-25BE2632BCE8}"/>
              </a:ext>
            </a:extLst>
          </p:cNvPr>
          <p:cNvSpPr txBox="1"/>
          <p:nvPr/>
        </p:nvSpPr>
        <p:spPr>
          <a:xfrm>
            <a:off x="292608" y="819817"/>
            <a:ext cx="657551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i</a:t>
            </a: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j off-diagonal component of the EMT: No twist-4 contribution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D3E7AF-2D6B-D62A-BF54-02648F14247C}"/>
              </a:ext>
            </a:extLst>
          </p:cNvPr>
          <p:cNvGrpSpPr/>
          <p:nvPr/>
        </p:nvGrpSpPr>
        <p:grpSpPr>
          <a:xfrm>
            <a:off x="512410" y="4963264"/>
            <a:ext cx="5273327" cy="572920"/>
            <a:chOff x="512410" y="4963264"/>
            <a:chExt cx="5273327" cy="5729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88ACDE6-126B-615D-ACCD-0B2C45917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410" y="4963264"/>
              <a:ext cx="2237486" cy="5729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6F32027-FD0B-7824-D46C-49D5F56F2533}"/>
                </a:ext>
              </a:extLst>
            </p:cNvPr>
            <p:cNvSpPr txBox="1"/>
            <p:nvPr/>
          </p:nvSpPr>
          <p:spPr>
            <a:xfrm>
              <a:off x="2847432" y="5024963"/>
              <a:ext cx="2938305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Local equilibrium condition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084410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dirty="0"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2400" dirty="0"/>
                <a:t>Flavor-decomposed D-term form factors</a:t>
              </a:r>
            </a:p>
          </p:txBody>
        </p:sp>
      </p:grpSp>
      <p:sp>
        <p:nvSpPr>
          <p:cNvPr id="10" name="H.W. Won, J.-Y. Kim, HChK,  2310.04670 [hep-ph] (2023)">
            <a:extLst>
              <a:ext uri="{FF2B5EF4-FFF2-40B4-BE49-F238E27FC236}">
                <a16:creationId xmlns:a16="http://schemas.microsoft.com/office/drawing/2014/main" id="{FF1A7518-4B8B-F431-06B7-F817415814CC}"/>
              </a:ext>
            </a:extLst>
          </p:cNvPr>
          <p:cNvSpPr txBox="1"/>
          <p:nvPr/>
        </p:nvSpPr>
        <p:spPr>
          <a:xfrm>
            <a:off x="5356106" y="6491642"/>
            <a:ext cx="3787894" cy="28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just" defTabSz="410765">
              <a:defRPr sz="140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H.W. Won, J.-Y. Kim, </a:t>
            </a:r>
            <a:r>
              <a:rPr dirty="0" err="1"/>
              <a:t>HChK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PRD 108 (2023)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DTerm.png" descr="DTerm.png">
            <a:extLst>
              <a:ext uri="{FF2B5EF4-FFF2-40B4-BE49-F238E27FC236}">
                <a16:creationId xmlns:a16="http://schemas.microsoft.com/office/drawing/2014/main" id="{1F0384C9-695E-644B-5F51-D903E3BB8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02" y="1038355"/>
            <a:ext cx="6362700" cy="509016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he strange-quark contributions are essential for flavor blindness!">
            <a:extLst>
              <a:ext uri="{FF2B5EF4-FFF2-40B4-BE49-F238E27FC236}">
                <a16:creationId xmlns:a16="http://schemas.microsoft.com/office/drawing/2014/main" id="{45F2D612-3D60-30B1-E625-6D5DED332399}"/>
              </a:ext>
            </a:extLst>
          </p:cNvPr>
          <p:cNvSpPr txBox="1"/>
          <p:nvPr/>
        </p:nvSpPr>
        <p:spPr>
          <a:xfrm>
            <a:off x="151402" y="6173287"/>
            <a:ext cx="6025686" cy="3183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numCol="1" anchor="ctr">
            <a:spAutoFit/>
          </a:bodyPr>
          <a:lstStyle>
            <a:lvl1pPr algn="just" defTabSz="410765"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The strange-quark contributions are essential for </a:t>
            </a:r>
            <a:r>
              <a:rPr dirty="0">
                <a:solidFill>
                  <a:srgbClr val="FF0000"/>
                </a:solidFill>
              </a:rPr>
              <a:t>flavor blindness</a:t>
            </a:r>
            <a:r>
              <a:rPr dirty="0"/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B9A7D-C57E-4CB5-01D7-3A6DE9C551F3}"/>
              </a:ext>
            </a:extLst>
          </p:cNvPr>
          <p:cNvSpPr txBox="1"/>
          <p:nvPr/>
        </p:nvSpPr>
        <p:spPr>
          <a:xfrm>
            <a:off x="2534978" y="3314283"/>
            <a:ext cx="291505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Sea quarks (Dirac continuum)</a:t>
            </a:r>
            <a:b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play a significant role.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38345D7-DC43-D36F-ED0D-029396E5372F}"/>
              </a:ext>
            </a:extLst>
          </p:cNvPr>
          <p:cNvSpPr/>
          <p:nvPr/>
        </p:nvSpPr>
        <p:spPr>
          <a:xfrm rot="20653345">
            <a:off x="1283830" y="2280633"/>
            <a:ext cx="1229096" cy="332509"/>
          </a:xfrm>
          <a:prstGeom prst="ellipse">
            <a:avLst/>
          </a:prstGeom>
          <a:solidFill>
            <a:schemeClr val="accent5">
              <a:lumMod val="40000"/>
              <a:lumOff val="60000"/>
              <a:alpha val="23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4E7EEF-8A09-2119-EDE6-C977DDC09F03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1943583" y="2606878"/>
            <a:ext cx="1220662" cy="707405"/>
          </a:xfrm>
          <a:prstGeom prst="straightConnector1">
            <a:avLst/>
          </a:prstGeom>
          <a:ln w="22225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41A87A7-641F-67DE-E62A-FDBA99732679}"/>
              </a:ext>
            </a:extLst>
          </p:cNvPr>
          <p:cNvSpPr txBox="1"/>
          <p:nvPr/>
        </p:nvSpPr>
        <p:spPr>
          <a:xfrm>
            <a:off x="6380499" y="2307180"/>
            <a:ext cx="2545663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milar situation in the EM transitions of the delta isobar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1BAE4C-7E32-9927-00F2-506A5E807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57" y="825914"/>
            <a:ext cx="4071643" cy="5357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43BA97-39D4-DB03-7433-3A108A3A7662}"/>
              </a:ext>
            </a:extLst>
          </p:cNvPr>
          <p:cNvSpPr txBox="1"/>
          <p:nvPr/>
        </p:nvSpPr>
        <p:spPr>
          <a:xfrm>
            <a:off x="4709692" y="764772"/>
            <a:ext cx="301044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D-term can be evaluated at </a:t>
            </a:r>
            <a:b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the twist-2 level.</a:t>
            </a:r>
          </a:p>
        </p:txBody>
      </p:sp>
    </p:spTree>
    <p:extLst>
      <p:ext uri="{BB962C8B-B14F-4D97-AF65-F5344CB8AC3E}">
        <p14:creationId xmlns:p14="http://schemas.microsoft.com/office/powerpoint/2010/main" val="722978034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92" y="1064376"/>
            <a:ext cx="6397895" cy="10205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">
            <a:extLst>
              <a:ext uri="{FF2B5EF4-FFF2-40B4-BE49-F238E27FC236}">
                <a16:creationId xmlns:a16="http://schemas.microsoft.com/office/drawing/2014/main" id="{0B886EA4-6949-46C9-A292-61D3671E1E8A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A1B6CE66-E26E-C90F-F555-49FB24E9988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dirty="0"/>
            </a:p>
          </p:txBody>
        </p:sp>
        <p:sp>
          <p:nvSpPr>
            <p:cNvPr id="7" name="Baryon correlation function">
              <a:extLst>
                <a:ext uri="{FF2B5EF4-FFF2-40B4-BE49-F238E27FC236}">
                  <a16:creationId xmlns:a16="http://schemas.microsoft.com/office/drawing/2014/main" id="{C43534B1-E379-D157-A379-78D82D5980D9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2400" dirty="0"/>
                <a:t>Estimation of mechanical Radius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DC14BBF-CD92-1176-8EC2-6A2E8CE0F7E7}"/>
              </a:ext>
            </a:extLst>
          </p:cNvPr>
          <p:cNvSpPr/>
          <p:nvPr/>
        </p:nvSpPr>
        <p:spPr>
          <a:xfrm>
            <a:off x="5195942" y="926483"/>
            <a:ext cx="1753498" cy="1246909"/>
          </a:xfrm>
          <a:prstGeom prst="rect">
            <a:avLst/>
          </a:prstGeom>
          <a:noFill/>
          <a:ln w="25400" cap="flat">
            <a:solidFill>
              <a:schemeClr val="accent5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B7FFA2-599A-BA19-E98E-74FABBF5B522}"/>
              </a:ext>
            </a:extLst>
          </p:cNvPr>
          <p:cNvGrpSpPr/>
          <p:nvPr/>
        </p:nvGrpSpPr>
        <p:grpSpPr>
          <a:xfrm>
            <a:off x="295803" y="2510766"/>
            <a:ext cx="8289353" cy="3792423"/>
            <a:chOff x="295803" y="2510766"/>
            <a:chExt cx="8289353" cy="3792423"/>
          </a:xfrm>
        </p:grpSpPr>
        <p:pic>
          <p:nvPicPr>
            <p:cNvPr id="15" name="Image" descr="Image">
              <a:extLst>
                <a:ext uri="{FF2B5EF4-FFF2-40B4-BE49-F238E27FC236}">
                  <a16:creationId xmlns:a16="http://schemas.microsoft.com/office/drawing/2014/main" id="{E859E20B-C5A6-BFC3-1BB8-234A27455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415" y="2510766"/>
              <a:ext cx="2830712" cy="41076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Image" descr="Image">
              <a:extLst>
                <a:ext uri="{FF2B5EF4-FFF2-40B4-BE49-F238E27FC236}">
                  <a16:creationId xmlns:a16="http://schemas.microsoft.com/office/drawing/2014/main" id="{56B00B67-1820-CE9F-067C-A1A15FC2D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6284" y="2518935"/>
              <a:ext cx="4064033" cy="33383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" name="V. Burkert et al. (2022)">
              <a:extLst>
                <a:ext uri="{FF2B5EF4-FFF2-40B4-BE49-F238E27FC236}">
                  <a16:creationId xmlns:a16="http://schemas.microsoft.com/office/drawing/2014/main" id="{D27CC808-DBA4-B5D5-B799-68F7A821908F}"/>
                </a:ext>
              </a:extLst>
            </p:cNvPr>
            <p:cNvSpPr txBox="1"/>
            <p:nvPr/>
          </p:nvSpPr>
          <p:spPr>
            <a:xfrm>
              <a:off x="6687200" y="2852767"/>
              <a:ext cx="1897956" cy="3102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/>
              </a:lvl1pPr>
            </a:lstStyle>
            <a:p>
              <a:r>
                <a:rPr sz="1547" dirty="0"/>
                <a:t>V. Burkert et al. (2022)</a:t>
              </a:r>
            </a:p>
          </p:txBody>
        </p:sp>
        <p:grpSp>
          <p:nvGrpSpPr>
            <p:cNvPr id="18" name="Group">
              <a:extLst>
                <a:ext uri="{FF2B5EF4-FFF2-40B4-BE49-F238E27FC236}">
                  <a16:creationId xmlns:a16="http://schemas.microsoft.com/office/drawing/2014/main" id="{C2A47FB7-9243-C643-C504-F5DE6F3FDF7D}"/>
                </a:ext>
              </a:extLst>
            </p:cNvPr>
            <p:cNvGrpSpPr/>
            <p:nvPr/>
          </p:nvGrpSpPr>
          <p:grpSpPr>
            <a:xfrm>
              <a:off x="2637357" y="4303506"/>
              <a:ext cx="2395150" cy="1999683"/>
              <a:chOff x="0" y="0"/>
              <a:chExt cx="3406433" cy="2843992"/>
            </a:xfrm>
          </p:grpSpPr>
          <p:sp>
            <p:nvSpPr>
              <p:cNvPr id="26" name="Oval">
                <a:extLst>
                  <a:ext uri="{FF2B5EF4-FFF2-40B4-BE49-F238E27FC236}">
                    <a16:creationId xmlns:a16="http://schemas.microsoft.com/office/drawing/2014/main" id="{F71B7254-42EC-EAED-BF28-EB4E3CE9D9FA}"/>
                  </a:ext>
                </a:extLst>
              </p:cNvPr>
              <p:cNvSpPr/>
              <p:nvPr/>
            </p:nvSpPr>
            <p:spPr>
              <a:xfrm>
                <a:off x="271022" y="0"/>
                <a:ext cx="2974076" cy="2843993"/>
              </a:xfrm>
              <a:prstGeom prst="ellipse">
                <a:avLst/>
              </a:prstGeom>
              <a:gradFill flip="none" rotWithShape="1">
                <a:gsLst>
                  <a:gs pos="18051">
                    <a:schemeClr val="accent1">
                      <a:lumOff val="16847"/>
                    </a:schemeClr>
                  </a:gs>
                  <a:gs pos="72260">
                    <a:schemeClr val="accent1">
                      <a:lumOff val="-13575"/>
                    </a:scheme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dirty="0"/>
              </a:p>
            </p:txBody>
          </p:sp>
          <p:sp>
            <p:nvSpPr>
              <p:cNvPr id="27" name="Circle">
                <a:extLst>
                  <a:ext uri="{FF2B5EF4-FFF2-40B4-BE49-F238E27FC236}">
                    <a16:creationId xmlns:a16="http://schemas.microsoft.com/office/drawing/2014/main" id="{1F973420-D6A3-F03C-D15A-91C639FFE2AB}"/>
                  </a:ext>
                </a:extLst>
              </p:cNvPr>
              <p:cNvSpPr/>
              <p:nvPr/>
            </p:nvSpPr>
            <p:spPr>
              <a:xfrm>
                <a:off x="742060" y="404674"/>
                <a:ext cx="2032001" cy="2032001"/>
              </a:xfrm>
              <a:prstGeom prst="ellipse">
                <a:avLst/>
              </a:prstGeom>
              <a:gradFill flip="none" rotWithShape="1">
                <a:gsLst>
                  <a:gs pos="31000">
                    <a:schemeClr val="accent5">
                      <a:hueOff val="-152896"/>
                      <a:lumOff val="12368"/>
                    </a:schemeClr>
                  </a:gs>
                  <a:gs pos="84000">
                    <a:schemeClr val="accent5">
                      <a:lumOff val="-29866"/>
                    </a:scheme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>
                <a:outerShdw blurRad="63500" dist="25400" dir="5400000" rotWithShape="0">
                  <a:schemeClr val="accent1">
                    <a:hueOff val="114395"/>
                    <a:lumOff val="-24975"/>
                    <a:alpha val="50000"/>
                  </a:scheme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28" name="Line">
                <a:extLst>
                  <a:ext uri="{FF2B5EF4-FFF2-40B4-BE49-F238E27FC236}">
                    <a16:creationId xmlns:a16="http://schemas.microsoft.com/office/drawing/2014/main" id="{7D834F3C-DC01-1BDC-D880-5C9D193E7C8F}"/>
                  </a:ext>
                </a:extLst>
              </p:cNvPr>
              <p:cNvSpPr/>
              <p:nvPr/>
            </p:nvSpPr>
            <p:spPr>
              <a:xfrm flipV="1">
                <a:off x="3406433" y="85397"/>
                <a:ext cx="1" cy="2673198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lumOff val="-13575"/>
                  </a:schemeClr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29" name="Line">
                <a:extLst>
                  <a:ext uri="{FF2B5EF4-FFF2-40B4-BE49-F238E27FC236}">
                    <a16:creationId xmlns:a16="http://schemas.microsoft.com/office/drawing/2014/main" id="{C2B0CD92-EF5F-6568-2759-A1B75390AC8A}"/>
                  </a:ext>
                </a:extLst>
              </p:cNvPr>
              <p:cNvSpPr/>
              <p:nvPr/>
            </p:nvSpPr>
            <p:spPr>
              <a:xfrm>
                <a:off x="2129930" y="25400"/>
                <a:ext cx="1255273" cy="0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30" name="Line">
                <a:extLst>
                  <a:ext uri="{FF2B5EF4-FFF2-40B4-BE49-F238E27FC236}">
                    <a16:creationId xmlns:a16="http://schemas.microsoft.com/office/drawing/2014/main" id="{C53ECD5F-0D6B-562F-F890-D176E225D32F}"/>
                  </a:ext>
                </a:extLst>
              </p:cNvPr>
              <p:cNvSpPr/>
              <p:nvPr/>
            </p:nvSpPr>
            <p:spPr>
              <a:xfrm>
                <a:off x="2129930" y="2815948"/>
                <a:ext cx="1255273" cy="1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31" name="Line">
                <a:extLst>
                  <a:ext uri="{FF2B5EF4-FFF2-40B4-BE49-F238E27FC236}">
                    <a16:creationId xmlns:a16="http://schemas.microsoft.com/office/drawing/2014/main" id="{763FA891-0A73-A18C-EAF4-462545D7F681}"/>
                  </a:ext>
                </a:extLst>
              </p:cNvPr>
              <p:cNvSpPr/>
              <p:nvPr/>
            </p:nvSpPr>
            <p:spPr>
              <a:xfrm>
                <a:off x="0" y="431615"/>
                <a:ext cx="1546325" cy="1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32" name="Line">
                <a:extLst>
                  <a:ext uri="{FF2B5EF4-FFF2-40B4-BE49-F238E27FC236}">
                    <a16:creationId xmlns:a16="http://schemas.microsoft.com/office/drawing/2014/main" id="{4C87F09E-88F2-5F47-4EED-18F09B007802}"/>
                  </a:ext>
                </a:extLst>
              </p:cNvPr>
              <p:cNvSpPr/>
              <p:nvPr/>
            </p:nvSpPr>
            <p:spPr>
              <a:xfrm>
                <a:off x="0" y="2409733"/>
                <a:ext cx="1546325" cy="1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33" name="Line">
                <a:extLst>
                  <a:ext uri="{FF2B5EF4-FFF2-40B4-BE49-F238E27FC236}">
                    <a16:creationId xmlns:a16="http://schemas.microsoft.com/office/drawing/2014/main" id="{AB66766F-BADF-836D-6E21-B4058C038097}"/>
                  </a:ext>
                </a:extLst>
              </p:cNvPr>
              <p:cNvSpPr/>
              <p:nvPr/>
            </p:nvSpPr>
            <p:spPr>
              <a:xfrm flipV="1">
                <a:off x="109686" y="404674"/>
                <a:ext cx="1" cy="2034644"/>
              </a:xfrm>
              <a:prstGeom prst="line">
                <a:avLst/>
              </a:prstGeom>
              <a:noFill/>
              <a:ln w="25400" cap="flat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</p:grpSp>
        <p:sp>
          <p:nvSpPr>
            <p:cNvPr id="19" name="Mechanical radius">
              <a:extLst>
                <a:ext uri="{FF2B5EF4-FFF2-40B4-BE49-F238E27FC236}">
                  <a16:creationId xmlns:a16="http://schemas.microsoft.com/office/drawing/2014/main" id="{ADFD33C5-2A7D-E0A2-C4B6-24722E81A0AC}"/>
                </a:ext>
              </a:extLst>
            </p:cNvPr>
            <p:cNvSpPr txBox="1"/>
            <p:nvPr/>
          </p:nvSpPr>
          <p:spPr>
            <a:xfrm>
              <a:off x="295803" y="4990151"/>
              <a:ext cx="1673536" cy="3317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rPr sz="1687"/>
                <a:t>Mechanical radius</a:t>
              </a:r>
            </a:p>
          </p:txBody>
        </p:sp>
        <p:sp>
          <p:nvSpPr>
            <p:cNvPr id="20" name="Charge radius">
              <a:extLst>
                <a:ext uri="{FF2B5EF4-FFF2-40B4-BE49-F238E27FC236}">
                  <a16:creationId xmlns:a16="http://schemas.microsoft.com/office/drawing/2014/main" id="{02324BD9-3032-3168-C2D7-DB0CF1EA3FD4}"/>
                </a:ext>
              </a:extLst>
            </p:cNvPr>
            <p:cNvSpPr txBox="1"/>
            <p:nvPr/>
          </p:nvSpPr>
          <p:spPr>
            <a:xfrm>
              <a:off x="5195942" y="4990151"/>
              <a:ext cx="1282403" cy="3317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r>
                <a:rPr sz="1687"/>
                <a:t>Charge radius</a:t>
              </a:r>
            </a:p>
          </p:txBody>
        </p:sp>
        <p:pic>
          <p:nvPicPr>
            <p:cNvPr id="21" name="Image" descr="Image">
              <a:extLst>
                <a:ext uri="{FF2B5EF4-FFF2-40B4-BE49-F238E27FC236}">
                  <a16:creationId xmlns:a16="http://schemas.microsoft.com/office/drawing/2014/main" id="{C40B6E8B-04E6-E9A8-03AE-C8EB09168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235" y="5045345"/>
              <a:ext cx="1011973" cy="22137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Image" descr="Image">
              <a:extLst>
                <a:ext uri="{FF2B5EF4-FFF2-40B4-BE49-F238E27FC236}">
                  <a16:creationId xmlns:a16="http://schemas.microsoft.com/office/drawing/2014/main" id="{B5422DDF-3C5D-D569-AA0F-6CB4D0876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673" y="5391747"/>
              <a:ext cx="941195" cy="2058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06658A6-6898-61EE-C333-9CA5568D7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2411" y="3322348"/>
              <a:ext cx="2698210" cy="38302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83FA63-668C-0C2F-1EBA-F9725551F7F9}"/>
                </a:ext>
              </a:extLst>
            </p:cNvPr>
            <p:cNvSpPr txBox="1"/>
            <p:nvPr/>
          </p:nvSpPr>
          <p:spPr>
            <a:xfrm>
              <a:off x="3362134" y="3307516"/>
              <a:ext cx="1022717" cy="396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just" defTabSz="410751"/>
              <a:r>
                <a:rPr lang="en-US" sz="1687" dirty="0">
                  <a:latin typeface="Arial"/>
                  <a:ea typeface="Arial"/>
                  <a:cs typeface="Arial"/>
                  <a:sym typeface="Arial"/>
                </a:rPr>
                <a:t>in</a:t>
              </a:r>
              <a:r>
                <a:rPr lang="en-KR" sz="2109" dirty="0">
                  <a:latin typeface="Arial"/>
                  <a:ea typeface="Arial"/>
                  <a:cs typeface="Arial"/>
                  <a:sym typeface="Arial"/>
                </a:rPr>
                <a:t> SU(3)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B4359B3-8D05-0361-E3CE-A43F248E6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95942" y="3637525"/>
              <a:ext cx="2982516" cy="401836"/>
            </a:xfrm>
            <a:prstGeom prst="rect">
              <a:avLst/>
            </a:prstGeom>
          </p:spPr>
        </p:pic>
      </p:grpSp>
      <p:sp>
        <p:nvSpPr>
          <p:cNvPr id="34" name="H.W. Won, J.-Y. Kim, HChK,  2310.04670 [hep-ph] (2023)">
            <a:extLst>
              <a:ext uri="{FF2B5EF4-FFF2-40B4-BE49-F238E27FC236}">
                <a16:creationId xmlns:a16="http://schemas.microsoft.com/office/drawing/2014/main" id="{4237F2BF-A63E-12C2-1F76-B845E0BB6B3D}"/>
              </a:ext>
            </a:extLst>
          </p:cNvPr>
          <p:cNvSpPr txBox="1"/>
          <p:nvPr/>
        </p:nvSpPr>
        <p:spPr>
          <a:xfrm>
            <a:off x="5356106" y="6491642"/>
            <a:ext cx="3787894" cy="28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just" defTabSz="410765">
              <a:defRPr sz="140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H.W. Won, J.-Y. Kim, </a:t>
            </a:r>
            <a:r>
              <a:rPr dirty="0" err="1"/>
              <a:t>HChK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PRD 108 (2023)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Rectangle"/>
          <p:cNvSpPr/>
          <p:nvPr/>
        </p:nvSpPr>
        <p:spPr>
          <a:xfrm>
            <a:off x="0" y="0"/>
            <a:ext cx="9146922" cy="848321"/>
          </a:xfrm>
          <a:prstGeom prst="rect">
            <a:avLst/>
          </a:prstGeom>
          <a:solidFill>
            <a:srgbClr val="00245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642915">
              <a:spcBef>
                <a:spcPts val="492"/>
              </a:spcBef>
              <a:defRPr sz="1200"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endParaRPr sz="844"/>
          </a:p>
        </p:txBody>
      </p:sp>
      <p:sp>
        <p:nvSpPr>
          <p:cNvPr id="639" name="Mechanical radius"/>
          <p:cNvSpPr txBox="1"/>
          <p:nvPr/>
        </p:nvSpPr>
        <p:spPr>
          <a:xfrm>
            <a:off x="512411" y="159468"/>
            <a:ext cx="8119178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ctr" defTabSz="914400">
              <a:spcBef>
                <a:spcPts val="2100"/>
              </a:spcBef>
              <a:defRPr sz="3900" b="1">
                <a:solidFill>
                  <a:srgbClr val="FFFB00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</a:defRPr>
            </a:lvl1pPr>
          </a:lstStyle>
          <a:p>
            <a:r>
              <a:rPr lang="en-US" sz="2742" dirty="0"/>
              <a:t>Estimation of mechanical radius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1F7867-F619-B6F2-377A-B4DE26E38B12}"/>
              </a:ext>
            </a:extLst>
          </p:cNvPr>
          <p:cNvGrpSpPr/>
          <p:nvPr/>
        </p:nvGrpSpPr>
        <p:grpSpPr>
          <a:xfrm>
            <a:off x="398945" y="1587454"/>
            <a:ext cx="8346110" cy="2934987"/>
            <a:chOff x="398945" y="2743592"/>
            <a:chExt cx="8346110" cy="2934987"/>
          </a:xfrm>
        </p:grpSpPr>
        <p:grpSp>
          <p:nvGrpSpPr>
            <p:cNvPr id="4" name="Group">
              <a:extLst>
                <a:ext uri="{FF2B5EF4-FFF2-40B4-BE49-F238E27FC236}">
                  <a16:creationId xmlns:a16="http://schemas.microsoft.com/office/drawing/2014/main" id="{53546F8A-2CD2-0760-7D02-47E147AE02E6}"/>
                </a:ext>
              </a:extLst>
            </p:cNvPr>
            <p:cNvGrpSpPr/>
            <p:nvPr/>
          </p:nvGrpSpPr>
          <p:grpSpPr>
            <a:xfrm>
              <a:off x="3211738" y="2743592"/>
              <a:ext cx="2395150" cy="1999683"/>
              <a:chOff x="0" y="0"/>
              <a:chExt cx="3406433" cy="2843992"/>
            </a:xfrm>
          </p:grpSpPr>
          <p:sp>
            <p:nvSpPr>
              <p:cNvPr id="6" name="Oval">
                <a:extLst>
                  <a:ext uri="{FF2B5EF4-FFF2-40B4-BE49-F238E27FC236}">
                    <a16:creationId xmlns:a16="http://schemas.microsoft.com/office/drawing/2014/main" id="{3D05C526-DAFC-556B-5F8E-EF7B91FC0D32}"/>
                  </a:ext>
                </a:extLst>
              </p:cNvPr>
              <p:cNvSpPr/>
              <p:nvPr/>
            </p:nvSpPr>
            <p:spPr>
              <a:xfrm>
                <a:off x="271022" y="0"/>
                <a:ext cx="2974076" cy="2843993"/>
              </a:xfrm>
              <a:prstGeom prst="ellipse">
                <a:avLst/>
              </a:prstGeom>
              <a:gradFill flip="none" rotWithShape="1">
                <a:gsLst>
                  <a:gs pos="32000">
                    <a:schemeClr val="accent1">
                      <a:lumOff val="16847"/>
                    </a:schemeClr>
                  </a:gs>
                  <a:gs pos="72260">
                    <a:schemeClr val="accent1">
                      <a:lumOff val="-13575"/>
                    </a:scheme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dirty="0"/>
              </a:p>
            </p:txBody>
          </p:sp>
          <p:sp>
            <p:nvSpPr>
              <p:cNvPr id="7" name="Circle">
                <a:extLst>
                  <a:ext uri="{FF2B5EF4-FFF2-40B4-BE49-F238E27FC236}">
                    <a16:creationId xmlns:a16="http://schemas.microsoft.com/office/drawing/2014/main" id="{F9D85ACC-23C0-9A2E-2BFC-C873FF38DD9C}"/>
                  </a:ext>
                </a:extLst>
              </p:cNvPr>
              <p:cNvSpPr/>
              <p:nvPr/>
            </p:nvSpPr>
            <p:spPr>
              <a:xfrm>
                <a:off x="742060" y="404674"/>
                <a:ext cx="2032001" cy="2032001"/>
              </a:xfrm>
              <a:prstGeom prst="ellipse">
                <a:avLst/>
              </a:prstGeom>
              <a:gradFill flip="none" rotWithShape="1">
                <a:gsLst>
                  <a:gs pos="30000">
                    <a:schemeClr val="accent5">
                      <a:hueOff val="-152896"/>
                      <a:lumOff val="12368"/>
                    </a:schemeClr>
                  </a:gs>
                  <a:gs pos="79085">
                    <a:schemeClr val="accent5">
                      <a:lumOff val="-29866"/>
                    </a:scheme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>
                <a:outerShdw blurRad="63500" dist="25400" dir="5400000" rotWithShape="0">
                  <a:schemeClr val="accent1">
                    <a:hueOff val="114395"/>
                    <a:lumOff val="-24975"/>
                    <a:alpha val="50000"/>
                  </a:scheme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9" name="Line">
                <a:extLst>
                  <a:ext uri="{FF2B5EF4-FFF2-40B4-BE49-F238E27FC236}">
                    <a16:creationId xmlns:a16="http://schemas.microsoft.com/office/drawing/2014/main" id="{B334E0F9-C6A1-02A8-E2A8-55ED9DD7477A}"/>
                  </a:ext>
                </a:extLst>
              </p:cNvPr>
              <p:cNvSpPr/>
              <p:nvPr/>
            </p:nvSpPr>
            <p:spPr>
              <a:xfrm flipV="1">
                <a:off x="3406433" y="85397"/>
                <a:ext cx="1" cy="2673198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lumOff val="-13575"/>
                  </a:schemeClr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10" name="Line">
                <a:extLst>
                  <a:ext uri="{FF2B5EF4-FFF2-40B4-BE49-F238E27FC236}">
                    <a16:creationId xmlns:a16="http://schemas.microsoft.com/office/drawing/2014/main" id="{3C2EAB17-DCDC-A43B-DA3D-2D287A7C667E}"/>
                  </a:ext>
                </a:extLst>
              </p:cNvPr>
              <p:cNvSpPr/>
              <p:nvPr/>
            </p:nvSpPr>
            <p:spPr>
              <a:xfrm>
                <a:off x="2129930" y="25400"/>
                <a:ext cx="1255273" cy="0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14" name="Line">
                <a:extLst>
                  <a:ext uri="{FF2B5EF4-FFF2-40B4-BE49-F238E27FC236}">
                    <a16:creationId xmlns:a16="http://schemas.microsoft.com/office/drawing/2014/main" id="{A25E5ADB-FC3A-3E22-BD5A-978D61CD73C2}"/>
                  </a:ext>
                </a:extLst>
              </p:cNvPr>
              <p:cNvSpPr/>
              <p:nvPr/>
            </p:nvSpPr>
            <p:spPr>
              <a:xfrm>
                <a:off x="2129930" y="2815948"/>
                <a:ext cx="1255273" cy="1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18" name="Line">
                <a:extLst>
                  <a:ext uri="{FF2B5EF4-FFF2-40B4-BE49-F238E27FC236}">
                    <a16:creationId xmlns:a16="http://schemas.microsoft.com/office/drawing/2014/main" id="{D37A3CFE-76CC-2A07-485F-2E7AEA35DF28}"/>
                  </a:ext>
                </a:extLst>
              </p:cNvPr>
              <p:cNvSpPr/>
              <p:nvPr/>
            </p:nvSpPr>
            <p:spPr>
              <a:xfrm>
                <a:off x="0" y="431615"/>
                <a:ext cx="1546325" cy="1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19" name="Line">
                <a:extLst>
                  <a:ext uri="{FF2B5EF4-FFF2-40B4-BE49-F238E27FC236}">
                    <a16:creationId xmlns:a16="http://schemas.microsoft.com/office/drawing/2014/main" id="{ADD55F06-677D-B0DA-ACA6-076030C7D6BB}"/>
                  </a:ext>
                </a:extLst>
              </p:cNvPr>
              <p:cNvSpPr/>
              <p:nvPr/>
            </p:nvSpPr>
            <p:spPr>
              <a:xfrm>
                <a:off x="0" y="2409733"/>
                <a:ext cx="1546325" cy="1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20" name="Line">
                <a:extLst>
                  <a:ext uri="{FF2B5EF4-FFF2-40B4-BE49-F238E27FC236}">
                    <a16:creationId xmlns:a16="http://schemas.microsoft.com/office/drawing/2014/main" id="{ACC1AD2B-5B79-DF4B-EC04-AF74690975D5}"/>
                  </a:ext>
                </a:extLst>
              </p:cNvPr>
              <p:cNvSpPr/>
              <p:nvPr/>
            </p:nvSpPr>
            <p:spPr>
              <a:xfrm flipV="1">
                <a:off x="109686" y="404674"/>
                <a:ext cx="1" cy="2034644"/>
              </a:xfrm>
              <a:prstGeom prst="line">
                <a:avLst/>
              </a:prstGeom>
              <a:noFill/>
              <a:ln w="25400" cap="flat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</p:grpSp>
        <p:sp>
          <p:nvSpPr>
            <p:cNvPr id="21" name="Mechanical radius">
              <a:extLst>
                <a:ext uri="{FF2B5EF4-FFF2-40B4-BE49-F238E27FC236}">
                  <a16:creationId xmlns:a16="http://schemas.microsoft.com/office/drawing/2014/main" id="{9ECD9FEC-B31E-723A-48FE-77ED302F1CF0}"/>
                </a:ext>
              </a:extLst>
            </p:cNvPr>
            <p:cNvSpPr txBox="1"/>
            <p:nvPr/>
          </p:nvSpPr>
          <p:spPr>
            <a:xfrm>
              <a:off x="398945" y="3375382"/>
              <a:ext cx="2346797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rPr dirty="0"/>
                <a:t>Mechanical radius</a:t>
              </a:r>
            </a:p>
          </p:txBody>
        </p:sp>
        <p:sp>
          <p:nvSpPr>
            <p:cNvPr id="22" name="Charge radius">
              <a:extLst>
                <a:ext uri="{FF2B5EF4-FFF2-40B4-BE49-F238E27FC236}">
                  <a16:creationId xmlns:a16="http://schemas.microsoft.com/office/drawing/2014/main" id="{EB0F4A25-4990-EC86-AB2D-D489F05373D1}"/>
                </a:ext>
              </a:extLst>
            </p:cNvPr>
            <p:cNvSpPr txBox="1"/>
            <p:nvPr/>
          </p:nvSpPr>
          <p:spPr>
            <a:xfrm>
              <a:off x="5770324" y="3375383"/>
              <a:ext cx="1788952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r>
                <a:rPr dirty="0"/>
                <a:t>Charge radius</a:t>
              </a:r>
            </a:p>
          </p:txBody>
        </p:sp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19F797DB-33BD-9943-AEC3-BF7B8A4C9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8566" y="3479136"/>
              <a:ext cx="1116489" cy="24423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" name="Image" descr="Image">
              <a:extLst>
                <a:ext uri="{FF2B5EF4-FFF2-40B4-BE49-F238E27FC236}">
                  <a16:creationId xmlns:a16="http://schemas.microsoft.com/office/drawing/2014/main" id="{739EEABE-7CE5-215E-F70C-0AA4D1D88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131" y="3816850"/>
              <a:ext cx="1200266" cy="26255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C08FDE4-A720-1538-8A39-0C89BE06EF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6617" y="3505259"/>
              <a:ext cx="462516" cy="436220"/>
            </a:xfrm>
            <a:prstGeom prst="ellipse">
              <a:avLst/>
            </a:prstGeom>
            <a:gradFill flip="none" rotWithShape="1">
              <a:gsLst>
                <a:gs pos="48000">
                  <a:srgbClr val="92D050"/>
                </a:gs>
                <a:gs pos="82437">
                  <a:srgbClr val="8CD5FF"/>
                </a:gs>
                <a:gs pos="81875">
                  <a:schemeClr val="accent3"/>
                </a:gs>
                <a:gs pos="87000">
                  <a:schemeClr val="accent3">
                    <a:lumMod val="40000"/>
                    <a:lumOff val="60000"/>
                  </a:schemeClr>
                </a:gs>
                <a:gs pos="91000">
                  <a:srgbClr val="8CD5FF"/>
                </a:gs>
                <a:gs pos="73000">
                  <a:schemeClr val="accent3">
                    <a:lumMod val="40000"/>
                    <a:lumOff val="60000"/>
                  </a:schemeClr>
                </a:gs>
                <a:gs pos="67000">
                  <a:schemeClr val="accent3"/>
                </a:gs>
                <a:gs pos="95000">
                  <a:schemeClr val="accent1">
                    <a:lumMod val="45000"/>
                    <a:lumOff val="55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51"/>
              <a:endParaRPr lang="en-KR" sz="1547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F03DE43-5747-4200-8335-C4C957B2758C}"/>
                </a:ext>
              </a:extLst>
            </p:cNvPr>
            <p:cNvCxnSpPr>
              <a:stCxn id="29" idx="2"/>
            </p:cNvCxnSpPr>
            <p:nvPr/>
          </p:nvCxnSpPr>
          <p:spPr>
            <a:xfrm>
              <a:off x="4216617" y="3723369"/>
              <a:ext cx="0" cy="1420131"/>
            </a:xfrm>
            <a:prstGeom prst="line">
              <a:avLst/>
            </a:prstGeom>
            <a:noFill/>
            <a:ln w="25400" cap="flat">
              <a:solidFill>
                <a:schemeClr val="accent5">
                  <a:lumMod val="5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DD2A79E-17C1-9C79-4D94-48489FA3C461}"/>
                </a:ext>
              </a:extLst>
            </p:cNvPr>
            <p:cNvCxnSpPr/>
            <p:nvPr/>
          </p:nvCxnSpPr>
          <p:spPr>
            <a:xfrm>
              <a:off x="4679132" y="3723369"/>
              <a:ext cx="0" cy="1420131"/>
            </a:xfrm>
            <a:prstGeom prst="line">
              <a:avLst/>
            </a:prstGeom>
            <a:noFill/>
            <a:ln w="25400" cap="flat">
              <a:solidFill>
                <a:schemeClr val="accent6">
                  <a:lumMod val="50000"/>
                </a:schemeClr>
              </a:solidFill>
              <a:prstDash val="lg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4" name="Mechanical radius">
              <a:extLst>
                <a:ext uri="{FF2B5EF4-FFF2-40B4-BE49-F238E27FC236}">
                  <a16:creationId xmlns:a16="http://schemas.microsoft.com/office/drawing/2014/main" id="{6CD24317-BAE9-2670-5BA4-5FC37316E91B}"/>
                </a:ext>
              </a:extLst>
            </p:cNvPr>
            <p:cNvSpPr txBox="1"/>
            <p:nvPr/>
          </p:nvSpPr>
          <p:spPr>
            <a:xfrm>
              <a:off x="3757845" y="5237111"/>
              <a:ext cx="1561326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rPr lang="en-US" dirty="0">
                  <a:solidFill>
                    <a:schemeClr val="accent3">
                      <a:lumMod val="50000"/>
                    </a:schemeClr>
                  </a:solidFill>
                </a:rPr>
                <a:t>Mass</a:t>
              </a:r>
              <a:r>
                <a:rPr dirty="0">
                  <a:solidFill>
                    <a:schemeClr val="accent3">
                      <a:lumMod val="50000"/>
                    </a:schemeClr>
                  </a:solidFill>
                </a:rPr>
                <a:t> radius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45302DE-42F0-BABB-9CD4-59C57CA19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2735" y="5349282"/>
              <a:ext cx="1143000" cy="2500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0DBD3F0-D8D4-0988-D0F0-0C934892D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882" y="5341890"/>
            <a:ext cx="5886234" cy="489613"/>
          </a:xfrm>
          <a:prstGeom prst="rect">
            <a:avLst/>
          </a:prstGeom>
        </p:spPr>
      </p:pic>
      <p:sp>
        <p:nvSpPr>
          <p:cNvPr id="5" name="H.W. Won, J.-Y. Kim, HChK,  2310.04670 [hep-ph] (2023)">
            <a:extLst>
              <a:ext uri="{FF2B5EF4-FFF2-40B4-BE49-F238E27FC236}">
                <a16:creationId xmlns:a16="http://schemas.microsoft.com/office/drawing/2014/main" id="{A072246A-2283-5136-37BA-C2544F3721FA}"/>
              </a:ext>
            </a:extLst>
          </p:cNvPr>
          <p:cNvSpPr txBox="1"/>
          <p:nvPr/>
        </p:nvSpPr>
        <p:spPr>
          <a:xfrm>
            <a:off x="5356106" y="6491642"/>
            <a:ext cx="3787894" cy="28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just" defTabSz="410765">
              <a:defRPr sz="140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H.W. Won, J.-Y. Kim, </a:t>
            </a:r>
            <a:r>
              <a:rPr dirty="0" err="1"/>
              <a:t>HChK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PRD 108 (2023)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9011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Mechanical Structure…"/>
          <p:cNvSpPr txBox="1"/>
          <p:nvPr/>
        </p:nvSpPr>
        <p:spPr>
          <a:xfrm>
            <a:off x="1586409" y="2546708"/>
            <a:ext cx="5971185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5000" b="1">
                <a:solidFill>
                  <a:srgbClr val="FFEC44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en-US" sz="3600" dirty="0"/>
              <a:t>Gravitational form factors</a:t>
            </a:r>
            <a:r>
              <a:rPr sz="3600" dirty="0"/>
              <a:t> </a:t>
            </a:r>
          </a:p>
          <a:p>
            <a:pPr algn="ctr">
              <a:defRPr sz="5000" b="1">
                <a:solidFill>
                  <a:srgbClr val="FFEC44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sz="3600" dirty="0"/>
              <a:t>of </a:t>
            </a:r>
          </a:p>
          <a:p>
            <a:pPr algn="ctr">
              <a:defRPr sz="5000" b="1">
                <a:solidFill>
                  <a:srgbClr val="FFEC44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sz="3600" dirty="0"/>
              <a:t>the proton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E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Mechanical Structure…"/>
          <p:cNvSpPr txBox="1"/>
          <p:nvPr/>
        </p:nvSpPr>
        <p:spPr>
          <a:xfrm>
            <a:off x="1971133" y="3100706"/>
            <a:ext cx="520174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5000" b="1">
                <a:solidFill>
                  <a:srgbClr val="FFEC44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en-US" sz="3600" dirty="0"/>
              <a:t>Spin-Orbit Correlations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187816113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roup"/>
          <p:cNvGrpSpPr/>
          <p:nvPr/>
        </p:nvGrpSpPr>
        <p:grpSpPr>
          <a:xfrm>
            <a:off x="-1" y="0"/>
            <a:ext cx="9144002" cy="720000"/>
            <a:chOff x="0" y="0"/>
            <a:chExt cx="9144000" cy="719999"/>
          </a:xfrm>
        </p:grpSpPr>
        <p:sp>
          <p:nvSpPr>
            <p:cNvPr id="440" name="Rectangle"/>
            <p:cNvSpPr/>
            <p:nvPr/>
          </p:nvSpPr>
          <p:spPr>
            <a:xfrm>
              <a:off x="-1" y="0"/>
              <a:ext cx="9144002" cy="720000"/>
            </a:xfrm>
            <a:prstGeom prst="rect">
              <a:avLst/>
            </a:prstGeom>
            <a:solidFill>
              <a:srgbClr val="00245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Lucida Grande"/>
                </a:defRPr>
              </a:pPr>
              <a:endParaRPr/>
            </a:p>
          </p:txBody>
        </p:sp>
        <p:sp>
          <p:nvSpPr>
            <p:cNvPr id="441" name="Gravitational form factors"/>
            <p:cNvSpPr txBox="1"/>
            <p:nvPr/>
          </p:nvSpPr>
          <p:spPr>
            <a:xfrm>
              <a:off x="519692" y="137972"/>
              <a:ext cx="7970734" cy="454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Spin-orbit correlation: Twist-3 operator</a:t>
              </a:r>
            </a:p>
          </p:txBody>
        </p:sp>
      </p:grpSp>
      <p:pic>
        <p:nvPicPr>
          <p:cNvPr id="44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92" y="1683796"/>
            <a:ext cx="3449902" cy="39806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QCD operators"/>
          <p:cNvSpPr txBox="1"/>
          <p:nvPr/>
        </p:nvSpPr>
        <p:spPr>
          <a:xfrm>
            <a:off x="266392" y="995820"/>
            <a:ext cx="1943696" cy="412156"/>
          </a:xfrm>
          <a:prstGeom prst="rect">
            <a:avLst/>
          </a:prstGeom>
          <a:gradFill>
            <a:gsLst>
              <a:gs pos="0">
                <a:schemeClr val="accent4">
                  <a:hueOff val="-782216"/>
                  <a:satOff val="13445"/>
                  <a:lumOff val="36756"/>
                </a:schemeClr>
              </a:gs>
              <a:gs pos="35000">
                <a:srgbClr val="FFD0C3"/>
              </a:gs>
              <a:gs pos="100000">
                <a:schemeClr val="accent4">
                  <a:hueOff val="-854692"/>
                  <a:satOff val="13445"/>
                  <a:lumOff val="48875"/>
                </a:schemeClr>
              </a:gs>
            </a:gsLst>
            <a:lin ang="16200000"/>
          </a:gradFill>
          <a:ln>
            <a:solidFill>
              <a:srgbClr val="DE670B"/>
            </a:solidFill>
          </a:ln>
          <a:effectLst>
            <a:outerShdw blurRad="38100" dist="25400" dir="5400000" rotWithShape="0">
              <a:schemeClr val="accent4">
                <a:alpha val="5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QCD operators</a:t>
            </a:r>
          </a:p>
        </p:txBody>
      </p:sp>
      <p:sp>
        <p:nvSpPr>
          <p:cNvPr id="445" name="C. Lorce, PLB 735, 344 (2014)"/>
          <p:cNvSpPr txBox="1"/>
          <p:nvPr/>
        </p:nvSpPr>
        <p:spPr>
          <a:xfrm>
            <a:off x="-106882" y="2234443"/>
            <a:ext cx="283819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139700">
              <a:spcBef>
                <a:spcPts val="1200"/>
              </a:spcBef>
              <a:buFont typeface="Times Roman"/>
              <a:defRPr sz="1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C. Lorce, PLB 735, 344 (2014) </a:t>
            </a:r>
          </a:p>
        </p:txBody>
      </p:sp>
      <p:pic>
        <p:nvPicPr>
          <p:cNvPr id="4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718" y="1762664"/>
            <a:ext cx="2784559" cy="4479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AAE0286-028D-831E-79E9-4960FB64AA09}"/>
              </a:ext>
            </a:extLst>
          </p:cNvPr>
          <p:cNvGrpSpPr/>
          <p:nvPr/>
        </p:nvGrpSpPr>
        <p:grpSpPr>
          <a:xfrm>
            <a:off x="231788" y="1963221"/>
            <a:ext cx="8692756" cy="3688719"/>
            <a:chOff x="231788" y="1963221"/>
            <a:chExt cx="8692756" cy="3688719"/>
          </a:xfrm>
        </p:grpSpPr>
        <p:sp>
          <p:nvSpPr>
            <p:cNvPr id="460" name="Potential term"/>
            <p:cNvSpPr/>
            <p:nvPr/>
          </p:nvSpPr>
          <p:spPr>
            <a:xfrm>
              <a:off x="4592032" y="4362114"/>
              <a:ext cx="1270002" cy="99857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700"/>
              </a:lvl1pPr>
            </a:lstStyle>
            <a:p>
              <a:r>
                <a:rPr dirty="0"/>
                <a:t>Potential term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04FBB33-0806-76CA-29AD-8A0381F37CC0}"/>
                </a:ext>
              </a:extLst>
            </p:cNvPr>
            <p:cNvGrpSpPr/>
            <p:nvPr/>
          </p:nvGrpSpPr>
          <p:grpSpPr>
            <a:xfrm>
              <a:off x="231788" y="1963221"/>
              <a:ext cx="8692756" cy="3688719"/>
              <a:chOff x="231788" y="1963221"/>
              <a:chExt cx="8692756" cy="3688719"/>
            </a:xfrm>
          </p:grpSpPr>
          <p:sp>
            <p:nvSpPr>
              <p:cNvPr id="458" name="Kinetic term"/>
              <p:cNvSpPr/>
              <p:nvPr/>
            </p:nvSpPr>
            <p:spPr>
              <a:xfrm>
                <a:off x="2008175" y="4359838"/>
                <a:ext cx="1270002" cy="998578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700"/>
                </a:lvl1pPr>
              </a:lstStyle>
              <a:p>
                <a:r>
                  <a:rPr dirty="0"/>
                  <a:t>Kinetic term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0372B7E-E15D-1248-B951-8FAAFEAF2457}"/>
                  </a:ext>
                </a:extLst>
              </p:cNvPr>
              <p:cNvGrpSpPr/>
              <p:nvPr/>
            </p:nvGrpSpPr>
            <p:grpSpPr>
              <a:xfrm>
                <a:off x="231788" y="1963221"/>
                <a:ext cx="8692756" cy="3688719"/>
                <a:chOff x="231788" y="1963221"/>
                <a:chExt cx="9001166" cy="3688719"/>
              </a:xfrm>
            </p:grpSpPr>
            <p:grpSp>
              <p:nvGrpSpPr>
                <p:cNvPr id="451" name="Group"/>
                <p:cNvGrpSpPr/>
                <p:nvPr/>
              </p:nvGrpSpPr>
              <p:grpSpPr>
                <a:xfrm>
                  <a:off x="264300" y="1963221"/>
                  <a:ext cx="8968654" cy="2298329"/>
                  <a:chOff x="-14959" y="0"/>
                  <a:chExt cx="8968652" cy="2298327"/>
                </a:xfrm>
              </p:grpSpPr>
              <p:sp>
                <p:nvSpPr>
                  <p:cNvPr id="446" name="Effective QCD operators"/>
                  <p:cNvSpPr txBox="1"/>
                  <p:nvPr/>
                </p:nvSpPr>
                <p:spPr>
                  <a:xfrm>
                    <a:off x="-14959" y="963297"/>
                    <a:ext cx="3293503" cy="47192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4">
                          <a:hueOff val="-782216"/>
                          <a:satOff val="13445"/>
                          <a:lumOff val="36756"/>
                        </a:schemeClr>
                      </a:gs>
                      <a:gs pos="35000">
                        <a:srgbClr val="FFD0C3"/>
                      </a:gs>
                      <a:gs pos="100000">
                        <a:schemeClr val="accent4">
                          <a:hueOff val="-854692"/>
                          <a:satOff val="13445"/>
                          <a:lumOff val="48875"/>
                        </a:schemeClr>
                      </a:gs>
                    </a:gsLst>
                    <a:lin ang="16200000" scaled="0"/>
                  </a:gradFill>
                  <a:ln w="9525" cap="flat">
                    <a:solidFill>
                      <a:srgbClr val="DE670B"/>
                    </a:solidFill>
                    <a:prstDash val="solid"/>
                    <a:round/>
                  </a:ln>
                  <a:effectLst>
                    <a:outerShdw blurRad="38100" dist="25400" dir="5400000" rotWithShape="0">
                      <a:schemeClr val="accent4">
                        <a:alpha val="50000"/>
                      </a:schemeClr>
                    </a:outerShdw>
                  </a:effectLst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spAutoFit/>
                  </a:bodyPr>
                  <a:lstStyle/>
                  <a:p>
                    <a:r>
                      <a:rPr dirty="0"/>
                      <a:t>Effective QCD operators</a:t>
                    </a:r>
                  </a:p>
                </p:txBody>
              </p:sp>
              <p:pic>
                <p:nvPicPr>
                  <p:cNvPr id="447" name="Image" descr="Image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0" y="1732296"/>
                    <a:ext cx="7716218" cy="56603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448" name="J.-Y. Kim and C. Weiss, PLB 848, 138387 (2024)"/>
                  <p:cNvSpPr txBox="1"/>
                  <p:nvPr/>
                </p:nvSpPr>
                <p:spPr>
                  <a:xfrm>
                    <a:off x="4817163" y="1453611"/>
                    <a:ext cx="4136530" cy="3302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 indent="139700">
                      <a:spcBef>
                        <a:spcPts val="1200"/>
                      </a:spcBef>
                      <a:buFont typeface="Times Roman"/>
                      <a:defRPr sz="1400">
                        <a:latin typeface="Times Roman"/>
                        <a:ea typeface="Times Roman"/>
                        <a:cs typeface="Times Roman"/>
                        <a:sym typeface="Times Roman"/>
                      </a:defRPr>
                    </a:lvl1pPr>
                  </a:lstStyle>
                  <a:p>
                    <a:r>
                      <a:rPr dirty="0"/>
                      <a:t>J.-Y. Kim and C. Weiss, PLB 848, 138387 (2024) </a:t>
                    </a:r>
                  </a:p>
                </p:txBody>
              </p:sp>
              <p:sp>
                <p:nvSpPr>
                  <p:cNvPr id="465" name="Connection Line"/>
                  <p:cNvSpPr/>
                  <p:nvPr/>
                </p:nvSpPr>
                <p:spPr>
                  <a:xfrm>
                    <a:off x="3792308" y="0"/>
                    <a:ext cx="727910" cy="16245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576" h="21600" extrusionOk="0">
                        <a:moveTo>
                          <a:pt x="0" y="0"/>
                        </a:moveTo>
                        <a:cubicBezTo>
                          <a:pt x="18773" y="5065"/>
                          <a:pt x="21600" y="12265"/>
                          <a:pt x="8481" y="21600"/>
                        </a:cubicBezTo>
                      </a:path>
                    </a:pathLst>
                  </a:custGeom>
                  <a:noFill/>
                  <a:ln w="25400" cap="flat">
                    <a:solidFill>
                      <a:schemeClr val="accent1"/>
                    </a:solidFill>
                    <a:prstDash val="solid"/>
                    <a:round/>
                    <a:tailEnd type="triangle" w="med" len="med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450" name="QCD EOM &amp; the instanton vacuum EOM of Effective theory"/>
                  <p:cNvSpPr txBox="1"/>
                  <p:nvPr/>
                </p:nvSpPr>
                <p:spPr>
                  <a:xfrm>
                    <a:off x="4634282" y="478916"/>
                    <a:ext cx="3670425" cy="65514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/>
                  <a:p>
                    <a:pPr>
                      <a:defRPr sz="2000"/>
                    </a:pPr>
                    <a:r>
                      <a:t>QCD EOM &amp; the instanton vacuum</a:t>
                    </a:r>
                    <a:br/>
                    <a:r>
                      <a:t>EOM of Effective theory</a:t>
                    </a:r>
                  </a:p>
                </p:txBody>
              </p:sp>
            </p:grpSp>
            <p:sp>
              <p:nvSpPr>
                <p:cNvPr id="457" name="Line"/>
                <p:cNvSpPr/>
                <p:nvPr/>
              </p:nvSpPr>
              <p:spPr>
                <a:xfrm>
                  <a:off x="1964594" y="4196389"/>
                  <a:ext cx="1270001" cy="0"/>
                </a:xfrm>
                <a:prstGeom prst="line">
                  <a:avLst/>
                </a:prstGeom>
                <a:noFill/>
                <a:ln w="12700" cap="flat">
                  <a:solidFill>
                    <a:schemeClr val="accent5"/>
                  </a:solidFill>
                  <a:prstDash val="solid"/>
                  <a:round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9" name="Line"/>
                <p:cNvSpPr/>
                <p:nvPr/>
              </p:nvSpPr>
              <p:spPr>
                <a:xfrm>
                  <a:off x="3415182" y="4201382"/>
                  <a:ext cx="3849789" cy="0"/>
                </a:xfrm>
                <a:prstGeom prst="line">
                  <a:avLst/>
                </a:prstGeom>
                <a:noFill/>
                <a:ln w="12700" cap="flat">
                  <a:solidFill>
                    <a:schemeClr val="accent5"/>
                  </a:solidFill>
                  <a:prstDash val="solid"/>
                  <a:round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pic>
              <p:nvPicPr>
                <p:cNvPr id="462" name="Image" descr="Image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217168" y="4374524"/>
                  <a:ext cx="2717458" cy="3302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63" name="(Twist-3 projection)"/>
                <p:cNvSpPr/>
                <p:nvPr/>
              </p:nvSpPr>
              <p:spPr>
                <a:xfrm>
                  <a:off x="231788" y="4381937"/>
                  <a:ext cx="1270000" cy="12700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1600"/>
                  </a:lvl1pPr>
                </a:lstStyle>
                <a:p>
                  <a:r>
                    <a:rPr dirty="0"/>
                    <a:t>(Twist-3 projection)</a:t>
                  </a:r>
                </a:p>
              </p:txBody>
            </p:sp>
          </p:grp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44A07CB-9463-B82A-C223-AE4351478869}"/>
              </a:ext>
            </a:extLst>
          </p:cNvPr>
          <p:cNvGrpSpPr/>
          <p:nvPr/>
        </p:nvGrpSpPr>
        <p:grpSpPr>
          <a:xfrm>
            <a:off x="310551" y="4873366"/>
            <a:ext cx="7917631" cy="1695268"/>
            <a:chOff x="310551" y="4873366"/>
            <a:chExt cx="7917631" cy="1695268"/>
          </a:xfrm>
        </p:grpSpPr>
        <p:pic>
          <p:nvPicPr>
            <p:cNvPr id="453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0980" y="5530837"/>
              <a:ext cx="5788952" cy="1037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5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55479" y="5681661"/>
              <a:ext cx="1672703" cy="5518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2F746EE-718D-F8B5-0C4F-51B19D2BE9F3}"/>
                </a:ext>
              </a:extLst>
            </p:cNvPr>
            <p:cNvSpPr txBox="1"/>
            <p:nvPr/>
          </p:nvSpPr>
          <p:spPr>
            <a:xfrm>
              <a:off x="310551" y="4873366"/>
              <a:ext cx="3020058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Parity-odd form factors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roup"/>
          <p:cNvGrpSpPr/>
          <p:nvPr/>
        </p:nvGrpSpPr>
        <p:grpSpPr>
          <a:xfrm>
            <a:off x="-1" y="0"/>
            <a:ext cx="9144002" cy="720000"/>
            <a:chOff x="0" y="0"/>
            <a:chExt cx="9144000" cy="719999"/>
          </a:xfrm>
        </p:grpSpPr>
        <p:sp>
          <p:nvSpPr>
            <p:cNvPr id="467" name="Rectangle"/>
            <p:cNvSpPr/>
            <p:nvPr/>
          </p:nvSpPr>
          <p:spPr>
            <a:xfrm>
              <a:off x="-1" y="0"/>
              <a:ext cx="9144002" cy="720000"/>
            </a:xfrm>
            <a:prstGeom prst="rect">
              <a:avLst/>
            </a:prstGeom>
            <a:solidFill>
              <a:srgbClr val="00245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Lucida Grande"/>
                </a:defRPr>
              </a:pPr>
              <a:endParaRPr/>
            </a:p>
          </p:txBody>
        </p:sp>
        <p:sp>
          <p:nvSpPr>
            <p:cNvPr id="468" name="Gravitational form factors"/>
            <p:cNvSpPr txBox="1"/>
            <p:nvPr/>
          </p:nvSpPr>
          <p:spPr>
            <a:xfrm>
              <a:off x="519692" y="137972"/>
              <a:ext cx="7970734" cy="454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Interpretation of the SOC operator</a:t>
              </a:r>
            </a:p>
          </p:txBody>
        </p:sp>
      </p:grpSp>
      <p:sp>
        <p:nvSpPr>
          <p:cNvPr id="470" name="In the context of light-front quantization"/>
          <p:cNvSpPr txBox="1"/>
          <p:nvPr/>
        </p:nvSpPr>
        <p:spPr>
          <a:xfrm>
            <a:off x="136628" y="822735"/>
            <a:ext cx="5074296" cy="40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In the context of light-front quantization</a:t>
            </a:r>
          </a:p>
        </p:txBody>
      </p:sp>
      <p:grpSp>
        <p:nvGrpSpPr>
          <p:cNvPr id="473" name="Group"/>
          <p:cNvGrpSpPr/>
          <p:nvPr/>
        </p:nvGrpSpPr>
        <p:grpSpPr>
          <a:xfrm>
            <a:off x="372746" y="1328100"/>
            <a:ext cx="8064453" cy="959942"/>
            <a:chOff x="0" y="0"/>
            <a:chExt cx="8064451" cy="959941"/>
          </a:xfrm>
        </p:grpSpPr>
        <p:pic>
          <p:nvPicPr>
            <p:cNvPr id="471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4329"/>
              <a:ext cx="3806176" cy="571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2" name="Difference of # of quarks with  positive and negative spin projection along the z axis."/>
            <p:cNvSpPr txBox="1"/>
            <p:nvPr/>
          </p:nvSpPr>
          <p:spPr>
            <a:xfrm>
              <a:off x="4167188" y="0"/>
              <a:ext cx="3897264" cy="9599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000"/>
              </a:pPr>
              <a:r>
                <a:t>Difference of # of quarks with </a:t>
              </a:r>
              <a:br/>
              <a:r>
                <a:t>positive and negative spin projection</a:t>
              </a:r>
              <a:br/>
              <a:r>
                <a:t>along the z axis.</a:t>
              </a:r>
            </a:p>
          </p:txBody>
        </p:sp>
      </p:grpSp>
      <p:grpSp>
        <p:nvGrpSpPr>
          <p:cNvPr id="476" name="Group"/>
          <p:cNvGrpSpPr/>
          <p:nvPr/>
        </p:nvGrpSpPr>
        <p:grpSpPr>
          <a:xfrm>
            <a:off x="372708" y="2567215"/>
            <a:ext cx="8223256" cy="655142"/>
            <a:chOff x="0" y="0"/>
            <a:chExt cx="8223255" cy="655141"/>
          </a:xfrm>
        </p:grpSpPr>
        <p:pic>
          <p:nvPicPr>
            <p:cNvPr id="474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1929"/>
              <a:ext cx="4705947" cy="571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5" name="OAM projection along the z axis  regardless of the spin."/>
            <p:cNvSpPr txBox="1"/>
            <p:nvPr/>
          </p:nvSpPr>
          <p:spPr>
            <a:xfrm>
              <a:off x="4778678" y="0"/>
              <a:ext cx="3444578" cy="655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000"/>
              </a:pPr>
              <a:r>
                <a:t>OAM projection along the z axis </a:t>
              </a:r>
              <a:br/>
              <a:r>
                <a:t>regardless of the spin.</a:t>
              </a:r>
            </a:p>
          </p:txBody>
        </p:sp>
      </p:grpSp>
      <p:pic>
        <p:nvPicPr>
          <p:cNvPr id="47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82" y="4187054"/>
            <a:ext cx="5376389" cy="618866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Spin-orbit correlation of quarks"/>
          <p:cNvSpPr txBox="1"/>
          <p:nvPr/>
        </p:nvSpPr>
        <p:spPr>
          <a:xfrm>
            <a:off x="370202" y="3578014"/>
            <a:ext cx="3987851" cy="412155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Spin-orbit correlation of quarks</a:t>
            </a:r>
          </a:p>
        </p:txBody>
      </p:sp>
      <p:sp>
        <p:nvSpPr>
          <p:cNvPr id="479" name="Difference of the OAM projection of quarks with positive and negative spin projection."/>
          <p:cNvSpPr txBox="1"/>
          <p:nvPr/>
        </p:nvSpPr>
        <p:spPr>
          <a:xfrm>
            <a:off x="370457" y="4864879"/>
            <a:ext cx="7810451" cy="655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Difference of the OAM projection of quarks with positive and negative spin</a:t>
            </a:r>
            <a:br/>
            <a:r>
              <a:t>projection. </a:t>
            </a:r>
          </a:p>
        </p:txBody>
      </p:sp>
      <p:pic>
        <p:nvPicPr>
          <p:cNvPr id="48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300" y="5578982"/>
            <a:ext cx="6121346" cy="725155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J.-Y. Kim, H.-Y. Won, HChK, Ch. Weiss  2403.07186 [hep-ph]"/>
          <p:cNvSpPr txBox="1"/>
          <p:nvPr/>
        </p:nvSpPr>
        <p:spPr>
          <a:xfrm>
            <a:off x="4591841" y="6486083"/>
            <a:ext cx="4297549" cy="290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J.-Y. Kim, H.-Y. Won, HChK, Ch. Weiss  2403.07186 [hep-ph]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roup"/>
          <p:cNvGrpSpPr/>
          <p:nvPr/>
        </p:nvGrpSpPr>
        <p:grpSpPr>
          <a:xfrm>
            <a:off x="-1" y="0"/>
            <a:ext cx="9144002" cy="720000"/>
            <a:chOff x="0" y="0"/>
            <a:chExt cx="9144000" cy="719999"/>
          </a:xfrm>
        </p:grpSpPr>
        <p:sp>
          <p:nvSpPr>
            <p:cNvPr id="483" name="Rectangle"/>
            <p:cNvSpPr/>
            <p:nvPr/>
          </p:nvSpPr>
          <p:spPr>
            <a:xfrm>
              <a:off x="-1" y="0"/>
              <a:ext cx="9144002" cy="720000"/>
            </a:xfrm>
            <a:prstGeom prst="rect">
              <a:avLst/>
            </a:prstGeom>
            <a:solidFill>
              <a:srgbClr val="00245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Lucida Grande"/>
                </a:defRPr>
              </a:pPr>
              <a:endParaRPr/>
            </a:p>
          </p:txBody>
        </p:sp>
        <p:sp>
          <p:nvSpPr>
            <p:cNvPr id="484" name="Gravitational form factors"/>
            <p:cNvSpPr txBox="1"/>
            <p:nvPr/>
          </p:nvSpPr>
          <p:spPr>
            <a:xfrm>
              <a:off x="519692" y="137972"/>
              <a:ext cx="7970734" cy="454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Parity-odd Form factors</a:t>
              </a:r>
            </a:p>
          </p:txBody>
        </p:sp>
      </p:grpSp>
      <p:pic>
        <p:nvPicPr>
          <p:cNvPr id="4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25" y="980465"/>
            <a:ext cx="7174277" cy="1286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81" y="3471842"/>
            <a:ext cx="8538438" cy="597893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Axial-vector GPDs"/>
          <p:cNvSpPr txBox="1"/>
          <p:nvPr/>
        </p:nvSpPr>
        <p:spPr>
          <a:xfrm>
            <a:off x="378853" y="2925491"/>
            <a:ext cx="2305944" cy="402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Axial-vector GPDs</a:t>
            </a:r>
          </a:p>
        </p:txBody>
      </p:sp>
      <p:sp>
        <p:nvSpPr>
          <p:cNvPr id="489" name="The second moment of H"/>
          <p:cNvSpPr txBox="1"/>
          <p:nvPr/>
        </p:nvSpPr>
        <p:spPr>
          <a:xfrm>
            <a:off x="370202" y="4834633"/>
            <a:ext cx="3230911" cy="402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The second moment of H</a:t>
            </a:r>
          </a:p>
        </p:txBody>
      </p:sp>
      <p:pic>
        <p:nvPicPr>
          <p:cNvPr id="49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47" y="5274967"/>
            <a:ext cx="2851698" cy="666632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Oval"/>
          <p:cNvSpPr/>
          <p:nvPr/>
        </p:nvSpPr>
        <p:spPr>
          <a:xfrm>
            <a:off x="3667272" y="879387"/>
            <a:ext cx="528023" cy="788004"/>
          </a:xfrm>
          <a:prstGeom prst="ellipse">
            <a:avLst/>
          </a:prstGeom>
          <a:ln w="25400">
            <a:solidFill>
              <a:schemeClr val="accent4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92" name="J.-Y. Kim, H.-Y. Won, HChK, Ch. Weiss  2403.07186 [hep-ph]"/>
          <p:cNvSpPr txBox="1"/>
          <p:nvPr/>
        </p:nvSpPr>
        <p:spPr>
          <a:xfrm>
            <a:off x="4591841" y="6486083"/>
            <a:ext cx="4297549" cy="290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J.-Y. Kim, H.-Y. Won, HChK, Ch. Weiss  2403.07186 [hep-ph]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roup"/>
          <p:cNvGrpSpPr/>
          <p:nvPr/>
        </p:nvGrpSpPr>
        <p:grpSpPr>
          <a:xfrm>
            <a:off x="-1" y="0"/>
            <a:ext cx="9144002" cy="720000"/>
            <a:chOff x="0" y="0"/>
            <a:chExt cx="9144000" cy="719999"/>
          </a:xfrm>
        </p:grpSpPr>
        <p:sp>
          <p:nvSpPr>
            <p:cNvPr id="494" name="Rectangle"/>
            <p:cNvSpPr/>
            <p:nvPr/>
          </p:nvSpPr>
          <p:spPr>
            <a:xfrm>
              <a:off x="-1" y="0"/>
              <a:ext cx="9144002" cy="720000"/>
            </a:xfrm>
            <a:prstGeom prst="rect">
              <a:avLst/>
            </a:prstGeom>
            <a:solidFill>
              <a:srgbClr val="00245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Lucida Grande"/>
                </a:defRPr>
              </a:pPr>
              <a:endParaRPr/>
            </a:p>
          </p:txBody>
        </p:sp>
        <p:sp>
          <p:nvSpPr>
            <p:cNvPr id="495" name="Gravitational form factors"/>
            <p:cNvSpPr txBox="1"/>
            <p:nvPr/>
          </p:nvSpPr>
          <p:spPr>
            <a:xfrm>
              <a:off x="519692" y="137972"/>
              <a:ext cx="7970734" cy="454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Parity-odd Form factors</a:t>
              </a:r>
            </a:p>
          </p:txBody>
        </p:sp>
      </p:grpSp>
      <p:pic>
        <p:nvPicPr>
          <p:cNvPr id="4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93" y="3371635"/>
            <a:ext cx="4133201" cy="888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25" y="980465"/>
            <a:ext cx="7174277" cy="1286146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Oval"/>
          <p:cNvSpPr/>
          <p:nvPr/>
        </p:nvSpPr>
        <p:spPr>
          <a:xfrm>
            <a:off x="3174170" y="1606063"/>
            <a:ext cx="528023" cy="788003"/>
          </a:xfrm>
          <a:prstGeom prst="ellipse">
            <a:avLst/>
          </a:prstGeom>
          <a:ln w="25400">
            <a:solidFill>
              <a:schemeClr val="accent4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0" name="Oval"/>
          <p:cNvSpPr/>
          <p:nvPr/>
        </p:nvSpPr>
        <p:spPr>
          <a:xfrm>
            <a:off x="6813436" y="1606063"/>
            <a:ext cx="528022" cy="788003"/>
          </a:xfrm>
          <a:prstGeom prst="ellipse">
            <a:avLst/>
          </a:prstGeom>
          <a:ln w="25400">
            <a:solidFill>
              <a:schemeClr val="accent4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1" name="C &amp; F form factors are related to the EM form factors."/>
          <p:cNvSpPr txBox="1"/>
          <p:nvPr/>
        </p:nvSpPr>
        <p:spPr>
          <a:xfrm>
            <a:off x="205835" y="2769198"/>
            <a:ext cx="6927355" cy="40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>
              <a:buSzPct val="100000"/>
              <a:buChar char="•"/>
            </a:lvl1pPr>
          </a:lstStyle>
          <a:p>
            <a:r>
              <a:t>C &amp; F form factors are related to the EM form factors.</a:t>
            </a:r>
          </a:p>
        </p:txBody>
      </p:sp>
      <p:sp>
        <p:nvSpPr>
          <p:cNvPr id="502" name="Spin-orbit correlation"/>
          <p:cNvSpPr txBox="1"/>
          <p:nvPr/>
        </p:nvSpPr>
        <p:spPr>
          <a:xfrm>
            <a:off x="205835" y="4721538"/>
            <a:ext cx="2987875" cy="40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>
              <a:buSzPct val="100000"/>
              <a:buChar char="•"/>
            </a:lvl1pPr>
          </a:lstStyle>
          <a:p>
            <a:r>
              <a:t>Spin-orbit correlation</a:t>
            </a:r>
          </a:p>
        </p:txBody>
      </p:sp>
      <p:pic>
        <p:nvPicPr>
          <p:cNvPr id="50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66" y="5221027"/>
            <a:ext cx="4784917" cy="1337063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J.-Y. Kim, H.-Y. Won, HChK, Ch. Weiss  2403.07186 [hep-ph]"/>
          <p:cNvSpPr txBox="1"/>
          <p:nvPr/>
        </p:nvSpPr>
        <p:spPr>
          <a:xfrm>
            <a:off x="4591841" y="6486083"/>
            <a:ext cx="4297549" cy="290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J.-Y. Kim, H.-Y. Won, HChK, Ch. Weiss  2403.07186 [hep-ph]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roup"/>
          <p:cNvGrpSpPr/>
          <p:nvPr/>
        </p:nvGrpSpPr>
        <p:grpSpPr>
          <a:xfrm>
            <a:off x="-1" y="0"/>
            <a:ext cx="9144002" cy="720000"/>
            <a:chOff x="0" y="0"/>
            <a:chExt cx="9144000" cy="719999"/>
          </a:xfrm>
        </p:grpSpPr>
        <p:sp>
          <p:nvSpPr>
            <p:cNvPr id="506" name="Rectangle"/>
            <p:cNvSpPr/>
            <p:nvPr/>
          </p:nvSpPr>
          <p:spPr>
            <a:xfrm>
              <a:off x="-1" y="0"/>
              <a:ext cx="9144002" cy="720000"/>
            </a:xfrm>
            <a:prstGeom prst="rect">
              <a:avLst/>
            </a:prstGeom>
            <a:solidFill>
              <a:srgbClr val="00245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Lucida Grande"/>
                </a:defRPr>
              </a:pPr>
              <a:endParaRPr/>
            </a:p>
          </p:txBody>
        </p:sp>
        <p:sp>
          <p:nvSpPr>
            <p:cNvPr id="507" name="Gravitational form factors"/>
            <p:cNvSpPr txBox="1"/>
            <p:nvPr/>
          </p:nvSpPr>
          <p:spPr>
            <a:xfrm>
              <a:off x="519692" y="137972"/>
              <a:ext cx="7970734" cy="454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Spin-orbit correlation in an effective chiral theory</a:t>
              </a:r>
            </a:p>
          </p:txBody>
        </p:sp>
      </p:grpSp>
      <p:sp>
        <p:nvSpPr>
          <p:cNvPr id="509" name="Expressions in the theory"/>
          <p:cNvSpPr txBox="1"/>
          <p:nvPr/>
        </p:nvSpPr>
        <p:spPr>
          <a:xfrm>
            <a:off x="335599" y="1021705"/>
            <a:ext cx="3228678" cy="40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Expressions in the theory</a:t>
            </a:r>
          </a:p>
        </p:txBody>
      </p:sp>
      <p:pic>
        <p:nvPicPr>
          <p:cNvPr id="51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14" y="1726041"/>
            <a:ext cx="5316815" cy="1083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878" y="1495120"/>
            <a:ext cx="1742017" cy="488293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J.-Y. Kim, H.-Y. Won, HChK, Ch. Weiss  2403.07186 [hep-ph]"/>
          <p:cNvSpPr txBox="1"/>
          <p:nvPr/>
        </p:nvSpPr>
        <p:spPr>
          <a:xfrm>
            <a:off x="4591841" y="6486083"/>
            <a:ext cx="4297549" cy="290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J.-Y. Kim, H.-Y. Won, HChK, Ch. Weiss  2403.07186 [hep-ph]</a:t>
            </a:r>
          </a:p>
        </p:txBody>
      </p:sp>
      <p:grpSp>
        <p:nvGrpSpPr>
          <p:cNvPr id="517" name="Group"/>
          <p:cNvGrpSpPr/>
          <p:nvPr/>
        </p:nvGrpSpPr>
        <p:grpSpPr>
          <a:xfrm>
            <a:off x="670880" y="3815401"/>
            <a:ext cx="7349684" cy="2386842"/>
            <a:chOff x="0" y="0"/>
            <a:chExt cx="7349682" cy="2386840"/>
          </a:xfrm>
        </p:grpSpPr>
        <p:pic>
          <p:nvPicPr>
            <p:cNvPr id="513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036651" cy="1083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4" name=": The correlation between the radius vector and the spin of the quarks"/>
            <p:cNvSpPr txBox="1"/>
            <p:nvPr/>
          </p:nvSpPr>
          <p:spPr>
            <a:xfrm>
              <a:off x="28379" y="1273618"/>
              <a:ext cx="7321303" cy="3503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r>
                <a:t>: The correlation between the radius vector and the spin of the quarks</a:t>
              </a:r>
            </a:p>
          </p:txBody>
        </p:sp>
        <p:pic>
          <p:nvPicPr>
            <p:cNvPr id="515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254" y="1838183"/>
              <a:ext cx="233868" cy="182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6" name="bilinear form provides the pseudoscalar density that allows the radius vector to couple to the spin (Fully relativistic effect)."/>
            <p:cNvSpPr txBox="1"/>
            <p:nvPr/>
          </p:nvSpPr>
          <p:spPr>
            <a:xfrm>
              <a:off x="521122" y="1731698"/>
              <a:ext cx="6549381" cy="655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000">
                  <a:solidFill>
                    <a:schemeClr val="accent1"/>
                  </a:solidFill>
                </a:defRPr>
              </a:pPr>
              <a:r>
                <a:t>bilinear form provides the pseudoscalar density that allows</a:t>
              </a:r>
              <a:br/>
              <a:r>
                <a:t>the radius vector to couple to the spin (Fully relativistic effect).</a:t>
              </a:r>
            </a:p>
          </p:txBody>
        </p:sp>
      </p:grpSp>
      <p:sp>
        <p:nvSpPr>
          <p:cNvPr id="518" name=": the correlation of the quark spin and OAM."/>
          <p:cNvSpPr txBox="1"/>
          <p:nvPr/>
        </p:nvSpPr>
        <p:spPr>
          <a:xfrm>
            <a:off x="612427" y="2899142"/>
            <a:ext cx="4669930" cy="350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: the correlation of the quark spin and OAM.</a:t>
            </a:r>
          </a:p>
        </p:txBody>
      </p:sp>
      <p:sp>
        <p:nvSpPr>
          <p:cNvPr id="519" name="Rectangle"/>
          <p:cNvSpPr/>
          <p:nvPr/>
        </p:nvSpPr>
        <p:spPr>
          <a:xfrm>
            <a:off x="4593644" y="2172668"/>
            <a:ext cx="626803" cy="475593"/>
          </a:xfrm>
          <a:prstGeom prst="rect">
            <a:avLst/>
          </a:prstGeom>
          <a:ln w="12700">
            <a:solidFill>
              <a:schemeClr val="accent4">
                <a:satOff val="-10819"/>
                <a:lumOff val="13333"/>
              </a:schemeClr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20" name="Rectangle"/>
          <p:cNvSpPr/>
          <p:nvPr/>
        </p:nvSpPr>
        <p:spPr>
          <a:xfrm>
            <a:off x="3812299" y="4254771"/>
            <a:ext cx="2189492" cy="475593"/>
          </a:xfrm>
          <a:prstGeom prst="rect">
            <a:avLst/>
          </a:prstGeom>
          <a:ln w="12700">
            <a:solidFill>
              <a:schemeClr val="accent4">
                <a:satOff val="-10819"/>
                <a:lumOff val="13333"/>
              </a:schemeClr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roup"/>
          <p:cNvGrpSpPr/>
          <p:nvPr/>
        </p:nvGrpSpPr>
        <p:grpSpPr>
          <a:xfrm>
            <a:off x="-1" y="0"/>
            <a:ext cx="9144002" cy="720000"/>
            <a:chOff x="0" y="0"/>
            <a:chExt cx="9144000" cy="719999"/>
          </a:xfrm>
        </p:grpSpPr>
        <p:sp>
          <p:nvSpPr>
            <p:cNvPr id="522" name="Rectangle"/>
            <p:cNvSpPr/>
            <p:nvPr/>
          </p:nvSpPr>
          <p:spPr>
            <a:xfrm>
              <a:off x="-1" y="0"/>
              <a:ext cx="9144002" cy="720000"/>
            </a:xfrm>
            <a:prstGeom prst="rect">
              <a:avLst/>
            </a:prstGeom>
            <a:solidFill>
              <a:srgbClr val="00245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Lucida Grande"/>
                </a:defRPr>
              </a:pPr>
              <a:endParaRPr/>
            </a:p>
          </p:txBody>
        </p:sp>
        <p:sp>
          <p:nvSpPr>
            <p:cNvPr id="523" name="Gravitational form factors"/>
            <p:cNvSpPr txBox="1"/>
            <p:nvPr/>
          </p:nvSpPr>
          <p:spPr>
            <a:xfrm>
              <a:off x="519692" y="137972"/>
              <a:ext cx="7970734" cy="454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Gradient Expansion</a:t>
              </a:r>
            </a:p>
          </p:txBody>
        </p:sp>
      </p:grpSp>
      <p:sp>
        <p:nvSpPr>
          <p:cNvPr id="525" name="J.-Y. Kim, H.-Y. Won, HChK, Ch. Weiss  2403.07186 [hep-ph]"/>
          <p:cNvSpPr txBox="1"/>
          <p:nvPr/>
        </p:nvSpPr>
        <p:spPr>
          <a:xfrm>
            <a:off x="4591841" y="6486083"/>
            <a:ext cx="4297549" cy="290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J.-Y. Kim, H.-Y. Won, HChK, Ch. Weiss  2403.07186 [hep-ph]</a:t>
            </a:r>
          </a:p>
        </p:txBody>
      </p:sp>
      <p:pic>
        <p:nvPicPr>
          <p:cNvPr id="52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647" y="2126902"/>
            <a:ext cx="724929" cy="437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40" y="1743023"/>
            <a:ext cx="1287080" cy="234703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Chiral effective theory of the nucleon interpolates between the NRQM  and the Skyrme model."/>
          <p:cNvSpPr txBox="1"/>
          <p:nvPr/>
        </p:nvSpPr>
        <p:spPr>
          <a:xfrm>
            <a:off x="-25400" y="852195"/>
            <a:ext cx="7641308" cy="655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  <a:defRPr sz="2000"/>
            </a:pPr>
            <a:r>
              <a:t>Chiral effective theory of the nucleon interpolates between the NRQM </a:t>
            </a:r>
            <a:br/>
            <a:r>
              <a:t>and the Skyrme model.</a:t>
            </a:r>
          </a:p>
        </p:txBody>
      </p:sp>
      <p:sp>
        <p:nvSpPr>
          <p:cNvPr id="529" name=": NRQM limit"/>
          <p:cNvSpPr txBox="1"/>
          <p:nvPr/>
        </p:nvSpPr>
        <p:spPr>
          <a:xfrm>
            <a:off x="1538074" y="1685203"/>
            <a:ext cx="1447429" cy="350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: NRQM limit</a:t>
            </a:r>
          </a:p>
        </p:txBody>
      </p:sp>
      <p:pic>
        <p:nvPicPr>
          <p:cNvPr id="53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142" y="1743023"/>
            <a:ext cx="1271939" cy="234703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: Skyrmion limit"/>
          <p:cNvSpPr txBox="1"/>
          <p:nvPr/>
        </p:nvSpPr>
        <p:spPr>
          <a:xfrm>
            <a:off x="5090829" y="1685203"/>
            <a:ext cx="1724250" cy="350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: Skyrmion limit</a:t>
            </a:r>
          </a:p>
        </p:txBody>
      </p:sp>
      <p:sp>
        <p:nvSpPr>
          <p:cNvPr id="532" name="Line"/>
          <p:cNvSpPr/>
          <p:nvPr/>
        </p:nvSpPr>
        <p:spPr>
          <a:xfrm>
            <a:off x="5018362" y="2345532"/>
            <a:ext cx="560510" cy="1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33" name="Finite # of the effective  chiral Lagrangian"/>
          <p:cNvSpPr txBox="1"/>
          <p:nvPr/>
        </p:nvSpPr>
        <p:spPr>
          <a:xfrm>
            <a:off x="5669983" y="2114367"/>
            <a:ext cx="2302744" cy="635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Finite # of the effective </a:t>
            </a:r>
            <a:br/>
            <a:r>
              <a:t>chiral Lagrangian</a:t>
            </a:r>
          </a:p>
        </p:txBody>
      </p:sp>
      <p:pic>
        <p:nvPicPr>
          <p:cNvPr id="53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86" y="3817089"/>
            <a:ext cx="6516420" cy="887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629" y="3042975"/>
            <a:ext cx="5191809" cy="51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908" y="3152621"/>
            <a:ext cx="1454796" cy="290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992" y="5240905"/>
            <a:ext cx="5833455" cy="5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269" y="5957466"/>
            <a:ext cx="2786801" cy="4697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3" name="Group"/>
          <p:cNvGrpSpPr/>
          <p:nvPr/>
        </p:nvGrpSpPr>
        <p:grpSpPr>
          <a:xfrm>
            <a:off x="724753" y="2734630"/>
            <a:ext cx="4834171" cy="2139443"/>
            <a:chOff x="0" y="0"/>
            <a:chExt cx="4834170" cy="2139441"/>
          </a:xfrm>
        </p:grpSpPr>
        <p:sp>
          <p:nvSpPr>
            <p:cNvPr id="539" name="Rectangle"/>
            <p:cNvSpPr/>
            <p:nvPr/>
          </p:nvSpPr>
          <p:spPr>
            <a:xfrm>
              <a:off x="0" y="1407238"/>
              <a:ext cx="2828449" cy="629742"/>
            </a:xfrm>
            <a:prstGeom prst="rect">
              <a:avLst/>
            </a:prstGeom>
            <a:noFill/>
            <a:ln w="25400" cap="flat">
              <a:solidFill>
                <a:schemeClr val="accent4">
                  <a:satOff val="-10819"/>
                  <a:lumOff val="13333"/>
                </a:schemeClr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542" name="Group"/>
            <p:cNvGrpSpPr/>
            <p:nvPr/>
          </p:nvGrpSpPr>
          <p:grpSpPr>
            <a:xfrm>
              <a:off x="3155344" y="-1"/>
              <a:ext cx="1678827" cy="2139443"/>
              <a:chOff x="0" y="0"/>
              <a:chExt cx="1678825" cy="2139441"/>
            </a:xfrm>
          </p:grpSpPr>
          <p:sp>
            <p:nvSpPr>
              <p:cNvPr id="540" name="Line"/>
              <p:cNvSpPr/>
              <p:nvPr/>
            </p:nvSpPr>
            <p:spPr>
              <a:xfrm flipV="1">
                <a:off x="-1" y="0"/>
                <a:ext cx="903010" cy="903009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round/>
                <a:tailEnd type="triangle" w="med" len="med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41" name="Line"/>
              <p:cNvSpPr/>
              <p:nvPr/>
            </p:nvSpPr>
            <p:spPr>
              <a:xfrm flipV="1">
                <a:off x="775817" y="1236433"/>
                <a:ext cx="903009" cy="903009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round/>
                <a:tailEnd type="triangle" w="med" len="med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" grpId="1" animBg="1" advAuto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roup"/>
          <p:cNvGrpSpPr/>
          <p:nvPr/>
        </p:nvGrpSpPr>
        <p:grpSpPr>
          <a:xfrm>
            <a:off x="-1" y="0"/>
            <a:ext cx="9144002" cy="720000"/>
            <a:chOff x="0" y="0"/>
            <a:chExt cx="9144000" cy="719999"/>
          </a:xfrm>
        </p:grpSpPr>
        <p:sp>
          <p:nvSpPr>
            <p:cNvPr id="545" name="Rectangle"/>
            <p:cNvSpPr/>
            <p:nvPr/>
          </p:nvSpPr>
          <p:spPr>
            <a:xfrm>
              <a:off x="-1" y="0"/>
              <a:ext cx="9144002" cy="720000"/>
            </a:xfrm>
            <a:prstGeom prst="rect">
              <a:avLst/>
            </a:prstGeom>
            <a:solidFill>
              <a:srgbClr val="00245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Lucida Grande"/>
                </a:defRPr>
              </a:pPr>
              <a:endParaRPr/>
            </a:p>
          </p:txBody>
        </p:sp>
        <p:sp>
          <p:nvSpPr>
            <p:cNvPr id="546" name="Gravitational form factors"/>
            <p:cNvSpPr txBox="1"/>
            <p:nvPr/>
          </p:nvSpPr>
          <p:spPr>
            <a:xfrm>
              <a:off x="519692" y="137972"/>
              <a:ext cx="7970734" cy="454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Results</a:t>
              </a:r>
            </a:p>
          </p:txBody>
        </p:sp>
      </p:grpSp>
      <p:pic>
        <p:nvPicPr>
          <p:cNvPr id="548" name="fig1.png" descr="fi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42" y="811027"/>
            <a:ext cx="4989161" cy="3932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tab1.png" descr="tab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58" y="4758864"/>
            <a:ext cx="6463491" cy="1571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328" y="1535499"/>
            <a:ext cx="3386093" cy="945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6881" y="4030062"/>
            <a:ext cx="2816986" cy="304148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Rectangle"/>
          <p:cNvSpPr/>
          <p:nvPr/>
        </p:nvSpPr>
        <p:spPr>
          <a:xfrm>
            <a:off x="4920438" y="4771564"/>
            <a:ext cx="724514" cy="1546303"/>
          </a:xfrm>
          <a:prstGeom prst="rect">
            <a:avLst/>
          </a:prstGeom>
          <a:ln w="25400">
            <a:solidFill>
              <a:schemeClr val="accent4">
                <a:satOff val="-10819"/>
                <a:lumOff val="13333"/>
              </a:schemeClr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53" name="J.-Y. Kim, H.-Y. Won, HChK, Ch. Weiss  2403.07186 [hep-ph]"/>
          <p:cNvSpPr txBox="1"/>
          <p:nvPr/>
        </p:nvSpPr>
        <p:spPr>
          <a:xfrm>
            <a:off x="4591841" y="6486083"/>
            <a:ext cx="4297549" cy="290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J.-Y. Kim, H.-Y. Won, HChK, Ch. Weiss  2403.07186 [hep-ph]</a:t>
            </a:r>
          </a:p>
        </p:txBody>
      </p:sp>
      <p:grpSp>
        <p:nvGrpSpPr>
          <p:cNvPr id="560" name="Group"/>
          <p:cNvGrpSpPr/>
          <p:nvPr/>
        </p:nvGrpSpPr>
        <p:grpSpPr>
          <a:xfrm>
            <a:off x="378717" y="742061"/>
            <a:ext cx="5054398" cy="3782716"/>
            <a:chOff x="0" y="0"/>
            <a:chExt cx="5054397" cy="3782714"/>
          </a:xfrm>
        </p:grpSpPr>
        <p:sp>
          <p:nvSpPr>
            <p:cNvPr id="554" name="Oval"/>
            <p:cNvSpPr/>
            <p:nvPr/>
          </p:nvSpPr>
          <p:spPr>
            <a:xfrm>
              <a:off x="0" y="0"/>
              <a:ext cx="1608688" cy="616015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hueOff val="-782216"/>
                    <a:satOff val="13445"/>
                    <a:lumOff val="36756"/>
                    <a:alpha val="37573"/>
                  </a:schemeClr>
                </a:gs>
                <a:gs pos="35000">
                  <a:srgbClr val="FFD0C3">
                    <a:alpha val="37573"/>
                  </a:srgbClr>
                </a:gs>
                <a:gs pos="100000">
                  <a:schemeClr val="accent4">
                    <a:hueOff val="-854692"/>
                    <a:satOff val="13445"/>
                    <a:lumOff val="48875"/>
                    <a:alpha val="37573"/>
                  </a:schemeClr>
                </a:gs>
              </a:gsLst>
              <a:lin ang="16200000" scaled="0"/>
            </a:gradFill>
            <a:ln w="9525" cap="flat">
              <a:solidFill>
                <a:srgbClr val="DE670B">
                  <a:alpha val="37573"/>
                </a:srgbClr>
              </a:solidFill>
              <a:prstDash val="solid"/>
              <a:round/>
            </a:ln>
            <a:effectLst>
              <a:outerShdw blurRad="38100" dist="186181" dir="5400000" rotWithShape="0">
                <a:srgbClr val="000000">
                  <a:alpha val="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55" name="Oval"/>
            <p:cNvSpPr/>
            <p:nvPr/>
          </p:nvSpPr>
          <p:spPr>
            <a:xfrm rot="16200000">
              <a:off x="3942046" y="2670364"/>
              <a:ext cx="1608688" cy="616015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hueOff val="-782216"/>
                    <a:satOff val="13445"/>
                    <a:lumOff val="36756"/>
                    <a:alpha val="37573"/>
                  </a:schemeClr>
                </a:gs>
                <a:gs pos="35000">
                  <a:srgbClr val="FFD0C3">
                    <a:alpha val="37573"/>
                  </a:srgbClr>
                </a:gs>
                <a:gs pos="100000">
                  <a:schemeClr val="accent4">
                    <a:hueOff val="-854692"/>
                    <a:satOff val="13445"/>
                    <a:lumOff val="48875"/>
                    <a:alpha val="37573"/>
                  </a:schemeClr>
                </a:gs>
              </a:gsLst>
              <a:lin ang="16200000" scaled="0"/>
            </a:gradFill>
            <a:ln w="9525" cap="flat">
              <a:solidFill>
                <a:srgbClr val="DE670B">
                  <a:alpha val="37573"/>
                </a:srgbClr>
              </a:solidFill>
              <a:prstDash val="solid"/>
              <a:round/>
            </a:ln>
            <a:effectLst>
              <a:outerShdw blurRad="38100" dist="186181" dir="5324786" rotWithShape="0">
                <a:srgbClr val="000000">
                  <a:alpha val="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56" name="Oval"/>
            <p:cNvSpPr/>
            <p:nvPr/>
          </p:nvSpPr>
          <p:spPr>
            <a:xfrm rot="16200000">
              <a:off x="1186025" y="1791605"/>
              <a:ext cx="872391" cy="411531"/>
            </a:xfrm>
            <a:prstGeom prst="ellipse">
              <a:avLst/>
            </a:prstGeom>
            <a:solidFill>
              <a:schemeClr val="accent2">
                <a:satOff val="-55555"/>
                <a:lumOff val="18333"/>
                <a:alpha val="37573"/>
              </a:schemeClr>
            </a:solidFill>
            <a:ln w="9525" cap="flat">
              <a:solidFill>
                <a:schemeClr val="accent2">
                  <a:satOff val="-55555"/>
                  <a:lumOff val="18333"/>
                  <a:alpha val="37573"/>
                </a:schemeClr>
              </a:solidFill>
              <a:prstDash val="solid"/>
              <a:round/>
            </a:ln>
            <a:effectLst>
              <a:outerShdw blurRad="38100" dist="186181" dir="5324786" rotWithShape="0">
                <a:srgbClr val="000000">
                  <a:alpha val="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57" name="Physical mean-field"/>
            <p:cNvSpPr txBox="1"/>
            <p:nvPr/>
          </p:nvSpPr>
          <p:spPr>
            <a:xfrm>
              <a:off x="1842777" y="1735679"/>
              <a:ext cx="1703686" cy="3107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Physical mean-field</a:t>
              </a:r>
            </a:p>
          </p:txBody>
        </p:sp>
        <p:sp>
          <p:nvSpPr>
            <p:cNvPr id="558" name="NRQM limit"/>
            <p:cNvSpPr txBox="1"/>
            <p:nvPr/>
          </p:nvSpPr>
          <p:spPr>
            <a:xfrm>
              <a:off x="1623742" y="253611"/>
              <a:ext cx="1080493" cy="310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NRQM limit</a:t>
              </a:r>
            </a:p>
          </p:txBody>
        </p:sp>
        <p:sp>
          <p:nvSpPr>
            <p:cNvPr id="559" name="Skyrmion limit"/>
            <p:cNvSpPr txBox="1"/>
            <p:nvPr/>
          </p:nvSpPr>
          <p:spPr>
            <a:xfrm>
              <a:off x="3653036" y="2307662"/>
              <a:ext cx="1301950" cy="3107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Skyrmion limit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" grpId="1" animBg="1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roup"/>
          <p:cNvGrpSpPr/>
          <p:nvPr/>
        </p:nvGrpSpPr>
        <p:grpSpPr>
          <a:xfrm>
            <a:off x="-1" y="0"/>
            <a:ext cx="9144002" cy="720000"/>
            <a:chOff x="0" y="0"/>
            <a:chExt cx="9144000" cy="719999"/>
          </a:xfrm>
        </p:grpSpPr>
        <p:sp>
          <p:nvSpPr>
            <p:cNvPr id="562" name="Rectangle"/>
            <p:cNvSpPr/>
            <p:nvPr/>
          </p:nvSpPr>
          <p:spPr>
            <a:xfrm>
              <a:off x="-1" y="0"/>
              <a:ext cx="9144002" cy="720000"/>
            </a:xfrm>
            <a:prstGeom prst="rect">
              <a:avLst/>
            </a:prstGeom>
            <a:solidFill>
              <a:srgbClr val="00245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Lucida Grande"/>
                </a:defRPr>
              </a:pPr>
              <a:endParaRPr/>
            </a:p>
          </p:txBody>
        </p:sp>
        <p:sp>
          <p:nvSpPr>
            <p:cNvPr id="563" name="Gravitational form factors"/>
            <p:cNvSpPr txBox="1"/>
            <p:nvPr/>
          </p:nvSpPr>
          <p:spPr>
            <a:xfrm>
              <a:off x="519692" y="137972"/>
              <a:ext cx="7970734" cy="454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Summary</a:t>
              </a:r>
            </a:p>
          </p:txBody>
        </p:sp>
      </p:grpSp>
      <p:sp>
        <p:nvSpPr>
          <p:cNvPr id="4" name="The nucleon matrix elements of the effective operators in the effective theory satisfy the EOM relations thanks to the presence of kinetic and potential terms in the effective operators.">
            <a:extLst>
              <a:ext uri="{FF2B5EF4-FFF2-40B4-BE49-F238E27FC236}">
                <a16:creationId xmlns:a16="http://schemas.microsoft.com/office/drawing/2014/main" id="{AF101B29-A12C-4DE5-04F8-FAAEC8B39958}"/>
              </a:ext>
            </a:extLst>
          </p:cNvPr>
          <p:cNvSpPr txBox="1"/>
          <p:nvPr/>
        </p:nvSpPr>
        <p:spPr>
          <a:xfrm>
            <a:off x="120707" y="857973"/>
            <a:ext cx="802066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40631" indent="-240631" algn="just">
              <a:buSzPct val="60000"/>
              <a:buBlip>
                <a:blip r:embed="rId2"/>
              </a:buBlip>
              <a:defRPr sz="2100"/>
            </a:lvl1pPr>
          </a:lstStyle>
          <a:p>
            <a:r>
              <a:rPr lang="en-US" dirty="0"/>
              <a:t>In this talk, we focused on the twist-2 part of the proton GFFs. </a:t>
            </a:r>
            <a:endParaRPr dirty="0"/>
          </a:p>
        </p:txBody>
      </p:sp>
      <p:sp>
        <p:nvSpPr>
          <p:cNvPr id="5" name="The nucleon matrix elements of the effective operators in the effective theory satisfy the EOM relations thanks to the presence of kinetic and potential terms in the effective operators.">
            <a:extLst>
              <a:ext uri="{FF2B5EF4-FFF2-40B4-BE49-F238E27FC236}">
                <a16:creationId xmlns:a16="http://schemas.microsoft.com/office/drawing/2014/main" id="{86BE6507-AC45-643F-08B7-F423E71BE2B8}"/>
              </a:ext>
            </a:extLst>
          </p:cNvPr>
          <p:cNvSpPr txBox="1"/>
          <p:nvPr/>
        </p:nvSpPr>
        <p:spPr>
          <a:xfrm>
            <a:off x="120706" y="1283731"/>
            <a:ext cx="8902587" cy="2364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40631" indent="-240631" algn="just">
              <a:buSzPct val="60000"/>
              <a:buBlip>
                <a:blip r:embed="rId2"/>
              </a:buBlip>
              <a:defRPr sz="2100"/>
            </a:lvl1pPr>
          </a:lstStyle>
          <a:p>
            <a:r>
              <a:rPr lang="en-US" dirty="0"/>
              <a:t>Flavor decomposition of</a:t>
            </a:r>
            <a:r>
              <a:rPr lang="ko-KR" altLang="en-US" dirty="0"/>
              <a:t> </a:t>
            </a:r>
            <a:r>
              <a:rPr lang="en-US" altLang="ko-KR" dirty="0"/>
              <a:t>GFFs requires the flavor </a:t>
            </a:r>
            <a:r>
              <a:rPr lang="en-US" altLang="ko-KR" dirty="0" err="1"/>
              <a:t>nonsinglet</a:t>
            </a:r>
            <a:r>
              <a:rPr lang="en-US" altLang="ko-KR" dirty="0"/>
              <a:t> EMT operators that cannot be constructed without any ambiguity. </a:t>
            </a:r>
          </a:p>
          <a:p>
            <a:r>
              <a:rPr lang="en-US" dirty="0"/>
              <a:t>Twist-4 operator also contribute to the GFFs, in particular cbar one. </a:t>
            </a:r>
          </a:p>
          <a:p>
            <a:r>
              <a:rPr lang="en-US" dirty="0"/>
              <a:t> The nucleon mass and pressure require information on cbar form factors:</a:t>
            </a:r>
            <a:br>
              <a:rPr lang="en-US" dirty="0"/>
            </a:br>
            <a:r>
              <a:rPr lang="en-US" dirty="0"/>
              <a:t>Both the twist-2 and twist-4 EMT operators should be considered. </a:t>
            </a:r>
          </a:p>
          <a:p>
            <a:r>
              <a:rPr lang="en-US" dirty="0"/>
              <a:t>Gluons come into essential play in describing the GFFs even with effective theory. </a:t>
            </a:r>
            <a:endParaRPr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469D56-4EFE-9F2F-53C8-29BBFA9B3F40}"/>
              </a:ext>
            </a:extLst>
          </p:cNvPr>
          <p:cNvGrpSpPr/>
          <p:nvPr/>
        </p:nvGrpSpPr>
        <p:grpSpPr>
          <a:xfrm>
            <a:off x="289145" y="3968283"/>
            <a:ext cx="8431828" cy="2155776"/>
            <a:chOff x="356086" y="3232013"/>
            <a:chExt cx="8431828" cy="2155776"/>
          </a:xfrm>
        </p:grpSpPr>
        <p:sp>
          <p:nvSpPr>
            <p:cNvPr id="7" name="For the isoscalar SOC, the EOM relation is satisfied independently in each quark single-particle level in the nucleon.">
              <a:extLst>
                <a:ext uri="{FF2B5EF4-FFF2-40B4-BE49-F238E27FC236}">
                  <a16:creationId xmlns:a16="http://schemas.microsoft.com/office/drawing/2014/main" id="{1489AE7C-3423-C136-6890-BF736151B63F}"/>
                </a:ext>
              </a:extLst>
            </p:cNvPr>
            <p:cNvSpPr txBox="1"/>
            <p:nvPr/>
          </p:nvSpPr>
          <p:spPr>
            <a:xfrm>
              <a:off x="392873" y="3232013"/>
              <a:ext cx="7607006" cy="7031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marL="240631" indent="-240631" algn="just">
                <a:buSzPct val="60000"/>
                <a:buBlip>
                  <a:blip r:embed="rId2"/>
                </a:buBlip>
                <a:defRPr sz="2100"/>
              </a:lvl1pPr>
            </a:lstStyle>
            <a:p>
              <a:r>
                <a:rPr dirty="0"/>
                <a:t>For the </a:t>
              </a:r>
              <a:r>
                <a:rPr dirty="0" err="1"/>
                <a:t>isoscalar</a:t>
              </a:r>
              <a:r>
                <a:rPr dirty="0"/>
                <a:t> SOC, the EOM relation is satisfied independently in each quark single-particle level in the nucleon.</a:t>
              </a:r>
            </a:p>
          </p:txBody>
        </p:sp>
        <p:grpSp>
          <p:nvGrpSpPr>
            <p:cNvPr id="8" name="Group">
              <a:extLst>
                <a:ext uri="{FF2B5EF4-FFF2-40B4-BE49-F238E27FC236}">
                  <a16:creationId xmlns:a16="http://schemas.microsoft.com/office/drawing/2014/main" id="{04FEC30F-217C-E17B-27FA-9E1FA044A332}"/>
                </a:ext>
              </a:extLst>
            </p:cNvPr>
            <p:cNvGrpSpPr/>
            <p:nvPr/>
          </p:nvGrpSpPr>
          <p:grpSpPr>
            <a:xfrm>
              <a:off x="357742" y="4062085"/>
              <a:ext cx="8428516" cy="372940"/>
              <a:chOff x="0" y="0"/>
              <a:chExt cx="8428514" cy="372938"/>
            </a:xfrm>
          </p:grpSpPr>
          <p:pic>
            <p:nvPicPr>
              <p:cNvPr id="16" name="Image" descr="Image">
                <a:extLst>
                  <a:ext uri="{FF2B5EF4-FFF2-40B4-BE49-F238E27FC236}">
                    <a16:creationId xmlns:a16="http://schemas.microsoft.com/office/drawing/2014/main" id="{B64C44A7-A82A-53C9-FA70-6903304121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51182" y="89914"/>
                <a:ext cx="617950" cy="193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" name="SOC - Kinetic term takes the form of">
                <a:extLst>
                  <a:ext uri="{FF2B5EF4-FFF2-40B4-BE49-F238E27FC236}">
                    <a16:creationId xmlns:a16="http://schemas.microsoft.com/office/drawing/2014/main" id="{C240C8DA-1FE4-7B4B-BC9C-F6CECC2D1CB5}"/>
                  </a:ext>
                </a:extLst>
              </p:cNvPr>
              <p:cNvSpPr txBox="1"/>
              <p:nvPr/>
            </p:nvSpPr>
            <p:spPr>
              <a:xfrm>
                <a:off x="0" y="0"/>
                <a:ext cx="4345589" cy="3729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marL="240631" indent="-240631" algn="just">
                  <a:buSzPct val="60000"/>
                  <a:buBlip>
                    <a:blip r:embed="rId2"/>
                  </a:buBlip>
                  <a:defRPr sz="2100"/>
                </a:lvl1pPr>
              </a:lstStyle>
              <a:p>
                <a:r>
                  <a:t>SOC - Kinetic term takes the form of </a:t>
                </a:r>
              </a:p>
            </p:txBody>
          </p:sp>
          <p:sp>
            <p:nvSpPr>
              <p:cNvPr id="18" name=": quark spin and OAM correlation">
                <a:extLst>
                  <a:ext uri="{FF2B5EF4-FFF2-40B4-BE49-F238E27FC236}">
                    <a16:creationId xmlns:a16="http://schemas.microsoft.com/office/drawing/2014/main" id="{A323ADF1-4F4B-1AE1-6694-7F0D92668244}"/>
                  </a:ext>
                </a:extLst>
              </p:cNvPr>
              <p:cNvSpPr txBox="1"/>
              <p:nvPr/>
            </p:nvSpPr>
            <p:spPr>
              <a:xfrm>
                <a:off x="4896253" y="11298"/>
                <a:ext cx="3532262" cy="3503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000"/>
                </a:lvl1pPr>
              </a:lstStyle>
              <a:p>
                <a:r>
                  <a:t>: quark spin and OAM correlation</a:t>
                </a:r>
              </a:p>
            </p:txBody>
          </p:sp>
        </p:grpSp>
        <p:grpSp>
          <p:nvGrpSpPr>
            <p:cNvPr id="9" name="Group">
              <a:extLst>
                <a:ext uri="{FF2B5EF4-FFF2-40B4-BE49-F238E27FC236}">
                  <a16:creationId xmlns:a16="http://schemas.microsoft.com/office/drawing/2014/main" id="{45007CD6-8B9D-6BB6-AE9D-857E50C7F4EE}"/>
                </a:ext>
              </a:extLst>
            </p:cNvPr>
            <p:cNvGrpSpPr/>
            <p:nvPr/>
          </p:nvGrpSpPr>
          <p:grpSpPr>
            <a:xfrm>
              <a:off x="356086" y="4492327"/>
              <a:ext cx="8431828" cy="895462"/>
              <a:chOff x="0" y="0"/>
              <a:chExt cx="8431826" cy="895461"/>
            </a:xfrm>
          </p:grpSpPr>
          <p:sp>
            <p:nvSpPr>
              <p:cNvPr id="10" name="SOC - Potential term">
                <a:extLst>
                  <a:ext uri="{FF2B5EF4-FFF2-40B4-BE49-F238E27FC236}">
                    <a16:creationId xmlns:a16="http://schemas.microsoft.com/office/drawing/2014/main" id="{28F10468-A129-C2F3-49A7-148028F847BE}"/>
                  </a:ext>
                </a:extLst>
              </p:cNvPr>
              <p:cNvSpPr txBox="1"/>
              <p:nvPr/>
            </p:nvSpPr>
            <p:spPr>
              <a:xfrm>
                <a:off x="0" y="63243"/>
                <a:ext cx="2588138" cy="3729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marL="240631" indent="-240631" algn="just">
                  <a:buSzPct val="60000"/>
                  <a:buBlip>
                    <a:blip r:embed="rId2"/>
                  </a:buBlip>
                  <a:defRPr sz="2100"/>
                </a:lvl1pPr>
              </a:lstStyle>
              <a:p>
                <a:r>
                  <a:t>SOC - Potential term</a:t>
                </a:r>
              </a:p>
            </p:txBody>
          </p:sp>
          <p:sp>
            <p:nvSpPr>
              <p:cNvPr id="11" name="Coupling of the quarks to the chiral field of the nucleon">
                <a:extLst>
                  <a:ext uri="{FF2B5EF4-FFF2-40B4-BE49-F238E27FC236}">
                    <a16:creationId xmlns:a16="http://schemas.microsoft.com/office/drawing/2014/main" id="{5E9AF5C1-0DE0-E3D7-2D1A-AAF75FE0B03E}"/>
                  </a:ext>
                </a:extLst>
              </p:cNvPr>
              <p:cNvSpPr txBox="1"/>
              <p:nvPr/>
            </p:nvSpPr>
            <p:spPr>
              <a:xfrm>
                <a:off x="4697282" y="0"/>
                <a:ext cx="3734545" cy="6551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2000"/>
                </a:pPr>
                <a:r>
                  <a:rPr dirty="0"/>
                  <a:t>Coupling of the quarks to the chiral</a:t>
                </a:r>
                <a:br>
                  <a:rPr dirty="0"/>
                </a:br>
                <a:r>
                  <a:rPr dirty="0"/>
                  <a:t>field of the nucleon</a:t>
                </a:r>
              </a:p>
            </p:txBody>
          </p:sp>
          <p:pic>
            <p:nvPicPr>
              <p:cNvPr id="12" name="Image" descr="Image">
                <a:extLst>
                  <a:ext uri="{FF2B5EF4-FFF2-40B4-BE49-F238E27FC236}">
                    <a16:creationId xmlns:a16="http://schemas.microsoft.com/office/drawing/2014/main" id="{F1116C61-5071-05C8-8A67-9A98612659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2025" y="115469"/>
                <a:ext cx="2075861" cy="2684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3" name="Group">
                <a:extLst>
                  <a:ext uri="{FF2B5EF4-FFF2-40B4-BE49-F238E27FC236}">
                    <a16:creationId xmlns:a16="http://schemas.microsoft.com/office/drawing/2014/main" id="{4D01E796-5C80-67F6-C5C5-A720D2A443DC}"/>
                  </a:ext>
                </a:extLst>
              </p:cNvPr>
              <p:cNvGrpSpPr/>
              <p:nvPr/>
            </p:nvGrpSpPr>
            <p:grpSpPr>
              <a:xfrm>
                <a:off x="374459" y="552214"/>
                <a:ext cx="3674805" cy="343248"/>
                <a:chOff x="0" y="0"/>
                <a:chExt cx="3674803" cy="343247"/>
              </a:xfrm>
            </p:grpSpPr>
            <p:sp>
              <p:nvSpPr>
                <p:cNvPr id="14" name="Line">
                  <a:extLst>
                    <a:ext uri="{FF2B5EF4-FFF2-40B4-BE49-F238E27FC236}">
                      <a16:creationId xmlns:a16="http://schemas.microsoft.com/office/drawing/2014/main" id="{0E970645-E460-1F0D-1115-5C66F09CE387}"/>
                    </a:ext>
                  </a:extLst>
                </p:cNvPr>
                <p:cNvSpPr/>
                <p:nvPr/>
              </p:nvSpPr>
              <p:spPr>
                <a:xfrm>
                  <a:off x="0" y="171623"/>
                  <a:ext cx="481803" cy="1"/>
                </a:xfrm>
                <a:prstGeom prst="line">
                  <a:avLst/>
                </a:prstGeom>
                <a:noFill/>
                <a:ln w="25400" cap="flat">
                  <a:solidFill>
                    <a:schemeClr val="accent1"/>
                  </a:solidFill>
                  <a:prstDash val="solid"/>
                  <a:round/>
                  <a:tailEnd type="triangle" w="med" len="med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" name="Against the simple quark model">
                  <a:extLst>
                    <a:ext uri="{FF2B5EF4-FFF2-40B4-BE49-F238E27FC236}">
                      <a16:creationId xmlns:a16="http://schemas.microsoft.com/office/drawing/2014/main" id="{03FC6139-D5EF-EEC9-5C84-3ECE164E1D7F}"/>
                    </a:ext>
                  </a:extLst>
                </p:cNvPr>
                <p:cNvSpPr txBox="1"/>
                <p:nvPr/>
              </p:nvSpPr>
              <p:spPr>
                <a:xfrm>
                  <a:off x="576983" y="-1"/>
                  <a:ext cx="3097821" cy="3432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1800"/>
                  </a:lvl1pPr>
                </a:lstStyle>
                <a:p>
                  <a:r>
                    <a:rPr dirty="0"/>
                    <a:t>Against the simple quark model </a:t>
                  </a:r>
                </a:p>
              </p:txBody>
            </p:sp>
          </p:grpSp>
        </p:grpSp>
      </p:grp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Hamlet Act 2, Scene 2…"/>
          <p:cNvSpPr txBox="1"/>
          <p:nvPr/>
        </p:nvSpPr>
        <p:spPr>
          <a:xfrm>
            <a:off x="4787031" y="2133960"/>
            <a:ext cx="3749031" cy="104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8" tIns="26788" rIns="26788" bIns="26788" anchor="ctr">
            <a:spAutoFit/>
          </a:bodyPr>
          <a:lstStyle/>
          <a:p>
            <a:pPr algn="ctr" defTabSz="642937">
              <a:spcBef>
                <a:spcPts val="1500"/>
              </a:spcBef>
              <a:defRPr sz="2800" b="1">
                <a:solidFill>
                  <a:srgbClr val="EBEBEB"/>
                </a:solidFill>
                <a:uFill>
                  <a:solidFill>
                    <a:srgbClr val="EBEBEB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Hamlet Act 2, Scene 2</a:t>
            </a:r>
            <a:endParaRPr>
              <a:uFill>
                <a:solidFill>
                  <a:srgbClr val="000000"/>
                </a:solidFill>
              </a:uFill>
            </a:endParaRPr>
          </a:p>
          <a:p>
            <a:pPr algn="ctr" defTabSz="642937">
              <a:spcBef>
                <a:spcPts val="1500"/>
              </a:spcBef>
              <a:defRPr sz="2800" b="1">
                <a:solidFill>
                  <a:srgbClr val="EBEBEB"/>
                </a:solidFill>
                <a:uFill>
                  <a:solidFill>
                    <a:srgbClr val="EBEBEB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by Shakespeare</a:t>
            </a:r>
          </a:p>
        </p:txBody>
      </p:sp>
      <p:sp>
        <p:nvSpPr>
          <p:cNvPr id="583" name="Though this be madness,  yet there is method in it."/>
          <p:cNvSpPr txBox="1"/>
          <p:nvPr/>
        </p:nvSpPr>
        <p:spPr>
          <a:xfrm>
            <a:off x="812043" y="101076"/>
            <a:ext cx="7519910" cy="1815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 defTabSz="410764">
              <a:defRPr sz="4800">
                <a:solidFill>
                  <a:srgbClr val="FFAB3A"/>
                </a:solidFill>
                <a:latin typeface="Chalkboard SE Bold"/>
                <a:ea typeface="Chalkboard SE Bold"/>
                <a:cs typeface="Chalkboard SE Bold"/>
                <a:sym typeface="Chalkboard SE Bold"/>
              </a:defRPr>
            </a:pPr>
            <a:r>
              <a:t>Though this be madness, </a:t>
            </a:r>
            <a:br/>
            <a:r>
              <a:t>yet there is method in it.</a:t>
            </a:r>
          </a:p>
        </p:txBody>
      </p:sp>
      <p:sp>
        <p:nvSpPr>
          <p:cNvPr id="584" name="Thank you very much for the attention!"/>
          <p:cNvSpPr txBox="1"/>
          <p:nvPr/>
        </p:nvSpPr>
        <p:spPr>
          <a:xfrm>
            <a:off x="558882" y="5773450"/>
            <a:ext cx="8026234" cy="579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410764">
              <a:defRPr sz="3400" b="1">
                <a:solidFill>
                  <a:srgbClr val="FAE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Thank you very much for the attention!</a:t>
            </a:r>
          </a:p>
        </p:txBody>
      </p:sp>
      <p:sp>
        <p:nvSpPr>
          <p:cNvPr id="585" name="TextBox 1"/>
          <p:cNvSpPr txBox="1"/>
          <p:nvPr/>
        </p:nvSpPr>
        <p:spPr>
          <a:xfrm>
            <a:off x="557931" y="4024923"/>
            <a:ext cx="8093562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Many thanks to J-Y. Kim, H-Y. Won, and Ch. Weiss</a:t>
            </a:r>
            <a:br>
              <a:rPr lang="en-US" dirty="0"/>
            </a:br>
            <a:r>
              <a:rPr lang="en-US" dirty="0"/>
              <a:t>for wonderful collaborations!</a:t>
            </a:r>
            <a:endParaRPr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29371" y="162325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Energy-Momentum Tensor operators</a:t>
              </a:r>
              <a:endParaRPr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88FD259-03D8-EDD8-FA15-2969754C5284}"/>
              </a:ext>
            </a:extLst>
          </p:cNvPr>
          <p:cNvGrpSpPr/>
          <p:nvPr/>
        </p:nvGrpSpPr>
        <p:grpSpPr>
          <a:xfrm>
            <a:off x="150101" y="3710246"/>
            <a:ext cx="7322755" cy="2998773"/>
            <a:chOff x="192142" y="1117817"/>
            <a:chExt cx="7322755" cy="299877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AD777C3-205D-E3B6-6039-DACD3B744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39" y="1706403"/>
              <a:ext cx="7273158" cy="53447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E0361AB-D4E2-32EA-FE0A-602DC1FAB92B}"/>
                </a:ext>
              </a:extLst>
            </p:cNvPr>
            <p:cNvSpPr txBox="1"/>
            <p:nvPr/>
          </p:nvSpPr>
          <p:spPr>
            <a:xfrm>
              <a:off x="241739" y="1117817"/>
              <a:ext cx="4247958" cy="410369"/>
            </a:xfrm>
            <a:prstGeom prst="rect">
              <a:avLst/>
            </a:prstGeom>
            <a:noFill/>
            <a:ln w="25400" cap="flat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Bellifante-Rosen type QCD EMT Current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096C494-F939-1ACF-5CFE-29F3626083DA}"/>
                </a:ext>
              </a:extLst>
            </p:cNvPr>
            <p:cNvCxnSpPr>
              <a:cxnSpLocks/>
            </p:cNvCxnSpPr>
            <p:nvPr/>
          </p:nvCxnSpPr>
          <p:spPr>
            <a:xfrm>
              <a:off x="192142" y="2297839"/>
              <a:ext cx="2908409" cy="0"/>
            </a:xfrm>
            <a:prstGeom prst="line">
              <a:avLst/>
            </a:prstGeom>
            <a:ln w="1905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C6F0DFA-43B6-397A-18C4-EB0170601110}"/>
                </a:ext>
              </a:extLst>
            </p:cNvPr>
            <p:cNvCxnSpPr>
              <a:cxnSpLocks/>
            </p:cNvCxnSpPr>
            <p:nvPr/>
          </p:nvCxnSpPr>
          <p:spPr>
            <a:xfrm>
              <a:off x="3417254" y="2297839"/>
              <a:ext cx="4097643" cy="0"/>
            </a:xfrm>
            <a:prstGeom prst="line">
              <a:avLst/>
            </a:prstGeom>
            <a:ln w="1905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498EB0-5C37-4B1A-0995-0660EF9FBE65}"/>
                </a:ext>
              </a:extLst>
            </p:cNvPr>
            <p:cNvSpPr txBox="1"/>
            <p:nvPr/>
          </p:nvSpPr>
          <p:spPr>
            <a:xfrm>
              <a:off x="1087699" y="2393616"/>
              <a:ext cx="1117294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Q</a:t>
              </a: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uark part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74BFC0-4AC7-244F-9050-A05591275F1E}"/>
                </a:ext>
              </a:extLst>
            </p:cNvPr>
            <p:cNvSpPr txBox="1"/>
            <p:nvPr/>
          </p:nvSpPr>
          <p:spPr>
            <a:xfrm>
              <a:off x="4998990" y="2393615"/>
              <a:ext cx="1109278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Gluon </a:t>
              </a: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part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620024B-D796-5DD6-08F6-6F5D121B87FB}"/>
                </a:ext>
              </a:extLst>
            </p:cNvPr>
            <p:cNvGrpSpPr/>
            <p:nvPr/>
          </p:nvGrpSpPr>
          <p:grpSpPr>
            <a:xfrm>
              <a:off x="241739" y="2913183"/>
              <a:ext cx="2124941" cy="1203407"/>
              <a:chOff x="6030961" y="2766037"/>
              <a:chExt cx="2124941" cy="120340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8F7DFB8-1825-0B3F-5377-49AC4FC65D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51677" y="2766037"/>
                <a:ext cx="1869872" cy="30862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58EE4D4-D7AE-12A6-85DE-53FF3E133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58558" y="3189292"/>
                <a:ext cx="1664167" cy="28692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073296E-408C-472B-D1D3-5CED6A737B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30961" y="3726227"/>
                <a:ext cx="2124941" cy="243217"/>
              </a:xfrm>
              <a:prstGeom prst="rect">
                <a:avLst/>
              </a:prstGeom>
            </p:spPr>
          </p:pic>
        </p:grpSp>
      </p:grpSp>
      <p:pic>
        <p:nvPicPr>
          <p:cNvPr id="16" name="4.png" descr="4.png">
            <a:extLst>
              <a:ext uri="{FF2B5EF4-FFF2-40B4-BE49-F238E27FC236}">
                <a16:creationId xmlns:a16="http://schemas.microsoft.com/office/drawing/2014/main" id="{0CC86B60-E78C-16C7-CA85-CD140C5D0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01" y="1226745"/>
            <a:ext cx="4076152" cy="56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263A2278-2E0F-F3EB-F9FB-39B7208FA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2416" y="1407958"/>
            <a:ext cx="1947654" cy="228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5CB49954-6BDB-ED25-922C-115FB80C75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0486" y="1377530"/>
            <a:ext cx="1226612" cy="26327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D5ABEA-1165-43EB-9FB5-8A8DECB4D042}"/>
              </a:ext>
            </a:extLst>
          </p:cNvPr>
          <p:cNvSpPr txBox="1"/>
          <p:nvPr/>
        </p:nvSpPr>
        <p:spPr>
          <a:xfrm>
            <a:off x="150101" y="874504"/>
            <a:ext cx="221855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Hilbert-Einstein Action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89DE608-4673-14A9-D7C1-62EE237689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757" y="3000596"/>
            <a:ext cx="1461186" cy="4671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6229C0-BECE-EB1B-293A-CE1E559788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4285" y="3106562"/>
            <a:ext cx="1041856" cy="23649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707B829-5085-6C3C-D9D5-D92575CEDC9A}"/>
              </a:ext>
            </a:extLst>
          </p:cNvPr>
          <p:cNvSpPr txBox="1"/>
          <p:nvPr/>
        </p:nvSpPr>
        <p:spPr>
          <a:xfrm>
            <a:off x="128842" y="1954690"/>
            <a:ext cx="5483681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600" dirty="0"/>
              <a:t>Changing the metric in the long-wave approximation,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065CFA-DA36-F16E-7F71-381C3C404E16}"/>
              </a:ext>
            </a:extLst>
          </p:cNvPr>
          <p:cNvSpPr txBox="1"/>
          <p:nvPr/>
        </p:nvSpPr>
        <p:spPr>
          <a:xfrm>
            <a:off x="141589" y="2271467"/>
            <a:ext cx="847889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10765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/>
              <a:t>we find the Energy-Momentum tensor that characterizes the response of </a:t>
            </a:r>
            <a:br>
              <a:rPr lang="en-US" sz="1600" dirty="0"/>
            </a:br>
            <a:r>
              <a:rPr lang="en-US" sz="1600" dirty="0"/>
              <a:t>the nucleon to the static variation of the space-time metric:</a:t>
            </a:r>
          </a:p>
        </p:txBody>
      </p:sp>
    </p:spTree>
    <p:extLst>
      <p:ext uri="{BB962C8B-B14F-4D97-AF65-F5344CB8AC3E}">
        <p14:creationId xmlns:p14="http://schemas.microsoft.com/office/powerpoint/2010/main" val="378946725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29371" y="162325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Gravitational</a:t>
              </a:r>
              <a:r>
                <a:rPr lang="en-US" dirty="0"/>
                <a:t> (EMT)</a:t>
              </a:r>
              <a:r>
                <a:rPr dirty="0"/>
                <a:t> form factors</a:t>
              </a:r>
            </a:p>
          </p:txBody>
        </p:sp>
      </p:grpSp>
      <p:pic>
        <p:nvPicPr>
          <p:cNvPr id="4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94" y="2012794"/>
            <a:ext cx="8469955" cy="4963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8" name="Group"/>
          <p:cNvGrpSpPr/>
          <p:nvPr/>
        </p:nvGrpSpPr>
        <p:grpSpPr>
          <a:xfrm>
            <a:off x="638763" y="2401925"/>
            <a:ext cx="2158776" cy="1717832"/>
            <a:chOff x="0" y="0"/>
            <a:chExt cx="2158774" cy="1717831"/>
          </a:xfrm>
        </p:grpSpPr>
        <p:pic>
          <p:nvPicPr>
            <p:cNvPr id="483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9250" y="414565"/>
              <a:ext cx="413034" cy="2664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4" name="Line"/>
            <p:cNvSpPr/>
            <p:nvPr/>
          </p:nvSpPr>
          <p:spPr>
            <a:xfrm flipV="1">
              <a:off x="1825767" y="0"/>
              <a:ext cx="1" cy="366118"/>
            </a:xfrm>
            <a:prstGeom prst="line">
              <a:avLst/>
            </a:prstGeom>
            <a:noFill/>
            <a:ln w="12700" cap="flat">
              <a:solidFill>
                <a:srgbClr val="FF644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5" name="Line"/>
            <p:cNvSpPr/>
            <p:nvPr/>
          </p:nvSpPr>
          <p:spPr>
            <a:xfrm>
              <a:off x="1825767" y="729485"/>
              <a:ext cx="1" cy="366118"/>
            </a:xfrm>
            <a:prstGeom prst="line">
              <a:avLst/>
            </a:prstGeom>
            <a:noFill/>
            <a:ln w="12700" cap="flat">
              <a:solidFill>
                <a:srgbClr val="FF644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6" name="Mass"/>
            <p:cNvSpPr txBox="1"/>
            <p:nvPr/>
          </p:nvSpPr>
          <p:spPr>
            <a:xfrm>
              <a:off x="1467790" y="1149494"/>
              <a:ext cx="690985" cy="355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just" defTabSz="410765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Mass</a:t>
              </a:r>
            </a:p>
          </p:txBody>
        </p:sp>
        <p:pic>
          <p:nvPicPr>
            <p:cNvPr id="487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221523"/>
              <a:ext cx="1353567" cy="496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94" name="Group"/>
          <p:cNvGrpSpPr/>
          <p:nvPr/>
        </p:nvGrpSpPr>
        <p:grpSpPr>
          <a:xfrm>
            <a:off x="2821762" y="2401925"/>
            <a:ext cx="1460675" cy="2179744"/>
            <a:chOff x="0" y="0"/>
            <a:chExt cx="1460674" cy="2179743"/>
          </a:xfrm>
        </p:grpSpPr>
        <p:pic>
          <p:nvPicPr>
            <p:cNvPr id="489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193" y="414565"/>
              <a:ext cx="386386" cy="2664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0" name="Line"/>
            <p:cNvSpPr/>
            <p:nvPr/>
          </p:nvSpPr>
          <p:spPr>
            <a:xfrm flipV="1">
              <a:off x="823385" y="0"/>
              <a:ext cx="1" cy="366118"/>
            </a:xfrm>
            <a:prstGeom prst="line">
              <a:avLst/>
            </a:prstGeom>
            <a:noFill/>
            <a:ln w="12700" cap="flat">
              <a:solidFill>
                <a:srgbClr val="FF644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1" name="Line"/>
            <p:cNvSpPr/>
            <p:nvPr/>
          </p:nvSpPr>
          <p:spPr>
            <a:xfrm>
              <a:off x="823385" y="729485"/>
              <a:ext cx="1" cy="366118"/>
            </a:xfrm>
            <a:prstGeom prst="line">
              <a:avLst/>
            </a:prstGeom>
            <a:noFill/>
            <a:ln w="12700" cap="flat">
              <a:solidFill>
                <a:srgbClr val="FF644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92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558615"/>
              <a:ext cx="1460675" cy="621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3" name="Spin"/>
            <p:cNvSpPr txBox="1"/>
            <p:nvPr/>
          </p:nvSpPr>
          <p:spPr>
            <a:xfrm>
              <a:off x="472440" y="1149494"/>
              <a:ext cx="592510" cy="355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just" defTabSz="410765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Spin</a:t>
              </a:r>
            </a:p>
          </p:txBody>
        </p:sp>
      </p:grpSp>
      <p:grpSp>
        <p:nvGrpSpPr>
          <p:cNvPr id="512" name="Group"/>
          <p:cNvGrpSpPr/>
          <p:nvPr/>
        </p:nvGrpSpPr>
        <p:grpSpPr>
          <a:xfrm>
            <a:off x="6457366" y="2454482"/>
            <a:ext cx="1842363" cy="2307315"/>
            <a:chOff x="0" y="0"/>
            <a:chExt cx="1842362" cy="2307314"/>
          </a:xfrm>
        </p:grpSpPr>
        <p:grpSp>
          <p:nvGrpSpPr>
            <p:cNvPr id="510" name="Group"/>
            <p:cNvGrpSpPr/>
            <p:nvPr/>
          </p:nvGrpSpPr>
          <p:grpSpPr>
            <a:xfrm>
              <a:off x="223043" y="0"/>
              <a:ext cx="1619320" cy="1658135"/>
              <a:chOff x="0" y="0"/>
              <a:chExt cx="1619318" cy="1658134"/>
            </a:xfrm>
          </p:grpSpPr>
          <p:sp>
            <p:nvSpPr>
              <p:cNvPr id="508" name="Line"/>
              <p:cNvSpPr/>
              <p:nvPr/>
            </p:nvSpPr>
            <p:spPr>
              <a:xfrm>
                <a:off x="569364" y="0"/>
                <a:ext cx="1049955" cy="0"/>
              </a:xfrm>
              <a:prstGeom prst="line">
                <a:avLst/>
              </a:prstGeom>
              <a:noFill/>
              <a:ln w="12700" cap="flat">
                <a:solidFill>
                  <a:srgbClr val="61D836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09" name="Non-conservation of EMT pieces  (cosmologicalconstant)"/>
              <p:cNvSpPr/>
              <p:nvPr/>
            </p:nvSpPr>
            <p:spPr>
              <a:xfrm>
                <a:off x="0" y="388134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8" tIns="35718" rIns="35718" bIns="35718" numCol="1" anchor="ctr">
                <a:spAutoFit/>
              </a:bodyPr>
              <a:lstStyle/>
              <a:p>
                <a:pPr algn="just" defTabSz="410765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Non-conservation</a:t>
                </a:r>
                <a:br>
                  <a:rPr dirty="0"/>
                </a:br>
                <a:r>
                  <a:rPr dirty="0"/>
                  <a:t>of EMT pieces </a:t>
                </a:r>
                <a:br>
                  <a:rPr dirty="0"/>
                </a:br>
                <a:r>
                  <a:rPr dirty="0"/>
                  <a:t>(cosmological</a:t>
                </a:r>
                <a:r>
                  <a:rPr lang="en-US" dirty="0"/>
                  <a:t> </a:t>
                </a:r>
                <a:r>
                  <a:rPr dirty="0"/>
                  <a:t>constant)</a:t>
                </a:r>
              </a:p>
            </p:txBody>
          </p:sp>
        </p:grpSp>
        <p:sp>
          <p:nvSpPr>
            <p:cNvPr id="511" name="O. V. Teryaev, Front. Phys. 11 (2016) K.-F. Liu, PRD 104  (2021)"/>
            <p:cNvSpPr/>
            <p:nvPr/>
          </p:nvSpPr>
          <p:spPr>
            <a:xfrm>
              <a:off x="0" y="1037314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/>
            <a:p>
              <a:pPr defTabSz="321468">
                <a:spcBef>
                  <a:spcPts val="800"/>
                </a:spcBef>
                <a:defRPr sz="1200"/>
              </a:pPr>
              <a:r>
                <a:rPr dirty="0"/>
                <a:t>O. V. </a:t>
              </a:r>
              <a:r>
                <a:rPr dirty="0" err="1"/>
                <a:t>Teryaev</a:t>
              </a:r>
              <a:r>
                <a:rPr dirty="0"/>
                <a:t>, Front. Phys. 11 (2016)</a:t>
              </a:r>
              <a:br>
                <a:rPr dirty="0"/>
              </a:br>
              <a:r>
                <a:rPr dirty="0"/>
                <a:t>K.-F. Liu, PRD 104  (2021)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31640EE-67B6-A1C9-0310-EB24BA06BFE8}"/>
              </a:ext>
            </a:extLst>
          </p:cNvPr>
          <p:cNvGrpSpPr/>
          <p:nvPr/>
        </p:nvGrpSpPr>
        <p:grpSpPr>
          <a:xfrm>
            <a:off x="709288" y="1729951"/>
            <a:ext cx="7447917" cy="4071833"/>
            <a:chOff x="644050" y="2604558"/>
            <a:chExt cx="7600317" cy="4765335"/>
          </a:xfrm>
        </p:grpSpPr>
        <p:grpSp>
          <p:nvGrpSpPr>
            <p:cNvPr id="507" name="Group"/>
            <p:cNvGrpSpPr/>
            <p:nvPr/>
          </p:nvGrpSpPr>
          <p:grpSpPr>
            <a:xfrm>
              <a:off x="3982919" y="2604558"/>
              <a:ext cx="4261448" cy="4765335"/>
              <a:chOff x="2410809" y="177613"/>
              <a:chExt cx="4261446" cy="4765333"/>
            </a:xfrm>
          </p:grpSpPr>
          <p:pic>
            <p:nvPicPr>
              <p:cNvPr id="496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86756" y="1351309"/>
                <a:ext cx="373062" cy="2664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97" name="Line"/>
              <p:cNvSpPr/>
              <p:nvPr/>
            </p:nvSpPr>
            <p:spPr>
              <a:xfrm>
                <a:off x="3697473" y="1666229"/>
                <a:ext cx="1" cy="677658"/>
              </a:xfrm>
              <a:prstGeom prst="line">
                <a:avLst/>
              </a:prstGeom>
              <a:noFill/>
              <a:ln w="12700" cap="flat">
                <a:solidFill>
                  <a:srgbClr val="FF644E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98" name="Line"/>
              <p:cNvSpPr/>
              <p:nvPr/>
            </p:nvSpPr>
            <p:spPr>
              <a:xfrm flipV="1">
                <a:off x="3697473" y="936744"/>
                <a:ext cx="1" cy="366118"/>
              </a:xfrm>
              <a:prstGeom prst="line">
                <a:avLst/>
              </a:prstGeom>
              <a:noFill/>
              <a:ln w="12700" cap="flat">
                <a:solidFill>
                  <a:srgbClr val="FF644E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99" name="Deformation of space = mechanical properties of the nucleon"/>
              <p:cNvSpPr/>
              <p:nvPr/>
            </p:nvSpPr>
            <p:spPr>
              <a:xfrm>
                <a:off x="3268072" y="2704456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8" tIns="35718" rIns="35718" bIns="35718" numCol="1" anchor="ctr">
                <a:spAutoFit/>
              </a:bodyPr>
              <a:lstStyle/>
              <a:p>
                <a:pPr algn="just" defTabSz="410765"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Deformation of space</a:t>
                </a:r>
                <a:br>
                  <a:rPr dirty="0"/>
                </a:br>
                <a:r>
                  <a:rPr dirty="0"/>
                  <a:t>= </a:t>
                </a:r>
                <a:r>
                  <a:rPr dirty="0">
                    <a:solidFill>
                      <a:srgbClr val="EE220C"/>
                    </a:solidFill>
                  </a:rPr>
                  <a:t>mechanical</a:t>
                </a:r>
                <a:r>
                  <a:rPr dirty="0"/>
                  <a:t> properties of the nucleon</a:t>
                </a:r>
              </a:p>
            </p:txBody>
          </p:sp>
          <p:pic>
            <p:nvPicPr>
              <p:cNvPr id="500" name="Line Line" descr="Line Line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7646430">
                <a:off x="2782527" y="3192493"/>
                <a:ext cx="665410" cy="177227"/>
              </a:xfrm>
              <a:prstGeom prst="rect">
                <a:avLst/>
              </a:prstGeom>
              <a:effectLst/>
            </p:spPr>
          </p:pic>
          <p:sp>
            <p:nvSpPr>
              <p:cNvPr id="502" name="Pressure &amp; Shear-force distributions (pressure anisotropy)"/>
              <p:cNvSpPr/>
              <p:nvPr/>
            </p:nvSpPr>
            <p:spPr>
              <a:xfrm>
                <a:off x="2410809" y="3672945"/>
                <a:ext cx="1270001" cy="1270001"/>
              </a:xfrm>
              <a:prstGeom prst="line">
                <a:avLst/>
              </a:prstGeom>
              <a:solidFill>
                <a:srgbClr val="004D8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8" tIns="35718" rIns="35718" bIns="35718" numCol="1" anchor="ctr">
                <a:spAutoFit/>
              </a:bodyPr>
              <a:lstStyle>
                <a:lvl1pPr algn="ctr" defTabSz="410765"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rPr dirty="0"/>
                  <a:t>Pressure &amp; Shear-force distributions (pressure anisotropy)</a:t>
                </a:r>
              </a:p>
            </p:txBody>
          </p:sp>
          <p:pic>
            <p:nvPicPr>
              <p:cNvPr id="503" name="Oval Oval" descr="Oval Oval"/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76539" y="434284"/>
                <a:ext cx="593495" cy="589401"/>
              </a:xfrm>
              <a:prstGeom prst="rect">
                <a:avLst/>
              </a:prstGeom>
              <a:effectLst/>
            </p:spPr>
          </p:pic>
          <p:sp>
            <p:nvSpPr>
              <p:cNvPr id="505" name="D(Druck)-term"/>
              <p:cNvSpPr/>
              <p:nvPr/>
            </p:nvSpPr>
            <p:spPr>
              <a:xfrm>
                <a:off x="3634176" y="177613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8" tIns="35718" rIns="35718" bIns="35718" numCol="1" anchor="ctr">
                <a:spAutoFit/>
              </a:bodyPr>
              <a:lstStyle>
                <a:lvl1pPr algn="just" defTabSz="410765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D(Druck)-term</a:t>
                </a:r>
              </a:p>
            </p:txBody>
          </p:sp>
          <p:sp>
            <p:nvSpPr>
              <p:cNvPr id="506" name="Weiss &amp; Polyakov, 1999"/>
              <p:cNvSpPr/>
              <p:nvPr/>
            </p:nvSpPr>
            <p:spPr>
              <a:xfrm>
                <a:off x="5402254" y="177613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8" tIns="35718" rIns="35718" bIns="35718" numCol="1" anchor="ctr">
                <a:spAutoFit/>
              </a:bodyPr>
              <a:lstStyle>
                <a:lvl1pPr algn="just" defTabSz="410765">
                  <a:defRPr sz="1200">
                    <a:solidFill>
                      <a:srgbClr val="00A2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dirty="0"/>
                  <a:t>Weiss &amp; Polyakov, 1999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24CE1C3-3F97-43D0-36B5-3A4C93872399}"/>
                </a:ext>
              </a:extLst>
            </p:cNvPr>
            <p:cNvSpPr txBox="1"/>
            <p:nvPr/>
          </p:nvSpPr>
          <p:spPr>
            <a:xfrm>
              <a:off x="644050" y="6015795"/>
              <a:ext cx="6484881" cy="400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KR" sz="2000" dirty="0"/>
                <a:t>Pressure &amp; Shear-force distributions (pressure anisotropy)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14D9680-BB41-F4CA-DD53-91ADFC8E9515}"/>
              </a:ext>
            </a:extLst>
          </p:cNvPr>
          <p:cNvGrpSpPr/>
          <p:nvPr/>
        </p:nvGrpSpPr>
        <p:grpSpPr>
          <a:xfrm>
            <a:off x="5499157" y="2527236"/>
            <a:ext cx="3329091" cy="3231229"/>
            <a:chOff x="5393132" y="3489000"/>
            <a:chExt cx="3329091" cy="32312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454D8D-CE4B-3441-972A-A6C18D203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93132" y="6090151"/>
              <a:ext cx="3095940" cy="630078"/>
            </a:xfrm>
            <a:prstGeom prst="rect">
              <a:avLst/>
            </a:prstGeom>
          </p:spPr>
        </p:pic>
        <p:sp>
          <p:nvSpPr>
            <p:cNvPr id="6" name="Arc 5">
              <a:extLst>
                <a:ext uri="{FF2B5EF4-FFF2-40B4-BE49-F238E27FC236}">
                  <a16:creationId xmlns:a16="http://schemas.microsoft.com/office/drawing/2014/main" id="{7C57A1DA-605A-993F-ADD4-A2DF9F509FD4}"/>
                </a:ext>
              </a:extLst>
            </p:cNvPr>
            <p:cNvSpPr/>
            <p:nvPr/>
          </p:nvSpPr>
          <p:spPr>
            <a:xfrm>
              <a:off x="7652230" y="3489000"/>
              <a:ext cx="1069993" cy="2555759"/>
            </a:xfrm>
            <a:prstGeom prst="arc">
              <a:avLst>
                <a:gd name="adj1" fmla="val 16304517"/>
                <a:gd name="adj2" fmla="val 4920425"/>
              </a:avLst>
            </a:prstGeom>
            <a:noFill/>
            <a:ln w="25400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K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sp>
        <p:nvSpPr>
          <p:cNvPr id="2" name="Kobzarev et al. 1962; Pagels, 1966">
            <a:extLst>
              <a:ext uri="{FF2B5EF4-FFF2-40B4-BE49-F238E27FC236}">
                <a16:creationId xmlns:a16="http://schemas.microsoft.com/office/drawing/2014/main" id="{DC7D06CE-2E90-4A6C-9CB8-0DF42A8A7FE5}"/>
              </a:ext>
            </a:extLst>
          </p:cNvPr>
          <p:cNvSpPr txBox="1"/>
          <p:nvPr/>
        </p:nvSpPr>
        <p:spPr>
          <a:xfrm>
            <a:off x="6111848" y="6368990"/>
            <a:ext cx="2851845" cy="287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Kobzarev</a:t>
            </a:r>
            <a:r>
              <a:rPr dirty="0"/>
              <a:t> et al. 1962; Pagels, 1966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9262E-E7B4-7DB2-9306-7A16043E5132}"/>
              </a:ext>
            </a:extLst>
          </p:cNvPr>
          <p:cNvSpPr txBox="1"/>
          <p:nvPr/>
        </p:nvSpPr>
        <p:spPr>
          <a:xfrm>
            <a:off x="218840" y="846303"/>
            <a:ext cx="649697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Gravitational form factors of the nucleon in QCD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" grpId="0" animBg="1" advAuto="0"/>
      <p:bldP spid="494" grpId="0" animBg="1" advAuto="0"/>
      <p:bldP spid="512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29371" y="162325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Twist-projected EMT currents</a:t>
              </a:r>
              <a:endParaRPr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9B5A358-6798-D12F-A8D8-4407F2817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86" y="1026511"/>
            <a:ext cx="2399862" cy="38821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FAB8305-0306-597B-9C2F-03B5447F13B6}"/>
              </a:ext>
            </a:extLst>
          </p:cNvPr>
          <p:cNvGrpSpPr/>
          <p:nvPr/>
        </p:nvGrpSpPr>
        <p:grpSpPr>
          <a:xfrm>
            <a:off x="209632" y="884286"/>
            <a:ext cx="8547633" cy="3942480"/>
            <a:chOff x="209632" y="884286"/>
            <a:chExt cx="8547633" cy="394248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59F4695-0DD8-2113-3462-A37EB6B2F564}"/>
                </a:ext>
              </a:extLst>
            </p:cNvPr>
            <p:cNvGrpSpPr/>
            <p:nvPr/>
          </p:nvGrpSpPr>
          <p:grpSpPr>
            <a:xfrm>
              <a:off x="609601" y="884286"/>
              <a:ext cx="5458671" cy="2052920"/>
              <a:chOff x="609601" y="884286"/>
              <a:chExt cx="5458671" cy="205292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5F646AA-9FE5-6C24-8717-5EB2519A0C10}"/>
                  </a:ext>
                </a:extLst>
              </p:cNvPr>
              <p:cNvSpPr/>
              <p:nvPr/>
            </p:nvSpPr>
            <p:spPr>
              <a:xfrm>
                <a:off x="1191172" y="884286"/>
                <a:ext cx="599089" cy="672662"/>
              </a:xfrm>
              <a:prstGeom prst="ellips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KR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8850A2E5-A3F8-F2CE-8A08-80115B7B2C20}"/>
                  </a:ext>
                </a:extLst>
              </p:cNvPr>
              <p:cNvCxnSpPr>
                <a:cxnSpLocks/>
                <a:stCxn id="9" idx="4"/>
              </p:cNvCxnSpPr>
              <p:nvPr/>
            </p:nvCxnSpPr>
            <p:spPr>
              <a:xfrm>
                <a:off x="1490717" y="1556948"/>
                <a:ext cx="0" cy="822216"/>
              </a:xfrm>
              <a:prstGeom prst="straightConnector1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  <a:tailEnd type="triangle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8FF1CE-25A9-4941-0624-FC5DAAFCE85B}"/>
                  </a:ext>
                </a:extLst>
              </p:cNvPr>
              <p:cNvSpPr txBox="1"/>
              <p:nvPr/>
            </p:nvSpPr>
            <p:spPr>
              <a:xfrm>
                <a:off x="609601" y="2408347"/>
                <a:ext cx="2725105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KR" sz="2400" b="0" i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Twist-2 EMT current: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31B9556-1AEA-808A-A136-3A12FB4E7D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4706" y="2368993"/>
                <a:ext cx="2733566" cy="568213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4D36D64-82B8-B750-41A4-5DB7A5259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850" y="3622278"/>
              <a:ext cx="8504415" cy="120448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EC8AA9-EF0A-FF39-F877-CFCCC15B4F7F}"/>
                </a:ext>
              </a:extLst>
            </p:cNvPr>
            <p:cNvSpPr txBox="1"/>
            <p:nvPr/>
          </p:nvSpPr>
          <p:spPr>
            <a:xfrm>
              <a:off x="209632" y="3167602"/>
              <a:ext cx="3763851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342900" marR="0" indent="-3429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</a:pP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125F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Twist-2 baryon matrix elements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4296F97-84D0-8DD2-AAC0-81E970E6FAF9}"/>
              </a:ext>
            </a:extLst>
          </p:cNvPr>
          <p:cNvGrpSpPr/>
          <p:nvPr/>
        </p:nvGrpSpPr>
        <p:grpSpPr>
          <a:xfrm>
            <a:off x="209632" y="857771"/>
            <a:ext cx="8101070" cy="5785692"/>
            <a:chOff x="209632" y="857771"/>
            <a:chExt cx="8101070" cy="578569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BF9B5EE-B013-F467-1576-DE92EDD9004D}"/>
                </a:ext>
              </a:extLst>
            </p:cNvPr>
            <p:cNvGrpSpPr/>
            <p:nvPr/>
          </p:nvGrpSpPr>
          <p:grpSpPr>
            <a:xfrm>
              <a:off x="2091558" y="857771"/>
              <a:ext cx="6219144" cy="1192634"/>
              <a:chOff x="2091558" y="857771"/>
              <a:chExt cx="6219144" cy="119263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E6C2377-A120-928A-FD29-1CF1DA6915F9}"/>
                  </a:ext>
                </a:extLst>
              </p:cNvPr>
              <p:cNvSpPr/>
              <p:nvPr/>
            </p:nvSpPr>
            <p:spPr>
              <a:xfrm>
                <a:off x="2091558" y="857771"/>
                <a:ext cx="599089" cy="672662"/>
              </a:xfrm>
              <a:prstGeom prst="ellipse">
                <a:avLst/>
              </a:prstGeom>
              <a:noFill/>
              <a:ln w="25400" cap="flat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round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KR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6" name="Elbow Connector 15">
                <a:extLst>
                  <a:ext uri="{FF2B5EF4-FFF2-40B4-BE49-F238E27FC236}">
                    <a16:creationId xmlns:a16="http://schemas.microsoft.com/office/drawing/2014/main" id="{CF7B6E77-E78C-0629-0C1F-851AAE5F78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6634" y="1269768"/>
                <a:ext cx="914400" cy="483635"/>
              </a:xfrm>
              <a:prstGeom prst="bentConnector3">
                <a:avLst/>
              </a:prstGeom>
              <a:noFill/>
              <a:ln w="25400" cap="flat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round/>
                <a:tailEnd type="triangle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5BD89FD-3FEF-838C-5C5A-F28F0F73F4F2}"/>
                  </a:ext>
                </a:extLst>
              </p:cNvPr>
              <p:cNvSpPr txBox="1"/>
              <p:nvPr/>
            </p:nvSpPr>
            <p:spPr>
              <a:xfrm>
                <a:off x="3620816" y="1530336"/>
                <a:ext cx="2725105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KR" sz="2400" b="0" i="0" u="none" strike="noStrike" cap="none" spc="0" normalizeH="0" baseline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Twist-4 EMT current: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725F592-CD75-F9CA-3084-9955C3FA1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75703" y="1482191"/>
                <a:ext cx="1934999" cy="568214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1B6296F-11D2-B98E-1486-7AD8F4D22C2D}"/>
                </a:ext>
              </a:extLst>
            </p:cNvPr>
            <p:cNvSpPr txBox="1"/>
            <p:nvPr/>
          </p:nvSpPr>
          <p:spPr>
            <a:xfrm>
              <a:off x="252850" y="5076257"/>
              <a:ext cx="3763851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342900" marR="0" indent="-3429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</a:pP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Twist-4 baryon matrix elements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3F8C9A3-7213-C9F7-846E-C5817AE8C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9632" y="5486626"/>
              <a:ext cx="7451835" cy="1156837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F622C8B-39E0-15AE-DE07-51DEB053C248}"/>
              </a:ext>
            </a:extLst>
          </p:cNvPr>
          <p:cNvGrpSpPr/>
          <p:nvPr/>
        </p:nvGrpSpPr>
        <p:grpSpPr>
          <a:xfrm>
            <a:off x="3620816" y="4952683"/>
            <a:ext cx="4183964" cy="1112361"/>
            <a:chOff x="3620816" y="4952683"/>
            <a:chExt cx="4183964" cy="111236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2C9EC31-D1CE-DDAF-7D54-7FFEBB38F1AB}"/>
                </a:ext>
              </a:extLst>
            </p:cNvPr>
            <p:cNvSpPr/>
            <p:nvPr/>
          </p:nvSpPr>
          <p:spPr>
            <a:xfrm>
              <a:off x="3620816" y="5486626"/>
              <a:ext cx="751487" cy="578418"/>
            </a:xfrm>
            <a:prstGeom prst="ellipse">
              <a:avLst/>
            </a:prstGeom>
            <a:noFill/>
            <a:ln w="19050" cap="flat">
              <a:solidFill>
                <a:schemeClr val="accent1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KR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3" name="Curved Connector 32">
              <a:extLst>
                <a:ext uri="{FF2B5EF4-FFF2-40B4-BE49-F238E27FC236}">
                  <a16:creationId xmlns:a16="http://schemas.microsoft.com/office/drawing/2014/main" id="{89379794-ECB9-9DDC-B353-6D4A64D0CE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9241" y="5237135"/>
              <a:ext cx="632083" cy="355142"/>
            </a:xfrm>
            <a:prstGeom prst="curvedConnector3">
              <a:avLst>
                <a:gd name="adj1" fmla="val 36698"/>
              </a:avLst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1E60E1-6856-54F8-8A77-6AACEA8157E0}"/>
                </a:ext>
              </a:extLst>
            </p:cNvPr>
            <p:cNvSpPr txBox="1"/>
            <p:nvPr/>
          </p:nvSpPr>
          <p:spPr>
            <a:xfrm>
              <a:off x="4946625" y="4952683"/>
              <a:ext cx="2858155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chemeClr val="tx1"/>
                  </a:solidFill>
                </a:rPr>
                <a:t>c</a:t>
              </a: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bar form factor comes from </a:t>
              </a:r>
              <a:b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the </a:t>
              </a:r>
              <a:r>
                <a:rPr kumimoji="0" lang="en-KR" sz="18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twist-4</a:t>
              </a: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operator!</a:t>
              </a:r>
            </a:p>
          </p:txBody>
        </p:sp>
      </p:grpSp>
      <p:sp>
        <p:nvSpPr>
          <p:cNvPr id="40" name="H-Y. Won, HChK, J.-Y. Kim,  2310.04670 [hep-ph]">
            <a:extLst>
              <a:ext uri="{FF2B5EF4-FFF2-40B4-BE49-F238E27FC236}">
                <a16:creationId xmlns:a16="http://schemas.microsoft.com/office/drawing/2014/main" id="{63B7BD28-B3A8-61E5-8BE7-25693065FB55}"/>
              </a:ext>
            </a:extLst>
          </p:cNvPr>
          <p:cNvSpPr txBox="1"/>
          <p:nvPr/>
        </p:nvSpPr>
        <p:spPr>
          <a:xfrm>
            <a:off x="5965245" y="822331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720417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49881" y="138764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Flavor</a:t>
              </a:r>
              <a:r>
                <a:rPr lang="ko-KR" altLang="en-US" dirty="0"/>
                <a:t> </a:t>
              </a:r>
              <a:r>
                <a:rPr lang="en-US" altLang="ko-KR" dirty="0"/>
                <a:t>decomposition of GFFs</a:t>
              </a:r>
              <a:endParaRPr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E83754F-74D0-6B8B-568F-9956ED4A0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57" y="1803847"/>
            <a:ext cx="3402110" cy="1476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C09D78-FB09-F9F9-7640-2D3CEDAE1B27}"/>
              </a:ext>
            </a:extLst>
          </p:cNvPr>
          <p:cNvSpPr txBox="1"/>
          <p:nvPr/>
        </p:nvSpPr>
        <p:spPr>
          <a:xfrm>
            <a:off x="120257" y="902851"/>
            <a:ext cx="748442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To decompose the GFFs, we need to compute the generalized EMT </a:t>
            </a:r>
            <a:b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form factors for the flavor triplet &amp; octet.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8EEDC-EB4D-BFF9-755A-830C324A7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966" y="2113974"/>
            <a:ext cx="3229027" cy="519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1C301B-4BEF-B999-07D4-C8D2AD69D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827" y="4220014"/>
            <a:ext cx="6225914" cy="484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E21008-130C-276B-07D1-48A5C8009683}"/>
              </a:ext>
            </a:extLst>
          </p:cNvPr>
          <p:cNvSpPr txBox="1"/>
          <p:nvPr/>
        </p:nvSpPr>
        <p:spPr>
          <a:xfrm>
            <a:off x="120257" y="3653937"/>
            <a:ext cx="382476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The effective EMT currents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5CC8BF-B216-398B-B924-44A6056DBE17}"/>
              </a:ext>
            </a:extLst>
          </p:cNvPr>
          <p:cNvGrpSpPr/>
          <p:nvPr/>
        </p:nvGrpSpPr>
        <p:grpSpPr>
          <a:xfrm>
            <a:off x="5476406" y="6080436"/>
            <a:ext cx="3526606" cy="659790"/>
            <a:chOff x="5476406" y="6080436"/>
            <a:chExt cx="3526606" cy="65979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65101A-BFD0-5DC2-C748-98DC2116765B}"/>
                </a:ext>
              </a:extLst>
            </p:cNvPr>
            <p:cNvSpPr txBox="1"/>
            <p:nvPr/>
          </p:nvSpPr>
          <p:spPr>
            <a:xfrm>
              <a:off x="5476406" y="6080436"/>
              <a:ext cx="3526606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H. Y. W</a:t>
              </a: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kumimoji="0" lang="en-KR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n, HChK, and J.-Y. Kim, PRD </a:t>
              </a:r>
              <a:r>
                <a:rPr kumimoji="0" lang="en-KR" sz="1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108</a:t>
              </a:r>
              <a:r>
                <a:rPr kumimoji="0" lang="en-KR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(2023)</a:t>
              </a:r>
            </a:p>
          </p:txBody>
        </p:sp>
        <p:sp>
          <p:nvSpPr>
            <p:cNvPr id="11" name="H-Y. Won, HChK, J.-Y. Kim,  2310.04670 [hep-ph]">
              <a:extLst>
                <a:ext uri="{FF2B5EF4-FFF2-40B4-BE49-F238E27FC236}">
                  <a16:creationId xmlns:a16="http://schemas.microsoft.com/office/drawing/2014/main" id="{FA457380-5656-B781-00ED-87901180EFFE}"/>
                </a:ext>
              </a:extLst>
            </p:cNvPr>
            <p:cNvSpPr txBox="1"/>
            <p:nvPr/>
          </p:nvSpPr>
          <p:spPr>
            <a:xfrm>
              <a:off x="5824257" y="6422190"/>
              <a:ext cx="3178755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/>
              </a:lvl1pPr>
            </a:lstStyle>
            <a:p>
              <a:r>
                <a:rPr dirty="0"/>
                <a:t>H-Y. Won, </a:t>
              </a:r>
              <a:r>
                <a:rPr dirty="0" err="1"/>
                <a:t>HChK</a:t>
              </a:r>
              <a:r>
                <a:rPr dirty="0"/>
                <a:t>, J.-Y. Kim,  </a:t>
              </a:r>
              <a:r>
                <a:rPr lang="en-US" dirty="0"/>
                <a:t>JHEP 05 (2024)</a:t>
              </a:r>
              <a:endParaRPr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3FC51C3-C0E3-9871-5C78-A6F7D2BDB89F}"/>
              </a:ext>
            </a:extLst>
          </p:cNvPr>
          <p:cNvSpPr txBox="1"/>
          <p:nvPr/>
        </p:nvSpPr>
        <p:spPr>
          <a:xfrm>
            <a:off x="5925245" y="2492836"/>
            <a:ext cx="2976777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From the current conservation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02B128-859D-5FCA-5B02-401CA18E3133}"/>
              </a:ext>
            </a:extLst>
          </p:cNvPr>
          <p:cNvSpPr txBox="1"/>
          <p:nvPr/>
        </p:nvSpPr>
        <p:spPr>
          <a:xfrm>
            <a:off x="539827" y="5232974"/>
            <a:ext cx="616034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Extracting cbar form factors are the most challenging one!</a:t>
            </a:r>
          </a:p>
        </p:txBody>
      </p:sp>
    </p:spTree>
    <p:extLst>
      <p:ext uri="{BB962C8B-B14F-4D97-AF65-F5344CB8AC3E}">
        <p14:creationId xmlns:p14="http://schemas.microsoft.com/office/powerpoint/2010/main" val="90260348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3027</Words>
  <Application>Microsoft Macintosh PowerPoint</Application>
  <PresentationFormat>On-screen Show (4:3)</PresentationFormat>
  <Paragraphs>348</Paragraphs>
  <Slides>59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5" baseType="lpstr">
      <vt:lpstr>굴림</vt:lpstr>
      <vt:lpstr>LMRoman10</vt:lpstr>
      <vt:lpstr>Times Roman</vt:lpstr>
      <vt:lpstr>蘋果儷中黑</vt:lpstr>
      <vt:lpstr>Arial</vt:lpstr>
      <vt:lpstr>Calibri</vt:lpstr>
      <vt:lpstr>Comic Sans MS</vt:lpstr>
      <vt:lpstr>Courier New</vt:lpstr>
      <vt:lpstr>Gill Sans</vt:lpstr>
      <vt:lpstr>Helvetica Light</vt:lpstr>
      <vt:lpstr>Helvetica Neue</vt:lpstr>
      <vt:lpstr>Helvetica Neue Light</vt:lpstr>
      <vt:lpstr>Helvetica Neue Medium</vt:lpstr>
      <vt:lpstr>Lucida Grande</vt:lpstr>
      <vt:lpstr>Thonburi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김현철</cp:lastModifiedBy>
  <cp:revision>7</cp:revision>
  <dcterms:modified xsi:type="dcterms:W3CDTF">2024-06-25T23:02:58Z</dcterms:modified>
</cp:coreProperties>
</file>