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8"/>
  </p:notesMasterIdLst>
  <p:sldIdLst>
    <p:sldId id="256" r:id="rId2"/>
    <p:sldId id="265" r:id="rId3"/>
    <p:sldId id="264" r:id="rId4"/>
    <p:sldId id="267" r:id="rId5"/>
    <p:sldId id="266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67FF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96" autoAdjust="0"/>
    <p:restoredTop sz="78347" autoAdjust="0"/>
  </p:normalViewPr>
  <p:slideViewPr>
    <p:cSldViewPr snapToGrid="0">
      <p:cViewPr varScale="1">
        <p:scale>
          <a:sx n="86" d="100"/>
          <a:sy n="86" d="100"/>
        </p:scale>
        <p:origin x="480" y="90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C7B9BF-6187-4543-BFB4-FFBE399FD775}" type="datetimeFigureOut">
              <a:rPr lang="ko-KR" altLang="en-US" smtClean="0"/>
              <a:t>2022-11-22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595AD3-7E7D-4BA6-91DE-514C2534EF3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6002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z="1200" dirty="0"/>
              <a:t>안녕하십니까</a:t>
            </a:r>
            <a:r>
              <a:rPr lang="en-US" altLang="ko-KR" sz="1200" dirty="0"/>
              <a:t>, </a:t>
            </a:r>
            <a:r>
              <a:rPr lang="ko-KR" altLang="en-US" sz="1200" dirty="0"/>
              <a:t>저는 </a:t>
            </a:r>
            <a:r>
              <a:rPr lang="ko-KR" altLang="en-US" sz="1200" dirty="0" err="1"/>
              <a:t>박환배</a:t>
            </a:r>
            <a:r>
              <a:rPr lang="ko-KR" altLang="en-US" sz="1200" dirty="0"/>
              <a:t> 교수님 연구실 학부연구생 </a:t>
            </a:r>
            <a:r>
              <a:rPr lang="ko-KR" altLang="en-US" sz="1200" dirty="0" err="1"/>
              <a:t>김세빈입니다</a:t>
            </a:r>
            <a:r>
              <a:rPr lang="en-US" altLang="ko-KR" sz="1200" dirty="0"/>
              <a:t>.</a:t>
            </a:r>
          </a:p>
          <a:p>
            <a:r>
              <a:rPr lang="ko-KR" altLang="en-US" sz="1200" dirty="0"/>
              <a:t>실리콘 반도체 검출기 연구실에 대해 소개해드리겠습니다</a:t>
            </a:r>
            <a:r>
              <a:rPr lang="en-US" altLang="ko-KR" sz="1200" dirty="0"/>
              <a:t>.</a:t>
            </a:r>
            <a:endParaRPr lang="ko-KR" altLang="en-US" sz="1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595AD3-7E7D-4BA6-91DE-514C2534EF30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3912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실리콘 반도체 검출기는 하전 입자</a:t>
            </a:r>
            <a:r>
              <a:rPr lang="en-US" altLang="ko-KR" dirty="0"/>
              <a:t>,</a:t>
            </a:r>
            <a:r>
              <a:rPr lang="ko-KR" altLang="en-US" dirty="0"/>
              <a:t> 광자 등의 입자를 검출하여 </a:t>
            </a:r>
            <a:r>
              <a:rPr lang="ko-KR" altLang="en-US" dirty="0" err="1"/>
              <a:t>이미징</a:t>
            </a:r>
            <a:r>
              <a:rPr lang="ko-KR" altLang="en-US" dirty="0"/>
              <a:t> 또는 입자 궤적 및 </a:t>
            </a:r>
            <a:r>
              <a:rPr lang="ko-KR" altLang="en-US" dirty="0" err="1"/>
              <a:t>버텍스를</a:t>
            </a:r>
            <a:r>
              <a:rPr lang="ko-KR" altLang="en-US" dirty="0"/>
              <a:t> 측정하는 검출기이며</a:t>
            </a:r>
            <a:r>
              <a:rPr lang="en-US" altLang="ko-KR" dirty="0"/>
              <a:t>, </a:t>
            </a:r>
            <a:r>
              <a:rPr lang="ko-KR" altLang="en-US" dirty="0"/>
              <a:t>아래와 같이 많은 분야에 활용되고 있습니다</a:t>
            </a:r>
            <a:r>
              <a:rPr lang="en-US" altLang="ko-KR" dirty="0"/>
              <a:t>.</a:t>
            </a:r>
          </a:p>
          <a:p>
            <a:r>
              <a:rPr lang="ko-KR" altLang="en-US" baseline="0" dirty="0" err="1"/>
              <a:t>항만용</a:t>
            </a:r>
            <a:r>
              <a:rPr lang="ko-KR" altLang="en-US" baseline="0" dirty="0"/>
              <a:t> </a:t>
            </a:r>
            <a:r>
              <a:rPr lang="en-US" altLang="ko-KR" baseline="0" dirty="0"/>
              <a:t>X-ray </a:t>
            </a:r>
            <a:r>
              <a:rPr lang="ko-KR" altLang="en-US" baseline="0" dirty="0"/>
              <a:t>컨테이너 검색기는 컨테이너를 일일이 열어보지 않고 내부 이미지를 스캔하도록 설계된 </a:t>
            </a:r>
            <a:r>
              <a:rPr lang="en-US" altLang="ko-KR" baseline="0" dirty="0"/>
              <a:t>X-ray </a:t>
            </a:r>
            <a:r>
              <a:rPr lang="ko-KR" altLang="en-US" baseline="0" dirty="0"/>
              <a:t>검출기이며</a:t>
            </a:r>
            <a:r>
              <a:rPr lang="en-US" altLang="ko-KR" baseline="0" dirty="0"/>
              <a:t>, </a:t>
            </a:r>
            <a:r>
              <a:rPr lang="ko-KR" altLang="en-US" baseline="0" dirty="0"/>
              <a:t>본 연구실에 개발한 </a:t>
            </a:r>
            <a:r>
              <a:rPr lang="ko-KR" altLang="en-US" baseline="0" dirty="0" err="1"/>
              <a:t>어레이</a:t>
            </a:r>
            <a:r>
              <a:rPr lang="ko-KR" altLang="en-US" baseline="0" dirty="0"/>
              <a:t> 광 센서가 사용되고 있습니다</a:t>
            </a:r>
            <a:r>
              <a:rPr lang="en-US" altLang="ko-KR" baseline="0" dirty="0"/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의학용 이미지 센서는</a:t>
            </a:r>
            <a:r>
              <a:rPr lang="ko-KR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암 진단 등의 목적을 위해 개발 중이며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altLang="ko-K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가로 세로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 um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작은 픽셀들로 구성되어 있는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JFET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픽셀 센서입니다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ISS-CREAM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실험은 국제우주정거장에 검출기를 띄워 우주에서 날라오는 우주선을 측정하는 실험으로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본 연구실에서 개발한 패드 광 센서가 사용되고있습니다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Belle II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실험은 일본에서 수행되고 있는 국제 입자 가속기 실험으로</a:t>
            </a:r>
            <a:r>
              <a:rPr lang="en-US" altLang="ko-K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입자의 궤적 및 </a:t>
            </a:r>
            <a:r>
              <a:rPr lang="ko-KR" alt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버텍스를</a:t>
            </a:r>
            <a:r>
              <a:rPr lang="ko-KR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측정하는 용도로 검출기가 사용되고 있습니다</a:t>
            </a:r>
            <a:r>
              <a:rPr lang="en-US" altLang="ko-K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595AD3-7E7D-4BA6-91DE-514C2534EF30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3794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본 연구실에서 개발중인 실리콘 반도체 검출기는 주로 </a:t>
            </a:r>
            <a:r>
              <a:rPr lang="en-US" altLang="ko-KR" dirty="0"/>
              <a:t>PIN </a:t>
            </a:r>
            <a:r>
              <a:rPr lang="ko-KR" altLang="en-US" dirty="0"/>
              <a:t>접합 구조를 가지고 있으며</a:t>
            </a:r>
            <a:r>
              <a:rPr lang="en-US" altLang="ko-KR" dirty="0"/>
              <a:t>, </a:t>
            </a:r>
            <a:r>
              <a:rPr lang="ko-KR" altLang="en-US" dirty="0"/>
              <a:t>하전 입자 및 가시광선 뿐 아니라</a:t>
            </a:r>
            <a:r>
              <a:rPr lang="en-US" altLang="ko-KR" dirty="0"/>
              <a:t> </a:t>
            </a:r>
            <a:r>
              <a:rPr lang="ko-KR" altLang="en-US" dirty="0" err="1"/>
              <a:t>신틸레이터</a:t>
            </a:r>
            <a:r>
              <a:rPr lang="en-US" altLang="ko-KR" dirty="0"/>
              <a:t>,</a:t>
            </a:r>
            <a:r>
              <a:rPr lang="ko-KR" altLang="en-US" dirty="0"/>
              <a:t> 보론 박막과 같은 변환 물질과 결합하여 다양한 입자들을</a:t>
            </a:r>
            <a:r>
              <a:rPr lang="ko-KR" altLang="en-US" baseline="0" dirty="0"/>
              <a:t> </a:t>
            </a:r>
            <a:r>
              <a:rPr lang="ko-KR" altLang="en-US" dirty="0"/>
              <a:t>검출할</a:t>
            </a:r>
            <a:r>
              <a:rPr lang="ko-KR" altLang="en-US" baseline="0" dirty="0"/>
              <a:t> 수 있습니다</a:t>
            </a:r>
            <a:r>
              <a:rPr lang="en-US" altLang="ko-KR" baseline="0" dirty="0"/>
              <a:t>. </a:t>
            </a:r>
            <a:r>
              <a:rPr lang="ko-KR" altLang="en-US" baseline="0" dirty="0"/>
              <a:t>또한</a:t>
            </a:r>
            <a:r>
              <a:rPr lang="en-US" altLang="ko-KR" baseline="0" dirty="0"/>
              <a:t>, </a:t>
            </a:r>
            <a:r>
              <a:rPr lang="ko-KR" altLang="en-US" dirty="0"/>
              <a:t>용도에 따라 단일 패드</a:t>
            </a:r>
            <a:r>
              <a:rPr lang="en-US" altLang="ko-KR" dirty="0"/>
              <a:t>, </a:t>
            </a:r>
            <a:r>
              <a:rPr lang="ko-KR" altLang="en-US" dirty="0"/>
              <a:t>픽셀</a:t>
            </a:r>
            <a:r>
              <a:rPr lang="en-US" altLang="ko-KR" dirty="0"/>
              <a:t>, </a:t>
            </a:r>
            <a:r>
              <a:rPr lang="ko-KR" altLang="en-US" dirty="0"/>
              <a:t>스트립과 같은 다양한 형태로</a:t>
            </a:r>
            <a:r>
              <a:rPr lang="en-US" altLang="ko-KR" dirty="0"/>
              <a:t> </a:t>
            </a:r>
            <a:r>
              <a:rPr lang="ko-KR" altLang="en-US" dirty="0"/>
              <a:t>디자인 하여 </a:t>
            </a:r>
            <a:r>
              <a:rPr lang="en-US" altLang="ko-KR" dirty="0"/>
              <a:t>2</a:t>
            </a:r>
            <a:r>
              <a:rPr lang="ko-KR" altLang="en-US" dirty="0"/>
              <a:t>차원 위치 정보를 획득하고있습니다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95AD3-7E7D-4BA6-91DE-514C2534EF30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7280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실리콘 반도체 검출기의 개발 과정은 다음과 같습니다</a:t>
            </a:r>
            <a:r>
              <a:rPr lang="en-US" altLang="ko-KR" dirty="0"/>
              <a:t>. </a:t>
            </a:r>
            <a:r>
              <a:rPr lang="ko-KR" altLang="en-US" dirty="0"/>
              <a:t>센서 공정을 위한 포토마스크를 설계하고</a:t>
            </a:r>
            <a:r>
              <a:rPr lang="en-US" altLang="ko-KR" dirty="0"/>
              <a:t>, </a:t>
            </a:r>
            <a:r>
              <a:rPr lang="ko-KR" altLang="en-US" dirty="0"/>
              <a:t>센서를 제작하여</a:t>
            </a:r>
            <a:r>
              <a:rPr lang="en-US" altLang="ko-KR" dirty="0"/>
              <a:t>, </a:t>
            </a:r>
            <a:r>
              <a:rPr lang="ko-KR" altLang="en-US" dirty="0"/>
              <a:t>제작된 센서의 중요한 전기적 특성인 </a:t>
            </a:r>
            <a:r>
              <a:rPr lang="ko-KR" altLang="en-US" dirty="0" err="1"/>
              <a:t>누설전류와</a:t>
            </a:r>
            <a:r>
              <a:rPr lang="ko-KR" altLang="en-US" dirty="0"/>
              <a:t> 정전용량을 측정합니다</a:t>
            </a:r>
            <a:r>
              <a:rPr lang="en-US" altLang="ko-KR" dirty="0"/>
              <a:t>.</a:t>
            </a:r>
            <a:r>
              <a:rPr lang="en-US" altLang="ko-KR" baseline="0" dirty="0"/>
              <a:t> </a:t>
            </a:r>
            <a:r>
              <a:rPr lang="ko-KR" altLang="en-US" baseline="0" dirty="0"/>
              <a:t>그리고</a:t>
            </a:r>
            <a:r>
              <a:rPr lang="en-US" altLang="ko-KR" baseline="0" dirty="0"/>
              <a:t>,</a:t>
            </a:r>
            <a:r>
              <a:rPr lang="en-US" altLang="ko-KR" dirty="0"/>
              <a:t> </a:t>
            </a:r>
            <a:r>
              <a:rPr lang="ko-KR" altLang="en-US" dirty="0"/>
              <a:t>제작한 </a:t>
            </a:r>
            <a:r>
              <a:rPr lang="en-US" altLang="ko-KR" dirty="0"/>
              <a:t>PCB </a:t>
            </a:r>
            <a:r>
              <a:rPr lang="ko-KR" altLang="en-US" dirty="0"/>
              <a:t>보드와의 전기적 연결을 위해 와이어 </a:t>
            </a:r>
            <a:r>
              <a:rPr lang="ko-KR" altLang="en-US" dirty="0" err="1"/>
              <a:t>본딩을</a:t>
            </a:r>
            <a:r>
              <a:rPr lang="ko-KR" altLang="en-US" dirty="0"/>
              <a:t> 수행하고</a:t>
            </a:r>
            <a:r>
              <a:rPr lang="en-US" altLang="ko-KR" dirty="0"/>
              <a:t>, LED,</a:t>
            </a:r>
            <a:r>
              <a:rPr lang="en-US" altLang="ko-KR" baseline="0" dirty="0"/>
              <a:t> </a:t>
            </a:r>
            <a:r>
              <a:rPr lang="ko-KR" altLang="en-US" dirty="0" err="1"/>
              <a:t>방사선원</a:t>
            </a:r>
            <a:r>
              <a:rPr lang="ko-KR" altLang="en-US" dirty="0"/>
              <a:t> 등을 사용하여 </a:t>
            </a:r>
            <a:r>
              <a:rPr lang="ko-KR" altLang="en-US" dirty="0" err="1"/>
              <a:t>광효율</a:t>
            </a:r>
            <a:r>
              <a:rPr lang="en-US" altLang="ko-KR" dirty="0"/>
              <a:t>,</a:t>
            </a:r>
            <a:r>
              <a:rPr lang="en-US" altLang="ko-KR" baseline="0" dirty="0"/>
              <a:t> </a:t>
            </a:r>
            <a:r>
              <a:rPr lang="ko-KR" altLang="en-US" dirty="0"/>
              <a:t>신호대잡음비</a:t>
            </a:r>
            <a:r>
              <a:rPr lang="en-US" altLang="ko-KR" dirty="0"/>
              <a:t>, </a:t>
            </a:r>
            <a:r>
              <a:rPr lang="ko-KR" altLang="en-US" dirty="0"/>
              <a:t>에너지분해능 등의 성능을 체크합니다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595AD3-7E7D-4BA6-91DE-514C2534EF30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2742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Belle-II </a:t>
            </a:r>
            <a:r>
              <a:rPr lang="ko-KR" altLang="en-US" dirty="0"/>
              <a:t>실험은 연구실에서 참여중인 국제 입자 가속기 실험으로 일본 </a:t>
            </a:r>
            <a:r>
              <a:rPr lang="ko-KR" altLang="en-US" dirty="0" err="1"/>
              <a:t>츠쿠바에서</a:t>
            </a:r>
            <a:r>
              <a:rPr lang="ko-KR" altLang="en-US" dirty="0"/>
              <a:t> 수행되고있습니다</a:t>
            </a:r>
            <a:r>
              <a:rPr lang="en-US" altLang="ko-KR" dirty="0"/>
              <a:t>.</a:t>
            </a:r>
            <a:r>
              <a:rPr lang="en-US" altLang="ko-KR" baseline="0" dirty="0"/>
              <a:t> </a:t>
            </a:r>
            <a:r>
              <a:rPr lang="en-US" altLang="ko-KR" dirty="0" err="1"/>
              <a:t>SuperKEKB</a:t>
            </a:r>
            <a:r>
              <a:rPr lang="ko-KR" altLang="en-US" dirty="0"/>
              <a:t> 가속기에서 가속된 전자 </a:t>
            </a:r>
            <a:r>
              <a:rPr lang="en-US" altLang="ko-KR" dirty="0"/>
              <a:t>/ </a:t>
            </a:r>
            <a:r>
              <a:rPr lang="ko-KR" altLang="en-US" dirty="0"/>
              <a:t>양전자를 충돌시켜 </a:t>
            </a:r>
            <a:r>
              <a:rPr lang="en-US" altLang="ko-KR" dirty="0"/>
              <a:t>B </a:t>
            </a:r>
            <a:r>
              <a:rPr lang="ko-KR" altLang="en-US" dirty="0"/>
              <a:t>중간자를 생성하고 </a:t>
            </a:r>
            <a:r>
              <a:rPr lang="en-US" altLang="ko-KR" dirty="0"/>
              <a:t>B </a:t>
            </a:r>
            <a:r>
              <a:rPr lang="ko-KR" altLang="en-US" dirty="0"/>
              <a:t>중간자에서 붕괴되는 여러 입자를 </a:t>
            </a:r>
            <a:r>
              <a:rPr lang="en-US" altLang="ko-KR" dirty="0"/>
              <a:t>Belle-II </a:t>
            </a:r>
            <a:r>
              <a:rPr lang="ko-KR" altLang="en-US" dirty="0"/>
              <a:t>검출기로 정밀하게 측정하며</a:t>
            </a:r>
            <a:r>
              <a:rPr lang="en-US" altLang="ko-KR" dirty="0"/>
              <a:t>,</a:t>
            </a:r>
            <a:r>
              <a:rPr lang="en-US" altLang="ko-KR" baseline="0" dirty="0"/>
              <a:t> Belle II </a:t>
            </a:r>
            <a:r>
              <a:rPr lang="ko-KR" altLang="en-US" baseline="0" dirty="0"/>
              <a:t>검출기를 통해 획득한 데이터를 분석하여</a:t>
            </a:r>
            <a:r>
              <a:rPr lang="ko-KR" altLang="en-US" dirty="0"/>
              <a:t> 표준 모형을</a:t>
            </a:r>
            <a:r>
              <a:rPr lang="ko-KR" altLang="en-US" baseline="0" dirty="0"/>
              <a:t> 검증하고</a:t>
            </a:r>
            <a:r>
              <a:rPr lang="en-US" altLang="ko-KR" baseline="0" dirty="0"/>
              <a:t> </a:t>
            </a:r>
            <a:r>
              <a:rPr lang="ko-KR" altLang="en-US" baseline="0" dirty="0"/>
              <a:t>새로운 물리 현상을 관측하게 됩니다</a:t>
            </a:r>
            <a:r>
              <a:rPr lang="en-US" altLang="ko-KR" baseline="0" dirty="0"/>
              <a:t>. Belle II </a:t>
            </a:r>
            <a:r>
              <a:rPr lang="ko-KR" altLang="en-US" baseline="0" dirty="0"/>
              <a:t>검출기 중에서도 하전 입자의 궤적 및 </a:t>
            </a:r>
            <a:r>
              <a:rPr lang="ko-KR" altLang="en-US" baseline="0" dirty="0" err="1"/>
              <a:t>버텍스를</a:t>
            </a:r>
            <a:r>
              <a:rPr lang="ko-KR" altLang="en-US" baseline="0" dirty="0"/>
              <a:t> 측정하는 중요한 역할을 하는 실리콘 </a:t>
            </a:r>
            <a:r>
              <a:rPr lang="ko-KR" altLang="en-US" baseline="0" dirty="0" err="1"/>
              <a:t>버텍스</a:t>
            </a:r>
            <a:r>
              <a:rPr lang="ko-KR" altLang="en-US" baseline="0" dirty="0"/>
              <a:t> 검출기 </a:t>
            </a:r>
            <a:r>
              <a:rPr lang="en-US" altLang="ko-KR" baseline="0" dirty="0"/>
              <a:t>(SVD) </a:t>
            </a:r>
            <a:r>
              <a:rPr lang="ko-KR" altLang="en-US" baseline="0" dirty="0"/>
              <a:t>연구 및 제작에 본 연구실이 참여하였습니다</a:t>
            </a:r>
            <a:r>
              <a:rPr lang="en-US" altLang="ko-KR" baseline="0" dirty="0"/>
              <a:t>. SVD </a:t>
            </a:r>
            <a:r>
              <a:rPr lang="ko-KR" altLang="en-US" baseline="0" dirty="0"/>
              <a:t>모듈 제작은 일본 동경대학교 부속 연구 시설인 </a:t>
            </a:r>
            <a:r>
              <a:rPr lang="en-US" altLang="ko-KR" baseline="0" dirty="0"/>
              <a:t>IPMU</a:t>
            </a:r>
            <a:r>
              <a:rPr lang="ko-KR" altLang="en-US" baseline="0" dirty="0"/>
              <a:t>에서 수행하였으며</a:t>
            </a:r>
            <a:r>
              <a:rPr lang="en-US" altLang="ko-KR" baseline="0" dirty="0"/>
              <a:t>, </a:t>
            </a:r>
            <a:r>
              <a:rPr lang="ko-KR" altLang="en-US" baseline="0" dirty="0"/>
              <a:t>왼쪽 그림은 조립된 </a:t>
            </a:r>
            <a:r>
              <a:rPr lang="en-US" altLang="ko-KR" baseline="0" dirty="0"/>
              <a:t>SVD </a:t>
            </a:r>
            <a:r>
              <a:rPr lang="ko-KR" altLang="en-US" baseline="0" dirty="0"/>
              <a:t>검출기 사진입니다</a:t>
            </a:r>
            <a:r>
              <a:rPr lang="en-US" altLang="ko-KR" baseline="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95AD3-7E7D-4BA6-91DE-514C2534EF30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170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실리콘 반도체 검출기 연구실은 </a:t>
            </a:r>
            <a:r>
              <a:rPr lang="ko-KR" altLang="en-US" dirty="0" err="1"/>
              <a:t>박환배</a:t>
            </a:r>
            <a:r>
              <a:rPr lang="ko-KR" altLang="en-US" dirty="0"/>
              <a:t> 교수님과 박사 한 명</a:t>
            </a:r>
            <a:r>
              <a:rPr lang="en-US" altLang="ko-KR" dirty="0"/>
              <a:t>,</a:t>
            </a:r>
            <a:r>
              <a:rPr lang="ko-KR" altLang="en-US" dirty="0"/>
              <a:t> 박사 과정 한 명</a:t>
            </a:r>
            <a:r>
              <a:rPr lang="en-US" altLang="ko-KR" dirty="0"/>
              <a:t>, </a:t>
            </a:r>
            <a:r>
              <a:rPr lang="ko-KR" altLang="en-US" dirty="0"/>
              <a:t>학부 연구생 두 명으로 이루어져 있으며</a:t>
            </a:r>
            <a:r>
              <a:rPr lang="en-US" altLang="ko-KR" dirty="0"/>
              <a:t> </a:t>
            </a:r>
            <a:r>
              <a:rPr lang="ko-KR" altLang="en-US" dirty="0"/>
              <a:t>현재 아래 연구들을 수행하고있습니다</a:t>
            </a:r>
            <a:r>
              <a:rPr lang="en-US" altLang="ko-KR" dirty="0"/>
              <a:t>.</a:t>
            </a:r>
          </a:p>
          <a:p>
            <a:endParaRPr lang="en-US" altLang="ko-KR" baseline="0" dirty="0"/>
          </a:p>
          <a:p>
            <a:r>
              <a:rPr lang="ko-KR" altLang="en-US" baseline="0" dirty="0"/>
              <a:t>더 자세한 설명은 </a:t>
            </a:r>
            <a:r>
              <a:rPr lang="ko-KR" altLang="en-US" baseline="0" dirty="0" err="1"/>
              <a:t>실리콘반도체검출기연구실</a:t>
            </a:r>
            <a:r>
              <a:rPr lang="ko-KR" altLang="en-US" baseline="0" dirty="0"/>
              <a:t> </a:t>
            </a:r>
            <a:r>
              <a:rPr lang="en-US" altLang="ko-KR" baseline="0" dirty="0"/>
              <a:t>225</a:t>
            </a:r>
            <a:r>
              <a:rPr lang="ko-KR" altLang="en-US" baseline="0" dirty="0"/>
              <a:t>호에 오셔서 들으실 수 있습니다</a:t>
            </a:r>
            <a:r>
              <a:rPr lang="en-US" altLang="ko-KR" baseline="0" dirty="0"/>
              <a:t>.</a:t>
            </a:r>
          </a:p>
          <a:p>
            <a:endParaRPr lang="en-US" altLang="ko-KR" baseline="0" dirty="0"/>
          </a:p>
          <a:p>
            <a:r>
              <a:rPr lang="ko-KR" altLang="en-US" baseline="0" dirty="0"/>
              <a:t>감사합니다</a:t>
            </a:r>
            <a:r>
              <a:rPr lang="en-US" altLang="ko-KR" baseline="0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595AD3-7E7D-4BA6-91DE-514C2534EF30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2711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6600" cap="all" baseline="0">
                <a:solidFill>
                  <a:schemeClr val="tx2"/>
                </a:solidFill>
              </a:defRPr>
            </a:lvl1pPr>
          </a:lstStyle>
          <a:p>
            <a:r>
              <a:rPr lang="en-US" altLang="ko-KR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705612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AAC5F67-4720-448E-B84D-D928BA1726EC}" type="datetime1">
              <a:rPr lang="en-US" altLang="ko-KR" smtClean="0"/>
              <a:t>11/22/2022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80564" y="557882"/>
            <a:ext cx="11418706" cy="5722846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altLang="ko-KR"/>
              <a:t>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E1FB2-33C1-47A9-AB94-B837093D90A9}" type="datetime1">
              <a:rPr lang="en-US" altLang="ko-KR" smtClean="0"/>
              <a:t>11/22/2022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altLang="ko-KR"/>
              <a:t>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7DB88-5CCB-41A9-BBD3-73CA528575DC}" type="datetime1">
              <a:rPr lang="en-US" altLang="ko-KR" smtClean="0"/>
              <a:t>11/22/2022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altLang="ko-KR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/>
              <a:t>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3309-AB3F-4EAE-AA5E-D73AEA03BBC4}" type="datetime1">
              <a:rPr lang="en-US" altLang="ko-KR" smtClean="0"/>
              <a:t>11/22/2022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4EA62FB-F74D-4840-8290-D0DE75B6C45A}" type="datetime1">
              <a:rPr lang="en-US" altLang="ko-KR" smtClean="0"/>
              <a:t>11/22/2022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9682" y="1048326"/>
            <a:ext cx="5573844" cy="5574147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altLang="ko-KR"/>
              <a:t>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8774" y="1048326"/>
            <a:ext cx="5573844" cy="557414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altLang="ko-KR"/>
              <a:t>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AE45C-1244-40C5-A982-D3004E1B9A2F}" type="datetime1">
              <a:rPr lang="en-US" altLang="ko-KR" smtClean="0"/>
              <a:t>11/22/2022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altLang="ko-KR"/>
              <a:t>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altLang="ko-KR"/>
              <a:t>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3FBEA-CD70-4FA9-B3E4-D0A0351AE028}" type="datetime1">
              <a:rPr lang="en-US" altLang="ko-KR" smtClean="0"/>
              <a:t>11/22/2022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BADB9-4273-48E2-AC20-196AB1044218}" type="datetime1">
              <a:rPr lang="en-US" altLang="ko-KR" smtClean="0"/>
              <a:t>11/22/2022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0BD86-15C8-4ED5-8798-503C0C29AC49}" type="datetime1">
              <a:rPr lang="en-US" altLang="ko-KR" smtClean="0"/>
              <a:t>11/22/2022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/>
              <a:t>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5F2A34-A890-4AE0-86C8-47D10BEC77DD}" type="datetime1">
              <a:rPr lang="en-US" altLang="ko-KR" smtClean="0"/>
              <a:t>11/22/2022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42E132-A23D-40DE-B890-936458D1C718}" type="datetime1">
              <a:rPr lang="en-US" altLang="ko-KR" smtClean="0"/>
              <a:t>11/22/2022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9682" y="251691"/>
            <a:ext cx="11272936" cy="6904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ko-KR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682" y="1016000"/>
            <a:ext cx="11272936" cy="558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dirty="0"/>
              <a:t>Edit Master text styles</a:t>
            </a:r>
          </a:p>
          <a:p>
            <a:pPr lvl="1"/>
            <a:r>
              <a:rPr lang="en-US" altLang="ko-KR" dirty="0"/>
              <a:t>Second level</a:t>
            </a:r>
          </a:p>
          <a:p>
            <a:pPr lvl="2"/>
            <a:r>
              <a:rPr lang="en-US" altLang="ko-KR" dirty="0"/>
              <a:t>Third level</a:t>
            </a:r>
          </a:p>
          <a:p>
            <a:pPr lvl="3"/>
            <a:r>
              <a:rPr lang="en-US" altLang="ko-KR" dirty="0"/>
              <a:t>Fourth level</a:t>
            </a:r>
          </a:p>
          <a:p>
            <a:pPr lvl="4"/>
            <a:r>
              <a:rPr lang="en-US" altLang="ko-KR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F8EB185D-5230-4416-BCB9-1AA972DF3063}" type="datetime1">
              <a:rPr lang="en-US" altLang="ko-KR" smtClean="0"/>
              <a:t>11/22/2022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219477" y="376"/>
            <a:ext cx="2286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302" y="6459790"/>
            <a:ext cx="43797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baseline="0">
                <a:solidFill>
                  <a:schemeClr val="tx1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1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맑은 고딕" panose="020B0503020000020004" pitchFamily="50" charset="-127"/>
          <a:ea typeface="맑은 고딕" panose="020B0503020000020004" pitchFamily="50" charset="-127"/>
          <a:cs typeface="+mj-cs"/>
        </a:defRPr>
      </a:lvl1pPr>
    </p:titleStyle>
    <p:bodyStyle>
      <a:lvl1pPr marL="384048" indent="-384048" algn="l" defTabSz="914400" rtl="0" eaLnBrk="1" latinLnBrk="1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400" i="0" kern="1200" baseline="0">
          <a:solidFill>
            <a:schemeClr val="tx2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1pPr>
      <a:lvl2pPr marL="914400" indent="-384048" algn="l" defTabSz="914400" rtl="0" eaLnBrk="1" latinLnBrk="1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400" i="0" kern="1200" baseline="0">
          <a:solidFill>
            <a:schemeClr val="tx2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2pPr>
      <a:lvl3pPr marL="1371600" indent="-384048" algn="l" defTabSz="914400" rtl="0" eaLnBrk="1" latinLnBrk="1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2000" i="0" kern="1200" baseline="0">
          <a:solidFill>
            <a:schemeClr val="tx2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3pPr>
      <a:lvl4pPr marL="1828800" indent="-384048" algn="l" defTabSz="914400" rtl="0" eaLnBrk="1" latinLnBrk="1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0" kern="1200" baseline="0">
          <a:solidFill>
            <a:schemeClr val="tx2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4pPr>
      <a:lvl5pPr marL="2286000" indent="-384048" algn="l" defTabSz="914400" rtl="0" eaLnBrk="1" latinLnBrk="1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i="0" kern="1200" baseline="0">
          <a:solidFill>
            <a:schemeClr val="tx2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5pPr>
      <a:lvl6pPr marL="2743200" indent="-384048" algn="l" defTabSz="914400" rtl="0" eaLnBrk="1" latinLnBrk="1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1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1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1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png"/><Relationship Id="rId7" Type="http://schemas.openxmlformats.org/officeDocument/2006/relationships/image" Target="../media/image3.jpe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2.jpeg"/><Relationship Id="rId5" Type="http://schemas.openxmlformats.org/officeDocument/2006/relationships/image" Target="../media/image18.png"/><Relationship Id="rId10" Type="http://schemas.microsoft.com/office/2007/relationships/hdphoto" Target="../media/hdphoto1.wdp"/><Relationship Id="rId4" Type="http://schemas.openxmlformats.org/officeDocument/2006/relationships/image" Target="../media/image17.png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1194" y="1788454"/>
            <a:ext cx="9089098" cy="2098226"/>
          </a:xfr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altLang="ko-KR" sz="6000" dirty="0"/>
              <a:t>Silicon Detector R&amp;D</a:t>
            </a:r>
            <a:br>
              <a:rPr lang="en-US" altLang="ko-KR" sz="5400" dirty="0"/>
            </a:br>
            <a:r>
              <a:rPr lang="en-US" altLang="ko-KR" sz="5400" dirty="0"/>
              <a:t>:</a:t>
            </a:r>
            <a:r>
              <a:rPr lang="ko-KR" altLang="en-US" sz="4400" dirty="0"/>
              <a:t>실리콘 반도체 검출기 연구실</a:t>
            </a:r>
            <a:endParaRPr lang="ko-KR" alt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4267200"/>
            <a:ext cx="6831673" cy="1413164"/>
          </a:xfrm>
        </p:spPr>
        <p:txBody>
          <a:bodyPr/>
          <a:lstStyle/>
          <a:p>
            <a:r>
              <a:rPr lang="ko-KR" altLang="en-US" dirty="0"/>
              <a:t>학부연구생 </a:t>
            </a:r>
            <a:r>
              <a:rPr lang="ko-KR" altLang="en-US" dirty="0" err="1"/>
              <a:t>김세빈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91264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00665" y="488497"/>
            <a:ext cx="10830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하전 입자</a:t>
            </a:r>
            <a:r>
              <a:rPr lang="en-US" altLang="ko-KR" sz="2800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, </a:t>
            </a:r>
            <a:r>
              <a:rPr lang="ko-KR" altLang="en-US" sz="2800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광자</a:t>
            </a:r>
            <a:r>
              <a:rPr lang="en-US" altLang="ko-KR" sz="2800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</a:t>
            </a:r>
            <a:r>
              <a:rPr lang="ko-KR" altLang="en-US" sz="2800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등 입자 검출 </a:t>
            </a:r>
            <a:r>
              <a:rPr lang="en-US" altLang="ko-KR" sz="2800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 </a:t>
            </a:r>
            <a:r>
              <a:rPr lang="ko-KR" altLang="en-US" sz="2800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이미징</a:t>
            </a:r>
            <a:r>
              <a:rPr lang="en-US" altLang="ko-KR" sz="2800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, </a:t>
            </a:r>
            <a:r>
              <a:rPr lang="ko-KR" altLang="en-US" sz="2800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입자 궤적 및 </a:t>
            </a:r>
            <a:r>
              <a:rPr lang="ko-KR" altLang="en-US" sz="2800" dirty="0" err="1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버텍스</a:t>
            </a:r>
            <a:r>
              <a:rPr lang="ko-KR" altLang="en-US" sz="2800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측정</a:t>
            </a:r>
            <a:endParaRPr lang="ko-KR" altLang="en-US" sz="2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fld>
            <a:endParaRPr 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40" name="그룹 39"/>
          <p:cNvGrpSpPr/>
          <p:nvPr/>
        </p:nvGrpSpPr>
        <p:grpSpPr>
          <a:xfrm>
            <a:off x="940379" y="3986018"/>
            <a:ext cx="4869846" cy="2099244"/>
            <a:chOff x="884395" y="4065846"/>
            <a:chExt cx="4869846" cy="2099244"/>
          </a:xfrm>
        </p:grpSpPr>
        <p:pic>
          <p:nvPicPr>
            <p:cNvPr id="2" name="Picture 4" descr="https://www.nasaspaceflight.com/wp-content/uploads/2017/08/2017-08-14-115242-350x265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395" y="4065846"/>
              <a:ext cx="2587722" cy="209924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2" name="Group 11"/>
            <p:cNvGrpSpPr/>
            <p:nvPr/>
          </p:nvGrpSpPr>
          <p:grpSpPr>
            <a:xfrm>
              <a:off x="3334428" y="4534710"/>
              <a:ext cx="2419813" cy="1630380"/>
              <a:chOff x="3281349" y="1578842"/>
              <a:chExt cx="2419813" cy="1630380"/>
            </a:xfrm>
          </p:grpSpPr>
          <p:sp>
            <p:nvSpPr>
              <p:cNvPr id="4" name="Rectangular Callout 3"/>
              <p:cNvSpPr/>
              <p:nvPr/>
            </p:nvSpPr>
            <p:spPr>
              <a:xfrm>
                <a:off x="3281349" y="1578842"/>
                <a:ext cx="2419813" cy="1630380"/>
              </a:xfrm>
              <a:prstGeom prst="wedgeRectCallout">
                <a:avLst>
                  <a:gd name="adj1" fmla="val -59289"/>
                  <a:gd name="adj2" fmla="val 1138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pic>
            <p:nvPicPr>
              <p:cNvPr id="5" name="그림 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25548" y="2050479"/>
                <a:ext cx="2336800" cy="1111067"/>
              </a:xfrm>
              <a:prstGeom prst="rect">
                <a:avLst/>
              </a:prstGeom>
            </p:spPr>
          </p:pic>
        </p:grpSp>
        <p:sp>
          <p:nvSpPr>
            <p:cNvPr id="7" name="TextBox 6"/>
            <p:cNvSpPr txBox="1"/>
            <p:nvPr/>
          </p:nvSpPr>
          <p:spPr>
            <a:xfrm>
              <a:off x="3862938" y="4622537"/>
              <a:ext cx="14205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패드 광센서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190249" y="3342673"/>
            <a:ext cx="4370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항만용</a:t>
            </a:r>
            <a:r>
              <a:rPr lang="ko-KR" altLang="en-US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X-ray </a:t>
            </a:r>
            <a:r>
              <a:rPr lang="ko-KR" altLang="en-US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컨테이너 검색기</a:t>
            </a:r>
          </a:p>
        </p:txBody>
      </p:sp>
      <p:grpSp>
        <p:nvGrpSpPr>
          <p:cNvPr id="70" name="Group 69"/>
          <p:cNvGrpSpPr/>
          <p:nvPr/>
        </p:nvGrpSpPr>
        <p:grpSpPr>
          <a:xfrm>
            <a:off x="6569386" y="3933104"/>
            <a:ext cx="4889211" cy="2214768"/>
            <a:chOff x="6569386" y="3884507"/>
            <a:chExt cx="4889211" cy="2214768"/>
          </a:xfrm>
        </p:grpSpPr>
        <p:pic>
          <p:nvPicPr>
            <p:cNvPr id="22" name="Picture 4" descr="kek belle IIì ëí ì´ë¯¸ì§ ê²ìê²°ê³¼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1023" y="3884507"/>
              <a:ext cx="4587574" cy="2214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belle II first collisionì ëí ì´ë¯¸ì§ ê²ìê²°ê³¼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86" t="8636" r="18230" b="8435"/>
            <a:stretch/>
          </p:blipFill>
          <p:spPr bwMode="auto">
            <a:xfrm>
              <a:off x="6569386" y="3937421"/>
              <a:ext cx="2583761" cy="210215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8157687" y="4548443"/>
              <a:ext cx="115647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Silicon vertex detector</a:t>
              </a:r>
              <a:endParaRPr lang="ko-KR" altLang="en-US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H="1">
              <a:off x="7784567" y="4991890"/>
              <a:ext cx="52069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9105367" y="4826054"/>
              <a:ext cx="945585" cy="16583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7271545" y="5390845"/>
              <a:ext cx="19640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양면 스트립 센서</a:t>
              </a:r>
              <a:endParaRPr lang="ko-KR" altLang="en-US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7581548" y="3342673"/>
            <a:ext cx="2864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의학용 이미지 센서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540505" y="6184306"/>
            <a:ext cx="3669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천체 물리학</a:t>
            </a:r>
            <a:r>
              <a:rPr lang="en-US" altLang="ko-KR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우주선 측정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6496315" y="6184306"/>
            <a:ext cx="5035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고에너지</a:t>
            </a:r>
            <a:r>
              <a:rPr lang="ko-KR" altLang="en-US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물리학</a:t>
            </a:r>
            <a:r>
              <a:rPr lang="en-US" altLang="ko-KR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궤적</a:t>
            </a:r>
            <a:r>
              <a:rPr lang="en-US" altLang="ko-KR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버텍스 관측</a:t>
            </a:r>
          </a:p>
        </p:txBody>
      </p:sp>
      <p:grpSp>
        <p:nvGrpSpPr>
          <p:cNvPr id="14" name="그룹 13"/>
          <p:cNvGrpSpPr/>
          <p:nvPr/>
        </p:nvGrpSpPr>
        <p:grpSpPr>
          <a:xfrm>
            <a:off x="6232386" y="1197513"/>
            <a:ext cx="5563211" cy="2104398"/>
            <a:chOff x="6247789" y="1277342"/>
            <a:chExt cx="5563211" cy="2104398"/>
          </a:xfrm>
        </p:grpSpPr>
        <p:pic>
          <p:nvPicPr>
            <p:cNvPr id="9" name="Picture 2" descr="3D Digital Mammography | Wilson Health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7789" y="1277342"/>
              <a:ext cx="2393628" cy="21043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" name="그룹 12"/>
            <p:cNvGrpSpPr/>
            <p:nvPr/>
          </p:nvGrpSpPr>
          <p:grpSpPr>
            <a:xfrm>
              <a:off x="8729211" y="1369297"/>
              <a:ext cx="3081789" cy="1727598"/>
              <a:chOff x="8729211" y="1369297"/>
              <a:chExt cx="3081789" cy="1727598"/>
            </a:xfrm>
          </p:grpSpPr>
          <p:sp>
            <p:nvSpPr>
              <p:cNvPr id="51" name="Rectangular Callout 50"/>
              <p:cNvSpPr/>
              <p:nvPr/>
            </p:nvSpPr>
            <p:spPr>
              <a:xfrm>
                <a:off x="8729211" y="1395213"/>
                <a:ext cx="3081789" cy="1701682"/>
              </a:xfrm>
              <a:prstGeom prst="wedgeRectCallout">
                <a:avLst>
                  <a:gd name="adj1" fmla="val -58136"/>
                  <a:gd name="adj2" fmla="val -2106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9447588" y="2723311"/>
                <a:ext cx="17127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JFET </a:t>
                </a:r>
                <a:r>
                  <a:rPr lang="ko-KR" altLang="en-US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픽셀 센서</a:t>
                </a:r>
              </a:p>
            </p:txBody>
          </p:sp>
          <p:grpSp>
            <p:nvGrpSpPr>
              <p:cNvPr id="35" name="그룹 34"/>
              <p:cNvGrpSpPr/>
              <p:nvPr/>
            </p:nvGrpSpPr>
            <p:grpSpPr>
              <a:xfrm>
                <a:off x="8847679" y="1369297"/>
                <a:ext cx="2919504" cy="1345829"/>
                <a:chOff x="8847679" y="1369297"/>
                <a:chExt cx="2919504" cy="1345829"/>
              </a:xfrm>
            </p:grpSpPr>
            <p:pic>
              <p:nvPicPr>
                <p:cNvPr id="48" name="그림 47"/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637" t="5794" r="23445" b="26315"/>
                <a:stretch/>
              </p:blipFill>
              <p:spPr>
                <a:xfrm>
                  <a:off x="8847679" y="1501764"/>
                  <a:ext cx="1308637" cy="1213362"/>
                </a:xfrm>
                <a:prstGeom prst="rect">
                  <a:avLst/>
                </a:prstGeom>
              </p:spPr>
            </p:pic>
            <p:sp>
              <p:nvSpPr>
                <p:cNvPr id="36" name="Rectangle 35"/>
                <p:cNvSpPr/>
                <p:nvPr/>
              </p:nvSpPr>
              <p:spPr>
                <a:xfrm>
                  <a:off x="9528650" y="2083112"/>
                  <a:ext cx="104768" cy="112574"/>
                </a:xfrm>
                <a:prstGeom prst="rect">
                  <a:avLst/>
                </a:prstGeom>
                <a:noFill/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accent6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  <p:cxnSp>
              <p:nvCxnSpPr>
                <p:cNvPr id="49" name="Straight Arrow Connector 48"/>
                <p:cNvCxnSpPr>
                  <a:stCxn id="36" idx="3"/>
                </p:cNvCxnSpPr>
                <p:nvPr/>
              </p:nvCxnSpPr>
              <p:spPr>
                <a:xfrm>
                  <a:off x="9633418" y="2139399"/>
                  <a:ext cx="520516" cy="0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53" name="그림 52"/>
                <p:cNvPicPr>
                  <a:picLocks noChangeAspect="1"/>
                </p:cNvPicPr>
                <p:nvPr/>
              </p:nvPicPr>
              <p:blipFill rotWithShape="1"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060" t="18181" r="8485" b="8243"/>
                <a:stretch/>
              </p:blipFill>
              <p:spPr>
                <a:xfrm>
                  <a:off x="10153934" y="1641236"/>
                  <a:ext cx="1538597" cy="970820"/>
                </a:xfrm>
                <a:prstGeom prst="rect">
                  <a:avLst/>
                </a:prstGeom>
                <a:ln w="12700">
                  <a:solidFill>
                    <a:schemeClr val="accent2"/>
                  </a:solidFill>
                </a:ln>
              </p:spPr>
            </p:pic>
            <p:sp>
              <p:nvSpPr>
                <p:cNvPr id="61" name="TextBox 60"/>
                <p:cNvSpPr txBox="1"/>
                <p:nvPr/>
              </p:nvSpPr>
              <p:spPr>
                <a:xfrm>
                  <a:off x="10474842" y="1369297"/>
                  <a:ext cx="129234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rgbClr val="FF0000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100 </a:t>
                  </a:r>
                  <a:r>
                    <a:rPr lang="ko-KR" altLang="en-US" sz="1200" dirty="0">
                      <a:solidFill>
                        <a:srgbClr val="FF0000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㎛</a:t>
                  </a:r>
                  <a:r>
                    <a:rPr lang="en-US" altLang="ko-KR" sz="1200" dirty="0">
                      <a:solidFill>
                        <a:srgbClr val="FF0000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 x 100 </a:t>
                  </a:r>
                  <a:r>
                    <a:rPr lang="ko-KR" altLang="en-US" sz="1200" dirty="0">
                      <a:solidFill>
                        <a:srgbClr val="FF0000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㎛</a:t>
                  </a:r>
                </a:p>
              </p:txBody>
            </p:sp>
            <p:cxnSp>
              <p:nvCxnSpPr>
                <p:cNvPr id="26" name="직선 화살표 연결선 25"/>
                <p:cNvCxnSpPr/>
                <p:nvPr/>
              </p:nvCxnSpPr>
              <p:spPr>
                <a:xfrm>
                  <a:off x="11518735" y="1820688"/>
                  <a:ext cx="175584" cy="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직선 화살표 연결선 58"/>
                <p:cNvCxnSpPr/>
                <p:nvPr/>
              </p:nvCxnSpPr>
              <p:spPr>
                <a:xfrm flipV="1">
                  <a:off x="11497897" y="1648836"/>
                  <a:ext cx="1788" cy="152802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7" name="TextBox 16"/>
          <p:cNvSpPr txBox="1"/>
          <p:nvPr/>
        </p:nvSpPr>
        <p:spPr>
          <a:xfrm>
            <a:off x="6261422" y="2937988"/>
            <a:ext cx="236459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Mammography</a:t>
            </a:r>
            <a:endParaRPr lang="ko-KR" altLang="en-US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746082" y="1117986"/>
            <a:ext cx="5258441" cy="2292295"/>
            <a:chOff x="761413" y="1117986"/>
            <a:chExt cx="5258441" cy="2292295"/>
          </a:xfrm>
        </p:grpSpPr>
        <p:pic>
          <p:nvPicPr>
            <p:cNvPr id="21" name="그림 2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252030" y="1117986"/>
              <a:ext cx="2767824" cy="2292295"/>
            </a:xfrm>
            <a:prstGeom prst="rect">
              <a:avLst/>
            </a:prstGeom>
          </p:spPr>
        </p:pic>
        <p:grpSp>
          <p:nvGrpSpPr>
            <p:cNvPr id="58" name="그룹 57"/>
            <p:cNvGrpSpPr/>
            <p:nvPr/>
          </p:nvGrpSpPr>
          <p:grpSpPr>
            <a:xfrm>
              <a:off x="761413" y="1402886"/>
              <a:ext cx="2532049" cy="1672016"/>
              <a:chOff x="749300" y="1482715"/>
              <a:chExt cx="2532049" cy="1672016"/>
            </a:xfrm>
          </p:grpSpPr>
          <p:sp>
            <p:nvSpPr>
              <p:cNvPr id="60" name="Rectangular Callout 18"/>
              <p:cNvSpPr/>
              <p:nvPr/>
            </p:nvSpPr>
            <p:spPr>
              <a:xfrm>
                <a:off x="749300" y="1482715"/>
                <a:ext cx="2532049" cy="1672016"/>
              </a:xfrm>
              <a:prstGeom prst="wedgeRectCallout">
                <a:avLst>
                  <a:gd name="adj1" fmla="val 57028"/>
                  <a:gd name="adj2" fmla="val 5222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1245736" y="2714365"/>
                <a:ext cx="16514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dirty="0" err="1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어레이</a:t>
                </a:r>
                <a:r>
                  <a:rPr lang="ko-KR" altLang="en-US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광센서</a:t>
                </a:r>
              </a:p>
            </p:txBody>
          </p:sp>
        </p:grpSp>
        <p:pic>
          <p:nvPicPr>
            <p:cNvPr id="23" name="그림 2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94405" y="1523075"/>
              <a:ext cx="2298391" cy="10729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17243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그림 1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9573" y="4209052"/>
            <a:ext cx="2942004" cy="179167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ko-KR" altLang="en-US" dirty="0"/>
              <a:t>센서 기본 구조</a:t>
            </a:r>
            <a:r>
              <a:rPr lang="en-US" altLang="ko-KR" dirty="0"/>
              <a:t>: </a:t>
            </a:r>
            <a:r>
              <a:rPr lang="en-US" altLang="ko-KR" b="1" dirty="0"/>
              <a:t>P-I-N</a:t>
            </a:r>
            <a:r>
              <a:rPr lang="en-US" altLang="ko-KR" dirty="0"/>
              <a:t> </a:t>
            </a:r>
          </a:p>
          <a:p>
            <a:endParaRPr lang="en-US" altLang="ko-KR" dirty="0"/>
          </a:p>
        </p:txBody>
      </p:sp>
      <p:sp>
        <p:nvSpPr>
          <p:cNvPr id="278" name="Content Placeholder 27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ko-KR" altLang="en-US" dirty="0"/>
              <a:t>종류</a:t>
            </a:r>
          </a:p>
        </p:txBody>
      </p:sp>
      <p:pic>
        <p:nvPicPr>
          <p:cNvPr id="141" name="Picture 1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20"/>
          <a:stretch/>
        </p:blipFill>
        <p:spPr bwMode="auto">
          <a:xfrm>
            <a:off x="9400563" y="4344925"/>
            <a:ext cx="2304277" cy="1670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1" name="TextBox 160"/>
          <p:cNvSpPr txBox="1"/>
          <p:nvPr/>
        </p:nvSpPr>
        <p:spPr>
          <a:xfrm>
            <a:off x="6663228" y="6039887"/>
            <a:ext cx="169469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스트립 센서</a:t>
            </a:r>
          </a:p>
        </p:txBody>
      </p:sp>
      <p:grpSp>
        <p:nvGrpSpPr>
          <p:cNvPr id="30" name="그룹 29"/>
          <p:cNvGrpSpPr/>
          <p:nvPr/>
        </p:nvGrpSpPr>
        <p:grpSpPr>
          <a:xfrm>
            <a:off x="6117624" y="1795180"/>
            <a:ext cx="2492111" cy="1661407"/>
            <a:chOff x="6269405" y="1780122"/>
            <a:chExt cx="2492111" cy="1661407"/>
          </a:xfrm>
        </p:grpSpPr>
        <p:pic>
          <p:nvPicPr>
            <p:cNvPr id="140" name="그림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69405" y="1780122"/>
              <a:ext cx="2492111" cy="1661407"/>
            </a:xfrm>
            <a:prstGeom prst="rect">
              <a:avLst/>
            </a:prstGeom>
          </p:spPr>
        </p:pic>
        <p:pic>
          <p:nvPicPr>
            <p:cNvPr id="162" name="Picture 10" descr="C:\Users\user\Dropbox\연구\사진\실험장비들~\센서P-side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71" t="5915" r="9376" b="10353"/>
            <a:stretch/>
          </p:blipFill>
          <p:spPr bwMode="auto">
            <a:xfrm>
              <a:off x="7705892" y="2485196"/>
              <a:ext cx="978336" cy="876162"/>
            </a:xfrm>
            <a:prstGeom prst="rect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64" name="Straight Arrow Connector 163"/>
            <p:cNvCxnSpPr>
              <a:endCxn id="162" idx="1"/>
            </p:cNvCxnSpPr>
            <p:nvPr/>
          </p:nvCxnSpPr>
          <p:spPr>
            <a:xfrm flipV="1">
              <a:off x="7183580" y="2923277"/>
              <a:ext cx="522312" cy="128085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7" name="TextBox 166"/>
          <p:cNvSpPr txBox="1"/>
          <p:nvPr/>
        </p:nvSpPr>
        <p:spPr>
          <a:xfrm>
            <a:off x="6256417" y="3461938"/>
            <a:ext cx="20762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단일 패드 센서</a:t>
            </a:r>
          </a:p>
        </p:txBody>
      </p:sp>
      <p:sp>
        <p:nvSpPr>
          <p:cNvPr id="172" name="Down Arrow 171"/>
          <p:cNvSpPr/>
          <p:nvPr/>
        </p:nvSpPr>
        <p:spPr>
          <a:xfrm rot="16200000">
            <a:off x="8791744" y="4814948"/>
            <a:ext cx="498758" cy="5798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56" name="Down Arrow 255"/>
          <p:cNvSpPr/>
          <p:nvPr/>
        </p:nvSpPr>
        <p:spPr>
          <a:xfrm rot="18650045">
            <a:off x="8776407" y="3430021"/>
            <a:ext cx="525538" cy="10125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284" name="Group 283"/>
          <p:cNvGrpSpPr/>
          <p:nvPr/>
        </p:nvGrpSpPr>
        <p:grpSpPr>
          <a:xfrm>
            <a:off x="10525829" y="4076921"/>
            <a:ext cx="1441351" cy="1117379"/>
            <a:chOff x="10096966" y="4924169"/>
            <a:chExt cx="1970900" cy="1413780"/>
          </a:xfrm>
        </p:grpSpPr>
        <p:sp>
          <p:nvSpPr>
            <p:cNvPr id="205" name="모서리가 둥근 직사각형 35"/>
            <p:cNvSpPr/>
            <p:nvPr/>
          </p:nvSpPr>
          <p:spPr>
            <a:xfrm>
              <a:off x="10096966" y="4924169"/>
              <a:ext cx="1970900" cy="1413780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grpSp>
          <p:nvGrpSpPr>
            <p:cNvPr id="279" name="Group 278"/>
            <p:cNvGrpSpPr/>
            <p:nvPr/>
          </p:nvGrpSpPr>
          <p:grpSpPr>
            <a:xfrm>
              <a:off x="10270179" y="5288807"/>
              <a:ext cx="1569667" cy="631729"/>
              <a:chOff x="10440679" y="5283881"/>
              <a:chExt cx="1377937" cy="508026"/>
            </a:xfrm>
          </p:grpSpPr>
          <p:cxnSp>
            <p:nvCxnSpPr>
              <p:cNvPr id="215" name="직선 연결선 45"/>
              <p:cNvCxnSpPr/>
              <p:nvPr/>
            </p:nvCxnSpPr>
            <p:spPr>
              <a:xfrm>
                <a:off x="10440679" y="5283881"/>
                <a:ext cx="1377937" cy="79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직선 연결선 46"/>
              <p:cNvCxnSpPr/>
              <p:nvPr/>
            </p:nvCxnSpPr>
            <p:spPr>
              <a:xfrm>
                <a:off x="10440679" y="5452959"/>
                <a:ext cx="1377937" cy="79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직선 연결선 47"/>
              <p:cNvCxnSpPr/>
              <p:nvPr/>
            </p:nvCxnSpPr>
            <p:spPr>
              <a:xfrm>
                <a:off x="10440679" y="5622037"/>
                <a:ext cx="1377937" cy="79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직선 연결선 48"/>
              <p:cNvCxnSpPr/>
              <p:nvPr/>
            </p:nvCxnSpPr>
            <p:spPr>
              <a:xfrm>
                <a:off x="10440679" y="5791113"/>
                <a:ext cx="1377937" cy="79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2" name="자유형 42"/>
            <p:cNvSpPr/>
            <p:nvPr/>
          </p:nvSpPr>
          <p:spPr>
            <a:xfrm>
              <a:off x="10698645" y="5205414"/>
              <a:ext cx="1152946" cy="1051044"/>
            </a:xfrm>
            <a:custGeom>
              <a:avLst/>
              <a:gdLst>
                <a:gd name="connsiteX0" fmla="*/ 0 w 2052735"/>
                <a:gd name="connsiteY0" fmla="*/ 2463282 h 2463282"/>
                <a:gd name="connsiteX1" fmla="*/ 783772 w 2052735"/>
                <a:gd name="connsiteY1" fmla="*/ 942392 h 2463282"/>
                <a:gd name="connsiteX2" fmla="*/ 2052735 w 2052735"/>
                <a:gd name="connsiteY2" fmla="*/ 0 h 2463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2735" h="2463282">
                  <a:moveTo>
                    <a:pt x="0" y="2463282"/>
                  </a:moveTo>
                  <a:cubicBezTo>
                    <a:pt x="220825" y="1908110"/>
                    <a:pt x="441650" y="1352939"/>
                    <a:pt x="783772" y="942392"/>
                  </a:cubicBezTo>
                  <a:cubicBezTo>
                    <a:pt x="1125895" y="531845"/>
                    <a:pt x="1589315" y="265922"/>
                    <a:pt x="2052735" y="0"/>
                  </a:cubicBezTo>
                </a:path>
              </a:pathLst>
            </a:custGeom>
            <a:ln>
              <a:tailEnd type="triangle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58" name="자유형 42"/>
            <p:cNvSpPr/>
            <p:nvPr/>
          </p:nvSpPr>
          <p:spPr>
            <a:xfrm rot="2103333" flipH="1">
              <a:off x="10425561" y="5212370"/>
              <a:ext cx="708018" cy="551811"/>
            </a:xfrm>
            <a:custGeom>
              <a:avLst/>
              <a:gdLst>
                <a:gd name="connsiteX0" fmla="*/ 0 w 2052735"/>
                <a:gd name="connsiteY0" fmla="*/ 2463282 h 2463282"/>
                <a:gd name="connsiteX1" fmla="*/ 783772 w 2052735"/>
                <a:gd name="connsiteY1" fmla="*/ 942392 h 2463282"/>
                <a:gd name="connsiteX2" fmla="*/ 2052735 w 2052735"/>
                <a:gd name="connsiteY2" fmla="*/ 0 h 2463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2735" h="2463282">
                  <a:moveTo>
                    <a:pt x="0" y="2463282"/>
                  </a:moveTo>
                  <a:cubicBezTo>
                    <a:pt x="220825" y="1908110"/>
                    <a:pt x="441650" y="1352939"/>
                    <a:pt x="783772" y="942392"/>
                  </a:cubicBezTo>
                  <a:cubicBezTo>
                    <a:pt x="1125895" y="531845"/>
                    <a:pt x="1589315" y="265922"/>
                    <a:pt x="2052735" y="0"/>
                  </a:cubicBezTo>
                </a:path>
              </a:pathLst>
            </a:custGeom>
            <a:ln>
              <a:tailEnd type="triangle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11" name="곱셈 기호 41"/>
            <p:cNvSpPr/>
            <p:nvPr/>
          </p:nvSpPr>
          <p:spPr>
            <a:xfrm rot="1800000">
              <a:off x="11534329" y="5172374"/>
              <a:ext cx="231839" cy="251885"/>
            </a:xfrm>
            <a:prstGeom prst="mathMultiply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62" name="곱셈 기호 41"/>
            <p:cNvSpPr/>
            <p:nvPr/>
          </p:nvSpPr>
          <p:spPr>
            <a:xfrm rot="1800000">
              <a:off x="11142671" y="5390553"/>
              <a:ext cx="231839" cy="251885"/>
            </a:xfrm>
            <a:prstGeom prst="mathMultiply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63" name="곱셈 기호 41"/>
            <p:cNvSpPr/>
            <p:nvPr/>
          </p:nvSpPr>
          <p:spPr>
            <a:xfrm rot="1800000">
              <a:off x="10934620" y="5598329"/>
              <a:ext cx="231839" cy="251885"/>
            </a:xfrm>
            <a:prstGeom prst="mathMultiply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64" name="곱셈 기호 41"/>
            <p:cNvSpPr/>
            <p:nvPr/>
          </p:nvSpPr>
          <p:spPr>
            <a:xfrm rot="1800000">
              <a:off x="10766437" y="5817298"/>
              <a:ext cx="231839" cy="251885"/>
            </a:xfrm>
            <a:prstGeom prst="mathMultiply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65" name="곱셈 기호 41"/>
            <p:cNvSpPr/>
            <p:nvPr/>
          </p:nvSpPr>
          <p:spPr>
            <a:xfrm rot="1800000">
              <a:off x="10766437" y="5381848"/>
              <a:ext cx="231839" cy="251885"/>
            </a:xfrm>
            <a:prstGeom prst="mathMultiply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66" name="곱셈 기호 41"/>
            <p:cNvSpPr/>
            <p:nvPr/>
          </p:nvSpPr>
          <p:spPr>
            <a:xfrm rot="1800000">
              <a:off x="10674935" y="5165484"/>
              <a:ext cx="231839" cy="251885"/>
            </a:xfrm>
            <a:prstGeom prst="mathMultiply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68" name="곱셈 기호 41"/>
            <p:cNvSpPr/>
            <p:nvPr/>
          </p:nvSpPr>
          <p:spPr>
            <a:xfrm rot="1800000">
              <a:off x="10792592" y="5604993"/>
              <a:ext cx="231839" cy="251885"/>
            </a:xfrm>
            <a:prstGeom prst="mathMultiply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276" name="Rectangle 275"/>
          <p:cNvSpPr/>
          <p:nvPr/>
        </p:nvSpPr>
        <p:spPr>
          <a:xfrm>
            <a:off x="950492" y="5443634"/>
            <a:ext cx="47650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실리콘 검출기 고유의 장점 </a:t>
            </a:r>
            <a:b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+ 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다양한 변환 물질과 결합 가능</a:t>
            </a:r>
            <a:endParaRPr lang="en-US" altLang="ko-KR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 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뛰어난 범용성</a:t>
            </a:r>
            <a:endParaRPr lang="ko-KR" altLang="en-US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85" name="TextBox 284"/>
          <p:cNvSpPr txBox="1"/>
          <p:nvPr/>
        </p:nvSpPr>
        <p:spPr>
          <a:xfrm>
            <a:off x="9286168" y="6039887"/>
            <a:ext cx="25330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2D</a:t>
            </a:r>
            <a:r>
              <a:rPr lang="ko-KR" altLang="en-US" sz="2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위치 정보 획득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fld>
            <a:endParaRPr 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37" name="그룹 36"/>
          <p:cNvGrpSpPr/>
          <p:nvPr/>
        </p:nvGrpSpPr>
        <p:grpSpPr>
          <a:xfrm>
            <a:off x="615682" y="1651414"/>
            <a:ext cx="5434658" cy="3696058"/>
            <a:chOff x="615682" y="1651414"/>
            <a:chExt cx="5434658" cy="3696058"/>
          </a:xfrm>
        </p:grpSpPr>
        <p:sp>
          <p:nvSpPr>
            <p:cNvPr id="135" name="직사각형 134"/>
            <p:cNvSpPr/>
            <p:nvPr/>
          </p:nvSpPr>
          <p:spPr>
            <a:xfrm>
              <a:off x="3297115" y="2607545"/>
              <a:ext cx="616655" cy="37829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6" name="직사각형 110"/>
            <p:cNvSpPr/>
            <p:nvPr/>
          </p:nvSpPr>
          <p:spPr>
            <a:xfrm>
              <a:off x="1020593" y="2988530"/>
              <a:ext cx="4324436" cy="2087365"/>
            </a:xfrm>
            <a:prstGeom prst="rect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7" name="양쪽 모서리가 잘린 사각형 111"/>
            <p:cNvSpPr/>
            <p:nvPr/>
          </p:nvSpPr>
          <p:spPr>
            <a:xfrm>
              <a:off x="1243904" y="4794572"/>
              <a:ext cx="3865924" cy="264517"/>
            </a:xfrm>
            <a:prstGeom prst="snip2SameRect">
              <a:avLst/>
            </a:prstGeom>
            <a:solidFill>
              <a:srgbClr val="70AD47">
                <a:lumMod val="75000"/>
              </a:srgbClr>
            </a:solidFill>
            <a:ln w="9525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8" name="양쪽 모서리가 잘린 사각형 112"/>
            <p:cNvSpPr/>
            <p:nvPr/>
          </p:nvSpPr>
          <p:spPr>
            <a:xfrm flipV="1">
              <a:off x="1020594" y="2985085"/>
              <a:ext cx="1225856" cy="223962"/>
            </a:xfrm>
            <a:prstGeom prst="snip2SameRect">
              <a:avLst/>
            </a:prstGeom>
            <a:solidFill>
              <a:srgbClr val="5B9BD5">
                <a:lumMod val="75000"/>
              </a:srgbClr>
            </a:solidFill>
            <a:ln w="9525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06432" y="3534866"/>
              <a:ext cx="4564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latinLnBrk="1"/>
              <a:r>
                <a:rPr lang="en-US" altLang="ko-KR" b="1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e-</a:t>
              </a:r>
              <a:endParaRPr lang="ko-KR" altLang="en-US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04808" y="3702434"/>
              <a:ext cx="4564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latinLnBrk="1"/>
              <a:r>
                <a:rPr lang="en-US" altLang="ko-KR" b="1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e-</a:t>
              </a:r>
              <a:endParaRPr lang="ko-KR" altLang="en-US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04808" y="3870001"/>
              <a:ext cx="4564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latinLnBrk="1"/>
              <a:r>
                <a:rPr lang="en-US" altLang="ko-KR" b="1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e-</a:t>
              </a:r>
              <a:endParaRPr lang="ko-KR" altLang="en-US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04808" y="4037570"/>
              <a:ext cx="4564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latinLnBrk="1"/>
              <a:r>
                <a:rPr lang="en-US" altLang="ko-KR" b="1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e-</a:t>
              </a:r>
              <a:endParaRPr lang="ko-KR" altLang="en-US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3" name="양쪽 모서리가 잘린 사각형 94"/>
            <p:cNvSpPr/>
            <p:nvPr/>
          </p:nvSpPr>
          <p:spPr>
            <a:xfrm>
              <a:off x="1243904" y="4988439"/>
              <a:ext cx="3865924" cy="79355"/>
            </a:xfrm>
            <a:prstGeom prst="snip2SameRect">
              <a:avLst/>
            </a:prstGeom>
            <a:solidFill>
              <a:sysClr val="window" lastClr="FFFFFF">
                <a:lumMod val="85000"/>
              </a:sysClr>
            </a:solidFill>
            <a:ln w="9525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810044" y="2632489"/>
              <a:ext cx="1075281" cy="2605606"/>
              <a:chOff x="5001685" y="3013373"/>
              <a:chExt cx="1075281" cy="2605606"/>
            </a:xfrm>
          </p:grpSpPr>
          <p:sp>
            <p:nvSpPr>
              <p:cNvPr id="49" name="순서도: 수동 연산 108"/>
              <p:cNvSpPr/>
              <p:nvPr/>
            </p:nvSpPr>
            <p:spPr>
              <a:xfrm>
                <a:off x="5307680" y="3296691"/>
                <a:ext cx="118186" cy="134459"/>
              </a:xfrm>
              <a:prstGeom prst="flowChartManualOperation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chemeClr val="tx1"/>
                </a:solidFill>
                <a:prstDash val="sysDash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cxnSp>
            <p:nvCxnSpPr>
              <p:cNvPr id="50" name="직선 연결선 99"/>
              <p:cNvCxnSpPr/>
              <p:nvPr/>
            </p:nvCxnSpPr>
            <p:spPr>
              <a:xfrm flipV="1">
                <a:off x="5366773" y="3019298"/>
                <a:ext cx="0" cy="273483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" name="직선 연결선 100"/>
              <p:cNvCxnSpPr>
                <a:endCxn id="57" idx="2"/>
              </p:cNvCxnSpPr>
              <p:nvPr/>
            </p:nvCxnSpPr>
            <p:spPr>
              <a:xfrm flipH="1" flipV="1">
                <a:off x="5950435" y="4464753"/>
                <a:ext cx="4513" cy="1154226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2" name="직선 연결선 101"/>
              <p:cNvCxnSpPr/>
              <p:nvPr/>
            </p:nvCxnSpPr>
            <p:spPr>
              <a:xfrm flipV="1">
                <a:off x="5001685" y="5456779"/>
                <a:ext cx="0" cy="162200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3" name="직선 연결선 102"/>
              <p:cNvCxnSpPr/>
              <p:nvPr/>
            </p:nvCxnSpPr>
            <p:spPr>
              <a:xfrm flipH="1">
                <a:off x="5001685" y="5609454"/>
                <a:ext cx="953263" cy="0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4" name="직선 연결선 103"/>
              <p:cNvCxnSpPr/>
              <p:nvPr/>
            </p:nvCxnSpPr>
            <p:spPr>
              <a:xfrm flipH="1">
                <a:off x="5366773" y="3022414"/>
                <a:ext cx="588175" cy="0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5" name="직선 연결선 104"/>
              <p:cNvCxnSpPr>
                <a:stCxn id="56" idx="2"/>
              </p:cNvCxnSpPr>
              <p:nvPr/>
            </p:nvCxnSpPr>
            <p:spPr>
              <a:xfrm flipH="1" flipV="1">
                <a:off x="5949468" y="3013373"/>
                <a:ext cx="1935" cy="1284961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</p:cxnSp>
          <p:sp>
            <p:nvSpPr>
              <p:cNvPr id="56" name="직사각형 105"/>
              <p:cNvSpPr/>
              <p:nvPr/>
            </p:nvSpPr>
            <p:spPr>
              <a:xfrm flipV="1">
                <a:off x="5825840" y="4298334"/>
                <a:ext cx="251126" cy="28710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>
                    <a:shade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57" name="직사각형 106"/>
              <p:cNvSpPr/>
              <p:nvPr/>
            </p:nvSpPr>
            <p:spPr>
              <a:xfrm>
                <a:off x="5879813" y="4403414"/>
                <a:ext cx="141243" cy="61339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>
                    <a:shade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5521042" y="4130732"/>
                <a:ext cx="34296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 latinLnBrk="1"/>
                <a:r>
                  <a:rPr lang="en-US" altLang="ko-KR" sz="3200" dirty="0">
                    <a:solidFill>
                      <a:prstClr val="black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-</a:t>
                </a:r>
                <a:endParaRPr lang="ko-KR" altLang="en-US" sz="320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5481470" y="4009297"/>
                <a:ext cx="4559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 latinLnBrk="1"/>
                <a:r>
                  <a:rPr lang="en-US" altLang="ko-KR" sz="2800" dirty="0">
                    <a:solidFill>
                      <a:prstClr val="black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+</a:t>
                </a:r>
                <a:endParaRPr lang="ko-KR" altLang="en-US" sz="280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sp>
          <p:nvSpPr>
            <p:cNvPr id="15" name="양쪽 모서리가 잘린 사각형 135"/>
            <p:cNvSpPr/>
            <p:nvPr/>
          </p:nvSpPr>
          <p:spPr>
            <a:xfrm>
              <a:off x="1024962" y="2944703"/>
              <a:ext cx="1223036" cy="102145"/>
            </a:xfrm>
            <a:prstGeom prst="snip2SameRect">
              <a:avLst/>
            </a:prstGeom>
            <a:solidFill>
              <a:sysClr val="window" lastClr="FFFFFF">
                <a:lumMod val="85000"/>
              </a:sysClr>
            </a:solidFill>
            <a:ln w="9525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7" name="아래쪽 화살표 137"/>
            <p:cNvSpPr/>
            <p:nvPr/>
          </p:nvSpPr>
          <p:spPr>
            <a:xfrm>
              <a:off x="1465501" y="2706333"/>
              <a:ext cx="287689" cy="2641139"/>
            </a:xfrm>
            <a:prstGeom prst="downArrow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659881" y="3548509"/>
              <a:ext cx="322469" cy="378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latinLnBrk="1"/>
              <a:r>
                <a:rPr lang="en-US" altLang="ko-KR" b="1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h</a:t>
              </a:r>
              <a:endParaRPr lang="ko-KR" altLang="en-US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658257" y="3736246"/>
              <a:ext cx="322469" cy="378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latinLnBrk="1"/>
              <a:r>
                <a:rPr lang="en-US" altLang="ko-KR" b="1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h</a:t>
              </a:r>
              <a:endParaRPr lang="ko-KR" altLang="en-US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658257" y="3893729"/>
              <a:ext cx="322469" cy="378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latinLnBrk="1"/>
              <a:r>
                <a:rPr lang="en-US" altLang="ko-KR" b="1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h</a:t>
              </a:r>
              <a:endParaRPr lang="ko-KR" altLang="en-US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658257" y="4051213"/>
              <a:ext cx="322469" cy="378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latinLnBrk="1"/>
              <a:r>
                <a:rPr lang="en-US" altLang="ko-KR" b="1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h</a:t>
              </a:r>
              <a:endParaRPr lang="ko-KR" altLang="en-US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2" name="아래쪽 화살표 143"/>
            <p:cNvSpPr/>
            <p:nvPr/>
          </p:nvSpPr>
          <p:spPr>
            <a:xfrm flipV="1">
              <a:off x="1300944" y="3272805"/>
              <a:ext cx="225724" cy="382969"/>
            </a:xfrm>
            <a:prstGeom prst="downArrow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95816" y="2300728"/>
              <a:ext cx="12270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latinLnBrk="1"/>
              <a:r>
                <a:rPr lang="ko-KR" altLang="en-US" sz="160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하전입자</a:t>
              </a:r>
            </a:p>
          </p:txBody>
        </p:sp>
        <p:sp>
          <p:nvSpPr>
            <p:cNvPr id="24" name="아래쪽 화살표 146"/>
            <p:cNvSpPr/>
            <p:nvPr/>
          </p:nvSpPr>
          <p:spPr>
            <a:xfrm>
              <a:off x="2483411" y="2706333"/>
              <a:ext cx="287689" cy="714836"/>
            </a:xfrm>
            <a:prstGeom prst="downArrow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126367" y="2297283"/>
              <a:ext cx="10017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latinLnBrk="1"/>
              <a:r>
                <a:rPr lang="ko-KR" altLang="en-US" sz="160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가시광선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204701" y="1830579"/>
              <a:ext cx="8057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latinLnBrk="1"/>
              <a:r>
                <a:rPr lang="ko-KR" altLang="en-US" sz="160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감마선</a:t>
              </a:r>
            </a:p>
          </p:txBody>
        </p:sp>
        <p:sp>
          <p:nvSpPr>
            <p:cNvPr id="28" name="아래쪽 화살표 151"/>
            <p:cNvSpPr/>
            <p:nvPr/>
          </p:nvSpPr>
          <p:spPr>
            <a:xfrm>
              <a:off x="3463709" y="2252521"/>
              <a:ext cx="287689" cy="550346"/>
            </a:xfrm>
            <a:prstGeom prst="downArrow">
              <a:avLst/>
            </a:prstGeom>
            <a:solidFill>
              <a:srgbClr val="FFC000"/>
            </a:solidFill>
            <a:ln w="19050" cap="flat" cmpd="sng" algn="ctr">
              <a:solidFill>
                <a:schemeClr val="accent2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204850" y="1830579"/>
              <a:ext cx="91672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latinLnBrk="1"/>
              <a:r>
                <a:rPr lang="ko-KR" altLang="en-US" sz="160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중성자</a:t>
              </a:r>
            </a:p>
          </p:txBody>
        </p:sp>
        <p:sp>
          <p:nvSpPr>
            <p:cNvPr id="32" name="아래쪽 화살표 156"/>
            <p:cNvSpPr/>
            <p:nvPr/>
          </p:nvSpPr>
          <p:spPr>
            <a:xfrm>
              <a:off x="4519366" y="2252521"/>
              <a:ext cx="287689" cy="641303"/>
            </a:xfrm>
            <a:prstGeom prst="downArrow">
              <a:avLst/>
            </a:prstGeom>
            <a:solidFill>
              <a:sysClr val="windowText" lastClr="000000"/>
            </a:solidFill>
            <a:ln w="19050" cap="flat" cmpd="sng" algn="ctr">
              <a:solidFill>
                <a:schemeClr val="accent2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777387" y="2199237"/>
              <a:ext cx="12729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latinLnBrk="1"/>
              <a:r>
                <a:rPr lang="ko-KR" altLang="en-US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보론</a:t>
              </a:r>
              <a:r>
                <a:rPr lang="en-US" altLang="ko-KR" dirty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ko-KR" altLang="en-US" dirty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박막</a:t>
              </a:r>
            </a:p>
          </p:txBody>
        </p:sp>
        <p:sp>
          <p:nvSpPr>
            <p:cNvPr id="35" name="아래쪽 화살표 56"/>
            <p:cNvSpPr/>
            <p:nvPr/>
          </p:nvSpPr>
          <p:spPr>
            <a:xfrm flipV="1">
              <a:off x="2280912" y="3089099"/>
              <a:ext cx="225724" cy="282018"/>
            </a:xfrm>
            <a:prstGeom prst="downArrow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149270" y="3288017"/>
              <a:ext cx="4564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latinLnBrk="1"/>
              <a:r>
                <a:rPr lang="en-US" altLang="ko-KR" b="1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e-</a:t>
              </a:r>
              <a:endParaRPr lang="ko-KR" altLang="en-US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0" name="아래쪽 화살표 143"/>
            <p:cNvSpPr/>
            <p:nvPr/>
          </p:nvSpPr>
          <p:spPr>
            <a:xfrm>
              <a:off x="1701013" y="4376929"/>
              <a:ext cx="225724" cy="382969"/>
            </a:xfrm>
            <a:prstGeom prst="downArrow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658260" y="3283560"/>
              <a:ext cx="322469" cy="378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latinLnBrk="1"/>
              <a:r>
                <a:rPr lang="en-US" altLang="ko-KR" b="1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h</a:t>
              </a:r>
              <a:endParaRPr lang="ko-KR" altLang="en-US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5" name="아래쪽 화살표 143"/>
            <p:cNvSpPr/>
            <p:nvPr/>
          </p:nvSpPr>
          <p:spPr>
            <a:xfrm>
              <a:off x="2699392" y="3646423"/>
              <a:ext cx="225724" cy="382969"/>
            </a:xfrm>
            <a:prstGeom prst="downArrow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42132" y="4660982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b="1" dirty="0">
                  <a:solidFill>
                    <a:srgbClr val="00B05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P</a:t>
              </a:r>
              <a:endParaRPr lang="ko-KR" altLang="en-US" sz="2000" b="1" dirty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90222" y="3829337"/>
              <a:ext cx="2648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b="1" dirty="0">
                  <a:solidFill>
                    <a:srgbClr val="00B0F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I</a:t>
              </a:r>
              <a:endParaRPr lang="ko-KR" altLang="en-US" sz="2000" b="1" dirty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15682" y="2911897"/>
              <a:ext cx="3898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b="1" dirty="0">
                  <a:solidFill>
                    <a:srgbClr val="0070C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N</a:t>
              </a:r>
              <a:endParaRPr lang="ko-KR" altLang="en-US" sz="2000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" name="오른쪽 화살표 4"/>
            <p:cNvSpPr/>
            <p:nvPr/>
          </p:nvSpPr>
          <p:spPr>
            <a:xfrm rot="18304547">
              <a:off x="3712610" y="2613919"/>
              <a:ext cx="310220" cy="140067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60" name="직사각형 59"/>
            <p:cNvSpPr/>
            <p:nvPr/>
          </p:nvSpPr>
          <p:spPr>
            <a:xfrm>
              <a:off x="4354883" y="2886199"/>
              <a:ext cx="616655" cy="996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01" name="오른쪽 화살표 100"/>
            <p:cNvSpPr/>
            <p:nvPr/>
          </p:nvSpPr>
          <p:spPr>
            <a:xfrm rot="17679308">
              <a:off x="4805754" y="2626083"/>
              <a:ext cx="403903" cy="168538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6" name="양쪽 모서리가 잘린 사각형 136"/>
            <p:cNvSpPr/>
            <p:nvPr/>
          </p:nvSpPr>
          <p:spPr>
            <a:xfrm flipV="1">
              <a:off x="2246451" y="2989602"/>
              <a:ext cx="3088314" cy="69727"/>
            </a:xfrm>
            <a:prstGeom prst="snip2SameRect">
              <a:avLst/>
            </a:prstGeom>
            <a:solidFill>
              <a:srgbClr val="5B9BD5">
                <a:lumMod val="75000"/>
              </a:srgbClr>
            </a:solidFill>
            <a:ln w="9525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 rot="5400000">
              <a:off x="3441540" y="2174634"/>
              <a:ext cx="1415772" cy="36933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 defTabSz="914400" latinLnBrk="1"/>
              <a:r>
                <a:rPr lang="ko-KR" altLang="en-US" sz="1600" dirty="0" err="1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신틸레이터</a:t>
              </a:r>
              <a:endParaRPr lang="ko-KR" altLang="en-US" sz="16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08" name="아래쪽 화살표 148"/>
            <p:cNvSpPr/>
            <p:nvPr/>
          </p:nvSpPr>
          <p:spPr>
            <a:xfrm>
              <a:off x="3416531" y="2881243"/>
              <a:ext cx="382044" cy="539693"/>
            </a:xfrm>
            <a:prstGeom prst="downArrow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26" name="아래쪽 화살표 56"/>
            <p:cNvSpPr/>
            <p:nvPr/>
          </p:nvSpPr>
          <p:spPr>
            <a:xfrm flipV="1">
              <a:off x="3249292" y="3089099"/>
              <a:ext cx="225724" cy="282018"/>
            </a:xfrm>
            <a:prstGeom prst="downArrow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3117650" y="3288017"/>
              <a:ext cx="4564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latinLnBrk="1"/>
              <a:r>
                <a:rPr lang="en-US" altLang="ko-KR" b="1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e-</a:t>
              </a:r>
              <a:endParaRPr lang="ko-KR" altLang="en-US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3626640" y="3283560"/>
              <a:ext cx="322469" cy="378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latinLnBrk="1"/>
              <a:r>
                <a:rPr lang="en-US" altLang="ko-KR" b="1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h</a:t>
              </a:r>
              <a:endParaRPr lang="ko-KR" altLang="en-US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29" name="아래쪽 화살표 143"/>
            <p:cNvSpPr/>
            <p:nvPr/>
          </p:nvSpPr>
          <p:spPr>
            <a:xfrm>
              <a:off x="3667772" y="3646423"/>
              <a:ext cx="225724" cy="382969"/>
            </a:xfrm>
            <a:prstGeom prst="downArrow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30" name="아래쪽 화살표 56"/>
            <p:cNvSpPr/>
            <p:nvPr/>
          </p:nvSpPr>
          <p:spPr>
            <a:xfrm flipV="1">
              <a:off x="4295885" y="3089099"/>
              <a:ext cx="225724" cy="282018"/>
            </a:xfrm>
            <a:prstGeom prst="downArrow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4164243" y="3288017"/>
              <a:ext cx="4564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latinLnBrk="1"/>
              <a:r>
                <a:rPr lang="en-US" altLang="ko-KR" b="1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e-</a:t>
              </a:r>
              <a:endParaRPr lang="ko-KR" altLang="en-US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4673233" y="3283560"/>
              <a:ext cx="322469" cy="378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latinLnBrk="1"/>
              <a:r>
                <a:rPr lang="en-US" altLang="ko-KR" b="1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h</a:t>
              </a:r>
              <a:endParaRPr lang="ko-KR" altLang="en-US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33" name="아래쪽 화살표 143"/>
            <p:cNvSpPr/>
            <p:nvPr/>
          </p:nvSpPr>
          <p:spPr>
            <a:xfrm>
              <a:off x="4714365" y="3646423"/>
              <a:ext cx="225724" cy="382969"/>
            </a:xfrm>
            <a:prstGeom prst="downArrow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3" name="아래쪽 화살표 158"/>
            <p:cNvSpPr/>
            <p:nvPr/>
          </p:nvSpPr>
          <p:spPr>
            <a:xfrm>
              <a:off x="4474773" y="2983969"/>
              <a:ext cx="376874" cy="436967"/>
            </a:xfrm>
            <a:prstGeom prst="downArrow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pic>
        <p:nvPicPr>
          <p:cNvPr id="123" name="그림 1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92520" y="1859131"/>
            <a:ext cx="3404375" cy="1593867"/>
          </a:xfrm>
          <a:prstGeom prst="rect">
            <a:avLst/>
          </a:prstGeom>
        </p:spPr>
      </p:pic>
      <p:sp>
        <p:nvSpPr>
          <p:cNvPr id="171" name="Down Arrow 170"/>
          <p:cNvSpPr/>
          <p:nvPr/>
        </p:nvSpPr>
        <p:spPr>
          <a:xfrm>
            <a:off x="10165749" y="3847019"/>
            <a:ext cx="457916" cy="6339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9688424" y="3461938"/>
            <a:ext cx="14125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픽셀 센서</a:t>
            </a:r>
          </a:p>
        </p:txBody>
      </p:sp>
      <p:sp>
        <p:nvSpPr>
          <p:cNvPr id="107" name="Title 4"/>
          <p:cNvSpPr txBox="1">
            <a:spLocks/>
          </p:cNvSpPr>
          <p:nvPr/>
        </p:nvSpPr>
        <p:spPr>
          <a:xfrm>
            <a:off x="669682" y="251691"/>
            <a:ext cx="11272936" cy="6904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1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algn="ctr"/>
            <a:r>
              <a:rPr lang="ko-KR" altLang="en-US" dirty="0"/>
              <a:t>실리콘 반도체 검출기</a:t>
            </a:r>
          </a:p>
        </p:txBody>
      </p:sp>
    </p:spTree>
    <p:extLst>
      <p:ext uri="{BB962C8B-B14F-4D97-AF65-F5344CB8AC3E}">
        <p14:creationId xmlns:p14="http://schemas.microsoft.com/office/powerpoint/2010/main" val="1584566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실리콘 반도체 검출기</a:t>
            </a:r>
            <a:r>
              <a:rPr lang="en-US" altLang="ko-KR" dirty="0"/>
              <a:t> </a:t>
            </a:r>
            <a:r>
              <a:rPr lang="ko-KR" altLang="en-US" dirty="0"/>
              <a:t>개발 과정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fld>
            <a:endParaRPr 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306" name="그림 305"/>
          <p:cNvPicPr>
            <a:picLocks noChangeAspect="1"/>
          </p:cNvPicPr>
          <p:nvPr/>
        </p:nvPicPr>
        <p:blipFill rotWithShape="1">
          <a:blip r:embed="rId3"/>
          <a:srcRect r="11573" b="61723"/>
          <a:stretch/>
        </p:blipFill>
        <p:spPr>
          <a:xfrm>
            <a:off x="1745142" y="1012814"/>
            <a:ext cx="9371089" cy="2124669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39AB3D3B-D93D-474A-8FA3-B7F5F159A2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554"/>
          <a:stretch/>
        </p:blipFill>
        <p:spPr>
          <a:xfrm>
            <a:off x="880257" y="3251355"/>
            <a:ext cx="10597521" cy="341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026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750649" y="1120326"/>
            <a:ext cx="5536473" cy="2559658"/>
          </a:xfrm>
          <a:prstGeom prst="rect">
            <a:avLst/>
          </a:prstGeom>
          <a:noFill/>
          <a:ln>
            <a:solidFill>
              <a:srgbClr val="0C6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4" name="Picture 4" descr="http://www.phys.hawaii.edu/~sevahsen/img/B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7273" y="118951"/>
            <a:ext cx="1184442" cy="91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belle2.kek.jp/images/belle2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1722" y="109556"/>
            <a:ext cx="1126463" cy="91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758659" y="1120326"/>
            <a:ext cx="2608381" cy="2559658"/>
            <a:chOff x="4154464" y="1033586"/>
            <a:chExt cx="2608381" cy="291748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519"/>
            <a:stretch/>
          </p:blipFill>
          <p:spPr bwMode="auto">
            <a:xfrm>
              <a:off x="4154464" y="1033586"/>
              <a:ext cx="2608381" cy="2917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5743667" y="1292946"/>
              <a:ext cx="877163" cy="4209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b="1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양전자</a:t>
              </a:r>
              <a:endParaRPr lang="ko-KR" altLang="en-US" b="1" baseline="300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393955" y="1292946"/>
              <a:ext cx="646331" cy="4183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b="1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전자</a:t>
              </a:r>
            </a:p>
          </p:txBody>
        </p:sp>
      </p:grpSp>
      <p:sp>
        <p:nvSpPr>
          <p:cNvPr id="34" name="Rectangle 33"/>
          <p:cNvSpPr/>
          <p:nvPr/>
        </p:nvSpPr>
        <p:spPr>
          <a:xfrm>
            <a:off x="3617913" y="1360024"/>
            <a:ext cx="237436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2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전자</a:t>
            </a:r>
            <a:r>
              <a:rPr lang="en-US" altLang="ko-KR" sz="2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</a:t>
            </a:r>
            <a:r>
              <a:rPr lang="ko-KR" altLang="en-US" sz="2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양전자 충돌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634745" y="2208784"/>
            <a:ext cx="234070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B </a:t>
            </a:r>
            <a:r>
              <a:rPr lang="ko-KR" altLang="en-US" sz="2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중간자 쌍 생성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493680" y="2995676"/>
            <a:ext cx="262283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B </a:t>
            </a:r>
            <a:r>
              <a:rPr lang="ko-KR" altLang="en-US" sz="2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중간자 붕괴 관측</a:t>
            </a:r>
          </a:p>
        </p:txBody>
      </p:sp>
      <p:sp>
        <p:nvSpPr>
          <p:cNvPr id="35" name="Down Arrow 34"/>
          <p:cNvSpPr/>
          <p:nvPr/>
        </p:nvSpPr>
        <p:spPr>
          <a:xfrm>
            <a:off x="4522905" y="1783523"/>
            <a:ext cx="564385" cy="500527"/>
          </a:xfrm>
          <a:prstGeom prst="downArrow">
            <a:avLst/>
          </a:prstGeom>
          <a:solidFill>
            <a:srgbClr val="0C67FF"/>
          </a:solidFill>
          <a:ln>
            <a:solidFill>
              <a:srgbClr val="0C6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1" name="Down Arrow 40"/>
          <p:cNvSpPr/>
          <p:nvPr/>
        </p:nvSpPr>
        <p:spPr>
          <a:xfrm>
            <a:off x="4522905" y="2603539"/>
            <a:ext cx="564385" cy="403412"/>
          </a:xfrm>
          <a:prstGeom prst="downArrow">
            <a:avLst/>
          </a:prstGeom>
          <a:solidFill>
            <a:srgbClr val="0C67FF"/>
          </a:solidFill>
          <a:ln>
            <a:solidFill>
              <a:srgbClr val="0C6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035653" y="6291565"/>
            <a:ext cx="2864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>
                <a:solidFill>
                  <a:srgbClr val="0C67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획득한 데이터 분석</a:t>
            </a:r>
            <a:endParaRPr lang="en-US" altLang="ko-KR" sz="2400" dirty="0">
              <a:solidFill>
                <a:srgbClr val="0C67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/>
          <a:srcRect t="17492" r="15096"/>
          <a:stretch/>
        </p:blipFill>
        <p:spPr>
          <a:xfrm>
            <a:off x="6418246" y="4217204"/>
            <a:ext cx="3050939" cy="2011678"/>
          </a:xfrm>
          <a:prstGeom prst="rect">
            <a:avLst/>
          </a:prstGeom>
        </p:spPr>
      </p:pic>
      <p:cxnSp>
        <p:nvCxnSpPr>
          <p:cNvPr id="2049" name="Straight Arrow Connector 2048"/>
          <p:cNvCxnSpPr/>
          <p:nvPr/>
        </p:nvCxnSpPr>
        <p:spPr>
          <a:xfrm flipH="1" flipV="1">
            <a:off x="7983973" y="5563415"/>
            <a:ext cx="98736" cy="27098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 flipV="1">
            <a:off x="8057539" y="5353175"/>
            <a:ext cx="123906" cy="48122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H="1" flipV="1">
            <a:off x="8128153" y="5256064"/>
            <a:ext cx="133079" cy="57834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H="1" flipV="1">
            <a:off x="8153323" y="5134790"/>
            <a:ext cx="187697" cy="69961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7516787" y="5771012"/>
            <a:ext cx="1794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 layers of SVD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6467719" y="1120326"/>
            <a:ext cx="5506603" cy="3287139"/>
            <a:chOff x="887890" y="949794"/>
            <a:chExt cx="5506603" cy="3628622"/>
          </a:xfrm>
        </p:grpSpPr>
        <p:pic>
          <p:nvPicPr>
            <p:cNvPr id="42" name="Picture 4" descr="kek belle IIì ëí ì´ë¯¸ì§ ê²ìê²°ê³¼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890" y="949794"/>
              <a:ext cx="5506603" cy="26584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타원 5"/>
            <p:cNvSpPr/>
            <p:nvPr/>
          </p:nvSpPr>
          <p:spPr>
            <a:xfrm>
              <a:off x="2326860" y="1095568"/>
              <a:ext cx="711099" cy="660625"/>
            </a:xfrm>
            <a:prstGeom prst="ellipse">
              <a:avLst/>
            </a:prstGeom>
            <a:noFill/>
            <a:ln w="38100">
              <a:solidFill>
                <a:srgbClr val="0C6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cxnSp>
          <p:nvCxnSpPr>
            <p:cNvPr id="43" name="Straight Arrow Connector 42"/>
            <p:cNvCxnSpPr>
              <a:stCxn id="33" idx="6"/>
            </p:cNvCxnSpPr>
            <p:nvPr/>
          </p:nvCxnSpPr>
          <p:spPr>
            <a:xfrm>
              <a:off x="3037959" y="1425881"/>
              <a:ext cx="949755" cy="476086"/>
            </a:xfrm>
            <a:prstGeom prst="straightConnector1">
              <a:avLst/>
            </a:prstGeom>
            <a:ln w="38100">
              <a:solidFill>
                <a:srgbClr val="0C67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타원 5"/>
            <p:cNvSpPr/>
            <p:nvPr/>
          </p:nvSpPr>
          <p:spPr>
            <a:xfrm>
              <a:off x="4620972" y="1900565"/>
              <a:ext cx="390279" cy="38660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cxnSp>
          <p:nvCxnSpPr>
            <p:cNvPr id="52" name="Straight Arrow Connector 51"/>
            <p:cNvCxnSpPr>
              <a:stCxn id="51" idx="3"/>
            </p:cNvCxnSpPr>
            <p:nvPr/>
          </p:nvCxnSpPr>
          <p:spPr>
            <a:xfrm flipH="1">
              <a:off x="3135099" y="2230552"/>
              <a:ext cx="1543028" cy="234786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/>
          <p:cNvSpPr txBox="1"/>
          <p:nvPr/>
        </p:nvSpPr>
        <p:spPr>
          <a:xfrm>
            <a:off x="6066730" y="6291565"/>
            <a:ext cx="6117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dirty="0">
                <a:solidFill>
                  <a:srgbClr val="0C67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Silicon Vertex Detector (SVD) </a:t>
            </a:r>
            <a:r>
              <a:rPr lang="ko-KR" altLang="en-US" sz="2400" dirty="0">
                <a:solidFill>
                  <a:srgbClr val="0C67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연구 및 제작</a:t>
            </a:r>
            <a:endParaRPr lang="en-US" altLang="ko-KR" sz="2400" dirty="0">
              <a:solidFill>
                <a:srgbClr val="0C67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510032" y="3345629"/>
            <a:ext cx="2720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SuperKEKB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가속기</a:t>
            </a:r>
          </a:p>
        </p:txBody>
      </p:sp>
      <p:pic>
        <p:nvPicPr>
          <p:cNvPr id="77" name="Picture 2" descr="http://hep.phys.s.u-tokyo.ac.jp/~shimizu/pictures/SVDpictures/2013/07/2013_07_26/IMG_4060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2"/>
          <a:stretch/>
        </p:blipFill>
        <p:spPr bwMode="auto">
          <a:xfrm>
            <a:off x="9157725" y="4023465"/>
            <a:ext cx="2209177" cy="156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TextBox 78"/>
          <p:cNvSpPr txBox="1"/>
          <p:nvPr/>
        </p:nvSpPr>
        <p:spPr>
          <a:xfrm>
            <a:off x="9567543" y="3345629"/>
            <a:ext cx="2170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>
                <a:latin typeface="맑은 고딕" panose="020B0503020000020004" pitchFamily="50" charset="-127"/>
                <a:ea typeface="맑은 고딕" panose="020B0503020000020004" pitchFamily="50" charset="-127"/>
              </a:rPr>
              <a:t>Belle-II </a:t>
            </a:r>
            <a:r>
              <a:rPr lang="ko-KR" altLang="en-US" sz="2400">
                <a:latin typeface="맑은 고딕" panose="020B0503020000020004" pitchFamily="50" charset="-127"/>
                <a:ea typeface="맑은 고딕" panose="020B0503020000020004" pitchFamily="50" charset="-127"/>
              </a:rPr>
              <a:t>검출기</a:t>
            </a:r>
            <a:endParaRPr lang="ko-KR" altLang="en-US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1" name="Picture 12"/>
          <p:cNvPicPr>
            <a:picLocks noChangeAspect="1"/>
          </p:cNvPicPr>
          <p:nvPr/>
        </p:nvPicPr>
        <p:blipFill rotWithShape="1"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18237"/>
          <a:stretch/>
        </p:blipFill>
        <p:spPr>
          <a:xfrm>
            <a:off x="10182876" y="5207618"/>
            <a:ext cx="1790465" cy="1088401"/>
          </a:xfrm>
          <a:prstGeom prst="rect">
            <a:avLst/>
          </a:prstGeom>
        </p:spPr>
      </p:pic>
      <p:sp>
        <p:nvSpPr>
          <p:cNvPr id="2057" name="TextBox 2056"/>
          <p:cNvSpPr txBox="1"/>
          <p:nvPr/>
        </p:nvSpPr>
        <p:spPr>
          <a:xfrm>
            <a:off x="9094523" y="5177904"/>
            <a:ext cx="1707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SVD </a:t>
            </a:r>
            <a:r>
              <a:rPr lang="ko-KR" altLang="en-US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모듈 제작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0146509" y="5987664"/>
            <a:ext cx="188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와이어본딩</a:t>
            </a:r>
            <a:r>
              <a:rPr lang="ko-KR" altLang="en-US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연구</a:t>
            </a:r>
          </a:p>
        </p:txBody>
      </p:sp>
      <p:sp>
        <p:nvSpPr>
          <p:cNvPr id="2058" name="TextBox 2057"/>
          <p:cNvSpPr txBox="1"/>
          <p:nvPr/>
        </p:nvSpPr>
        <p:spPr>
          <a:xfrm>
            <a:off x="6748703" y="3032827"/>
            <a:ext cx="205569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@ Tsukuba, Japan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62" name="TextBox 2061"/>
          <p:cNvSpPr txBox="1"/>
          <p:nvPr/>
        </p:nvSpPr>
        <p:spPr>
          <a:xfrm>
            <a:off x="6825401" y="2468980"/>
            <a:ext cx="175116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CMS Energy  10.58 GeV/c</a:t>
            </a:r>
            <a:r>
              <a:rPr lang="en-US" altLang="ko-KR" baseline="30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baseline="30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01903" y="5942996"/>
            <a:ext cx="4732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표준 모형 정밀 검증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새로운 물리 현상 관측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fld>
            <a:endParaRPr 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1030694" y="4053923"/>
            <a:ext cx="4874806" cy="1785396"/>
            <a:chOff x="710993" y="3919683"/>
            <a:chExt cx="5524410" cy="2023314"/>
          </a:xfrm>
        </p:grpSpPr>
        <p:pic>
          <p:nvPicPr>
            <p:cNvPr id="4" name="Picture 2" descr="00standardmodel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2107" y="3919683"/>
              <a:ext cx="2563296" cy="202331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그림 1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10993" y="3924336"/>
              <a:ext cx="2815901" cy="2018659"/>
            </a:xfrm>
            <a:prstGeom prst="rect">
              <a:avLst/>
            </a:prstGeom>
          </p:spPr>
        </p:pic>
      </p:grpSp>
      <p:sp>
        <p:nvSpPr>
          <p:cNvPr id="44" name="Title 4"/>
          <p:cNvSpPr txBox="1">
            <a:spLocks/>
          </p:cNvSpPr>
          <p:nvPr/>
        </p:nvSpPr>
        <p:spPr>
          <a:xfrm>
            <a:off x="669682" y="251691"/>
            <a:ext cx="11272936" cy="6904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1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r>
              <a:rPr lang="en-US" altLang="ko-KR" dirty="0"/>
              <a:t>Belle/Belle-II </a:t>
            </a:r>
            <a:r>
              <a:rPr lang="ko-KR" altLang="en-US" dirty="0"/>
              <a:t>실험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519BED-B392-4A46-B49C-66CD7225F7AD}"/>
              </a:ext>
            </a:extLst>
          </p:cNvPr>
          <p:cNvSpPr txBox="1"/>
          <p:nvPr/>
        </p:nvSpPr>
        <p:spPr>
          <a:xfrm>
            <a:off x="11376494" y="3899742"/>
            <a:ext cx="713657" cy="307777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1400" b="1" dirty="0" err="1"/>
              <a:t>강국현</a:t>
            </a:r>
            <a:endParaRPr lang="ko-KR" altLang="en-US" sz="1400" b="1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7598196-4DE9-48FC-9FD7-BE8AA9EAB233}"/>
              </a:ext>
            </a:extLst>
          </p:cNvPr>
          <p:cNvSpPr txBox="1"/>
          <p:nvPr/>
        </p:nvSpPr>
        <p:spPr>
          <a:xfrm>
            <a:off x="11426105" y="4634169"/>
            <a:ext cx="713657" cy="307777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1400" b="1" dirty="0"/>
              <a:t>전혜빈</a:t>
            </a:r>
          </a:p>
        </p:txBody>
      </p:sp>
      <p:cxnSp>
        <p:nvCxnSpPr>
          <p:cNvPr id="49" name="Straight Arrow Connector 51">
            <a:extLst>
              <a:ext uri="{FF2B5EF4-FFF2-40B4-BE49-F238E27FC236}">
                <a16:creationId xmlns:a16="http://schemas.microsoft.com/office/drawing/2014/main" id="{7F254D6A-7389-4B29-AEF6-1ADBCB877951}"/>
              </a:ext>
            </a:extLst>
          </p:cNvPr>
          <p:cNvCxnSpPr>
            <a:cxnSpLocks/>
          </p:cNvCxnSpPr>
          <p:nvPr/>
        </p:nvCxnSpPr>
        <p:spPr>
          <a:xfrm flipH="1">
            <a:off x="10267550" y="4048733"/>
            <a:ext cx="1162554" cy="1349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51">
            <a:extLst>
              <a:ext uri="{FF2B5EF4-FFF2-40B4-BE49-F238E27FC236}">
                <a16:creationId xmlns:a16="http://schemas.microsoft.com/office/drawing/2014/main" id="{5B579D61-4E76-44D0-B96E-EC38478C4E59}"/>
              </a:ext>
            </a:extLst>
          </p:cNvPr>
          <p:cNvCxnSpPr>
            <a:cxnSpLocks/>
            <a:stCxn id="47" idx="1"/>
          </p:cNvCxnSpPr>
          <p:nvPr/>
        </p:nvCxnSpPr>
        <p:spPr>
          <a:xfrm flipH="1" flipV="1">
            <a:off x="10697541" y="4587340"/>
            <a:ext cx="728564" cy="20071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0299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실리콘 반도체 검출기 연구실</a:t>
            </a:r>
            <a:r>
              <a:rPr lang="en-US" altLang="ko-KR" dirty="0"/>
              <a:t>#225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1368" y="4715998"/>
            <a:ext cx="7225055" cy="1607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현재 연구 내용</a:t>
            </a:r>
            <a:endParaRPr lang="en-US" altLang="ko-KR" sz="2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 err="1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포항가속기연구소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</a:t>
            </a:r>
            <a:r>
              <a:rPr lang="ko-KR" altLang="en-US" sz="2000" dirty="0" err="1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방사광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빔 포지셔닝을 위한 </a:t>
            </a:r>
            <a:r>
              <a:rPr lang="ko-KR" altLang="en-US" sz="2000" dirty="0" err="1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광센서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개발</a:t>
            </a:r>
            <a:endParaRPr lang="en-US" altLang="ko-KR" sz="2000" dirty="0">
              <a:latin typeface="맑은 고딕" panose="020B0503020000020004" pitchFamily="50" charset="-127"/>
              <a:ea typeface="맑은 고딕" panose="020B0503020000020004" pitchFamily="50" charset="-127"/>
              <a:sym typeface="Wingdings" panose="05000000000000000000" pitchFamily="2" charset="2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X-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선 검출을 위한 </a:t>
            </a:r>
            <a:r>
              <a:rPr lang="ko-KR" altLang="en-US" sz="2000" dirty="0" err="1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저증폭눈사태검출기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개발</a:t>
            </a:r>
            <a:endParaRPr lang="en-US" altLang="ko-KR" sz="2000" dirty="0">
              <a:latin typeface="맑은 고딕" panose="020B0503020000020004" pitchFamily="50" charset="-127"/>
              <a:ea typeface="맑은 고딕" panose="020B0503020000020004" pitchFamily="50" charset="-127"/>
              <a:sym typeface="Wingdings" panose="05000000000000000000" pitchFamily="2" charset="2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solidFill>
                  <a:srgbClr val="0C67FF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최근 논문은 물리학과 복도에 있는 배너를 참고하세요</a:t>
            </a:r>
            <a:r>
              <a:rPr lang="en-US" altLang="ko-KR" sz="2000" dirty="0">
                <a:solidFill>
                  <a:srgbClr val="0C67FF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fld>
            <a:endParaRPr 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99" y="1343101"/>
            <a:ext cx="2228553" cy="28095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76422" y="4218870"/>
            <a:ext cx="2140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박환배 교수님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15649" y="867920"/>
            <a:ext cx="13003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박사 과정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26024" y="3569424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이승철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251259" y="867920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학부연구생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88774" y="3569424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백종민</a:t>
            </a:r>
          </a:p>
        </p:txBody>
      </p:sp>
      <p:pic>
        <p:nvPicPr>
          <p:cNvPr id="1026" name="Picture 2" descr="https://lh3.googleusercontent.com/-uVpBXcYlaew/XOzaqGHh-8I/AAAAAAAAJbs/ooZ_cUGFIVQR_pU62XhT_rbZnGPdxJzzgCK8BGAs/s0/2019-05-2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400" y="1320982"/>
            <a:ext cx="1611355" cy="2151426"/>
          </a:xfrm>
          <a:prstGeom prst="roundRect">
            <a:avLst>
              <a:gd name="adj" fmla="val 10333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2020-11-05.jpg (354×472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042" y="1320981"/>
            <a:ext cx="1613571" cy="2151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하트 31"/>
          <p:cNvSpPr/>
          <p:nvPr/>
        </p:nvSpPr>
        <p:spPr>
          <a:xfrm>
            <a:off x="791164" y="1405457"/>
            <a:ext cx="244446" cy="244446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54264" y="86792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박사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632698" y="3583836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김세빈</a:t>
            </a:r>
            <a:endParaRPr lang="ko-KR" altLang="en-US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873BBE3-F342-465A-A42C-426D3311B99F}"/>
              </a:ext>
            </a:extLst>
          </p:cNvPr>
          <p:cNvSpPr txBox="1"/>
          <p:nvPr/>
        </p:nvSpPr>
        <p:spPr>
          <a:xfrm>
            <a:off x="10395448" y="3583836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최은진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3D48511-96BB-4E00-9B8D-2824C1EEFB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2967" y="1343014"/>
            <a:ext cx="1613570" cy="2151426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8C3044A7-B1B4-4DF1-BA58-7658A18239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66825" y="1320981"/>
            <a:ext cx="1613570" cy="21514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E7D021-DA40-4A69-9547-911F6A341BCE}"/>
              </a:ext>
            </a:extLst>
          </p:cNvPr>
          <p:cNvSpPr txBox="1"/>
          <p:nvPr/>
        </p:nvSpPr>
        <p:spPr>
          <a:xfrm>
            <a:off x="7754572" y="4330380"/>
            <a:ext cx="4266103" cy="2339102"/>
          </a:xfrm>
          <a:prstGeom prst="rect">
            <a:avLst/>
          </a:prstGeom>
          <a:noFill/>
          <a:ln w="3492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&lt;</a:t>
            </a:r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졸업 후 진로</a:t>
            </a:r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&gt;</a:t>
            </a:r>
          </a:p>
          <a:p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〮  </a:t>
            </a:r>
            <a:r>
              <a:rPr lang="ko-KR" altLang="en-US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박사후연구원</a:t>
            </a:r>
            <a:endParaRPr lang="en-US" altLang="ko-KR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dirty="0"/>
              <a:t>    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시카고대학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동경대학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옥스포드대학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r>
              <a:rPr lang="en-US" altLang="ko-KR" b="1" dirty="0"/>
              <a:t> 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〮 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연구소</a:t>
            </a:r>
            <a:endParaRPr lang="en-US" altLang="ko-KR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포항가속기연구소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국방과학연구소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r>
              <a:rPr lang="en-US" altLang="ko-KR" b="1" dirty="0"/>
              <a:t> 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〮 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병원</a:t>
            </a:r>
            <a:endParaRPr lang="en-US" altLang="ko-KR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dirty="0"/>
              <a:t>     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고려대학병원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조선대학병원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r>
              <a:rPr lang="en-US" altLang="ko-KR" b="1" dirty="0"/>
              <a:t> 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〮 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정부출연기관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99702773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1769</TotalTime>
  <Words>650</Words>
  <Application>Microsoft Office PowerPoint</Application>
  <PresentationFormat>와이드스크린</PresentationFormat>
  <Paragraphs>114</Paragraphs>
  <Slides>6</Slides>
  <Notes>6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2" baseType="lpstr">
      <vt:lpstr>돋움</vt:lpstr>
      <vt:lpstr>맑은 고딕</vt:lpstr>
      <vt:lpstr>Arial</vt:lpstr>
      <vt:lpstr>Franklin Gothic Book</vt:lpstr>
      <vt:lpstr>Wingdings</vt:lpstr>
      <vt:lpstr>Crop</vt:lpstr>
      <vt:lpstr>Silicon Detector R&amp;D :실리콘 반도체 검출기 연구실</vt:lpstr>
      <vt:lpstr>PowerPoint 프레젠테이션</vt:lpstr>
      <vt:lpstr>PowerPoint 프레젠테이션</vt:lpstr>
      <vt:lpstr>실리콘 반도체 검출기 개발 과정</vt:lpstr>
      <vt:lpstr>PowerPoint 프레젠테이션</vt:lpstr>
      <vt:lpstr>실리콘 반도체 검출기 연구실#225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Silicon Detector R&amp;D :실리콘반도체 입자검출기 연구실</dc:title>
  <dc:creator>JeonHyebin</dc:creator>
  <cp:lastModifiedBy>lab108</cp:lastModifiedBy>
  <cp:revision>347</cp:revision>
  <dcterms:created xsi:type="dcterms:W3CDTF">2019-05-24T06:49:01Z</dcterms:created>
  <dcterms:modified xsi:type="dcterms:W3CDTF">2022-11-22T02:06:15Z</dcterms:modified>
</cp:coreProperties>
</file>