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9" r:id="rId4"/>
    <p:sldId id="266" r:id="rId5"/>
    <p:sldId id="267" r:id="rId6"/>
    <p:sldId id="270" r:id="rId7"/>
    <p:sldId id="264" r:id="rId8"/>
    <p:sldId id="271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FFAD2"/>
    <a:srgbClr val="C5F6AC"/>
    <a:srgbClr val="CAE8AA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44A2-AC95-4DEA-8218-23BCAB934E0D}" type="datetimeFigureOut">
              <a:rPr lang="ko-KR" altLang="en-US" smtClean="0"/>
              <a:t>2022-11-22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3098E-6C91-4149-9950-A9874D39B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25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098E-6C91-4149-9950-A9874D39BAF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62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098E-6C91-4149-9950-A9874D39BAF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5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098E-6C91-4149-9950-A9874D39BAF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57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098E-6C91-4149-9950-A9874D39BAF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28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098E-6C91-4149-9950-A9874D39BAF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46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83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10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61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45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69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60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05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16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8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46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5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456D-79D8-401A-BB6D-2088490E439C}" type="datetimeFigureOut">
              <a:rPr lang="ko-KR" altLang="en-US" smtClean="0"/>
              <a:pPr/>
              <a:t>2022-11-22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7A489-6165-4783-A22D-43FD53C776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1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hdho@knu.ac.k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2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12" Type="http://schemas.openxmlformats.org/officeDocument/2006/relationships/image" Target="../media/image21.jpe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tif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14.wmf"/><Relationship Id="rId5" Type="http://schemas.openxmlformats.org/officeDocument/2006/relationships/image" Target="../media/image16.emf"/><Relationship Id="rId15" Type="http://schemas.openxmlformats.org/officeDocument/2006/relationships/image" Target="../media/image2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bbuild.knu.ac.kr/~jhdho/image/lablogo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2492896"/>
            <a:ext cx="4752528" cy="26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76336" y="6447749"/>
            <a:ext cx="5261377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0066"/>
                </a:solidFill>
                <a:latin typeface="+mj-ea"/>
                <a:ea typeface="+mj-ea"/>
              </a:rPr>
              <a:t>경북대학교 물리학과 미래융합과학관 </a:t>
            </a:r>
            <a:r>
              <a:rPr lang="en-US" altLang="ko-KR" sz="2000" b="1" dirty="0">
                <a:solidFill>
                  <a:srgbClr val="000066"/>
                </a:solidFill>
                <a:latin typeface="+mj-ea"/>
                <a:ea typeface="+mj-ea"/>
              </a:rPr>
              <a:t>209</a:t>
            </a:r>
            <a:r>
              <a:rPr lang="ko-KR" altLang="en-US" sz="2000" b="1" dirty="0">
                <a:solidFill>
                  <a:srgbClr val="000066"/>
                </a:solidFill>
                <a:latin typeface="+mj-ea"/>
                <a:ea typeface="+mj-ea"/>
              </a:rPr>
              <a:t>호</a:t>
            </a:r>
            <a:endParaRPr lang="en-US" altLang="ko-KR" sz="1600" b="1" dirty="0">
              <a:solidFill>
                <a:srgbClr val="000066"/>
              </a:solidFill>
              <a:latin typeface="+mj-ea"/>
              <a:ea typeface="+mj-ea"/>
            </a:endParaRPr>
          </a:p>
        </p:txBody>
      </p:sp>
      <p:pic>
        <p:nvPicPr>
          <p:cNvPr id="2050" name="Picture 2" descr="http://webbuild.knu.ac.kr/~jhdho/image/title.png">
            <a:extLst>
              <a:ext uri="{FF2B5EF4-FFF2-40B4-BE49-F238E27FC236}">
                <a16:creationId xmlns:a16="http://schemas.microsoft.com/office/drawing/2014/main" id="{60E34254-8FF9-40E4-9D1A-48C0BAF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45" y="1113189"/>
            <a:ext cx="70294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ebbuild.knu.ac.kr/~jhdho/image/group.png">
            <a:extLst>
              <a:ext uri="{FF2B5EF4-FFF2-40B4-BE49-F238E27FC236}">
                <a16:creationId xmlns:a16="http://schemas.microsoft.com/office/drawing/2014/main" id="{9E4A7F1B-2760-4532-97A5-5C70371D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676" cy="4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B375CFC6-A8B2-46EC-99F2-E2E27C9EB571}"/>
              </a:ext>
            </a:extLst>
          </p:cNvPr>
          <p:cNvSpPr/>
          <p:nvPr/>
        </p:nvSpPr>
        <p:spPr>
          <a:xfrm>
            <a:off x="2807804" y="5986084"/>
            <a:ext cx="6248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홈페이지  http://webbuild.knu.ac.kr/~jhdho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811B251-66F4-4426-8B55-12D1275ED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815269"/>
            <a:ext cx="3415872" cy="1921428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2108"/>
              </p:ext>
            </p:extLst>
          </p:nvPr>
        </p:nvGraphicFramePr>
        <p:xfrm>
          <a:off x="1151620" y="2852938"/>
          <a:ext cx="6840760" cy="75608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226">
                <a:tc gridSpan="4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effectLst/>
                        </a:rPr>
                        <a:t>대학원생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5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</a:rPr>
                        <a:t>송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effectLst/>
                        </a:rPr>
                        <a:t>OO</a:t>
                      </a:r>
                      <a:r>
                        <a:rPr lang="ko-KR" altLang="en-US" sz="1400" dirty="0">
                          <a:effectLst/>
                        </a:rPr>
                        <a:t>  </a:t>
                      </a:r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</a:rPr>
                        <a:t>석사과정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effectLst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</a:rPr>
                        <a:t>졸업예정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effectLst/>
                        </a:rPr>
                        <a:t>)</a:t>
                      </a:r>
                      <a:endParaRPr lang="en-US" altLang="ko-KR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rgbClr val="7030A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5B5B5B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720263"/>
              </p:ext>
            </p:extLst>
          </p:nvPr>
        </p:nvGraphicFramePr>
        <p:xfrm>
          <a:off x="1151620" y="1094351"/>
          <a:ext cx="6840759" cy="169748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6183"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rgbClr val="5B5B5B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400" dirty="0">
                          <a:effectLst/>
                        </a:rPr>
                        <a:t>지도교수 </a:t>
                      </a:r>
                      <a:r>
                        <a:rPr lang="en-US" altLang="ko-KR" sz="1400" dirty="0">
                          <a:effectLst/>
                        </a:rPr>
                        <a:t>;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600" b="1" dirty="0">
                          <a:effectLst/>
                        </a:rPr>
                        <a:t>              도 중 회 </a:t>
                      </a:r>
                      <a:r>
                        <a:rPr lang="en-US" altLang="ko-KR" sz="1600" b="1" dirty="0">
                          <a:effectLst/>
                        </a:rPr>
                        <a:t>(</a:t>
                      </a:r>
                      <a:r>
                        <a:rPr lang="en-US" sz="1600" b="1" dirty="0">
                          <a:effectLst/>
                        </a:rPr>
                        <a:t>Dho, </a:t>
                      </a:r>
                      <a:r>
                        <a:rPr lang="en-US" sz="1600" b="1" dirty="0" err="1">
                          <a:effectLst/>
                        </a:rPr>
                        <a:t>Joonghoe</a:t>
                      </a:r>
                      <a:r>
                        <a:rPr lang="en-US" sz="1600" b="1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e-mail : </a:t>
                      </a:r>
                      <a:r>
                        <a:rPr lang="en-US" sz="1400" dirty="0">
                          <a:effectLst/>
                          <a:hlinkClick r:id="rId3"/>
                        </a:rPr>
                        <a:t>jhdho@knu.ac.kr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</a:rPr>
                        <a:t>Tel. : 82-53-950-7354  FAX : 82-53-952-1739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미래융합과학관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239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638" y="1166359"/>
            <a:ext cx="1159574" cy="154646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690BDB7-F443-49D8-B0EC-8E9EC415F512}"/>
              </a:ext>
            </a:extLst>
          </p:cNvPr>
          <p:cNvSpPr/>
          <p:nvPr/>
        </p:nvSpPr>
        <p:spPr>
          <a:xfrm>
            <a:off x="3383868" y="5371971"/>
            <a:ext cx="1404156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학생방</a:t>
            </a:r>
            <a:endParaRPr lang="en-US" altLang="ko-KR" sz="16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214</a:t>
            </a:r>
            <a:r>
              <a:rPr lang="ko-KR" altLang="en-US" sz="1600" b="1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호 중앙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F5710-42B9-4FEF-AB12-6D04214BCE35}"/>
              </a:ext>
            </a:extLst>
          </p:cNvPr>
          <p:cNvSpPr txBox="1"/>
          <p:nvPr/>
        </p:nvSpPr>
        <p:spPr>
          <a:xfrm>
            <a:off x="3086687" y="255177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연구실 구성원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8F55996-D7EF-42C5-B725-85FCD692D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03002"/>
              </p:ext>
            </p:extLst>
          </p:nvPr>
        </p:nvGraphicFramePr>
        <p:xfrm>
          <a:off x="1151620" y="3645024"/>
          <a:ext cx="6840760" cy="10469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173">
                <a:tc gridSpan="4">
                  <a:txBody>
                    <a:bodyPr/>
                    <a:lstStyle/>
                    <a:p>
                      <a:pPr algn="l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effectLst/>
                        </a:rPr>
                        <a:t>  학부생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400" dirty="0">
                        <a:solidFill>
                          <a:srgbClr val="5B5B5B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박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effectLst/>
                        </a:rPr>
                        <a:t>OO</a:t>
                      </a:r>
                      <a:endParaRPr lang="ko-KR" altLang="en-US" sz="1400" dirty="0">
                        <a:solidFill>
                          <a:srgbClr val="7030A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학부</a:t>
                      </a:r>
                      <a:r>
                        <a:rPr lang="en-US" altLang="ko-KR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학년</a:t>
                      </a:r>
                      <a:r>
                        <a:rPr lang="en-US" altLang="ko-KR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(2022.02~)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김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effectLst/>
                        </a:rPr>
                        <a:t>OO</a:t>
                      </a:r>
                      <a:endParaRPr lang="ko-KR" altLang="en-US" sz="1400" dirty="0">
                        <a:solidFill>
                          <a:srgbClr val="7030A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학부</a:t>
                      </a:r>
                      <a:r>
                        <a:rPr lang="en-US" altLang="ko-KR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학년</a:t>
                      </a:r>
                      <a:r>
                        <a:rPr lang="en-US" altLang="ko-KR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(2022.07~)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1552592"/>
                  </a:ext>
                </a:extLst>
              </a:tr>
              <a:tr h="34317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  <a:ea typeface="Arial Unicode MS" panose="020B0604020202020204" pitchFamily="50" charset="-127"/>
                        </a:rPr>
                        <a:t>김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effectLst/>
                        </a:rPr>
                        <a:t>OO</a:t>
                      </a:r>
                      <a:endParaRPr lang="ko-KR" altLang="en-US" sz="1400" dirty="0">
                        <a:solidFill>
                          <a:srgbClr val="7030A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학부</a:t>
                      </a:r>
                      <a:r>
                        <a:rPr lang="en-US" altLang="ko-KR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학년</a:t>
                      </a:r>
                      <a:r>
                        <a:rPr lang="en-US" altLang="ko-KR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(2022.08~)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rgbClr val="7030A0"/>
                          </a:solidFill>
                          <a:effectLst/>
                          <a:ea typeface="Arial Unicode MS" panose="020B0604020202020204" pitchFamily="50" charset="-127"/>
                        </a:rPr>
                        <a:t>전</a:t>
                      </a:r>
                      <a:r>
                        <a:rPr lang="en-US" altLang="ko-KR" sz="1400" dirty="0">
                          <a:solidFill>
                            <a:srgbClr val="7030A0"/>
                          </a:solidFill>
                          <a:effectLst/>
                        </a:rPr>
                        <a:t>OO</a:t>
                      </a:r>
                      <a:endParaRPr lang="ko-KR" altLang="en-US" sz="1400" dirty="0">
                        <a:solidFill>
                          <a:srgbClr val="7030A0"/>
                        </a:solidFill>
                        <a:effectLst/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학부</a:t>
                      </a:r>
                      <a:r>
                        <a:rPr lang="en-US" altLang="ko-KR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</a:t>
                      </a:r>
                      <a:r>
                        <a:rPr lang="ko-KR" altLang="en-US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학년</a:t>
                      </a:r>
                      <a:r>
                        <a:rPr lang="en-US" altLang="ko-KR" sz="1400" dirty="0">
                          <a:solidFill>
                            <a:srgbClr val="5B5B5B"/>
                          </a:solidFill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(2022.09~)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079338"/>
                  </a:ext>
                </a:extLst>
              </a:tr>
            </a:tbl>
          </a:graphicData>
        </a:graphic>
      </p:graphicFrame>
      <p:pic>
        <p:nvPicPr>
          <p:cNvPr id="16" name="Picture 4" descr="http://webbuild.knu.ac.kr/~jhdho/image/group.png">
            <a:extLst>
              <a:ext uri="{FF2B5EF4-FFF2-40B4-BE49-F238E27FC236}">
                <a16:creationId xmlns:a16="http://schemas.microsoft.com/office/drawing/2014/main" id="{72C068BE-752F-4D73-A1F3-28BB91CB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676" cy="4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ebbuild.knu.ac.kr/~jhdho/image/group.png">
            <a:extLst>
              <a:ext uri="{FF2B5EF4-FFF2-40B4-BE49-F238E27FC236}">
                <a16:creationId xmlns:a16="http://schemas.microsoft.com/office/drawing/2014/main" id="{54CA52E9-CEF3-4FC9-8F9B-5E36AFC55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676" cy="4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40C6FB14-FC0C-40B3-9B27-D7021CD103AA}"/>
              </a:ext>
            </a:extLst>
          </p:cNvPr>
          <p:cNvSpPr/>
          <p:nvPr/>
        </p:nvSpPr>
        <p:spPr>
          <a:xfrm>
            <a:off x="935596" y="1736812"/>
            <a:ext cx="7518799" cy="4193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박막 물질 물리 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    -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산화물 또는 금속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합금 박막 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자성체성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유전체성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초전도성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반도체성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)                     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    -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금속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-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부도체 상전이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구조적 상전이 등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2.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표면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경계면 특성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    -  AFM, MFM, SEM, TEM,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금속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반도체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접합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금속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부도체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반도체 접합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3.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자성체 박막 소자 응용 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    -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자기 저항 소자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자기 </a:t>
            </a:r>
            <a:r>
              <a:rPr lang="ko-KR" alt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이방성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교환 바이어스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스핀 </a:t>
            </a:r>
            <a:r>
              <a:rPr lang="ko-KR" alt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벨브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소자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4.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광 물성 측정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     -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자기 광 커 효과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(MOKE),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광기전력 효과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광전도도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광전하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주입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5.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자기공명 실험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중성자 회절 실험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돋움" panose="020B0600000101010101" pitchFamily="50" charset="-127"/>
                <a:cs typeface="Arial" panose="020B0604020202020204" pitchFamily="34" charset="0"/>
              </a:rPr>
              <a:t> </a:t>
            </a:r>
            <a:endParaRPr lang="en-US" altLang="ko-KR" b="1" i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돋움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534549B-5DE7-4632-A729-F22E8FABB6B0}"/>
              </a:ext>
            </a:extLst>
          </p:cNvPr>
          <p:cNvSpPr/>
          <p:nvPr/>
        </p:nvSpPr>
        <p:spPr>
          <a:xfrm>
            <a:off x="1763688" y="656692"/>
            <a:ext cx="5437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스핀</a:t>
            </a:r>
            <a:r>
              <a:rPr lang="en-US" altLang="ko-KR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-</a:t>
            </a:r>
            <a:r>
              <a:rPr lang="ko-KR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전자 물성 연구 주제</a:t>
            </a:r>
            <a:endParaRPr lang="ko-KR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4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00BC76B-8E5A-44DA-B694-D9F525D19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5691433" y="3456303"/>
            <a:ext cx="1393330" cy="546467"/>
            <a:chOff x="6282063" y="1133930"/>
            <a:chExt cx="1475930" cy="684661"/>
          </a:xfrm>
        </p:grpSpPr>
        <p:cxnSp>
          <p:nvCxnSpPr>
            <p:cNvPr id="20" name="직선 화살표 연결선 19"/>
            <p:cNvCxnSpPr/>
            <p:nvPr/>
          </p:nvCxnSpPr>
          <p:spPr>
            <a:xfrm flipV="1">
              <a:off x="7280684" y="1133930"/>
              <a:ext cx="288032" cy="27069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82063" y="1432981"/>
              <a:ext cx="1475930" cy="385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FF00"/>
                  </a:solidFill>
                </a:rPr>
                <a:t>PLD&amp;</a:t>
              </a:r>
              <a:r>
                <a:rPr lang="ko-KR" altLang="en-US" sz="1400" b="1" dirty="0" err="1">
                  <a:solidFill>
                    <a:srgbClr val="FFFF00"/>
                  </a:solidFill>
                </a:rPr>
                <a:t>스퍼터링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105780" y="1812615"/>
            <a:ext cx="1157689" cy="579543"/>
            <a:chOff x="6272572" y="1190618"/>
            <a:chExt cx="1157689" cy="579543"/>
          </a:xfrm>
        </p:grpSpPr>
        <p:cxnSp>
          <p:nvCxnSpPr>
            <p:cNvPr id="24" name="직선 화살표 연결선 23"/>
            <p:cNvCxnSpPr>
              <a:cxnSpLocks/>
            </p:cNvCxnSpPr>
            <p:nvPr/>
          </p:nvCxnSpPr>
          <p:spPr>
            <a:xfrm>
              <a:off x="6846874" y="1477227"/>
              <a:ext cx="35940" cy="29293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272572" y="1190618"/>
              <a:ext cx="1157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err="1">
                  <a:solidFill>
                    <a:srgbClr val="FFFF00"/>
                  </a:solidFill>
                </a:rPr>
                <a:t>스퍼터링</a:t>
              </a:r>
              <a:r>
                <a:rPr lang="en-US" altLang="ko-KR" sz="1400" b="1" dirty="0">
                  <a:solidFill>
                    <a:srgbClr val="FFFF00"/>
                  </a:solidFill>
                </a:rPr>
                <a:t>1,2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906591" y="4285878"/>
            <a:ext cx="1159054" cy="523220"/>
            <a:chOff x="6091371" y="1386533"/>
            <a:chExt cx="1227766" cy="655536"/>
          </a:xfrm>
        </p:grpSpPr>
        <p:cxnSp>
          <p:nvCxnSpPr>
            <p:cNvPr id="29" name="직선 화살표 연결선 28"/>
            <p:cNvCxnSpPr/>
            <p:nvPr/>
          </p:nvCxnSpPr>
          <p:spPr>
            <a:xfrm flipV="1">
              <a:off x="7031105" y="1420542"/>
              <a:ext cx="288032" cy="27069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91371" y="1386533"/>
              <a:ext cx="956332" cy="655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>
                  <a:solidFill>
                    <a:srgbClr val="FFFF00"/>
                  </a:solidFill>
                </a:rPr>
                <a:t>전자석</a:t>
              </a:r>
              <a:r>
                <a:rPr lang="en-US" altLang="ko-KR" sz="1400" b="1" dirty="0">
                  <a:solidFill>
                    <a:srgbClr val="FFFF00"/>
                  </a:solidFill>
                </a:rPr>
                <a:t>&amp;</a:t>
              </a:r>
            </a:p>
            <a:p>
              <a:r>
                <a:rPr lang="ko-KR" altLang="en-US" sz="1400" b="1" dirty="0" err="1">
                  <a:solidFill>
                    <a:srgbClr val="FFFF00"/>
                  </a:solidFill>
                </a:rPr>
                <a:t>저온장치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7847856" y="1855911"/>
            <a:ext cx="625492" cy="562945"/>
            <a:chOff x="6497212" y="1431088"/>
            <a:chExt cx="662573" cy="705306"/>
          </a:xfrm>
        </p:grpSpPr>
        <p:cxnSp>
          <p:nvCxnSpPr>
            <p:cNvPr id="32" name="직선 화살표 연결선 31"/>
            <p:cNvCxnSpPr/>
            <p:nvPr/>
          </p:nvCxnSpPr>
          <p:spPr>
            <a:xfrm flipH="1">
              <a:off x="6579854" y="1780310"/>
              <a:ext cx="119817" cy="35608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497212" y="1431088"/>
              <a:ext cx="662573" cy="385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FF00"/>
                  </a:solidFill>
                </a:rPr>
                <a:t>PLD1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063649" y="1488486"/>
            <a:ext cx="1161600" cy="804153"/>
            <a:chOff x="6108323" y="914187"/>
            <a:chExt cx="1161600" cy="804153"/>
          </a:xfrm>
        </p:grpSpPr>
        <p:cxnSp>
          <p:nvCxnSpPr>
            <p:cNvPr id="43" name="직선 화살표 연결선 42"/>
            <p:cNvCxnSpPr/>
            <p:nvPr/>
          </p:nvCxnSpPr>
          <p:spPr>
            <a:xfrm>
              <a:off x="6404539" y="1402852"/>
              <a:ext cx="162079" cy="3154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108323" y="914187"/>
              <a:ext cx="1161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FF00"/>
                  </a:solidFill>
                </a:rPr>
                <a:t>MOKE</a:t>
              </a:r>
            </a:p>
            <a:p>
              <a:r>
                <a:rPr lang="en-US" altLang="ko-KR" sz="1400" b="1" dirty="0">
                  <a:solidFill>
                    <a:srgbClr val="FFFF00"/>
                  </a:solidFill>
                </a:rPr>
                <a:t>microscope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8256891" y="2230077"/>
            <a:ext cx="625492" cy="556671"/>
            <a:chOff x="6091371" y="1386533"/>
            <a:chExt cx="662573" cy="697445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6454704" y="1774158"/>
              <a:ext cx="1065" cy="30982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091371" y="1386533"/>
              <a:ext cx="662573" cy="385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FF00"/>
                  </a:solidFill>
                </a:rPr>
                <a:t>PLD2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DAC431C-31A7-4C02-8FC6-4B91B1D80478}"/>
              </a:ext>
            </a:extLst>
          </p:cNvPr>
          <p:cNvSpPr txBox="1"/>
          <p:nvPr/>
        </p:nvSpPr>
        <p:spPr>
          <a:xfrm>
            <a:off x="2502333" y="273169"/>
            <a:ext cx="3972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209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호 실험실 장비 사진</a:t>
            </a:r>
          </a:p>
        </p:txBody>
      </p:sp>
      <p:pic>
        <p:nvPicPr>
          <p:cNvPr id="77" name="Picture 4" descr="http://webbuild.knu.ac.kr/~jhdho/image/group.png">
            <a:extLst>
              <a:ext uri="{FF2B5EF4-FFF2-40B4-BE49-F238E27FC236}">
                <a16:creationId xmlns:a16="http://schemas.microsoft.com/office/drawing/2014/main" id="{98E802C7-50E4-433B-8504-802A44A40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676" cy="4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8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636467" y="3994362"/>
            <a:ext cx="538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101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호 고체공동실험실 장비 사진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E9FFB26-BFF2-4F3F-8E42-3B68E12C0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4" y="4517582"/>
            <a:ext cx="4030156" cy="226696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47699A2-5F61-4950-BF60-BFAD68A22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3" y="4524589"/>
            <a:ext cx="4052601" cy="227958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643F3BA-3B8F-4CA6-B764-4C224FB84251}"/>
              </a:ext>
            </a:extLst>
          </p:cNvPr>
          <p:cNvSpPr txBox="1"/>
          <p:nvPr/>
        </p:nvSpPr>
        <p:spPr>
          <a:xfrm>
            <a:off x="791580" y="6405108"/>
            <a:ext cx="3313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FFFF00"/>
                </a:solidFill>
              </a:rPr>
              <a:t> X-</a:t>
            </a:r>
            <a:r>
              <a:rPr lang="ko-KR" altLang="en-US" sz="1600" b="1" dirty="0">
                <a:solidFill>
                  <a:srgbClr val="FFFF00"/>
                </a:solidFill>
              </a:rPr>
              <a:t>선 회절 장치</a:t>
            </a:r>
            <a:r>
              <a:rPr lang="en-US" altLang="ko-KR" sz="1600" b="1" dirty="0">
                <a:solidFill>
                  <a:srgbClr val="FFFF00"/>
                </a:solidFill>
              </a:rPr>
              <a:t>(</a:t>
            </a:r>
            <a:r>
              <a:rPr lang="ko-KR" altLang="en-US" sz="1600" b="1" dirty="0">
                <a:solidFill>
                  <a:srgbClr val="FFFF00"/>
                </a:solidFill>
              </a:rPr>
              <a:t>결정구조분석</a:t>
            </a:r>
            <a:r>
              <a:rPr lang="en-US" altLang="ko-KR" sz="1600" b="1" dirty="0">
                <a:solidFill>
                  <a:srgbClr val="FFFF00"/>
                </a:solidFill>
              </a:rPr>
              <a:t>)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2EDEBE-CF01-4E0C-B6EC-0B26942A04DC}"/>
              </a:ext>
            </a:extLst>
          </p:cNvPr>
          <p:cNvSpPr txBox="1"/>
          <p:nvPr/>
        </p:nvSpPr>
        <p:spPr>
          <a:xfrm>
            <a:off x="5251301" y="6080517"/>
            <a:ext cx="3592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FFFF00"/>
                </a:solidFill>
              </a:rPr>
              <a:t>전자현미경</a:t>
            </a:r>
            <a:r>
              <a:rPr lang="en-US" altLang="ko-KR" sz="1600" b="1" dirty="0">
                <a:solidFill>
                  <a:srgbClr val="FFFF00"/>
                </a:solidFill>
              </a:rPr>
              <a:t>(</a:t>
            </a:r>
            <a:r>
              <a:rPr lang="ko-KR" altLang="en-US" sz="1600" b="1" dirty="0">
                <a:solidFill>
                  <a:srgbClr val="FFFF00"/>
                </a:solidFill>
              </a:rPr>
              <a:t>미세구조관찰</a:t>
            </a:r>
            <a:r>
              <a:rPr lang="en-US" altLang="ko-KR" sz="1600" b="1" dirty="0">
                <a:solidFill>
                  <a:srgbClr val="FFFF00"/>
                </a:solidFill>
              </a:rPr>
              <a:t>)</a:t>
            </a:r>
          </a:p>
          <a:p>
            <a:r>
              <a:rPr lang="en-US" altLang="ko-KR" sz="1600" b="1" dirty="0">
                <a:solidFill>
                  <a:srgbClr val="FFFF00"/>
                </a:solidFill>
              </a:rPr>
              <a:t>    - EDX(</a:t>
            </a:r>
            <a:r>
              <a:rPr lang="ko-KR" altLang="en-US" sz="1600" b="1" dirty="0">
                <a:solidFill>
                  <a:srgbClr val="FFFF00"/>
                </a:solidFill>
              </a:rPr>
              <a:t>성분분석</a:t>
            </a:r>
            <a:r>
              <a:rPr lang="en-US" altLang="ko-KR" sz="1600" b="1" dirty="0">
                <a:solidFill>
                  <a:srgbClr val="FFFF00"/>
                </a:solidFill>
              </a:rPr>
              <a:t>), FIB(</a:t>
            </a:r>
            <a:r>
              <a:rPr lang="ko-KR" altLang="en-US" sz="1600" b="1" dirty="0" err="1">
                <a:solidFill>
                  <a:srgbClr val="FFFF00"/>
                </a:solidFill>
              </a:rPr>
              <a:t>나노페터닝</a:t>
            </a:r>
            <a:r>
              <a:rPr lang="en-US" altLang="ko-KR" sz="1600" b="1" dirty="0">
                <a:solidFill>
                  <a:srgbClr val="FFFF00"/>
                </a:solidFill>
              </a:rPr>
              <a:t>)</a:t>
            </a:r>
            <a:endParaRPr lang="ko-KR" altLang="en-US" sz="1600" b="1" dirty="0">
              <a:solidFill>
                <a:srgbClr val="FFFF00"/>
              </a:solidFill>
            </a:endParaRPr>
          </a:p>
        </p:txBody>
      </p:sp>
      <p:pic>
        <p:nvPicPr>
          <p:cNvPr id="14" name="Picture 4" descr="http://webbuild.knu.ac.kr/~jhdho/image/group.png">
            <a:extLst>
              <a:ext uri="{FF2B5EF4-FFF2-40B4-BE49-F238E27FC236}">
                <a16:creationId xmlns:a16="http://schemas.microsoft.com/office/drawing/2014/main" id="{54CA52E9-CEF3-4FC9-8F9B-5E36AFC55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676" cy="4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9BC5F1-7E15-4683-955B-5907930DBE55}"/>
              </a:ext>
            </a:extLst>
          </p:cNvPr>
          <p:cNvSpPr txBox="1"/>
          <p:nvPr/>
        </p:nvSpPr>
        <p:spPr>
          <a:xfrm>
            <a:off x="585698" y="452892"/>
            <a:ext cx="5601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209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호 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&amp; 208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호  실험실 장비 사진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96051A0-ABA0-44A4-87B6-34C05FDE46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3" y="1200026"/>
            <a:ext cx="4052601" cy="22795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112F5B3-8D13-4E4F-B800-7BAD3CA6EA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8" y="1200026"/>
            <a:ext cx="4030156" cy="2266963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6B11697-C3FF-42FD-93C1-184E9A1000C5}"/>
              </a:ext>
            </a:extLst>
          </p:cNvPr>
          <p:cNvCxnSpPr>
            <a:cxnSpLocks/>
          </p:cNvCxnSpPr>
          <p:nvPr/>
        </p:nvCxnSpPr>
        <p:spPr>
          <a:xfrm flipH="1">
            <a:off x="1079612" y="1881287"/>
            <a:ext cx="141443" cy="1863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2FA4306-9B67-4B44-ABAF-AF6FBBCE49FB}"/>
              </a:ext>
            </a:extLst>
          </p:cNvPr>
          <p:cNvSpPr txBox="1"/>
          <p:nvPr/>
        </p:nvSpPr>
        <p:spPr>
          <a:xfrm>
            <a:off x="860830" y="1580102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FF00"/>
                </a:solidFill>
              </a:rPr>
              <a:t>AFM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F6B74FB4-5902-4786-AC76-03B90FA5EA5E}"/>
              </a:ext>
            </a:extLst>
          </p:cNvPr>
          <p:cNvCxnSpPr>
            <a:cxnSpLocks/>
          </p:cNvCxnSpPr>
          <p:nvPr/>
        </p:nvCxnSpPr>
        <p:spPr>
          <a:xfrm flipH="1">
            <a:off x="3419872" y="2492896"/>
            <a:ext cx="111937" cy="1992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FDD2C7B-23CB-4D90-AEFA-FD74B770B53C}"/>
              </a:ext>
            </a:extLst>
          </p:cNvPr>
          <p:cNvSpPr txBox="1"/>
          <p:nvPr/>
        </p:nvSpPr>
        <p:spPr>
          <a:xfrm>
            <a:off x="3128675" y="202324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FF00"/>
                </a:solidFill>
              </a:rPr>
              <a:t>Probe</a:t>
            </a:r>
            <a:r>
              <a:rPr lang="ko-KR" altLang="en-US" sz="1400" b="1" dirty="0">
                <a:solidFill>
                  <a:srgbClr val="FFFF00"/>
                </a:solidFill>
              </a:rPr>
              <a:t> </a:t>
            </a:r>
            <a:r>
              <a:rPr lang="en-US" altLang="ko-KR" sz="1400" b="1" dirty="0">
                <a:solidFill>
                  <a:srgbClr val="FFFF00"/>
                </a:solidFill>
              </a:rPr>
              <a:t>station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C2951E6A-B46A-4746-9ABD-556347E223FE}"/>
              </a:ext>
            </a:extLst>
          </p:cNvPr>
          <p:cNvGrpSpPr/>
          <p:nvPr/>
        </p:nvGrpSpPr>
        <p:grpSpPr>
          <a:xfrm>
            <a:off x="3863930" y="1741389"/>
            <a:ext cx="834844" cy="807590"/>
            <a:chOff x="6089104" y="1208332"/>
            <a:chExt cx="884335" cy="1011817"/>
          </a:xfrm>
        </p:grpSpPr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975E35C3-D0C9-418F-838D-15EA9AF30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1325" y="1866467"/>
              <a:ext cx="1" cy="35368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0D8C556-C433-4E95-AC2B-A7EF1B80A3F2}"/>
                </a:ext>
              </a:extLst>
            </p:cNvPr>
            <p:cNvSpPr txBox="1"/>
            <p:nvPr/>
          </p:nvSpPr>
          <p:spPr>
            <a:xfrm>
              <a:off x="6089104" y="1208332"/>
              <a:ext cx="884335" cy="65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err="1">
                  <a:solidFill>
                    <a:srgbClr val="FFFF00"/>
                  </a:solidFill>
                </a:rPr>
                <a:t>Nd:YAG</a:t>
              </a:r>
              <a:endParaRPr lang="en-US" altLang="ko-KR" sz="1400" b="1" dirty="0">
                <a:solidFill>
                  <a:srgbClr val="FFFF00"/>
                </a:solidFill>
              </a:endParaRPr>
            </a:p>
            <a:p>
              <a:r>
                <a:rPr lang="ko-KR" altLang="en-US" sz="1400" b="1" dirty="0">
                  <a:solidFill>
                    <a:srgbClr val="FFFF00"/>
                  </a:solidFill>
                </a:rPr>
                <a:t>레이저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519E413B-BBDD-4712-B113-BC974AA3B6A7}"/>
              </a:ext>
            </a:extLst>
          </p:cNvPr>
          <p:cNvGrpSpPr/>
          <p:nvPr/>
        </p:nvGrpSpPr>
        <p:grpSpPr>
          <a:xfrm>
            <a:off x="636469" y="2713583"/>
            <a:ext cx="814442" cy="461399"/>
            <a:chOff x="6187620" y="1566325"/>
            <a:chExt cx="862723" cy="578079"/>
          </a:xfrm>
        </p:grpSpPr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CC95F7AD-1EF9-4335-9269-D84C2F5E2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7620" y="1866467"/>
              <a:ext cx="223707" cy="27793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7C6BAD-E0A9-421B-AED4-E1DC831DA152}"/>
                </a:ext>
              </a:extLst>
            </p:cNvPr>
            <p:cNvSpPr txBox="1"/>
            <p:nvPr/>
          </p:nvSpPr>
          <p:spPr>
            <a:xfrm>
              <a:off x="6299474" y="1566325"/>
              <a:ext cx="750869" cy="385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FF00"/>
                  </a:solidFill>
                </a:rPr>
                <a:t>MOKE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DC741F6-0D32-4CA8-8BBA-CFD3478FFF84}"/>
              </a:ext>
            </a:extLst>
          </p:cNvPr>
          <p:cNvGrpSpPr/>
          <p:nvPr/>
        </p:nvGrpSpPr>
        <p:grpSpPr>
          <a:xfrm>
            <a:off x="5662688" y="1234603"/>
            <a:ext cx="1186543" cy="527992"/>
            <a:chOff x="5691182" y="1079296"/>
            <a:chExt cx="1256882" cy="661513"/>
          </a:xfrm>
        </p:grpSpPr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1A5CCEA6-5213-4F9D-813E-660A491477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1182" y="1464906"/>
              <a:ext cx="276073" cy="27590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39B318-5D59-4A06-A1DF-66AFA8F5C265}"/>
                </a:ext>
              </a:extLst>
            </p:cNvPr>
            <p:cNvSpPr txBox="1"/>
            <p:nvPr/>
          </p:nvSpPr>
          <p:spPr>
            <a:xfrm>
              <a:off x="5691182" y="1079296"/>
              <a:ext cx="1256882" cy="385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err="1">
                  <a:solidFill>
                    <a:srgbClr val="FFFF00"/>
                  </a:solidFill>
                </a:rPr>
                <a:t>튜브퍼니스</a:t>
              </a:r>
              <a:r>
                <a:rPr lang="en-US" altLang="ko-KR" sz="1400" b="1" dirty="0">
                  <a:solidFill>
                    <a:srgbClr val="FFFF00"/>
                  </a:solidFill>
                </a:rPr>
                <a:t>1</a:t>
              </a:r>
              <a:endParaRPr lang="ko-KR" altLang="en-US" sz="1400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35599412-A9D9-4C9D-B3C3-9F4C19476348}"/>
              </a:ext>
            </a:extLst>
          </p:cNvPr>
          <p:cNvCxnSpPr>
            <a:cxnSpLocks/>
          </p:cNvCxnSpPr>
          <p:nvPr/>
        </p:nvCxnSpPr>
        <p:spPr>
          <a:xfrm flipH="1">
            <a:off x="6186911" y="2492897"/>
            <a:ext cx="150196" cy="2206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BE9C7E0-394F-4098-9C28-B8ED78AEB3BC}"/>
              </a:ext>
            </a:extLst>
          </p:cNvPr>
          <p:cNvSpPr txBox="1"/>
          <p:nvPr/>
        </p:nvSpPr>
        <p:spPr>
          <a:xfrm>
            <a:off x="6232772" y="2247336"/>
            <a:ext cx="11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>
                <a:solidFill>
                  <a:srgbClr val="FFFF00"/>
                </a:solidFill>
              </a:rPr>
              <a:t>튜브퍼니스</a:t>
            </a:r>
            <a:r>
              <a:rPr lang="en-US" altLang="ko-KR" sz="1400" b="1" dirty="0">
                <a:solidFill>
                  <a:srgbClr val="FFFF00"/>
                </a:solidFill>
              </a:rPr>
              <a:t>2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64CAB5-104D-4DCA-9782-EB3801E3932C}"/>
              </a:ext>
            </a:extLst>
          </p:cNvPr>
          <p:cNvSpPr txBox="1"/>
          <p:nvPr/>
        </p:nvSpPr>
        <p:spPr>
          <a:xfrm>
            <a:off x="4880389" y="2587341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>
                <a:solidFill>
                  <a:srgbClr val="FFFF00"/>
                </a:solidFill>
              </a:rPr>
              <a:t>박스퍼니스</a:t>
            </a:r>
            <a:r>
              <a:rPr lang="en-US" altLang="ko-KR" sz="1400" b="1" dirty="0">
                <a:solidFill>
                  <a:srgbClr val="FFFF00"/>
                </a:solidFill>
              </a:rPr>
              <a:t>1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BDC6F4-F83E-4556-87D7-996DD7D688E0}"/>
              </a:ext>
            </a:extLst>
          </p:cNvPr>
          <p:cNvSpPr txBox="1"/>
          <p:nvPr/>
        </p:nvSpPr>
        <p:spPr>
          <a:xfrm>
            <a:off x="7390824" y="2608431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>
                <a:solidFill>
                  <a:srgbClr val="FFFF00"/>
                </a:solidFill>
              </a:rPr>
              <a:t>박스퍼니스</a:t>
            </a:r>
            <a:r>
              <a:rPr lang="en-US" altLang="ko-KR" sz="1400" b="1" dirty="0">
                <a:solidFill>
                  <a:srgbClr val="FFFF00"/>
                </a:solidFill>
              </a:rPr>
              <a:t>2</a:t>
            </a:r>
            <a:endParaRPr lang="ko-KR" alt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8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ebbuild.knu.ac.kr/~jhdho/image/group.png">
            <a:extLst>
              <a:ext uri="{FF2B5EF4-FFF2-40B4-BE49-F238E27FC236}">
                <a16:creationId xmlns:a16="http://schemas.microsoft.com/office/drawing/2014/main" id="{54CA52E9-CEF3-4FC9-8F9B-5E36AFC55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676" cy="4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_x200152104" descr="EMB0000249006f3">
            <a:extLst>
              <a:ext uri="{FF2B5EF4-FFF2-40B4-BE49-F238E27FC236}">
                <a16:creationId xmlns:a16="http://schemas.microsoft.com/office/drawing/2014/main" id="{83C6042A-1A00-445E-973A-AC8642CEC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35147"/>
            <a:ext cx="30575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46DD129-006D-441D-BEF2-A1BAB9B7C65D}"/>
              </a:ext>
            </a:extLst>
          </p:cNvPr>
          <p:cNvSpPr txBox="1"/>
          <p:nvPr/>
        </p:nvSpPr>
        <p:spPr>
          <a:xfrm>
            <a:off x="1259632" y="503086"/>
            <a:ext cx="7077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컴퓨터 인터페이스 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&amp; </a:t>
            </a:r>
            <a:r>
              <a:rPr lang="en-US" altLang="ko-KR" sz="2800" b="1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Labview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프로그래밍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B43DAF8-3E2B-4BE7-84E3-719822EC2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573" y="2843288"/>
            <a:ext cx="4751384" cy="382450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51A7C35-020E-4BCB-9F17-3433FFC8C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76" y="1663233"/>
            <a:ext cx="3987649" cy="50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259632" y="3356992"/>
            <a:ext cx="7302819" cy="1440161"/>
            <a:chOff x="1953447" y="1268759"/>
            <a:chExt cx="7755400" cy="149319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3447" y="1268759"/>
              <a:ext cx="1933192" cy="1493195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6639" y="1269476"/>
              <a:ext cx="1932753" cy="1482379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2224" y="1268759"/>
              <a:ext cx="1916548" cy="1483096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7897" y="1268759"/>
              <a:ext cx="1950950" cy="1483096"/>
            </a:xfrm>
            <a:prstGeom prst="rect">
              <a:avLst/>
            </a:prstGeom>
          </p:spPr>
        </p:pic>
      </p:grpSp>
      <p:sp>
        <p:nvSpPr>
          <p:cNvPr id="9" name="직사각형 8"/>
          <p:cNvSpPr/>
          <p:nvPr/>
        </p:nvSpPr>
        <p:spPr>
          <a:xfrm>
            <a:off x="179512" y="3045133"/>
            <a:ext cx="5654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자기구역</a:t>
            </a:r>
            <a:r>
              <a:rPr lang="ko-KR" altLang="en-US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관찰 </a:t>
            </a:r>
            <a:r>
              <a:rPr lang="en-US" altLang="ko-KR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(magnetic domain imaging)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689180" y="1145447"/>
            <a:ext cx="2683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금속</a:t>
            </a:r>
            <a:r>
              <a:rPr lang="en-US" altLang="ko-KR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</a:t>
            </a:r>
            <a:r>
              <a:rPr lang="ko-KR" altLang="en-US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부도체 상전이</a:t>
            </a:r>
            <a:endParaRPr lang="en-US" altLang="ko-KR" dirty="0">
              <a:solidFill>
                <a:srgbClr val="7030A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388" y="1564395"/>
            <a:ext cx="2058637" cy="160704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861" y="4827408"/>
            <a:ext cx="1853174" cy="2030318"/>
          </a:xfrm>
          <a:prstGeom prst="rect">
            <a:avLst/>
          </a:prstGeom>
        </p:spPr>
      </p:pic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379857"/>
              </p:ext>
            </p:extLst>
          </p:nvPr>
        </p:nvGraphicFramePr>
        <p:xfrm>
          <a:off x="1823817" y="4987480"/>
          <a:ext cx="2386685" cy="183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Graph" r:id="rId10" imgW="3928262" imgH="3013862" progId="Origin50.Graph">
                  <p:embed/>
                </p:oleObj>
              </mc:Choice>
              <mc:Fallback>
                <p:oleObj name="Graph" r:id="rId10" imgW="3928262" imgH="3013862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817" y="4987480"/>
                        <a:ext cx="2386685" cy="1833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직사각형 15"/>
          <p:cNvSpPr/>
          <p:nvPr/>
        </p:nvSpPr>
        <p:spPr>
          <a:xfrm>
            <a:off x="3253706" y="4751786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광기전력 효과</a:t>
            </a:r>
            <a:r>
              <a:rPr lang="en-US" altLang="ko-KR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5204404" y="904398"/>
            <a:ext cx="1729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자기이방성</a:t>
            </a:r>
            <a:r>
              <a:rPr lang="ko-KR" altLang="en-US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연구</a:t>
            </a:r>
            <a:endParaRPr lang="en-US" altLang="ko-KR" dirty="0">
              <a:solidFill>
                <a:srgbClr val="7030A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5" name="Picture 5" descr="C:\Documents and Settings\Forever\바탕 화면\PE.600.10(old target).jpg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25" y="4983075"/>
            <a:ext cx="2256679" cy="184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직사각형 45"/>
          <p:cNvSpPr/>
          <p:nvPr/>
        </p:nvSpPr>
        <p:spPr>
          <a:xfrm>
            <a:off x="6251266" y="472994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강유전성</a:t>
            </a:r>
            <a:endParaRPr lang="en-US" altLang="ko-KR" dirty="0">
              <a:solidFill>
                <a:srgbClr val="7030A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9360" y="1663227"/>
            <a:ext cx="2350738" cy="159061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2742" y="484281"/>
            <a:ext cx="2364591" cy="1199754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4905197" y="138168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R(T)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139848" y="1842662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M(H)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815525" y="59616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TEM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952142" y="3313366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MOKE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472748" y="4727049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I(V)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7684203" y="4801911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P(E)</a:t>
            </a:r>
            <a:endParaRPr lang="ko-KR" alt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29333" y="1165233"/>
            <a:ext cx="3681632" cy="1908019"/>
            <a:chOff x="2837725" y="1195404"/>
            <a:chExt cx="3681632" cy="1908019"/>
          </a:xfrm>
        </p:grpSpPr>
        <p:pic>
          <p:nvPicPr>
            <p:cNvPr id="50" name="Picture 18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2837725" y="1560379"/>
              <a:ext cx="1673229" cy="1447469"/>
            </a:xfrm>
            <a:prstGeom prst="rect">
              <a:avLst/>
            </a:prstGeom>
          </p:spPr>
        </p:pic>
        <p:pic>
          <p:nvPicPr>
            <p:cNvPr id="51" name="그림 50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954" y="1485500"/>
              <a:ext cx="2008403" cy="1617923"/>
            </a:xfrm>
            <a:prstGeom prst="rect">
              <a:avLst/>
            </a:prstGeom>
          </p:spPr>
        </p:pic>
        <p:sp>
          <p:nvSpPr>
            <p:cNvPr id="52" name="직사각형 51"/>
            <p:cNvSpPr/>
            <p:nvPr/>
          </p:nvSpPr>
          <p:spPr>
            <a:xfrm>
              <a:off x="3087091" y="1220969"/>
              <a:ext cx="816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AFM</a:t>
              </a:r>
              <a:endParaRPr lang="ko-KR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564806" y="1195404"/>
              <a:ext cx="7825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XRD</a:t>
              </a:r>
              <a:endParaRPr lang="ko-KR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2AD8AEE-1353-4546-8F0F-80195F3C2D58}"/>
              </a:ext>
            </a:extLst>
          </p:cNvPr>
          <p:cNvSpPr/>
          <p:nvPr/>
        </p:nvSpPr>
        <p:spPr>
          <a:xfrm>
            <a:off x="-32961" y="4895203"/>
            <a:ext cx="1820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금속</a:t>
            </a:r>
            <a:r>
              <a:rPr lang="en-US" altLang="ko-KR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/</a:t>
            </a: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반도체</a:t>
            </a:r>
            <a:r>
              <a:rPr lang="en-US" altLang="ko-KR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금속</a:t>
            </a:r>
            <a:r>
              <a:rPr lang="en-US" altLang="ko-KR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/</a:t>
            </a: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부도체</a:t>
            </a:r>
            <a:r>
              <a:rPr lang="en-US" altLang="ko-KR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/</a:t>
            </a:r>
            <a:r>
              <a:rPr lang="ko-KR" altLang="en-US" sz="1600" dirty="0" err="1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반체</a:t>
            </a: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접합 </a:t>
            </a:r>
            <a:r>
              <a:rPr lang="ko-KR" altLang="en-US" sz="1600" dirty="0" err="1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쇼트키</a:t>
            </a:r>
            <a:r>
              <a:rPr lang="ko-KR" altLang="en-US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다이오드</a:t>
            </a:r>
            <a:r>
              <a:rPr lang="en-US" altLang="ko-KR" sz="1600" dirty="0">
                <a:solidFill>
                  <a:srgbClr val="7030A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A7103E-5F3C-418B-826A-8998E97C1CF4}"/>
              </a:ext>
            </a:extLst>
          </p:cNvPr>
          <p:cNvSpPr txBox="1"/>
          <p:nvPr/>
        </p:nvSpPr>
        <p:spPr>
          <a:xfrm>
            <a:off x="3086687" y="255177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연구결과 예시</a:t>
            </a:r>
          </a:p>
        </p:txBody>
      </p:sp>
      <p:pic>
        <p:nvPicPr>
          <p:cNvPr id="35" name="Picture 4" descr="http://webbuild.knu.ac.kr/~jhdho/image/group.png">
            <a:extLst>
              <a:ext uri="{FF2B5EF4-FFF2-40B4-BE49-F238E27FC236}">
                <a16:creationId xmlns:a16="http://schemas.microsoft.com/office/drawing/2014/main" id="{213AF7D2-CA25-44DE-A4D9-F2A6BD6D4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676" cy="4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3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ED412A1-2D8E-4DDF-84BA-DAA2B5EE2BDD}"/>
              </a:ext>
            </a:extLst>
          </p:cNvPr>
          <p:cNvSpPr/>
          <p:nvPr/>
        </p:nvSpPr>
        <p:spPr>
          <a:xfrm>
            <a:off x="1785607" y="2453621"/>
            <a:ext cx="5267789" cy="494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rPr>
              <a:t>홈페이지  http://webbuild.knu.ac.kr/~jhdho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6E239D-115D-497F-BF7C-7D48D1D02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682" y="435825"/>
            <a:ext cx="5567550" cy="95615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스핀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전자 물성 연구실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(209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호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),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사무실 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(239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호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Tel. 950-7354  e-mail : jhdho@knu.ac.kr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35F9135-9FCE-487A-BACA-9D011919D90D}"/>
              </a:ext>
            </a:extLst>
          </p:cNvPr>
          <p:cNvSpPr/>
          <p:nvPr/>
        </p:nvSpPr>
        <p:spPr>
          <a:xfrm>
            <a:off x="863588" y="584684"/>
            <a:ext cx="2074094" cy="6584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M" panose="02030600000101010101" pitchFamily="18" charset="-127"/>
                <a:ea typeface="HY그래픽M" panose="02030600000101010101" pitchFamily="18" charset="-127"/>
              </a:rPr>
              <a:t>문의</a:t>
            </a:r>
            <a:endParaRPr lang="ko-KR" altLang="en-US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E8AB933-9927-4ECB-9AA7-97D8AEB22074}"/>
              </a:ext>
            </a:extLst>
          </p:cNvPr>
          <p:cNvSpPr/>
          <p:nvPr/>
        </p:nvSpPr>
        <p:spPr>
          <a:xfrm>
            <a:off x="1151620" y="1554282"/>
            <a:ext cx="6535765" cy="89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rgbClr val="C00000"/>
                </a:solidFill>
                <a:latin typeface="+mj-ea"/>
                <a:ea typeface="+mj-ea"/>
              </a:rPr>
              <a:t>언제든 방문을 환영합니다 </a:t>
            </a:r>
            <a:r>
              <a:rPr lang="en-US" altLang="ko-KR" sz="4000" b="1" dirty="0">
                <a:solidFill>
                  <a:srgbClr val="C00000"/>
                </a:solidFill>
                <a:latin typeface="+mj-ea"/>
                <a:ea typeface="+mj-ea"/>
              </a:rPr>
              <a:t>!</a:t>
            </a:r>
          </a:p>
        </p:txBody>
      </p:sp>
      <p:pic>
        <p:nvPicPr>
          <p:cNvPr id="8" name="Picture 8" descr="http://runean.com/wp-runsoftwareblog/wp-content/uploads/2014/05/%EA%B0%88%EB%A6%BC%EA%B8%B8.jpg">
            <a:extLst>
              <a:ext uri="{FF2B5EF4-FFF2-40B4-BE49-F238E27FC236}">
                <a16:creationId xmlns:a16="http://schemas.microsoft.com/office/drawing/2014/main" id="{D0A436C5-A4E4-4592-AE95-08078585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4426"/>
            <a:ext cx="4444918" cy="332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270451D-DE7E-4084-A766-C5C84B86C3D4}"/>
              </a:ext>
            </a:extLst>
          </p:cNvPr>
          <p:cNvSpPr/>
          <p:nvPr/>
        </p:nvSpPr>
        <p:spPr>
          <a:xfrm>
            <a:off x="2375172" y="3289591"/>
            <a:ext cx="43551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가보지 않은 길  </a:t>
            </a:r>
            <a:r>
              <a:rPr lang="en-US" altLang="ko-KR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/</a:t>
            </a:r>
            <a:r>
              <a:rPr lang="ko-KR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로버트 </a:t>
            </a:r>
            <a:r>
              <a:rPr lang="ko-KR" altLang="en-US" sz="20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프로스트</a:t>
            </a:r>
            <a:br>
              <a:rPr lang="ko-KR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</a:br>
            <a:endParaRPr lang="en-US" altLang="ko-KR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ea"/>
            </a:endParaRPr>
          </a:p>
          <a:p>
            <a:endParaRPr lang="en-US" altLang="ko-KR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ea"/>
            </a:endParaRPr>
          </a:p>
          <a:p>
            <a:endParaRPr lang="en-US" altLang="ko-KR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ea"/>
            </a:endParaRPr>
          </a:p>
          <a:p>
            <a:endParaRPr lang="en-US" altLang="ko-KR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ea"/>
            </a:endParaRPr>
          </a:p>
          <a:p>
            <a:endParaRPr lang="en-US" altLang="ko-KR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ea"/>
            </a:endParaRPr>
          </a:p>
          <a:p>
            <a:br>
              <a:rPr lang="ko-KR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</a:br>
            <a:r>
              <a:rPr lang="ko-KR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어느 숲에서 두 갈래 길 만나</a:t>
            </a:r>
            <a:r>
              <a:rPr lang="en-US" altLang="ko-KR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,</a:t>
            </a:r>
          </a:p>
          <a:p>
            <a:r>
              <a:rPr lang="ko-KR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나는</a:t>
            </a:r>
            <a:r>
              <a:rPr lang="en-US" altLang="ko-KR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 </a:t>
            </a:r>
            <a:r>
              <a:rPr lang="ko-KR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덜 다닌 길을 </a:t>
            </a:r>
            <a:r>
              <a:rPr lang="ko-KR" altLang="en-US" sz="20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갔었노라고</a:t>
            </a:r>
            <a:br>
              <a:rPr lang="ko-KR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</a:br>
            <a:r>
              <a:rPr lang="ko-KR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그래서 내 인생 온통 </a:t>
            </a:r>
            <a:r>
              <a:rPr lang="ko-KR" altLang="en-US" sz="20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</a:rPr>
              <a:t>달라졌노라고</a:t>
            </a:r>
            <a:endParaRPr lang="ko-KR" altLang="en-US" sz="2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99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411</Words>
  <Application>Microsoft Office PowerPoint</Application>
  <PresentationFormat>화면 슬라이드 쇼(4:3)</PresentationFormat>
  <Paragraphs>89</Paragraphs>
  <Slides>8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8" baseType="lpstr">
      <vt:lpstr>Arial Unicode MS</vt:lpstr>
      <vt:lpstr>HY견고딕</vt:lpstr>
      <vt:lpstr>HY그래픽M</vt:lpstr>
      <vt:lpstr>돋움</vt:lpstr>
      <vt:lpstr>Malgun Gothic</vt:lpstr>
      <vt:lpstr>Malgun Gothic</vt:lpstr>
      <vt:lpstr>Arial</vt:lpstr>
      <vt:lpstr>Times New Roman</vt:lpstr>
      <vt:lpstr>Office 테마</vt:lpstr>
      <vt:lpstr>Graph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경북대학교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도중회</dc:creator>
  <cp:lastModifiedBy>jhdho</cp:lastModifiedBy>
  <cp:revision>203</cp:revision>
  <dcterms:created xsi:type="dcterms:W3CDTF">2010-09-03T05:03:29Z</dcterms:created>
  <dcterms:modified xsi:type="dcterms:W3CDTF">2022-11-22T00:27:42Z</dcterms:modified>
</cp:coreProperties>
</file>