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65B1D-0125-49CE-A8E1-4C683278F604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99B1-C604-4BA0-9CCD-5F50A1A856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45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19D2-728A-4853-A690-35A6B52F329A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A3FE-486D-465D-B4AC-77F4DA3645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72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19D2-728A-4853-A690-35A6B52F329A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A3FE-486D-465D-B4AC-77F4DA3645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09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19D2-728A-4853-A690-35A6B52F329A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A3FE-486D-465D-B4AC-77F4DA3645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7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19D2-728A-4853-A690-35A6B52F329A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A3FE-486D-465D-B4AC-77F4DA3645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25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19D2-728A-4853-A690-35A6B52F329A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A3FE-486D-465D-B4AC-77F4DA3645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25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19D2-728A-4853-A690-35A6B52F329A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A3FE-486D-465D-B4AC-77F4DA3645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95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19D2-728A-4853-A690-35A6B52F329A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A3FE-486D-465D-B4AC-77F4DA3645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19D2-728A-4853-A690-35A6B52F329A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A3FE-486D-465D-B4AC-77F4DA3645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56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19D2-728A-4853-A690-35A6B52F329A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A3FE-486D-465D-B4AC-77F4DA3645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42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19D2-728A-4853-A690-35A6B52F329A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A3FE-486D-465D-B4AC-77F4DA3645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85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19D2-728A-4853-A690-35A6B52F329A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A3FE-486D-465D-B4AC-77F4DA3645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06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019D2-728A-4853-A690-35A6B52F329A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A3FE-486D-465D-B4AC-77F4DA3645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09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eic7.sogang.ac.k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.jpeg"/><Relationship Id="rId3" Type="http://schemas.openxmlformats.org/officeDocument/2006/relationships/image" Target="../media/image6.png"/><Relationship Id="rId21" Type="http://schemas.openxmlformats.org/officeDocument/2006/relationships/image" Target="../media/image13.jpeg"/><Relationship Id="rId7" Type="http://schemas.openxmlformats.org/officeDocument/2006/relationships/image" Target="../media/image5.wmf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wmf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1.bin"/><Relationship Id="rId19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029083E-A057-4AB9-9BEB-B4C8B92BE2A2}"/>
              </a:ext>
            </a:extLst>
          </p:cNvPr>
          <p:cNvSpPr/>
          <p:nvPr/>
        </p:nvSpPr>
        <p:spPr bwMode="auto">
          <a:xfrm>
            <a:off x="357188" y="438150"/>
            <a:ext cx="2071687" cy="5981700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153B5E4-3FF6-410D-9538-C013B253B938}"/>
              </a:ext>
            </a:extLst>
          </p:cNvPr>
          <p:cNvSpPr txBox="1"/>
          <p:nvPr/>
        </p:nvSpPr>
        <p:spPr bwMode="auto">
          <a:xfrm>
            <a:off x="363309" y="988067"/>
            <a:ext cx="1752403" cy="127214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ts val="2250"/>
              </a:lnSpc>
              <a:defRPr/>
            </a:pPr>
            <a:r>
              <a:rPr lang="en-US" altLang="ko-KR" sz="20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>
              <a:lnSpc>
                <a:spcPts val="2250"/>
              </a:lnSpc>
              <a:defRPr/>
            </a:pP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YUNGPOOK</a:t>
            </a:r>
          </a:p>
          <a:p>
            <a:pPr>
              <a:lnSpc>
                <a:spcPts val="2250"/>
              </a:lnSpc>
              <a:defRPr/>
            </a:pP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ATIONAL</a:t>
            </a:r>
            <a:b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endParaRPr lang="ko-KR" altLang="en-US" sz="2000" b="1" spc="-1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FC31ADB-AB4A-476E-9695-2228F5495DBD}"/>
              </a:ext>
            </a:extLst>
          </p:cNvPr>
          <p:cNvSpPr/>
          <p:nvPr/>
        </p:nvSpPr>
        <p:spPr bwMode="auto">
          <a:xfrm>
            <a:off x="340640" y="5786114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견고딕" pitchFamily="18" charset="-127"/>
                <a:ea typeface="HY견고딕" pitchFamily="18" charset="-127"/>
              </a:rPr>
              <a:t>경북대학교</a:t>
            </a:r>
            <a:endParaRPr kumimoji="0" lang="en-US" altLang="ko-KR" sz="1600" b="1" kern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HY견고딕" pitchFamily="18" charset="-127"/>
              <a:ea typeface="HY견고딕" pitchFamily="18" charset="-127"/>
            </a:endParaRPr>
          </a:p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err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견고딕" pitchFamily="18" charset="-127"/>
                <a:ea typeface="HY견고딕" pitchFamily="18" charset="-127"/>
              </a:rPr>
              <a:t>나노응용물리연구실</a:t>
            </a:r>
            <a:endParaRPr kumimoji="0" lang="ko-KR" altLang="en-US" sz="1600" b="1" kern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45EE2-D3A7-42EB-9078-6A45B651F3C2}"/>
              </a:ext>
            </a:extLst>
          </p:cNvPr>
          <p:cNvSpPr txBox="1"/>
          <p:nvPr/>
        </p:nvSpPr>
        <p:spPr bwMode="auto">
          <a:xfrm>
            <a:off x="785786" y="2357147"/>
            <a:ext cx="1500230" cy="20587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Contact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Lab.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Research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Alumni</a:t>
            </a:r>
            <a:endParaRPr lang="ko-KR" altLang="en-US" sz="2200" b="1" spc="-100" dirty="0">
              <a:gradFill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lin ang="5400000" scaled="1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11D88A-2A8F-4AFB-821D-50875138D3AB}"/>
              </a:ext>
            </a:extLst>
          </p:cNvPr>
          <p:cNvSpPr txBox="1"/>
          <p:nvPr/>
        </p:nvSpPr>
        <p:spPr bwMode="auto">
          <a:xfrm>
            <a:off x="2575196" y="4723119"/>
            <a:ext cx="3925630" cy="36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연락처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ED6213-4821-45DC-9EDC-0C41B1028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36" y="5134830"/>
            <a:ext cx="6500858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itchFamily="2" charset="2"/>
              <a:buChar char="§"/>
              <a:tabLst>
                <a:tab pos="571500" algn="l"/>
                <a:tab pos="863600" algn="l"/>
                <a:tab pos="1143000" algn="l"/>
                <a:tab pos="2006600" algn="l"/>
              </a:tabLst>
              <a:defRPr/>
            </a:pPr>
            <a:r>
              <a:rPr lang="ko-KR" altLang="en-US" sz="1600" b="1" dirty="0">
                <a:gradFill>
                  <a:gsLst>
                    <a:gs pos="0">
                      <a:srgbClr val="FF00FF"/>
                    </a:gs>
                    <a:gs pos="100000">
                      <a:srgbClr val="FF00FF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교수연구실 </a:t>
            </a:r>
            <a:r>
              <a:rPr lang="en-US" altLang="ko-KR" sz="1600" b="1" dirty="0">
                <a:gradFill>
                  <a:gsLst>
                    <a:gs pos="0">
                      <a:srgbClr val="FF00FF"/>
                    </a:gs>
                    <a:gs pos="100000">
                      <a:srgbClr val="FF00FF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 </a:t>
            </a:r>
            <a:r>
              <a:rPr lang="ko-KR" altLang="en-US" sz="1600" b="1" dirty="0">
                <a:gradFill>
                  <a:gsLst>
                    <a:gs pos="0">
                      <a:srgbClr val="FF00FF"/>
                    </a:gs>
                    <a:gs pos="100000">
                      <a:srgbClr val="FF00FF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대학원생실</a:t>
            </a:r>
            <a:r>
              <a:rPr lang="en-US" altLang="ko-KR" sz="1600" b="1" dirty="0">
                <a:gradFill>
                  <a:gsLst>
                    <a:gs pos="0">
                      <a:srgbClr val="FF00FF"/>
                    </a:gs>
                    <a:gs pos="100000">
                      <a:srgbClr val="FF00FF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600" b="1" u="sng" dirty="0">
                <a:latin typeface="맑은 고딕" pitchFamily="50" charset="-127"/>
                <a:ea typeface="맑은 고딕" pitchFamily="50" charset="-127"/>
              </a:rPr>
              <a:t>미래융합과학관 </a:t>
            </a:r>
            <a:r>
              <a:rPr lang="en-US" altLang="ko-KR" sz="1600" b="1" u="sng" dirty="0">
                <a:latin typeface="맑은 고딕" pitchFamily="50" charset="-127"/>
                <a:ea typeface="맑은 고딕" pitchFamily="50" charset="-127"/>
              </a:rPr>
              <a:t>240</a:t>
            </a:r>
            <a:r>
              <a:rPr lang="ko-KR" altLang="en-US" sz="1600" b="1" u="sng" dirty="0">
                <a:latin typeface="맑은 고딕" pitchFamily="50" charset="-127"/>
                <a:ea typeface="맑은 고딕" pitchFamily="50" charset="-127"/>
              </a:rPr>
              <a:t>호 </a:t>
            </a:r>
            <a:r>
              <a:rPr lang="en-US" altLang="ko-KR" sz="1600" b="1" u="sng" dirty="0">
                <a:latin typeface="맑은 고딕" pitchFamily="50" charset="-127"/>
                <a:ea typeface="맑은 고딕" pitchFamily="50" charset="-127"/>
              </a:rPr>
              <a:t>/ 213</a:t>
            </a:r>
            <a:r>
              <a:rPr lang="ko-KR" altLang="en-US" sz="1600" b="1" u="sng" dirty="0">
                <a:latin typeface="맑은 고딕" pitchFamily="50" charset="-127"/>
                <a:ea typeface="맑은 고딕" pitchFamily="50" charset="-127"/>
              </a:rPr>
              <a:t>호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§"/>
              <a:tabLst>
                <a:tab pos="571500" algn="l"/>
                <a:tab pos="863600" algn="l"/>
                <a:tab pos="1143000" algn="l"/>
                <a:tab pos="2006600" algn="l"/>
              </a:tabLst>
              <a:defRPr/>
            </a:pPr>
            <a:r>
              <a:rPr lang="ko-KR" altLang="en-US" sz="1600" b="1" dirty="0">
                <a:gradFill>
                  <a:gsLst>
                    <a:gs pos="0">
                      <a:srgbClr val="FF00FF"/>
                    </a:gs>
                    <a:gs pos="100000">
                      <a:srgbClr val="FF00FF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문의사항 연락처</a:t>
            </a:r>
            <a:r>
              <a:rPr lang="en-US" altLang="ko-KR" sz="1600" b="1" dirty="0">
                <a:gradFill>
                  <a:gsLst>
                    <a:gs pos="0">
                      <a:srgbClr val="FF00FF"/>
                    </a:gs>
                    <a:gs pos="100000">
                      <a:srgbClr val="FF00FF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교수 김도형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e-mail </a:t>
            </a:r>
            <a:r>
              <a:rPr lang="en-US" altLang="ko-KR" sz="16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</a:gra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en-US" altLang="ko-KR" sz="1400" b="1" u="sng" dirty="0" err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kimdh@knu.ac.kr</a:t>
            </a:r>
            <a:endParaRPr lang="en-US" altLang="ko-KR" sz="1400" b="1" u="sng" dirty="0">
              <a:latin typeface="맑은 고딕" pitchFamily="50" charset="-127"/>
              <a:ea typeface="맑은 고딕" pitchFamily="50" charset="-127"/>
              <a:sym typeface="Wingdings" pitchFamily="2" charset="2"/>
              <a:hlinkClick r:id="rId2"/>
            </a:endParaRPr>
          </a:p>
          <a:p>
            <a:pPr marL="285750" indent="-285750" algn="just">
              <a:tabLst>
                <a:tab pos="571500" algn="l"/>
                <a:tab pos="863600" algn="l"/>
                <a:tab pos="1143000" algn="l"/>
                <a:tab pos="2006600" algn="l"/>
              </a:tabLst>
              <a:defRPr/>
            </a:pPr>
            <a:r>
              <a:rPr lang="ko-KR" altLang="en-US" sz="16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</a:gra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                    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대학원생 엄승용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e-mail </a:t>
            </a:r>
            <a:r>
              <a:rPr lang="en-US" altLang="ko-KR" sz="16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</a:gra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en-US" altLang="ko-KR" sz="1400" b="1" u="sng" dirty="0" err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syeom2134@gmail.com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  <a:sym typeface="Wingdings" pitchFamily="2" charset="2"/>
              <a:hlinkClick r:id="rId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7100F-1E7E-495D-84F1-36159A43F0D9}"/>
              </a:ext>
            </a:extLst>
          </p:cNvPr>
          <p:cNvSpPr txBox="1"/>
          <p:nvPr/>
        </p:nvSpPr>
        <p:spPr bwMode="auto">
          <a:xfrm>
            <a:off x="2566040" y="438924"/>
            <a:ext cx="65779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2022.2</a:t>
            </a:r>
            <a:r>
              <a:rPr kumimoji="0" lang="ko-KR" altLang="en-US" sz="28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학기 물리학과 대학원 설명회</a:t>
            </a:r>
            <a:endParaRPr kumimoji="0" lang="en-US" altLang="ko-KR" sz="28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800" b="1" i="1" dirty="0">
              <a:solidFill>
                <a:srgbClr val="00B05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i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N</a:t>
            </a:r>
            <a:r>
              <a:rPr kumimoji="0" lang="en-US" altLang="ko-KR" sz="2800" b="1" i="1" dirty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ano</a:t>
            </a:r>
            <a:r>
              <a:rPr kumimoji="0" lang="en-US" altLang="ko-KR" sz="2800" b="1" i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A</a:t>
            </a:r>
            <a:r>
              <a:rPr kumimoji="0" lang="en-US" altLang="ko-KR" sz="2800" b="1" i="1" dirty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pplied</a:t>
            </a:r>
            <a:r>
              <a:rPr kumimoji="0" lang="en-US" altLang="ko-KR" sz="2800" b="1" i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800" b="1" i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P</a:t>
            </a:r>
            <a:r>
              <a:rPr lang="en-US" altLang="ko-KR" sz="2800" b="1" i="1" dirty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hysics</a:t>
            </a:r>
            <a:r>
              <a:rPr lang="en-US" altLang="ko-KR" sz="2800" b="1" i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2800" b="1" i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L</a:t>
            </a:r>
            <a:r>
              <a:rPr kumimoji="0" lang="en-US" altLang="ko-KR" sz="2800" b="1" i="1" dirty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ab</a:t>
            </a:r>
            <a:r>
              <a:rPr kumimoji="0" lang="en-US" altLang="ko-KR" sz="2800" b="1" i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b="1" i="1" dirty="0">
              <a:solidFill>
                <a:srgbClr val="00B05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나노응용물리연구실에서는</a:t>
            </a:r>
            <a:r>
              <a:rPr kumimoji="0" lang="ko-KR" altLang="en-US" sz="24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여러분의 방문 및 상담을 환영합니다</a:t>
            </a:r>
            <a:r>
              <a:rPr kumimoji="0" lang="en-US" altLang="ko-KR" sz="24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4402A1-1681-4A0E-9A9C-D6A5F8ACF8CA}"/>
              </a:ext>
            </a:extLst>
          </p:cNvPr>
          <p:cNvSpPr/>
          <p:nvPr/>
        </p:nvSpPr>
        <p:spPr bwMode="auto">
          <a:xfrm>
            <a:off x="2644775" y="5164043"/>
            <a:ext cx="4959350" cy="46038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8EB4E3"/>
              </a:gs>
              <a:gs pos="100000">
                <a:srgbClr val="C6D9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217371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029083E-A057-4AB9-9BEB-B4C8B92BE2A2}"/>
              </a:ext>
            </a:extLst>
          </p:cNvPr>
          <p:cNvSpPr/>
          <p:nvPr/>
        </p:nvSpPr>
        <p:spPr bwMode="auto">
          <a:xfrm>
            <a:off x="357188" y="438150"/>
            <a:ext cx="2071687" cy="5981700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153B5E4-3FF6-410D-9538-C013B253B938}"/>
              </a:ext>
            </a:extLst>
          </p:cNvPr>
          <p:cNvSpPr txBox="1"/>
          <p:nvPr/>
        </p:nvSpPr>
        <p:spPr bwMode="auto">
          <a:xfrm>
            <a:off x="363309" y="988067"/>
            <a:ext cx="1752403" cy="127214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ts val="2250"/>
              </a:lnSpc>
              <a:defRPr/>
            </a:pPr>
            <a:r>
              <a:rPr lang="en-US" altLang="ko-KR" sz="20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>
              <a:lnSpc>
                <a:spcPts val="2250"/>
              </a:lnSpc>
              <a:defRPr/>
            </a:pP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YUNGPOOK</a:t>
            </a:r>
          </a:p>
          <a:p>
            <a:pPr>
              <a:lnSpc>
                <a:spcPts val="2250"/>
              </a:lnSpc>
              <a:defRPr/>
            </a:pP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ATIONAL</a:t>
            </a:r>
            <a:b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endParaRPr lang="ko-KR" altLang="en-US" sz="2000" b="1" spc="-1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FC31ADB-AB4A-476E-9695-2228F5495DBD}"/>
              </a:ext>
            </a:extLst>
          </p:cNvPr>
          <p:cNvSpPr/>
          <p:nvPr/>
        </p:nvSpPr>
        <p:spPr bwMode="auto">
          <a:xfrm>
            <a:off x="340640" y="5786114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견고딕" pitchFamily="18" charset="-127"/>
                <a:ea typeface="HY견고딕" pitchFamily="18" charset="-127"/>
              </a:rPr>
              <a:t>경북대학교</a:t>
            </a:r>
            <a:endParaRPr kumimoji="0" lang="en-US" altLang="ko-KR" sz="1600" b="1" kern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HY견고딕" pitchFamily="18" charset="-127"/>
              <a:ea typeface="HY견고딕" pitchFamily="18" charset="-127"/>
            </a:endParaRPr>
          </a:p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err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견고딕" pitchFamily="18" charset="-127"/>
                <a:ea typeface="HY견고딕" pitchFamily="18" charset="-127"/>
              </a:rPr>
              <a:t>나노응용물리연구실</a:t>
            </a:r>
            <a:endParaRPr kumimoji="0" lang="ko-KR" altLang="en-US" sz="1600" b="1" kern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45EE2-D3A7-42EB-9078-6A45B651F3C2}"/>
              </a:ext>
            </a:extLst>
          </p:cNvPr>
          <p:cNvSpPr txBox="1"/>
          <p:nvPr/>
        </p:nvSpPr>
        <p:spPr bwMode="auto">
          <a:xfrm>
            <a:off x="785786" y="2357147"/>
            <a:ext cx="1500230" cy="20587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Contact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Lab.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Research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Alumni</a:t>
            </a:r>
            <a:endParaRPr lang="ko-KR" altLang="en-US" sz="2200" b="1" spc="-100" dirty="0">
              <a:gradFill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lin ang="5400000" scaled="1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DDF61-92FF-42C5-9823-DEFF2DCCE302}"/>
              </a:ext>
            </a:extLst>
          </p:cNvPr>
          <p:cNvSpPr txBox="1"/>
          <p:nvPr/>
        </p:nvSpPr>
        <p:spPr>
          <a:xfrm>
            <a:off x="2414351" y="1165801"/>
            <a:ext cx="6715140" cy="20177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600" indent="-1800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BS. in physics, Kyungpook National University (1996)</a:t>
            </a:r>
          </a:p>
          <a:p>
            <a:pPr marL="363600" indent="-1800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600" b="1" kern="0" dirty="0">
                <a:ea typeface="Adobe 고딕 Std B" pitchFamily="34" charset="-127"/>
                <a:cs typeface="Arial" pitchFamily="34" charset="0"/>
              </a:rPr>
              <a:t>MS. in physics, Kyungpook National University (1999)</a:t>
            </a:r>
          </a:p>
          <a:p>
            <a:pPr marL="363600" indent="-1800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PhD. in physics, </a:t>
            </a:r>
            <a:r>
              <a:rPr lang="en-US" altLang="ko-KR" sz="1600" b="1" kern="0" dirty="0">
                <a:ea typeface="Adobe 고딕 Std B" pitchFamily="34" charset="-127"/>
                <a:cs typeface="Arial" pitchFamily="34" charset="0"/>
              </a:rPr>
              <a:t>Kyungpook National University (2002)</a:t>
            </a:r>
          </a:p>
          <a:p>
            <a:pPr marL="363600" indent="-1800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Researcher at </a:t>
            </a:r>
            <a:r>
              <a:rPr lang="en-US" altLang="ko-KR" sz="1600" b="1" kern="0" dirty="0" err="1">
                <a:latin typeface="+mn-lt"/>
                <a:ea typeface="Adobe 고딕 Std B" pitchFamily="34" charset="-127"/>
                <a:cs typeface="Arial" pitchFamily="34" charset="0"/>
              </a:rPr>
              <a:t>ETRI</a:t>
            </a:r>
            <a:r>
              <a:rPr lang="en-US" altLang="ko-KR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 (1996)</a:t>
            </a:r>
          </a:p>
          <a:p>
            <a:pPr marL="363600" indent="-1800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Professor</a:t>
            </a:r>
            <a:r>
              <a:rPr lang="en-US" altLang="ko-KR" sz="1600" b="1" dirty="0">
                <a:latin typeface="+mn-lt"/>
                <a:ea typeface="Adobe 고딕 Std B" pitchFamily="34" charset="-127"/>
              </a:rPr>
              <a:t> </a:t>
            </a:r>
            <a:r>
              <a:rPr lang="en-US" altLang="ko-KR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at Kyungpook National University (2005 – present)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06423-CA66-461A-92E1-6B50B610A4FB}"/>
              </a:ext>
            </a:extLst>
          </p:cNvPr>
          <p:cNvSpPr txBox="1"/>
          <p:nvPr/>
        </p:nvSpPr>
        <p:spPr>
          <a:xfrm>
            <a:off x="2571736" y="642975"/>
            <a:ext cx="172819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김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도 형</a:t>
            </a:r>
            <a:endParaRPr kumimoji="0" lang="ko-KR" altLang="en-US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2B3FA1C-C6A9-4E67-AEA7-E3CBC3E16AB4}"/>
              </a:ext>
            </a:extLst>
          </p:cNvPr>
          <p:cNvSpPr/>
          <p:nvPr/>
        </p:nvSpPr>
        <p:spPr>
          <a:xfrm>
            <a:off x="2644775" y="1027113"/>
            <a:ext cx="4959350" cy="46037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8EB4E3"/>
              </a:gs>
              <a:gs pos="100000">
                <a:srgbClr val="C6D9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F7D11E-CC1C-4B87-9412-5D8069150CC5}"/>
              </a:ext>
            </a:extLst>
          </p:cNvPr>
          <p:cNvSpPr txBox="1"/>
          <p:nvPr/>
        </p:nvSpPr>
        <p:spPr>
          <a:xfrm>
            <a:off x="3508834" y="714413"/>
            <a:ext cx="213473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교수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C2038D-494F-4ADD-B14B-917FCC6DE78C}"/>
              </a:ext>
            </a:extLst>
          </p:cNvPr>
          <p:cNvSpPr txBox="1"/>
          <p:nvPr/>
        </p:nvSpPr>
        <p:spPr>
          <a:xfrm>
            <a:off x="2571736" y="3786190"/>
            <a:ext cx="172819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연구 내용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F9BB13E-31F0-4160-8266-CE42E5C2BA20}"/>
              </a:ext>
            </a:extLst>
          </p:cNvPr>
          <p:cNvSpPr/>
          <p:nvPr/>
        </p:nvSpPr>
        <p:spPr>
          <a:xfrm>
            <a:off x="2644775" y="4163958"/>
            <a:ext cx="4959350" cy="46038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8EB4E3"/>
              </a:gs>
              <a:gs pos="100000">
                <a:srgbClr val="C6D9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9EBB1D8-0F80-40A5-9EF2-D6A94CD8F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61" y="4248173"/>
            <a:ext cx="6715139" cy="1162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63600" indent="-180000" latinLnBrk="0">
              <a:lnSpc>
                <a:spcPct val="150000"/>
              </a:lnSpc>
              <a:buFont typeface="Wingdings" pitchFamily="2" charset="2"/>
              <a:buAutoNum type="arabicPeriod"/>
              <a:tabLst>
                <a:tab pos="571500" algn="l"/>
                <a:tab pos="863600" algn="l"/>
                <a:tab pos="1143000" algn="l"/>
                <a:tab pos="2006600" algn="l"/>
              </a:tabLst>
              <a:defRPr/>
            </a:pPr>
            <a:r>
              <a:rPr kumimoji="0" lang="ko-KR" altLang="en-US" sz="1600" b="1" dirty="0">
                <a:latin typeface="+mn-ea"/>
                <a:ea typeface="+mn-ea"/>
              </a:rPr>
              <a:t> 나노 구조물 합성 및 응용 연구</a:t>
            </a:r>
            <a:endParaRPr kumimoji="0" lang="en-US" altLang="ko-KR" sz="1600" b="1" dirty="0">
              <a:latin typeface="+mn-ea"/>
              <a:ea typeface="+mn-ea"/>
            </a:endParaRPr>
          </a:p>
          <a:p>
            <a:pPr marL="363600" indent="-180000" latinLnBrk="0">
              <a:lnSpc>
                <a:spcPct val="150000"/>
              </a:lnSpc>
              <a:buFont typeface="Wingdings" pitchFamily="2" charset="2"/>
              <a:buAutoNum type="arabicPeriod"/>
              <a:tabLst>
                <a:tab pos="571500" algn="l"/>
                <a:tab pos="863600" algn="l"/>
                <a:tab pos="1143000" algn="l"/>
                <a:tab pos="2006600" algn="l"/>
              </a:tabLst>
              <a:defRPr/>
            </a:pPr>
            <a:r>
              <a:rPr kumimoji="0" lang="en-US" altLang="ko-KR" sz="1600" b="1" dirty="0">
                <a:latin typeface="+mn-ea"/>
                <a:ea typeface="+mn-ea"/>
                <a:sym typeface="Wingdings" pitchFamily="2" charset="2"/>
              </a:rPr>
              <a:t> </a:t>
            </a:r>
            <a:r>
              <a:rPr kumimoji="0" lang="ko-KR" altLang="en-US" sz="1600" b="1" dirty="0">
                <a:latin typeface="+mn-ea"/>
                <a:ea typeface="+mn-ea"/>
                <a:sym typeface="Wingdings" pitchFamily="2" charset="2"/>
              </a:rPr>
              <a:t>에너지 저장 소자 전극물질 연구</a:t>
            </a:r>
            <a:endParaRPr kumimoji="0" lang="en-US" altLang="ko-KR" sz="1600" b="1" dirty="0">
              <a:latin typeface="+mn-ea"/>
              <a:ea typeface="+mn-ea"/>
              <a:sym typeface="Wingdings" pitchFamily="2" charset="2"/>
            </a:endParaRPr>
          </a:p>
          <a:p>
            <a:pPr marL="363600" indent="-180000" latinLnBrk="0">
              <a:lnSpc>
                <a:spcPct val="150000"/>
              </a:lnSpc>
              <a:buFont typeface="Wingdings" pitchFamily="2" charset="2"/>
              <a:buAutoNum type="arabicPeriod"/>
              <a:tabLst>
                <a:tab pos="571500" algn="l"/>
                <a:tab pos="863600" algn="l"/>
                <a:tab pos="1143000" algn="l"/>
                <a:tab pos="2006600" algn="l"/>
              </a:tabLst>
              <a:defRPr/>
            </a:pPr>
            <a:r>
              <a:rPr lang="en-US" altLang="ko-KR" sz="1600" b="1" dirty="0">
                <a:latin typeface="+mn-ea"/>
                <a:sym typeface="Wingdings" pitchFamily="2" charset="2"/>
              </a:rPr>
              <a:t> </a:t>
            </a:r>
            <a:r>
              <a:rPr lang="ko-KR" altLang="en-US" sz="1600" b="1" dirty="0" err="1">
                <a:latin typeface="+mn-ea"/>
                <a:sym typeface="Wingdings" pitchFamily="2" charset="2"/>
              </a:rPr>
              <a:t>전기변색</a:t>
            </a:r>
            <a:r>
              <a:rPr lang="ko-KR" altLang="en-US" sz="1600" b="1" dirty="0">
                <a:latin typeface="+mn-ea"/>
                <a:sym typeface="Wingdings" pitchFamily="2" charset="2"/>
              </a:rPr>
              <a:t> 소자 물질 연구</a:t>
            </a:r>
            <a:endParaRPr kumimoji="0" lang="en-US" altLang="ko-KR" sz="1600" b="1" dirty="0">
              <a:latin typeface="+mn-lt"/>
              <a:ea typeface="+mn-ea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79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029083E-A057-4AB9-9BEB-B4C8B92BE2A2}"/>
              </a:ext>
            </a:extLst>
          </p:cNvPr>
          <p:cNvSpPr/>
          <p:nvPr/>
        </p:nvSpPr>
        <p:spPr bwMode="auto">
          <a:xfrm>
            <a:off x="357188" y="438150"/>
            <a:ext cx="2071687" cy="5981700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153B5E4-3FF6-410D-9538-C013B253B938}"/>
              </a:ext>
            </a:extLst>
          </p:cNvPr>
          <p:cNvSpPr txBox="1"/>
          <p:nvPr/>
        </p:nvSpPr>
        <p:spPr bwMode="auto">
          <a:xfrm>
            <a:off x="363309" y="988067"/>
            <a:ext cx="1752403" cy="127214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ts val="2250"/>
              </a:lnSpc>
              <a:defRPr/>
            </a:pPr>
            <a:r>
              <a:rPr lang="en-US" altLang="ko-KR" sz="20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>
              <a:lnSpc>
                <a:spcPts val="2250"/>
              </a:lnSpc>
              <a:defRPr/>
            </a:pP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YUNGPOOK</a:t>
            </a:r>
          </a:p>
          <a:p>
            <a:pPr>
              <a:lnSpc>
                <a:spcPts val="2250"/>
              </a:lnSpc>
              <a:defRPr/>
            </a:pP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ATIONAL</a:t>
            </a:r>
            <a:b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endParaRPr lang="ko-KR" altLang="en-US" sz="2000" b="1" spc="-1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FC31ADB-AB4A-476E-9695-2228F5495DBD}"/>
              </a:ext>
            </a:extLst>
          </p:cNvPr>
          <p:cNvSpPr/>
          <p:nvPr/>
        </p:nvSpPr>
        <p:spPr bwMode="auto">
          <a:xfrm>
            <a:off x="340640" y="5786114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견고딕" pitchFamily="18" charset="-127"/>
                <a:ea typeface="HY견고딕" pitchFamily="18" charset="-127"/>
              </a:rPr>
              <a:t>경북대학교</a:t>
            </a:r>
            <a:endParaRPr kumimoji="0" lang="en-US" altLang="ko-KR" sz="1600" b="1" kern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HY견고딕" pitchFamily="18" charset="-127"/>
              <a:ea typeface="HY견고딕" pitchFamily="18" charset="-127"/>
            </a:endParaRPr>
          </a:p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err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견고딕" pitchFamily="18" charset="-127"/>
                <a:ea typeface="HY견고딕" pitchFamily="18" charset="-127"/>
              </a:rPr>
              <a:t>나노응용물리연구실</a:t>
            </a:r>
            <a:endParaRPr kumimoji="0" lang="ko-KR" altLang="en-US" sz="1600" b="1" kern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45EE2-D3A7-42EB-9078-6A45B651F3C2}"/>
              </a:ext>
            </a:extLst>
          </p:cNvPr>
          <p:cNvSpPr txBox="1"/>
          <p:nvPr/>
        </p:nvSpPr>
        <p:spPr bwMode="auto">
          <a:xfrm>
            <a:off x="785786" y="2357147"/>
            <a:ext cx="1500230" cy="20587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Contact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Lab.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Research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Alumni</a:t>
            </a:r>
            <a:endParaRPr lang="ko-KR" altLang="en-US" sz="2200" b="1" spc="-100" dirty="0">
              <a:gradFill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lin ang="5400000" scaled="1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82956-4BF5-43AD-9E32-C4D8846B43A9}"/>
              </a:ext>
            </a:extLst>
          </p:cNvPr>
          <p:cNvSpPr txBox="1"/>
          <p:nvPr/>
        </p:nvSpPr>
        <p:spPr bwMode="auto">
          <a:xfrm>
            <a:off x="2534106" y="438150"/>
            <a:ext cx="5677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atin typeface="Minion Pro"/>
                <a:ea typeface="맑은 고딕" pitchFamily="50" charset="-127"/>
                <a:cs typeface="Arial" pitchFamily="34" charset="0"/>
              </a:rPr>
              <a:t>나노 구조물 합성 연구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373D2F2-1EE5-4AAA-8D9B-325A714EAD95}"/>
              </a:ext>
            </a:extLst>
          </p:cNvPr>
          <p:cNvSpPr/>
          <p:nvPr/>
        </p:nvSpPr>
        <p:spPr bwMode="auto">
          <a:xfrm>
            <a:off x="2606290" y="823081"/>
            <a:ext cx="5391870" cy="45719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8EB4E3"/>
              </a:gs>
              <a:gs pos="100000">
                <a:srgbClr val="C6D9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8058F-E383-4316-818C-B070CE30160B}"/>
              </a:ext>
            </a:extLst>
          </p:cNvPr>
          <p:cNvSpPr txBox="1"/>
          <p:nvPr/>
        </p:nvSpPr>
        <p:spPr bwMode="auto">
          <a:xfrm>
            <a:off x="2534106" y="2980266"/>
            <a:ext cx="5677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atin typeface="Minion Pro"/>
                <a:ea typeface="맑은 고딕" pitchFamily="50" charset="-127"/>
                <a:cs typeface="Arial" pitchFamily="34" charset="0"/>
              </a:rPr>
              <a:t>에너지 저장 소자 물질 연구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12E562E-A3B3-4079-9AE6-480F16BC0487}"/>
              </a:ext>
            </a:extLst>
          </p:cNvPr>
          <p:cNvSpPr/>
          <p:nvPr/>
        </p:nvSpPr>
        <p:spPr bwMode="auto">
          <a:xfrm>
            <a:off x="2606290" y="3365197"/>
            <a:ext cx="5391870" cy="45719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8EB4E3"/>
              </a:gs>
              <a:gs pos="100000">
                <a:srgbClr val="C6D9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577EC-35E3-43F6-B9DE-ABDFE481E647}"/>
              </a:ext>
            </a:extLst>
          </p:cNvPr>
          <p:cNvSpPr txBox="1"/>
          <p:nvPr/>
        </p:nvSpPr>
        <p:spPr>
          <a:xfrm>
            <a:off x="2602152" y="968591"/>
            <a:ext cx="6178539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latinLnBrk="0">
              <a:buFontTx/>
              <a:buChar char="-"/>
            </a:pPr>
            <a:r>
              <a:rPr lang="ko-KR" altLang="en-US" sz="1600" b="1" dirty="0">
                <a:latin typeface="Minion Pro"/>
                <a:ea typeface="Adobe 고딕 Std B" pitchFamily="34" charset="-127"/>
              </a:rPr>
              <a:t>나노 구조물 및 나노 시스템의 설계</a:t>
            </a:r>
            <a:r>
              <a:rPr lang="en-US" altLang="ko-KR" sz="1600" b="1" dirty="0">
                <a:latin typeface="Minion Pro"/>
                <a:ea typeface="Adobe 고딕 Std B" pitchFamily="34" charset="-127"/>
              </a:rPr>
              <a:t>, </a:t>
            </a:r>
            <a:r>
              <a:rPr lang="ko-KR" altLang="en-US" sz="1600" b="1" dirty="0">
                <a:latin typeface="Minion Pro"/>
                <a:ea typeface="Adobe 고딕 Std B" pitchFamily="34" charset="-127"/>
              </a:rPr>
              <a:t>합성</a:t>
            </a:r>
            <a:r>
              <a:rPr lang="en-US" altLang="ko-KR" sz="1600" b="1" dirty="0">
                <a:latin typeface="Minion Pro"/>
                <a:ea typeface="Adobe 고딕 Std B" pitchFamily="34" charset="-127"/>
              </a:rPr>
              <a:t>, </a:t>
            </a:r>
            <a:r>
              <a:rPr lang="ko-KR" altLang="en-US" sz="1600" b="1" dirty="0">
                <a:latin typeface="Minion Pro"/>
                <a:ea typeface="Adobe 고딕 Std B" pitchFamily="34" charset="-127"/>
              </a:rPr>
              <a:t>물리적 특성조사 및 응용에 대해 연구</a:t>
            </a:r>
            <a:endParaRPr lang="en-US" altLang="ko-KR" sz="1600" b="1" dirty="0">
              <a:latin typeface="Minion Pro"/>
              <a:ea typeface="Adobe 고딕 Std B" pitchFamily="34" charset="-127"/>
            </a:endParaRPr>
          </a:p>
          <a:p>
            <a:pPr marL="285750" indent="-285750" latinLnBrk="0">
              <a:buFontTx/>
              <a:buChar char="-"/>
            </a:pPr>
            <a:r>
              <a:rPr lang="ko-KR" altLang="en-US" sz="1600" b="1" dirty="0">
                <a:latin typeface="Minion Pro"/>
                <a:ea typeface="Adobe 고딕 Std B" pitchFamily="34" charset="-127"/>
              </a:rPr>
              <a:t>나노 구조물의 실험적 변수 의존성 및 구조 변화에 대한 성장 메커니즘 규명</a:t>
            </a:r>
            <a:endParaRPr lang="en-US" altLang="ko-KR" sz="1600" b="1" dirty="0">
              <a:latin typeface="Minion Pro"/>
              <a:ea typeface="Adobe 고딕 Std B" pitchFamily="34" charset="-127"/>
            </a:endParaRPr>
          </a:p>
          <a:p>
            <a:pPr marL="285750" indent="-285750" latinLnBrk="0">
              <a:buFontTx/>
              <a:buChar char="-"/>
            </a:pPr>
            <a:r>
              <a:rPr lang="ko-KR" altLang="en-US" sz="1600" b="1" dirty="0">
                <a:latin typeface="Minion Pro"/>
                <a:ea typeface="Adobe 고딕 Std B" pitchFamily="34" charset="-127"/>
              </a:rPr>
              <a:t>물리적</a:t>
            </a:r>
            <a:r>
              <a:rPr lang="en-US" altLang="ko-KR" sz="1600" b="1" dirty="0">
                <a:latin typeface="Minion Pro"/>
                <a:ea typeface="Adobe 고딕 Std B" pitchFamily="34" charset="-127"/>
              </a:rPr>
              <a:t>, </a:t>
            </a:r>
            <a:r>
              <a:rPr lang="ko-KR" altLang="en-US" sz="1600" b="1" dirty="0">
                <a:latin typeface="Minion Pro"/>
                <a:ea typeface="Adobe 고딕 Std B" pitchFamily="34" charset="-127"/>
              </a:rPr>
              <a:t>화학적 특성 조사를 위해 다양한 측정법 도입 </a:t>
            </a:r>
            <a:r>
              <a:rPr lang="en-US" altLang="ko-KR" sz="1600" b="1" dirty="0">
                <a:latin typeface="Minion Pro"/>
                <a:ea typeface="Adobe 고딕 Std B" pitchFamily="34" charset="-127"/>
              </a:rPr>
              <a:t>(</a:t>
            </a:r>
            <a:r>
              <a:rPr lang="ko-KR" altLang="en-US" sz="1600" b="1" dirty="0">
                <a:latin typeface="Minion Pro"/>
                <a:ea typeface="Adobe 고딕 Std B" pitchFamily="34" charset="-127"/>
              </a:rPr>
              <a:t>전자현미경</a:t>
            </a:r>
            <a:r>
              <a:rPr lang="en-US" altLang="ko-KR" sz="1600" b="1" dirty="0">
                <a:latin typeface="Minion Pro"/>
                <a:ea typeface="Adobe 고딕 Std B" pitchFamily="34" charset="-127"/>
              </a:rPr>
              <a:t>, X-</a:t>
            </a:r>
            <a:r>
              <a:rPr lang="ko-KR" altLang="en-US" sz="1600" b="1" dirty="0">
                <a:latin typeface="Minion Pro"/>
                <a:ea typeface="Adobe 고딕 Std B" pitchFamily="34" charset="-127"/>
              </a:rPr>
              <a:t>선 회절 분석기</a:t>
            </a:r>
            <a:r>
              <a:rPr lang="en-US" altLang="ko-KR" sz="1600" b="1" dirty="0">
                <a:latin typeface="Minion Pro"/>
                <a:ea typeface="Adobe 고딕 Std B" pitchFamily="34" charset="-127"/>
              </a:rPr>
              <a:t>, X-</a:t>
            </a:r>
            <a:r>
              <a:rPr lang="ko-KR" altLang="en-US" sz="1600" b="1" dirty="0">
                <a:latin typeface="Minion Pro"/>
                <a:ea typeface="Adobe 고딕 Std B" pitchFamily="34" charset="-127"/>
              </a:rPr>
              <a:t>선 광전자 </a:t>
            </a:r>
            <a:r>
              <a:rPr lang="ko-KR" altLang="en-US" sz="1600" b="1" dirty="0" err="1">
                <a:latin typeface="Minion Pro"/>
                <a:ea typeface="Adobe 고딕 Std B" pitchFamily="34" charset="-127"/>
              </a:rPr>
              <a:t>분광법</a:t>
            </a:r>
            <a:r>
              <a:rPr lang="en-US" altLang="ko-KR" sz="1600" b="1" dirty="0">
                <a:latin typeface="Minion Pro"/>
                <a:ea typeface="Adobe 고딕 Std B" pitchFamily="34" charset="-127"/>
              </a:rPr>
              <a:t> </a:t>
            </a:r>
            <a:r>
              <a:rPr lang="ko-KR" altLang="en-US" sz="1600" b="1" dirty="0">
                <a:latin typeface="Minion Pro"/>
                <a:ea typeface="Adobe 고딕 Std B" pitchFamily="34" charset="-127"/>
              </a:rPr>
              <a:t>등</a:t>
            </a:r>
            <a:r>
              <a:rPr lang="en-US" altLang="ko-KR" sz="1600" b="1" dirty="0">
                <a:latin typeface="Minion Pro"/>
                <a:ea typeface="Adobe 고딕 Std B" pitchFamily="34" charset="-127"/>
              </a:rPr>
              <a:t>)</a:t>
            </a:r>
          </a:p>
          <a:p>
            <a:pPr marL="285750" indent="-285750" latinLnBrk="0">
              <a:buFontTx/>
              <a:buChar char="-"/>
            </a:pPr>
            <a:r>
              <a:rPr lang="ko-KR" altLang="en-US" sz="1600" b="1" dirty="0">
                <a:latin typeface="Minion Pro"/>
                <a:ea typeface="Adobe 고딕 Std B" pitchFamily="34" charset="-127"/>
              </a:rPr>
              <a:t>에너지 저장</a:t>
            </a:r>
            <a:r>
              <a:rPr lang="en-US" altLang="ko-KR" sz="1600" b="1" dirty="0">
                <a:latin typeface="Minion Pro"/>
                <a:ea typeface="Adobe 고딕 Std B" pitchFamily="34" charset="-127"/>
              </a:rPr>
              <a:t>, </a:t>
            </a:r>
            <a:r>
              <a:rPr lang="ko-KR" altLang="en-US" sz="1600" b="1" dirty="0">
                <a:latin typeface="Minion Pro"/>
                <a:ea typeface="Adobe 고딕 Std B" pitchFamily="34" charset="-127"/>
              </a:rPr>
              <a:t>디스플레이</a:t>
            </a:r>
            <a:r>
              <a:rPr lang="en-US" altLang="ko-KR" sz="1600" b="1" dirty="0">
                <a:latin typeface="Minion Pro"/>
                <a:ea typeface="Adobe 고딕 Std B" pitchFamily="34" charset="-127"/>
              </a:rPr>
              <a:t> </a:t>
            </a:r>
            <a:r>
              <a:rPr lang="ko-KR" altLang="en-US" sz="1600" b="1" dirty="0">
                <a:latin typeface="Minion Pro"/>
                <a:ea typeface="Adobe 고딕 Std B" pitchFamily="34" charset="-127"/>
              </a:rPr>
              <a:t>및 </a:t>
            </a:r>
            <a:r>
              <a:rPr lang="ko-KR" altLang="en-US" sz="1600" b="1" dirty="0" err="1">
                <a:latin typeface="Minion Pro"/>
                <a:ea typeface="Adobe 고딕 Std B" pitchFamily="34" charset="-127"/>
              </a:rPr>
              <a:t>전기변색</a:t>
            </a:r>
            <a:r>
              <a:rPr lang="ko-KR" altLang="en-US" sz="1600" b="1" dirty="0">
                <a:latin typeface="Minion Pro"/>
                <a:ea typeface="Adobe 고딕 Std B" pitchFamily="34" charset="-127"/>
              </a:rPr>
              <a:t> 소자 물질에의 응용 연구</a:t>
            </a:r>
            <a:endParaRPr lang="en-US" altLang="ko-KR" sz="1600" b="1" dirty="0">
              <a:latin typeface="Minion Pro"/>
              <a:ea typeface="Adobe 고딕 Std B" pitchFamily="34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6F96DD8-A24B-405B-8467-88892BDCEFEB}"/>
              </a:ext>
            </a:extLst>
          </p:cNvPr>
          <p:cNvGrpSpPr/>
          <p:nvPr/>
        </p:nvGrpSpPr>
        <p:grpSpPr>
          <a:xfrm>
            <a:off x="6280444" y="3973449"/>
            <a:ext cx="2303580" cy="2521516"/>
            <a:chOff x="1297443" y="34542343"/>
            <a:chExt cx="6327027" cy="6925616"/>
          </a:xfrm>
        </p:grpSpPr>
        <p:pic>
          <p:nvPicPr>
            <p:cNvPr id="14" name="Picture 2" descr="A Practical Beginner's Guide to Cyclic Voltammetry">
              <a:extLst>
                <a:ext uri="{FF2B5EF4-FFF2-40B4-BE49-F238E27FC236}">
                  <a16:creationId xmlns:a16="http://schemas.microsoft.com/office/drawing/2014/main" id="{F72EF9A9-9CDF-4008-AE32-B473895C1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523" y="34542343"/>
              <a:ext cx="6138946" cy="5208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A6094A-DAC9-4146-B7DA-AB10BA4D3351}"/>
                </a:ext>
              </a:extLst>
            </p:cNvPr>
            <p:cNvSpPr txBox="1"/>
            <p:nvPr/>
          </p:nvSpPr>
          <p:spPr>
            <a:xfrm>
              <a:off x="1297443" y="39817925"/>
              <a:ext cx="6327027" cy="165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전기화학특성 측정을 위한 </a:t>
              </a:r>
              <a:r>
                <a:rPr lang="en-US" altLang="ko-KR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ko-KR" altLang="en-US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전극 시스템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86F6A6A-F892-4169-8977-FC451CFC1424}"/>
              </a:ext>
            </a:extLst>
          </p:cNvPr>
          <p:cNvGrpSpPr/>
          <p:nvPr/>
        </p:nvGrpSpPr>
        <p:grpSpPr>
          <a:xfrm>
            <a:off x="2498682" y="4030096"/>
            <a:ext cx="2981477" cy="2835653"/>
            <a:chOff x="1312070" y="20254896"/>
            <a:chExt cx="7617616" cy="7245036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75D8F781-65B0-453C-8635-80C8D751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2070" y="20254896"/>
              <a:ext cx="7617616" cy="556843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8773A6-DF9E-4321-B733-020847CD2902}"/>
                </a:ext>
              </a:extLst>
            </p:cNvPr>
            <p:cNvSpPr txBox="1"/>
            <p:nvPr/>
          </p:nvSpPr>
          <p:spPr>
            <a:xfrm>
              <a:off x="1698230" y="25839824"/>
              <a:ext cx="5553333" cy="1660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err="1"/>
                <a:t>슈퍼커패시터의</a:t>
              </a:r>
              <a:r>
                <a:rPr lang="ko-KR" altLang="en-US" sz="1000" b="1" dirty="0"/>
                <a:t> 기본구조</a:t>
              </a:r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2C165C93-3B6F-4A33-B5E0-31F2C897E5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662" y="21611071"/>
              <a:ext cx="1765166" cy="11789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3C6E0BA-C490-485E-A406-57AE8A9C5FB1}"/>
              </a:ext>
            </a:extLst>
          </p:cNvPr>
          <p:cNvGrpSpPr/>
          <p:nvPr/>
        </p:nvGrpSpPr>
        <p:grpSpPr>
          <a:xfrm>
            <a:off x="4394420" y="4030096"/>
            <a:ext cx="1815609" cy="1426301"/>
            <a:chOff x="9330135" y="20062648"/>
            <a:chExt cx="4995626" cy="3924451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860E9243-C9B5-4F80-B551-A518A8E7BE9A}"/>
                </a:ext>
              </a:extLst>
            </p:cNvPr>
            <p:cNvGrpSpPr/>
            <p:nvPr/>
          </p:nvGrpSpPr>
          <p:grpSpPr>
            <a:xfrm>
              <a:off x="12238765" y="20062648"/>
              <a:ext cx="2086993" cy="2516143"/>
              <a:chOff x="2250461" y="1593201"/>
              <a:chExt cx="2627623" cy="3167943"/>
            </a:xfrm>
          </p:grpSpPr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id="{4143D9A1-DF01-4146-87AF-AFAF34E677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9052" t="11686" r="11686" b="19052"/>
              <a:stretch/>
            </p:blipFill>
            <p:spPr>
              <a:xfrm>
                <a:off x="2250461" y="1593201"/>
                <a:ext cx="2627623" cy="2627623"/>
              </a:xfrm>
              <a:prstGeom prst="rect">
                <a:avLst/>
              </a:prstGeom>
            </p:spPr>
          </p:pic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6A835053-949B-43B1-AA9B-37E37A65B3D8}"/>
                  </a:ext>
                </a:extLst>
              </p:cNvPr>
              <p:cNvSpPr/>
              <p:nvPr/>
            </p:nvSpPr>
            <p:spPr>
              <a:xfrm>
                <a:off x="3213998" y="4725144"/>
                <a:ext cx="1026000" cy="3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341ED61A-22C1-4A62-A000-1475C6BA1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22" t="2758" r="2108"/>
            <a:stretch/>
          </p:blipFill>
          <p:spPr>
            <a:xfrm>
              <a:off x="9966881" y="20069655"/>
              <a:ext cx="2268841" cy="207998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5CEECB-E040-4828-ACF5-DCDA2AE97BC7}"/>
                </a:ext>
              </a:extLst>
            </p:cNvPr>
            <p:cNvSpPr txBox="1"/>
            <p:nvPr/>
          </p:nvSpPr>
          <p:spPr>
            <a:xfrm>
              <a:off x="9330135" y="22140528"/>
              <a:ext cx="4995626" cy="184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/>
                <a:t>텅스텐산화물과 니켈 </a:t>
              </a:r>
              <a:r>
                <a:rPr lang="ko-KR" altLang="en-US" sz="1000" b="1" dirty="0" err="1"/>
                <a:t>나노구조물의</a:t>
              </a:r>
              <a:r>
                <a:rPr lang="ko-KR" altLang="en-US" sz="1000" b="1" dirty="0"/>
                <a:t> </a:t>
              </a:r>
              <a:br>
                <a:rPr lang="en-US" altLang="ko-KR" sz="1000" b="1" dirty="0"/>
              </a:br>
              <a:r>
                <a:rPr lang="ko-KR" altLang="en-US" sz="1000" b="1" dirty="0"/>
                <a:t>전자현미경 사진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9DEE851-3730-4B00-9769-0F6F7E08D457}"/>
              </a:ext>
            </a:extLst>
          </p:cNvPr>
          <p:cNvSpPr txBox="1"/>
          <p:nvPr/>
        </p:nvSpPr>
        <p:spPr>
          <a:xfrm>
            <a:off x="2602152" y="3499747"/>
            <a:ext cx="6178539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latinLnBrk="0">
              <a:buFontTx/>
              <a:buChar char="-"/>
            </a:pPr>
            <a:r>
              <a:rPr lang="ko-KR" altLang="en-US" sz="1600" b="1" dirty="0">
                <a:latin typeface="Minion Pro"/>
                <a:ea typeface="Adobe 고딕 Std B" pitchFamily="34" charset="-127"/>
              </a:rPr>
              <a:t>합성된 나노 구조물을 기반으로 에너지 저장 소자 연구</a:t>
            </a:r>
            <a:endParaRPr lang="en-US" altLang="ko-KR" sz="1600" b="1" dirty="0">
              <a:latin typeface="Minion Pro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544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029083E-A057-4AB9-9BEB-B4C8B92BE2A2}"/>
              </a:ext>
            </a:extLst>
          </p:cNvPr>
          <p:cNvSpPr/>
          <p:nvPr/>
        </p:nvSpPr>
        <p:spPr bwMode="auto">
          <a:xfrm>
            <a:off x="357188" y="438150"/>
            <a:ext cx="2071687" cy="5981700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153B5E4-3FF6-410D-9538-C013B253B938}"/>
              </a:ext>
            </a:extLst>
          </p:cNvPr>
          <p:cNvSpPr txBox="1"/>
          <p:nvPr/>
        </p:nvSpPr>
        <p:spPr bwMode="auto">
          <a:xfrm>
            <a:off x="363309" y="988067"/>
            <a:ext cx="1752403" cy="127214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ts val="2250"/>
              </a:lnSpc>
              <a:defRPr/>
            </a:pPr>
            <a:r>
              <a:rPr lang="en-US" altLang="ko-KR" sz="20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>
              <a:lnSpc>
                <a:spcPts val="2250"/>
              </a:lnSpc>
              <a:defRPr/>
            </a:pP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YUNGPOOK</a:t>
            </a:r>
          </a:p>
          <a:p>
            <a:pPr>
              <a:lnSpc>
                <a:spcPts val="2250"/>
              </a:lnSpc>
              <a:defRPr/>
            </a:pP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ATIONAL</a:t>
            </a:r>
            <a:b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endParaRPr lang="ko-KR" altLang="en-US" sz="2000" b="1" spc="-1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FC31ADB-AB4A-476E-9695-2228F5495DBD}"/>
              </a:ext>
            </a:extLst>
          </p:cNvPr>
          <p:cNvSpPr/>
          <p:nvPr/>
        </p:nvSpPr>
        <p:spPr bwMode="auto">
          <a:xfrm>
            <a:off x="340640" y="5786114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견고딕" pitchFamily="18" charset="-127"/>
                <a:ea typeface="HY견고딕" pitchFamily="18" charset="-127"/>
              </a:rPr>
              <a:t>경북대학교</a:t>
            </a:r>
            <a:endParaRPr kumimoji="0" lang="en-US" altLang="ko-KR" sz="1600" b="1" kern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HY견고딕" pitchFamily="18" charset="-127"/>
              <a:ea typeface="HY견고딕" pitchFamily="18" charset="-127"/>
            </a:endParaRPr>
          </a:p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err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견고딕" pitchFamily="18" charset="-127"/>
                <a:ea typeface="HY견고딕" pitchFamily="18" charset="-127"/>
              </a:rPr>
              <a:t>나노응용물리연구실</a:t>
            </a:r>
            <a:endParaRPr kumimoji="0" lang="ko-KR" altLang="en-US" sz="1600" b="1" kern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45EE2-D3A7-42EB-9078-6A45B651F3C2}"/>
              </a:ext>
            </a:extLst>
          </p:cNvPr>
          <p:cNvSpPr txBox="1"/>
          <p:nvPr/>
        </p:nvSpPr>
        <p:spPr bwMode="auto">
          <a:xfrm>
            <a:off x="785786" y="2357147"/>
            <a:ext cx="1500230" cy="20587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Contact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Lab.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Research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Alumni</a:t>
            </a:r>
            <a:endParaRPr lang="ko-KR" altLang="en-US" sz="2200" b="1" spc="-100" dirty="0">
              <a:gradFill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lin ang="5400000" scaled="1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82956-4BF5-43AD-9E32-C4D8846B43A9}"/>
              </a:ext>
            </a:extLst>
          </p:cNvPr>
          <p:cNvSpPr txBox="1"/>
          <p:nvPr/>
        </p:nvSpPr>
        <p:spPr bwMode="auto">
          <a:xfrm>
            <a:off x="2534106" y="438150"/>
            <a:ext cx="5677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>
                <a:latin typeface="Minion Pro"/>
                <a:ea typeface="맑은 고딕" pitchFamily="50" charset="-127"/>
                <a:cs typeface="Arial" pitchFamily="34" charset="0"/>
              </a:rPr>
              <a:t>전기변색</a:t>
            </a:r>
            <a:r>
              <a:rPr lang="en-US" altLang="ko-KR" b="1" dirty="0">
                <a:latin typeface="Minion Pro"/>
                <a:cs typeface="Arial" pitchFamily="34" charset="0"/>
              </a:rPr>
              <a:t> (Electrochromic)</a:t>
            </a:r>
            <a:r>
              <a:rPr lang="ko-KR" altLang="en-US" b="1" dirty="0">
                <a:latin typeface="Minion Pro"/>
                <a:ea typeface="맑은 고딕" pitchFamily="50" charset="-127"/>
                <a:cs typeface="Arial" pitchFamily="34" charset="0"/>
              </a:rPr>
              <a:t> 소자 물질 연구</a:t>
            </a:r>
            <a:endParaRPr kumimoji="0" lang="ko-KR" altLang="en-US" b="1" dirty="0">
              <a:latin typeface="Minion Pro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373D2F2-1EE5-4AAA-8D9B-325A714EAD95}"/>
              </a:ext>
            </a:extLst>
          </p:cNvPr>
          <p:cNvSpPr/>
          <p:nvPr/>
        </p:nvSpPr>
        <p:spPr bwMode="auto">
          <a:xfrm>
            <a:off x="2606290" y="823081"/>
            <a:ext cx="5391870" cy="45719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8EB4E3"/>
              </a:gs>
              <a:gs pos="100000">
                <a:srgbClr val="C6D9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D547D37-8868-4C21-8F40-997284D28754}"/>
              </a:ext>
            </a:extLst>
          </p:cNvPr>
          <p:cNvGrpSpPr/>
          <p:nvPr/>
        </p:nvGrpSpPr>
        <p:grpSpPr>
          <a:xfrm>
            <a:off x="5050675" y="4040851"/>
            <a:ext cx="4389994" cy="1932346"/>
            <a:chOff x="2805702" y="3573016"/>
            <a:chExt cx="6518826" cy="28694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직사각형 14">
                  <a:extLst>
                    <a:ext uri="{FF2B5EF4-FFF2-40B4-BE49-F238E27FC236}">
                      <a16:creationId xmlns:a16="http://schemas.microsoft.com/office/drawing/2014/main" id="{E37A9437-30EE-472D-9EAD-4AA59EEB5040}"/>
                    </a:ext>
                  </a:extLst>
                </p:cNvPr>
                <p:cNvSpPr/>
                <p:nvPr/>
              </p:nvSpPr>
              <p:spPr>
                <a:xfrm>
                  <a:off x="4710439" y="6080888"/>
                  <a:ext cx="3076305" cy="361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</a:rPr>
                              <m:t>𝑾𝑶</m:t>
                            </m:r>
                          </m:e>
                          <m:sub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altLang="ko-KR" sz="9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9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sSup>
                          <m:sSupPr>
                            <m:ctrlPr>
                              <a:rPr lang="en-US" altLang="ko-KR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ko-KR" sz="9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9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sSup>
                          <m:sSupPr>
                            <m:ctrlPr>
                              <a:rPr lang="en-US" altLang="ko-KR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ko-KR" sz="9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↔</m:t>
                        </m:r>
                        <m:sSub>
                          <m:sSubPr>
                            <m:ctrlPr>
                              <a:rPr lang="en-US" altLang="ko-KR" sz="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𝑾𝑶</m:t>
                            </m:r>
                          </m:e>
                          <m:sub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ko-KR" altLang="en-US" sz="900" b="1" dirty="0"/>
                </a:p>
              </p:txBody>
            </p:sp>
          </mc:Choice>
          <mc:Fallback>
            <p:sp>
              <p:nvSpPr>
                <p:cNvPr id="15" name="직사각형 14">
                  <a:extLst>
                    <a:ext uri="{FF2B5EF4-FFF2-40B4-BE49-F238E27FC236}">
                      <a16:creationId xmlns:a16="http://schemas.microsoft.com/office/drawing/2014/main" id="{E37A9437-30EE-472D-9EAD-4AA59EEB50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439" y="6080888"/>
                  <a:ext cx="3076305" cy="3615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E1F7FA6-3259-4F89-A7B7-4DD5177290A5}"/>
                </a:ext>
              </a:extLst>
            </p:cNvPr>
            <p:cNvGrpSpPr/>
            <p:nvPr/>
          </p:nvGrpSpPr>
          <p:grpSpPr>
            <a:xfrm>
              <a:off x="2805702" y="3940597"/>
              <a:ext cx="3154599" cy="1872210"/>
              <a:chOff x="4767016" y="3839955"/>
              <a:chExt cx="3154599" cy="1872210"/>
            </a:xfrm>
          </p:grpSpPr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9AE80556-8203-45CB-9555-6D62338286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5" t="4172" r="48579" b="3979"/>
              <a:stretch/>
            </p:blipFill>
            <p:spPr>
              <a:xfrm>
                <a:off x="4767016" y="3839956"/>
                <a:ext cx="1549415" cy="187220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3DA9375E-FF3F-49D8-B372-17A6FA717E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863" t="3864" r="2110" b="4287"/>
              <a:stretch/>
            </p:blipFill>
            <p:spPr>
              <a:xfrm>
                <a:off x="6372200" y="3839955"/>
                <a:ext cx="1549415" cy="187220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" name="개체 16">
                  <a:extLst>
                    <a:ext uri="{FF2B5EF4-FFF2-40B4-BE49-F238E27FC236}">
                      <a16:creationId xmlns:a16="http://schemas.microsoft.com/office/drawing/2014/main" id="{AF7E05E7-46BF-4219-81B1-AB0061C51DD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4994487"/>
                    </p:ext>
                  </p:extLst>
                </p:nvPr>
              </p:nvGraphicFramePr>
              <p:xfrm>
                <a:off x="5907858" y="3761011"/>
                <a:ext cx="3416670" cy="241691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6" name="Graph" r:id="rId6" imgW="4275720" imgH="3024000" progId="Origin50.Graph">
                        <p:embed/>
                      </p:oleObj>
                    </mc:Choice>
                    <mc:Fallback>
                      <p:oleObj name="Graph" r:id="rId6" imgW="4275720" imgH="3024000" progId="Origin50.Graph">
                        <p:embed/>
                        <p:pic>
                          <p:nvPicPr>
                            <p:cNvPr id="236" name="개체 235">
                              <a:extLst>
                                <a:ext uri="{FF2B5EF4-FFF2-40B4-BE49-F238E27FC236}">
                                  <a16:creationId xmlns:a16="http://schemas.microsoft.com/office/drawing/2014/main" id="{8D54122A-3628-422A-8B40-6CF1C9F9196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07858" y="3761011"/>
                              <a:ext cx="3416670" cy="241691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36" name="개체 235">
                  <a:extLst>
                    <a:ext uri="{FF2B5EF4-FFF2-40B4-BE49-F238E27FC236}">
                      <a16:creationId xmlns:a16="http://schemas.microsoft.com/office/drawing/2014/main" id="{8D54122A-3628-422A-8B40-6CF1C9F9196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36882812"/>
                    </p:ext>
                  </p:extLst>
                </p:nvPr>
              </p:nvGraphicFramePr>
              <p:xfrm>
                <a:off x="5907858" y="3761011"/>
                <a:ext cx="3416670" cy="241691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6" name="Graph" r:id="rId15" imgW="4275720" imgH="3024000" progId="Origin50.Graph">
                        <p:embed/>
                      </p:oleObj>
                    </mc:Choice>
                    <mc:Fallback>
                      <p:oleObj name="Graph" r:id="rId15" imgW="4275720" imgH="3024000" progId="Origin50.Graph">
                        <p:embed/>
                        <p:pic>
                          <p:nvPicPr>
                            <p:cNvPr id="5" name="개체 4">
                              <a:extLst>
                                <a:ext uri="{FF2B5EF4-FFF2-40B4-BE49-F238E27FC236}">
                                  <a16:creationId xmlns:a16="http://schemas.microsoft.com/office/drawing/2014/main" id="{DCB94CDA-71D2-41DE-A4D9-7002687FFFC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07858" y="3761011"/>
                              <a:ext cx="3416670" cy="241691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8" name="타원 19">
              <a:extLst>
                <a:ext uri="{FF2B5EF4-FFF2-40B4-BE49-F238E27FC236}">
                  <a16:creationId xmlns:a16="http://schemas.microsoft.com/office/drawing/2014/main" id="{EEE581E4-A2FF-45D9-B5FC-A772822197A1}"/>
                </a:ext>
              </a:extLst>
            </p:cNvPr>
            <p:cNvSpPr/>
            <p:nvPr/>
          </p:nvSpPr>
          <p:spPr>
            <a:xfrm rot="19848243">
              <a:off x="6525057" y="5016270"/>
              <a:ext cx="1424540" cy="190922"/>
            </a:xfrm>
            <a:custGeom>
              <a:avLst/>
              <a:gdLst>
                <a:gd name="connsiteX0" fmla="*/ 0 w 1424527"/>
                <a:gd name="connsiteY0" fmla="*/ 108012 h 216024"/>
                <a:gd name="connsiteX1" fmla="*/ 712264 w 1424527"/>
                <a:gd name="connsiteY1" fmla="*/ 0 h 216024"/>
                <a:gd name="connsiteX2" fmla="*/ 1424528 w 1424527"/>
                <a:gd name="connsiteY2" fmla="*/ 108012 h 216024"/>
                <a:gd name="connsiteX3" fmla="*/ 712264 w 1424527"/>
                <a:gd name="connsiteY3" fmla="*/ 216024 h 216024"/>
                <a:gd name="connsiteX4" fmla="*/ 0 w 1424527"/>
                <a:gd name="connsiteY4" fmla="*/ 108012 h 216024"/>
                <a:gd name="connsiteX0" fmla="*/ 6 w 1424534"/>
                <a:gd name="connsiteY0" fmla="*/ 108012 h 164276"/>
                <a:gd name="connsiteX1" fmla="*/ 712270 w 1424534"/>
                <a:gd name="connsiteY1" fmla="*/ 0 h 164276"/>
                <a:gd name="connsiteX2" fmla="*/ 1424534 w 1424534"/>
                <a:gd name="connsiteY2" fmla="*/ 108012 h 164276"/>
                <a:gd name="connsiteX3" fmla="*/ 722111 w 1424534"/>
                <a:gd name="connsiteY3" fmla="*/ 164240 h 164276"/>
                <a:gd name="connsiteX4" fmla="*/ 6 w 1424534"/>
                <a:gd name="connsiteY4" fmla="*/ 108012 h 164276"/>
                <a:gd name="connsiteX0" fmla="*/ 399 w 1424927"/>
                <a:gd name="connsiteY0" fmla="*/ 108012 h 166953"/>
                <a:gd name="connsiteX1" fmla="*/ 712663 w 1424927"/>
                <a:gd name="connsiteY1" fmla="*/ 0 h 166953"/>
                <a:gd name="connsiteX2" fmla="*/ 1424927 w 1424927"/>
                <a:gd name="connsiteY2" fmla="*/ 108012 h 166953"/>
                <a:gd name="connsiteX3" fmla="*/ 722504 w 1424927"/>
                <a:gd name="connsiteY3" fmla="*/ 164240 h 166953"/>
                <a:gd name="connsiteX4" fmla="*/ 399 w 1424927"/>
                <a:gd name="connsiteY4" fmla="*/ 108012 h 166953"/>
                <a:gd name="connsiteX0" fmla="*/ 4 w 1424532"/>
                <a:gd name="connsiteY0" fmla="*/ 108012 h 162793"/>
                <a:gd name="connsiteX1" fmla="*/ 712268 w 1424532"/>
                <a:gd name="connsiteY1" fmla="*/ 0 h 162793"/>
                <a:gd name="connsiteX2" fmla="*/ 1424532 w 1424532"/>
                <a:gd name="connsiteY2" fmla="*/ 108012 h 162793"/>
                <a:gd name="connsiteX3" fmla="*/ 719338 w 1424532"/>
                <a:gd name="connsiteY3" fmla="*/ 162692 h 162793"/>
                <a:gd name="connsiteX4" fmla="*/ 4 w 1424532"/>
                <a:gd name="connsiteY4" fmla="*/ 108012 h 162793"/>
                <a:gd name="connsiteX0" fmla="*/ 4 w 1424532"/>
                <a:gd name="connsiteY0" fmla="*/ 108012 h 175715"/>
                <a:gd name="connsiteX1" fmla="*/ 712268 w 1424532"/>
                <a:gd name="connsiteY1" fmla="*/ 0 h 175715"/>
                <a:gd name="connsiteX2" fmla="*/ 1424532 w 1424532"/>
                <a:gd name="connsiteY2" fmla="*/ 108012 h 175715"/>
                <a:gd name="connsiteX3" fmla="*/ 719338 w 1424532"/>
                <a:gd name="connsiteY3" fmla="*/ 162692 h 175715"/>
                <a:gd name="connsiteX4" fmla="*/ 4 w 1424532"/>
                <a:gd name="connsiteY4" fmla="*/ 108012 h 175715"/>
                <a:gd name="connsiteX0" fmla="*/ 4 w 1424532"/>
                <a:gd name="connsiteY0" fmla="*/ 117549 h 185252"/>
                <a:gd name="connsiteX1" fmla="*/ 712268 w 1424532"/>
                <a:gd name="connsiteY1" fmla="*/ 9537 h 185252"/>
                <a:gd name="connsiteX2" fmla="*/ 1424532 w 1424532"/>
                <a:gd name="connsiteY2" fmla="*/ 117549 h 185252"/>
                <a:gd name="connsiteX3" fmla="*/ 719338 w 1424532"/>
                <a:gd name="connsiteY3" fmla="*/ 172229 h 185252"/>
                <a:gd name="connsiteX4" fmla="*/ 4 w 1424532"/>
                <a:gd name="connsiteY4" fmla="*/ 117549 h 185252"/>
                <a:gd name="connsiteX0" fmla="*/ 12 w 1424540"/>
                <a:gd name="connsiteY0" fmla="*/ 117549 h 190922"/>
                <a:gd name="connsiteX1" fmla="*/ 712276 w 1424540"/>
                <a:gd name="connsiteY1" fmla="*/ 9537 h 190922"/>
                <a:gd name="connsiteX2" fmla="*/ 1424540 w 1424540"/>
                <a:gd name="connsiteY2" fmla="*/ 117549 h 190922"/>
                <a:gd name="connsiteX3" fmla="*/ 719346 w 1424540"/>
                <a:gd name="connsiteY3" fmla="*/ 172229 h 190922"/>
                <a:gd name="connsiteX4" fmla="*/ 12 w 1424540"/>
                <a:gd name="connsiteY4" fmla="*/ 117549 h 19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540" h="190922">
                  <a:moveTo>
                    <a:pt x="12" y="117549"/>
                  </a:moveTo>
                  <a:cubicBezTo>
                    <a:pt x="-2308" y="53426"/>
                    <a:pt x="322817" y="48095"/>
                    <a:pt x="712276" y="9537"/>
                  </a:cubicBezTo>
                  <a:cubicBezTo>
                    <a:pt x="1101735" y="-29021"/>
                    <a:pt x="1424540" y="57896"/>
                    <a:pt x="1424540" y="117549"/>
                  </a:cubicBezTo>
                  <a:cubicBezTo>
                    <a:pt x="1424540" y="177202"/>
                    <a:pt x="1103262" y="130573"/>
                    <a:pt x="719346" y="172229"/>
                  </a:cubicBezTo>
                  <a:cubicBezTo>
                    <a:pt x="335430" y="213885"/>
                    <a:pt x="2332" y="181672"/>
                    <a:pt x="12" y="117549"/>
                  </a:cubicBezTo>
                  <a:close/>
                </a:path>
              </a:pathLst>
            </a:custGeom>
            <a:solidFill>
              <a:schemeClr val="tx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28">
              <a:extLst>
                <a:ext uri="{FF2B5EF4-FFF2-40B4-BE49-F238E27FC236}">
                  <a16:creationId xmlns:a16="http://schemas.microsoft.com/office/drawing/2014/main" id="{6ED00A15-870E-4598-A52B-867F87CCDA7E}"/>
                </a:ext>
              </a:extLst>
            </p:cNvPr>
            <p:cNvSpPr/>
            <p:nvPr/>
          </p:nvSpPr>
          <p:spPr>
            <a:xfrm rot="17827999">
              <a:off x="6398614" y="4453845"/>
              <a:ext cx="1224451" cy="495279"/>
            </a:xfrm>
            <a:custGeom>
              <a:avLst/>
              <a:gdLst>
                <a:gd name="connsiteX0" fmla="*/ 0 w 1424527"/>
                <a:gd name="connsiteY0" fmla="*/ 108012 h 216024"/>
                <a:gd name="connsiteX1" fmla="*/ 712264 w 1424527"/>
                <a:gd name="connsiteY1" fmla="*/ 0 h 216024"/>
                <a:gd name="connsiteX2" fmla="*/ 1424528 w 1424527"/>
                <a:gd name="connsiteY2" fmla="*/ 108012 h 216024"/>
                <a:gd name="connsiteX3" fmla="*/ 712264 w 1424527"/>
                <a:gd name="connsiteY3" fmla="*/ 216024 h 216024"/>
                <a:gd name="connsiteX4" fmla="*/ 0 w 1424527"/>
                <a:gd name="connsiteY4" fmla="*/ 108012 h 216024"/>
                <a:gd name="connsiteX0" fmla="*/ 0 w 1229208"/>
                <a:gd name="connsiteY0" fmla="*/ 127278 h 522119"/>
                <a:gd name="connsiteX1" fmla="*/ 712264 w 1229208"/>
                <a:gd name="connsiteY1" fmla="*/ 19266 h 522119"/>
                <a:gd name="connsiteX2" fmla="*/ 1229208 w 1229208"/>
                <a:gd name="connsiteY2" fmla="*/ 513673 h 522119"/>
                <a:gd name="connsiteX3" fmla="*/ 712264 w 1229208"/>
                <a:gd name="connsiteY3" fmla="*/ 235290 h 522119"/>
                <a:gd name="connsiteX4" fmla="*/ 0 w 1229208"/>
                <a:gd name="connsiteY4" fmla="*/ 127278 h 522119"/>
                <a:gd name="connsiteX0" fmla="*/ 0 w 1229208"/>
                <a:gd name="connsiteY0" fmla="*/ 126343 h 521184"/>
                <a:gd name="connsiteX1" fmla="*/ 712264 w 1229208"/>
                <a:gd name="connsiteY1" fmla="*/ 18331 h 521184"/>
                <a:gd name="connsiteX2" fmla="*/ 1229208 w 1229208"/>
                <a:gd name="connsiteY2" fmla="*/ 512738 h 521184"/>
                <a:gd name="connsiteX3" fmla="*/ 712264 w 1229208"/>
                <a:gd name="connsiteY3" fmla="*/ 234355 h 521184"/>
                <a:gd name="connsiteX4" fmla="*/ 0 w 1229208"/>
                <a:gd name="connsiteY4" fmla="*/ 126343 h 521184"/>
                <a:gd name="connsiteX0" fmla="*/ 0 w 1242843"/>
                <a:gd name="connsiteY0" fmla="*/ 126343 h 521184"/>
                <a:gd name="connsiteX1" fmla="*/ 712264 w 1242843"/>
                <a:gd name="connsiteY1" fmla="*/ 18331 h 521184"/>
                <a:gd name="connsiteX2" fmla="*/ 1229208 w 1242843"/>
                <a:gd name="connsiteY2" fmla="*/ 512738 h 521184"/>
                <a:gd name="connsiteX3" fmla="*/ 712264 w 1242843"/>
                <a:gd name="connsiteY3" fmla="*/ 234355 h 521184"/>
                <a:gd name="connsiteX4" fmla="*/ 0 w 1242843"/>
                <a:gd name="connsiteY4" fmla="*/ 126343 h 521184"/>
                <a:gd name="connsiteX0" fmla="*/ 0 w 1242843"/>
                <a:gd name="connsiteY0" fmla="*/ 126343 h 519890"/>
                <a:gd name="connsiteX1" fmla="*/ 712264 w 1242843"/>
                <a:gd name="connsiteY1" fmla="*/ 18331 h 519890"/>
                <a:gd name="connsiteX2" fmla="*/ 1229208 w 1242843"/>
                <a:gd name="connsiteY2" fmla="*/ 512738 h 519890"/>
                <a:gd name="connsiteX3" fmla="*/ 712264 w 1242843"/>
                <a:gd name="connsiteY3" fmla="*/ 234355 h 519890"/>
                <a:gd name="connsiteX4" fmla="*/ 0 w 1242843"/>
                <a:gd name="connsiteY4" fmla="*/ 126343 h 519890"/>
                <a:gd name="connsiteX0" fmla="*/ 0 w 1242843"/>
                <a:gd name="connsiteY0" fmla="*/ 126343 h 520351"/>
                <a:gd name="connsiteX1" fmla="*/ 712264 w 1242843"/>
                <a:gd name="connsiteY1" fmla="*/ 18331 h 520351"/>
                <a:gd name="connsiteX2" fmla="*/ 1229208 w 1242843"/>
                <a:gd name="connsiteY2" fmla="*/ 512738 h 520351"/>
                <a:gd name="connsiteX3" fmla="*/ 712264 w 1242843"/>
                <a:gd name="connsiteY3" fmla="*/ 234355 h 520351"/>
                <a:gd name="connsiteX4" fmla="*/ 0 w 1242843"/>
                <a:gd name="connsiteY4" fmla="*/ 126343 h 520351"/>
                <a:gd name="connsiteX0" fmla="*/ 0 w 1242843"/>
                <a:gd name="connsiteY0" fmla="*/ 126343 h 512738"/>
                <a:gd name="connsiteX1" fmla="*/ 712264 w 1242843"/>
                <a:gd name="connsiteY1" fmla="*/ 18331 h 512738"/>
                <a:gd name="connsiteX2" fmla="*/ 1229208 w 1242843"/>
                <a:gd name="connsiteY2" fmla="*/ 512738 h 512738"/>
                <a:gd name="connsiteX3" fmla="*/ 712264 w 1242843"/>
                <a:gd name="connsiteY3" fmla="*/ 234355 h 512738"/>
                <a:gd name="connsiteX4" fmla="*/ 0 w 1242843"/>
                <a:gd name="connsiteY4" fmla="*/ 126343 h 512738"/>
                <a:gd name="connsiteX0" fmla="*/ 0 w 1243946"/>
                <a:gd name="connsiteY0" fmla="*/ 108026 h 494421"/>
                <a:gd name="connsiteX1" fmla="*/ 712264 w 1243946"/>
                <a:gd name="connsiteY1" fmla="*/ 14 h 494421"/>
                <a:gd name="connsiteX2" fmla="*/ 1229208 w 1243946"/>
                <a:gd name="connsiteY2" fmla="*/ 494421 h 494421"/>
                <a:gd name="connsiteX3" fmla="*/ 712264 w 1243946"/>
                <a:gd name="connsiteY3" fmla="*/ 216038 h 494421"/>
                <a:gd name="connsiteX4" fmla="*/ 0 w 1243946"/>
                <a:gd name="connsiteY4" fmla="*/ 108026 h 494421"/>
                <a:gd name="connsiteX0" fmla="*/ 0 w 1243835"/>
                <a:gd name="connsiteY0" fmla="*/ 108645 h 495040"/>
                <a:gd name="connsiteX1" fmla="*/ 712264 w 1243835"/>
                <a:gd name="connsiteY1" fmla="*/ 633 h 495040"/>
                <a:gd name="connsiteX2" fmla="*/ 1229208 w 1243835"/>
                <a:gd name="connsiteY2" fmla="*/ 495040 h 495040"/>
                <a:gd name="connsiteX3" fmla="*/ 712264 w 1243835"/>
                <a:gd name="connsiteY3" fmla="*/ 216657 h 495040"/>
                <a:gd name="connsiteX4" fmla="*/ 0 w 1243835"/>
                <a:gd name="connsiteY4" fmla="*/ 108645 h 495040"/>
                <a:gd name="connsiteX0" fmla="*/ 0 w 1222297"/>
                <a:gd name="connsiteY0" fmla="*/ 178472 h 505423"/>
                <a:gd name="connsiteX1" fmla="*/ 692504 w 1222297"/>
                <a:gd name="connsiteY1" fmla="*/ 11016 h 505423"/>
                <a:gd name="connsiteX2" fmla="*/ 1209448 w 1222297"/>
                <a:gd name="connsiteY2" fmla="*/ 505423 h 505423"/>
                <a:gd name="connsiteX3" fmla="*/ 692504 w 1222297"/>
                <a:gd name="connsiteY3" fmla="*/ 227040 h 505423"/>
                <a:gd name="connsiteX4" fmla="*/ 0 w 1222297"/>
                <a:gd name="connsiteY4" fmla="*/ 178472 h 505423"/>
                <a:gd name="connsiteX0" fmla="*/ 0 w 1224154"/>
                <a:gd name="connsiteY0" fmla="*/ 168203 h 495154"/>
                <a:gd name="connsiteX1" fmla="*/ 692504 w 1224154"/>
                <a:gd name="connsiteY1" fmla="*/ 747 h 495154"/>
                <a:gd name="connsiteX2" fmla="*/ 1209448 w 1224154"/>
                <a:gd name="connsiteY2" fmla="*/ 495154 h 495154"/>
                <a:gd name="connsiteX3" fmla="*/ 692504 w 1224154"/>
                <a:gd name="connsiteY3" fmla="*/ 216771 h 495154"/>
                <a:gd name="connsiteX4" fmla="*/ 0 w 1224154"/>
                <a:gd name="connsiteY4" fmla="*/ 168203 h 495154"/>
                <a:gd name="connsiteX0" fmla="*/ 0 w 1224154"/>
                <a:gd name="connsiteY0" fmla="*/ 168203 h 495154"/>
                <a:gd name="connsiteX1" fmla="*/ 692504 w 1224154"/>
                <a:gd name="connsiteY1" fmla="*/ 747 h 495154"/>
                <a:gd name="connsiteX2" fmla="*/ 1209448 w 1224154"/>
                <a:gd name="connsiteY2" fmla="*/ 495154 h 495154"/>
                <a:gd name="connsiteX3" fmla="*/ 692504 w 1224154"/>
                <a:gd name="connsiteY3" fmla="*/ 216771 h 495154"/>
                <a:gd name="connsiteX4" fmla="*/ 0 w 1224154"/>
                <a:gd name="connsiteY4" fmla="*/ 168203 h 495154"/>
                <a:gd name="connsiteX0" fmla="*/ 1 w 1224155"/>
                <a:gd name="connsiteY0" fmla="*/ 168074 h 495025"/>
                <a:gd name="connsiteX1" fmla="*/ 692505 w 1224155"/>
                <a:gd name="connsiteY1" fmla="*/ 618 h 495025"/>
                <a:gd name="connsiteX2" fmla="*/ 1209449 w 1224155"/>
                <a:gd name="connsiteY2" fmla="*/ 495025 h 495025"/>
                <a:gd name="connsiteX3" fmla="*/ 686969 w 1224155"/>
                <a:gd name="connsiteY3" fmla="*/ 195398 h 495025"/>
                <a:gd name="connsiteX4" fmla="*/ 1 w 1224155"/>
                <a:gd name="connsiteY4" fmla="*/ 168074 h 495025"/>
                <a:gd name="connsiteX0" fmla="*/ 1 w 1224155"/>
                <a:gd name="connsiteY0" fmla="*/ 168063 h 495014"/>
                <a:gd name="connsiteX1" fmla="*/ 692505 w 1224155"/>
                <a:gd name="connsiteY1" fmla="*/ 607 h 495014"/>
                <a:gd name="connsiteX2" fmla="*/ 1209449 w 1224155"/>
                <a:gd name="connsiteY2" fmla="*/ 495014 h 495014"/>
                <a:gd name="connsiteX3" fmla="*/ 686810 w 1224155"/>
                <a:gd name="connsiteY3" fmla="*/ 179414 h 495014"/>
                <a:gd name="connsiteX4" fmla="*/ 1 w 1224155"/>
                <a:gd name="connsiteY4" fmla="*/ 168063 h 495014"/>
                <a:gd name="connsiteX0" fmla="*/ 297 w 1224451"/>
                <a:gd name="connsiteY0" fmla="*/ 168328 h 495279"/>
                <a:gd name="connsiteX1" fmla="*/ 692801 w 1224451"/>
                <a:gd name="connsiteY1" fmla="*/ 872 h 495279"/>
                <a:gd name="connsiteX2" fmla="*/ 1209745 w 1224451"/>
                <a:gd name="connsiteY2" fmla="*/ 495279 h 495279"/>
                <a:gd name="connsiteX3" fmla="*/ 687106 w 1224451"/>
                <a:gd name="connsiteY3" fmla="*/ 179679 h 495279"/>
                <a:gd name="connsiteX4" fmla="*/ 297 w 1224451"/>
                <a:gd name="connsiteY4" fmla="*/ 168328 h 49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451" h="495279">
                  <a:moveTo>
                    <a:pt x="297" y="168328"/>
                  </a:moveTo>
                  <a:cubicBezTo>
                    <a:pt x="-13083" y="89681"/>
                    <a:pt x="427756" y="-10391"/>
                    <a:pt x="692801" y="872"/>
                  </a:cubicBezTo>
                  <a:cubicBezTo>
                    <a:pt x="957846" y="12135"/>
                    <a:pt x="1299762" y="277116"/>
                    <a:pt x="1209745" y="495279"/>
                  </a:cubicBezTo>
                  <a:cubicBezTo>
                    <a:pt x="1018526" y="280999"/>
                    <a:pt x="905263" y="188213"/>
                    <a:pt x="687106" y="179679"/>
                  </a:cubicBezTo>
                  <a:cubicBezTo>
                    <a:pt x="468949" y="171145"/>
                    <a:pt x="13677" y="246975"/>
                    <a:pt x="297" y="16832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5101B1-2828-452B-AFD8-418DFED6E8F3}"/>
                </a:ext>
              </a:extLst>
            </p:cNvPr>
            <p:cNvSpPr txBox="1"/>
            <p:nvPr/>
          </p:nvSpPr>
          <p:spPr>
            <a:xfrm>
              <a:off x="7257707" y="5152538"/>
              <a:ext cx="1336697" cy="26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anose="02020602080505020303" pitchFamily="18" charset="0"/>
                </a:rPr>
                <a:t>Colored (</a:t>
              </a:r>
              <a:r>
                <a:rPr lang="ko-KR" altLang="en-U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anose="02020602080505020303" pitchFamily="18" charset="0"/>
                </a:rPr>
                <a:t>착색</a:t>
              </a:r>
              <a:r>
                <a:rPr lang="en-US" altLang="ko-KR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anose="02020602080505020303" pitchFamily="18" charset="0"/>
                </a:rPr>
                <a:t>)</a:t>
              </a:r>
              <a:endParaRPr lang="ko-KR" altLang="en-US" sz="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D2940C-86B1-4772-A627-590FDE0BFF8D}"/>
                </a:ext>
              </a:extLst>
            </p:cNvPr>
            <p:cNvSpPr txBox="1"/>
            <p:nvPr/>
          </p:nvSpPr>
          <p:spPr>
            <a:xfrm>
              <a:off x="7401662" y="4058482"/>
              <a:ext cx="1336697" cy="26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anose="02020602080505020303" pitchFamily="18" charset="0"/>
                </a:rPr>
                <a:t>Bleached (</a:t>
              </a:r>
              <a:r>
                <a:rPr lang="ko-KR" altLang="en-U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anose="02020602080505020303" pitchFamily="18" charset="0"/>
                </a:rPr>
                <a:t>탈색</a:t>
              </a:r>
              <a:r>
                <a:rPr lang="en-US" altLang="ko-KR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anose="02020602080505020303" pitchFamily="18" charset="0"/>
                </a:rPr>
                <a:t>)</a:t>
              </a:r>
              <a:endParaRPr lang="ko-KR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0F9DA303-B080-4747-96DC-280FA97B14AB}"/>
                </a:ext>
              </a:extLst>
            </p:cNvPr>
            <p:cNvCxnSpPr/>
            <p:nvPr/>
          </p:nvCxnSpPr>
          <p:spPr>
            <a:xfrm flipV="1">
              <a:off x="4064260" y="3573016"/>
              <a:ext cx="0" cy="3669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5D7543A7-6A01-4A2A-8C4F-EEFD0679F6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4260" y="3575475"/>
              <a:ext cx="2946579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4F0AE656-BD29-47BA-A7E1-75D995BB9BC0}"/>
                </a:ext>
              </a:extLst>
            </p:cNvPr>
            <p:cNvCxnSpPr>
              <a:cxnSpLocks/>
            </p:cNvCxnSpPr>
            <p:nvPr/>
          </p:nvCxnSpPr>
          <p:spPr>
            <a:xfrm>
              <a:off x="7010838" y="3573016"/>
              <a:ext cx="0" cy="72229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6578136E-2CD3-4EF9-B4E0-E65D7577E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1090" y="5812806"/>
              <a:ext cx="0" cy="210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90DD687A-D657-42BC-A6D0-10242612F3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1090" y="6023069"/>
              <a:ext cx="178463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52BA2D29-C8E8-44F6-9136-D3F25C4310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5729" y="5300774"/>
              <a:ext cx="0" cy="72229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F6D8C8DD-E3FA-494A-BE4E-CC3F3A70179C}"/>
              </a:ext>
            </a:extLst>
          </p:cNvPr>
          <p:cNvGrpSpPr/>
          <p:nvPr/>
        </p:nvGrpSpPr>
        <p:grpSpPr>
          <a:xfrm>
            <a:off x="5153304" y="2012256"/>
            <a:ext cx="3097182" cy="1724111"/>
            <a:chOff x="10314646" y="28744733"/>
            <a:chExt cx="8818063" cy="490875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D8CA99-D783-4670-8718-2968F4557D9F}"/>
                </a:ext>
              </a:extLst>
            </p:cNvPr>
            <p:cNvSpPr txBox="1"/>
            <p:nvPr/>
          </p:nvSpPr>
          <p:spPr>
            <a:xfrm>
              <a:off x="10622059" y="32952469"/>
              <a:ext cx="8400111" cy="70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층 구조를 가지는 전형적인 </a:t>
              </a:r>
              <a:r>
                <a:rPr lang="ko-KR" alt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전기변색</a:t>
              </a:r>
              <a:r>
                <a: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소자 구조</a:t>
              </a:r>
            </a:p>
          </p:txBody>
        </p:sp>
        <p:pic>
          <p:nvPicPr>
            <p:cNvPr id="32" name="Picture 1">
              <a:extLst>
                <a:ext uri="{FF2B5EF4-FFF2-40B4-BE49-F238E27FC236}">
                  <a16:creationId xmlns:a16="http://schemas.microsoft.com/office/drawing/2014/main" id="{65A56577-FACF-468B-B070-1EBF3535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314646" y="28744733"/>
              <a:ext cx="8818063" cy="4260871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4AED116-9F3C-48CA-AD38-0BC11A365106}"/>
              </a:ext>
            </a:extLst>
          </p:cNvPr>
          <p:cNvGrpSpPr/>
          <p:nvPr/>
        </p:nvGrpSpPr>
        <p:grpSpPr>
          <a:xfrm>
            <a:off x="2606290" y="2031010"/>
            <a:ext cx="2082062" cy="1734951"/>
            <a:chOff x="1456086" y="27090513"/>
            <a:chExt cx="8758130" cy="72980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DB959C-6F4E-4CDD-BA82-52B36C61DDE0}"/>
                </a:ext>
              </a:extLst>
            </p:cNvPr>
            <p:cNvSpPr txBox="1"/>
            <p:nvPr/>
          </p:nvSpPr>
          <p:spPr>
            <a:xfrm>
              <a:off x="1456086" y="31410830"/>
              <a:ext cx="8758126" cy="2977700"/>
            </a:xfrm>
            <a:prstGeom prst="rect">
              <a:avLst/>
            </a:prstGeom>
            <a:solidFill>
              <a:srgbClr val="66FF9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accent2">
                      <a:lumMod val="75000"/>
                    </a:schemeClr>
                  </a:solidFill>
                </a:rPr>
                <a:t>Transmittance Control</a:t>
              </a:r>
            </a:p>
            <a:p>
              <a:r>
                <a:rPr lang="en-US" altLang="ko-KR" sz="1000" b="1" dirty="0">
                  <a:solidFill>
                    <a:srgbClr val="FFC000"/>
                  </a:solidFill>
                </a:rPr>
                <a:t> </a:t>
              </a:r>
              <a:r>
                <a:rPr lang="en-US" altLang="ko-KR" sz="1000" b="1" dirty="0"/>
                <a:t>- Energy saving</a:t>
              </a:r>
            </a:p>
            <a:p>
              <a:r>
                <a:rPr lang="en-US" altLang="ko-KR" sz="1000" b="1" dirty="0"/>
                <a:t> - UV blocking</a:t>
              </a:r>
            </a:p>
            <a:p>
              <a:r>
                <a:rPr lang="en-US" altLang="ko-KR" sz="1000" b="1" dirty="0"/>
                <a:t> - Privacy protection</a:t>
              </a:r>
              <a:endParaRPr lang="ko-KR" altLang="en-US" sz="1000" b="1" dirty="0"/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D48566F2-7510-41DB-BD6F-33D7E161C46D}"/>
                </a:ext>
              </a:extLst>
            </p:cNvPr>
            <p:cNvGrpSpPr/>
            <p:nvPr/>
          </p:nvGrpSpPr>
          <p:grpSpPr>
            <a:xfrm>
              <a:off x="1456086" y="27090513"/>
              <a:ext cx="8758130" cy="4260875"/>
              <a:chOff x="4344425" y="1048456"/>
              <a:chExt cx="4193532" cy="2040175"/>
            </a:xfrm>
          </p:grpSpPr>
          <p:pic>
            <p:nvPicPr>
              <p:cNvPr id="36" name="Picture 6" descr="https://post-phinf.pstatic.net/MjAxOTAzMDdfMjM4/MDAxNTUxOTI2NDA3MjA4.7VTTZoJemt2RWldDSNb6vn7c7lWOoAE0_jaLQvLVH0cg.fQMGV0KbaK1912-jVPCHJjNSyJEjDchryc0Kip6M-Kog.JPEG/4.jpg?type=w1200">
                <a:extLst>
                  <a:ext uri="{FF2B5EF4-FFF2-40B4-BE49-F238E27FC236}">
                    <a16:creationId xmlns:a16="http://schemas.microsoft.com/office/drawing/2014/main" id="{AE53F570-2878-4ACC-9DA7-A36CC6C0E8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82" b="9746"/>
              <a:stretch/>
            </p:blipFill>
            <p:spPr bwMode="auto">
              <a:xfrm>
                <a:off x="7095350" y="1048456"/>
                <a:ext cx="1442607" cy="110510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https://t1.daumcdn.net/cfile/tistory/99E118475F45D16B2B">
                <a:extLst>
                  <a:ext uri="{FF2B5EF4-FFF2-40B4-BE49-F238E27FC236}">
                    <a16:creationId xmlns:a16="http://schemas.microsoft.com/office/drawing/2014/main" id="{9F070BB9-4A0B-4E4A-9011-1EF18DF41B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3302" y="2010318"/>
                <a:ext cx="1874655" cy="105397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그림 37">
                <a:extLst>
                  <a:ext uri="{FF2B5EF4-FFF2-40B4-BE49-F238E27FC236}">
                    <a16:creationId xmlns:a16="http://schemas.microsoft.com/office/drawing/2014/main" id="{4B00E886-F5E5-4133-A87E-B971B8B459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42746"/>
              <a:stretch/>
            </p:blipFill>
            <p:spPr>
              <a:xfrm>
                <a:off x="4344425" y="1048456"/>
                <a:ext cx="2752341" cy="20401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F3AB112-AB5D-40FA-8344-C66C56EEEB07}"/>
              </a:ext>
            </a:extLst>
          </p:cNvPr>
          <p:cNvSpPr txBox="1"/>
          <p:nvPr/>
        </p:nvSpPr>
        <p:spPr>
          <a:xfrm>
            <a:off x="2606290" y="953496"/>
            <a:ext cx="617853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latinLnBrk="0">
              <a:buFontTx/>
              <a:buChar char="-"/>
            </a:pPr>
            <a:r>
              <a:rPr lang="ko-KR" altLang="en-US" sz="1600" b="1" dirty="0" err="1">
                <a:latin typeface="Minion Pro"/>
                <a:ea typeface="Adobe 고딕 Std B" pitchFamily="34" charset="-127"/>
              </a:rPr>
              <a:t>전기변색</a:t>
            </a:r>
            <a:r>
              <a:rPr lang="ko-KR" altLang="en-US" sz="1600" b="1" dirty="0">
                <a:latin typeface="Minion Pro"/>
                <a:ea typeface="Adobe 고딕 Std B" pitchFamily="34" charset="-127"/>
              </a:rPr>
              <a:t> 특성을 갖는 나노 구조물 연구</a:t>
            </a:r>
            <a:endParaRPr lang="en-US" altLang="ko-KR" sz="1600" b="1" dirty="0">
              <a:latin typeface="Minion Pro"/>
              <a:ea typeface="Adobe 고딕 Std B" pitchFamily="34" charset="-127"/>
            </a:endParaRPr>
          </a:p>
          <a:p>
            <a:pPr marL="285750" indent="-285750" latinLnBrk="0">
              <a:buFontTx/>
              <a:buChar char="-"/>
            </a:pPr>
            <a:r>
              <a:rPr lang="ko-KR" altLang="en-US" sz="1600" b="1" dirty="0">
                <a:latin typeface="Minion Pro"/>
                <a:ea typeface="Adobe 고딕 Std B" pitchFamily="34" charset="-127"/>
              </a:rPr>
              <a:t>개별 단위의 </a:t>
            </a:r>
            <a:r>
              <a:rPr lang="ko-KR" altLang="en-US" sz="1600" b="1" dirty="0" err="1">
                <a:latin typeface="Minion Pro"/>
                <a:ea typeface="Adobe 고딕 Std B" pitchFamily="34" charset="-127"/>
              </a:rPr>
              <a:t>나노구조물에</a:t>
            </a:r>
            <a:r>
              <a:rPr lang="ko-KR" altLang="en-US" sz="1600" b="1" dirty="0">
                <a:latin typeface="Minion Pro"/>
                <a:ea typeface="Adobe 고딕 Std B" pitchFamily="34" charset="-127"/>
              </a:rPr>
              <a:t> 대한 </a:t>
            </a:r>
            <a:r>
              <a:rPr lang="ko-KR" altLang="en-US" sz="1600" b="1" dirty="0" err="1">
                <a:latin typeface="Minion Pro"/>
                <a:ea typeface="Adobe 고딕 Std B" pitchFamily="34" charset="-127"/>
              </a:rPr>
              <a:t>전기변색</a:t>
            </a:r>
            <a:r>
              <a:rPr lang="ko-KR" altLang="en-US" sz="1600" b="1" dirty="0">
                <a:latin typeface="Minion Pro"/>
                <a:ea typeface="Adobe 고딕 Std B" pitchFamily="34" charset="-127"/>
              </a:rPr>
              <a:t> 거동 탐색 연구</a:t>
            </a:r>
            <a:endParaRPr lang="en-US" altLang="ko-KR" sz="1600" b="1" dirty="0">
              <a:latin typeface="Minion Pro"/>
              <a:ea typeface="Adobe 고딕 Std B" pitchFamily="34" charset="-127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DF8C0B57-0F59-4AA4-BD49-7944C7A193C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>
          <a:xfrm>
            <a:off x="2603360" y="4122983"/>
            <a:ext cx="2175205" cy="149041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01958BE-03AE-43AA-9F37-C82736C8BDEA}"/>
              </a:ext>
            </a:extLst>
          </p:cNvPr>
          <p:cNvSpPr txBox="1"/>
          <p:nvPr/>
        </p:nvSpPr>
        <p:spPr>
          <a:xfrm>
            <a:off x="2586198" y="5628656"/>
            <a:ext cx="2220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연구실 내 고분해능 라이브카메라</a:t>
            </a:r>
          </a:p>
        </p:txBody>
      </p:sp>
    </p:spTree>
    <p:extLst>
      <p:ext uri="{BB962C8B-B14F-4D97-AF65-F5344CB8AC3E}">
        <p14:creationId xmlns:p14="http://schemas.microsoft.com/office/powerpoint/2010/main" val="90485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029083E-A057-4AB9-9BEB-B4C8B92BE2A2}"/>
              </a:ext>
            </a:extLst>
          </p:cNvPr>
          <p:cNvSpPr/>
          <p:nvPr/>
        </p:nvSpPr>
        <p:spPr bwMode="auto">
          <a:xfrm>
            <a:off x="357188" y="438150"/>
            <a:ext cx="2071687" cy="5981700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153B5E4-3FF6-410D-9538-C013B253B938}"/>
              </a:ext>
            </a:extLst>
          </p:cNvPr>
          <p:cNvSpPr txBox="1"/>
          <p:nvPr/>
        </p:nvSpPr>
        <p:spPr bwMode="auto">
          <a:xfrm>
            <a:off x="363309" y="988067"/>
            <a:ext cx="1752403" cy="127214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ts val="2250"/>
              </a:lnSpc>
              <a:defRPr/>
            </a:pPr>
            <a:r>
              <a:rPr lang="en-US" altLang="ko-KR" sz="20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>
              <a:lnSpc>
                <a:spcPts val="2250"/>
              </a:lnSpc>
              <a:defRPr/>
            </a:pP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YUNGPOOK</a:t>
            </a:r>
          </a:p>
          <a:p>
            <a:pPr>
              <a:lnSpc>
                <a:spcPts val="2250"/>
              </a:lnSpc>
              <a:defRPr/>
            </a:pP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ATIONAL</a:t>
            </a:r>
            <a:br>
              <a:rPr lang="en-US" altLang="ko-KR" sz="2000" b="1" spc="-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0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endParaRPr lang="ko-KR" altLang="en-US" sz="2000" b="1" spc="-1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FC31ADB-AB4A-476E-9695-2228F5495DBD}"/>
              </a:ext>
            </a:extLst>
          </p:cNvPr>
          <p:cNvSpPr/>
          <p:nvPr/>
        </p:nvSpPr>
        <p:spPr bwMode="auto">
          <a:xfrm>
            <a:off x="340640" y="5786114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견고딕" pitchFamily="18" charset="-127"/>
                <a:ea typeface="HY견고딕" pitchFamily="18" charset="-127"/>
              </a:rPr>
              <a:t>경북대학교</a:t>
            </a:r>
            <a:endParaRPr kumimoji="0" lang="en-US" altLang="ko-KR" sz="1600" b="1" kern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HY견고딕" pitchFamily="18" charset="-127"/>
              <a:ea typeface="HY견고딕" pitchFamily="18" charset="-127"/>
            </a:endParaRPr>
          </a:p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err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견고딕" pitchFamily="18" charset="-127"/>
                <a:ea typeface="HY견고딕" pitchFamily="18" charset="-127"/>
              </a:rPr>
              <a:t>나노응용물리연구실</a:t>
            </a:r>
            <a:endParaRPr kumimoji="0" lang="ko-KR" altLang="en-US" sz="1600" b="1" kern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45EE2-D3A7-42EB-9078-6A45B651F3C2}"/>
              </a:ext>
            </a:extLst>
          </p:cNvPr>
          <p:cNvSpPr txBox="1"/>
          <p:nvPr/>
        </p:nvSpPr>
        <p:spPr bwMode="auto">
          <a:xfrm>
            <a:off x="785786" y="2357147"/>
            <a:ext cx="1500230" cy="20587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Contact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Lab.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Research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Alumni</a:t>
            </a:r>
            <a:endParaRPr lang="ko-KR" altLang="en-US" sz="2200" b="1" spc="-1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5620B-8707-4C7A-9C88-B8ABB7BBC48B}"/>
              </a:ext>
            </a:extLst>
          </p:cNvPr>
          <p:cNvSpPr txBox="1"/>
          <p:nvPr/>
        </p:nvSpPr>
        <p:spPr>
          <a:xfrm>
            <a:off x="2414351" y="1165801"/>
            <a:ext cx="6715140" cy="16237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600" indent="-1800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여</a:t>
            </a:r>
            <a:r>
              <a:rPr lang="en-US" altLang="ko-KR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*</a:t>
            </a:r>
            <a:r>
              <a:rPr lang="ko-KR" altLang="en-US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지 </a:t>
            </a:r>
            <a:r>
              <a:rPr lang="en-US" altLang="ko-KR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(</a:t>
            </a:r>
            <a:r>
              <a:rPr lang="ko-KR" altLang="en-US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석사 </a:t>
            </a:r>
            <a:r>
              <a:rPr lang="en-US" altLang="ko-KR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/ 2022.2</a:t>
            </a:r>
            <a:r>
              <a:rPr lang="ko-KR" altLang="en-US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월 졸업</a:t>
            </a:r>
            <a:r>
              <a:rPr lang="en-US" altLang="ko-KR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)</a:t>
            </a:r>
          </a:p>
          <a:p>
            <a:pPr marL="1836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kern="0" dirty="0">
                <a:ea typeface="Adobe 고딕 Std B" pitchFamily="34" charset="-127"/>
                <a:cs typeface="Arial" pitchFamily="34" charset="0"/>
              </a:rPr>
              <a:t>   - LG </a:t>
            </a:r>
            <a:r>
              <a:rPr lang="ko-KR" altLang="en-US" sz="1600" b="1" kern="0" dirty="0">
                <a:ea typeface="Adobe 고딕 Std B" pitchFamily="34" charset="-127"/>
                <a:cs typeface="Arial" pitchFamily="34" charset="0"/>
              </a:rPr>
              <a:t>에너지솔루션</a:t>
            </a:r>
            <a:endParaRPr lang="en-US" altLang="ko-KR" sz="1600" b="1" kern="0" dirty="0">
              <a:ea typeface="Adobe 고딕 Std B" pitchFamily="34" charset="-127"/>
              <a:cs typeface="Arial" pitchFamily="34" charset="0"/>
            </a:endParaRPr>
          </a:p>
          <a:p>
            <a:pPr marL="363600" indent="-1800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임</a:t>
            </a:r>
            <a:r>
              <a:rPr lang="en-US" altLang="ko-KR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*</a:t>
            </a:r>
            <a:r>
              <a:rPr lang="ko-KR" altLang="en-US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원</a:t>
            </a:r>
            <a:r>
              <a:rPr lang="en-US" altLang="ko-KR" sz="1600" b="1" kern="0" dirty="0">
                <a:ea typeface="Adobe 고딕 Std B" pitchFamily="34" charset="-127"/>
                <a:cs typeface="Arial" pitchFamily="34" charset="0"/>
              </a:rPr>
              <a:t> (</a:t>
            </a:r>
            <a:r>
              <a:rPr lang="ko-KR" altLang="en-US" sz="1600" b="1" kern="0" dirty="0">
                <a:ea typeface="Adobe 고딕 Std B" pitchFamily="34" charset="-127"/>
                <a:cs typeface="Arial" pitchFamily="34" charset="0"/>
              </a:rPr>
              <a:t>석사 </a:t>
            </a:r>
            <a:r>
              <a:rPr lang="en-US" altLang="ko-KR" sz="1600" b="1" kern="0" dirty="0">
                <a:ea typeface="Adobe 고딕 Std B" pitchFamily="34" charset="-127"/>
                <a:cs typeface="Arial" pitchFamily="34" charset="0"/>
              </a:rPr>
              <a:t>/ 2022.2</a:t>
            </a:r>
            <a:r>
              <a:rPr lang="ko-KR" altLang="en-US" sz="1600" b="1" kern="0" dirty="0">
                <a:ea typeface="Adobe 고딕 Std B" pitchFamily="34" charset="-127"/>
                <a:cs typeface="Arial" pitchFamily="34" charset="0"/>
              </a:rPr>
              <a:t>월 졸업</a:t>
            </a:r>
            <a:r>
              <a:rPr lang="en-US" altLang="ko-KR" sz="1600" b="1" kern="0" dirty="0">
                <a:ea typeface="Adobe 고딕 Std B" pitchFamily="34" charset="-127"/>
                <a:cs typeface="Arial" pitchFamily="34" charset="0"/>
              </a:rPr>
              <a:t>)</a:t>
            </a:r>
          </a:p>
          <a:p>
            <a:pPr marL="1836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kern="0" dirty="0">
                <a:ea typeface="Adobe 고딕 Std B" pitchFamily="34" charset="-127"/>
                <a:cs typeface="Arial" pitchFamily="34" charset="0"/>
              </a:rPr>
              <a:t>   - LG </a:t>
            </a:r>
            <a:r>
              <a:rPr lang="ko-KR" altLang="en-US" sz="1600" b="1" kern="0" dirty="0">
                <a:ea typeface="Adobe 고딕 Std B" pitchFamily="34" charset="-127"/>
                <a:cs typeface="Arial" pitchFamily="34" charset="0"/>
              </a:rPr>
              <a:t>화학</a:t>
            </a:r>
            <a:r>
              <a:rPr lang="ko-KR" altLang="en-US" sz="1600" b="1" kern="0" dirty="0">
                <a:latin typeface="+mn-lt"/>
                <a:ea typeface="Adobe 고딕 Std B" pitchFamily="34" charset="-127"/>
                <a:cs typeface="Arial" pitchFamily="34" charset="0"/>
              </a:rPr>
              <a:t> </a:t>
            </a:r>
            <a:endParaRPr lang="en-US" altLang="ko-KR" sz="1600" b="1" kern="0" dirty="0">
              <a:latin typeface="+mn-lt"/>
              <a:ea typeface="Adobe 고딕 Std B" pitchFamily="34" charset="-127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E89FD-EA5B-4DBC-9833-B512F3B6CC90}"/>
              </a:ext>
            </a:extLst>
          </p:cNvPr>
          <p:cNvSpPr txBox="1"/>
          <p:nvPr/>
        </p:nvSpPr>
        <p:spPr>
          <a:xfrm>
            <a:off x="2571735" y="642975"/>
            <a:ext cx="2575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최근 졸업생 진로현황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2C72EDB-5FDB-4E6F-8501-3384F671B4DF}"/>
              </a:ext>
            </a:extLst>
          </p:cNvPr>
          <p:cNvSpPr/>
          <p:nvPr/>
        </p:nvSpPr>
        <p:spPr>
          <a:xfrm>
            <a:off x="2644775" y="1027113"/>
            <a:ext cx="4959350" cy="46037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8EB4E3"/>
              </a:gs>
              <a:gs pos="100000">
                <a:srgbClr val="C6D9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9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2188</TotalTime>
  <Words>371</Words>
  <Application>Microsoft Office PowerPoint</Application>
  <PresentationFormat>화면 슬라이드 쇼(4:3)</PresentationFormat>
  <Paragraphs>92</Paragraphs>
  <Slides>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9" baseType="lpstr">
      <vt:lpstr>Adobe 고딕 Std B</vt:lpstr>
      <vt:lpstr>HY견고딕</vt:lpstr>
      <vt:lpstr>Minion Pro</vt:lpstr>
      <vt:lpstr>굴림</vt:lpstr>
      <vt:lpstr>맑은 고딕</vt:lpstr>
      <vt:lpstr>Arial</vt:lpstr>
      <vt:lpstr>Baskerville Old Face</vt:lpstr>
      <vt:lpstr>Calibri</vt:lpstr>
      <vt:lpstr>Calibri Light</vt:lpstr>
      <vt:lpstr>Cambria Math</vt:lpstr>
      <vt:lpstr>Times New Roman</vt:lpstr>
      <vt:lpstr>Wingdings</vt:lpstr>
      <vt:lpstr>Office 테마</vt:lpstr>
      <vt:lpstr>Graph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엄승용</dc:creator>
  <cp:lastModifiedBy>엄승용</cp:lastModifiedBy>
  <cp:revision>41</cp:revision>
  <dcterms:created xsi:type="dcterms:W3CDTF">2022-11-18T00:22:13Z</dcterms:created>
  <dcterms:modified xsi:type="dcterms:W3CDTF">2022-11-22T01:09:15Z</dcterms:modified>
</cp:coreProperties>
</file>