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1302" r:id="rId2"/>
    <p:sldId id="1303" r:id="rId3"/>
    <p:sldId id="1313" r:id="rId4"/>
    <p:sldId id="1295" r:id="rId5"/>
    <p:sldId id="1296" r:id="rId6"/>
    <p:sldId id="1297" r:id="rId7"/>
    <p:sldId id="1304" r:id="rId8"/>
    <p:sldId id="1305" r:id="rId9"/>
    <p:sldId id="1288" r:id="rId10"/>
    <p:sldId id="1309" r:id="rId11"/>
    <p:sldId id="1310" r:id="rId12"/>
    <p:sldId id="1308" r:id="rId13"/>
    <p:sldId id="1311" r:id="rId14"/>
    <p:sldId id="1306" r:id="rId15"/>
    <p:sldId id="1307" r:id="rId16"/>
    <p:sldId id="1312" r:id="rId17"/>
  </p:sldIdLst>
  <p:sldSz cx="9144000" cy="6858000" type="screen4x3"/>
  <p:notesSz cx="7104063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C2329"/>
    <a:srgbClr val="869AFF"/>
    <a:srgbClr val="CCECFF"/>
    <a:srgbClr val="FFFFFF"/>
    <a:srgbClr val="FFCC66"/>
    <a:srgbClr val="CCFF66"/>
    <a:srgbClr val="7CC9CF"/>
    <a:srgbClr val="AAAEB0"/>
    <a:srgbClr val="FE93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44" autoAdjust="0"/>
  </p:normalViewPr>
  <p:slideViewPr>
    <p:cSldViewPr>
      <p:cViewPr>
        <p:scale>
          <a:sx n="100" d="100"/>
          <a:sy n="100" d="100"/>
        </p:scale>
        <p:origin x="1842" y="4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20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1730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1730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35C89B64-38CB-4EB4-B30F-371FCBF0D890}" type="datetimeFigureOut">
              <a:rPr lang="ko-KR" altLang="en-US" smtClean="0"/>
              <a:t>2022-11-21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9687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3" rIns="94787" bIns="47393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4787" tIns="47393" rIns="94787" bIns="47393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1730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1730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12C0036E-52B0-40E4-833C-F166538120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429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69568-8FCD-4062-92AF-54221CA71CB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52C2-67E0-412C-8BCF-838B0EC56C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82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69568-8FCD-4062-92AF-54221CA71CB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52C2-67E0-412C-8BCF-838B0EC56C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1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69568-8FCD-4062-92AF-54221CA71CB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52C2-67E0-412C-8BCF-838B0EC56C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09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69568-8FCD-4062-92AF-54221CA71CB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52C2-67E0-412C-8BCF-838B0EC56C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54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69568-8FCD-4062-92AF-54221CA71CB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52C2-67E0-412C-8BCF-838B0EC56C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109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69568-8FCD-4062-92AF-54221CA71CB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52C2-67E0-412C-8BCF-838B0EC56C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597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69568-8FCD-4062-92AF-54221CA71CB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52C2-67E0-412C-8BCF-838B0EC56C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7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69568-8FCD-4062-92AF-54221CA71CB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52C2-67E0-412C-8BCF-838B0EC56C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5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69568-8FCD-4062-92AF-54221CA71CB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52C2-67E0-412C-8BCF-838B0EC56C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251520" y="620688"/>
            <a:ext cx="889248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355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69568-8FCD-4062-92AF-54221CA71CB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52C2-67E0-412C-8BCF-838B0EC56C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86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69568-8FCD-4062-92AF-54221CA71CB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52C2-67E0-412C-8BCF-838B0EC56C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1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2.jp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69568-8FCD-4062-92AF-54221CA71CB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E52C2-67E0-412C-8BCF-838B0EC56C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직선 연결선 8"/>
          <p:cNvCxnSpPr/>
          <p:nvPr userDrawn="1"/>
        </p:nvCxnSpPr>
        <p:spPr>
          <a:xfrm>
            <a:off x="395536" y="836712"/>
            <a:ext cx="8640960" cy="0"/>
          </a:xfrm>
          <a:prstGeom prst="line">
            <a:avLst/>
          </a:prstGeom>
          <a:ln w="53975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594564B7-7D9E-45B6-9168-98C4960FA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-9147" r="70704" b="-1"/>
          <a:stretch/>
        </p:blipFill>
        <p:spPr>
          <a:xfrm>
            <a:off x="7667810" y="-25939"/>
            <a:ext cx="616261" cy="60776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EFCC95F-4318-4C1E-A39C-8B659E08165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264996" y="33737"/>
            <a:ext cx="843608" cy="56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2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4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5.jpeg" /><Relationship Id="rId4" Type="http://schemas.openxmlformats.org/officeDocument/2006/relationships/image" Target="../media/image14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 /><Relationship Id="rId7" Type="http://schemas.openxmlformats.org/officeDocument/2006/relationships/image" Target="../media/image20.png" /><Relationship Id="rId2" Type="http://schemas.openxmlformats.org/officeDocument/2006/relationships/image" Target="../media/image16.jp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.png" /><Relationship Id="rId5" Type="http://schemas.openxmlformats.org/officeDocument/2006/relationships/image" Target="../media/image19.png" /><Relationship Id="rId4" Type="http://schemas.openxmlformats.org/officeDocument/2006/relationships/image" Target="../media/image18.png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ktkang@knu.ac.kr" TargetMode="External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7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.pn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42F52043-961D-4513-BF7A-6DD07D1DED67}"/>
              </a:ext>
            </a:extLst>
          </p:cNvPr>
          <p:cNvGrpSpPr/>
          <p:nvPr/>
        </p:nvGrpSpPr>
        <p:grpSpPr>
          <a:xfrm>
            <a:off x="1880629" y="2457139"/>
            <a:ext cx="5382743" cy="1943722"/>
            <a:chOff x="1603467" y="2061342"/>
            <a:chExt cx="5382743" cy="1943722"/>
          </a:xfrm>
        </p:grpSpPr>
        <p:sp>
          <p:nvSpPr>
            <p:cNvPr id="2" name="Text Box 6381">
              <a:extLst>
                <a:ext uri="{FF2B5EF4-FFF2-40B4-BE49-F238E27FC236}">
                  <a16:creationId xmlns:a16="http://schemas.microsoft.com/office/drawing/2014/main" id="{D9663E1F-9995-4B8A-BFC6-0D51E0686C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3467" y="2834645"/>
              <a:ext cx="5382743" cy="117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99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820" tIns="30910" rIns="61820" bIns="30910">
              <a:spAutoFit/>
            </a:bodyPr>
            <a:lstStyle>
              <a:lvl1pPr eaLnBrk="0" hangingPunct="0">
                <a:defRPr kumimoji="1" sz="2800" b="1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</a:defRPr>
              </a:lvl1pPr>
              <a:lvl2pPr marL="742950" indent="-285750" eaLnBrk="0" hangingPunct="0">
                <a:defRPr kumimoji="1" sz="2800" b="1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</a:defRPr>
              </a:lvl2pPr>
              <a:lvl3pPr marL="1143000" indent="-228600" eaLnBrk="0" hangingPunct="0">
                <a:defRPr kumimoji="1" sz="2800" b="1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</a:defRPr>
              </a:lvl3pPr>
              <a:lvl4pPr marL="1600200" indent="-228600" eaLnBrk="0" hangingPunct="0">
                <a:defRPr kumimoji="1" sz="2800" b="1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</a:defRPr>
              </a:lvl4pPr>
              <a:lvl5pPr marL="2057400" indent="-228600" eaLnBrk="0" hangingPunct="0">
                <a:defRPr kumimoji="1" sz="2800" b="1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</a:defRPr>
              </a:lvl5pPr>
              <a:lvl6pPr marL="2514600" indent="-228600" algn="ctr" eaLnBrk="0" fontAlgn="base" latinLnBrk="1" hangingPunct="0">
                <a:spcBef>
                  <a:spcPct val="5000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</a:defRPr>
              </a:lvl6pPr>
              <a:lvl7pPr marL="2971800" indent="-228600" algn="ctr" eaLnBrk="0" fontAlgn="base" latinLnBrk="1" hangingPunct="0">
                <a:spcBef>
                  <a:spcPct val="5000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</a:defRPr>
              </a:lvl7pPr>
              <a:lvl8pPr marL="3429000" indent="-228600" algn="ctr" eaLnBrk="0" fontAlgn="base" latinLnBrk="1" hangingPunct="0">
                <a:spcBef>
                  <a:spcPct val="5000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</a:defRPr>
              </a:lvl8pPr>
              <a:lvl9pPr marL="3886200" indent="-228600" algn="ctr" eaLnBrk="0" fontAlgn="base" latinLnBrk="1" hangingPunct="0">
                <a:spcBef>
                  <a:spcPct val="5000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ts val="0"/>
                </a:spcBef>
              </a:pPr>
              <a:r>
                <a:rPr lang="ko-KR" altLang="en-US" sz="3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양자 물성 </a:t>
              </a:r>
              <a:r>
                <a:rPr lang="ko-KR" altLang="en-US" sz="3600" b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및</a:t>
              </a:r>
              <a:r>
                <a:rPr lang="ko-KR" altLang="en-US" sz="3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이종 구조 </a:t>
              </a:r>
              <a:endPara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ts val="0"/>
                </a:spcBef>
              </a:pPr>
              <a:r>
                <a:rPr lang="ko-KR" altLang="en-US" sz="3600" b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연구실</a:t>
              </a:r>
              <a:endParaRPr lang="en-US" altLang="ko-KR" sz="3600" b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2D8AF077-9F40-45D4-B6D3-942DA500D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1720" y="2061342"/>
              <a:ext cx="2718447" cy="750292"/>
            </a:xfrm>
            <a:prstGeom prst="rect">
              <a:avLst/>
            </a:prstGeom>
          </p:spPr>
        </p:pic>
      </p:grpSp>
      <p:sp>
        <p:nvSpPr>
          <p:cNvPr id="5" name="Text Box 6381">
            <a:extLst>
              <a:ext uri="{FF2B5EF4-FFF2-40B4-BE49-F238E27FC236}">
                <a16:creationId xmlns:a16="http://schemas.microsoft.com/office/drawing/2014/main" id="{F804A4ED-3CB8-473F-AE47-4880D0E04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716" y="6021288"/>
            <a:ext cx="2351015" cy="49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PI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: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강 경 태</a:t>
            </a:r>
            <a:endParaRPr lang="en-US" altLang="ko-KR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35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AF4127D9-7F5D-4380-BE7A-C8073F693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40" y="203399"/>
            <a:ext cx="2718447" cy="750292"/>
          </a:xfrm>
          <a:prstGeom prst="rect">
            <a:avLst/>
          </a:prstGeom>
        </p:spPr>
      </p:pic>
      <p:sp>
        <p:nvSpPr>
          <p:cNvPr id="7" name="Text Box 6381">
            <a:extLst>
              <a:ext uri="{FF2B5EF4-FFF2-40B4-BE49-F238E27FC236}">
                <a16:creationId xmlns:a16="http://schemas.microsoft.com/office/drawing/2014/main" id="{02459856-4C19-48AA-BA6E-C092296E7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056" y="294295"/>
            <a:ext cx="1912932" cy="49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에서는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EEF7321B-338A-4CBC-BB25-7D519F5A8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94" y="1772816"/>
            <a:ext cx="3965994" cy="3214033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4AA99109-D661-4223-98C9-B85AFE559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600" y="1900796"/>
            <a:ext cx="4530880" cy="295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9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AF4127D9-7F5D-4380-BE7A-C8073F693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40" y="203399"/>
            <a:ext cx="2718447" cy="750292"/>
          </a:xfrm>
          <a:prstGeom prst="rect">
            <a:avLst/>
          </a:prstGeom>
        </p:spPr>
      </p:pic>
      <p:sp>
        <p:nvSpPr>
          <p:cNvPr id="7" name="Text Box 6381">
            <a:extLst>
              <a:ext uri="{FF2B5EF4-FFF2-40B4-BE49-F238E27FC236}">
                <a16:creationId xmlns:a16="http://schemas.microsoft.com/office/drawing/2014/main" id="{02459856-4C19-48AA-BA6E-C092296E7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056" y="294295"/>
            <a:ext cx="1912932" cy="49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에서는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EEF7321B-338A-4CBC-BB25-7D519F5A8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94" y="1772816"/>
            <a:ext cx="3965994" cy="3214033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4AA99109-D661-4223-98C9-B85AFE559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600" y="1900796"/>
            <a:ext cx="4530880" cy="295807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C1E410B-645A-418D-AA4C-27BFA178F1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3"/>
          <a:stretch/>
        </p:blipFill>
        <p:spPr>
          <a:xfrm>
            <a:off x="0" y="2932697"/>
            <a:ext cx="3851920" cy="39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5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BF25AE9-9174-4D3D-90ED-4AAC072DC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0" y="1124744"/>
            <a:ext cx="2158933" cy="288032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685485A-3D33-4B20-8C97-DA22188F0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61" y="1127795"/>
            <a:ext cx="2191376" cy="288032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4FA64A8-2724-458B-81B6-91FACC0EF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262" y="4176117"/>
            <a:ext cx="3816424" cy="2326987"/>
          </a:xfrm>
          <a:prstGeom prst="rect">
            <a:avLst/>
          </a:prstGeom>
        </p:spPr>
      </p:pic>
      <p:pic>
        <p:nvPicPr>
          <p:cNvPr id="7" name="Picture 2" descr="Description unavailable">
            <a:extLst>
              <a:ext uri="{FF2B5EF4-FFF2-40B4-BE49-F238E27FC236}">
                <a16:creationId xmlns:a16="http://schemas.microsoft.com/office/drawing/2014/main" id="{9A80021B-E2B2-44EC-A812-2024026BF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425" y="1127770"/>
            <a:ext cx="2158932" cy="287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567FB6C-25A7-41B2-BD70-FDD11B2F7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340" y="203399"/>
            <a:ext cx="2718447" cy="75029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F36C734-A366-4AC5-9606-38C786B10F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23" r="49072"/>
          <a:stretch/>
        </p:blipFill>
        <p:spPr>
          <a:xfrm>
            <a:off x="745542" y="4176117"/>
            <a:ext cx="3135462" cy="2718588"/>
          </a:xfrm>
          <a:prstGeom prst="rect">
            <a:avLst/>
          </a:prstGeom>
        </p:spPr>
      </p:pic>
      <p:sp>
        <p:nvSpPr>
          <p:cNvPr id="10" name="Text Box 6381">
            <a:extLst>
              <a:ext uri="{FF2B5EF4-FFF2-40B4-BE49-F238E27FC236}">
                <a16:creationId xmlns:a16="http://schemas.microsoft.com/office/drawing/2014/main" id="{E86FBA89-1FB0-47B1-9F15-A34C5939A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056" y="294295"/>
            <a:ext cx="1912932" cy="49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에서는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1" name="Text Box 6381">
            <a:extLst>
              <a:ext uri="{FF2B5EF4-FFF2-40B4-BE49-F238E27FC236}">
                <a16:creationId xmlns:a16="http://schemas.microsoft.com/office/drawing/2014/main" id="{52CA7F6C-D19C-4AB2-AE7E-D05159A16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3212976"/>
            <a:ext cx="2017154" cy="677977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sz="2000" dirty="0" err="1">
                <a:ln w="57150"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그래핀와</a:t>
            </a:r>
            <a:r>
              <a:rPr lang="ko-KR" altLang="en-US" sz="2000" dirty="0">
                <a:ln w="57150"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융합된 </a:t>
            </a:r>
            <a:r>
              <a:rPr lang="en-US" altLang="ko-KR" sz="2000" dirty="0">
                <a:ln w="57150"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MOSFET</a:t>
            </a:r>
          </a:p>
        </p:txBody>
      </p:sp>
      <p:sp>
        <p:nvSpPr>
          <p:cNvPr id="13" name="Text Box 6381">
            <a:extLst>
              <a:ext uri="{FF2B5EF4-FFF2-40B4-BE49-F238E27FC236}">
                <a16:creationId xmlns:a16="http://schemas.microsoft.com/office/drawing/2014/main" id="{F727F68D-5110-4A26-A2E8-4004C6433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3911" y="3210818"/>
            <a:ext cx="1912932" cy="677977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sz="2000" dirty="0" err="1">
                <a:ln w="57150"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다강성</a:t>
            </a:r>
            <a:r>
              <a:rPr lang="ko-KR" altLang="en-US" sz="2000" dirty="0">
                <a:ln w="57150"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신소재 개발</a:t>
            </a:r>
            <a:endParaRPr lang="en-US" altLang="ko-KR" sz="2000" dirty="0">
              <a:ln w="57150"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4" name="Text Box 6381">
            <a:extLst>
              <a:ext uri="{FF2B5EF4-FFF2-40B4-BE49-F238E27FC236}">
                <a16:creationId xmlns:a16="http://schemas.microsoft.com/office/drawing/2014/main" id="{68564DCA-B5A3-44A7-882A-CEC408BCA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425" y="3202310"/>
            <a:ext cx="1912932" cy="677977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sz="2000" dirty="0">
                <a:ln w="57150"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금속</a:t>
            </a:r>
            <a:r>
              <a:rPr lang="en-US" altLang="ko-KR" sz="2000" dirty="0">
                <a:ln w="57150"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-</a:t>
            </a:r>
            <a:r>
              <a:rPr lang="ko-KR" altLang="en-US" sz="2000" dirty="0">
                <a:ln w="57150"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절연체 </a:t>
            </a:r>
            <a:endParaRPr lang="en-US" altLang="ko-KR" sz="2000" dirty="0">
              <a:ln w="57150"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 eaLnBrk="1" hangingPunct="1">
              <a:spcBef>
                <a:spcPts val="0"/>
              </a:spcBef>
            </a:pPr>
            <a:r>
              <a:rPr lang="ko-KR" altLang="en-US" sz="2000" dirty="0">
                <a:ln w="57150"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상전이 제어</a:t>
            </a:r>
            <a:endParaRPr lang="en-US" altLang="ko-KR" sz="2000" dirty="0">
              <a:ln w="57150"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5" name="Text Box 6381">
            <a:extLst>
              <a:ext uri="{FF2B5EF4-FFF2-40B4-BE49-F238E27FC236}">
                <a16:creationId xmlns:a16="http://schemas.microsoft.com/office/drawing/2014/main" id="{88296B7E-E027-4A63-9EB0-4154568BA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740" y="5954008"/>
            <a:ext cx="2063065" cy="677977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sz="2000" dirty="0">
                <a:ln w="57150"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차세대 </a:t>
            </a:r>
            <a:r>
              <a:rPr lang="en-US" altLang="ko-KR" sz="2000" dirty="0">
                <a:ln w="57150"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AI</a:t>
            </a:r>
            <a:r>
              <a:rPr lang="ko-KR" altLang="en-US" sz="2000" dirty="0">
                <a:ln w="57150"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대응 </a:t>
            </a:r>
            <a:endParaRPr lang="en-US" altLang="ko-KR" sz="2000" dirty="0">
              <a:ln w="57150"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 eaLnBrk="1" hangingPunct="1">
              <a:spcBef>
                <a:spcPts val="0"/>
              </a:spcBef>
            </a:pPr>
            <a:r>
              <a:rPr lang="ko-KR" altLang="en-US" sz="2000" dirty="0">
                <a:ln w="57150"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신경같은 메모리</a:t>
            </a:r>
            <a:endParaRPr lang="en-US" altLang="ko-KR" sz="2000" dirty="0">
              <a:ln w="57150"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6" name="Text Box 6381">
            <a:extLst>
              <a:ext uri="{FF2B5EF4-FFF2-40B4-BE49-F238E27FC236}">
                <a16:creationId xmlns:a16="http://schemas.microsoft.com/office/drawing/2014/main" id="{C21B69D9-14AF-4C6E-9950-E2B2EF6F8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292" y="5793725"/>
            <a:ext cx="2063065" cy="677977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sz="2000" dirty="0">
                <a:ln w="57150"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복잡한 구조내 </a:t>
            </a:r>
            <a:endParaRPr lang="en-US" altLang="ko-KR" sz="2000" dirty="0">
              <a:ln w="57150"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 eaLnBrk="1" hangingPunct="1">
              <a:spcBef>
                <a:spcPts val="0"/>
              </a:spcBef>
            </a:pPr>
            <a:r>
              <a:rPr lang="ko-KR" altLang="en-US" sz="2000" dirty="0">
                <a:ln w="57150"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원자 움직임</a:t>
            </a:r>
            <a:endParaRPr lang="en-US" altLang="ko-KR" sz="2000" dirty="0">
              <a:ln w="57150"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40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381">
            <a:extLst>
              <a:ext uri="{FF2B5EF4-FFF2-40B4-BE49-F238E27FC236}">
                <a16:creationId xmlns:a16="http://schemas.microsoft.com/office/drawing/2014/main" id="{827EB1FC-28B3-4DBC-845E-322443A25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565" y="3120789"/>
            <a:ext cx="5992869" cy="61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원하는 것이 무엇입니까</a:t>
            </a:r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97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381">
            <a:extLst>
              <a:ext uri="{FF2B5EF4-FFF2-40B4-BE49-F238E27FC236}">
                <a16:creationId xmlns:a16="http://schemas.microsoft.com/office/drawing/2014/main" id="{D94549F9-2D33-48FC-8E32-BE6CB6EE0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1431" y="1853260"/>
            <a:ext cx="4580610" cy="61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학계 진출</a:t>
            </a:r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 Box 6381">
            <a:extLst>
              <a:ext uri="{FF2B5EF4-FFF2-40B4-BE49-F238E27FC236}">
                <a16:creationId xmlns:a16="http://schemas.microsoft.com/office/drawing/2014/main" id="{678AD32C-33BA-4E33-BA81-2613964BB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1431" y="2797102"/>
            <a:ext cx="4580610" cy="61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기업 취업</a:t>
            </a:r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 Box 6381">
            <a:extLst>
              <a:ext uri="{FF2B5EF4-FFF2-40B4-BE49-F238E27FC236}">
                <a16:creationId xmlns:a16="http://schemas.microsoft.com/office/drawing/2014/main" id="{8B45C463-A4B3-4445-AFB7-03596BA42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294" y="3740944"/>
            <a:ext cx="5670884" cy="61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sz="36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만물이 구성되는 원리 </a:t>
            </a:r>
            <a:r>
              <a:rPr lang="ko-KR" altLang="en-US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탐구</a:t>
            </a:r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 Box 6381">
            <a:extLst>
              <a:ext uri="{FF2B5EF4-FFF2-40B4-BE49-F238E27FC236}">
                <a16:creationId xmlns:a16="http://schemas.microsoft.com/office/drawing/2014/main" id="{E243BDAC-73B5-4188-8AF1-BC2CDFDD4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4684786"/>
            <a:ext cx="7020272" cy="61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응용이 가능한 실사구시형 연구</a:t>
            </a:r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381">
            <a:extLst>
              <a:ext uri="{FF2B5EF4-FFF2-40B4-BE49-F238E27FC236}">
                <a16:creationId xmlns:a16="http://schemas.microsoft.com/office/drawing/2014/main" id="{827EB1FC-28B3-4DBC-845E-322443A25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566" y="3120789"/>
            <a:ext cx="5992869" cy="61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잘 모르겠나요</a:t>
            </a:r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95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381">
            <a:extLst>
              <a:ext uri="{FF2B5EF4-FFF2-40B4-BE49-F238E27FC236}">
                <a16:creationId xmlns:a16="http://schemas.microsoft.com/office/drawing/2014/main" id="{827EB1FC-28B3-4DBC-845E-322443A25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566" y="2253282"/>
            <a:ext cx="5992869" cy="61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그렇다면</a:t>
            </a:r>
            <a:endParaRPr lang="en-US" altLang="ko-KR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71F5025-C7E1-48B6-AC04-C7F2ABA78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873115"/>
            <a:ext cx="5144854" cy="1419981"/>
          </a:xfrm>
          <a:prstGeom prst="rect">
            <a:avLst/>
          </a:prstGeom>
        </p:spPr>
      </p:pic>
      <p:sp>
        <p:nvSpPr>
          <p:cNvPr id="5" name="Text Box 6381">
            <a:extLst>
              <a:ext uri="{FF2B5EF4-FFF2-40B4-BE49-F238E27FC236}">
                <a16:creationId xmlns:a16="http://schemas.microsoft.com/office/drawing/2014/main" id="{DAD0B27B-A5EC-47CC-A77F-AA23E3D94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232" y="5733256"/>
            <a:ext cx="2351015" cy="98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PI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: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강 경 태</a:t>
            </a:r>
            <a:endParaRPr lang="en-US" altLang="ko-KR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 eaLnBrk="1" hangingPunct="1">
              <a:spcBef>
                <a:spcPts val="0"/>
              </a:spcBef>
            </a:pP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  <a:hlinkClick r:id="rId3"/>
              </a:rPr>
              <a:t>ktkang@knu.ac.kr</a:t>
            </a:r>
            <a:endParaRPr lang="en-US" altLang="ko-KR" sz="1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 eaLnBrk="1" hangingPunct="1">
              <a:spcBef>
                <a:spcPts val="0"/>
              </a:spcBef>
            </a:pPr>
            <a:r>
              <a:rPr lang="ko-KR" altLang="en-US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미래융합과학관 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238</a:t>
            </a:r>
            <a:r>
              <a:rPr lang="ko-KR" altLang="en-US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호</a:t>
            </a:r>
            <a:endParaRPr lang="en-US" altLang="ko-KR" sz="1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8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381">
            <a:extLst>
              <a:ext uri="{FF2B5EF4-FFF2-40B4-BE49-F238E27FC236}">
                <a16:creationId xmlns:a16="http://schemas.microsoft.com/office/drawing/2014/main" id="{D9663E1F-9995-4B8A-BFC6-0D51E0686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566" y="3120789"/>
            <a:ext cx="5992869" cy="61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좋아하는 것이 무엇입니까</a:t>
            </a:r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2549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슬램덩크&gt;의 서막 - &quot;농구 좋아하세요?&quot;">
            <a:extLst>
              <a:ext uri="{FF2B5EF4-FFF2-40B4-BE49-F238E27FC236}">
                <a16:creationId xmlns:a16="http://schemas.microsoft.com/office/drawing/2014/main" id="{DA37979A-5491-479B-ACD0-97148AEAD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19275"/>
            <a:ext cx="6457950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381">
            <a:extLst>
              <a:ext uri="{FF2B5EF4-FFF2-40B4-BE49-F238E27FC236}">
                <a16:creationId xmlns:a16="http://schemas.microsoft.com/office/drawing/2014/main" id="{C0773C6A-3FBD-41BF-A842-92DC990B8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224" y="3259288"/>
            <a:ext cx="864097" cy="3394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sz="1800" b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물리</a:t>
            </a:r>
            <a:r>
              <a:rPr lang="en-US" altLang="ko-KR" sz="1800" b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9751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마블 페이즈 5 시작 '앤트맨과 와스프: 퀀텀매니아' 내년 2월 개봉 - 노컷뉴스">
            <a:extLst>
              <a:ext uri="{FF2B5EF4-FFF2-40B4-BE49-F238E27FC236}">
                <a16:creationId xmlns:a16="http://schemas.microsoft.com/office/drawing/2014/main" id="{B8A47B52-CFA2-4E41-ABC8-8214894D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827" y="836712"/>
            <a:ext cx="3972346" cy="588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폭발: 8pt 5">
            <a:extLst>
              <a:ext uri="{FF2B5EF4-FFF2-40B4-BE49-F238E27FC236}">
                <a16:creationId xmlns:a16="http://schemas.microsoft.com/office/drawing/2014/main" id="{5B8EDC54-B083-459C-915E-2325AA3E3904}"/>
              </a:ext>
            </a:extLst>
          </p:cNvPr>
          <p:cNvSpPr/>
          <p:nvPr/>
        </p:nvSpPr>
        <p:spPr>
          <a:xfrm>
            <a:off x="5868144" y="548680"/>
            <a:ext cx="3456384" cy="2952328"/>
          </a:xfrm>
          <a:prstGeom prst="irregularSeal1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7068A-875E-408F-BEAA-224109AFA51E}"/>
              </a:ext>
            </a:extLst>
          </p:cNvPr>
          <p:cNvSpPr txBox="1"/>
          <p:nvPr/>
        </p:nvSpPr>
        <p:spPr>
          <a:xfrm>
            <a:off x="6516216" y="1734874"/>
            <a:ext cx="26036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>
                <a:latin typeface="Arial Narrow" panose="020B0606020202030204" pitchFamily="34" charset="0"/>
              </a:rPr>
              <a:t>Conqueror KANG(</a:t>
            </a: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강</a:t>
            </a:r>
            <a:r>
              <a:rPr lang="en-US" altLang="ko-KR" b="1" dirty="0">
                <a:latin typeface="Arial Narrow" panose="020B0606020202030204" pitchFamily="34" charset="0"/>
              </a:rPr>
              <a:t>)</a:t>
            </a:r>
            <a:endParaRPr lang="ko-KR" altLang="en-US" sz="1600" dirty="0"/>
          </a:p>
        </p:txBody>
      </p:sp>
      <p:sp>
        <p:nvSpPr>
          <p:cNvPr id="8" name="Text Box 6381">
            <a:extLst>
              <a:ext uri="{FF2B5EF4-FFF2-40B4-BE49-F238E27FC236}">
                <a16:creationId xmlns:a16="http://schemas.microsoft.com/office/drawing/2014/main" id="{04B4614D-A3AA-4A97-A180-B34516B02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74"/>
            <a:ext cx="5992869" cy="61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양자</a:t>
            </a:r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666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마블 페이즈 5 시작 '앤트맨과 와스프: 퀀텀매니아' 내년 2월 개봉 - 노컷뉴스">
            <a:extLst>
              <a:ext uri="{FF2B5EF4-FFF2-40B4-BE49-F238E27FC236}">
                <a16:creationId xmlns:a16="http://schemas.microsoft.com/office/drawing/2014/main" id="{B8A47B52-CFA2-4E41-ABC8-8214894D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3972346" cy="588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폭발: 8pt 5">
            <a:extLst>
              <a:ext uri="{FF2B5EF4-FFF2-40B4-BE49-F238E27FC236}">
                <a16:creationId xmlns:a16="http://schemas.microsoft.com/office/drawing/2014/main" id="{5B8EDC54-B083-459C-915E-2325AA3E3904}"/>
              </a:ext>
            </a:extLst>
          </p:cNvPr>
          <p:cNvSpPr/>
          <p:nvPr/>
        </p:nvSpPr>
        <p:spPr>
          <a:xfrm>
            <a:off x="3389821" y="548680"/>
            <a:ext cx="3456384" cy="2952328"/>
          </a:xfrm>
          <a:prstGeom prst="irregularSeal1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7068A-875E-408F-BEAA-224109AFA51E}"/>
              </a:ext>
            </a:extLst>
          </p:cNvPr>
          <p:cNvSpPr txBox="1"/>
          <p:nvPr/>
        </p:nvSpPr>
        <p:spPr>
          <a:xfrm>
            <a:off x="4242526" y="1734874"/>
            <a:ext cx="26036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>
                <a:latin typeface="Arial Narrow" panose="020B0606020202030204" pitchFamily="34" charset="0"/>
              </a:rPr>
              <a:t>Conqueror Google</a:t>
            </a:r>
            <a:endParaRPr lang="ko-KR" altLang="en-US" sz="1600" dirty="0"/>
          </a:p>
        </p:txBody>
      </p:sp>
      <p:pic>
        <p:nvPicPr>
          <p:cNvPr id="15362" name="Picture 2" descr="구글">
            <a:extLst>
              <a:ext uri="{FF2B5EF4-FFF2-40B4-BE49-F238E27FC236}">
                <a16:creationId xmlns:a16="http://schemas.microsoft.com/office/drawing/2014/main" id="{5F2FF1E1-59A9-42FF-9D88-7392D9927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01" y="1386140"/>
            <a:ext cx="3048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E29CB6C-D608-418B-BB05-11BF5B95F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725" y="3340435"/>
            <a:ext cx="6618275" cy="3517565"/>
          </a:xfrm>
          <a:prstGeom prst="rect">
            <a:avLst/>
          </a:prstGeom>
        </p:spPr>
      </p:pic>
      <p:sp>
        <p:nvSpPr>
          <p:cNvPr id="8" name="Text Box 6381">
            <a:extLst>
              <a:ext uri="{FF2B5EF4-FFF2-40B4-BE49-F238E27FC236}">
                <a16:creationId xmlns:a16="http://schemas.microsoft.com/office/drawing/2014/main" id="{747395CB-8901-45D7-AF5A-A0A64D0A6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68941" y="123808"/>
            <a:ext cx="5992869" cy="61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양자</a:t>
            </a:r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743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346AC86-E9CC-4862-801B-B3E0534B9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" t="14301" b="24801"/>
          <a:stretch/>
        </p:blipFill>
        <p:spPr>
          <a:xfrm rot="5400000">
            <a:off x="-704039" y="2440342"/>
            <a:ext cx="5310336" cy="253512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F549543-B5D0-4EA3-9B0F-B87F1EB25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23" t="12934" r="27490" b="66066"/>
          <a:stretch/>
        </p:blipFill>
        <p:spPr>
          <a:xfrm>
            <a:off x="2339752" y="1021903"/>
            <a:ext cx="2535124" cy="144016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43ECDCD-74D2-43D6-9DE2-0C044A3B03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00" r="18334" b="40151"/>
          <a:stretch/>
        </p:blipFill>
        <p:spPr>
          <a:xfrm>
            <a:off x="4139952" y="2636912"/>
            <a:ext cx="4200482" cy="3816424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D45C017B-10AC-43AA-B790-56723D424A85}"/>
              </a:ext>
            </a:extLst>
          </p:cNvPr>
          <p:cNvCxnSpPr/>
          <p:nvPr/>
        </p:nvCxnSpPr>
        <p:spPr>
          <a:xfrm>
            <a:off x="4932040" y="6354291"/>
            <a:ext cx="1512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6381">
            <a:extLst>
              <a:ext uri="{FF2B5EF4-FFF2-40B4-BE49-F238E27FC236}">
                <a16:creationId xmlns:a16="http://schemas.microsoft.com/office/drawing/2014/main" id="{A933D88C-DD70-46C9-88AA-94DCED00F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84584" y="230586"/>
            <a:ext cx="4580610" cy="61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사실은</a:t>
            </a:r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9" name="Text Box 6381">
            <a:extLst>
              <a:ext uri="{FF2B5EF4-FFF2-40B4-BE49-F238E27FC236}">
                <a16:creationId xmlns:a16="http://schemas.microsoft.com/office/drawing/2014/main" id="{4F631771-80B0-4C9E-8C27-C9A793A1B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5737869"/>
            <a:ext cx="2327920" cy="61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sz="18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물질의 물리학</a:t>
            </a:r>
            <a:r>
              <a:rPr lang="en-US" altLang="ko-KR" sz="18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</a:p>
          <a:p>
            <a:pPr algn="ctr" eaLnBrk="1" hangingPunct="1">
              <a:spcBef>
                <a:spcPts val="0"/>
              </a:spcBef>
            </a:pPr>
            <a:r>
              <a:rPr lang="ko-KR" altLang="en-US" sz="18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한정훈 저</a:t>
            </a:r>
            <a:endParaRPr lang="en-US" altLang="ko-KR" sz="18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73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D78DEBF-F0BC-4A02-91BA-B608B21E6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304764"/>
            <a:ext cx="6317591" cy="4248472"/>
          </a:xfrm>
          <a:prstGeom prst="rect">
            <a:avLst/>
          </a:prstGeom>
        </p:spPr>
      </p:pic>
      <p:sp>
        <p:nvSpPr>
          <p:cNvPr id="3" name="Text Box 6381">
            <a:extLst>
              <a:ext uri="{FF2B5EF4-FFF2-40B4-BE49-F238E27FC236}">
                <a16:creationId xmlns:a16="http://schemas.microsoft.com/office/drawing/2014/main" id="{FF2B686C-97A7-4ADF-A175-87AF2E69F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28600" y="188640"/>
            <a:ext cx="4580610" cy="61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양자물성</a:t>
            </a:r>
            <a:endParaRPr lang="en-US" altLang="ko-KR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4" name="Text Box 6381">
            <a:extLst>
              <a:ext uri="{FF2B5EF4-FFF2-40B4-BE49-F238E27FC236}">
                <a16:creationId xmlns:a16="http://schemas.microsoft.com/office/drawing/2014/main" id="{D4240372-7CD9-4FDB-9D19-82BEF2F93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5733256"/>
            <a:ext cx="4580610" cy="49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위상물리   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&amp;</a:t>
            </a:r>
          </a:p>
        </p:txBody>
      </p:sp>
      <p:sp>
        <p:nvSpPr>
          <p:cNvPr id="5" name="Text Box 6381">
            <a:extLst>
              <a:ext uri="{FF2B5EF4-FFF2-40B4-BE49-F238E27FC236}">
                <a16:creationId xmlns:a16="http://schemas.microsoft.com/office/drawing/2014/main" id="{C2E276A1-5B99-43A0-8C39-BE84306F0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888" y="5733256"/>
            <a:ext cx="4580610" cy="49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강한 상호작용계 물리</a:t>
            </a:r>
            <a:endParaRPr lang="en-US" altLang="ko-KR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64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241CF5AB-5723-49BA-8D29-E441A9A46904}"/>
              </a:ext>
            </a:extLst>
          </p:cNvPr>
          <p:cNvGrpSpPr/>
          <p:nvPr/>
        </p:nvGrpSpPr>
        <p:grpSpPr>
          <a:xfrm>
            <a:off x="1607531" y="2996952"/>
            <a:ext cx="5928939" cy="864096"/>
            <a:chOff x="1135923" y="2564904"/>
            <a:chExt cx="5928939" cy="864096"/>
          </a:xfrm>
        </p:grpSpPr>
        <p:sp>
          <p:nvSpPr>
            <p:cNvPr id="4" name="Text Box 6381">
              <a:extLst>
                <a:ext uri="{FF2B5EF4-FFF2-40B4-BE49-F238E27FC236}">
                  <a16:creationId xmlns:a16="http://schemas.microsoft.com/office/drawing/2014/main" id="{827EB1FC-28B3-4DBC-845E-322443A254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4081" y="2688741"/>
              <a:ext cx="3130781" cy="616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99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820" tIns="30910" rIns="61820" bIns="30910">
              <a:spAutoFit/>
            </a:bodyPr>
            <a:lstStyle>
              <a:lvl1pPr eaLnBrk="0" hangingPunct="0">
                <a:defRPr kumimoji="1" sz="2800" b="1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</a:defRPr>
              </a:lvl1pPr>
              <a:lvl2pPr marL="742950" indent="-285750" eaLnBrk="0" hangingPunct="0">
                <a:defRPr kumimoji="1" sz="2800" b="1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</a:defRPr>
              </a:lvl2pPr>
              <a:lvl3pPr marL="1143000" indent="-228600" eaLnBrk="0" hangingPunct="0">
                <a:defRPr kumimoji="1" sz="2800" b="1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</a:defRPr>
              </a:lvl3pPr>
              <a:lvl4pPr marL="1600200" indent="-228600" eaLnBrk="0" hangingPunct="0">
                <a:defRPr kumimoji="1" sz="2800" b="1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</a:defRPr>
              </a:lvl4pPr>
              <a:lvl5pPr marL="2057400" indent="-228600" eaLnBrk="0" hangingPunct="0">
                <a:defRPr kumimoji="1" sz="2800" b="1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</a:defRPr>
              </a:lvl5pPr>
              <a:lvl6pPr marL="2514600" indent="-228600" algn="ctr" eaLnBrk="0" fontAlgn="base" latinLnBrk="1" hangingPunct="0">
                <a:spcBef>
                  <a:spcPct val="5000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</a:defRPr>
              </a:lvl6pPr>
              <a:lvl7pPr marL="2971800" indent="-228600" algn="ctr" eaLnBrk="0" fontAlgn="base" latinLnBrk="1" hangingPunct="0">
                <a:spcBef>
                  <a:spcPct val="5000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</a:defRPr>
              </a:lvl7pPr>
              <a:lvl8pPr marL="3429000" indent="-228600" algn="ctr" eaLnBrk="0" fontAlgn="base" latinLnBrk="1" hangingPunct="0">
                <a:spcBef>
                  <a:spcPct val="5000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</a:defRPr>
              </a:lvl8pPr>
              <a:lvl9pPr marL="3886200" indent="-228600" algn="ctr" eaLnBrk="0" fontAlgn="base" latinLnBrk="1" hangingPunct="0">
                <a:spcBef>
                  <a:spcPct val="5000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ts val="0"/>
                </a:spcBef>
              </a:pPr>
              <a:r>
                <a:rPr lang="ko-KR" altLang="en-US" sz="3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은 </a:t>
              </a:r>
              <a:r>
                <a:rPr lang="ko-KR" altLang="en-US" sz="36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어떠세요</a:t>
              </a:r>
              <a:r>
                <a:rPr lang="en-US" altLang="ko-KR" sz="3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9ACBE3B9-CFCC-412F-89A7-0080C2D3E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5923" y="2564904"/>
              <a:ext cx="3130780" cy="864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604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물건, 가위, 액세서리이(가) 표시된 사진&#10;&#10;매우 높은 신뢰도로 생성된 설명">
            <a:extLst>
              <a:ext uri="{FF2B5EF4-FFF2-40B4-BE49-F238E27FC236}">
                <a16:creationId xmlns:a16="http://schemas.microsoft.com/office/drawing/2014/main" id="{34283C7A-6257-433F-BF3B-F10B867920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3" t="11942" r="32500" b="8300"/>
          <a:stretch/>
        </p:blipFill>
        <p:spPr>
          <a:xfrm>
            <a:off x="3206438" y="1506275"/>
            <a:ext cx="2664296" cy="2670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3A230FB-B369-4C5F-999B-514A56A4B895}"/>
              </a:ext>
            </a:extLst>
          </p:cNvPr>
          <p:cNvSpPr/>
          <p:nvPr/>
        </p:nvSpPr>
        <p:spPr>
          <a:xfrm>
            <a:off x="1694270" y="3468782"/>
            <a:ext cx="172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lvl="0" indent="-87313"/>
            <a:r>
              <a:rPr lang="en-US" altLang="ko-KR" sz="4000" b="1" i="1" dirty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</a:t>
            </a:r>
            <a:r>
              <a:rPr lang="en-US" altLang="ko-KR" sz="4000" b="1" i="1" dirty="0">
                <a:solidFill>
                  <a:srgbClr val="DC232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</a:t>
            </a:r>
            <a:r>
              <a:rPr lang="en-US" altLang="ko-KR" sz="40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altLang="ko-KR" sz="4000" b="1" i="1" baseline="-250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3</a:t>
            </a:r>
            <a:endParaRPr lang="en-US" altLang="ko-KR" sz="3600" baseline="-250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DF035D6-4634-447B-8878-A983714561B0}"/>
              </a:ext>
            </a:extLst>
          </p:cNvPr>
          <p:cNvSpPr/>
          <p:nvPr/>
        </p:nvSpPr>
        <p:spPr>
          <a:xfrm>
            <a:off x="3216174" y="4337809"/>
            <a:ext cx="32280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lvl="0" indent="-87313"/>
            <a:r>
              <a:rPr lang="en-US" altLang="ko-KR" sz="2000" b="1" i="1" dirty="0">
                <a:solidFill>
                  <a:prstClr val="black"/>
                </a:solidFill>
              </a:rPr>
              <a:t># Complex oxide</a:t>
            </a:r>
            <a:endParaRPr lang="en-US" altLang="ko-KR" sz="2000" b="1" i="1" dirty="0">
              <a:solidFill>
                <a:prstClr val="black"/>
              </a:solidFill>
              <a:latin typeface="+mj-lt"/>
            </a:endParaRPr>
          </a:p>
          <a:p>
            <a:pPr marL="174625" lvl="0" indent="-87313"/>
            <a:r>
              <a:rPr lang="en-US" altLang="ko-KR" sz="2000" b="1" i="1" dirty="0">
                <a:solidFill>
                  <a:prstClr val="black"/>
                </a:solidFill>
                <a:latin typeface="+mj-lt"/>
              </a:rPr>
              <a:t># Perovskite structure</a:t>
            </a:r>
          </a:p>
          <a:p>
            <a:pPr marL="174625" lvl="0" indent="-87313"/>
            <a:r>
              <a:rPr lang="en-US" altLang="ko-KR" sz="2000" b="1" i="1" dirty="0">
                <a:solidFill>
                  <a:prstClr val="black"/>
                </a:solidFill>
                <a:latin typeface="+mj-lt"/>
              </a:rPr>
              <a:t># Octahedron</a:t>
            </a:r>
          </a:p>
          <a:p>
            <a:pPr marL="174625" lvl="0" indent="-87313"/>
            <a:r>
              <a:rPr lang="en-US" altLang="ko-KR" sz="2000" b="1" i="1" dirty="0">
                <a:solidFill>
                  <a:prstClr val="black"/>
                </a:solidFill>
                <a:latin typeface="+mj-lt"/>
              </a:rPr>
              <a:t># Thin film or membrane</a:t>
            </a:r>
            <a:endParaRPr lang="en-US" altLang="ko-KR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F4127D9-7F5D-4380-BE7A-C8073F693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40" y="203399"/>
            <a:ext cx="2718447" cy="750292"/>
          </a:xfrm>
          <a:prstGeom prst="rect">
            <a:avLst/>
          </a:prstGeom>
        </p:spPr>
      </p:pic>
      <p:sp>
        <p:nvSpPr>
          <p:cNvPr id="7" name="Text Box 6381">
            <a:extLst>
              <a:ext uri="{FF2B5EF4-FFF2-40B4-BE49-F238E27FC236}">
                <a16:creationId xmlns:a16="http://schemas.microsoft.com/office/drawing/2014/main" id="{02459856-4C19-48AA-BA6E-C092296E7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056" y="294295"/>
            <a:ext cx="1912932" cy="49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820" tIns="30910" rIns="61820" bIns="30910">
            <a:spAutoFit/>
          </a:bodyPr>
          <a:lstStyle>
            <a:lvl1pPr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latinLnBrk="1" hangingPunct="0">
              <a:spcBef>
                <a:spcPct val="5000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에서는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546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3">
      <a:majorFont>
        <a:latin typeface="Arial Narrow"/>
        <a:ea typeface="HY견명조"/>
        <a:cs typeface=""/>
      </a:majorFont>
      <a:minorFont>
        <a:latin typeface="Arial Narrow"/>
        <a:ea typeface="HY견명조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4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28776</TotalTime>
  <Words>125</Words>
  <Application>Microsoft Office PowerPoint</Application>
  <PresentationFormat>화면 슬라이드 쇼(4:3)</PresentationFormat>
  <Paragraphs>43</Paragraphs>
  <Slides>16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17" baseType="lpstr"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Registered User</dc:creator>
  <cp:lastModifiedBy>Kang Kyeong Tae</cp:lastModifiedBy>
  <cp:revision>2162</cp:revision>
  <cp:lastPrinted>2019-01-10T01:00:13Z</cp:lastPrinted>
  <dcterms:created xsi:type="dcterms:W3CDTF">2016-10-24T00:36:44Z</dcterms:created>
  <dcterms:modified xsi:type="dcterms:W3CDTF">2022-11-21T12:30:18Z</dcterms:modified>
</cp:coreProperties>
</file>