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3" r:id="rId1"/>
  </p:sldMasterIdLst>
  <p:notesMasterIdLst>
    <p:notesMasterId r:id="rId43"/>
  </p:notesMasterIdLst>
  <p:handoutMasterIdLst>
    <p:handoutMasterId r:id="rId44"/>
  </p:handoutMasterIdLst>
  <p:sldIdLst>
    <p:sldId id="663" r:id="rId2"/>
    <p:sldId id="671" r:id="rId3"/>
    <p:sldId id="578" r:id="rId4"/>
    <p:sldId id="520" r:id="rId5"/>
    <p:sldId id="672" r:id="rId6"/>
    <p:sldId id="494" r:id="rId7"/>
    <p:sldId id="670" r:id="rId8"/>
    <p:sldId id="680" r:id="rId9"/>
    <p:sldId id="679" r:id="rId10"/>
    <p:sldId id="537" r:id="rId11"/>
    <p:sldId id="637" r:id="rId12"/>
    <p:sldId id="678" r:id="rId13"/>
    <p:sldId id="655" r:id="rId14"/>
    <p:sldId id="657" r:id="rId15"/>
    <p:sldId id="658" r:id="rId16"/>
    <p:sldId id="615" r:id="rId17"/>
    <p:sldId id="617" r:id="rId18"/>
    <p:sldId id="620" r:id="rId19"/>
    <p:sldId id="621" r:id="rId20"/>
    <p:sldId id="625" r:id="rId21"/>
    <p:sldId id="623" r:id="rId22"/>
    <p:sldId id="636" r:id="rId23"/>
    <p:sldId id="574" r:id="rId24"/>
    <p:sldId id="509" r:id="rId25"/>
    <p:sldId id="476" r:id="rId26"/>
    <p:sldId id="526" r:id="rId27"/>
    <p:sldId id="510" r:id="rId28"/>
    <p:sldId id="619" r:id="rId29"/>
    <p:sldId id="531" r:id="rId30"/>
    <p:sldId id="486" r:id="rId31"/>
    <p:sldId id="488" r:id="rId32"/>
    <p:sldId id="649" r:id="rId33"/>
    <p:sldId id="429" r:id="rId34"/>
    <p:sldId id="633" r:id="rId35"/>
    <p:sldId id="569" r:id="rId36"/>
    <p:sldId id="554" r:id="rId37"/>
    <p:sldId id="673" r:id="rId38"/>
    <p:sldId id="677" r:id="rId39"/>
    <p:sldId id="675" r:id="rId40"/>
    <p:sldId id="681" r:id="rId41"/>
    <p:sldId id="593" r:id="rId4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ＭＳ Ｐゴシック" charset="-128"/>
      </a:defRPr>
    </a:lvl5pPr>
    <a:lvl6pPr marL="2286000" algn="l" defTabSz="914400" rtl="0" eaLnBrk="1" latinLnBrk="0" hangingPunct="1">
      <a:defRPr kern="1200">
        <a:solidFill>
          <a:schemeClr val="tx1"/>
        </a:solidFill>
        <a:latin typeface="Calibri" charset="0"/>
        <a:ea typeface="ＭＳ Ｐゴシック" charset="-128"/>
        <a:cs typeface="ＭＳ Ｐゴシック" charset="-128"/>
      </a:defRPr>
    </a:lvl6pPr>
    <a:lvl7pPr marL="2743200" algn="l" defTabSz="914400" rtl="0" eaLnBrk="1" latinLnBrk="0" hangingPunct="1">
      <a:defRPr kern="1200">
        <a:solidFill>
          <a:schemeClr val="tx1"/>
        </a:solidFill>
        <a:latin typeface="Calibri" charset="0"/>
        <a:ea typeface="ＭＳ Ｐゴシック" charset="-128"/>
        <a:cs typeface="ＭＳ Ｐゴシック" charset="-128"/>
      </a:defRPr>
    </a:lvl7pPr>
    <a:lvl8pPr marL="3200400" algn="l" defTabSz="914400" rtl="0" eaLnBrk="1" latinLnBrk="0" hangingPunct="1">
      <a:defRPr kern="1200">
        <a:solidFill>
          <a:schemeClr val="tx1"/>
        </a:solidFill>
        <a:latin typeface="Calibri" charset="0"/>
        <a:ea typeface="ＭＳ Ｐゴシック" charset="-128"/>
        <a:cs typeface="ＭＳ Ｐゴシック" charset="-128"/>
      </a:defRPr>
    </a:lvl8pPr>
    <a:lvl9pPr marL="3657600" algn="l" defTabSz="914400" rtl="0" eaLnBrk="1" latinLnBrk="0" hangingPunct="1">
      <a:defRPr kern="1200">
        <a:solidFill>
          <a:schemeClr val="tx1"/>
        </a:solidFill>
        <a:latin typeface="Calibri"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BF16"/>
    <a:srgbClr val="2F3690"/>
    <a:srgbClr val="FFFC10"/>
    <a:srgbClr val="3612FF"/>
    <a:srgbClr val="FDFC98"/>
    <a:srgbClr val="FFC25B"/>
    <a:srgbClr val="FFF7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51"/>
    <p:restoredTop sz="93548"/>
  </p:normalViewPr>
  <p:slideViewPr>
    <p:cSldViewPr snapToGrid="0" snapToObjects="1">
      <p:cViewPr varScale="1">
        <p:scale>
          <a:sx n="96" d="100"/>
          <a:sy n="96" d="100"/>
        </p:scale>
        <p:origin x="736" y="176"/>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C3CFA-06DF-4110-9DA4-1084DB3BD9F6}" type="doc">
      <dgm:prSet loTypeId="urn:microsoft.com/office/officeart/2008/layout/AlternatingHexagons" loCatId="list" qsTypeId="urn:microsoft.com/office/officeart/2005/8/quickstyle/3d5" qsCatId="3D" csTypeId="urn:microsoft.com/office/officeart/2005/8/colors/accent1_2" csCatId="accent1"/>
      <dgm:spPr/>
      <dgm:t>
        <a:bodyPr/>
        <a:lstStyle/>
        <a:p>
          <a:endParaRPr lang="en-US"/>
        </a:p>
      </dgm:t>
    </dgm:pt>
    <dgm:pt modelId="{14D6DE11-1E50-495B-B1B6-8DC70CC2318A}">
      <dgm:prSet/>
      <dgm:spPr/>
      <dgm:t>
        <a:bodyPr/>
        <a:lstStyle/>
        <a:p>
          <a:r>
            <a:rPr lang="en-US" dirty="0"/>
            <a:t>Why</a:t>
          </a:r>
        </a:p>
      </dgm:t>
    </dgm:pt>
    <dgm:pt modelId="{D37E2B98-92E9-41A7-8AE9-7C423F8C77C4}" type="parTrans" cxnId="{7744AD0C-5942-46A0-9BD2-0AF3FFE357AB}">
      <dgm:prSet/>
      <dgm:spPr/>
      <dgm:t>
        <a:bodyPr/>
        <a:lstStyle/>
        <a:p>
          <a:endParaRPr lang="en-US"/>
        </a:p>
      </dgm:t>
    </dgm:pt>
    <dgm:pt modelId="{72425223-1D55-4489-9ECB-639D74967E8C}" type="sibTrans" cxnId="{7744AD0C-5942-46A0-9BD2-0AF3FFE357AB}">
      <dgm:prSet/>
      <dgm:spPr/>
      <dgm:t>
        <a:bodyPr/>
        <a:lstStyle/>
        <a:p>
          <a:endParaRPr lang="en-US"/>
        </a:p>
      </dgm:t>
    </dgm:pt>
    <dgm:pt modelId="{2BA0F2C7-11B1-459D-9A03-F8B1DA287A60}">
      <dgm:prSet/>
      <dgm:spPr/>
      <dgm:t>
        <a:bodyPr/>
        <a:lstStyle/>
        <a:p>
          <a:r>
            <a:rPr lang="en-US" dirty="0"/>
            <a:t>Who</a:t>
          </a:r>
        </a:p>
      </dgm:t>
    </dgm:pt>
    <dgm:pt modelId="{9EE7A679-1461-4FAB-8E0C-377A8899C5F2}" type="parTrans" cxnId="{CEB56074-C1EE-4CBF-AD39-6F674DF18523}">
      <dgm:prSet/>
      <dgm:spPr/>
      <dgm:t>
        <a:bodyPr/>
        <a:lstStyle/>
        <a:p>
          <a:endParaRPr lang="en-US"/>
        </a:p>
      </dgm:t>
    </dgm:pt>
    <dgm:pt modelId="{A169B473-AEC3-4C27-A0C4-BFDC3293A7A6}" type="sibTrans" cxnId="{CEB56074-C1EE-4CBF-AD39-6F674DF18523}">
      <dgm:prSet/>
      <dgm:spPr/>
      <dgm:t>
        <a:bodyPr/>
        <a:lstStyle/>
        <a:p>
          <a:endParaRPr lang="en-US"/>
        </a:p>
      </dgm:t>
    </dgm:pt>
    <dgm:pt modelId="{69FAC302-7629-48F6-BA60-48B4FB649A72}">
      <dgm:prSet/>
      <dgm:spPr/>
      <dgm:t>
        <a:bodyPr/>
        <a:lstStyle/>
        <a:p>
          <a:r>
            <a:rPr lang="en-US"/>
            <a:t>Where</a:t>
          </a:r>
        </a:p>
      </dgm:t>
    </dgm:pt>
    <dgm:pt modelId="{F650E10C-E634-48FD-A688-AAAA79E7E3C8}" type="parTrans" cxnId="{4D1E7564-E465-4E5D-A9DE-7D0DA79757A2}">
      <dgm:prSet/>
      <dgm:spPr/>
      <dgm:t>
        <a:bodyPr/>
        <a:lstStyle/>
        <a:p>
          <a:endParaRPr lang="en-US"/>
        </a:p>
      </dgm:t>
    </dgm:pt>
    <dgm:pt modelId="{95090518-AB48-4061-838F-BA2177A61059}" type="sibTrans" cxnId="{4D1E7564-E465-4E5D-A9DE-7D0DA79757A2}">
      <dgm:prSet/>
      <dgm:spPr/>
      <dgm:t>
        <a:bodyPr/>
        <a:lstStyle/>
        <a:p>
          <a:endParaRPr lang="en-US"/>
        </a:p>
      </dgm:t>
    </dgm:pt>
    <dgm:pt modelId="{7EE7F7AB-2919-4B6D-BE67-1C22C75A258C}">
      <dgm:prSet/>
      <dgm:spPr/>
      <dgm:t>
        <a:bodyPr/>
        <a:lstStyle/>
        <a:p>
          <a:r>
            <a:rPr lang="en-US"/>
            <a:t>What</a:t>
          </a:r>
        </a:p>
      </dgm:t>
    </dgm:pt>
    <dgm:pt modelId="{65FECBBE-225F-4365-8BFC-13DFB68EE653}" type="parTrans" cxnId="{509A0C9C-23F4-4BC5-9820-C8B026BB594B}">
      <dgm:prSet/>
      <dgm:spPr/>
      <dgm:t>
        <a:bodyPr/>
        <a:lstStyle/>
        <a:p>
          <a:endParaRPr lang="en-US"/>
        </a:p>
      </dgm:t>
    </dgm:pt>
    <dgm:pt modelId="{789AEF2B-E2E4-4561-9101-60D8A1B467C1}" type="sibTrans" cxnId="{509A0C9C-23F4-4BC5-9820-C8B026BB594B}">
      <dgm:prSet/>
      <dgm:spPr/>
      <dgm:t>
        <a:bodyPr/>
        <a:lstStyle/>
        <a:p>
          <a:endParaRPr lang="en-US"/>
        </a:p>
      </dgm:t>
    </dgm:pt>
    <dgm:pt modelId="{CB9002B9-5743-48C4-8457-61EAAC84CC59}">
      <dgm:prSet/>
      <dgm:spPr/>
      <dgm:t>
        <a:bodyPr/>
        <a:lstStyle/>
        <a:p>
          <a:r>
            <a:rPr lang="en-US" dirty="0"/>
            <a:t>How</a:t>
          </a:r>
        </a:p>
      </dgm:t>
    </dgm:pt>
    <dgm:pt modelId="{3CD4472B-FF26-4866-A556-4CA0BB253AE6}" type="parTrans" cxnId="{BF16DBD5-C115-491E-9A9A-DED058A6DB22}">
      <dgm:prSet/>
      <dgm:spPr/>
      <dgm:t>
        <a:bodyPr/>
        <a:lstStyle/>
        <a:p>
          <a:endParaRPr lang="en-US"/>
        </a:p>
      </dgm:t>
    </dgm:pt>
    <dgm:pt modelId="{2B9CD887-9248-423D-AD7A-F6E49E075DF6}" type="sibTrans" cxnId="{BF16DBD5-C115-491E-9A9A-DED058A6DB22}">
      <dgm:prSet/>
      <dgm:spPr/>
      <dgm:t>
        <a:bodyPr/>
        <a:lstStyle/>
        <a:p>
          <a:endParaRPr lang="en-US"/>
        </a:p>
      </dgm:t>
    </dgm:pt>
    <dgm:pt modelId="{5CCE2199-E113-0C49-B5BB-2D9264A54321}" type="pres">
      <dgm:prSet presAssocID="{3A5C3CFA-06DF-4110-9DA4-1084DB3BD9F6}" presName="Name0" presStyleCnt="0">
        <dgm:presLayoutVars>
          <dgm:chMax/>
          <dgm:chPref/>
          <dgm:dir/>
          <dgm:animLvl val="lvl"/>
        </dgm:presLayoutVars>
      </dgm:prSet>
      <dgm:spPr/>
    </dgm:pt>
    <dgm:pt modelId="{2D9F8782-0CCA-E54B-AA03-929A0203E5D9}" type="pres">
      <dgm:prSet presAssocID="{14D6DE11-1E50-495B-B1B6-8DC70CC2318A}" presName="composite" presStyleCnt="0"/>
      <dgm:spPr/>
    </dgm:pt>
    <dgm:pt modelId="{4515FFBE-9D57-3C4D-8A60-8E21DC50685E}" type="pres">
      <dgm:prSet presAssocID="{14D6DE11-1E50-495B-B1B6-8DC70CC2318A}" presName="Parent1" presStyleLbl="node1" presStyleIdx="0" presStyleCnt="10">
        <dgm:presLayoutVars>
          <dgm:chMax val="1"/>
          <dgm:chPref val="1"/>
          <dgm:bulletEnabled val="1"/>
        </dgm:presLayoutVars>
      </dgm:prSet>
      <dgm:spPr/>
    </dgm:pt>
    <dgm:pt modelId="{102A0333-5789-2A4D-82B2-396621FB6AF7}" type="pres">
      <dgm:prSet presAssocID="{14D6DE11-1E50-495B-B1B6-8DC70CC2318A}" presName="Childtext1" presStyleLbl="revTx" presStyleIdx="0" presStyleCnt="5">
        <dgm:presLayoutVars>
          <dgm:chMax val="0"/>
          <dgm:chPref val="0"/>
          <dgm:bulletEnabled val="1"/>
        </dgm:presLayoutVars>
      </dgm:prSet>
      <dgm:spPr/>
    </dgm:pt>
    <dgm:pt modelId="{7EE9AE09-F017-F04E-92EE-803334ABB842}" type="pres">
      <dgm:prSet presAssocID="{14D6DE11-1E50-495B-B1B6-8DC70CC2318A}" presName="BalanceSpacing" presStyleCnt="0"/>
      <dgm:spPr/>
    </dgm:pt>
    <dgm:pt modelId="{06E907EB-FEEA-9C49-BE55-CDD1502AAC69}" type="pres">
      <dgm:prSet presAssocID="{14D6DE11-1E50-495B-B1B6-8DC70CC2318A}" presName="BalanceSpacing1" presStyleCnt="0"/>
      <dgm:spPr/>
    </dgm:pt>
    <dgm:pt modelId="{89E4C33D-FC42-9045-9D38-53136FF906A1}" type="pres">
      <dgm:prSet presAssocID="{72425223-1D55-4489-9ECB-639D74967E8C}" presName="Accent1Text" presStyleLbl="node1" presStyleIdx="1" presStyleCnt="10"/>
      <dgm:spPr/>
    </dgm:pt>
    <dgm:pt modelId="{CC56E15D-1E26-684C-B23F-E646A19F8491}" type="pres">
      <dgm:prSet presAssocID="{72425223-1D55-4489-9ECB-639D74967E8C}" presName="spaceBetweenRectangles" presStyleCnt="0"/>
      <dgm:spPr/>
    </dgm:pt>
    <dgm:pt modelId="{58097FE2-42FF-AF4A-8570-877163FA03DF}" type="pres">
      <dgm:prSet presAssocID="{2BA0F2C7-11B1-459D-9A03-F8B1DA287A60}" presName="composite" presStyleCnt="0"/>
      <dgm:spPr/>
    </dgm:pt>
    <dgm:pt modelId="{0E37C911-0EE7-CF43-A01B-83A9834D94A0}" type="pres">
      <dgm:prSet presAssocID="{2BA0F2C7-11B1-459D-9A03-F8B1DA287A60}" presName="Parent1" presStyleLbl="node1" presStyleIdx="2" presStyleCnt="10">
        <dgm:presLayoutVars>
          <dgm:chMax val="1"/>
          <dgm:chPref val="1"/>
          <dgm:bulletEnabled val="1"/>
        </dgm:presLayoutVars>
      </dgm:prSet>
      <dgm:spPr/>
    </dgm:pt>
    <dgm:pt modelId="{31418800-B27D-9B4C-A493-7B9EB91E2C54}" type="pres">
      <dgm:prSet presAssocID="{2BA0F2C7-11B1-459D-9A03-F8B1DA287A60}" presName="Childtext1" presStyleLbl="revTx" presStyleIdx="1" presStyleCnt="5">
        <dgm:presLayoutVars>
          <dgm:chMax val="0"/>
          <dgm:chPref val="0"/>
          <dgm:bulletEnabled val="1"/>
        </dgm:presLayoutVars>
      </dgm:prSet>
      <dgm:spPr/>
    </dgm:pt>
    <dgm:pt modelId="{20DCB1E6-79C7-8F4F-9677-B1706BD9258D}" type="pres">
      <dgm:prSet presAssocID="{2BA0F2C7-11B1-459D-9A03-F8B1DA287A60}" presName="BalanceSpacing" presStyleCnt="0"/>
      <dgm:spPr/>
    </dgm:pt>
    <dgm:pt modelId="{6A5C91DC-F6A0-5F43-BDA1-D390206221B1}" type="pres">
      <dgm:prSet presAssocID="{2BA0F2C7-11B1-459D-9A03-F8B1DA287A60}" presName="BalanceSpacing1" presStyleCnt="0"/>
      <dgm:spPr/>
    </dgm:pt>
    <dgm:pt modelId="{FF902A57-BDE9-924B-8E7E-4DDD32CB2FC9}" type="pres">
      <dgm:prSet presAssocID="{A169B473-AEC3-4C27-A0C4-BFDC3293A7A6}" presName="Accent1Text" presStyleLbl="node1" presStyleIdx="3" presStyleCnt="10"/>
      <dgm:spPr/>
    </dgm:pt>
    <dgm:pt modelId="{D174F79A-CC9F-8D44-8D6A-83648E854A13}" type="pres">
      <dgm:prSet presAssocID="{A169B473-AEC3-4C27-A0C4-BFDC3293A7A6}" presName="spaceBetweenRectangles" presStyleCnt="0"/>
      <dgm:spPr/>
    </dgm:pt>
    <dgm:pt modelId="{02F955AD-90E1-0749-BBC4-C105E40EE820}" type="pres">
      <dgm:prSet presAssocID="{69FAC302-7629-48F6-BA60-48B4FB649A72}" presName="composite" presStyleCnt="0"/>
      <dgm:spPr/>
    </dgm:pt>
    <dgm:pt modelId="{8C92C383-C0C0-4D40-9572-068E5B6CE71A}" type="pres">
      <dgm:prSet presAssocID="{69FAC302-7629-48F6-BA60-48B4FB649A72}" presName="Parent1" presStyleLbl="node1" presStyleIdx="4" presStyleCnt="10">
        <dgm:presLayoutVars>
          <dgm:chMax val="1"/>
          <dgm:chPref val="1"/>
          <dgm:bulletEnabled val="1"/>
        </dgm:presLayoutVars>
      </dgm:prSet>
      <dgm:spPr/>
    </dgm:pt>
    <dgm:pt modelId="{BE336B8C-0152-D64B-BCE0-8C2B89BC762C}" type="pres">
      <dgm:prSet presAssocID="{69FAC302-7629-48F6-BA60-48B4FB649A72}" presName="Childtext1" presStyleLbl="revTx" presStyleIdx="2" presStyleCnt="5">
        <dgm:presLayoutVars>
          <dgm:chMax val="0"/>
          <dgm:chPref val="0"/>
          <dgm:bulletEnabled val="1"/>
        </dgm:presLayoutVars>
      </dgm:prSet>
      <dgm:spPr/>
    </dgm:pt>
    <dgm:pt modelId="{61487024-3F65-8846-A150-AA1B628FC296}" type="pres">
      <dgm:prSet presAssocID="{69FAC302-7629-48F6-BA60-48B4FB649A72}" presName="BalanceSpacing" presStyleCnt="0"/>
      <dgm:spPr/>
    </dgm:pt>
    <dgm:pt modelId="{F006BCF9-5C21-8D47-9314-AEBC72ACC61B}" type="pres">
      <dgm:prSet presAssocID="{69FAC302-7629-48F6-BA60-48B4FB649A72}" presName="BalanceSpacing1" presStyleCnt="0"/>
      <dgm:spPr/>
    </dgm:pt>
    <dgm:pt modelId="{BD57A954-B9FD-8B45-8415-F78F14F781FC}" type="pres">
      <dgm:prSet presAssocID="{95090518-AB48-4061-838F-BA2177A61059}" presName="Accent1Text" presStyleLbl="node1" presStyleIdx="5" presStyleCnt="10"/>
      <dgm:spPr/>
    </dgm:pt>
    <dgm:pt modelId="{EE24AD79-688D-904D-A2A1-7FDE6D4188FD}" type="pres">
      <dgm:prSet presAssocID="{95090518-AB48-4061-838F-BA2177A61059}" presName="spaceBetweenRectangles" presStyleCnt="0"/>
      <dgm:spPr/>
    </dgm:pt>
    <dgm:pt modelId="{63C6945A-E421-8847-94A4-1E3F92854E7C}" type="pres">
      <dgm:prSet presAssocID="{7EE7F7AB-2919-4B6D-BE67-1C22C75A258C}" presName="composite" presStyleCnt="0"/>
      <dgm:spPr/>
    </dgm:pt>
    <dgm:pt modelId="{477DA171-A9B5-5149-9214-608A6DF4DC08}" type="pres">
      <dgm:prSet presAssocID="{7EE7F7AB-2919-4B6D-BE67-1C22C75A258C}" presName="Parent1" presStyleLbl="node1" presStyleIdx="6" presStyleCnt="10">
        <dgm:presLayoutVars>
          <dgm:chMax val="1"/>
          <dgm:chPref val="1"/>
          <dgm:bulletEnabled val="1"/>
        </dgm:presLayoutVars>
      </dgm:prSet>
      <dgm:spPr/>
    </dgm:pt>
    <dgm:pt modelId="{621614B8-BCB9-AF45-89B0-2D8A0AA63DCC}" type="pres">
      <dgm:prSet presAssocID="{7EE7F7AB-2919-4B6D-BE67-1C22C75A258C}" presName="Childtext1" presStyleLbl="revTx" presStyleIdx="3" presStyleCnt="5">
        <dgm:presLayoutVars>
          <dgm:chMax val="0"/>
          <dgm:chPref val="0"/>
          <dgm:bulletEnabled val="1"/>
        </dgm:presLayoutVars>
      </dgm:prSet>
      <dgm:spPr/>
    </dgm:pt>
    <dgm:pt modelId="{E9EF673A-2766-DA4E-B9C5-0BD2DF08F47B}" type="pres">
      <dgm:prSet presAssocID="{7EE7F7AB-2919-4B6D-BE67-1C22C75A258C}" presName="BalanceSpacing" presStyleCnt="0"/>
      <dgm:spPr/>
    </dgm:pt>
    <dgm:pt modelId="{E8DABC0A-CAE8-3641-A196-0A2A1DAA55F8}" type="pres">
      <dgm:prSet presAssocID="{7EE7F7AB-2919-4B6D-BE67-1C22C75A258C}" presName="BalanceSpacing1" presStyleCnt="0"/>
      <dgm:spPr/>
    </dgm:pt>
    <dgm:pt modelId="{51632286-7103-D34D-94D7-FCEC04CD3BFB}" type="pres">
      <dgm:prSet presAssocID="{789AEF2B-E2E4-4561-9101-60D8A1B467C1}" presName="Accent1Text" presStyleLbl="node1" presStyleIdx="7" presStyleCnt="10"/>
      <dgm:spPr/>
    </dgm:pt>
    <dgm:pt modelId="{C35C76D6-784C-F24C-A5C0-413137C17773}" type="pres">
      <dgm:prSet presAssocID="{789AEF2B-E2E4-4561-9101-60D8A1B467C1}" presName="spaceBetweenRectangles" presStyleCnt="0"/>
      <dgm:spPr/>
    </dgm:pt>
    <dgm:pt modelId="{252D4AEE-C8E3-764A-9FBA-F8D1F5100FA6}" type="pres">
      <dgm:prSet presAssocID="{CB9002B9-5743-48C4-8457-61EAAC84CC59}" presName="composite" presStyleCnt="0"/>
      <dgm:spPr/>
    </dgm:pt>
    <dgm:pt modelId="{786A262F-1532-3840-B69B-CD382E92D95B}" type="pres">
      <dgm:prSet presAssocID="{CB9002B9-5743-48C4-8457-61EAAC84CC59}" presName="Parent1" presStyleLbl="node1" presStyleIdx="8" presStyleCnt="10">
        <dgm:presLayoutVars>
          <dgm:chMax val="1"/>
          <dgm:chPref val="1"/>
          <dgm:bulletEnabled val="1"/>
        </dgm:presLayoutVars>
      </dgm:prSet>
      <dgm:spPr/>
    </dgm:pt>
    <dgm:pt modelId="{9C9D9EFC-AD7A-6948-9758-A5E93E3D32BE}" type="pres">
      <dgm:prSet presAssocID="{CB9002B9-5743-48C4-8457-61EAAC84CC59}" presName="Childtext1" presStyleLbl="revTx" presStyleIdx="4" presStyleCnt="5">
        <dgm:presLayoutVars>
          <dgm:chMax val="0"/>
          <dgm:chPref val="0"/>
          <dgm:bulletEnabled val="1"/>
        </dgm:presLayoutVars>
      </dgm:prSet>
      <dgm:spPr/>
    </dgm:pt>
    <dgm:pt modelId="{11184C3A-5483-8B4D-B162-42E26604DD86}" type="pres">
      <dgm:prSet presAssocID="{CB9002B9-5743-48C4-8457-61EAAC84CC59}" presName="BalanceSpacing" presStyleCnt="0"/>
      <dgm:spPr/>
    </dgm:pt>
    <dgm:pt modelId="{19515106-04A4-4341-808F-6D6BD4DEA4FD}" type="pres">
      <dgm:prSet presAssocID="{CB9002B9-5743-48C4-8457-61EAAC84CC59}" presName="BalanceSpacing1" presStyleCnt="0"/>
      <dgm:spPr/>
    </dgm:pt>
    <dgm:pt modelId="{23E7EBBC-85A3-1E4D-8D91-2B57F7704E7F}" type="pres">
      <dgm:prSet presAssocID="{2B9CD887-9248-423D-AD7A-F6E49E075DF6}" presName="Accent1Text" presStyleLbl="node1" presStyleIdx="9" presStyleCnt="10"/>
      <dgm:spPr/>
    </dgm:pt>
  </dgm:ptLst>
  <dgm:cxnLst>
    <dgm:cxn modelId="{1640A301-8E72-444A-84AD-74BAED5C708B}" type="presOf" srcId="{69FAC302-7629-48F6-BA60-48B4FB649A72}" destId="{8C92C383-C0C0-4D40-9572-068E5B6CE71A}" srcOrd="0" destOrd="0" presId="urn:microsoft.com/office/officeart/2008/layout/AlternatingHexagons"/>
    <dgm:cxn modelId="{7744AD0C-5942-46A0-9BD2-0AF3FFE357AB}" srcId="{3A5C3CFA-06DF-4110-9DA4-1084DB3BD9F6}" destId="{14D6DE11-1E50-495B-B1B6-8DC70CC2318A}" srcOrd="0" destOrd="0" parTransId="{D37E2B98-92E9-41A7-8AE9-7C423F8C77C4}" sibTransId="{72425223-1D55-4489-9ECB-639D74967E8C}"/>
    <dgm:cxn modelId="{7D745B1B-7827-C94E-B63E-A0A8791B9D1E}" type="presOf" srcId="{72425223-1D55-4489-9ECB-639D74967E8C}" destId="{89E4C33D-FC42-9045-9D38-53136FF906A1}" srcOrd="0" destOrd="0" presId="urn:microsoft.com/office/officeart/2008/layout/AlternatingHexagons"/>
    <dgm:cxn modelId="{4A598237-4D70-8F4D-8328-AF33491181F6}" type="presOf" srcId="{7EE7F7AB-2919-4B6D-BE67-1C22C75A258C}" destId="{477DA171-A9B5-5149-9214-608A6DF4DC08}" srcOrd="0" destOrd="0" presId="urn:microsoft.com/office/officeart/2008/layout/AlternatingHexagons"/>
    <dgm:cxn modelId="{31C5E83F-793D-3A44-B1A1-A85FF4ED2378}" type="presOf" srcId="{CB9002B9-5743-48C4-8457-61EAAC84CC59}" destId="{786A262F-1532-3840-B69B-CD382E92D95B}" srcOrd="0" destOrd="0" presId="urn:microsoft.com/office/officeart/2008/layout/AlternatingHexagons"/>
    <dgm:cxn modelId="{62961844-DC22-A543-829B-1125FCA3FE87}" type="presOf" srcId="{789AEF2B-E2E4-4561-9101-60D8A1B467C1}" destId="{51632286-7103-D34D-94D7-FCEC04CD3BFB}" srcOrd="0" destOrd="0" presId="urn:microsoft.com/office/officeart/2008/layout/AlternatingHexagons"/>
    <dgm:cxn modelId="{01EA465C-ECDC-7F44-856B-4B14C4485729}" type="presOf" srcId="{95090518-AB48-4061-838F-BA2177A61059}" destId="{BD57A954-B9FD-8B45-8415-F78F14F781FC}" srcOrd="0" destOrd="0" presId="urn:microsoft.com/office/officeart/2008/layout/AlternatingHexagons"/>
    <dgm:cxn modelId="{4D1E7564-E465-4E5D-A9DE-7D0DA79757A2}" srcId="{3A5C3CFA-06DF-4110-9DA4-1084DB3BD9F6}" destId="{69FAC302-7629-48F6-BA60-48B4FB649A72}" srcOrd="2" destOrd="0" parTransId="{F650E10C-E634-48FD-A688-AAAA79E7E3C8}" sibTransId="{95090518-AB48-4061-838F-BA2177A61059}"/>
    <dgm:cxn modelId="{5E3D7670-FA91-EF44-8B96-A3CFF75C44FA}" type="presOf" srcId="{3A5C3CFA-06DF-4110-9DA4-1084DB3BD9F6}" destId="{5CCE2199-E113-0C49-B5BB-2D9264A54321}" srcOrd="0" destOrd="0" presId="urn:microsoft.com/office/officeart/2008/layout/AlternatingHexagons"/>
    <dgm:cxn modelId="{CEB56074-C1EE-4CBF-AD39-6F674DF18523}" srcId="{3A5C3CFA-06DF-4110-9DA4-1084DB3BD9F6}" destId="{2BA0F2C7-11B1-459D-9A03-F8B1DA287A60}" srcOrd="1" destOrd="0" parTransId="{9EE7A679-1461-4FAB-8E0C-377A8899C5F2}" sibTransId="{A169B473-AEC3-4C27-A0C4-BFDC3293A7A6}"/>
    <dgm:cxn modelId="{C8A2E097-82DC-654E-A135-6D9544B6EF60}" type="presOf" srcId="{2B9CD887-9248-423D-AD7A-F6E49E075DF6}" destId="{23E7EBBC-85A3-1E4D-8D91-2B57F7704E7F}" srcOrd="0" destOrd="0" presId="urn:microsoft.com/office/officeart/2008/layout/AlternatingHexagons"/>
    <dgm:cxn modelId="{509A0C9C-23F4-4BC5-9820-C8B026BB594B}" srcId="{3A5C3CFA-06DF-4110-9DA4-1084DB3BD9F6}" destId="{7EE7F7AB-2919-4B6D-BE67-1C22C75A258C}" srcOrd="3" destOrd="0" parTransId="{65FECBBE-225F-4365-8BFC-13DFB68EE653}" sibTransId="{789AEF2B-E2E4-4561-9101-60D8A1B467C1}"/>
    <dgm:cxn modelId="{8D1F55C3-7445-E94B-8085-980500285E15}" type="presOf" srcId="{14D6DE11-1E50-495B-B1B6-8DC70CC2318A}" destId="{4515FFBE-9D57-3C4D-8A60-8E21DC50685E}" srcOrd="0" destOrd="0" presId="urn:microsoft.com/office/officeart/2008/layout/AlternatingHexagons"/>
    <dgm:cxn modelId="{DDBE29CA-E6F5-E146-907A-D0DC254AE755}" type="presOf" srcId="{A169B473-AEC3-4C27-A0C4-BFDC3293A7A6}" destId="{FF902A57-BDE9-924B-8E7E-4DDD32CB2FC9}" srcOrd="0" destOrd="0" presId="urn:microsoft.com/office/officeart/2008/layout/AlternatingHexagons"/>
    <dgm:cxn modelId="{3E2F6CCB-C372-6146-9F47-E9D4B01318DD}" type="presOf" srcId="{2BA0F2C7-11B1-459D-9A03-F8B1DA287A60}" destId="{0E37C911-0EE7-CF43-A01B-83A9834D94A0}" srcOrd="0" destOrd="0" presId="urn:microsoft.com/office/officeart/2008/layout/AlternatingHexagons"/>
    <dgm:cxn modelId="{BF16DBD5-C115-491E-9A9A-DED058A6DB22}" srcId="{3A5C3CFA-06DF-4110-9DA4-1084DB3BD9F6}" destId="{CB9002B9-5743-48C4-8457-61EAAC84CC59}" srcOrd="4" destOrd="0" parTransId="{3CD4472B-FF26-4866-A556-4CA0BB253AE6}" sibTransId="{2B9CD887-9248-423D-AD7A-F6E49E075DF6}"/>
    <dgm:cxn modelId="{34266AFB-88E8-E345-8330-851BFA98D72D}" type="presParOf" srcId="{5CCE2199-E113-0C49-B5BB-2D9264A54321}" destId="{2D9F8782-0CCA-E54B-AA03-929A0203E5D9}" srcOrd="0" destOrd="0" presId="urn:microsoft.com/office/officeart/2008/layout/AlternatingHexagons"/>
    <dgm:cxn modelId="{DBE56C90-EA43-B946-A150-4153D1645DFD}" type="presParOf" srcId="{2D9F8782-0CCA-E54B-AA03-929A0203E5D9}" destId="{4515FFBE-9D57-3C4D-8A60-8E21DC50685E}" srcOrd="0" destOrd="0" presId="urn:microsoft.com/office/officeart/2008/layout/AlternatingHexagons"/>
    <dgm:cxn modelId="{EF42557E-0863-1F43-89FF-0D4A91420835}" type="presParOf" srcId="{2D9F8782-0CCA-E54B-AA03-929A0203E5D9}" destId="{102A0333-5789-2A4D-82B2-396621FB6AF7}" srcOrd="1" destOrd="0" presId="urn:microsoft.com/office/officeart/2008/layout/AlternatingHexagons"/>
    <dgm:cxn modelId="{EB6E10BF-2043-9547-9A67-1468378395AA}" type="presParOf" srcId="{2D9F8782-0CCA-E54B-AA03-929A0203E5D9}" destId="{7EE9AE09-F017-F04E-92EE-803334ABB842}" srcOrd="2" destOrd="0" presId="urn:microsoft.com/office/officeart/2008/layout/AlternatingHexagons"/>
    <dgm:cxn modelId="{ABF17B2D-1244-1E40-A6CF-3465FA5AE9A0}" type="presParOf" srcId="{2D9F8782-0CCA-E54B-AA03-929A0203E5D9}" destId="{06E907EB-FEEA-9C49-BE55-CDD1502AAC69}" srcOrd="3" destOrd="0" presId="urn:microsoft.com/office/officeart/2008/layout/AlternatingHexagons"/>
    <dgm:cxn modelId="{E6B93755-A68A-4B4F-A5A6-D280D4498F9C}" type="presParOf" srcId="{2D9F8782-0CCA-E54B-AA03-929A0203E5D9}" destId="{89E4C33D-FC42-9045-9D38-53136FF906A1}" srcOrd="4" destOrd="0" presId="urn:microsoft.com/office/officeart/2008/layout/AlternatingHexagons"/>
    <dgm:cxn modelId="{0C796A55-9311-054B-8AF9-AEE0FD36DDA6}" type="presParOf" srcId="{5CCE2199-E113-0C49-B5BB-2D9264A54321}" destId="{CC56E15D-1E26-684C-B23F-E646A19F8491}" srcOrd="1" destOrd="0" presId="urn:microsoft.com/office/officeart/2008/layout/AlternatingHexagons"/>
    <dgm:cxn modelId="{3C187ACF-F32C-1C46-8DFA-0B7AF39F34B8}" type="presParOf" srcId="{5CCE2199-E113-0C49-B5BB-2D9264A54321}" destId="{58097FE2-42FF-AF4A-8570-877163FA03DF}" srcOrd="2" destOrd="0" presId="urn:microsoft.com/office/officeart/2008/layout/AlternatingHexagons"/>
    <dgm:cxn modelId="{FCF9E5E0-07E0-3944-90A9-D10DE8ED716E}" type="presParOf" srcId="{58097FE2-42FF-AF4A-8570-877163FA03DF}" destId="{0E37C911-0EE7-CF43-A01B-83A9834D94A0}" srcOrd="0" destOrd="0" presId="urn:microsoft.com/office/officeart/2008/layout/AlternatingHexagons"/>
    <dgm:cxn modelId="{67809458-8F0F-3D41-AABC-AB7EF07C4598}" type="presParOf" srcId="{58097FE2-42FF-AF4A-8570-877163FA03DF}" destId="{31418800-B27D-9B4C-A493-7B9EB91E2C54}" srcOrd="1" destOrd="0" presId="urn:microsoft.com/office/officeart/2008/layout/AlternatingHexagons"/>
    <dgm:cxn modelId="{8472D8E7-54D8-A447-A6BB-ABF564332D23}" type="presParOf" srcId="{58097FE2-42FF-AF4A-8570-877163FA03DF}" destId="{20DCB1E6-79C7-8F4F-9677-B1706BD9258D}" srcOrd="2" destOrd="0" presId="urn:microsoft.com/office/officeart/2008/layout/AlternatingHexagons"/>
    <dgm:cxn modelId="{1C597EF2-8120-694C-A8E3-DF16708FA816}" type="presParOf" srcId="{58097FE2-42FF-AF4A-8570-877163FA03DF}" destId="{6A5C91DC-F6A0-5F43-BDA1-D390206221B1}" srcOrd="3" destOrd="0" presId="urn:microsoft.com/office/officeart/2008/layout/AlternatingHexagons"/>
    <dgm:cxn modelId="{E9ED2DB0-31BB-514C-BC72-C8A8A3FF5EDD}" type="presParOf" srcId="{58097FE2-42FF-AF4A-8570-877163FA03DF}" destId="{FF902A57-BDE9-924B-8E7E-4DDD32CB2FC9}" srcOrd="4" destOrd="0" presId="urn:microsoft.com/office/officeart/2008/layout/AlternatingHexagons"/>
    <dgm:cxn modelId="{85B09994-8DEA-0942-B9F7-D09CF2550F8D}" type="presParOf" srcId="{5CCE2199-E113-0C49-B5BB-2D9264A54321}" destId="{D174F79A-CC9F-8D44-8D6A-83648E854A13}" srcOrd="3" destOrd="0" presId="urn:microsoft.com/office/officeart/2008/layout/AlternatingHexagons"/>
    <dgm:cxn modelId="{89DA3745-0B06-8E42-8FC2-2C3288E70CFD}" type="presParOf" srcId="{5CCE2199-E113-0C49-B5BB-2D9264A54321}" destId="{02F955AD-90E1-0749-BBC4-C105E40EE820}" srcOrd="4" destOrd="0" presId="urn:microsoft.com/office/officeart/2008/layout/AlternatingHexagons"/>
    <dgm:cxn modelId="{4821AAA3-BAA8-A848-8DF8-2BF45A2B3130}" type="presParOf" srcId="{02F955AD-90E1-0749-BBC4-C105E40EE820}" destId="{8C92C383-C0C0-4D40-9572-068E5B6CE71A}" srcOrd="0" destOrd="0" presId="urn:microsoft.com/office/officeart/2008/layout/AlternatingHexagons"/>
    <dgm:cxn modelId="{49241704-2A6F-9F4E-82D0-31CC073B71FD}" type="presParOf" srcId="{02F955AD-90E1-0749-BBC4-C105E40EE820}" destId="{BE336B8C-0152-D64B-BCE0-8C2B89BC762C}" srcOrd="1" destOrd="0" presId="urn:microsoft.com/office/officeart/2008/layout/AlternatingHexagons"/>
    <dgm:cxn modelId="{D4AC3CD6-D672-6E47-90AE-68111867E4BE}" type="presParOf" srcId="{02F955AD-90E1-0749-BBC4-C105E40EE820}" destId="{61487024-3F65-8846-A150-AA1B628FC296}" srcOrd="2" destOrd="0" presId="urn:microsoft.com/office/officeart/2008/layout/AlternatingHexagons"/>
    <dgm:cxn modelId="{D65D36E6-F117-C246-8B6B-70DE74F04C32}" type="presParOf" srcId="{02F955AD-90E1-0749-BBC4-C105E40EE820}" destId="{F006BCF9-5C21-8D47-9314-AEBC72ACC61B}" srcOrd="3" destOrd="0" presId="urn:microsoft.com/office/officeart/2008/layout/AlternatingHexagons"/>
    <dgm:cxn modelId="{32BA6AC6-C6C5-0840-9742-96CAEB8E4104}" type="presParOf" srcId="{02F955AD-90E1-0749-BBC4-C105E40EE820}" destId="{BD57A954-B9FD-8B45-8415-F78F14F781FC}" srcOrd="4" destOrd="0" presId="urn:microsoft.com/office/officeart/2008/layout/AlternatingHexagons"/>
    <dgm:cxn modelId="{8472DB2E-2DF0-DD40-A1D3-9BAE83F99C56}" type="presParOf" srcId="{5CCE2199-E113-0C49-B5BB-2D9264A54321}" destId="{EE24AD79-688D-904D-A2A1-7FDE6D4188FD}" srcOrd="5" destOrd="0" presId="urn:microsoft.com/office/officeart/2008/layout/AlternatingHexagons"/>
    <dgm:cxn modelId="{BFC425BA-4032-9F45-9DB6-701C097CA5E0}" type="presParOf" srcId="{5CCE2199-E113-0C49-B5BB-2D9264A54321}" destId="{63C6945A-E421-8847-94A4-1E3F92854E7C}" srcOrd="6" destOrd="0" presId="urn:microsoft.com/office/officeart/2008/layout/AlternatingHexagons"/>
    <dgm:cxn modelId="{8666C375-ECFC-884E-B104-9415B31E10CD}" type="presParOf" srcId="{63C6945A-E421-8847-94A4-1E3F92854E7C}" destId="{477DA171-A9B5-5149-9214-608A6DF4DC08}" srcOrd="0" destOrd="0" presId="urn:microsoft.com/office/officeart/2008/layout/AlternatingHexagons"/>
    <dgm:cxn modelId="{4506D60A-187D-EE45-AE68-F77F82092D63}" type="presParOf" srcId="{63C6945A-E421-8847-94A4-1E3F92854E7C}" destId="{621614B8-BCB9-AF45-89B0-2D8A0AA63DCC}" srcOrd="1" destOrd="0" presId="urn:microsoft.com/office/officeart/2008/layout/AlternatingHexagons"/>
    <dgm:cxn modelId="{8B11A919-3BB0-6E45-9B2E-593D68D2E0D3}" type="presParOf" srcId="{63C6945A-E421-8847-94A4-1E3F92854E7C}" destId="{E9EF673A-2766-DA4E-B9C5-0BD2DF08F47B}" srcOrd="2" destOrd="0" presId="urn:microsoft.com/office/officeart/2008/layout/AlternatingHexagons"/>
    <dgm:cxn modelId="{00FF9D93-E870-CB4E-A18D-BD068B862F6A}" type="presParOf" srcId="{63C6945A-E421-8847-94A4-1E3F92854E7C}" destId="{E8DABC0A-CAE8-3641-A196-0A2A1DAA55F8}" srcOrd="3" destOrd="0" presId="urn:microsoft.com/office/officeart/2008/layout/AlternatingHexagons"/>
    <dgm:cxn modelId="{54DF8B14-0DD1-AE42-AE0A-D9636E9FCAA1}" type="presParOf" srcId="{63C6945A-E421-8847-94A4-1E3F92854E7C}" destId="{51632286-7103-D34D-94D7-FCEC04CD3BFB}" srcOrd="4" destOrd="0" presId="urn:microsoft.com/office/officeart/2008/layout/AlternatingHexagons"/>
    <dgm:cxn modelId="{2BF7BD77-C42C-BF4D-BD9F-FF16FC65D622}" type="presParOf" srcId="{5CCE2199-E113-0C49-B5BB-2D9264A54321}" destId="{C35C76D6-784C-F24C-A5C0-413137C17773}" srcOrd="7" destOrd="0" presId="urn:microsoft.com/office/officeart/2008/layout/AlternatingHexagons"/>
    <dgm:cxn modelId="{07EBFA6F-5C6E-3645-B2BA-7525E84D0BBD}" type="presParOf" srcId="{5CCE2199-E113-0C49-B5BB-2D9264A54321}" destId="{252D4AEE-C8E3-764A-9FBA-F8D1F5100FA6}" srcOrd="8" destOrd="0" presId="urn:microsoft.com/office/officeart/2008/layout/AlternatingHexagons"/>
    <dgm:cxn modelId="{6EF6566B-71EF-1348-AD86-25327590E69C}" type="presParOf" srcId="{252D4AEE-C8E3-764A-9FBA-F8D1F5100FA6}" destId="{786A262F-1532-3840-B69B-CD382E92D95B}" srcOrd="0" destOrd="0" presId="urn:microsoft.com/office/officeart/2008/layout/AlternatingHexagons"/>
    <dgm:cxn modelId="{7DDA6E72-0C11-3746-A598-DBE54566F3F7}" type="presParOf" srcId="{252D4AEE-C8E3-764A-9FBA-F8D1F5100FA6}" destId="{9C9D9EFC-AD7A-6948-9758-A5E93E3D32BE}" srcOrd="1" destOrd="0" presId="urn:microsoft.com/office/officeart/2008/layout/AlternatingHexagons"/>
    <dgm:cxn modelId="{62833D51-5844-A54C-95BB-A95042484292}" type="presParOf" srcId="{252D4AEE-C8E3-764A-9FBA-F8D1F5100FA6}" destId="{11184C3A-5483-8B4D-B162-42E26604DD86}" srcOrd="2" destOrd="0" presId="urn:microsoft.com/office/officeart/2008/layout/AlternatingHexagons"/>
    <dgm:cxn modelId="{4910BBEB-743E-4740-B6D1-B7B76F55AD60}" type="presParOf" srcId="{252D4AEE-C8E3-764A-9FBA-F8D1F5100FA6}" destId="{19515106-04A4-4341-808F-6D6BD4DEA4FD}" srcOrd="3" destOrd="0" presId="urn:microsoft.com/office/officeart/2008/layout/AlternatingHexagons"/>
    <dgm:cxn modelId="{A38369EB-3EDC-714C-9EE3-F1A96454B69D}" type="presParOf" srcId="{252D4AEE-C8E3-764A-9FBA-F8D1F5100FA6}" destId="{23E7EBBC-85A3-1E4D-8D91-2B57F7704E7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5FFBE-9D57-3C4D-8A60-8E21DC50685E}">
      <dsp:nvSpPr>
        <dsp:cNvPr id="0" name=""/>
        <dsp:cNvSpPr/>
      </dsp:nvSpPr>
      <dsp:spPr>
        <a:xfrm rot="5400000">
          <a:off x="3829314" y="68223"/>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Why</a:t>
          </a:r>
        </a:p>
      </dsp:txBody>
      <dsp:txXfrm rot="-5400000">
        <a:off x="4035734" y="161704"/>
        <a:ext cx="616305" cy="708396"/>
      </dsp:txXfrm>
    </dsp:sp>
    <dsp:sp modelId="{102A0333-5789-2A4D-82B2-396621FB6AF7}">
      <dsp:nvSpPr>
        <dsp:cNvPr id="0" name=""/>
        <dsp:cNvSpPr/>
      </dsp:nvSpPr>
      <dsp:spPr>
        <a:xfrm>
          <a:off x="4818736" y="207158"/>
          <a:ext cx="1148527" cy="617487"/>
        </a:xfrm>
        <a:prstGeom prst="rect">
          <a:avLst/>
        </a:prstGeom>
        <a:noFill/>
        <a:ln>
          <a:noFill/>
        </a:ln>
        <a:effectLst/>
      </dsp:spPr>
      <dsp:style>
        <a:lnRef idx="0">
          <a:scrgbClr r="0" g="0" b="0"/>
        </a:lnRef>
        <a:fillRef idx="0">
          <a:scrgbClr r="0" g="0" b="0"/>
        </a:fillRef>
        <a:effectRef idx="0">
          <a:scrgbClr r="0" g="0" b="0"/>
        </a:effectRef>
        <a:fontRef idx="minor"/>
      </dsp:style>
    </dsp:sp>
    <dsp:sp modelId="{89E4C33D-FC42-9045-9D38-53136FF906A1}">
      <dsp:nvSpPr>
        <dsp:cNvPr id="0" name=""/>
        <dsp:cNvSpPr/>
      </dsp:nvSpPr>
      <dsp:spPr>
        <a:xfrm rot="5400000">
          <a:off x="2862328" y="68223"/>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068748" y="161704"/>
        <a:ext cx="616305" cy="708396"/>
      </dsp:txXfrm>
    </dsp:sp>
    <dsp:sp modelId="{0E37C911-0EE7-CF43-A01B-83A9834D94A0}">
      <dsp:nvSpPr>
        <dsp:cNvPr id="0" name=""/>
        <dsp:cNvSpPr/>
      </dsp:nvSpPr>
      <dsp:spPr>
        <a:xfrm rot="5400000">
          <a:off x="3343969" y="941763"/>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Who</a:t>
          </a:r>
        </a:p>
      </dsp:txBody>
      <dsp:txXfrm rot="-5400000">
        <a:off x="3550389" y="1035244"/>
        <a:ext cx="616305" cy="708396"/>
      </dsp:txXfrm>
    </dsp:sp>
    <dsp:sp modelId="{31418800-B27D-9B4C-A493-7B9EB91E2C54}">
      <dsp:nvSpPr>
        <dsp:cNvPr id="0" name=""/>
        <dsp:cNvSpPr/>
      </dsp:nvSpPr>
      <dsp:spPr>
        <a:xfrm>
          <a:off x="2262336" y="1080698"/>
          <a:ext cx="1111478" cy="617487"/>
        </a:xfrm>
        <a:prstGeom prst="rect">
          <a:avLst/>
        </a:prstGeom>
        <a:noFill/>
        <a:ln>
          <a:noFill/>
        </a:ln>
        <a:effectLst/>
      </dsp:spPr>
      <dsp:style>
        <a:lnRef idx="0">
          <a:scrgbClr r="0" g="0" b="0"/>
        </a:lnRef>
        <a:fillRef idx="0">
          <a:scrgbClr r="0" g="0" b="0"/>
        </a:fillRef>
        <a:effectRef idx="0">
          <a:scrgbClr r="0" g="0" b="0"/>
        </a:effectRef>
        <a:fontRef idx="minor"/>
      </dsp:style>
    </dsp:sp>
    <dsp:sp modelId="{FF902A57-BDE9-924B-8E7E-4DDD32CB2FC9}">
      <dsp:nvSpPr>
        <dsp:cNvPr id="0" name=""/>
        <dsp:cNvSpPr/>
      </dsp:nvSpPr>
      <dsp:spPr>
        <a:xfrm rot="5400000">
          <a:off x="4310955" y="941763"/>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17375" y="1035244"/>
        <a:ext cx="616305" cy="708396"/>
      </dsp:txXfrm>
    </dsp:sp>
    <dsp:sp modelId="{8C92C383-C0C0-4D40-9572-068E5B6CE71A}">
      <dsp:nvSpPr>
        <dsp:cNvPr id="0" name=""/>
        <dsp:cNvSpPr/>
      </dsp:nvSpPr>
      <dsp:spPr>
        <a:xfrm rot="5400000">
          <a:off x="3829314" y="1815302"/>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Where</a:t>
          </a:r>
        </a:p>
      </dsp:txBody>
      <dsp:txXfrm rot="-5400000">
        <a:off x="4035734" y="1908783"/>
        <a:ext cx="616305" cy="708396"/>
      </dsp:txXfrm>
    </dsp:sp>
    <dsp:sp modelId="{BE336B8C-0152-D64B-BCE0-8C2B89BC762C}">
      <dsp:nvSpPr>
        <dsp:cNvPr id="0" name=""/>
        <dsp:cNvSpPr/>
      </dsp:nvSpPr>
      <dsp:spPr>
        <a:xfrm>
          <a:off x="4818736" y="1954237"/>
          <a:ext cx="1148527" cy="617487"/>
        </a:xfrm>
        <a:prstGeom prst="rect">
          <a:avLst/>
        </a:prstGeom>
        <a:noFill/>
        <a:ln>
          <a:noFill/>
        </a:ln>
        <a:effectLst/>
      </dsp:spPr>
      <dsp:style>
        <a:lnRef idx="0">
          <a:scrgbClr r="0" g="0" b="0"/>
        </a:lnRef>
        <a:fillRef idx="0">
          <a:scrgbClr r="0" g="0" b="0"/>
        </a:fillRef>
        <a:effectRef idx="0">
          <a:scrgbClr r="0" g="0" b="0"/>
        </a:effectRef>
        <a:fontRef idx="minor"/>
      </dsp:style>
    </dsp:sp>
    <dsp:sp modelId="{BD57A954-B9FD-8B45-8415-F78F14F781FC}">
      <dsp:nvSpPr>
        <dsp:cNvPr id="0" name=""/>
        <dsp:cNvSpPr/>
      </dsp:nvSpPr>
      <dsp:spPr>
        <a:xfrm rot="5400000">
          <a:off x="2862328" y="1815302"/>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068748" y="1908783"/>
        <a:ext cx="616305" cy="708396"/>
      </dsp:txXfrm>
    </dsp:sp>
    <dsp:sp modelId="{477DA171-A9B5-5149-9214-608A6DF4DC08}">
      <dsp:nvSpPr>
        <dsp:cNvPr id="0" name=""/>
        <dsp:cNvSpPr/>
      </dsp:nvSpPr>
      <dsp:spPr>
        <a:xfrm rot="5400000">
          <a:off x="3343969" y="2688842"/>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What</a:t>
          </a:r>
        </a:p>
      </dsp:txBody>
      <dsp:txXfrm rot="-5400000">
        <a:off x="3550389" y="2782323"/>
        <a:ext cx="616305" cy="708396"/>
      </dsp:txXfrm>
    </dsp:sp>
    <dsp:sp modelId="{621614B8-BCB9-AF45-89B0-2D8A0AA63DCC}">
      <dsp:nvSpPr>
        <dsp:cNvPr id="0" name=""/>
        <dsp:cNvSpPr/>
      </dsp:nvSpPr>
      <dsp:spPr>
        <a:xfrm>
          <a:off x="2262336" y="2827777"/>
          <a:ext cx="1111478" cy="617487"/>
        </a:xfrm>
        <a:prstGeom prst="rect">
          <a:avLst/>
        </a:prstGeom>
        <a:noFill/>
        <a:ln>
          <a:noFill/>
        </a:ln>
        <a:effectLst/>
      </dsp:spPr>
      <dsp:style>
        <a:lnRef idx="0">
          <a:scrgbClr r="0" g="0" b="0"/>
        </a:lnRef>
        <a:fillRef idx="0">
          <a:scrgbClr r="0" g="0" b="0"/>
        </a:fillRef>
        <a:effectRef idx="0">
          <a:scrgbClr r="0" g="0" b="0"/>
        </a:effectRef>
        <a:fontRef idx="minor"/>
      </dsp:style>
    </dsp:sp>
    <dsp:sp modelId="{51632286-7103-D34D-94D7-FCEC04CD3BFB}">
      <dsp:nvSpPr>
        <dsp:cNvPr id="0" name=""/>
        <dsp:cNvSpPr/>
      </dsp:nvSpPr>
      <dsp:spPr>
        <a:xfrm rot="5400000">
          <a:off x="4310955" y="2688842"/>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17375" y="2782323"/>
        <a:ext cx="616305" cy="708396"/>
      </dsp:txXfrm>
    </dsp:sp>
    <dsp:sp modelId="{786A262F-1532-3840-B69B-CD382E92D95B}">
      <dsp:nvSpPr>
        <dsp:cNvPr id="0" name=""/>
        <dsp:cNvSpPr/>
      </dsp:nvSpPr>
      <dsp:spPr>
        <a:xfrm rot="5400000">
          <a:off x="3829314" y="3562381"/>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How</a:t>
          </a:r>
        </a:p>
      </dsp:txBody>
      <dsp:txXfrm rot="-5400000">
        <a:off x="4035734" y="3655862"/>
        <a:ext cx="616305" cy="708396"/>
      </dsp:txXfrm>
    </dsp:sp>
    <dsp:sp modelId="{9C9D9EFC-AD7A-6948-9758-A5E93E3D32BE}">
      <dsp:nvSpPr>
        <dsp:cNvPr id="0" name=""/>
        <dsp:cNvSpPr/>
      </dsp:nvSpPr>
      <dsp:spPr>
        <a:xfrm>
          <a:off x="4818736" y="3701316"/>
          <a:ext cx="1148527" cy="617487"/>
        </a:xfrm>
        <a:prstGeom prst="rect">
          <a:avLst/>
        </a:prstGeom>
        <a:noFill/>
        <a:ln>
          <a:noFill/>
        </a:ln>
        <a:effectLst/>
      </dsp:spPr>
      <dsp:style>
        <a:lnRef idx="0">
          <a:scrgbClr r="0" g="0" b="0"/>
        </a:lnRef>
        <a:fillRef idx="0">
          <a:scrgbClr r="0" g="0" b="0"/>
        </a:fillRef>
        <a:effectRef idx="0">
          <a:scrgbClr r="0" g="0" b="0"/>
        </a:effectRef>
        <a:fontRef idx="minor"/>
      </dsp:style>
    </dsp:sp>
    <dsp:sp modelId="{23E7EBBC-85A3-1E4D-8D91-2B57F7704E7F}">
      <dsp:nvSpPr>
        <dsp:cNvPr id="0" name=""/>
        <dsp:cNvSpPr/>
      </dsp:nvSpPr>
      <dsp:spPr>
        <a:xfrm rot="5400000">
          <a:off x="2862328" y="3562381"/>
          <a:ext cx="1029146" cy="895357"/>
        </a:xfrm>
        <a:prstGeom prst="hexagon">
          <a:avLst>
            <a:gd name="adj" fmla="val 25000"/>
            <a:gd name="vf" fmla="val 11547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068748" y="3655862"/>
        <a:ext cx="616305" cy="70839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72E59C0C-5566-3343-8AF1-5FE66BC4E067}" type="datetime1">
              <a:rPr lang="en-US" altLang="en-US" smtClean="0"/>
              <a:t>7/15/22</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CD4994D-5B4A-5547-BFFC-81525C659ABB}" type="slidenum">
              <a:rPr lang="en-US" altLang="en-US"/>
              <a:pPr>
                <a:defRPr/>
              </a:pPr>
              <a:t>‹#›</a:t>
            </a:fld>
            <a:endParaRPr lang="en-US" altLang="en-US"/>
          </a:p>
        </p:txBody>
      </p:sp>
    </p:spTree>
    <p:extLst>
      <p:ext uri="{BB962C8B-B14F-4D97-AF65-F5344CB8AC3E}">
        <p14:creationId xmlns:p14="http://schemas.microsoft.com/office/powerpoint/2010/main" val="154347257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mn-cs"/>
              </a:defRPr>
            </a:lvl1pPr>
          </a:lstStyle>
          <a:p>
            <a:pPr>
              <a:defRPr/>
            </a:pPr>
            <a:fld id="{1B7CFCB7-BCD9-A74F-BF1D-9EE6715D11B5}" type="datetime1">
              <a:rPr lang="en-US" altLang="en-US" smtClean="0"/>
              <a:t>7/15/22</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23FBB148-1508-484F-A4CC-6E7201A9AAFF}" type="slidenum">
              <a:rPr lang="en-US" altLang="en-US"/>
              <a:pPr>
                <a:defRPr/>
              </a:pPr>
              <a:t>‹#›</a:t>
            </a:fld>
            <a:endParaRPr lang="en-US" altLang="en-US"/>
          </a:p>
        </p:txBody>
      </p:sp>
    </p:spTree>
    <p:extLst>
      <p:ext uri="{BB962C8B-B14F-4D97-AF65-F5344CB8AC3E}">
        <p14:creationId xmlns:p14="http://schemas.microsoft.com/office/powerpoint/2010/main" val="1514459431"/>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1</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8856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Calibri" charset="0"/>
                <a:ea typeface="ＭＳ Ｐゴシック" charset="-128"/>
                <a:cs typeface="ＭＳ Ｐゴシック" charset="-128"/>
              </a:defRPr>
            </a:lvl1pPr>
            <a:lvl2pPr marL="742950" indent="-285750" defTabSz="936625">
              <a:spcBef>
                <a:spcPct val="30000"/>
              </a:spcBef>
              <a:defRPr sz="1200">
                <a:solidFill>
                  <a:schemeClr val="tx1"/>
                </a:solidFill>
                <a:latin typeface="Calibri" charset="0"/>
                <a:ea typeface="ＭＳ Ｐゴシック" charset="-128"/>
                <a:cs typeface="ＭＳ Ｐゴシック" charset="-128"/>
              </a:defRPr>
            </a:lvl2pPr>
            <a:lvl3pPr marL="1143000" indent="-228600" defTabSz="936625">
              <a:spcBef>
                <a:spcPct val="30000"/>
              </a:spcBef>
              <a:defRPr sz="1200">
                <a:solidFill>
                  <a:schemeClr val="tx1"/>
                </a:solidFill>
                <a:latin typeface="Calibri" charset="0"/>
                <a:ea typeface="ＭＳ Ｐゴシック" charset="-128"/>
                <a:cs typeface="ＭＳ Ｐゴシック" charset="-128"/>
              </a:defRPr>
            </a:lvl3pPr>
            <a:lvl4pPr marL="1600200" indent="-228600" defTabSz="936625">
              <a:spcBef>
                <a:spcPct val="30000"/>
              </a:spcBef>
              <a:defRPr sz="1200">
                <a:solidFill>
                  <a:schemeClr val="tx1"/>
                </a:solidFill>
                <a:latin typeface="Calibri" charset="0"/>
                <a:ea typeface="ＭＳ Ｐゴシック" charset="-128"/>
                <a:cs typeface="ＭＳ Ｐゴシック" charset="-128"/>
              </a:defRPr>
            </a:lvl4pPr>
            <a:lvl5pPr marL="2057400" indent="-228600" defTabSz="936625">
              <a:spcBef>
                <a:spcPct val="30000"/>
              </a:spcBef>
              <a:defRPr sz="1200">
                <a:solidFill>
                  <a:schemeClr val="tx1"/>
                </a:solidFill>
                <a:latin typeface="Calibri" charset="0"/>
                <a:ea typeface="ＭＳ Ｐゴシック" charset="-128"/>
                <a:cs typeface="ＭＳ Ｐゴシック" charset="-128"/>
              </a:defRPr>
            </a:lvl5pPr>
            <a:lvl6pPr marL="25146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936625"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eaLnBrk="0" hangingPunct="0">
              <a:spcBef>
                <a:spcPct val="0"/>
              </a:spcBef>
            </a:pPr>
            <a:fld id="{CBE83A5D-6E0D-9342-B35D-0EF049AF8293}" type="slidenum">
              <a:rPr lang="fr-FR" altLang="en-US">
                <a:latin typeface="Times New Roman" charset="0"/>
              </a:rPr>
              <a:pPr eaLnBrk="0" hangingPunct="0">
                <a:spcBef>
                  <a:spcPct val="0"/>
                </a:spcBef>
              </a:pPr>
              <a:t>30</a:t>
            </a:fld>
            <a:endParaRPr lang="fr-FR" altLang="en-US">
              <a:latin typeface="Times New Roman"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EBAC: dynamical coupled channel analysis is based on the world data set on piN. gammaN, and gamma*N and constrained by unitarity. (to Npi, Neta, N2pi)</a:t>
            </a:r>
          </a:p>
          <a:p>
            <a:pPr eaLnBrk="1" hangingPunct="1">
              <a:spcBef>
                <a:spcPct val="0"/>
              </a:spcBef>
            </a:pPr>
            <a:r>
              <a:rPr lang="en-US" altLang="en-US">
                <a:latin typeface="Arial" charset="0"/>
                <a:ea typeface="ＭＳ Ｐゴシック" charset="-128"/>
                <a:cs typeface="ＭＳ Ｐゴシック" charset="-128"/>
              </a:rPr>
              <a:t>This allows the extraction of the meson-baryon contributions under minimal model assumptions</a:t>
            </a:r>
          </a:p>
        </p:txBody>
      </p:sp>
    </p:spTree>
    <p:extLst>
      <p:ext uri="{BB962C8B-B14F-4D97-AF65-F5344CB8AC3E}">
        <p14:creationId xmlns:p14="http://schemas.microsoft.com/office/powerpoint/2010/main" val="179179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Small q2 region can be explored, Influence of vector mesons at finite q2</a:t>
            </a:r>
          </a:p>
        </p:txBody>
      </p:sp>
      <p:sp>
        <p:nvSpPr>
          <p:cNvPr id="4" name="Espace réservé de l'en-tête 3"/>
          <p:cNvSpPr>
            <a:spLocks noGrp="1"/>
          </p:cNvSpPr>
          <p:nvPr>
            <p:ph type="hdr" sz="quarter" idx="10"/>
          </p:nvPr>
        </p:nvSpPr>
        <p:spPr/>
        <p:txBody>
          <a:bodyPr/>
          <a:lstStyle/>
          <a:p>
            <a:r>
              <a:rPr lang="fr-FR"/>
              <a:t>RAPPEL TITRE PRESENTATION</a:t>
            </a:r>
          </a:p>
        </p:txBody>
      </p:sp>
      <p:sp>
        <p:nvSpPr>
          <p:cNvPr id="5" name="Espace réservé de la date 4"/>
          <p:cNvSpPr>
            <a:spLocks noGrp="1"/>
          </p:cNvSpPr>
          <p:nvPr>
            <p:ph type="dt" idx="11"/>
          </p:nvPr>
        </p:nvSpPr>
        <p:spPr/>
        <p:txBody>
          <a:bodyPr/>
          <a:lstStyle/>
          <a:p>
            <a:fld id="{E56E6852-B96D-4846-B61E-CED82841CEB5}" type="datetime1">
              <a:rPr lang="en-US" smtClean="0"/>
              <a:t>7/15/22</a:t>
            </a:fld>
            <a:endParaRPr lang="fr-FR"/>
          </a:p>
        </p:txBody>
      </p:sp>
      <p:sp>
        <p:nvSpPr>
          <p:cNvPr id="6" name="Espace réservé du numéro de diapositive 5"/>
          <p:cNvSpPr>
            <a:spLocks noGrp="1"/>
          </p:cNvSpPr>
          <p:nvPr>
            <p:ph type="sldNum" sz="quarter" idx="12"/>
          </p:nvPr>
        </p:nvSpPr>
        <p:spPr/>
        <p:txBody>
          <a:bodyPr/>
          <a:lstStyle/>
          <a:p>
            <a:fld id="{030063EC-8BBD-421C-BFD5-2B87C88F0AD6}" type="slidenum">
              <a:rPr lang="fr-FR" smtClean="0"/>
              <a:pPr/>
              <a:t>33</a:t>
            </a:fld>
            <a:endParaRPr lang="fr-FR"/>
          </a:p>
        </p:txBody>
      </p:sp>
    </p:spTree>
    <p:extLst>
      <p:ext uri="{BB962C8B-B14F-4D97-AF65-F5344CB8AC3E}">
        <p14:creationId xmlns:p14="http://schemas.microsoft.com/office/powerpoint/2010/main" val="1360297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76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E1793C-D790-47ED-A174-966AA255601B}" type="slidenum">
              <a:rPr lang="en-US" altLang="en-US" smtClean="0"/>
              <a:pPr/>
              <a:t>34</a:t>
            </a:fld>
            <a:endParaRPr lang="en-US" altLang="en-US"/>
          </a:p>
        </p:txBody>
      </p:sp>
    </p:spTree>
    <p:extLst>
      <p:ext uri="{BB962C8B-B14F-4D97-AF65-F5344CB8AC3E}">
        <p14:creationId xmlns:p14="http://schemas.microsoft.com/office/powerpoint/2010/main" val="305724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B0B6BAFE-5616-DE4A-8C4F-56B3A5EAE010}"/>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20723F47-A047-DE48-8B9A-71604E632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1" name="Slide Number Placeholder 3">
            <a:extLst>
              <a:ext uri="{FF2B5EF4-FFF2-40B4-BE49-F238E27FC236}">
                <a16:creationId xmlns:a16="http://schemas.microsoft.com/office/drawing/2014/main" id="{54F37B94-FD33-A441-8429-3CB44C68B9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F38721-5D39-4549-BFF4-5B230F2EA83B}" type="slidenum">
              <a:rPr lang="en-US" altLang="en-US" sz="1300"/>
              <a:pPr>
                <a:spcBef>
                  <a:spcPct val="0"/>
                </a:spcBef>
              </a:pPr>
              <a:t>3</a:t>
            </a:fld>
            <a:endParaRPr lang="en-US" altLang="en-US" sz="1300"/>
          </a:p>
        </p:txBody>
      </p:sp>
      <p:sp>
        <p:nvSpPr>
          <p:cNvPr id="89092" name="Footer Placeholder 4">
            <a:extLst>
              <a:ext uri="{FF2B5EF4-FFF2-40B4-BE49-F238E27FC236}">
                <a16:creationId xmlns:a16="http://schemas.microsoft.com/office/drawing/2014/main" id="{25C9AE74-9573-B14D-BC2D-E9F2B08A800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en-US" altLang="en-US" sz="1300"/>
          </a:p>
        </p:txBody>
      </p:sp>
    </p:spTree>
    <p:extLst>
      <p:ext uri="{BB962C8B-B14F-4D97-AF65-F5344CB8AC3E}">
        <p14:creationId xmlns:p14="http://schemas.microsoft.com/office/powerpoint/2010/main" val="369183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cs typeface="ＭＳ Ｐゴシック" charset="-128"/>
              </a:rPr>
              <a:t>Delta++/Delta0 cross section ratio is 3.  Mention CR-coefs + Qual Prob.</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598364B5-0B87-2F46-BD65-8712F7882C67}" type="slidenum">
              <a:rPr lang="en-US" altLang="en-US">
                <a:latin typeface="Arial" charset="0"/>
              </a:rPr>
              <a:pPr>
                <a:spcBef>
                  <a:spcPct val="0"/>
                </a:spcBef>
              </a:pPr>
              <a:t>10</a:t>
            </a:fld>
            <a:endParaRPr lang="en-US" altLang="en-US">
              <a:latin typeface="Arial" charset="0"/>
            </a:endParaRPr>
          </a:p>
        </p:txBody>
      </p:sp>
    </p:spTree>
    <p:extLst>
      <p:ext uri="{BB962C8B-B14F-4D97-AF65-F5344CB8AC3E}">
        <p14:creationId xmlns:p14="http://schemas.microsoft.com/office/powerpoint/2010/main" val="24733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052BFBEB-E5F5-9F47-A8F9-B584C7CC2826}" type="slidenum">
              <a:rPr lang="en-US" altLang="en-US">
                <a:latin typeface="Arial" charset="0"/>
              </a:rPr>
              <a:pPr>
                <a:spcBef>
                  <a:spcPct val="0"/>
                </a:spcBef>
              </a:pPr>
              <a:t>23</a:t>
            </a:fld>
            <a:endParaRPr lang="en-US" altLang="en-US">
              <a:latin typeface="Arial" charset="0"/>
            </a:endParaRPr>
          </a:p>
        </p:txBody>
      </p:sp>
      <p:sp>
        <p:nvSpPr>
          <p:cNvPr id="512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070318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24</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93379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25</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76278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26</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273716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cs typeface="ＭＳ Ｐゴシック" charset="-128"/>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cs typeface="ＭＳ Ｐゴシック" charset="-128"/>
              </a:defRPr>
            </a:lvl1pPr>
            <a:lvl2pPr marL="742950" indent="-285750">
              <a:spcBef>
                <a:spcPct val="30000"/>
              </a:spcBef>
              <a:defRPr sz="1200">
                <a:solidFill>
                  <a:schemeClr val="tx1"/>
                </a:solidFill>
                <a:latin typeface="Calibri" charset="0"/>
                <a:ea typeface="ＭＳ Ｐゴシック" charset="-128"/>
                <a:cs typeface="ＭＳ Ｐゴシック" charset="-128"/>
              </a:defRPr>
            </a:lvl2pPr>
            <a:lvl3pPr marL="1143000" indent="-228600">
              <a:spcBef>
                <a:spcPct val="30000"/>
              </a:spcBef>
              <a:defRPr sz="1200">
                <a:solidFill>
                  <a:schemeClr val="tx1"/>
                </a:solidFill>
                <a:latin typeface="Calibri" charset="0"/>
                <a:ea typeface="ＭＳ Ｐゴシック" charset="-128"/>
                <a:cs typeface="ＭＳ Ｐゴシック" charset="-128"/>
              </a:defRPr>
            </a:lvl3pPr>
            <a:lvl4pPr marL="1600200" indent="-228600">
              <a:spcBef>
                <a:spcPct val="30000"/>
              </a:spcBef>
              <a:defRPr sz="1200">
                <a:solidFill>
                  <a:schemeClr val="tx1"/>
                </a:solidFill>
                <a:latin typeface="Calibri" charset="0"/>
                <a:ea typeface="ＭＳ Ｐゴシック" charset="-128"/>
                <a:cs typeface="ＭＳ Ｐゴシック" charset="-128"/>
              </a:defRPr>
            </a:lvl4pPr>
            <a:lvl5pPr marL="2057400" indent="-228600">
              <a:spcBef>
                <a:spcPct val="30000"/>
              </a:spcBef>
              <a:defRPr sz="12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a:spcBef>
                <a:spcPct val="0"/>
              </a:spcBef>
            </a:pPr>
            <a:fld id="{84B0152E-1FA5-F64E-8068-9D5F7212038B}" type="slidenum">
              <a:rPr lang="en-US" altLang="en-US">
                <a:latin typeface="Arial" charset="0"/>
              </a:rPr>
              <a:pPr>
                <a:spcBef>
                  <a:spcPct val="0"/>
                </a:spcBef>
              </a:pPr>
              <a:t>27</a:t>
            </a:fld>
            <a:endParaRPr lang="en-US" altLang="en-US">
              <a:latin typeface="Arial" charset="0"/>
            </a:endParaRPr>
          </a:p>
        </p:txBody>
      </p:sp>
      <p:sp>
        <p:nvSpPr>
          <p:cNvPr id="9220"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cs typeface="ＭＳ Ｐゴシック" charset="-128"/>
              </a:defRPr>
            </a:lvl1pPr>
            <a:lvl2pPr marL="685800" indent="-263525">
              <a:spcBef>
                <a:spcPct val="30000"/>
              </a:spcBef>
              <a:defRPr sz="1200">
                <a:solidFill>
                  <a:schemeClr val="tx1"/>
                </a:solidFill>
                <a:latin typeface="Calibri" charset="0"/>
                <a:ea typeface="ＭＳ Ｐゴシック" charset="-128"/>
                <a:cs typeface="ＭＳ Ｐゴシック" charset="-128"/>
              </a:defRPr>
            </a:lvl2pPr>
            <a:lvl3pPr marL="1054100" indent="-209550">
              <a:spcBef>
                <a:spcPct val="30000"/>
              </a:spcBef>
              <a:defRPr sz="1200">
                <a:solidFill>
                  <a:schemeClr val="tx1"/>
                </a:solidFill>
                <a:latin typeface="Calibri" charset="0"/>
                <a:ea typeface="ＭＳ Ｐゴシック" charset="-128"/>
                <a:cs typeface="ＭＳ Ｐゴシック" charset="-128"/>
              </a:defRPr>
            </a:lvl3pPr>
            <a:lvl4pPr marL="1476375" indent="-209550">
              <a:spcBef>
                <a:spcPct val="30000"/>
              </a:spcBef>
              <a:defRPr sz="1200">
                <a:solidFill>
                  <a:schemeClr val="tx1"/>
                </a:solidFill>
                <a:latin typeface="Calibri" charset="0"/>
                <a:ea typeface="ＭＳ Ｐゴシック" charset="-128"/>
                <a:cs typeface="ＭＳ Ｐゴシック" charset="-128"/>
              </a:defRPr>
            </a:lvl4pPr>
            <a:lvl5pPr marL="1898650" indent="-209550">
              <a:spcBef>
                <a:spcPct val="30000"/>
              </a:spcBef>
              <a:defRPr sz="1200">
                <a:solidFill>
                  <a:schemeClr val="tx1"/>
                </a:solidFill>
                <a:latin typeface="Calibri" charset="0"/>
                <a:ea typeface="ＭＳ Ｐゴシック" charset="-128"/>
                <a:cs typeface="ＭＳ Ｐゴシック" charset="-128"/>
              </a:defRPr>
            </a:lvl5pPr>
            <a:lvl6pPr marL="23558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6pPr>
            <a:lvl7pPr marL="28130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7pPr>
            <a:lvl8pPr marL="32702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8pPr>
            <a:lvl9pPr marL="3727450" indent="-209550" defTabSz="457200" eaLnBrk="0" fontAlgn="base" hangingPunct="0">
              <a:spcBef>
                <a:spcPct val="30000"/>
              </a:spcBef>
              <a:spcAft>
                <a:spcPct val="0"/>
              </a:spcAft>
              <a:defRPr sz="1200">
                <a:solidFill>
                  <a:schemeClr val="tx1"/>
                </a:solidFill>
                <a:latin typeface="Calibri" charset="0"/>
                <a:ea typeface="ＭＳ Ｐゴシック" charset="-128"/>
                <a:cs typeface="ＭＳ Ｐゴシック" charset="-128"/>
              </a:defRPr>
            </a:lvl9pPr>
          </a:lstStyle>
          <a:p>
            <a:pPr fontAlgn="base">
              <a:spcBef>
                <a:spcPct val="0"/>
              </a:spcBef>
              <a:spcAft>
                <a:spcPct val="0"/>
              </a:spcAft>
            </a:pPr>
            <a:endParaRPr lang="en-US" altLang="en-US">
              <a:latin typeface="Arial" charset="0"/>
            </a:endParaRPr>
          </a:p>
        </p:txBody>
      </p:sp>
    </p:spTree>
    <p:extLst>
      <p:ext uri="{BB962C8B-B14F-4D97-AF65-F5344CB8AC3E}">
        <p14:creationId xmlns:p14="http://schemas.microsoft.com/office/powerpoint/2010/main" val="163589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N* spectrum teaches us about the underlying symmetries, to access the internal structure we need to probe the nucleon with virtual photons that measure the resonance strength versus the time-distance scale. What one measures are the </a:t>
            </a:r>
            <a:r>
              <a:rPr lang="en-US" baseline="0" dirty="0" err="1"/>
              <a:t>helicity</a:t>
            </a:r>
            <a:r>
              <a:rPr lang="en-US" baseline="0" dirty="0"/>
              <a:t> amplitudes A1/2, A3/2, and S1/2 or equivalent electromagnetic </a:t>
            </a:r>
            <a:r>
              <a:rPr lang="en-US" baseline="0" dirty="0" err="1"/>
              <a:t>multipoles</a:t>
            </a:r>
            <a:r>
              <a:rPr lang="en-US" baseline="0" dirty="0"/>
              <a:t>. I will focus on 3 states highlighted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29</a:t>
            </a:fld>
            <a:endParaRPr lang="en-US"/>
          </a:p>
        </p:txBody>
      </p:sp>
      <p:sp>
        <p:nvSpPr>
          <p:cNvPr id="5" name="Date Placeholder 4"/>
          <p:cNvSpPr>
            <a:spLocks noGrp="1"/>
          </p:cNvSpPr>
          <p:nvPr>
            <p:ph type="dt" idx="11"/>
          </p:nvPr>
        </p:nvSpPr>
        <p:spPr/>
        <p:txBody>
          <a:bodyPr/>
          <a:lstStyle/>
          <a:p>
            <a:fld id="{CF6D9244-2FAD-C44A-8103-E610F45A61BB}" type="datetime1">
              <a:rPr lang="en-US" smtClean="0"/>
              <a:t>7/15/22</a:t>
            </a:fld>
            <a:endParaRPr lang="en-US"/>
          </a:p>
        </p:txBody>
      </p:sp>
    </p:spTree>
    <p:extLst>
      <p:ext uri="{BB962C8B-B14F-4D97-AF65-F5344CB8AC3E}">
        <p14:creationId xmlns:p14="http://schemas.microsoft.com/office/powerpoint/2010/main" val="129193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649716-626B-954A-A6A7-335FC600AF5F}" type="slidenum">
              <a:rPr lang="en-US" altLang="en-US"/>
              <a:pPr>
                <a:defRPr/>
              </a:pPr>
              <a:t>‹#›</a:t>
            </a:fld>
            <a:endParaRPr lang="en-US" altLang="en-US"/>
          </a:p>
        </p:txBody>
      </p:sp>
    </p:spTree>
    <p:extLst>
      <p:ext uri="{BB962C8B-B14F-4D97-AF65-F5344CB8AC3E}">
        <p14:creationId xmlns:p14="http://schemas.microsoft.com/office/powerpoint/2010/main" val="54557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0B860B-A18D-1446-ABE3-CB71DC376A60}" type="slidenum">
              <a:rPr lang="en-US" altLang="en-US"/>
              <a:pPr>
                <a:defRPr/>
              </a:pPr>
              <a:t>‹#›</a:t>
            </a:fld>
            <a:endParaRPr lang="en-US" altLang="en-US"/>
          </a:p>
        </p:txBody>
      </p:sp>
    </p:spTree>
    <p:extLst>
      <p:ext uri="{BB962C8B-B14F-4D97-AF65-F5344CB8AC3E}">
        <p14:creationId xmlns:p14="http://schemas.microsoft.com/office/powerpoint/2010/main" val="40330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3B89B-B795-D541-9450-B058003E5545}" type="slidenum">
              <a:rPr lang="en-US" altLang="en-US"/>
              <a:pPr>
                <a:defRPr/>
              </a:pPr>
              <a:t>‹#›</a:t>
            </a:fld>
            <a:endParaRPr lang="en-US" altLang="en-US"/>
          </a:p>
        </p:txBody>
      </p:sp>
    </p:spTree>
    <p:extLst>
      <p:ext uri="{BB962C8B-B14F-4D97-AF65-F5344CB8AC3E}">
        <p14:creationId xmlns:p14="http://schemas.microsoft.com/office/powerpoint/2010/main" val="88743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B7CE779-21FB-D348-B8EA-3C752F0DE6DE}" type="slidenum">
              <a:rPr lang="en-US" altLang="en-US"/>
              <a:pPr>
                <a:defRPr/>
              </a:pPr>
              <a:t>‹#›</a:t>
            </a:fld>
            <a:endParaRPr lang="en-US" altLang="en-US"/>
          </a:p>
        </p:txBody>
      </p:sp>
    </p:spTree>
    <p:extLst>
      <p:ext uri="{BB962C8B-B14F-4D97-AF65-F5344CB8AC3E}">
        <p14:creationId xmlns:p14="http://schemas.microsoft.com/office/powerpoint/2010/main" val="179935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02EFF5-3144-A149-AF3A-89A507F0F704}" type="slidenum">
              <a:rPr lang="en-US" altLang="en-US"/>
              <a:pPr>
                <a:defRPr/>
              </a:pPr>
              <a:t>‹#›</a:t>
            </a:fld>
            <a:endParaRPr lang="en-US" altLang="en-US"/>
          </a:p>
        </p:txBody>
      </p:sp>
    </p:spTree>
    <p:extLst>
      <p:ext uri="{BB962C8B-B14F-4D97-AF65-F5344CB8AC3E}">
        <p14:creationId xmlns:p14="http://schemas.microsoft.com/office/powerpoint/2010/main" val="8372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7424C-D430-F24C-918E-90E68E637A2E}" type="slidenum">
              <a:rPr lang="en-US" altLang="en-US"/>
              <a:pPr>
                <a:defRPr/>
              </a:pPr>
              <a:t>‹#›</a:t>
            </a:fld>
            <a:endParaRPr lang="en-US" altLang="en-US"/>
          </a:p>
        </p:txBody>
      </p:sp>
    </p:spTree>
    <p:extLst>
      <p:ext uri="{BB962C8B-B14F-4D97-AF65-F5344CB8AC3E}">
        <p14:creationId xmlns:p14="http://schemas.microsoft.com/office/powerpoint/2010/main" val="856760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6830E53-19F6-464D-905F-A3DC9230E6B7}" type="slidenum">
              <a:rPr lang="en-US" altLang="en-US"/>
              <a:pPr>
                <a:defRPr/>
              </a:pPr>
              <a:t>‹#›</a:t>
            </a:fld>
            <a:endParaRPr lang="en-US" altLang="en-US"/>
          </a:p>
        </p:txBody>
      </p:sp>
    </p:spTree>
    <p:extLst>
      <p:ext uri="{BB962C8B-B14F-4D97-AF65-F5344CB8AC3E}">
        <p14:creationId xmlns:p14="http://schemas.microsoft.com/office/powerpoint/2010/main" val="69926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EA58902-6C46-594C-9E4C-1E51A66FAC86}" type="slidenum">
              <a:rPr lang="en-US" altLang="en-US"/>
              <a:pPr>
                <a:defRPr/>
              </a:pPr>
              <a:t>‹#›</a:t>
            </a:fld>
            <a:endParaRPr lang="en-US" altLang="en-US"/>
          </a:p>
        </p:txBody>
      </p:sp>
    </p:spTree>
    <p:extLst>
      <p:ext uri="{BB962C8B-B14F-4D97-AF65-F5344CB8AC3E}">
        <p14:creationId xmlns:p14="http://schemas.microsoft.com/office/powerpoint/2010/main" val="152270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86914-9120-D54D-A0BF-EF4C0751C264}" type="slidenum">
              <a:rPr lang="en-US" altLang="en-US"/>
              <a:pPr>
                <a:defRPr/>
              </a:pPr>
              <a:t>‹#›</a:t>
            </a:fld>
            <a:endParaRPr lang="en-US" altLang="en-US"/>
          </a:p>
        </p:txBody>
      </p:sp>
    </p:spTree>
    <p:extLst>
      <p:ext uri="{BB962C8B-B14F-4D97-AF65-F5344CB8AC3E}">
        <p14:creationId xmlns:p14="http://schemas.microsoft.com/office/powerpoint/2010/main" val="59861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AFF7295-B95A-F24B-BC0F-241FC0B96124}" type="slidenum">
              <a:rPr lang="en-US" altLang="en-US"/>
              <a:pPr>
                <a:defRPr/>
              </a:pPr>
              <a:t>‹#›</a:t>
            </a:fld>
            <a:endParaRPr lang="en-US" altLang="en-US"/>
          </a:p>
        </p:txBody>
      </p:sp>
    </p:spTree>
    <p:extLst>
      <p:ext uri="{BB962C8B-B14F-4D97-AF65-F5344CB8AC3E}">
        <p14:creationId xmlns:p14="http://schemas.microsoft.com/office/powerpoint/2010/main" val="214560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16,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APCTP:  Physics of Excited Hadrons in the Present and Future Facilities     July 16, 2022        PLC</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5D4F47-C094-C447-881E-1C420C2A8931}" type="slidenum">
              <a:rPr lang="en-US" altLang="en-US"/>
              <a:pPr>
                <a:defRPr/>
              </a:pPr>
              <a:t>‹#›</a:t>
            </a:fld>
            <a:endParaRPr lang="en-US" altLang="en-US"/>
          </a:p>
        </p:txBody>
      </p:sp>
    </p:spTree>
    <p:extLst>
      <p:ext uri="{BB962C8B-B14F-4D97-AF65-F5344CB8AC3E}">
        <p14:creationId xmlns:p14="http://schemas.microsoft.com/office/powerpoint/2010/main" val="7040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6496050"/>
            <a:ext cx="9144000" cy="365125"/>
          </a:xfrm>
          <a:prstGeom prst="rect">
            <a:avLst/>
          </a:prstGeom>
          <a:blipFill dpi="0" rotWithShape="1">
            <a:blip r:embed="rId13"/>
            <a:srcRect/>
            <a:tile tx="0" ty="0" sx="100000" sy="100000" flip="none" algn="tl"/>
          </a:blipFill>
          <a:ln w="9525">
            <a:solidFill>
              <a:srgbClr val="4A7EBB"/>
            </a:solidFill>
            <a:miter lim="800000"/>
            <a:headEnd/>
            <a:tailEnd/>
          </a:ln>
          <a:effectLst>
            <a:outerShdw blurRad="50800" dist="38100" dir="17099994" rotWithShape="0">
              <a:srgbClr val="C6D9F1">
                <a:alpha val="42998"/>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solidFill>
                <a:srgbClr val="FFFFFF"/>
              </a:solidFill>
              <a:cs typeface="+mn-cs"/>
            </a:endParaRPr>
          </a:p>
        </p:txBody>
      </p:sp>
      <p:sp>
        <p:nvSpPr>
          <p:cNvPr id="1027" name="Title Placeholder 1"/>
          <p:cNvSpPr>
            <a:spLocks noGrp="1"/>
          </p:cNvSpPr>
          <p:nvPr>
            <p:ph type="title"/>
          </p:nvPr>
        </p:nvSpPr>
        <p:spPr bwMode="auto">
          <a:xfrm>
            <a:off x="457200" y="-30163"/>
            <a:ext cx="8229600"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06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90"/>
                </a:solidFill>
                <a:latin typeface="+mn-lt"/>
                <a:ea typeface="+mn-ea"/>
                <a:cs typeface="+mn-cs"/>
              </a:defRPr>
            </a:lvl1pPr>
          </a:lstStyle>
          <a:p>
            <a:pPr>
              <a:defRPr/>
            </a:pPr>
            <a:r>
              <a:rPr lang="en-US"/>
              <a:t>November 16, 2016</a:t>
            </a:r>
            <a:endParaRPr lang="en-US" dirty="0"/>
          </a:p>
        </p:txBody>
      </p:sp>
      <p:sp>
        <p:nvSpPr>
          <p:cNvPr id="5" name="Footer Placeholder 4"/>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90"/>
                </a:solidFill>
                <a:latin typeface="+mn-lt"/>
                <a:ea typeface="+mn-ea"/>
                <a:cs typeface="+mn-cs"/>
              </a:defRPr>
            </a:lvl1pPr>
          </a:lstStyle>
          <a:p>
            <a:pPr>
              <a:defRPr/>
            </a:pPr>
            <a:r>
              <a:rPr lang="en-US"/>
              <a:t>APCTP:  Physics of Excited Hadrons in the Present and Future Facilities     July 16, 2022        PLC</a:t>
            </a:r>
            <a:endParaRPr lang="en-US" dirty="0"/>
          </a:p>
        </p:txBody>
      </p:sp>
      <p:sp>
        <p:nvSpPr>
          <p:cNvPr id="6" name="Slide Number Placeholder 5"/>
          <p:cNvSpPr>
            <a:spLocks noGrp="1"/>
          </p:cNvSpPr>
          <p:nvPr>
            <p:ph type="sldNum" sz="quarter" idx="4"/>
          </p:nvPr>
        </p:nvSpPr>
        <p:spPr>
          <a:xfrm>
            <a:off x="6553200" y="64706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90"/>
                </a:solidFill>
                <a:cs typeface="+mn-cs"/>
              </a:defRPr>
            </a:lvl1pPr>
          </a:lstStyle>
          <a:p>
            <a:pPr>
              <a:defRPr/>
            </a:pPr>
            <a:fld id="{00D4033F-A439-CA4A-9752-128010E3D26B}" type="slidenum">
              <a:rPr lang="en-US" altLang="en-US"/>
              <a:pPr>
                <a:defRPr/>
              </a:pPr>
              <a:t>‹#›</a:t>
            </a:fld>
            <a:endParaRPr lang="en-US" altLang="en-US"/>
          </a:p>
        </p:txBody>
      </p:sp>
      <p:cxnSp>
        <p:nvCxnSpPr>
          <p:cNvPr id="8" name="Straight Connector 7"/>
          <p:cNvCxnSpPr>
            <a:cxnSpLocks noChangeShapeType="1"/>
          </p:cNvCxnSpPr>
          <p:nvPr userDrawn="1"/>
        </p:nvCxnSpPr>
        <p:spPr bwMode="auto">
          <a:xfrm>
            <a:off x="203200" y="812800"/>
            <a:ext cx="8940800" cy="1588"/>
          </a:xfrm>
          <a:prstGeom prst="line">
            <a:avLst/>
          </a:prstGeom>
          <a:noFill/>
          <a:ln w="38100">
            <a:solidFill>
              <a:schemeClr val="tx1"/>
            </a:solidFill>
            <a:round/>
            <a:headEnd/>
            <a:tailEnd/>
          </a:ln>
          <a:effectLst>
            <a:outerShdw blurRad="40005" dist="32639"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userDrawn="1"/>
        </p:nvCxnSpPr>
        <p:spPr bwMode="auto">
          <a:xfrm>
            <a:off x="0" y="787400"/>
            <a:ext cx="8953500" cy="1588"/>
          </a:xfrm>
          <a:prstGeom prst="line">
            <a:avLst/>
          </a:prstGeom>
          <a:noFill/>
          <a:ln w="25400">
            <a:solidFill>
              <a:schemeClr val="accent2"/>
            </a:solidFill>
            <a:round/>
            <a:headEnd/>
            <a:tailEn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userDrawn="1"/>
        </p:nvCxnSpPr>
        <p:spPr bwMode="auto">
          <a:xfrm>
            <a:off x="-25400" y="6469063"/>
            <a:ext cx="9182100" cy="1587"/>
          </a:xfrm>
          <a:prstGeom prst="line">
            <a:avLst/>
          </a:prstGeom>
          <a:noFill/>
          <a:ln w="19050">
            <a:solidFill>
              <a:srgbClr val="008000"/>
            </a:solidFill>
            <a:round/>
            <a:headEnd/>
            <a:tailEnd/>
          </a:ln>
          <a:effectLst>
            <a:outerShdw blurRad="40005" dist="19939"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p:nvPr userDrawn="1"/>
        </p:nvSpPr>
        <p:spPr>
          <a:xfrm>
            <a:off x="0" y="-30162"/>
            <a:ext cx="9144000" cy="817562"/>
          </a:xfrm>
          <a:prstGeom prst="rect">
            <a:avLst/>
          </a:prstGeom>
          <a:blipFill rotWithShape="1">
            <a:blip r:embed="rId13"/>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google.com/url?sa=i&amp;rct=j&amp;q=&amp;esrc=s&amp;source=images&amp;cd=&amp;ved=2ahUKEwig6afsn-7bAhVJ6RQKHc8lCYsQjRx6BAgBEAU&amp;url=https://seeklogo.com/vector-logo/322537/lamar&amp;psig=AOvVaw35ehjKRpugmeZvGNSVpvQ9&amp;ust=1529996651160465" TargetMode="External"/><Relationship Id="rId10" Type="http://schemas.openxmlformats.org/officeDocument/2006/relationships/image" Target="../media/image8.png"/><Relationship Id="rId4" Type="http://schemas.openxmlformats.org/officeDocument/2006/relationships/image" Target="../media/image3.tif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indico.in2p3.fr/event/1433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hyperlink" Target="https://arxiv.org/find/hep-ph/1/au:+Strakovsky_I/0/1/0/all/0/1" TargetMode="External"/><Relationship Id="rId3" Type="http://schemas.openxmlformats.org/officeDocument/2006/relationships/hyperlink" Target="https://arxiv.org/find/hep-ph/1/au:+Briscoe_W/0/1/0/all/0/1" TargetMode="External"/><Relationship Id="rId7" Type="http://schemas.openxmlformats.org/officeDocument/2006/relationships/hyperlink" Target="https://arxiv.org/find/hep-ph/1/au:+Naruki_M/0/1/0/all/0/1" TargetMode="External"/><Relationship Id="rId2" Type="http://schemas.openxmlformats.org/officeDocument/2006/relationships/image" Target="../media/image42.tiff"/><Relationship Id="rId1" Type="http://schemas.openxmlformats.org/officeDocument/2006/relationships/slideLayout" Target="../slideLayouts/slideLayout7.xml"/><Relationship Id="rId6" Type="http://schemas.openxmlformats.org/officeDocument/2006/relationships/hyperlink" Target="https://arxiv.org/find/hep-ph/1/au:+Manley_D/0/1/0/all/0/1" TargetMode="External"/><Relationship Id="rId5" Type="http://schemas.openxmlformats.org/officeDocument/2006/relationships/hyperlink" Target="https://arxiv.org/find/hep-ph/1/au:+Haberzettl_H/0/1/0/all/0/1" TargetMode="External"/><Relationship Id="rId4" Type="http://schemas.openxmlformats.org/officeDocument/2006/relationships/hyperlink" Target="https://arxiv.org/find/hep-ph/1/au:+Doring_M/0/1/0/all/0/1" TargetMode="External"/><Relationship Id="rId9" Type="http://schemas.openxmlformats.org/officeDocument/2006/relationships/hyperlink" Target="https://arxiv.org/find/hep-ph/1/au:+Swanson_E/0/1/0/all/0/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4"/>
          <p:cNvSpPr txBox="1">
            <a:spLocks noChangeArrowheads="1"/>
          </p:cNvSpPr>
          <p:nvPr/>
        </p:nvSpPr>
        <p:spPr bwMode="auto">
          <a:xfrm>
            <a:off x="7371398" y="5052180"/>
            <a:ext cx="167713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r>
              <a:rPr lang="en-US" sz="1800" b="1" dirty="0"/>
              <a:t> PHY-1615146</a:t>
            </a:r>
          </a:p>
          <a:p>
            <a:r>
              <a:rPr lang="en-US" sz="1800" b="1" dirty="0"/>
              <a:t> PHY-2012826</a:t>
            </a:r>
            <a:endParaRPr lang="uk-UA" sz="1800" b="1" dirty="0"/>
          </a:p>
        </p:txBody>
      </p:sp>
      <p:sp>
        <p:nvSpPr>
          <p:cNvPr id="4098" name="Rectangle 6"/>
          <p:cNvSpPr>
            <a:spLocks noChangeArrowheads="1"/>
          </p:cNvSpPr>
          <p:nvPr/>
        </p:nvSpPr>
        <p:spPr bwMode="auto">
          <a:xfrm>
            <a:off x="-9938" y="6245870"/>
            <a:ext cx="2379634" cy="646331"/>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Philip Cole</a:t>
            </a:r>
            <a:endParaRPr lang="en-US" altLang="en-US" sz="1800" dirty="0">
              <a:solidFill>
                <a:srgbClr val="FF0000"/>
              </a:solidFill>
            </a:endParaRPr>
          </a:p>
          <a:p>
            <a:pPr algn="ctr" eaLnBrk="1" hangingPunct="1">
              <a:spcBef>
                <a:spcPct val="0"/>
              </a:spcBef>
              <a:buFontTx/>
              <a:buNone/>
            </a:pPr>
            <a:r>
              <a:rPr lang="en-US" altLang="en-US" sz="1800" dirty="0">
                <a:solidFill>
                  <a:schemeClr val="tx2"/>
                </a:solidFill>
              </a:rPr>
              <a:t>Lamar University</a:t>
            </a: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151065" y="62806"/>
            <a:ext cx="8877159" cy="1384995"/>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57150"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ts val="0"/>
              </a:spcBef>
              <a:buNone/>
            </a:pPr>
            <a:r>
              <a:rPr lang="en-US" sz="4000" b="1" dirty="0"/>
              <a:t>Exploring the production of N*s </a:t>
            </a:r>
          </a:p>
          <a:p>
            <a:pPr algn="ctr">
              <a:spcBef>
                <a:spcPts val="0"/>
              </a:spcBef>
              <a:buNone/>
            </a:pPr>
            <a:r>
              <a:rPr lang="en-US" sz="4000" b="1" dirty="0"/>
              <a:t>with pion and electron beams </a:t>
            </a:r>
          </a:p>
          <a:p>
            <a:pPr algn="ctr" eaLnBrk="1" hangingPunct="1">
              <a:spcBef>
                <a:spcPct val="0"/>
              </a:spcBef>
              <a:buFontTx/>
              <a:buNone/>
              <a:defRPr/>
            </a:pPr>
            <a:endParaRPr lang="en-US" sz="400" b="1" dirty="0">
              <a:ln w="22225">
                <a:solidFill>
                  <a:schemeClr val="accent2"/>
                </a:solidFill>
                <a:prstDash val="solid"/>
              </a:ln>
              <a:solidFill>
                <a:srgbClr val="C00000"/>
              </a:solidFill>
              <a:latin typeface="+mn-lt"/>
              <a:cs typeface="+mn-cs"/>
            </a:endParaRPr>
          </a:p>
        </p:txBody>
      </p:sp>
      <p:pic>
        <p:nvPicPr>
          <p:cNvPr id="10"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40779" y="5050524"/>
            <a:ext cx="788927" cy="80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6771572" y="6495927"/>
            <a:ext cx="2372428" cy="369332"/>
          </a:xfrm>
          <a:prstGeom prst="rect">
            <a:avLst/>
          </a:prstGeom>
          <a:solidFill>
            <a:srgbClr val="FFBF16"/>
          </a:solidFill>
          <a:ln>
            <a:solidFill>
              <a:schemeClr val="tx1"/>
            </a:solidFill>
          </a:ln>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1800" dirty="0">
                <a:solidFill>
                  <a:schemeClr val="tx2"/>
                </a:solidFill>
              </a:rPr>
              <a:t>July 16, 2022</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8686" y="5804304"/>
            <a:ext cx="1799499" cy="622257"/>
          </a:xfrm>
          <a:prstGeom prst="rect">
            <a:avLst/>
          </a:prstGeom>
        </p:spPr>
      </p:pic>
      <p:pic>
        <p:nvPicPr>
          <p:cNvPr id="11" name="Picture 11" descr="mage result for lamar logo">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395400" y="1447800"/>
            <a:ext cx="4070433" cy="23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tretch>
            <a:fillRect/>
          </a:stretch>
        </p:blipFill>
        <p:spPr>
          <a:xfrm>
            <a:off x="3941909" y="5951515"/>
            <a:ext cx="1260181" cy="892164"/>
          </a:xfrm>
          <a:prstGeom prst="rect">
            <a:avLst/>
          </a:prstGeom>
        </p:spPr>
      </p:pic>
      <p:pic>
        <p:nvPicPr>
          <p:cNvPr id="6" name="Picture 5">
            <a:extLst>
              <a:ext uri="{FF2B5EF4-FFF2-40B4-BE49-F238E27FC236}">
                <a16:creationId xmlns:a16="http://schemas.microsoft.com/office/drawing/2014/main" id="{C5CEA6A8-5665-374B-B7C0-6E5425C8E10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2338" y="4830971"/>
            <a:ext cx="5563722" cy="1081048"/>
          </a:xfrm>
          <a:prstGeom prst="rect">
            <a:avLst/>
          </a:prstGeom>
        </p:spPr>
      </p:pic>
      <p:pic>
        <p:nvPicPr>
          <p:cNvPr id="4" name="Picture 3">
            <a:extLst>
              <a:ext uri="{FF2B5EF4-FFF2-40B4-BE49-F238E27FC236}">
                <a16:creationId xmlns:a16="http://schemas.microsoft.com/office/drawing/2014/main" id="{63F21B0D-B1AB-1EE9-7209-7756490262A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5776" y="1566300"/>
            <a:ext cx="8490976" cy="3185436"/>
          </a:xfrm>
          <a:prstGeom prst="rect">
            <a:avLst/>
          </a:prstGeom>
        </p:spPr>
      </p:pic>
      <p:pic>
        <p:nvPicPr>
          <p:cNvPr id="7" name="Picture 6">
            <a:extLst>
              <a:ext uri="{FF2B5EF4-FFF2-40B4-BE49-F238E27FC236}">
                <a16:creationId xmlns:a16="http://schemas.microsoft.com/office/drawing/2014/main" id="{D11D0AA1-EA79-B9BD-2267-3CA278C6C034}"/>
              </a:ext>
            </a:extLst>
          </p:cNvPr>
          <p:cNvPicPr>
            <a:picLocks noChangeAspect="1"/>
          </p:cNvPicPr>
          <p:nvPr/>
        </p:nvPicPr>
        <p:blipFill>
          <a:blip r:embed="rId10"/>
          <a:stretch>
            <a:fillRect/>
          </a:stretch>
        </p:blipFill>
        <p:spPr>
          <a:xfrm>
            <a:off x="7736555" y="1566300"/>
            <a:ext cx="1291669" cy="31514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p:cNvPicPr>
            <a:picLocks/>
          </p:cNvPicPr>
          <p:nvPr/>
        </p:nvPicPr>
        <p:blipFill>
          <a:blip r:embed="rId3" cstate="print">
            <a:extLst>
              <a:ext uri="{28A0092B-C50C-407E-A947-70E740481C1C}">
                <a14:useLocalDpi xmlns:a14="http://schemas.microsoft.com/office/drawing/2010/main"/>
              </a:ext>
            </a:extLst>
          </a:blip>
          <a:srcRect l="5487" t="2646" b="2542"/>
          <a:stretch>
            <a:fillRect/>
          </a:stretch>
        </p:blipFill>
        <p:spPr bwMode="auto">
          <a:xfrm>
            <a:off x="982663" y="901700"/>
            <a:ext cx="7399337"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1200" y="5699105"/>
            <a:ext cx="6831496" cy="95410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endParaRPr lang="en-US" sz="800" dirty="0"/>
          </a:p>
          <a:p>
            <a:pPr eaLnBrk="1" fontAlgn="auto" hangingPunct="1">
              <a:spcBef>
                <a:spcPts val="0"/>
              </a:spcBef>
              <a:spcAft>
                <a:spcPts val="0"/>
              </a:spcAft>
              <a:buFont typeface="Arial" charset="0"/>
              <a:buChar char="•"/>
              <a:defRPr/>
            </a:pPr>
            <a:r>
              <a:rPr lang="en-US" dirty="0">
                <a:solidFill>
                  <a:srgbClr val="FF0000"/>
                </a:solidFill>
              </a:rPr>
              <a:t>  </a:t>
            </a:r>
            <a:r>
              <a:rPr lang="en-US" b="1" dirty="0">
                <a:solidFill>
                  <a:srgbClr val="FF0000"/>
                </a:solidFill>
                <a:effectLst>
                  <a:outerShdw blurRad="38100" dist="38100" dir="2700000" algn="tl">
                    <a:srgbClr val="DDDDDD"/>
                  </a:outerShdw>
                </a:effectLst>
              </a:rPr>
              <a:t>N*s are broadly overlapping</a:t>
            </a:r>
          </a:p>
          <a:p>
            <a:pPr eaLnBrk="1" fontAlgn="auto" hangingPunct="1">
              <a:spcBef>
                <a:spcPts val="0"/>
              </a:spcBef>
              <a:spcAft>
                <a:spcPts val="0"/>
              </a:spcAft>
              <a:defRPr/>
            </a:pPr>
            <a:endParaRPr lang="en-US" dirty="0"/>
          </a:p>
        </p:txBody>
      </p:sp>
      <p:sp>
        <p:nvSpPr>
          <p:cNvPr id="13316" name="Rectangle 2"/>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Baryon resonances (N*s and </a:t>
            </a:r>
            <a:r>
              <a:rPr lang="en-US" altLang="en-US" sz="4000" b="1">
                <a:solidFill>
                  <a:srgbClr val="000090"/>
                </a:solidFill>
                <a:latin typeface="Symbol" charset="2"/>
              </a:rPr>
              <a:t>D</a:t>
            </a:r>
            <a:r>
              <a:rPr lang="en-US" altLang="en-US" sz="4000" b="1">
                <a:solidFill>
                  <a:srgbClr val="000090"/>
                </a:solidFill>
              </a:rPr>
              <a:t>*s)</a:t>
            </a:r>
            <a:endParaRPr lang="en-US" altLang="en-US" sz="4000"/>
          </a:p>
        </p:txBody>
      </p:sp>
      <p:sp>
        <p:nvSpPr>
          <p:cNvPr id="13317" name="TextBox 5"/>
          <p:cNvSpPr txBox="1">
            <a:spLocks noChangeArrowheads="1"/>
          </p:cNvSpPr>
          <p:nvPr/>
        </p:nvSpPr>
        <p:spPr bwMode="auto">
          <a:xfrm rot="-5400000">
            <a:off x="148432" y="1604168"/>
            <a:ext cx="107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eaLnBrk="1" hangingPunct="1">
              <a:spcBef>
                <a:spcPct val="0"/>
              </a:spcBef>
              <a:buFontTx/>
              <a:buNone/>
            </a:pPr>
            <a:r>
              <a:rPr lang="en-US" altLang="en-US" sz="2400">
                <a:latin typeface="Symbol" charset="2"/>
              </a:rPr>
              <a:t>s</a:t>
            </a:r>
            <a:r>
              <a:rPr lang="en-US" altLang="en-US" sz="2400"/>
              <a:t> (</a:t>
            </a:r>
            <a:r>
              <a:rPr lang="en-US" altLang="en-US" sz="2400" dirty="0" err="1"/>
              <a:t>mb</a:t>
            </a:r>
            <a:r>
              <a:rPr lang="en-US" altLang="en-US" sz="2400" dirty="0"/>
              <a:t>)</a:t>
            </a:r>
            <a:endParaRPr lang="en-US" altLang="en-US" sz="2400" dirty="0">
              <a:latin typeface="Symbol" charset="2"/>
            </a:endParaRP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67998A4C-645D-2C4E-559B-87E68ADCE939}"/>
              </a:ext>
            </a:extLst>
          </p:cNvPr>
          <p:cNvSpPr>
            <a:spLocks noGrp="1"/>
          </p:cNvSpPr>
          <p:nvPr>
            <p:ph type="sldNum" sz="quarter" idx="12"/>
          </p:nvPr>
        </p:nvSpPr>
        <p:spPr/>
        <p:txBody>
          <a:bodyPr/>
          <a:lstStyle/>
          <a:p>
            <a:pPr>
              <a:defRPr/>
            </a:pPr>
            <a:fld id="{33386914-9120-D54D-A0BF-EF4C0751C264}" type="slidenum">
              <a:rPr lang="en-US" altLang="en-US" smtClean="0"/>
              <a:pPr>
                <a:defRPr/>
              </a:pPr>
              <a:t>10</a:t>
            </a:fld>
            <a:endParaRPr lang="en-US" altLang="en-US"/>
          </a:p>
        </p:txBody>
      </p:sp>
    </p:spTree>
    <p:extLst>
      <p:ext uri="{BB962C8B-B14F-4D97-AF65-F5344CB8AC3E}">
        <p14:creationId xmlns:p14="http://schemas.microsoft.com/office/powerpoint/2010/main" val="227948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593923"/>
          </a:xfrm>
          <a:prstGeom prst="rect">
            <a:avLst/>
          </a:prstGeom>
          <a:ln>
            <a:solidFill>
              <a:srgbClr val="3612FF"/>
            </a:solidFill>
          </a:ln>
        </p:spPr>
      </p:pic>
      <p:sp>
        <p:nvSpPr>
          <p:cNvPr id="6" name="TextBox 5"/>
          <p:cNvSpPr txBox="1"/>
          <p:nvPr/>
        </p:nvSpPr>
        <p:spPr>
          <a:xfrm>
            <a:off x="8420" y="6481798"/>
            <a:ext cx="2327275" cy="369332"/>
          </a:xfrm>
          <a:prstGeom prst="rect">
            <a:avLst/>
          </a:prstGeom>
          <a:solidFill>
            <a:srgbClr val="FFC000"/>
          </a:solidFill>
        </p:spPr>
        <p:txBody>
          <a:bodyPr wrap="square" rtlCol="0">
            <a:spAutoFit/>
          </a:bodyPr>
          <a:lstStyle/>
          <a:p>
            <a:r>
              <a:rPr lang="en-US"/>
              <a:t>Teresa Peña ECT* 2017</a:t>
            </a:r>
            <a:endParaRPr lang="en-US" dirty="0"/>
          </a:p>
        </p:txBody>
      </p:sp>
      <p:sp>
        <p:nvSpPr>
          <p:cNvPr id="7" name="TextBox 6"/>
          <p:cNvSpPr txBox="1"/>
          <p:nvPr/>
        </p:nvSpPr>
        <p:spPr>
          <a:xfrm>
            <a:off x="658246" y="2093844"/>
            <a:ext cx="2232990" cy="369332"/>
          </a:xfrm>
          <a:prstGeom prst="rect">
            <a:avLst/>
          </a:prstGeom>
          <a:solidFill>
            <a:srgbClr val="FFBF16"/>
          </a:solidFill>
          <a:ln>
            <a:solidFill>
              <a:srgbClr val="3612FF"/>
            </a:solidFill>
          </a:ln>
        </p:spPr>
        <p:txBody>
          <a:bodyPr wrap="square" rtlCol="0">
            <a:spAutoFit/>
          </a:bodyPr>
          <a:lstStyle/>
          <a:p>
            <a:pPr algn="ctr"/>
            <a:r>
              <a:rPr lang="en-US" dirty="0"/>
              <a:t>Space-like q</a:t>
            </a:r>
            <a:r>
              <a:rPr lang="en-US" baseline="30000" dirty="0"/>
              <a:t>2 </a:t>
            </a:r>
            <a:r>
              <a:rPr lang="en-US" dirty="0"/>
              <a:t>&lt; 0</a:t>
            </a:r>
          </a:p>
        </p:txBody>
      </p:sp>
      <p:sp>
        <p:nvSpPr>
          <p:cNvPr id="8" name="TextBox 7"/>
          <p:cNvSpPr txBox="1"/>
          <p:nvPr/>
        </p:nvSpPr>
        <p:spPr>
          <a:xfrm>
            <a:off x="4598504" y="2093844"/>
            <a:ext cx="2232990" cy="369332"/>
          </a:xfrm>
          <a:prstGeom prst="rect">
            <a:avLst/>
          </a:prstGeom>
          <a:solidFill>
            <a:srgbClr val="FFBF16"/>
          </a:solidFill>
          <a:ln>
            <a:solidFill>
              <a:srgbClr val="3612FF"/>
            </a:solidFill>
          </a:ln>
        </p:spPr>
        <p:txBody>
          <a:bodyPr wrap="square" rtlCol="0">
            <a:spAutoFit/>
          </a:bodyPr>
          <a:lstStyle/>
          <a:p>
            <a:pPr algn="ctr"/>
            <a:r>
              <a:rPr lang="en-US" dirty="0"/>
              <a:t>Time-like q</a:t>
            </a:r>
            <a:r>
              <a:rPr lang="en-US" baseline="30000" dirty="0"/>
              <a:t>2 </a:t>
            </a:r>
            <a:r>
              <a:rPr lang="en-US" dirty="0"/>
              <a:t>&gt; 0</a:t>
            </a: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4" name="Slide Number Placeholder 3">
            <a:extLst>
              <a:ext uri="{FF2B5EF4-FFF2-40B4-BE49-F238E27FC236}">
                <a16:creationId xmlns:a16="http://schemas.microsoft.com/office/drawing/2014/main" id="{26778F44-83F8-5A8E-DCCE-0BB99009FC46}"/>
              </a:ext>
            </a:extLst>
          </p:cNvPr>
          <p:cNvSpPr>
            <a:spLocks noGrp="1"/>
          </p:cNvSpPr>
          <p:nvPr>
            <p:ph type="sldNum" sz="quarter" idx="12"/>
          </p:nvPr>
        </p:nvSpPr>
        <p:spPr/>
        <p:txBody>
          <a:bodyPr/>
          <a:lstStyle/>
          <a:p>
            <a:pPr>
              <a:defRPr/>
            </a:pPr>
            <a:fld id="{AEA58902-6C46-594C-9E4C-1E51A66FAC86}" type="slidenum">
              <a:rPr lang="en-US" altLang="en-US" smtClean="0"/>
              <a:pPr>
                <a:defRPr/>
              </a:pPr>
              <a:t>11</a:t>
            </a:fld>
            <a:endParaRPr lang="en-US" altLang="en-US"/>
          </a:p>
        </p:txBody>
      </p:sp>
      <p:sp>
        <p:nvSpPr>
          <p:cNvPr id="9" name="TextBox 8">
            <a:extLst>
              <a:ext uri="{FF2B5EF4-FFF2-40B4-BE49-F238E27FC236}">
                <a16:creationId xmlns:a16="http://schemas.microsoft.com/office/drawing/2014/main" id="{3C44E788-D64C-0202-BCF7-7E751264155A}"/>
              </a:ext>
            </a:extLst>
          </p:cNvPr>
          <p:cNvSpPr txBox="1"/>
          <p:nvPr/>
        </p:nvSpPr>
        <p:spPr>
          <a:xfrm>
            <a:off x="5333459" y="6112466"/>
            <a:ext cx="2387961" cy="369332"/>
          </a:xfrm>
          <a:prstGeom prst="rect">
            <a:avLst/>
          </a:prstGeom>
          <a:noFill/>
        </p:spPr>
        <p:txBody>
          <a:bodyPr wrap="none" rtlCol="0">
            <a:spAutoFit/>
          </a:bodyPr>
          <a:lstStyle/>
          <a:p>
            <a:r>
              <a:rPr lang="en-US" i="1" dirty="0">
                <a:highlight>
                  <a:srgbClr val="FFBF16"/>
                </a:highlight>
              </a:rPr>
              <a:t>And let’s not forget E45</a:t>
            </a:r>
          </a:p>
        </p:txBody>
      </p:sp>
    </p:spTree>
    <p:extLst>
      <p:ext uri="{BB962C8B-B14F-4D97-AF65-F5344CB8AC3E}">
        <p14:creationId xmlns:p14="http://schemas.microsoft.com/office/powerpoint/2010/main" val="1467215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endParaRPr lang="en-US" dirty="0"/>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a:stretch>
            <a:fillRect/>
          </a:stretch>
        </p:blipFill>
        <p:spPr>
          <a:xfrm>
            <a:off x="228599" y="1682834"/>
            <a:ext cx="3141619" cy="3919369"/>
          </a:xfrm>
        </p:spPr>
      </p:pic>
      <p:sp>
        <p:nvSpPr>
          <p:cNvPr id="4" name="Footer Placeholder 3">
            <a:extLst>
              <a:ext uri="{FF2B5EF4-FFF2-40B4-BE49-F238E27FC236}">
                <a16:creationId xmlns:a16="http://schemas.microsoft.com/office/drawing/2014/main" id="{15FAEECC-EF42-AB47-9938-A3CAA22D8E87}"/>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15" name="Picture 14" descr="Table&#10;&#10;Description automatically generated">
            <a:extLst>
              <a:ext uri="{FF2B5EF4-FFF2-40B4-BE49-F238E27FC236}">
                <a16:creationId xmlns:a16="http://schemas.microsoft.com/office/drawing/2014/main" id="{9000F06A-3DF1-564E-AA73-4D982E7C6755}"/>
              </a:ext>
            </a:extLst>
          </p:cNvPr>
          <p:cNvPicPr>
            <a:picLocks noChangeAspect="1"/>
          </p:cNvPicPr>
          <p:nvPr/>
        </p:nvPicPr>
        <p:blipFill>
          <a:blip r:embed="rId3"/>
          <a:stretch>
            <a:fillRect/>
          </a:stretch>
        </p:blipFill>
        <p:spPr>
          <a:xfrm>
            <a:off x="0" y="856929"/>
            <a:ext cx="9144000" cy="5179497"/>
          </a:xfrm>
          <a:prstGeom prst="rect">
            <a:avLst/>
          </a:prstGeom>
        </p:spPr>
      </p:pic>
      <p:sp>
        <p:nvSpPr>
          <p:cNvPr id="16" name="Rounded Rectangle 15">
            <a:extLst>
              <a:ext uri="{FF2B5EF4-FFF2-40B4-BE49-F238E27FC236}">
                <a16:creationId xmlns:a16="http://schemas.microsoft.com/office/drawing/2014/main" id="{F805D6C1-7D02-3B49-85FA-9D70D1BB8432}"/>
              </a:ext>
            </a:extLst>
          </p:cNvPr>
          <p:cNvSpPr/>
          <p:nvPr/>
        </p:nvSpPr>
        <p:spPr>
          <a:xfrm>
            <a:off x="7294017" y="2147570"/>
            <a:ext cx="1171500" cy="2347326"/>
          </a:xfrm>
          <a:prstGeom prst="roundRect">
            <a:avLst/>
          </a:prstGeom>
          <a:solidFill>
            <a:srgbClr val="FFFC1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No </a:t>
            </a:r>
          </a:p>
          <a:p>
            <a:pPr algn="ctr"/>
            <a:r>
              <a:rPr lang="en-US" sz="2800" dirty="0">
                <a:solidFill>
                  <a:srgbClr val="FF0000"/>
                </a:solidFill>
              </a:rPr>
              <a:t>Data?</a:t>
            </a:r>
          </a:p>
        </p:txBody>
      </p:sp>
      <p:sp>
        <p:nvSpPr>
          <p:cNvPr id="17" name="Left Brace 16">
            <a:extLst>
              <a:ext uri="{FF2B5EF4-FFF2-40B4-BE49-F238E27FC236}">
                <a16:creationId xmlns:a16="http://schemas.microsoft.com/office/drawing/2014/main" id="{2D7AA33E-8230-5A45-896C-1947026124F7}"/>
              </a:ext>
            </a:extLst>
          </p:cNvPr>
          <p:cNvSpPr/>
          <p:nvPr/>
        </p:nvSpPr>
        <p:spPr>
          <a:xfrm rot="16200000">
            <a:off x="7400342" y="1184758"/>
            <a:ext cx="844550" cy="11715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C69C7CF-B5BB-B59C-1743-B75AB88011C1}"/>
              </a:ext>
            </a:extLst>
          </p:cNvPr>
          <p:cNvSpPr>
            <a:spLocks noGrp="1"/>
          </p:cNvSpPr>
          <p:nvPr>
            <p:ph type="sldNum" sz="quarter" idx="12"/>
          </p:nvPr>
        </p:nvSpPr>
        <p:spPr/>
        <p:txBody>
          <a:bodyPr/>
          <a:lstStyle/>
          <a:p>
            <a:pPr>
              <a:defRPr/>
            </a:pPr>
            <a:fld id="{AB7CE779-21FB-D348-B8EA-3C752F0DE6DE}" type="slidenum">
              <a:rPr lang="en-US" altLang="en-US" smtClean="0"/>
              <a:pPr>
                <a:defRPr/>
              </a:pPr>
              <a:t>12</a:t>
            </a:fld>
            <a:endParaRPr lang="en-US" altLang="en-US"/>
          </a:p>
        </p:txBody>
      </p:sp>
    </p:spTree>
    <p:extLst>
      <p:ext uri="{BB962C8B-B14F-4D97-AF65-F5344CB8AC3E}">
        <p14:creationId xmlns:p14="http://schemas.microsoft.com/office/powerpoint/2010/main" val="389609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sp>
        <p:nvSpPr>
          <p:cNvPr id="4" name="Footer Placeholder 3">
            <a:extLst>
              <a:ext uri="{FF2B5EF4-FFF2-40B4-BE49-F238E27FC236}">
                <a16:creationId xmlns:a16="http://schemas.microsoft.com/office/drawing/2014/main" id="{15FAEECC-EF42-AB47-9938-A3CAA22D8E87}"/>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17" name="Picture 16" descr="Table&#10;&#10;Description automatically generated">
            <a:extLst>
              <a:ext uri="{FF2B5EF4-FFF2-40B4-BE49-F238E27FC236}">
                <a16:creationId xmlns:a16="http://schemas.microsoft.com/office/drawing/2014/main" id="{0E0FB349-2AFA-7D40-A1C8-0966D1A584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3593" y="2122378"/>
            <a:ext cx="7380407" cy="351432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F3329B3-BE05-B34F-AB86-17247D697430}"/>
              </a:ext>
            </a:extLst>
          </p:cNvPr>
          <p:cNvPicPr>
            <a:picLocks noChangeAspect="1"/>
          </p:cNvPicPr>
          <p:nvPr/>
        </p:nvPicPr>
        <p:blipFill>
          <a:blip r:embed="rId4"/>
          <a:stretch>
            <a:fillRect/>
          </a:stretch>
        </p:blipFill>
        <p:spPr>
          <a:xfrm>
            <a:off x="0" y="134442"/>
            <a:ext cx="2413000" cy="736600"/>
          </a:xfrm>
          <a:prstGeom prst="rect">
            <a:avLst/>
          </a:prstGeom>
        </p:spPr>
      </p:pic>
      <p:cxnSp>
        <p:nvCxnSpPr>
          <p:cNvPr id="8" name="Straight Arrow Connector 7">
            <a:extLst>
              <a:ext uri="{FF2B5EF4-FFF2-40B4-BE49-F238E27FC236}">
                <a16:creationId xmlns:a16="http://schemas.microsoft.com/office/drawing/2014/main" id="{B6709063-73E5-2647-82F2-9F486C1874D8}"/>
              </a:ext>
            </a:extLst>
          </p:cNvPr>
          <p:cNvCxnSpPr>
            <a:cxnSpLocks/>
          </p:cNvCxnSpPr>
          <p:nvPr/>
        </p:nvCxnSpPr>
        <p:spPr>
          <a:xfrm>
            <a:off x="932163" y="42268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0A8B4B1-A6B0-814F-F6B8-B635791487E1}"/>
              </a:ext>
            </a:extLst>
          </p:cNvPr>
          <p:cNvSpPr>
            <a:spLocks noGrp="1"/>
          </p:cNvSpPr>
          <p:nvPr>
            <p:ph type="sldNum" sz="quarter" idx="12"/>
          </p:nvPr>
        </p:nvSpPr>
        <p:spPr/>
        <p:txBody>
          <a:bodyPr/>
          <a:lstStyle/>
          <a:p>
            <a:pPr>
              <a:defRPr/>
            </a:pPr>
            <a:fld id="{AB7CE779-21FB-D348-B8EA-3C752F0DE6DE}" type="slidenum">
              <a:rPr lang="en-US" altLang="en-US" smtClean="0"/>
              <a:pPr>
                <a:defRPr/>
              </a:pPr>
              <a:t>13</a:t>
            </a:fld>
            <a:endParaRPr lang="en-US" altLang="en-US"/>
          </a:p>
        </p:txBody>
      </p:sp>
    </p:spTree>
    <p:extLst>
      <p:ext uri="{BB962C8B-B14F-4D97-AF65-F5344CB8AC3E}">
        <p14:creationId xmlns:p14="http://schemas.microsoft.com/office/powerpoint/2010/main" val="2452856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sp>
        <p:nvSpPr>
          <p:cNvPr id="4" name="Footer Placeholder 3">
            <a:extLst>
              <a:ext uri="{FF2B5EF4-FFF2-40B4-BE49-F238E27FC236}">
                <a16:creationId xmlns:a16="http://schemas.microsoft.com/office/drawing/2014/main" id="{15FAEECC-EF42-AB47-9938-A3CAA22D8E87}"/>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9" name="Picture 8" descr="Table&#10;&#10;Description automatically generated">
            <a:extLst>
              <a:ext uri="{FF2B5EF4-FFF2-40B4-BE49-F238E27FC236}">
                <a16:creationId xmlns:a16="http://schemas.microsoft.com/office/drawing/2014/main" id="{0E92026C-6115-7A4F-AF98-A0D174187D66}"/>
              </a:ext>
            </a:extLst>
          </p:cNvPr>
          <p:cNvPicPr>
            <a:picLocks noChangeAspect="1"/>
          </p:cNvPicPr>
          <p:nvPr/>
        </p:nvPicPr>
        <p:blipFill>
          <a:blip r:embed="rId3"/>
          <a:stretch>
            <a:fillRect/>
          </a:stretch>
        </p:blipFill>
        <p:spPr>
          <a:xfrm>
            <a:off x="1813536" y="1833770"/>
            <a:ext cx="7371104" cy="356569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A007EA5-934A-D147-9211-C7960662D417}"/>
              </a:ext>
            </a:extLst>
          </p:cNvPr>
          <p:cNvPicPr>
            <a:picLocks noChangeAspect="1"/>
          </p:cNvPicPr>
          <p:nvPr/>
        </p:nvPicPr>
        <p:blipFill>
          <a:blip r:embed="rId4"/>
          <a:stretch>
            <a:fillRect/>
          </a:stretch>
        </p:blipFill>
        <p:spPr>
          <a:xfrm>
            <a:off x="0" y="142979"/>
            <a:ext cx="2400300" cy="787400"/>
          </a:xfrm>
          <a:prstGeom prst="rect">
            <a:avLst/>
          </a:prstGeom>
        </p:spPr>
      </p:pic>
      <p:cxnSp>
        <p:nvCxnSpPr>
          <p:cNvPr id="8" name="Straight Arrow Connector 7">
            <a:extLst>
              <a:ext uri="{FF2B5EF4-FFF2-40B4-BE49-F238E27FC236}">
                <a16:creationId xmlns:a16="http://schemas.microsoft.com/office/drawing/2014/main" id="{04CCBE2D-D736-BC44-91FA-E18BDE48C182}"/>
              </a:ext>
            </a:extLst>
          </p:cNvPr>
          <p:cNvCxnSpPr>
            <a:cxnSpLocks/>
          </p:cNvCxnSpPr>
          <p:nvPr/>
        </p:nvCxnSpPr>
        <p:spPr>
          <a:xfrm>
            <a:off x="932163" y="402365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822DD3E-E99B-B1C8-EF1A-35D7457D7BF9}"/>
              </a:ext>
            </a:extLst>
          </p:cNvPr>
          <p:cNvSpPr>
            <a:spLocks noGrp="1"/>
          </p:cNvSpPr>
          <p:nvPr>
            <p:ph type="sldNum" sz="quarter" idx="12"/>
          </p:nvPr>
        </p:nvSpPr>
        <p:spPr/>
        <p:txBody>
          <a:bodyPr/>
          <a:lstStyle/>
          <a:p>
            <a:pPr>
              <a:defRPr/>
            </a:pPr>
            <a:fld id="{AB7CE779-21FB-D348-B8EA-3C752F0DE6DE}" type="slidenum">
              <a:rPr lang="en-US" altLang="en-US" smtClean="0"/>
              <a:pPr>
                <a:defRPr/>
              </a:pPr>
              <a:t>14</a:t>
            </a:fld>
            <a:endParaRPr lang="en-US" altLang="en-US"/>
          </a:p>
        </p:txBody>
      </p:sp>
    </p:spTree>
    <p:extLst>
      <p:ext uri="{BB962C8B-B14F-4D97-AF65-F5344CB8AC3E}">
        <p14:creationId xmlns:p14="http://schemas.microsoft.com/office/powerpoint/2010/main" val="2922725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E0DB-5790-6040-8675-199A8C1F9FCB}"/>
              </a:ext>
            </a:extLst>
          </p:cNvPr>
          <p:cNvSpPr>
            <a:spLocks noGrp="1"/>
          </p:cNvSpPr>
          <p:nvPr>
            <p:ph type="title"/>
          </p:nvPr>
        </p:nvSpPr>
        <p:spPr/>
        <p:txBody>
          <a:bodyPr/>
          <a:lstStyle/>
          <a:p>
            <a:r>
              <a:rPr lang="en-US" dirty="0"/>
              <a:t>Decay Modes</a:t>
            </a:r>
          </a:p>
        </p:txBody>
      </p:sp>
      <p:pic>
        <p:nvPicPr>
          <p:cNvPr id="7" name="Content Placeholder 6" descr="A picture containing text, outdoor, green, electronics&#10;&#10;Description automatically generated">
            <a:extLst>
              <a:ext uri="{FF2B5EF4-FFF2-40B4-BE49-F238E27FC236}">
                <a16:creationId xmlns:a16="http://schemas.microsoft.com/office/drawing/2014/main" id="{0B73EB0D-5AC5-9E4B-9A04-DEAA47F1CBD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9091" y="1525037"/>
            <a:ext cx="1526145" cy="1903963"/>
          </a:xfrm>
        </p:spPr>
      </p:pic>
      <p:sp>
        <p:nvSpPr>
          <p:cNvPr id="4" name="Footer Placeholder 3">
            <a:extLst>
              <a:ext uri="{FF2B5EF4-FFF2-40B4-BE49-F238E27FC236}">
                <a16:creationId xmlns:a16="http://schemas.microsoft.com/office/drawing/2014/main" id="{15FAEECC-EF42-AB47-9938-A3CAA22D8E87}"/>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13" name="Picture 12" descr="Table&#10;&#10;Description automatically generated">
            <a:extLst>
              <a:ext uri="{FF2B5EF4-FFF2-40B4-BE49-F238E27FC236}">
                <a16:creationId xmlns:a16="http://schemas.microsoft.com/office/drawing/2014/main" id="{01BCD77C-D06A-5147-8C52-7B713311FF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348"/>
          <a:stretch/>
        </p:blipFill>
        <p:spPr>
          <a:xfrm>
            <a:off x="1758769" y="1152470"/>
            <a:ext cx="7175500" cy="53086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148D6AB-15A5-CC46-8F80-C24528EDCBF2}"/>
              </a:ext>
            </a:extLst>
          </p:cNvPr>
          <p:cNvPicPr>
            <a:picLocks noChangeAspect="1"/>
          </p:cNvPicPr>
          <p:nvPr/>
        </p:nvPicPr>
        <p:blipFill>
          <a:blip r:embed="rId4"/>
          <a:stretch>
            <a:fillRect/>
          </a:stretch>
        </p:blipFill>
        <p:spPr>
          <a:xfrm>
            <a:off x="0" y="208729"/>
            <a:ext cx="2362200" cy="774700"/>
          </a:xfrm>
          <a:prstGeom prst="rect">
            <a:avLst/>
          </a:prstGeom>
        </p:spPr>
      </p:pic>
      <p:cxnSp>
        <p:nvCxnSpPr>
          <p:cNvPr id="8" name="Straight Arrow Connector 7">
            <a:extLst>
              <a:ext uri="{FF2B5EF4-FFF2-40B4-BE49-F238E27FC236}">
                <a16:creationId xmlns:a16="http://schemas.microsoft.com/office/drawing/2014/main" id="{3DB35586-1726-204F-8CAD-A22CF8107756}"/>
              </a:ext>
            </a:extLst>
          </p:cNvPr>
          <p:cNvCxnSpPr>
            <a:cxnSpLocks/>
          </p:cNvCxnSpPr>
          <p:nvPr/>
        </p:nvCxnSpPr>
        <p:spPr>
          <a:xfrm>
            <a:off x="932163" y="3759498"/>
            <a:ext cx="7630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D235B69-A573-32CE-4D6F-42916333096F}"/>
              </a:ext>
            </a:extLst>
          </p:cNvPr>
          <p:cNvSpPr>
            <a:spLocks noGrp="1"/>
          </p:cNvSpPr>
          <p:nvPr>
            <p:ph type="sldNum" sz="quarter" idx="12"/>
          </p:nvPr>
        </p:nvSpPr>
        <p:spPr/>
        <p:txBody>
          <a:bodyPr/>
          <a:lstStyle/>
          <a:p>
            <a:pPr>
              <a:defRPr/>
            </a:pPr>
            <a:fld id="{AB7CE779-21FB-D348-B8EA-3C752F0DE6DE}" type="slidenum">
              <a:rPr lang="en-US" altLang="en-US" smtClean="0"/>
              <a:pPr>
                <a:defRPr/>
              </a:pPr>
              <a:t>15</a:t>
            </a:fld>
            <a:endParaRPr lang="en-US" altLang="en-US"/>
          </a:p>
        </p:txBody>
      </p:sp>
    </p:spTree>
    <p:extLst>
      <p:ext uri="{BB962C8B-B14F-4D97-AF65-F5344CB8AC3E}">
        <p14:creationId xmlns:p14="http://schemas.microsoft.com/office/powerpoint/2010/main" val="1497602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Puzzle of the Proton</a:t>
            </a:r>
          </a:p>
        </p:txBody>
      </p:sp>
      <p:sp>
        <p:nvSpPr>
          <p:cNvPr id="3" name="Content Placeholder 2"/>
          <p:cNvSpPr>
            <a:spLocks noGrp="1"/>
          </p:cNvSpPr>
          <p:nvPr>
            <p:ph idx="1"/>
          </p:nvPr>
        </p:nvSpPr>
        <p:spPr>
          <a:xfrm>
            <a:off x="1" y="924339"/>
            <a:ext cx="9273208" cy="5546311"/>
          </a:xfrm>
          <a:solidFill>
            <a:srgbClr val="FFBF16"/>
          </a:solidFill>
        </p:spPr>
        <p:txBody>
          <a:bodyPr/>
          <a:lstStyle/>
          <a:p>
            <a:r>
              <a:rPr lang="en-US" sz="2800" dirty="0"/>
              <a:t>ECT* Workshops are a start (May 2017 + Sept. 2019)</a:t>
            </a:r>
          </a:p>
          <a:p>
            <a:r>
              <a:rPr lang="en-US" sz="2800" dirty="0"/>
              <a:t>Special topic session (for NSTAR 2017, 2019, 2022) is a start </a:t>
            </a:r>
          </a:p>
          <a:p>
            <a:r>
              <a:rPr lang="en-US" sz="2800" dirty="0"/>
              <a:t>GSI Workshop on Electromagnetic Structure of Strange Baryons (Oct. 2018) is a start</a:t>
            </a:r>
          </a:p>
          <a:p>
            <a:r>
              <a:rPr lang="en-US" sz="2800" dirty="0"/>
              <a:t>The US-Japan Collaboration (JPARC/</a:t>
            </a:r>
            <a:r>
              <a:rPr lang="en-US" sz="2800" dirty="0" err="1"/>
              <a:t>JLab</a:t>
            </a:r>
            <a:r>
              <a:rPr lang="en-US" sz="2800" dirty="0"/>
              <a:t>) White Paper is a start.</a:t>
            </a:r>
          </a:p>
          <a:p>
            <a:r>
              <a:rPr lang="en-US" sz="2800" dirty="0"/>
              <a:t>The workshop on Baryon Production at BESIII  (Sept 2019, Hefei, PRC) is a start. </a:t>
            </a:r>
          </a:p>
          <a:p>
            <a:r>
              <a:rPr lang="en-US" sz="2800" dirty="0"/>
              <a:t>This workshop is a start.</a:t>
            </a:r>
          </a:p>
          <a:p>
            <a:pPr marL="0" indent="0">
              <a:buNone/>
            </a:pPr>
            <a:endParaRPr lang="en-US" sz="1600" dirty="0"/>
          </a:p>
          <a:p>
            <a:pPr marL="0" indent="0">
              <a:buNone/>
            </a:pPr>
            <a:r>
              <a:rPr lang="en-US" sz="2800" b="1" dirty="0"/>
              <a:t>       At some point, we must go beyond the starting point.</a:t>
            </a:r>
          </a:p>
          <a:p>
            <a:pPr marL="0" indent="0">
              <a:buNone/>
            </a:pPr>
            <a:endParaRPr lang="en-US" sz="1200" dirty="0"/>
          </a:p>
          <a:p>
            <a:pPr marL="0" indent="0" algn="ctr">
              <a:buNone/>
            </a:pPr>
            <a:r>
              <a:rPr lang="en-US" sz="3600" dirty="0"/>
              <a:t> </a:t>
            </a:r>
          </a:p>
          <a:p>
            <a:pPr marL="0" indent="0" algn="ctr">
              <a:buNone/>
            </a:pPr>
            <a:r>
              <a:rPr lang="en-US" sz="3600" dirty="0"/>
              <a:t>unraveling the puzzle of the proton.</a:t>
            </a:r>
          </a:p>
          <a:p>
            <a:pPr marL="0" indent="0">
              <a:buNone/>
            </a:pPr>
            <a:endParaRPr lang="en-US" sz="2800" dirty="0"/>
          </a:p>
        </p:txBody>
      </p:sp>
      <p:sp>
        <p:nvSpPr>
          <p:cNvPr id="5" name="Footer Placeholder 4"/>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4" name="Slide Number Placeholder 3">
            <a:extLst>
              <a:ext uri="{FF2B5EF4-FFF2-40B4-BE49-F238E27FC236}">
                <a16:creationId xmlns:a16="http://schemas.microsoft.com/office/drawing/2014/main" id="{A372CEE5-E15B-6CB6-6339-DE20AC5CDEDC}"/>
              </a:ext>
            </a:extLst>
          </p:cNvPr>
          <p:cNvSpPr>
            <a:spLocks noGrp="1"/>
          </p:cNvSpPr>
          <p:nvPr>
            <p:ph type="sldNum" sz="quarter" idx="12"/>
          </p:nvPr>
        </p:nvSpPr>
        <p:spPr/>
        <p:txBody>
          <a:bodyPr/>
          <a:lstStyle/>
          <a:p>
            <a:pPr>
              <a:defRPr/>
            </a:pPr>
            <a:fld id="{AB7CE779-21FB-D348-B8EA-3C752F0DE6DE}" type="slidenum">
              <a:rPr lang="en-US" altLang="en-US" smtClean="0"/>
              <a:pPr>
                <a:defRPr/>
              </a:pPr>
              <a:t>16</a:t>
            </a:fld>
            <a:endParaRPr lang="en-US" altLang="en-US"/>
          </a:p>
        </p:txBody>
      </p:sp>
    </p:spTree>
    <p:extLst>
      <p:ext uri="{BB962C8B-B14F-4D97-AF65-F5344CB8AC3E}">
        <p14:creationId xmlns:p14="http://schemas.microsoft.com/office/powerpoint/2010/main" val="15195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Paper</a:t>
            </a:r>
          </a:p>
        </p:txBody>
      </p:sp>
      <p:sp>
        <p:nvSpPr>
          <p:cNvPr id="3" name="Content Placeholder 2"/>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168965" y="949773"/>
            <a:ext cx="4114800" cy="5482330"/>
          </a:xfrm>
          <a:prstGeom prst="rect">
            <a:avLst/>
          </a:prstGeom>
        </p:spPr>
      </p:pic>
      <p:pic>
        <p:nvPicPr>
          <p:cNvPr id="10" name="Picture 9"/>
          <p:cNvPicPr>
            <a:picLocks noChangeAspect="1"/>
          </p:cNvPicPr>
          <p:nvPr/>
        </p:nvPicPr>
        <p:blipFill>
          <a:blip r:embed="rId3"/>
          <a:stretch>
            <a:fillRect/>
          </a:stretch>
        </p:blipFill>
        <p:spPr>
          <a:xfrm>
            <a:off x="4733820" y="998259"/>
            <a:ext cx="3952980" cy="5482330"/>
          </a:xfrm>
          <a:prstGeom prst="rect">
            <a:avLst/>
          </a:prstGeom>
        </p:spPr>
      </p:pic>
      <p:pic>
        <p:nvPicPr>
          <p:cNvPr id="11" name="Picture 10"/>
          <p:cNvPicPr>
            <a:picLocks noChangeAspect="1"/>
          </p:cNvPicPr>
          <p:nvPr/>
        </p:nvPicPr>
        <p:blipFill>
          <a:blip r:embed="rId4"/>
          <a:stretch>
            <a:fillRect/>
          </a:stretch>
        </p:blipFill>
        <p:spPr>
          <a:xfrm>
            <a:off x="536713" y="3222207"/>
            <a:ext cx="7494104" cy="2037951"/>
          </a:xfrm>
          <a:prstGeom prst="rect">
            <a:avLst/>
          </a:prstGeom>
          <a:ln>
            <a:solidFill>
              <a:srgbClr val="FF0000"/>
            </a:solidFill>
          </a:ln>
        </p:spPr>
      </p:pic>
      <p:sp>
        <p:nvSpPr>
          <p:cNvPr id="12" name="Footer Placeholder 11"/>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4" name="Slide Number Placeholder 3">
            <a:extLst>
              <a:ext uri="{FF2B5EF4-FFF2-40B4-BE49-F238E27FC236}">
                <a16:creationId xmlns:a16="http://schemas.microsoft.com/office/drawing/2014/main" id="{DDD9C5C7-FF58-78BA-6964-2EECEB703C15}"/>
              </a:ext>
            </a:extLst>
          </p:cNvPr>
          <p:cNvSpPr>
            <a:spLocks noGrp="1"/>
          </p:cNvSpPr>
          <p:nvPr>
            <p:ph type="sldNum" sz="quarter" idx="12"/>
          </p:nvPr>
        </p:nvSpPr>
        <p:spPr/>
        <p:txBody>
          <a:bodyPr/>
          <a:lstStyle/>
          <a:p>
            <a:pPr>
              <a:defRPr/>
            </a:pPr>
            <a:fld id="{AB7CE779-21FB-D348-B8EA-3C752F0DE6DE}" type="slidenum">
              <a:rPr lang="en-US" altLang="en-US" smtClean="0"/>
              <a:pPr>
                <a:defRPr/>
              </a:pPr>
              <a:t>17</a:t>
            </a:fld>
            <a:endParaRPr lang="en-US" altLang="en-US"/>
          </a:p>
        </p:txBody>
      </p:sp>
    </p:spTree>
    <p:extLst>
      <p:ext uri="{BB962C8B-B14F-4D97-AF65-F5344CB8AC3E}">
        <p14:creationId xmlns:p14="http://schemas.microsoft.com/office/powerpoint/2010/main" val="4090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70" y="0"/>
            <a:ext cx="8229600" cy="844551"/>
          </a:xfrm>
        </p:spPr>
        <p:txBody>
          <a:bodyPr/>
          <a:lstStyle/>
          <a:p>
            <a:r>
              <a:rPr lang="en-US" sz="3600" dirty="0"/>
              <a:t>LOI: NSF PIRE  Submitted: Sept 8, 2016</a:t>
            </a:r>
          </a:p>
        </p:txBody>
      </p:sp>
      <p:pic>
        <p:nvPicPr>
          <p:cNvPr id="10" name="Picture 9"/>
          <p:cNvPicPr>
            <a:picLocks noChangeAspect="1"/>
          </p:cNvPicPr>
          <p:nvPr/>
        </p:nvPicPr>
        <p:blipFill>
          <a:blip r:embed="rId2"/>
          <a:stretch>
            <a:fillRect/>
          </a:stretch>
        </p:blipFill>
        <p:spPr>
          <a:xfrm>
            <a:off x="139149" y="2206677"/>
            <a:ext cx="4552122" cy="2313682"/>
          </a:xfrm>
          <a:prstGeom prst="rect">
            <a:avLst/>
          </a:prstGeom>
        </p:spPr>
      </p:pic>
      <p:pic>
        <p:nvPicPr>
          <p:cNvPr id="11" name="Picture 10"/>
          <p:cNvPicPr>
            <a:picLocks noChangeAspect="1"/>
          </p:cNvPicPr>
          <p:nvPr/>
        </p:nvPicPr>
        <p:blipFill>
          <a:blip r:embed="rId3"/>
          <a:stretch>
            <a:fillRect/>
          </a:stretch>
        </p:blipFill>
        <p:spPr>
          <a:xfrm>
            <a:off x="1775724" y="4844183"/>
            <a:ext cx="5340693" cy="1433030"/>
          </a:xfrm>
          <a:prstGeom prst="rect">
            <a:avLst/>
          </a:prstGeom>
        </p:spPr>
      </p:pic>
      <p:pic>
        <p:nvPicPr>
          <p:cNvPr id="12" name="Picture 11"/>
          <p:cNvPicPr>
            <a:picLocks noChangeAspect="1"/>
          </p:cNvPicPr>
          <p:nvPr/>
        </p:nvPicPr>
        <p:blipFill>
          <a:blip r:embed="rId4"/>
          <a:stretch>
            <a:fillRect/>
          </a:stretch>
        </p:blipFill>
        <p:spPr>
          <a:xfrm>
            <a:off x="4691271" y="2256388"/>
            <a:ext cx="4400640" cy="2505920"/>
          </a:xfrm>
          <a:prstGeom prst="rect">
            <a:avLst/>
          </a:prstGeom>
        </p:spPr>
      </p:pic>
      <p:pic>
        <p:nvPicPr>
          <p:cNvPr id="14" name="Picture 13"/>
          <p:cNvPicPr>
            <a:picLocks noChangeAspect="1"/>
          </p:cNvPicPr>
          <p:nvPr/>
        </p:nvPicPr>
        <p:blipFill>
          <a:blip r:embed="rId5"/>
          <a:stretch>
            <a:fillRect/>
          </a:stretch>
        </p:blipFill>
        <p:spPr>
          <a:xfrm>
            <a:off x="248479" y="874695"/>
            <a:ext cx="8733982" cy="1280837"/>
          </a:xfrm>
          <a:prstGeom prst="rect">
            <a:avLst/>
          </a:prstGeom>
        </p:spPr>
      </p:pic>
      <p:sp>
        <p:nvSpPr>
          <p:cNvPr id="15" name="Footer Placeholder 14"/>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E204612C-28F6-538B-A108-BB78BA4E481E}"/>
              </a:ext>
            </a:extLst>
          </p:cNvPr>
          <p:cNvSpPr>
            <a:spLocks noGrp="1"/>
          </p:cNvSpPr>
          <p:nvPr>
            <p:ph type="sldNum" sz="quarter" idx="12"/>
          </p:nvPr>
        </p:nvSpPr>
        <p:spPr/>
        <p:txBody>
          <a:bodyPr/>
          <a:lstStyle/>
          <a:p>
            <a:pPr>
              <a:defRPr/>
            </a:pPr>
            <a:fld id="{AB7CE779-21FB-D348-B8EA-3C752F0DE6DE}" type="slidenum">
              <a:rPr lang="en-US" altLang="en-US" smtClean="0"/>
              <a:pPr>
                <a:defRPr/>
              </a:pPr>
              <a:t>18</a:t>
            </a:fld>
            <a:endParaRPr lang="en-US" altLang="en-US"/>
          </a:p>
        </p:txBody>
      </p:sp>
    </p:spTree>
    <p:extLst>
      <p:ext uri="{BB962C8B-B14F-4D97-AF65-F5344CB8AC3E}">
        <p14:creationId xmlns:p14="http://schemas.microsoft.com/office/powerpoint/2010/main" val="539847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LOI: NSF PIRE  Submitted: Sept 8, 2016</a:t>
            </a:r>
          </a:p>
        </p:txBody>
      </p:sp>
      <p:pic>
        <p:nvPicPr>
          <p:cNvPr id="7" name="Picture 6"/>
          <p:cNvPicPr>
            <a:picLocks noChangeAspect="1"/>
          </p:cNvPicPr>
          <p:nvPr/>
        </p:nvPicPr>
        <p:blipFill>
          <a:blip r:embed="rId2"/>
          <a:stretch>
            <a:fillRect/>
          </a:stretch>
        </p:blipFill>
        <p:spPr>
          <a:xfrm>
            <a:off x="1162879" y="1570546"/>
            <a:ext cx="8140148" cy="3468122"/>
          </a:xfrm>
          <a:prstGeom prst="rect">
            <a:avLst/>
          </a:prstGeom>
        </p:spPr>
      </p:pic>
      <p:sp>
        <p:nvSpPr>
          <p:cNvPr id="8" name="Footer Placeholder 7"/>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5ECA9103-30CF-F89D-1A1E-CAFF7EA8ABE1}"/>
              </a:ext>
            </a:extLst>
          </p:cNvPr>
          <p:cNvSpPr>
            <a:spLocks noGrp="1"/>
          </p:cNvSpPr>
          <p:nvPr>
            <p:ph type="sldNum" sz="quarter" idx="12"/>
          </p:nvPr>
        </p:nvSpPr>
        <p:spPr/>
        <p:txBody>
          <a:bodyPr/>
          <a:lstStyle/>
          <a:p>
            <a:pPr>
              <a:defRPr/>
            </a:pPr>
            <a:fld id="{AB7CE779-21FB-D348-B8EA-3C752F0DE6DE}" type="slidenum">
              <a:rPr lang="en-US" altLang="en-US" smtClean="0"/>
              <a:pPr>
                <a:defRPr/>
              </a:pPr>
              <a:t>19</a:t>
            </a:fld>
            <a:endParaRPr lang="en-US" altLang="en-US"/>
          </a:p>
        </p:txBody>
      </p:sp>
      <p:sp>
        <p:nvSpPr>
          <p:cNvPr id="4" name="TextBox 3">
            <a:extLst>
              <a:ext uri="{FF2B5EF4-FFF2-40B4-BE49-F238E27FC236}">
                <a16:creationId xmlns:a16="http://schemas.microsoft.com/office/drawing/2014/main" id="{249FCD4F-5883-D5CC-2635-3DC859548D2C}"/>
              </a:ext>
            </a:extLst>
          </p:cNvPr>
          <p:cNvSpPr txBox="1"/>
          <p:nvPr/>
        </p:nvSpPr>
        <p:spPr>
          <a:xfrm>
            <a:off x="1162879" y="5473148"/>
            <a:ext cx="2834430" cy="523220"/>
          </a:xfrm>
          <a:prstGeom prst="rect">
            <a:avLst/>
          </a:prstGeom>
          <a:noFill/>
        </p:spPr>
        <p:txBody>
          <a:bodyPr wrap="none" rtlCol="0">
            <a:spAutoFit/>
          </a:bodyPr>
          <a:lstStyle/>
          <a:p>
            <a:r>
              <a:rPr lang="en-US" sz="2800" dirty="0">
                <a:highlight>
                  <a:srgbClr val="FFBF16"/>
                </a:highlight>
              </a:rPr>
              <a:t>Ahead of our time</a:t>
            </a:r>
          </a:p>
        </p:txBody>
      </p:sp>
    </p:spTree>
    <p:extLst>
      <p:ext uri="{BB962C8B-B14F-4D97-AF65-F5344CB8AC3E}">
        <p14:creationId xmlns:p14="http://schemas.microsoft.com/office/powerpoint/2010/main" val="58250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91FB-4F2D-40D6-6B15-C683DB36FF76}"/>
              </a:ext>
            </a:extLst>
          </p:cNvPr>
          <p:cNvSpPr>
            <a:spLocks noGrp="1"/>
          </p:cNvSpPr>
          <p:nvPr>
            <p:ph type="title"/>
          </p:nvPr>
        </p:nvSpPr>
        <p:spPr>
          <a:xfrm>
            <a:off x="457200" y="-30163"/>
            <a:ext cx="8229600" cy="844551"/>
          </a:xfrm>
        </p:spPr>
        <p:txBody>
          <a:bodyPr wrap="square" anchor="ctr">
            <a:normAutofit/>
          </a:bodyPr>
          <a:lstStyle/>
          <a:p>
            <a:r>
              <a:rPr lang="en-US" dirty="0"/>
              <a:t>Outline</a:t>
            </a:r>
          </a:p>
        </p:txBody>
      </p:sp>
      <p:sp>
        <p:nvSpPr>
          <p:cNvPr id="4" name="Footer Placeholder 3">
            <a:extLst>
              <a:ext uri="{FF2B5EF4-FFF2-40B4-BE49-F238E27FC236}">
                <a16:creationId xmlns:a16="http://schemas.microsoft.com/office/drawing/2014/main" id="{D52AB824-6DBC-AC50-D570-C38954CF8CB6}"/>
              </a:ext>
            </a:extLst>
          </p:cNvPr>
          <p:cNvSpPr>
            <a:spLocks noGrp="1"/>
          </p:cNvSpPr>
          <p:nvPr>
            <p:ph type="ftr" sz="quarter" idx="11"/>
          </p:nvPr>
        </p:nvSpPr>
        <p:spPr>
          <a:xfrm>
            <a:off x="457200" y="6470650"/>
            <a:ext cx="6096000" cy="365125"/>
          </a:xfrm>
        </p:spPr>
        <p:txBody>
          <a:bodyPr anchor="ctr">
            <a:normAutofit/>
          </a:bodyPr>
          <a:lstStyle/>
          <a:p>
            <a:pPr>
              <a:spcAft>
                <a:spcPts val="600"/>
              </a:spcAft>
              <a:defRPr/>
            </a:pPr>
            <a:r>
              <a:rPr lang="en-US" dirty="0"/>
              <a:t>APCTP:  Physics of Excited Hadrons in the Present and Future Facilities     July 16, 2022        PLC</a:t>
            </a:r>
          </a:p>
        </p:txBody>
      </p:sp>
      <p:graphicFrame>
        <p:nvGraphicFramePr>
          <p:cNvPr id="6" name="Content Placeholder 2">
            <a:extLst>
              <a:ext uri="{FF2B5EF4-FFF2-40B4-BE49-F238E27FC236}">
                <a16:creationId xmlns:a16="http://schemas.microsoft.com/office/drawing/2014/main" id="{DC316EE7-3F7F-E0A4-7AC2-F3CF1E719837}"/>
              </a:ext>
            </a:extLst>
          </p:cNvPr>
          <p:cNvGraphicFramePr>
            <a:graphicFrameLocks noGrp="1"/>
          </p:cNvGraphicFramePr>
          <p:nvPr>
            <p:ph idx="1"/>
            <p:extLst>
              <p:ext uri="{D42A27DB-BD31-4B8C-83A1-F6EECF244321}">
                <p14:modId xmlns:p14="http://schemas.microsoft.com/office/powerpoint/2010/main" val="3272217980"/>
              </p:ext>
            </p:extLst>
          </p:nvPr>
        </p:nvGraphicFramePr>
        <p:xfrm>
          <a:off x="457200" y="133371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F05CF4F-4D3F-313A-20BE-64836631889E}"/>
              </a:ext>
            </a:extLst>
          </p:cNvPr>
          <p:cNvSpPr txBox="1"/>
          <p:nvPr/>
        </p:nvSpPr>
        <p:spPr>
          <a:xfrm>
            <a:off x="2008253" y="5807480"/>
            <a:ext cx="5127494" cy="584775"/>
          </a:xfrm>
          <a:prstGeom prst="rect">
            <a:avLst/>
          </a:prstGeom>
          <a:noFill/>
        </p:spPr>
        <p:txBody>
          <a:bodyPr wrap="none" rtlCol="0">
            <a:spAutoFit/>
          </a:bodyPr>
          <a:lstStyle/>
          <a:p>
            <a:r>
              <a:rPr lang="en-US" sz="3200" dirty="0">
                <a:highlight>
                  <a:srgbClr val="FFBF16"/>
                </a:highlight>
              </a:rPr>
              <a:t>Not necessarily in this order…</a:t>
            </a:r>
          </a:p>
        </p:txBody>
      </p:sp>
      <p:sp>
        <p:nvSpPr>
          <p:cNvPr id="8" name="Slide Number Placeholder 7">
            <a:extLst>
              <a:ext uri="{FF2B5EF4-FFF2-40B4-BE49-F238E27FC236}">
                <a16:creationId xmlns:a16="http://schemas.microsoft.com/office/drawing/2014/main" id="{8836CD10-0C25-3F53-1BF1-83387C997494}"/>
              </a:ext>
            </a:extLst>
          </p:cNvPr>
          <p:cNvSpPr>
            <a:spLocks noGrp="1"/>
          </p:cNvSpPr>
          <p:nvPr>
            <p:ph type="sldNum" sz="quarter" idx="12"/>
          </p:nvPr>
        </p:nvSpPr>
        <p:spPr/>
        <p:txBody>
          <a:bodyPr/>
          <a:lstStyle/>
          <a:p>
            <a:pPr>
              <a:defRPr/>
            </a:pPr>
            <a:fld id="{AB7CE779-21FB-D348-B8EA-3C752F0DE6DE}" type="slidenum">
              <a:rPr lang="en-US" altLang="en-US" smtClean="0"/>
              <a:pPr>
                <a:defRPr/>
              </a:pPr>
              <a:t>2</a:t>
            </a:fld>
            <a:endParaRPr lang="en-US" altLang="en-US"/>
          </a:p>
        </p:txBody>
      </p:sp>
    </p:spTree>
    <p:extLst>
      <p:ext uri="{BB962C8B-B14F-4D97-AF65-F5344CB8AC3E}">
        <p14:creationId xmlns:p14="http://schemas.microsoft.com/office/powerpoint/2010/main" val="1971119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35" y="958780"/>
            <a:ext cx="8204200" cy="5321300"/>
          </a:xfrm>
          <a:prstGeom prst="rect">
            <a:avLst/>
          </a:prstGeom>
        </p:spPr>
      </p:pic>
      <p:sp>
        <p:nvSpPr>
          <p:cNvPr id="6" name="Footer Placeholder 5"/>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TextBox 1">
            <a:extLst>
              <a:ext uri="{FF2B5EF4-FFF2-40B4-BE49-F238E27FC236}">
                <a16:creationId xmlns:a16="http://schemas.microsoft.com/office/drawing/2014/main" id="{E32271DC-1D50-D911-FF13-E63AFF623C90}"/>
              </a:ext>
            </a:extLst>
          </p:cNvPr>
          <p:cNvSpPr txBox="1"/>
          <p:nvPr/>
        </p:nvSpPr>
        <p:spPr>
          <a:xfrm>
            <a:off x="3867150" y="60325"/>
            <a:ext cx="1409700" cy="707886"/>
          </a:xfrm>
          <a:prstGeom prst="rect">
            <a:avLst/>
          </a:prstGeom>
          <a:noFill/>
        </p:spPr>
        <p:txBody>
          <a:bodyPr wrap="square" rtlCol="0">
            <a:spAutoFit/>
          </a:bodyPr>
          <a:lstStyle/>
          <a:p>
            <a:pPr algn="ctr"/>
            <a:r>
              <a:rPr lang="en-US" sz="4000"/>
              <a:t>HOW</a:t>
            </a:r>
            <a:endParaRPr lang="en-US" sz="4000" dirty="0"/>
          </a:p>
        </p:txBody>
      </p:sp>
      <p:sp>
        <p:nvSpPr>
          <p:cNvPr id="3" name="TextBox 2">
            <a:extLst>
              <a:ext uri="{FF2B5EF4-FFF2-40B4-BE49-F238E27FC236}">
                <a16:creationId xmlns:a16="http://schemas.microsoft.com/office/drawing/2014/main" id="{2FD573AC-C3B8-DB71-BC58-E55809D3E49A}"/>
              </a:ext>
            </a:extLst>
          </p:cNvPr>
          <p:cNvSpPr txBox="1"/>
          <p:nvPr/>
        </p:nvSpPr>
        <p:spPr>
          <a:xfrm>
            <a:off x="0" y="6101317"/>
            <a:ext cx="3867150" cy="369332"/>
          </a:xfrm>
          <a:prstGeom prst="rect">
            <a:avLst/>
          </a:prstGeom>
          <a:noFill/>
        </p:spPr>
        <p:txBody>
          <a:bodyPr wrap="square" rtlCol="0">
            <a:spAutoFit/>
          </a:bodyPr>
          <a:lstStyle/>
          <a:p>
            <a:r>
              <a:rPr lang="en-US" dirty="0">
                <a:highlight>
                  <a:srgbClr val="FFBF16"/>
                </a:highlight>
              </a:rPr>
              <a:t>cf. Harry Lee’s Opening Remarks.</a:t>
            </a:r>
          </a:p>
        </p:txBody>
      </p:sp>
      <p:sp>
        <p:nvSpPr>
          <p:cNvPr id="4" name="Slide Number Placeholder 3">
            <a:extLst>
              <a:ext uri="{FF2B5EF4-FFF2-40B4-BE49-F238E27FC236}">
                <a16:creationId xmlns:a16="http://schemas.microsoft.com/office/drawing/2014/main" id="{9E796A03-0649-EBDE-F4D4-C656FA293482}"/>
              </a:ext>
            </a:extLst>
          </p:cNvPr>
          <p:cNvSpPr>
            <a:spLocks noGrp="1"/>
          </p:cNvSpPr>
          <p:nvPr>
            <p:ph type="sldNum" sz="quarter" idx="12"/>
          </p:nvPr>
        </p:nvSpPr>
        <p:spPr/>
        <p:txBody>
          <a:bodyPr/>
          <a:lstStyle/>
          <a:p>
            <a:pPr>
              <a:defRPr/>
            </a:pPr>
            <a:fld id="{33386914-9120-D54D-A0BF-EF4C0751C264}" type="slidenum">
              <a:rPr lang="en-US" altLang="en-US" smtClean="0"/>
              <a:pPr>
                <a:defRPr/>
              </a:pPr>
              <a:t>20</a:t>
            </a:fld>
            <a:endParaRPr lang="en-US" altLang="en-US"/>
          </a:p>
        </p:txBody>
      </p:sp>
      <p:sp>
        <p:nvSpPr>
          <p:cNvPr id="7" name="TextBox 6">
            <a:extLst>
              <a:ext uri="{FF2B5EF4-FFF2-40B4-BE49-F238E27FC236}">
                <a16:creationId xmlns:a16="http://schemas.microsoft.com/office/drawing/2014/main" id="{8AB88295-9702-0AAE-9258-184857177663}"/>
              </a:ext>
            </a:extLst>
          </p:cNvPr>
          <p:cNvSpPr txBox="1"/>
          <p:nvPr/>
        </p:nvSpPr>
        <p:spPr>
          <a:xfrm>
            <a:off x="5602436" y="3105834"/>
            <a:ext cx="2669129" cy="646331"/>
          </a:xfrm>
          <a:prstGeom prst="rect">
            <a:avLst/>
          </a:prstGeom>
          <a:noFill/>
        </p:spPr>
        <p:txBody>
          <a:bodyPr wrap="none" rtlCol="0">
            <a:spAutoFit/>
          </a:bodyPr>
          <a:lstStyle/>
          <a:p>
            <a:pPr algn="ctr"/>
            <a:r>
              <a:rPr lang="en-US" dirty="0">
                <a:highlight>
                  <a:srgbClr val="FFBF16"/>
                </a:highlight>
              </a:rPr>
              <a:t>Meeting Ground between </a:t>
            </a:r>
          </a:p>
          <a:p>
            <a:pPr algn="ctr"/>
            <a:r>
              <a:rPr lang="en-US" dirty="0">
                <a:highlight>
                  <a:srgbClr val="FFBF16"/>
                </a:highlight>
              </a:rPr>
              <a:t>Theory and Experiment</a:t>
            </a:r>
          </a:p>
        </p:txBody>
      </p:sp>
    </p:spTree>
    <p:extLst>
      <p:ext uri="{BB962C8B-B14F-4D97-AF65-F5344CB8AC3E}">
        <p14:creationId xmlns:p14="http://schemas.microsoft.com/office/powerpoint/2010/main" val="181168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8" y="-54389"/>
            <a:ext cx="8229600" cy="844551"/>
          </a:xfrm>
        </p:spPr>
        <p:txBody>
          <a:bodyPr/>
          <a:lstStyle/>
          <a:p>
            <a:r>
              <a:rPr lang="en-US" sz="3200" b="1" dirty="0">
                <a:solidFill>
                  <a:srgbClr val="C00000"/>
                </a:solidFill>
              </a:rPr>
              <a:t>Experimental</a:t>
            </a:r>
            <a:r>
              <a:rPr lang="en-US" sz="3200" dirty="0"/>
              <a:t>/Theory/Phenomenology for</a:t>
            </a:r>
            <a:br>
              <a:rPr lang="en-US" sz="3200" dirty="0"/>
            </a:br>
            <a:r>
              <a:rPr lang="en-US" sz="2800" dirty="0"/>
              <a:t>q</a:t>
            </a:r>
            <a:r>
              <a:rPr lang="en-US" sz="2800" baseline="30000" dirty="0"/>
              <a:t>2 </a:t>
            </a:r>
            <a:r>
              <a:rPr lang="en-US" sz="2800" dirty="0"/>
              <a:t>&lt; 0, q</a:t>
            </a:r>
            <a:r>
              <a:rPr lang="en-US" sz="2800" baseline="30000" dirty="0"/>
              <a:t>2</a:t>
            </a:r>
            <a:r>
              <a:rPr lang="en-US" sz="2800" dirty="0"/>
              <a:t> = 0, q</a:t>
            </a:r>
            <a:r>
              <a:rPr lang="en-US" sz="2800" baseline="30000" dirty="0"/>
              <a:t>2</a:t>
            </a:r>
            <a:r>
              <a:rPr lang="en-US" sz="2800" dirty="0"/>
              <a:t> &gt; 0 (space-like/photon/time-like)</a:t>
            </a:r>
          </a:p>
        </p:txBody>
      </p:sp>
      <p:pic>
        <p:nvPicPr>
          <p:cNvPr id="7" name="Content Placeholder 6"/>
          <p:cNvPicPr>
            <a:picLocks noGrp="1" noChangeAspect="1"/>
          </p:cNvPicPr>
          <p:nvPr>
            <p:ph idx="1"/>
          </p:nvPr>
        </p:nvPicPr>
        <p:blipFill>
          <a:blip r:embed="rId2"/>
          <a:stretch>
            <a:fillRect/>
          </a:stretch>
        </p:blipFill>
        <p:spPr>
          <a:xfrm>
            <a:off x="1302026" y="887068"/>
            <a:ext cx="5649295" cy="5328548"/>
          </a:xfrm>
          <a:prstGeom prst="rect">
            <a:avLst/>
          </a:prstGeom>
          <a:ln w="38100">
            <a:noFill/>
          </a:ln>
        </p:spPr>
      </p:pic>
      <p:pic>
        <p:nvPicPr>
          <p:cNvPr id="8" name="Picture 7"/>
          <p:cNvPicPr>
            <a:picLocks noChangeAspect="1"/>
          </p:cNvPicPr>
          <p:nvPr/>
        </p:nvPicPr>
        <p:blipFill>
          <a:blip r:embed="rId3"/>
          <a:stretch>
            <a:fillRect/>
          </a:stretch>
        </p:blipFill>
        <p:spPr>
          <a:xfrm>
            <a:off x="22689" y="974035"/>
            <a:ext cx="9061673" cy="806861"/>
          </a:xfrm>
          <a:prstGeom prst="rect">
            <a:avLst/>
          </a:prstGeom>
          <a:solidFill>
            <a:srgbClr val="FFBF16"/>
          </a:solidFill>
          <a:ln w="38100">
            <a:solidFill>
              <a:srgbClr val="FF0000"/>
            </a:solidFill>
          </a:ln>
        </p:spPr>
      </p:pic>
      <p:pic>
        <p:nvPicPr>
          <p:cNvPr id="9" name="Picture 8"/>
          <p:cNvPicPr>
            <a:picLocks noChangeAspect="1"/>
          </p:cNvPicPr>
          <p:nvPr/>
        </p:nvPicPr>
        <p:blipFill>
          <a:blip r:embed="rId4"/>
          <a:stretch>
            <a:fillRect/>
          </a:stretch>
        </p:blipFill>
        <p:spPr>
          <a:xfrm>
            <a:off x="51099" y="2035930"/>
            <a:ext cx="9004852" cy="777461"/>
          </a:xfrm>
          <a:prstGeom prst="rect">
            <a:avLst/>
          </a:prstGeom>
          <a:ln w="38100">
            <a:solidFill>
              <a:srgbClr val="FF0000"/>
            </a:solidFill>
          </a:ln>
        </p:spPr>
      </p:pic>
      <p:pic>
        <p:nvPicPr>
          <p:cNvPr id="10" name="Picture 9"/>
          <p:cNvPicPr>
            <a:picLocks noChangeAspect="1"/>
          </p:cNvPicPr>
          <p:nvPr/>
        </p:nvPicPr>
        <p:blipFill>
          <a:blip r:embed="rId5"/>
          <a:stretch>
            <a:fillRect/>
          </a:stretch>
        </p:blipFill>
        <p:spPr>
          <a:xfrm>
            <a:off x="76775" y="3068425"/>
            <a:ext cx="8953500" cy="1600200"/>
          </a:xfrm>
          <a:prstGeom prst="rect">
            <a:avLst/>
          </a:prstGeom>
          <a:ln w="38100">
            <a:solidFill>
              <a:srgbClr val="FF0000"/>
            </a:solidFill>
          </a:ln>
        </p:spPr>
      </p:pic>
      <p:sp>
        <p:nvSpPr>
          <p:cNvPr id="11" name="Footer Placeholder 10"/>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904A2480-C902-CF82-F584-1AE5E68706BB}"/>
              </a:ext>
            </a:extLst>
          </p:cNvPr>
          <p:cNvSpPr>
            <a:spLocks noGrp="1"/>
          </p:cNvSpPr>
          <p:nvPr>
            <p:ph type="sldNum" sz="quarter" idx="12"/>
          </p:nvPr>
        </p:nvSpPr>
        <p:spPr/>
        <p:txBody>
          <a:bodyPr/>
          <a:lstStyle/>
          <a:p>
            <a:pPr>
              <a:defRPr/>
            </a:pPr>
            <a:fld id="{AB7CE779-21FB-D348-B8EA-3C752F0DE6DE}" type="slidenum">
              <a:rPr lang="en-US" altLang="en-US" smtClean="0"/>
              <a:pPr>
                <a:defRPr/>
              </a:pPr>
              <a:t>21</a:t>
            </a:fld>
            <a:endParaRPr lang="en-US" altLang="en-US"/>
          </a:p>
        </p:txBody>
      </p:sp>
    </p:spTree>
    <p:extLst>
      <p:ext uri="{BB962C8B-B14F-4D97-AF65-F5344CB8AC3E}">
        <p14:creationId xmlns:p14="http://schemas.microsoft.com/office/powerpoint/2010/main" val="1765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8" y="-54389"/>
            <a:ext cx="8229600" cy="844551"/>
          </a:xfrm>
        </p:spPr>
        <p:txBody>
          <a:bodyPr/>
          <a:lstStyle/>
          <a:p>
            <a:r>
              <a:rPr lang="en-US" sz="3200" dirty="0"/>
              <a:t>Experimental/</a:t>
            </a:r>
            <a:r>
              <a:rPr lang="en-US" sz="3200" b="1" dirty="0">
                <a:solidFill>
                  <a:srgbClr val="C00000"/>
                </a:solidFill>
              </a:rPr>
              <a:t>Theory</a:t>
            </a:r>
            <a:r>
              <a:rPr lang="en-US" sz="3200" dirty="0"/>
              <a:t>/</a:t>
            </a:r>
            <a:r>
              <a:rPr lang="en-US" sz="3200" b="1" dirty="0">
                <a:solidFill>
                  <a:srgbClr val="C00000"/>
                </a:solidFill>
              </a:rPr>
              <a:t>Phenomenology</a:t>
            </a:r>
            <a:r>
              <a:rPr lang="en-US" sz="3200" dirty="0"/>
              <a:t> for</a:t>
            </a:r>
            <a:br>
              <a:rPr lang="en-US" sz="3200" dirty="0"/>
            </a:br>
            <a:r>
              <a:rPr lang="en-US" sz="2800" dirty="0"/>
              <a:t>q</a:t>
            </a:r>
            <a:r>
              <a:rPr lang="en-US" sz="2800" baseline="30000" dirty="0"/>
              <a:t>2 </a:t>
            </a:r>
            <a:r>
              <a:rPr lang="en-US" sz="2800" dirty="0"/>
              <a:t>&lt; 0, q</a:t>
            </a:r>
            <a:r>
              <a:rPr lang="en-US" sz="2800" baseline="30000" dirty="0"/>
              <a:t>2</a:t>
            </a:r>
            <a:r>
              <a:rPr lang="en-US" sz="2800" dirty="0"/>
              <a:t> = 0, q</a:t>
            </a:r>
            <a:r>
              <a:rPr lang="en-US" sz="2800" baseline="30000" dirty="0"/>
              <a:t>2</a:t>
            </a:r>
            <a:r>
              <a:rPr lang="en-US" sz="2800" dirty="0"/>
              <a:t> &gt; 0 (space-like/photon/time-like)</a:t>
            </a:r>
          </a:p>
        </p:txBody>
      </p:sp>
      <p:pic>
        <p:nvPicPr>
          <p:cNvPr id="7" name="Content Placeholder 6"/>
          <p:cNvPicPr>
            <a:picLocks noGrp="1" noChangeAspect="1"/>
          </p:cNvPicPr>
          <p:nvPr>
            <p:ph idx="1"/>
          </p:nvPr>
        </p:nvPicPr>
        <p:blipFill>
          <a:blip r:embed="rId2"/>
          <a:stretch>
            <a:fillRect/>
          </a:stretch>
        </p:blipFill>
        <p:spPr>
          <a:xfrm>
            <a:off x="1302026" y="887068"/>
            <a:ext cx="5649295" cy="5328548"/>
          </a:xfrm>
          <a:prstGeom prst="rect">
            <a:avLst/>
          </a:prstGeom>
          <a:ln w="38100">
            <a:noFill/>
          </a:ln>
        </p:spPr>
      </p:pic>
      <p:sp>
        <p:nvSpPr>
          <p:cNvPr id="5" name="Footer Placeholder 4"/>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6" name="Picture 5"/>
          <p:cNvPicPr>
            <a:picLocks noChangeAspect="1"/>
          </p:cNvPicPr>
          <p:nvPr/>
        </p:nvPicPr>
        <p:blipFill>
          <a:blip r:embed="rId3"/>
          <a:stretch>
            <a:fillRect/>
          </a:stretch>
        </p:blipFill>
        <p:spPr>
          <a:xfrm>
            <a:off x="26504" y="2893948"/>
            <a:ext cx="9047922" cy="990600"/>
          </a:xfrm>
          <a:prstGeom prst="rect">
            <a:avLst/>
          </a:prstGeom>
          <a:ln w="38100">
            <a:solidFill>
              <a:srgbClr val="FF0000"/>
            </a:solidFill>
          </a:ln>
        </p:spPr>
      </p:pic>
      <p:pic>
        <p:nvPicPr>
          <p:cNvPr id="11" name="Picture 10"/>
          <p:cNvPicPr>
            <a:picLocks noChangeAspect="1"/>
          </p:cNvPicPr>
          <p:nvPr/>
        </p:nvPicPr>
        <p:blipFill>
          <a:blip r:embed="rId4"/>
          <a:stretch>
            <a:fillRect/>
          </a:stretch>
        </p:blipFill>
        <p:spPr>
          <a:xfrm>
            <a:off x="26504" y="4056269"/>
            <a:ext cx="9047922" cy="812800"/>
          </a:xfrm>
          <a:prstGeom prst="rect">
            <a:avLst/>
          </a:prstGeom>
          <a:ln w="38100">
            <a:solidFill>
              <a:srgbClr val="FF0000"/>
            </a:solidFill>
          </a:ln>
        </p:spPr>
      </p:pic>
      <p:pic>
        <p:nvPicPr>
          <p:cNvPr id="12" name="Picture 11"/>
          <p:cNvPicPr>
            <a:picLocks noChangeAspect="1"/>
          </p:cNvPicPr>
          <p:nvPr/>
        </p:nvPicPr>
        <p:blipFill>
          <a:blip r:embed="rId5"/>
          <a:stretch>
            <a:fillRect/>
          </a:stretch>
        </p:blipFill>
        <p:spPr>
          <a:xfrm>
            <a:off x="26504" y="5056266"/>
            <a:ext cx="9047923" cy="812800"/>
          </a:xfrm>
          <a:prstGeom prst="rect">
            <a:avLst/>
          </a:prstGeom>
          <a:ln w="38100">
            <a:solidFill>
              <a:srgbClr val="FF0000"/>
            </a:solidFill>
          </a:ln>
        </p:spPr>
      </p:pic>
      <p:sp>
        <p:nvSpPr>
          <p:cNvPr id="3" name="Slide Number Placeholder 2">
            <a:extLst>
              <a:ext uri="{FF2B5EF4-FFF2-40B4-BE49-F238E27FC236}">
                <a16:creationId xmlns:a16="http://schemas.microsoft.com/office/drawing/2014/main" id="{8D2736E6-EA93-A3B2-678F-143148737007}"/>
              </a:ext>
            </a:extLst>
          </p:cNvPr>
          <p:cNvSpPr>
            <a:spLocks noGrp="1"/>
          </p:cNvSpPr>
          <p:nvPr>
            <p:ph type="sldNum" sz="quarter" idx="12"/>
          </p:nvPr>
        </p:nvSpPr>
        <p:spPr/>
        <p:txBody>
          <a:bodyPr/>
          <a:lstStyle/>
          <a:p>
            <a:pPr>
              <a:defRPr/>
            </a:pPr>
            <a:fld id="{AB7CE779-21FB-D348-B8EA-3C752F0DE6DE}" type="slidenum">
              <a:rPr lang="en-US" altLang="en-US" smtClean="0"/>
              <a:pPr>
                <a:defRPr/>
              </a:pPr>
              <a:t>22</a:t>
            </a:fld>
            <a:endParaRPr lang="en-US" altLang="en-US"/>
          </a:p>
        </p:txBody>
      </p:sp>
    </p:spTree>
    <p:extLst>
      <p:ext uri="{BB962C8B-B14F-4D97-AF65-F5344CB8AC3E}">
        <p14:creationId xmlns:p14="http://schemas.microsoft.com/office/powerpoint/2010/main" val="16531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35253" y="1219405"/>
            <a:ext cx="6273494" cy="51621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15374" name="Rectangle 2"/>
          <p:cNvSpPr>
            <a:spLocks noChangeArrowheads="1"/>
          </p:cNvSpPr>
          <p:nvPr/>
        </p:nvSpPr>
        <p:spPr bwMode="auto">
          <a:xfrm>
            <a:off x="0" y="0"/>
            <a:ext cx="9144000" cy="1138773"/>
          </a:xfrm>
          <a:prstGeom prst="rect">
            <a:avLst/>
          </a:prstGeom>
          <a:gradFill flip="none" rotWithShape="1">
            <a:gsLst>
              <a:gs pos="0">
                <a:srgbClr val="FFBF16">
                  <a:shade val="30000"/>
                  <a:satMod val="115000"/>
                  <a:lumMod val="97000"/>
                  <a:lumOff val="3000"/>
                </a:srgbClr>
              </a:gs>
              <a:gs pos="15000">
                <a:srgbClr val="FFBF16">
                  <a:shade val="67500"/>
                  <a:satMod val="115000"/>
                </a:srgbClr>
              </a:gs>
              <a:gs pos="100000">
                <a:srgbClr val="FFBF16">
                  <a:shade val="100000"/>
                  <a:satMod val="115000"/>
                </a:srgbClr>
              </a:gs>
            </a:gsLst>
            <a:lin ang="16200000" scaled="1"/>
            <a:tileRect/>
          </a:gradFill>
          <a:ln w="28575"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headEnd/>
            <a:tailEnd/>
          </a:ln>
          <a:effectLst>
            <a:glow rad="101600">
              <a:schemeClr val="accent2">
                <a:satMod val="175000"/>
                <a:alpha val="40000"/>
              </a:schemeClr>
            </a:glow>
            <a:outerShdw blurRad="419100" dist="50800" dir="5400000" algn="ctr" rotWithShape="0">
              <a:srgbClr val="000000">
                <a:alpha val="43137"/>
              </a:srgbClr>
            </a:outerShdw>
          </a:effectLst>
          <a:scene3d>
            <a:camera prst="orthographicFront"/>
            <a:lightRig rig="threePt" dir="t"/>
          </a:scene3d>
          <a:sp3d>
            <a:bevelT prst="relaxedInset"/>
          </a:sp3d>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defRPr/>
            </a:pPr>
            <a:r>
              <a:rPr lang="en-US" sz="2400" dirty="0">
                <a:latin typeface="Copperplate Gothic Bold" charset="0"/>
                <a:ea typeface="Copperplate Gothic Bold" charset="0"/>
                <a:cs typeface="Copperplate Gothic Bold" charset="0"/>
              </a:rPr>
              <a:t>Report on the ECT* Workshop:</a:t>
            </a:r>
          </a:p>
          <a:p>
            <a:pPr algn="ctr" eaLnBrk="1" hangingPunct="1">
              <a:spcBef>
                <a:spcPct val="0"/>
              </a:spcBef>
              <a:buFontTx/>
              <a:buNone/>
              <a:defRPr/>
            </a:pPr>
            <a:r>
              <a:rPr lang="en-US" sz="2400" b="1" dirty="0"/>
              <a:t>Space-like and time-like electromagnetic baryonic transitions  </a:t>
            </a:r>
            <a:endParaRPr lang="en-US" sz="2400" dirty="0"/>
          </a:p>
          <a:p>
            <a:pPr algn="ctr" eaLnBrk="1" hangingPunct="1">
              <a:spcBef>
                <a:spcPct val="0"/>
              </a:spcBef>
              <a:buFontTx/>
              <a:buNone/>
              <a:defRPr/>
            </a:pPr>
            <a:r>
              <a:rPr lang="en-US" sz="2000" u="sng" dirty="0">
                <a:solidFill>
                  <a:srgbClr val="0070C0"/>
                </a:solidFill>
                <a:hlinkClick r:id="rId4"/>
              </a:rPr>
              <a:t>https://indico.in2p3.fr/event/14330/overview </a:t>
            </a:r>
            <a:endParaRPr lang="en-US" sz="2000" u="sng" dirty="0">
              <a:solidFill>
                <a:srgbClr val="0070C0"/>
              </a:solidFill>
            </a:endParaRPr>
          </a:p>
        </p:txBody>
      </p:sp>
    </p:spTree>
    <p:extLst>
      <p:ext uri="{BB962C8B-B14F-4D97-AF65-F5344CB8AC3E}">
        <p14:creationId xmlns:p14="http://schemas.microsoft.com/office/powerpoint/2010/main" val="281737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a:solidFill>
                  <a:srgbClr val="000090"/>
                </a:solidFill>
                <a:ea typeface="ＭＳ Ｐゴシック" charset="-128"/>
                <a:cs typeface="ＭＳ Ｐゴシック" charset="-128"/>
              </a:rPr>
              <a:t>Reason for the Workshop</a:t>
            </a:r>
          </a:p>
        </p:txBody>
      </p:sp>
      <p:sp>
        <p:nvSpPr>
          <p:cNvPr id="8196" name="TextBox 2"/>
          <p:cNvSpPr txBox="1">
            <a:spLocks noChangeArrowheads="1"/>
          </p:cNvSpPr>
          <p:nvPr/>
        </p:nvSpPr>
        <p:spPr bwMode="auto">
          <a:xfrm>
            <a:off x="14991" y="1124098"/>
            <a:ext cx="8949127" cy="4970591"/>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0" indent="0" algn="ctr"/>
            <a:r>
              <a:rPr lang="en-US" sz="2800" dirty="0"/>
              <a:t>This ECT* workshop brought together several different experimental and theoretical communities, whose research </a:t>
            </a:r>
          </a:p>
          <a:p>
            <a:pPr marL="457200" lvl="1" indent="0"/>
            <a:endParaRPr lang="en-US" dirty="0"/>
          </a:p>
          <a:p>
            <a:pPr marL="0" indent="0" algn="ctr"/>
            <a:r>
              <a:rPr lang="en-US" sz="2800" dirty="0"/>
              <a:t>spans the kinematical regimes in q</a:t>
            </a:r>
            <a:r>
              <a:rPr lang="en-US" sz="2800" baseline="30000" dirty="0"/>
              <a:t>2</a:t>
            </a:r>
            <a:r>
              <a:rPr lang="en-US" sz="2800" dirty="0"/>
              <a:t> between                           the </a:t>
            </a:r>
            <a:r>
              <a:rPr lang="en-US" sz="2800" i="1" dirty="0"/>
              <a:t>space-like </a:t>
            </a:r>
            <a:r>
              <a:rPr lang="en-US" sz="2800" dirty="0"/>
              <a:t>and </a:t>
            </a:r>
            <a:r>
              <a:rPr lang="en-US" sz="2800" i="1" dirty="0"/>
              <a:t>time-like</a:t>
            </a:r>
            <a:r>
              <a:rPr lang="en-US" sz="2800" dirty="0"/>
              <a:t> regions</a:t>
            </a:r>
          </a:p>
          <a:p>
            <a:pPr marL="0" indent="0" algn="ctr"/>
            <a:endParaRPr lang="en-US" sz="20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 </a:t>
            </a:r>
            <a:r>
              <a:rPr lang="en-US" sz="2800" b="1" dirty="0">
                <a:solidFill>
                  <a:srgbClr val="FF0000"/>
                </a:solidFill>
              </a:rPr>
              <a:t>= 0</a:t>
            </a:r>
            <a:r>
              <a:rPr lang="en-US" sz="2800" dirty="0">
                <a:solidFill>
                  <a:srgbClr val="FF0000"/>
                </a:solidFill>
              </a:rPr>
              <a:t> </a:t>
            </a:r>
            <a:r>
              <a:rPr lang="en-US" sz="2400" b="1" dirty="0">
                <a:solidFill>
                  <a:srgbClr val="FF0000"/>
                </a:solidFill>
              </a:rPr>
              <a:t>[anchor point] </a:t>
            </a:r>
            <a:r>
              <a:rPr lang="en-US" sz="2400" dirty="0"/>
              <a:t>photon-beam (</a:t>
            </a:r>
            <a:r>
              <a:rPr lang="en-US" sz="2400" dirty="0" err="1"/>
              <a:t>unpolarized</a:t>
            </a:r>
            <a:r>
              <a:rPr lang="en-US" sz="2400" dirty="0"/>
              <a:t> &amp; linearly-  and circularly polarized experiments (ELSA, </a:t>
            </a:r>
            <a:r>
              <a:rPr lang="en-US" sz="2400" dirty="0" err="1"/>
              <a:t>JLab</a:t>
            </a:r>
            <a:r>
              <a:rPr lang="en-US" sz="2400" dirty="0"/>
              <a:t>, LEPS, &amp; MAMI) </a:t>
            </a:r>
          </a:p>
          <a:p>
            <a:pPr marL="800100" lvl="1" indent="-342900">
              <a:buFont typeface="Arial" charset="0"/>
              <a:buChar char="•"/>
            </a:pPr>
            <a:endParaRPr lang="en-US" sz="15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 </a:t>
            </a:r>
            <a:r>
              <a:rPr lang="en-US" sz="2800" b="1" dirty="0">
                <a:solidFill>
                  <a:srgbClr val="FF0000"/>
                </a:solidFill>
              </a:rPr>
              <a:t>&gt; 0 </a:t>
            </a:r>
            <a:r>
              <a:rPr lang="en-US" sz="2400" b="1" dirty="0">
                <a:solidFill>
                  <a:srgbClr val="FF0000"/>
                </a:solidFill>
              </a:rPr>
              <a:t>[time-like] </a:t>
            </a:r>
            <a:r>
              <a:rPr lang="en-US" sz="2400" dirty="0"/>
              <a:t>meson-beam experiments (GSI and J-PARC)						     proton-antiproton beam experiments (FAIR)</a:t>
            </a:r>
          </a:p>
          <a:p>
            <a:pPr marL="800100" lvl="1" indent="-342900">
              <a:buFont typeface="Arial" charset="0"/>
              <a:buChar char="•"/>
            </a:pPr>
            <a:endParaRPr lang="en-US" sz="1500" dirty="0"/>
          </a:p>
          <a:p>
            <a:pPr marL="800100" lvl="1" indent="-342900">
              <a:buFont typeface="Arial" charset="0"/>
              <a:buChar char="•"/>
            </a:pPr>
            <a:r>
              <a:rPr lang="en-US" sz="2800" b="1" dirty="0">
                <a:solidFill>
                  <a:srgbClr val="FF0000"/>
                </a:solidFill>
              </a:rPr>
              <a:t>q</a:t>
            </a:r>
            <a:r>
              <a:rPr lang="en-US" sz="2800" b="1" baseline="30000" dirty="0">
                <a:solidFill>
                  <a:srgbClr val="FF0000"/>
                </a:solidFill>
              </a:rPr>
              <a:t>2</a:t>
            </a:r>
            <a:r>
              <a:rPr lang="en-US" sz="2800" b="1" dirty="0">
                <a:solidFill>
                  <a:srgbClr val="FF0000"/>
                </a:solidFill>
              </a:rPr>
              <a:t> &lt; 0</a:t>
            </a:r>
            <a:r>
              <a:rPr lang="en-US" sz="2400" b="1" dirty="0">
                <a:solidFill>
                  <a:srgbClr val="FF0000"/>
                </a:solidFill>
              </a:rPr>
              <a:t> [space-like] </a:t>
            </a:r>
            <a:r>
              <a:rPr lang="en-US" sz="2400" dirty="0"/>
              <a:t>electron-beam experiments (</a:t>
            </a:r>
            <a:r>
              <a:rPr lang="en-US" sz="2400" dirty="0" err="1"/>
              <a:t>JLab</a:t>
            </a:r>
            <a:r>
              <a:rPr lang="en-US" sz="2400" dirty="0"/>
              <a:t>)</a:t>
            </a:r>
            <a:endParaRPr lang="en-US" sz="1200" dirty="0"/>
          </a:p>
          <a:p>
            <a:pPr marL="800100" lvl="1" indent="-342900">
              <a:buFont typeface="Arial" charset="0"/>
              <a:buChar char="•"/>
            </a:pPr>
            <a:endParaRPr lang="en-US" sz="500" dirty="0"/>
          </a:p>
        </p:txBody>
      </p:sp>
    </p:spTree>
    <p:extLst>
      <p:ext uri="{BB962C8B-B14F-4D97-AF65-F5344CB8AC3E}">
        <p14:creationId xmlns:p14="http://schemas.microsoft.com/office/powerpoint/2010/main" val="177341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pPr eaLnBrk="1" hangingPunct="1"/>
            <a:r>
              <a:rPr lang="en-US" altLang="en-US" sz="2800" b="1" dirty="0">
                <a:solidFill>
                  <a:srgbClr val="000090"/>
                </a:solidFill>
                <a:ea typeface="ＭＳ Ｐゴシック" charset="-128"/>
                <a:cs typeface="ＭＳ Ｐゴシック" charset="-128"/>
              </a:rPr>
              <a:t>Our Research Vision</a:t>
            </a:r>
          </a:p>
        </p:txBody>
      </p:sp>
      <p:sp>
        <p:nvSpPr>
          <p:cNvPr id="8196" name="TextBox 2"/>
          <p:cNvSpPr txBox="1">
            <a:spLocks noChangeArrowheads="1"/>
          </p:cNvSpPr>
          <p:nvPr/>
        </p:nvSpPr>
        <p:spPr bwMode="auto">
          <a:xfrm>
            <a:off x="172278" y="995332"/>
            <a:ext cx="8636587" cy="5324535"/>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marL="457200" lvl="1" indent="0" algn="ctr"/>
            <a:r>
              <a:rPr lang="en-US" altLang="en-US" sz="2800" dirty="0"/>
              <a:t>We sought to</a:t>
            </a:r>
            <a:r>
              <a:rPr lang="en-US" altLang="en-US" sz="2800" b="1" dirty="0">
                <a:solidFill>
                  <a:srgbClr val="FF0000"/>
                </a:solidFill>
              </a:rPr>
              <a:t> </a:t>
            </a:r>
            <a:r>
              <a:rPr lang="en-US" altLang="en-US" sz="2800" b="1" dirty="0">
                <a:solidFill>
                  <a:srgbClr val="C00000"/>
                </a:solidFill>
              </a:rPr>
              <a:t>bring together a representative sample                    of experimental, phenomenology, and theory groups</a:t>
            </a:r>
            <a:r>
              <a:rPr lang="en-US" altLang="en-US" sz="2800" dirty="0"/>
              <a:t>,       who are working on the nucleon resonance problem.</a:t>
            </a:r>
          </a:p>
          <a:p>
            <a:pPr marL="457200" lvl="1" indent="0" algn="ctr"/>
            <a:endParaRPr lang="en-US" altLang="en-US" sz="2400" dirty="0"/>
          </a:p>
          <a:p>
            <a:pPr lvl="2">
              <a:buFont typeface="Arial" charset="0"/>
              <a:buChar char="•"/>
            </a:pPr>
            <a:r>
              <a:rPr lang="en-US" altLang="en-US" sz="2400" dirty="0"/>
              <a:t>Discuss the direction on the study of understanding                 the underlying structure of nucleons in terms of the    </a:t>
            </a:r>
            <a:r>
              <a:rPr lang="en-US" altLang="en-US" sz="2400" b="1" dirty="0">
                <a:solidFill>
                  <a:srgbClr val="C00000"/>
                </a:solidFill>
              </a:rPr>
              <a:t>time-like </a:t>
            </a:r>
            <a:r>
              <a:rPr lang="en-US" altLang="en-US" sz="2400" dirty="0">
                <a:solidFill>
                  <a:srgbClr val="C00000"/>
                </a:solidFill>
              </a:rPr>
              <a:t>and </a:t>
            </a:r>
            <a:r>
              <a:rPr lang="en-US" altLang="en-US" sz="2400" b="1" dirty="0">
                <a:solidFill>
                  <a:srgbClr val="C00000"/>
                </a:solidFill>
              </a:rPr>
              <a:t>space-like</a:t>
            </a:r>
            <a:r>
              <a:rPr lang="en-US" altLang="en-US" sz="2400" dirty="0">
                <a:solidFill>
                  <a:srgbClr val="C00000"/>
                </a:solidFill>
              </a:rPr>
              <a:t> electromagnetic </a:t>
            </a:r>
            <a:r>
              <a:rPr lang="en-US" altLang="en-US" sz="2400" b="1" dirty="0">
                <a:solidFill>
                  <a:srgbClr val="C00000"/>
                </a:solidFill>
              </a:rPr>
              <a:t>baryonic form factors</a:t>
            </a:r>
            <a:r>
              <a:rPr lang="en-US" altLang="en-US" sz="2400" dirty="0">
                <a:solidFill>
                  <a:srgbClr val="C00000"/>
                </a:solidFill>
              </a:rPr>
              <a:t> and </a:t>
            </a:r>
            <a:r>
              <a:rPr lang="en-US" altLang="en-US" sz="2400" b="1" dirty="0">
                <a:solidFill>
                  <a:srgbClr val="C00000"/>
                </a:solidFill>
              </a:rPr>
              <a:t>transitions</a:t>
            </a:r>
            <a:r>
              <a:rPr lang="en-US" altLang="en-US" sz="2400" dirty="0"/>
              <a:t>;</a:t>
            </a:r>
          </a:p>
          <a:p>
            <a:pPr lvl="2">
              <a:buFont typeface="Arial" charset="0"/>
              <a:buChar char="•"/>
            </a:pPr>
            <a:endParaRPr lang="en-US" altLang="en-US" sz="2000" dirty="0"/>
          </a:p>
          <a:p>
            <a:pPr lvl="2">
              <a:buFont typeface="Arial" charset="0"/>
              <a:buChar char="•"/>
            </a:pPr>
            <a:r>
              <a:rPr lang="en-US" altLang="en-US" sz="2400" dirty="0"/>
              <a:t>Delineate the spectrum of excited baryon states;</a:t>
            </a:r>
          </a:p>
          <a:p>
            <a:pPr lvl="2">
              <a:buFont typeface="Arial" charset="0"/>
              <a:buChar char="•"/>
            </a:pPr>
            <a:endParaRPr lang="en-US" altLang="en-US" sz="2000" dirty="0"/>
          </a:p>
          <a:p>
            <a:pPr lvl="2">
              <a:buFont typeface="Arial" charset="0"/>
              <a:buChar char="•"/>
            </a:pPr>
            <a:r>
              <a:rPr lang="en-US" altLang="en-US" sz="2400" dirty="0"/>
              <a:t>Describe and detail how quarks are confined and           acquire mass through the mechanism of dynamical             chiral symmetry breaking.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title"/>
          </p:nvPr>
        </p:nvSpPr>
        <p:spPr>
          <a:xfrm>
            <a:off x="0" y="-30163"/>
            <a:ext cx="8686800" cy="844551"/>
          </a:xfrm>
        </p:spPr>
        <p:txBody>
          <a:bodyPr/>
          <a:lstStyle/>
          <a:p>
            <a:r>
              <a:rPr lang="en-US" sz="2800" b="1" dirty="0"/>
              <a:t>Confirmed Speakers at ECT* (SL/TL)</a:t>
            </a:r>
            <a:endParaRPr lang="en-US" sz="2800" dirty="0">
              <a:solidFill>
                <a:srgbClr val="C00000"/>
              </a:solidFill>
            </a:endParaRPr>
          </a:p>
        </p:txBody>
      </p:sp>
      <p:sp>
        <p:nvSpPr>
          <p:cNvPr id="8196" name="TextBox 2"/>
          <p:cNvSpPr txBox="1">
            <a:spLocks noChangeArrowheads="1"/>
          </p:cNvSpPr>
          <p:nvPr/>
        </p:nvSpPr>
        <p:spPr bwMode="auto">
          <a:xfrm>
            <a:off x="79375" y="1156377"/>
            <a:ext cx="4410075" cy="3754874"/>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en-US" sz="1400" dirty="0"/>
          </a:p>
          <a:p>
            <a:pPr>
              <a:buFont typeface="Arial" charset="0"/>
              <a:buChar char="•"/>
            </a:pPr>
            <a:r>
              <a:rPr lang="en-US" sz="1400" dirty="0"/>
              <a:t>Daniele </a:t>
            </a:r>
            <a:r>
              <a:rPr lang="en-US" sz="1400" dirty="0" err="1"/>
              <a:t>Binosi</a:t>
            </a:r>
            <a:r>
              <a:rPr lang="en-US" sz="1400" dirty="0"/>
              <a:t> (ECT* Trento)</a:t>
            </a:r>
          </a:p>
          <a:p>
            <a:pPr>
              <a:buFont typeface="Arial" charset="0"/>
              <a:buChar char="•"/>
            </a:pPr>
            <a:r>
              <a:rPr lang="en-US" sz="1400" dirty="0"/>
              <a:t>Vladimir Braun (University of Regensburg)   </a:t>
            </a:r>
          </a:p>
          <a:p>
            <a:pPr>
              <a:buFont typeface="Arial" charset="0"/>
              <a:buChar char="•"/>
            </a:pPr>
            <a:r>
              <a:rPr lang="en-US" sz="1400" dirty="0"/>
              <a:t>William Briscoe (George Washington University) </a:t>
            </a:r>
          </a:p>
          <a:p>
            <a:pPr>
              <a:buFont typeface="Arial" charset="0"/>
              <a:buChar char="•"/>
            </a:pPr>
            <a:r>
              <a:rPr lang="en-US" sz="1400" dirty="0"/>
              <a:t>Susanna </a:t>
            </a:r>
            <a:r>
              <a:rPr lang="en-US" sz="1400" dirty="0" err="1"/>
              <a:t>Costanza</a:t>
            </a:r>
            <a:r>
              <a:rPr lang="en-US" sz="1400" dirty="0"/>
              <a:t> (University of Pavia)</a:t>
            </a:r>
          </a:p>
          <a:p>
            <a:pPr>
              <a:buFont typeface="Arial" charset="0"/>
              <a:buChar char="•"/>
            </a:pPr>
            <a:r>
              <a:rPr lang="en-US" sz="1400" dirty="0"/>
              <a:t>Annalisa D’Angelo (University of Rome) </a:t>
            </a:r>
          </a:p>
          <a:p>
            <a:pPr>
              <a:buFont typeface="Arial" charset="0"/>
              <a:buChar char="•"/>
            </a:pPr>
            <a:r>
              <a:rPr lang="en-US" sz="1400" dirty="0"/>
              <a:t>Michael </a:t>
            </a:r>
            <a:r>
              <a:rPr lang="en-US" sz="1400" dirty="0" err="1"/>
              <a:t>Döring</a:t>
            </a:r>
            <a:r>
              <a:rPr lang="en-US" sz="1400" dirty="0"/>
              <a:t> (George Washington University)</a:t>
            </a:r>
          </a:p>
          <a:p>
            <a:pPr>
              <a:buFont typeface="Arial" charset="0"/>
              <a:buChar char="•"/>
            </a:pPr>
            <a:r>
              <a:rPr lang="en-US" sz="1400" dirty="0"/>
              <a:t>Christian Fischer (University of Giessen)</a:t>
            </a:r>
          </a:p>
          <a:p>
            <a:pPr>
              <a:buFont typeface="Arial" charset="0"/>
              <a:buChar char="•"/>
            </a:pPr>
            <a:r>
              <a:rPr lang="fr-FR" sz="1400" dirty="0" err="1"/>
              <a:t>Bengt</a:t>
            </a:r>
            <a:r>
              <a:rPr lang="fr-FR" sz="1400" dirty="0"/>
              <a:t> </a:t>
            </a:r>
            <a:r>
              <a:rPr lang="fr-FR" sz="1400" dirty="0" err="1"/>
              <a:t>Friman</a:t>
            </a:r>
            <a:r>
              <a:rPr lang="fr-FR" sz="1400" dirty="0"/>
              <a:t> (TU Darmstadt) </a:t>
            </a:r>
            <a:endParaRPr lang="en-US" sz="1400" dirty="0"/>
          </a:p>
          <a:p>
            <a:pPr>
              <a:buFont typeface="Arial" charset="0"/>
              <a:buChar char="•"/>
            </a:pPr>
            <a:r>
              <a:rPr lang="fr-FR" sz="1400" dirty="0" err="1"/>
              <a:t>Tetyana</a:t>
            </a:r>
            <a:r>
              <a:rPr lang="fr-FR" sz="1400" dirty="0"/>
              <a:t> </a:t>
            </a:r>
            <a:r>
              <a:rPr lang="fr-FR" sz="1400" dirty="0" err="1"/>
              <a:t>Galatyuk</a:t>
            </a:r>
            <a:r>
              <a:rPr lang="fr-FR" sz="1400" dirty="0"/>
              <a:t> (TU Darmstadt)</a:t>
            </a:r>
            <a:endParaRPr lang="en-US" sz="1400" dirty="0"/>
          </a:p>
          <a:p>
            <a:pPr>
              <a:buFont typeface="Arial" charset="0"/>
              <a:buChar char="•"/>
            </a:pPr>
            <a:r>
              <a:rPr lang="en-US" sz="1400" dirty="0"/>
              <a:t>Leonid </a:t>
            </a:r>
            <a:r>
              <a:rPr lang="en-US" sz="1400" dirty="0" err="1"/>
              <a:t>Glozman</a:t>
            </a:r>
            <a:r>
              <a:rPr lang="en-US" sz="1400" dirty="0"/>
              <a:t> (University of Graz)</a:t>
            </a:r>
          </a:p>
          <a:p>
            <a:pPr>
              <a:buFont typeface="Arial" charset="0"/>
              <a:buChar char="•"/>
            </a:pPr>
            <a:r>
              <a:rPr lang="en-US" sz="1400" dirty="0"/>
              <a:t>Ralf </a:t>
            </a:r>
            <a:r>
              <a:rPr lang="en-US" sz="1400" dirty="0" err="1"/>
              <a:t>Gothe</a:t>
            </a:r>
            <a:r>
              <a:rPr lang="en-US" sz="1400" dirty="0"/>
              <a:t> (University of South Carolina) </a:t>
            </a:r>
          </a:p>
          <a:p>
            <a:pPr>
              <a:buFont typeface="Arial" charset="0"/>
              <a:buChar char="•"/>
            </a:pPr>
            <a:r>
              <a:rPr lang="en-US" sz="1400" dirty="0" err="1"/>
              <a:t>Kyungseon</a:t>
            </a:r>
            <a:r>
              <a:rPr lang="en-US" sz="1400" dirty="0"/>
              <a:t> </a:t>
            </a:r>
            <a:r>
              <a:rPr lang="en-US" sz="1400" dirty="0" err="1"/>
              <a:t>Joo</a:t>
            </a:r>
            <a:r>
              <a:rPr lang="en-US" sz="1400" dirty="0"/>
              <a:t> (University of Connecticut)</a:t>
            </a:r>
          </a:p>
          <a:p>
            <a:pPr>
              <a:buFont typeface="Arial" charset="0"/>
              <a:buChar char="•"/>
            </a:pPr>
            <a:r>
              <a:rPr lang="en-US" sz="1400" dirty="0"/>
              <a:t>Helmut </a:t>
            </a:r>
            <a:r>
              <a:rPr lang="en-US" sz="1400" dirty="0" err="1"/>
              <a:t>Haberzettl</a:t>
            </a:r>
            <a:r>
              <a:rPr lang="en-US" sz="1400" dirty="0"/>
              <a:t> (George Washington University)</a:t>
            </a:r>
          </a:p>
          <a:p>
            <a:pPr>
              <a:buFont typeface="Arial" charset="0"/>
              <a:buChar char="•"/>
            </a:pPr>
            <a:r>
              <a:rPr lang="en-US" sz="1400" dirty="0"/>
              <a:t>Hiroyuki </a:t>
            </a:r>
            <a:r>
              <a:rPr lang="en-US" sz="1400" dirty="0" err="1"/>
              <a:t>Kamano</a:t>
            </a:r>
            <a:r>
              <a:rPr lang="en-US" sz="1400" dirty="0"/>
              <a:t> (Osaka University) </a:t>
            </a:r>
          </a:p>
          <a:p>
            <a:pPr>
              <a:buFont typeface="Arial" charset="0"/>
              <a:buChar char="•"/>
            </a:pPr>
            <a:r>
              <a:rPr lang="en-US" sz="1400" dirty="0"/>
              <a:t>Eberhard </a:t>
            </a:r>
            <a:r>
              <a:rPr lang="en-US" sz="1400" dirty="0" err="1"/>
              <a:t>Klempt</a:t>
            </a:r>
            <a:r>
              <a:rPr lang="en-US" sz="1400" dirty="0"/>
              <a:t> (University of Bonn) </a:t>
            </a:r>
          </a:p>
          <a:p>
            <a:pPr>
              <a:buFont typeface="Arial" charset="0"/>
              <a:buChar char="•"/>
            </a:pPr>
            <a:r>
              <a:rPr lang="en-US" sz="1400" dirty="0"/>
              <a:t>Stefan </a:t>
            </a:r>
            <a:r>
              <a:rPr lang="en-US" sz="1400" dirty="0" err="1"/>
              <a:t>Leupold</a:t>
            </a:r>
            <a:r>
              <a:rPr lang="en-US" sz="1400" dirty="0"/>
              <a:t> (</a:t>
            </a:r>
            <a:r>
              <a:rPr lang="en-US" sz="1400" dirty="0" err="1"/>
              <a:t>Uppsula</a:t>
            </a:r>
            <a:r>
              <a:rPr lang="en-US" sz="1400" dirty="0"/>
              <a:t> University)</a:t>
            </a:r>
          </a:p>
        </p:txBody>
      </p:sp>
      <p:sp>
        <p:nvSpPr>
          <p:cNvPr id="10" name="TextBox 2"/>
          <p:cNvSpPr txBox="1">
            <a:spLocks noGrp="1" noChangeArrowheads="1"/>
          </p:cNvSpPr>
          <p:nvPr>
            <p:ph sz="half" idx="2"/>
          </p:nvPr>
        </p:nvSpPr>
        <p:spPr bwMode="auto">
          <a:xfrm>
            <a:off x="4610100" y="1176697"/>
            <a:ext cx="4452192" cy="3724096"/>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a:p>
          <a:p>
            <a:pPr>
              <a:spcBef>
                <a:spcPts val="0"/>
              </a:spcBef>
            </a:pPr>
            <a:r>
              <a:rPr lang="en-US" sz="1400" dirty="0"/>
              <a:t>Victor </a:t>
            </a:r>
            <a:r>
              <a:rPr lang="en-US" sz="1400" dirty="0" err="1"/>
              <a:t>Nikonov</a:t>
            </a:r>
            <a:r>
              <a:rPr lang="en-US" sz="1400" dirty="0"/>
              <a:t> (University of Bonn and PNPI, </a:t>
            </a:r>
            <a:r>
              <a:rPr lang="en-US" sz="1400" dirty="0" err="1"/>
              <a:t>Gatchina</a:t>
            </a:r>
            <a:r>
              <a:rPr lang="en-US" sz="1400" dirty="0"/>
              <a:t>)</a:t>
            </a:r>
          </a:p>
          <a:p>
            <a:pPr>
              <a:spcBef>
                <a:spcPts val="0"/>
              </a:spcBef>
            </a:pPr>
            <a:r>
              <a:rPr lang="en-US" sz="1400" dirty="0"/>
              <a:t>Teresa Peña (IST Lisbon)  </a:t>
            </a:r>
          </a:p>
          <a:p>
            <a:pPr>
              <a:spcBef>
                <a:spcPts val="0"/>
              </a:spcBef>
            </a:pPr>
            <a:r>
              <a:rPr lang="en-US" sz="1400" dirty="0"/>
              <a:t>Ralph Rapp (Texas A&amp;M University)</a:t>
            </a:r>
          </a:p>
          <a:p>
            <a:pPr>
              <a:spcBef>
                <a:spcPts val="0"/>
              </a:spcBef>
            </a:pPr>
            <a:r>
              <a:rPr lang="en-US" sz="1400" dirty="0"/>
              <a:t>Hiroyuki </a:t>
            </a:r>
            <a:r>
              <a:rPr lang="en-US" sz="1400" dirty="0" err="1"/>
              <a:t>Sako</a:t>
            </a:r>
            <a:r>
              <a:rPr lang="en-US" sz="1400" dirty="0"/>
              <a:t> (JAEA)  </a:t>
            </a:r>
          </a:p>
          <a:p>
            <a:pPr>
              <a:spcBef>
                <a:spcPts val="0"/>
              </a:spcBef>
            </a:pPr>
            <a:r>
              <a:rPr lang="en-US" sz="1400" dirty="0"/>
              <a:t>Piotr </a:t>
            </a:r>
            <a:r>
              <a:rPr lang="en-US" sz="1400" dirty="0" err="1"/>
              <a:t>Salabura</a:t>
            </a:r>
            <a:r>
              <a:rPr lang="en-US" sz="1400" dirty="0"/>
              <a:t> (</a:t>
            </a:r>
            <a:r>
              <a:rPr lang="en-US" sz="1400" dirty="0" err="1"/>
              <a:t>Jagiellonian</a:t>
            </a:r>
            <a:r>
              <a:rPr lang="en-US" sz="1400" dirty="0"/>
              <a:t> University in Krakow) </a:t>
            </a:r>
          </a:p>
          <a:p>
            <a:pPr>
              <a:spcBef>
                <a:spcPts val="0"/>
              </a:spcBef>
            </a:pPr>
            <a:r>
              <a:rPr lang="en-US" sz="1400" dirty="0" err="1"/>
              <a:t>Hartmut</a:t>
            </a:r>
            <a:r>
              <a:rPr lang="en-US" sz="1400" dirty="0"/>
              <a:t> </a:t>
            </a:r>
            <a:r>
              <a:rPr lang="en-US" sz="1400" dirty="0" err="1"/>
              <a:t>Schmieden</a:t>
            </a:r>
            <a:r>
              <a:rPr lang="en-US" sz="1400" dirty="0"/>
              <a:t> (University of Bonn) </a:t>
            </a:r>
          </a:p>
          <a:p>
            <a:pPr>
              <a:spcBef>
                <a:spcPts val="0"/>
              </a:spcBef>
            </a:pPr>
            <a:r>
              <a:rPr lang="en-US" sz="1400" dirty="0"/>
              <a:t>Karin </a:t>
            </a:r>
            <a:r>
              <a:rPr lang="en-US" sz="1400" dirty="0" err="1"/>
              <a:t>Schönning</a:t>
            </a:r>
            <a:r>
              <a:rPr lang="en-US" sz="1400" dirty="0"/>
              <a:t> (</a:t>
            </a:r>
            <a:r>
              <a:rPr lang="en-US" sz="1400" dirty="0" err="1"/>
              <a:t>Uppsula</a:t>
            </a:r>
            <a:r>
              <a:rPr lang="en-US" sz="1400" dirty="0"/>
              <a:t> University)</a:t>
            </a:r>
          </a:p>
          <a:p>
            <a:pPr>
              <a:spcBef>
                <a:spcPts val="0"/>
              </a:spcBef>
            </a:pPr>
            <a:r>
              <a:rPr lang="en-US" sz="1400" dirty="0"/>
              <a:t>Federico </a:t>
            </a:r>
            <a:r>
              <a:rPr lang="en-US" sz="1400" dirty="0" err="1"/>
              <a:t>Scozzi</a:t>
            </a:r>
            <a:r>
              <a:rPr lang="en-US" sz="1400" dirty="0"/>
              <a:t> (IPN </a:t>
            </a:r>
            <a:r>
              <a:rPr lang="en-US" sz="1400" dirty="0" err="1"/>
              <a:t>Orsay</a:t>
            </a:r>
            <a:r>
              <a:rPr lang="en-US" sz="1400" dirty="0"/>
              <a:t> and TU Darmstadt)</a:t>
            </a:r>
          </a:p>
          <a:p>
            <a:pPr>
              <a:spcBef>
                <a:spcPts val="0"/>
              </a:spcBef>
            </a:pPr>
            <a:r>
              <a:rPr lang="en-US" sz="1400" dirty="0"/>
              <a:t>Kirill Semenov-Tyan-</a:t>
            </a:r>
            <a:r>
              <a:rPr lang="en-US" sz="1400" dirty="0" err="1"/>
              <a:t>Shanskiy</a:t>
            </a:r>
            <a:r>
              <a:rPr lang="en-US" sz="1400" dirty="0"/>
              <a:t> </a:t>
            </a:r>
            <a:r>
              <a:rPr lang="en-US" sz="1400" i="1" dirty="0"/>
              <a:t>(PNPI, </a:t>
            </a:r>
            <a:r>
              <a:rPr lang="en-US" sz="1400" i="1" dirty="0" err="1"/>
              <a:t>Gatchina</a:t>
            </a:r>
            <a:r>
              <a:rPr lang="en-US" sz="1400" i="1" dirty="0"/>
              <a:t>) </a:t>
            </a:r>
            <a:endParaRPr lang="en-US" sz="1400" dirty="0"/>
          </a:p>
          <a:p>
            <a:pPr>
              <a:spcBef>
                <a:spcPts val="0"/>
              </a:spcBef>
            </a:pPr>
            <a:r>
              <a:rPr lang="en-US" sz="1400" dirty="0"/>
              <a:t>Igor </a:t>
            </a:r>
            <a:r>
              <a:rPr lang="en-US" sz="1400" dirty="0" err="1"/>
              <a:t>Strakovsky</a:t>
            </a:r>
            <a:r>
              <a:rPr lang="en-US" sz="1400" dirty="0"/>
              <a:t> (George Washington University) </a:t>
            </a:r>
          </a:p>
          <a:p>
            <a:pPr>
              <a:spcBef>
                <a:spcPts val="0"/>
              </a:spcBef>
            </a:pPr>
            <a:r>
              <a:rPr lang="en-US" sz="1400" dirty="0"/>
              <a:t>Joachim </a:t>
            </a:r>
            <a:r>
              <a:rPr lang="en-US" sz="1400" dirty="0" err="1"/>
              <a:t>Stroth</a:t>
            </a:r>
            <a:r>
              <a:rPr lang="en-US" sz="1400" dirty="0"/>
              <a:t> (Goethe University Frankfurt)</a:t>
            </a:r>
          </a:p>
          <a:p>
            <a:pPr>
              <a:spcBef>
                <a:spcPts val="0"/>
              </a:spcBef>
            </a:pPr>
            <a:r>
              <a:rPr lang="en-US" sz="1400" dirty="0"/>
              <a:t>Annika Thiel (University of Bonn)</a:t>
            </a:r>
          </a:p>
          <a:p>
            <a:pPr>
              <a:spcBef>
                <a:spcPts val="0"/>
              </a:spcBef>
            </a:pPr>
            <a:r>
              <a:rPr lang="en-US" sz="1400" dirty="0" err="1"/>
              <a:t>Lothar</a:t>
            </a:r>
            <a:r>
              <a:rPr lang="en-US" sz="1400" dirty="0"/>
              <a:t> </a:t>
            </a:r>
            <a:r>
              <a:rPr lang="en-US" sz="1400" dirty="0" err="1"/>
              <a:t>Tiator</a:t>
            </a:r>
            <a:r>
              <a:rPr lang="en-US" sz="1400" dirty="0"/>
              <a:t> (University of Mainz)</a:t>
            </a:r>
          </a:p>
          <a:p>
            <a:pPr>
              <a:spcBef>
                <a:spcPts val="0"/>
              </a:spcBef>
            </a:pPr>
            <a:r>
              <a:rPr lang="en-US" sz="1400" dirty="0"/>
              <a:t>Ralf-Arno </a:t>
            </a:r>
            <a:r>
              <a:rPr lang="en-US" sz="1400" dirty="0" err="1"/>
              <a:t>Tripolt</a:t>
            </a:r>
            <a:r>
              <a:rPr lang="en-US" sz="1400" dirty="0"/>
              <a:t> (ECT* Trento) </a:t>
            </a:r>
          </a:p>
          <a:p>
            <a:pPr>
              <a:spcBef>
                <a:spcPts val="0"/>
              </a:spcBef>
            </a:pPr>
            <a:r>
              <a:rPr lang="en-US" sz="1400" dirty="0" err="1"/>
              <a:t>Jochen</a:t>
            </a:r>
            <a:r>
              <a:rPr lang="en-US" sz="1400" dirty="0"/>
              <a:t> Wambach (TU Darmstadt and ECT* Trento) </a:t>
            </a:r>
          </a:p>
          <a:p>
            <a:pPr>
              <a:spcBef>
                <a:spcPts val="0"/>
              </a:spcBef>
            </a:pPr>
            <a:endParaRPr lang="en-US" sz="1400" dirty="0"/>
          </a:p>
        </p:txBody>
      </p:sp>
      <p:sp>
        <p:nvSpPr>
          <p:cNvPr id="3" name="TextBox 2"/>
          <p:cNvSpPr txBox="1"/>
          <p:nvPr/>
        </p:nvSpPr>
        <p:spPr>
          <a:xfrm>
            <a:off x="79375" y="5599452"/>
            <a:ext cx="7933710" cy="369332"/>
          </a:xfrm>
          <a:prstGeom prst="rect">
            <a:avLst/>
          </a:prstGeom>
          <a:solidFill>
            <a:srgbClr val="FFBF16"/>
          </a:solidFill>
        </p:spPr>
        <p:txBody>
          <a:bodyPr wrap="none" rtlCol="0">
            <a:spAutoFit/>
          </a:bodyPr>
          <a:lstStyle/>
          <a:p>
            <a:r>
              <a:rPr lang="en-US" dirty="0"/>
              <a:t>+ The SL/TL ECT* Organizers:  </a:t>
            </a:r>
            <a:r>
              <a:rPr lang="en-US" dirty="0">
                <a:solidFill>
                  <a:srgbClr val="C00000"/>
                </a:solidFill>
              </a:rPr>
              <a:t>Philip Cole</a:t>
            </a:r>
            <a:r>
              <a:rPr lang="en-US" dirty="0"/>
              <a:t>, </a:t>
            </a:r>
            <a:r>
              <a:rPr lang="en-US" dirty="0" err="1">
                <a:solidFill>
                  <a:srgbClr val="C00000"/>
                </a:solidFill>
              </a:rPr>
              <a:t>Béatrice</a:t>
            </a:r>
            <a:r>
              <a:rPr lang="en-US" dirty="0">
                <a:solidFill>
                  <a:srgbClr val="C00000"/>
                </a:solidFill>
              </a:rPr>
              <a:t> </a:t>
            </a:r>
            <a:r>
              <a:rPr lang="en-US" dirty="0" err="1">
                <a:solidFill>
                  <a:srgbClr val="C00000"/>
                </a:solidFill>
              </a:rPr>
              <a:t>Ramstein</a:t>
            </a:r>
            <a:r>
              <a:rPr lang="en-US" dirty="0"/>
              <a:t>, and </a:t>
            </a:r>
            <a:r>
              <a:rPr lang="en-US" dirty="0">
                <a:solidFill>
                  <a:srgbClr val="C00000"/>
                </a:solidFill>
              </a:rPr>
              <a:t>Andrey </a:t>
            </a:r>
            <a:r>
              <a:rPr lang="en-US" dirty="0" err="1">
                <a:solidFill>
                  <a:srgbClr val="C00000"/>
                </a:solidFill>
              </a:rPr>
              <a:t>Sarantsev</a:t>
            </a:r>
            <a:endParaRPr lang="en-US" dirty="0">
              <a:solidFill>
                <a:srgbClr val="C00000"/>
              </a:solidFill>
            </a:endParaRPr>
          </a:p>
        </p:txBody>
      </p:sp>
      <p:sp>
        <p:nvSpPr>
          <p:cNvPr id="5" name="Footer Placeholder 4"/>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4" name="Slide Number Placeholder 3">
            <a:extLst>
              <a:ext uri="{FF2B5EF4-FFF2-40B4-BE49-F238E27FC236}">
                <a16:creationId xmlns:a16="http://schemas.microsoft.com/office/drawing/2014/main" id="{5E9B4500-E2A1-DDDC-E9BB-56C6473B0864}"/>
              </a:ext>
            </a:extLst>
          </p:cNvPr>
          <p:cNvSpPr>
            <a:spLocks noGrp="1"/>
          </p:cNvSpPr>
          <p:nvPr>
            <p:ph type="sldNum" sz="quarter" idx="12"/>
          </p:nvPr>
        </p:nvSpPr>
        <p:spPr/>
        <p:txBody>
          <a:bodyPr/>
          <a:lstStyle/>
          <a:p>
            <a:pPr>
              <a:defRPr/>
            </a:pPr>
            <a:fld id="{48D7424C-D430-F24C-918E-90E68E637A2E}" type="slidenum">
              <a:rPr lang="en-US" altLang="en-US" smtClean="0"/>
              <a:pPr>
                <a:defRPr/>
              </a:pPr>
              <a:t>26</a:t>
            </a:fld>
            <a:endParaRPr lang="en-US" altLang="en-US"/>
          </a:p>
        </p:txBody>
      </p:sp>
    </p:spTree>
    <p:extLst>
      <p:ext uri="{BB962C8B-B14F-4D97-AF65-F5344CB8AC3E}">
        <p14:creationId xmlns:p14="http://schemas.microsoft.com/office/powerpoint/2010/main" val="21165788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1371600"/>
            <a:ext cx="7696200" cy="2286000"/>
          </a:xfrm>
          <a:prstGeom prst="rect">
            <a:avLst/>
          </a:prstGeom>
          <a:noFill/>
          <a:ln w="9525">
            <a:noFill/>
            <a:miter lim="800000"/>
            <a:headEnd/>
            <a:tailEnd/>
          </a:ln>
          <a:effec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defRPr/>
            </a:pPr>
            <a:br>
              <a:rPr lang="en-US" altLang="en-US" sz="4000" b="1">
                <a:solidFill>
                  <a:schemeClr val="tx2"/>
                </a:solidFill>
                <a:effectLst>
                  <a:outerShdw blurRad="38100" dist="38100" dir="2700000" algn="tl">
                    <a:srgbClr val="C0C0C0"/>
                  </a:outerShdw>
                </a:effectLst>
                <a:latin typeface="Comic Sans MS" charset="0"/>
                <a:cs typeface="+mn-cs"/>
              </a:rPr>
            </a:br>
            <a:endParaRPr lang="en-US" altLang="en-US" sz="4000" b="1">
              <a:solidFill>
                <a:schemeClr val="tx2"/>
              </a:solidFill>
              <a:effectLst>
                <a:outerShdw blurRad="38100" dist="38100" dir="2700000" algn="tl">
                  <a:srgbClr val="C0C0C0"/>
                </a:outerShdw>
              </a:effectLst>
              <a:latin typeface="Comic Sans MS" charset="0"/>
              <a:cs typeface="+mn-cs"/>
            </a:endParaRPr>
          </a:p>
        </p:txBody>
      </p:sp>
      <p:sp>
        <p:nvSpPr>
          <p:cNvPr id="9230" name="Rectangle 14"/>
          <p:cNvSpPr>
            <a:spLocks noChangeArrowheads="1"/>
          </p:cNvSpPr>
          <p:nvPr/>
        </p:nvSpPr>
        <p:spPr bwMode="auto">
          <a:xfrm>
            <a:off x="3124200" y="3352800"/>
            <a:ext cx="4375150" cy="366713"/>
          </a:xfrm>
          <a:prstGeom prst="rect">
            <a:avLst/>
          </a:prstGeom>
          <a:noFill/>
          <a:ln w="9525">
            <a:noFill/>
            <a:miter lim="800000"/>
            <a:headEnd/>
            <a:tailEnd/>
          </a:ln>
          <a:effectLst/>
        </p:spPr>
        <p:txBody>
          <a:bodyPr>
            <a:spAutoFit/>
          </a:bodyPr>
          <a:lstStyle/>
          <a:p>
            <a:pPr eaLnBrk="1" hangingPunct="1">
              <a:defRPr/>
            </a:pPr>
            <a:endParaRPr lang="en-US" b="1" dirty="0">
              <a:solidFill>
                <a:srgbClr val="00CC00"/>
              </a:solidFill>
              <a:effectLst>
                <a:outerShdw blurRad="38100" dist="38100" dir="2700000" algn="tl">
                  <a:srgbClr val="DDDDDD"/>
                </a:outerShdw>
              </a:effectLst>
              <a:ea typeface="ＭＳ Ｐゴシック" charset="0"/>
              <a:cs typeface="ＭＳ Ｐゴシック" charset="0"/>
            </a:endParaRPr>
          </a:p>
        </p:txBody>
      </p:sp>
      <p:sp>
        <p:nvSpPr>
          <p:cNvPr id="8195" name="Title 1"/>
          <p:cNvSpPr>
            <a:spLocks noGrp="1"/>
          </p:cNvSpPr>
          <p:nvPr>
            <p:ph type="ctrTitle"/>
          </p:nvPr>
        </p:nvSpPr>
        <p:spPr>
          <a:xfrm>
            <a:off x="-66675" y="74613"/>
            <a:ext cx="9144000" cy="663575"/>
          </a:xfrm>
        </p:spPr>
        <p:txBody>
          <a:bodyPr/>
          <a:lstStyle/>
          <a:p>
            <a:r>
              <a:rPr lang="en-US" sz="2800" b="1" dirty="0"/>
              <a:t>Following topics were covered</a:t>
            </a:r>
            <a:endParaRPr lang="en-US" sz="2800" dirty="0"/>
          </a:p>
        </p:txBody>
      </p:sp>
      <p:sp>
        <p:nvSpPr>
          <p:cNvPr id="8196" name="TextBox 2"/>
          <p:cNvSpPr txBox="1">
            <a:spLocks noChangeArrowheads="1"/>
          </p:cNvSpPr>
          <p:nvPr/>
        </p:nvSpPr>
        <p:spPr bwMode="auto">
          <a:xfrm>
            <a:off x="554998" y="1092523"/>
            <a:ext cx="8307935" cy="5262979"/>
          </a:xfrm>
          <a:prstGeom prst="rect">
            <a:avLst/>
          </a:prstGeom>
          <a:solidFill>
            <a:srgbClr val="FFBF16"/>
          </a:solidFill>
          <a:ln w="9525">
            <a:solidFill>
              <a:srgbClr val="3612FF"/>
            </a:solidFill>
            <a:miter lim="800000"/>
            <a:headEnd/>
            <a:tailEnd/>
          </a:ln>
        </p:spPr>
        <p:txBody>
          <a:bodyPr wrap="square">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lvl="1">
              <a:buFont typeface="Arial" charset="0"/>
              <a:buChar char="•"/>
            </a:pPr>
            <a:endParaRPr lang="en-US" sz="1200" b="1" dirty="0"/>
          </a:p>
          <a:p>
            <a:pPr lvl="1">
              <a:buFont typeface="Arial" charset="0"/>
              <a:buChar char="•"/>
            </a:pPr>
            <a:r>
              <a:rPr lang="en-US" sz="2000" b="1" dirty="0"/>
              <a:t>Electromagnetic baryon excitations through meson </a:t>
            </a:r>
            <a:r>
              <a:rPr lang="en-US" sz="2000" b="1" dirty="0" err="1"/>
              <a:t>electroproduction</a:t>
            </a:r>
            <a:r>
              <a:rPr lang="en-US" sz="2000" b="1" dirty="0"/>
              <a:t> </a:t>
            </a:r>
          </a:p>
          <a:p>
            <a:pPr lvl="1">
              <a:buFont typeface="Arial" charset="0"/>
              <a:buChar char="•"/>
            </a:pPr>
            <a:endParaRPr lang="en-US" sz="1200" dirty="0"/>
          </a:p>
          <a:p>
            <a:pPr lvl="1">
              <a:buFont typeface="Arial" charset="0"/>
              <a:buChar char="•"/>
            </a:pPr>
            <a:r>
              <a:rPr lang="en-US" sz="2000" b="1" dirty="0"/>
              <a:t>Theoretical approaches for baryon transition form factors in the </a:t>
            </a:r>
            <a:r>
              <a:rPr lang="en-US" sz="2000" b="1" i="1" dirty="0"/>
              <a:t>space-like</a:t>
            </a:r>
            <a:r>
              <a:rPr lang="en-US" sz="2000" b="1" dirty="0"/>
              <a:t> region  </a:t>
            </a:r>
          </a:p>
          <a:p>
            <a:pPr lvl="1">
              <a:buFont typeface="Arial" charset="0"/>
              <a:buChar char="•"/>
            </a:pPr>
            <a:endParaRPr lang="en-US" sz="1200" dirty="0"/>
          </a:p>
          <a:p>
            <a:pPr lvl="1">
              <a:buFont typeface="Arial" charset="0"/>
              <a:buChar char="•"/>
            </a:pPr>
            <a:r>
              <a:rPr lang="en-US" sz="2000" b="1" dirty="0"/>
              <a:t>Baryon spectroscopy from </a:t>
            </a:r>
            <a:r>
              <a:rPr lang="en-US" sz="2000" b="1" dirty="0" err="1"/>
              <a:t>photoproduction</a:t>
            </a:r>
            <a:r>
              <a:rPr lang="en-US" sz="2000" b="1" dirty="0"/>
              <a:t> and meson beam experiments </a:t>
            </a:r>
          </a:p>
          <a:p>
            <a:pPr lvl="1">
              <a:buFont typeface="Arial" charset="0"/>
              <a:buChar char="•"/>
            </a:pPr>
            <a:endParaRPr lang="en-US" sz="1200" dirty="0"/>
          </a:p>
          <a:p>
            <a:pPr lvl="1">
              <a:buFont typeface="Arial" charset="0"/>
              <a:buChar char="•"/>
            </a:pPr>
            <a:r>
              <a:rPr lang="en-US" sz="2000" b="1" dirty="0"/>
              <a:t>Amplitude analysis and extraction of baryonic resonances properties </a:t>
            </a:r>
          </a:p>
          <a:p>
            <a:pPr lvl="1">
              <a:buFont typeface="Arial" charset="0"/>
              <a:buChar char="•"/>
            </a:pPr>
            <a:endParaRPr lang="en-US" sz="1200" dirty="0"/>
          </a:p>
          <a:p>
            <a:pPr lvl="1">
              <a:buFont typeface="Arial" charset="0"/>
              <a:buChar char="•"/>
            </a:pPr>
            <a:r>
              <a:rPr lang="en-US" sz="2000" b="1" dirty="0"/>
              <a:t>Electromagnetic transitions through </a:t>
            </a:r>
            <a:r>
              <a:rPr lang="en-US" sz="2000" b="1" dirty="0" err="1"/>
              <a:t>dilepton</a:t>
            </a:r>
            <a:r>
              <a:rPr lang="en-US" sz="2000" b="1" dirty="0"/>
              <a:t> production</a:t>
            </a:r>
          </a:p>
          <a:p>
            <a:pPr lvl="1">
              <a:buFont typeface="Arial" charset="0"/>
              <a:buChar char="•"/>
            </a:pPr>
            <a:endParaRPr lang="en-US" sz="1200" dirty="0"/>
          </a:p>
          <a:p>
            <a:pPr lvl="1">
              <a:buFont typeface="Arial" charset="0"/>
              <a:buChar char="•"/>
            </a:pPr>
            <a:r>
              <a:rPr lang="en-US" sz="2000" b="1" dirty="0"/>
              <a:t>Unified description of </a:t>
            </a:r>
            <a:r>
              <a:rPr lang="en-US" sz="2000" b="1" i="1" dirty="0"/>
              <a:t>space-like</a:t>
            </a:r>
            <a:r>
              <a:rPr lang="en-US" sz="2000" b="1" dirty="0"/>
              <a:t> and </a:t>
            </a:r>
            <a:r>
              <a:rPr lang="en-US" sz="2000" b="1" i="1" dirty="0"/>
              <a:t>time-like </a:t>
            </a:r>
            <a:r>
              <a:rPr lang="en-US" sz="2000" b="1" dirty="0"/>
              <a:t>baryon electromagnetic transitions</a:t>
            </a:r>
          </a:p>
          <a:p>
            <a:pPr lvl="1">
              <a:buFont typeface="Arial" charset="0"/>
              <a:buChar char="•"/>
            </a:pPr>
            <a:endParaRPr lang="en-US" sz="1200" dirty="0"/>
          </a:p>
          <a:p>
            <a:pPr lvl="1">
              <a:buFont typeface="Arial" charset="0"/>
              <a:buChar char="•"/>
            </a:pPr>
            <a:r>
              <a:rPr lang="en-US" sz="2000" b="1" dirty="0"/>
              <a:t>Vector mesons in medium </a:t>
            </a:r>
          </a:p>
          <a:p>
            <a:pPr>
              <a:buFont typeface="Arial" charset="0"/>
              <a:buChar char="•"/>
            </a:pPr>
            <a:endParaRPr lang="en-US" sz="1200" dirty="0"/>
          </a:p>
          <a:p>
            <a:pPr lvl="1">
              <a:buFont typeface="Arial" charset="0"/>
              <a:buChar char="•"/>
            </a:pPr>
            <a:r>
              <a:rPr lang="en-US" sz="2000" b="1" dirty="0"/>
              <a:t>Prospects for future experimental studies</a:t>
            </a:r>
          </a:p>
          <a:p>
            <a:pPr lvl="1">
              <a:buFont typeface="Arial" charset="0"/>
              <a:buChar char="•"/>
            </a:pPr>
            <a:endParaRPr lang="en-US" sz="2000" b="1" dirty="0"/>
          </a:p>
        </p:txBody>
      </p:sp>
    </p:spTree>
    <p:extLst>
      <p:ext uri="{BB962C8B-B14F-4D97-AF65-F5344CB8AC3E}">
        <p14:creationId xmlns:p14="http://schemas.microsoft.com/office/powerpoint/2010/main" val="8465945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41911" y="2966043"/>
            <a:ext cx="4386470" cy="3531111"/>
          </a:xfrm>
          <a:prstGeom prst="rect">
            <a:avLst/>
          </a:prstGeom>
        </p:spPr>
      </p:pic>
      <p:sp>
        <p:nvSpPr>
          <p:cNvPr id="5" name="TextBox 4"/>
          <p:cNvSpPr txBox="1"/>
          <p:nvPr/>
        </p:nvSpPr>
        <p:spPr>
          <a:xfrm>
            <a:off x="5009322" y="1885950"/>
            <a:ext cx="1855304" cy="369332"/>
          </a:xfrm>
          <a:prstGeom prst="rect">
            <a:avLst/>
          </a:prstGeom>
          <a:solidFill>
            <a:schemeClr val="bg1"/>
          </a:solidFill>
        </p:spPr>
        <p:txBody>
          <a:bodyPr wrap="square" rtlCol="0">
            <a:spAutoFit/>
          </a:bodyPr>
          <a:lstStyle/>
          <a:p>
            <a:endParaRPr lang="en-US"/>
          </a:p>
        </p:txBody>
      </p:sp>
      <p:sp>
        <p:nvSpPr>
          <p:cNvPr id="6" name="Rectangle 5"/>
          <p:cNvSpPr/>
          <p:nvPr/>
        </p:nvSpPr>
        <p:spPr>
          <a:xfrm>
            <a:off x="119268" y="-141235"/>
            <a:ext cx="8892209" cy="3370153"/>
          </a:xfrm>
          <a:prstGeom prst="rect">
            <a:avLst/>
          </a:prstGeom>
        </p:spPr>
        <p:txBody>
          <a:bodyPr wrap="square">
            <a:spAutoFit/>
          </a:bodyPr>
          <a:lstStyle/>
          <a:p>
            <a:r>
              <a:rPr lang="en-US" sz="2400" b="1" dirty="0"/>
              <a:t>Physics Opportunities with Meson Beams</a:t>
            </a:r>
          </a:p>
          <a:p>
            <a:r>
              <a:rPr lang="en-US" sz="1600" dirty="0">
                <a:hlinkClick r:id="rId3"/>
              </a:rPr>
              <a:t>William J. Briscoe</a:t>
            </a:r>
            <a:r>
              <a:rPr lang="en-US" sz="1600" dirty="0"/>
              <a:t> (GW), </a:t>
            </a:r>
            <a:r>
              <a:rPr lang="en-US" sz="1600" dirty="0">
                <a:hlinkClick r:id="rId4"/>
              </a:rPr>
              <a:t>Michael Döring</a:t>
            </a:r>
            <a:r>
              <a:rPr lang="en-US" sz="1600" dirty="0"/>
              <a:t> (GW), </a:t>
            </a:r>
            <a:r>
              <a:rPr lang="en-US" sz="1600" dirty="0">
                <a:hlinkClick r:id="rId5"/>
              </a:rPr>
              <a:t>Helmut Haberzettl</a:t>
            </a:r>
            <a:r>
              <a:rPr lang="en-US" sz="1600" dirty="0"/>
              <a:t> (GW), </a:t>
            </a:r>
            <a:r>
              <a:rPr lang="en-US" sz="1600" dirty="0">
                <a:hlinkClick r:id="rId6"/>
              </a:rPr>
              <a:t>D. Mark Manley</a:t>
            </a:r>
            <a:r>
              <a:rPr lang="en-US" sz="1600" dirty="0"/>
              <a:t> (KSU), </a:t>
            </a:r>
            <a:r>
              <a:rPr lang="en-US" sz="1600" dirty="0">
                <a:hlinkClick r:id="rId7"/>
              </a:rPr>
              <a:t>Megumi Naruki</a:t>
            </a:r>
            <a:r>
              <a:rPr lang="en-US" sz="1600" dirty="0"/>
              <a:t> (Kyoto Univ.), </a:t>
            </a:r>
            <a:r>
              <a:rPr lang="en-US" sz="1600" dirty="0">
                <a:hlinkClick r:id="rId8"/>
              </a:rPr>
              <a:t>Igor I. Strakovsky</a:t>
            </a:r>
            <a:r>
              <a:rPr lang="en-US" sz="1600" dirty="0"/>
              <a:t> (GW), </a:t>
            </a:r>
            <a:r>
              <a:rPr lang="en-US" sz="1600" dirty="0">
                <a:hlinkClick r:id="rId9"/>
              </a:rPr>
              <a:t>Eric S. Swanson</a:t>
            </a:r>
            <a:r>
              <a:rPr lang="en-US" sz="1600" dirty="0"/>
              <a:t> (Univ. of Pittsburgh)</a:t>
            </a:r>
          </a:p>
          <a:p>
            <a:endParaRPr lang="en-US" sz="300" dirty="0"/>
          </a:p>
          <a:p>
            <a:endParaRPr lang="en-US" sz="400" dirty="0"/>
          </a:p>
          <a:p>
            <a:r>
              <a:rPr lang="en-US" sz="1400" dirty="0"/>
              <a:t>(Submitted on 26 Mar 2015)</a:t>
            </a:r>
          </a:p>
          <a:p>
            <a:endParaRPr lang="en-US" sz="600" dirty="0"/>
          </a:p>
          <a:p>
            <a:pPr algn="just"/>
            <a:r>
              <a:rPr lang="en-US" sz="1400" dirty="0"/>
              <a:t>Over the past two decades, meson photo- and electro-production data of unprecedented quality and quantity have been measured at electromagnetic facilities worldwide. By contrast, the meson-beam data for the same hadronic final states are mostly outdated and largely of poor quality, or even nonexistent, and thus provide inadequate input to help interpret, analyze, and exploit the full potential of the new electromagnetic data. To reap the full benefit of the high-precision electromagnetic data, new high-statistics data from measurements with meson beams, with good angle and energy coverage for a wide range of reactions, are critically needed to advance our knowledge in baryon and meson spectroscopy and other related areas of hadron physics. To address this situation, a state of-the-art meson-beam facility needs to be constructed. The present paper summarizes unresolved issues in hadron physics and outlines the vast opportunities and advances that only become possible with such a facility. </a:t>
            </a:r>
          </a:p>
        </p:txBody>
      </p:sp>
      <p:sp>
        <p:nvSpPr>
          <p:cNvPr id="8" name="TextBox 7"/>
          <p:cNvSpPr txBox="1"/>
          <p:nvPr/>
        </p:nvSpPr>
        <p:spPr>
          <a:xfrm>
            <a:off x="7501988" y="2963032"/>
            <a:ext cx="978153" cy="369332"/>
          </a:xfrm>
          <a:prstGeom prst="rect">
            <a:avLst/>
          </a:prstGeom>
          <a:solidFill>
            <a:schemeClr val="bg1"/>
          </a:solidFill>
        </p:spPr>
        <p:txBody>
          <a:bodyPr wrap="none" rtlCol="0">
            <a:spAutoFit/>
          </a:bodyPr>
          <a:lstStyle/>
          <a:p>
            <a:r>
              <a:rPr lang="en-US" dirty="0"/>
              <a:t>               </a:t>
            </a:r>
          </a:p>
        </p:txBody>
      </p:sp>
      <p:sp>
        <p:nvSpPr>
          <p:cNvPr id="7" name="TextBox 6"/>
          <p:cNvSpPr txBox="1"/>
          <p:nvPr/>
        </p:nvSpPr>
        <p:spPr>
          <a:xfrm>
            <a:off x="7105512" y="2933517"/>
            <a:ext cx="819455" cy="369332"/>
          </a:xfrm>
          <a:prstGeom prst="rect">
            <a:avLst/>
          </a:prstGeom>
          <a:noFill/>
        </p:spPr>
        <p:txBody>
          <a:bodyPr wrap="none" rtlCol="0">
            <a:spAutoFit/>
          </a:bodyPr>
          <a:lstStyle/>
          <a:p>
            <a:r>
              <a:rPr lang="en-US" dirty="0"/>
              <a:t>            </a:t>
            </a:r>
          </a:p>
        </p:txBody>
      </p:sp>
      <p:sp>
        <p:nvSpPr>
          <p:cNvPr id="15" name="TextBox 14"/>
          <p:cNvSpPr txBox="1"/>
          <p:nvPr/>
        </p:nvSpPr>
        <p:spPr>
          <a:xfrm>
            <a:off x="-1" y="6492947"/>
            <a:ext cx="2332381" cy="369332"/>
          </a:xfrm>
          <a:prstGeom prst="rect">
            <a:avLst/>
          </a:prstGeom>
          <a:solidFill>
            <a:srgbClr val="FFC000"/>
          </a:solidFill>
        </p:spPr>
        <p:txBody>
          <a:bodyPr wrap="square" rtlCol="0">
            <a:spAutoFit/>
          </a:bodyPr>
          <a:lstStyle/>
          <a:p>
            <a:r>
              <a:rPr lang="en-US"/>
              <a:t>Bill Briscoe ECT* 2017</a:t>
            </a:r>
            <a:endParaRPr lang="en-US" dirty="0"/>
          </a:p>
        </p:txBody>
      </p:sp>
      <p:sp>
        <p:nvSpPr>
          <p:cNvPr id="2" name="Footer Placeholder 1"/>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EABB4BAB-D8BB-17D5-44DB-90BA09C1D5B6}"/>
              </a:ext>
            </a:extLst>
          </p:cNvPr>
          <p:cNvSpPr>
            <a:spLocks noGrp="1"/>
          </p:cNvSpPr>
          <p:nvPr>
            <p:ph type="sldNum" sz="quarter" idx="12"/>
          </p:nvPr>
        </p:nvSpPr>
        <p:spPr/>
        <p:txBody>
          <a:bodyPr/>
          <a:lstStyle/>
          <a:p>
            <a:pPr>
              <a:defRPr/>
            </a:pPr>
            <a:fld id="{33386914-9120-D54D-A0BF-EF4C0751C264}" type="slidenum">
              <a:rPr lang="en-US" altLang="en-US" smtClean="0"/>
              <a:pPr>
                <a:defRPr/>
              </a:pPr>
              <a:t>28</a:t>
            </a:fld>
            <a:endParaRPr lang="en-US" altLang="en-US"/>
          </a:p>
        </p:txBody>
      </p:sp>
    </p:spTree>
    <p:extLst>
      <p:ext uri="{BB962C8B-B14F-4D97-AF65-F5344CB8AC3E}">
        <p14:creationId xmlns:p14="http://schemas.microsoft.com/office/powerpoint/2010/main" val="11157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228600" y="0"/>
            <a:ext cx="8763000" cy="736600"/>
          </a:xfrm>
          <a:ln>
            <a:noFill/>
          </a:ln>
        </p:spPr>
        <p:txBody>
          <a:bodyPr>
            <a:noAutofit/>
          </a:bodyPr>
          <a:lstStyle/>
          <a:p>
            <a:pPr eaLnBrk="1" hangingPunct="1"/>
            <a:r>
              <a:rPr lang="en-US" sz="4000" b="1" dirty="0">
                <a:solidFill>
                  <a:srgbClr val="000090"/>
                </a:solidFill>
                <a:ea typeface="ＭＳ Ｐゴシック" charset="-128"/>
              </a:rPr>
              <a:t>Structure of excited baryons</a:t>
            </a:r>
          </a:p>
        </p:txBody>
      </p:sp>
      <p:sp>
        <p:nvSpPr>
          <p:cNvPr id="85" name="TextBox 84"/>
          <p:cNvSpPr txBox="1"/>
          <p:nvPr/>
        </p:nvSpPr>
        <p:spPr>
          <a:xfrm>
            <a:off x="-241302" y="914399"/>
            <a:ext cx="5534877" cy="1815882"/>
          </a:xfrm>
          <a:prstGeom prst="rect">
            <a:avLst/>
          </a:prstGeom>
          <a:noFill/>
        </p:spPr>
        <p:txBody>
          <a:bodyPr wrap="square" rtlCol="0">
            <a:spAutoFit/>
          </a:bodyPr>
          <a:lstStyle/>
          <a:p>
            <a:pPr lvl="1">
              <a:buClr>
                <a:srgbClr val="008000"/>
              </a:buClr>
              <a:buFont typeface="Wingdings" charset="2"/>
              <a:buChar char="§"/>
            </a:pPr>
            <a:r>
              <a:rPr lang="en-US" sz="2800" i="1" dirty="0">
                <a:solidFill>
                  <a:srgbClr val="000090"/>
                </a:solidFill>
              </a:rPr>
              <a:t> effective degrees of freedom  </a:t>
            </a:r>
            <a:endParaRPr lang="en-US" sz="2800" dirty="0">
              <a:solidFill>
                <a:srgbClr val="000000"/>
              </a:solidFill>
            </a:endParaRPr>
          </a:p>
          <a:p>
            <a:pPr lvl="1">
              <a:buClr>
                <a:srgbClr val="008000"/>
              </a:buClr>
              <a:buFont typeface="Wingdings" charset="2"/>
              <a:buChar char="§"/>
            </a:pPr>
            <a:r>
              <a:rPr lang="en-US" sz="2800" dirty="0">
                <a:solidFill>
                  <a:srgbClr val="000000"/>
                </a:solidFill>
              </a:rPr>
              <a:t> </a:t>
            </a:r>
            <a:r>
              <a:rPr lang="en-US" sz="2800" i="1" dirty="0">
                <a:solidFill>
                  <a:srgbClr val="000090"/>
                </a:solidFill>
              </a:rPr>
              <a:t>transition charge densities</a:t>
            </a:r>
            <a:endParaRPr lang="en-US" sz="2800" dirty="0">
              <a:solidFill>
                <a:srgbClr val="000000"/>
              </a:solidFill>
            </a:endParaRPr>
          </a:p>
          <a:p>
            <a:pPr lvl="1">
              <a:buClr>
                <a:srgbClr val="008000"/>
              </a:buClr>
              <a:buFont typeface="Wingdings" charset="2"/>
              <a:buChar char="§"/>
            </a:pPr>
            <a:r>
              <a:rPr lang="en-US" sz="2800" i="1" dirty="0">
                <a:solidFill>
                  <a:srgbClr val="000090"/>
                </a:solidFill>
              </a:rPr>
              <a:t> running quark mass </a:t>
            </a:r>
            <a:endParaRPr lang="en-US" sz="2800" b="1" i="1" dirty="0">
              <a:solidFill>
                <a:srgbClr val="008000"/>
              </a:solidFill>
            </a:endParaRPr>
          </a:p>
          <a:p>
            <a:pPr lvl="1">
              <a:buClr>
                <a:srgbClr val="008000"/>
              </a:buClr>
            </a:pPr>
            <a:r>
              <a:rPr lang="en-US" sz="2800" b="1" i="1" dirty="0">
                <a:solidFill>
                  <a:srgbClr val="008000"/>
                </a:solidFill>
              </a:rPr>
              <a:t>	=&gt; </a:t>
            </a:r>
            <a:r>
              <a:rPr lang="en-US" sz="2800" b="1" i="1" dirty="0">
                <a:solidFill>
                  <a:srgbClr val="000090"/>
                </a:solidFill>
              </a:rPr>
              <a:t>nature of states</a:t>
            </a:r>
          </a:p>
        </p:txBody>
      </p:sp>
      <p:sp>
        <p:nvSpPr>
          <p:cNvPr id="21533" name="Rectangle 1886"/>
          <p:cNvSpPr>
            <a:spLocks noChangeArrowheads="1"/>
          </p:cNvSpPr>
          <p:nvPr/>
        </p:nvSpPr>
        <p:spPr bwMode="auto">
          <a:xfrm>
            <a:off x="5203083" y="2844484"/>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2336797" y="10032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2336799" y="50482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3577334" y="2936576"/>
            <a:ext cx="1423995" cy="831587"/>
          </a:xfrm>
          <a:prstGeom prst="rect">
            <a:avLst/>
          </a:prstGeom>
          <a:solidFill>
            <a:srgbClr val="CCFFCC"/>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0000FF"/>
                </a:solidFill>
              </a:rPr>
              <a:t>N(1675)5/2</a:t>
            </a:r>
            <a:r>
              <a:rPr lang="en-US" sz="1600" b="1" baseline="30000" dirty="0">
                <a:solidFill>
                  <a:srgbClr val="0000FF"/>
                </a:solidFill>
              </a:rPr>
              <a:t>-</a:t>
            </a:r>
          </a:p>
          <a:p>
            <a:pPr algn="ctr" eaLnBrk="0" hangingPunct="0"/>
            <a:r>
              <a:rPr lang="en-US" sz="1600" b="1" dirty="0">
                <a:solidFill>
                  <a:srgbClr val="0000FF"/>
                </a:solidFill>
                <a:latin typeface="+mn-lt"/>
              </a:rPr>
              <a:t>N(1520)</a:t>
            </a:r>
            <a:r>
              <a:rPr lang="en-US" sz="1600" b="1" dirty="0">
                <a:solidFill>
                  <a:srgbClr val="0000FF"/>
                </a:solidFill>
              </a:rPr>
              <a:t>3/2</a:t>
            </a:r>
            <a:r>
              <a:rPr lang="en-US" sz="1600" b="1" baseline="30000" dirty="0">
                <a:solidFill>
                  <a:srgbClr val="0000FF"/>
                </a:solidFill>
              </a:rPr>
              <a:t>-</a:t>
            </a:r>
            <a:endParaRPr lang="en-US" sz="1600" b="1" baseline="30000" dirty="0">
              <a:solidFill>
                <a:srgbClr val="0000FF"/>
              </a:solidFill>
              <a:latin typeface="+mn-lt"/>
            </a:endParaRPr>
          </a:p>
          <a:p>
            <a:pPr algn="ctr" eaLnBrk="0" hangingPunct="0"/>
            <a:r>
              <a:rPr lang="en-US" sz="1600" b="1" dirty="0">
                <a:solidFill>
                  <a:srgbClr val="0000FF"/>
                </a:solidFill>
                <a:latin typeface="+mn-lt"/>
              </a:rPr>
              <a:t>N(1535)</a:t>
            </a:r>
            <a:r>
              <a:rPr lang="en-US" sz="1600" b="1" dirty="0">
                <a:solidFill>
                  <a:srgbClr val="0000FF"/>
                </a:solidFill>
              </a:rPr>
              <a:t>1/2</a:t>
            </a:r>
            <a:r>
              <a:rPr lang="en-US" sz="1600" b="1" baseline="30000" dirty="0"/>
              <a:t>-</a:t>
            </a:r>
          </a:p>
        </p:txBody>
      </p:sp>
      <p:sp>
        <p:nvSpPr>
          <p:cNvPr id="21563" name="Text Box 12"/>
          <p:cNvSpPr txBox="1">
            <a:spLocks noChangeArrowheads="1"/>
          </p:cNvSpPr>
          <p:nvPr/>
        </p:nvSpPr>
        <p:spPr bwMode="auto">
          <a:xfrm>
            <a:off x="6198925" y="4785936"/>
            <a:ext cx="1316147" cy="584871"/>
          </a:xfrm>
          <a:prstGeom prst="rect">
            <a:avLst/>
          </a:prstGeom>
          <a:solidFill>
            <a:srgbClr val="CCFFCC"/>
          </a:solidFill>
          <a:ln w="31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0000FF"/>
                </a:solidFill>
                <a:latin typeface="+mj-lt"/>
              </a:rPr>
              <a:t>N(1440)1/2</a:t>
            </a:r>
            <a:r>
              <a:rPr lang="en-US" sz="1600" b="1" baseline="30000" dirty="0">
                <a:solidFill>
                  <a:srgbClr val="0000FF"/>
                </a:solidFill>
                <a:latin typeface="+mj-lt"/>
              </a:rPr>
              <a:t>+</a:t>
            </a:r>
            <a:endParaRPr lang="en-US" sz="1600" b="1" dirty="0">
              <a:solidFill>
                <a:srgbClr val="0000FF"/>
              </a:solidFill>
              <a:latin typeface="+mj-lt"/>
            </a:endParaRPr>
          </a:p>
          <a:p>
            <a:pPr algn="ctr" eaLnBrk="0" hangingPunct="0"/>
            <a:r>
              <a:rPr lang="en-US" sz="1600" dirty="0">
                <a:solidFill>
                  <a:srgbClr val="000090"/>
                </a:solidFill>
                <a:latin typeface="+mj-lt"/>
              </a:rPr>
              <a:t>N(1710)1/2</a:t>
            </a:r>
            <a:r>
              <a:rPr lang="en-US" sz="1600" baseline="30000" dirty="0">
                <a:solidFill>
                  <a:srgbClr val="000090"/>
                </a:solidFill>
                <a:latin typeface="+mj-lt"/>
              </a:rPr>
              <a:t>+</a:t>
            </a:r>
          </a:p>
        </p:txBody>
      </p:sp>
      <p:sp>
        <p:nvSpPr>
          <p:cNvPr id="21564" name="Rectangle 13"/>
          <p:cNvSpPr>
            <a:spLocks noChangeArrowheads="1"/>
          </p:cNvSpPr>
          <p:nvPr/>
        </p:nvSpPr>
        <p:spPr bwMode="auto">
          <a:xfrm>
            <a:off x="3224139" y="3723305"/>
            <a:ext cx="1725570" cy="414068"/>
          </a:xfrm>
          <a:prstGeom prst="rect">
            <a:avLst/>
          </a:prstGeom>
          <a:noFill/>
          <a:ln w="25400">
            <a:noFill/>
            <a:miter lim="800000"/>
            <a:headEnd/>
            <a:tailEnd/>
          </a:ln>
        </p:spPr>
        <p:txBody>
          <a:bodyPr wrap="none" anchor="ctr">
            <a:prstTxWarp prst="textNoShape">
              <a:avLst/>
            </a:prstTxWarp>
          </a:bodyPr>
          <a:lstStyle/>
          <a:p>
            <a:endParaRPr lang="en-US"/>
          </a:p>
        </p:txBody>
      </p:sp>
      <p:sp>
        <p:nvSpPr>
          <p:cNvPr id="21569" name="Rectangle 21"/>
          <p:cNvSpPr>
            <a:spLocks noChangeArrowheads="1"/>
          </p:cNvSpPr>
          <p:nvPr/>
        </p:nvSpPr>
        <p:spPr bwMode="auto">
          <a:xfrm>
            <a:off x="1450636" y="4786080"/>
            <a:ext cx="1128411" cy="546915"/>
          </a:xfrm>
          <a:prstGeom prst="rect">
            <a:avLst/>
          </a:prstGeom>
          <a:solidFill>
            <a:srgbClr val="CCFFCC"/>
          </a:solidFill>
          <a:ln w="19050">
            <a:solidFill>
              <a:srgbClr val="000000"/>
            </a:solidFill>
            <a:miter lim="800000"/>
            <a:headEnd/>
            <a:tailEnd/>
          </a:ln>
        </p:spPr>
        <p:txBody>
          <a:bodyPr wrap="none" anchor="ctr">
            <a:prstTxWarp prst="textNoShape">
              <a:avLst/>
            </a:prstTxWarp>
          </a:bodyPr>
          <a:lstStyle/>
          <a:p>
            <a:pPr algn="ctr"/>
            <a:r>
              <a:rPr lang="en-US" sz="1600" b="1" dirty="0">
                <a:solidFill>
                  <a:srgbClr val="0000FF"/>
                </a:solidFill>
                <a:latin typeface="+mn-lt"/>
              </a:rPr>
              <a:t>Δ(1232)3/2</a:t>
            </a:r>
            <a:r>
              <a:rPr lang="en-US" sz="1600" b="1" baseline="30000" dirty="0">
                <a:solidFill>
                  <a:srgbClr val="0000FF"/>
                </a:solidFill>
                <a:latin typeface="+mn-lt"/>
              </a:rPr>
              <a:t>+</a:t>
            </a:r>
            <a:r>
              <a:rPr lang="en-US" sz="1600" b="1" baseline="-25000" dirty="0">
                <a:solidFill>
                  <a:srgbClr val="0000FF"/>
                </a:solidFill>
                <a:latin typeface="+mn-lt"/>
              </a:rPr>
              <a:t> </a:t>
            </a:r>
          </a:p>
          <a:p>
            <a:pPr algn="ctr"/>
            <a:r>
              <a:rPr lang="en-US" sz="1600" dirty="0">
                <a:latin typeface="+mn-lt"/>
              </a:rPr>
              <a:t>N(940)1/2</a:t>
            </a:r>
            <a:r>
              <a:rPr lang="en-US" sz="1600" baseline="30000" dirty="0">
                <a:latin typeface="+mn-lt"/>
              </a:rPr>
              <a:t>+</a:t>
            </a:r>
          </a:p>
        </p:txBody>
      </p:sp>
      <p:cxnSp>
        <p:nvCxnSpPr>
          <p:cNvPr id="37" name="Straight Connector 36"/>
          <p:cNvCxnSpPr/>
          <p:nvPr/>
        </p:nvCxnSpPr>
        <p:spPr>
          <a:xfrm rot="5400000" flipH="1" flipV="1">
            <a:off x="6214895" y="32735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5161441" y="2246629"/>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8540750" y="22110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t>L</a:t>
            </a:r>
            <a:r>
              <a:rPr lang="en-US" b="1" baseline="-25000" dirty="0"/>
              <a:t>3q</a:t>
            </a:r>
          </a:p>
        </p:txBody>
      </p:sp>
      <p:cxnSp>
        <p:nvCxnSpPr>
          <p:cNvPr id="42" name="Straight Connector 41"/>
          <p:cNvCxnSpPr/>
          <p:nvPr/>
        </p:nvCxnSpPr>
        <p:spPr>
          <a:xfrm flipV="1">
            <a:off x="8485188" y="50212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497888" y="34464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8642350" y="4791464"/>
            <a:ext cx="316804" cy="407598"/>
          </a:xfrm>
          <a:prstGeom prst="rect">
            <a:avLst/>
          </a:prstGeom>
          <a:noFill/>
          <a:ln w="9525">
            <a:noFill/>
            <a:miter lim="800000"/>
            <a:headEnd/>
            <a:tailEnd/>
          </a:ln>
          <a:effectLst/>
        </p:spPr>
        <p:txBody>
          <a:bodyPr wrap="square">
            <a:prstTxWarp prst="textNoShape">
              <a:avLst/>
            </a:prstTxWarp>
            <a:spAutoFit/>
          </a:bodyPr>
          <a:lstStyle/>
          <a:p>
            <a:r>
              <a:rPr lang="en-US"/>
              <a:t>0</a:t>
            </a:r>
          </a:p>
        </p:txBody>
      </p:sp>
      <p:sp>
        <p:nvSpPr>
          <p:cNvPr id="21519" name="TextBox 34"/>
          <p:cNvSpPr txBox="1">
            <a:spLocks noChangeArrowheads="1"/>
          </p:cNvSpPr>
          <p:nvPr/>
        </p:nvSpPr>
        <p:spPr bwMode="auto">
          <a:xfrm>
            <a:off x="8566150" y="3210314"/>
            <a:ext cx="316804" cy="407598"/>
          </a:xfrm>
          <a:prstGeom prst="rect">
            <a:avLst/>
          </a:prstGeom>
          <a:noFill/>
          <a:ln w="9525">
            <a:noFill/>
            <a:miter lim="800000"/>
            <a:headEnd/>
            <a:tailEnd/>
          </a:ln>
          <a:effectLst/>
        </p:spPr>
        <p:txBody>
          <a:bodyPr wrap="square">
            <a:prstTxWarp prst="textNoShape">
              <a:avLst/>
            </a:prstTxWarp>
            <a:spAutoFit/>
          </a:bodyPr>
          <a:lstStyle/>
          <a:p>
            <a:r>
              <a:rPr lang="en-US"/>
              <a:t>1</a:t>
            </a:r>
          </a:p>
        </p:txBody>
      </p:sp>
      <p:sp>
        <p:nvSpPr>
          <p:cNvPr id="21520" name="TextBox 35"/>
          <p:cNvSpPr txBox="1">
            <a:spLocks noChangeArrowheads="1"/>
          </p:cNvSpPr>
          <p:nvPr/>
        </p:nvSpPr>
        <p:spPr bwMode="auto">
          <a:xfrm>
            <a:off x="1720851" y="5518150"/>
            <a:ext cx="312737" cy="400050"/>
          </a:xfrm>
          <a:prstGeom prst="rect">
            <a:avLst/>
          </a:prstGeom>
          <a:noFill/>
          <a:ln w="9525">
            <a:noFill/>
            <a:miter lim="800000"/>
            <a:headEnd/>
            <a:tailEnd/>
          </a:ln>
        </p:spPr>
        <p:txBody>
          <a:bodyPr wrap="none">
            <a:prstTxWarp prst="textNoShape">
              <a:avLst/>
            </a:prstTxWarp>
            <a:spAutoFit/>
          </a:bodyPr>
          <a:lstStyle/>
          <a:p>
            <a:r>
              <a:rPr lang="en-US" dirty="0"/>
              <a:t>0</a:t>
            </a:r>
          </a:p>
        </p:txBody>
      </p:sp>
      <p:sp>
        <p:nvSpPr>
          <p:cNvPr id="21521" name="TextBox 37"/>
          <p:cNvSpPr txBox="1">
            <a:spLocks noChangeArrowheads="1"/>
          </p:cNvSpPr>
          <p:nvPr/>
        </p:nvSpPr>
        <p:spPr bwMode="auto">
          <a:xfrm>
            <a:off x="4159251" y="5491552"/>
            <a:ext cx="316803" cy="407598"/>
          </a:xfrm>
          <a:prstGeom prst="rect">
            <a:avLst/>
          </a:prstGeom>
          <a:noFill/>
          <a:ln w="9525">
            <a:noFill/>
            <a:miter lim="800000"/>
            <a:headEnd/>
            <a:tailEnd/>
          </a:ln>
        </p:spPr>
        <p:txBody>
          <a:bodyPr wrap="square">
            <a:prstTxWarp prst="textNoShape">
              <a:avLst/>
            </a:prstTxWarp>
            <a:spAutoFit/>
          </a:bodyPr>
          <a:lstStyle/>
          <a:p>
            <a:r>
              <a:rPr lang="en-US"/>
              <a:t>1</a:t>
            </a:r>
          </a:p>
        </p:txBody>
      </p:sp>
      <p:sp>
        <p:nvSpPr>
          <p:cNvPr id="21522" name="TextBox 39"/>
          <p:cNvSpPr txBox="1">
            <a:spLocks noChangeArrowheads="1"/>
          </p:cNvSpPr>
          <p:nvPr/>
        </p:nvSpPr>
        <p:spPr bwMode="auto">
          <a:xfrm>
            <a:off x="6732588" y="5491552"/>
            <a:ext cx="316804" cy="407598"/>
          </a:xfrm>
          <a:prstGeom prst="rect">
            <a:avLst/>
          </a:prstGeom>
          <a:noFill/>
          <a:ln w="9525">
            <a:noFill/>
            <a:miter lim="800000"/>
            <a:headEnd/>
            <a:tailEnd/>
          </a:ln>
        </p:spPr>
        <p:txBody>
          <a:bodyPr wrap="square">
            <a:prstTxWarp prst="textNoShape">
              <a:avLst/>
            </a:prstTxWarp>
            <a:spAutoFit/>
          </a:bodyPr>
          <a:lstStyle/>
          <a:p>
            <a:r>
              <a:rPr lang="en-US" dirty="0"/>
              <a:t>2</a:t>
            </a:r>
          </a:p>
        </p:txBody>
      </p:sp>
      <p:cxnSp>
        <p:nvCxnSpPr>
          <p:cNvPr id="50" name="Straight Connector 49"/>
          <p:cNvCxnSpPr/>
          <p:nvPr/>
        </p:nvCxnSpPr>
        <p:spPr>
          <a:xfrm rot="5400000">
            <a:off x="4311713" y="54374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984940" y="54565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1881251" y="54390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32221" y="5042179"/>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8497888" y="16938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566150" y="1457713"/>
            <a:ext cx="316974" cy="407659"/>
          </a:xfrm>
          <a:prstGeom prst="rect">
            <a:avLst/>
          </a:prstGeom>
          <a:noFill/>
          <a:effectLst/>
        </p:spPr>
        <p:txBody>
          <a:bodyPr wrap="square" rtlCol="0">
            <a:spAutoFit/>
          </a:bodyPr>
          <a:lstStyle/>
          <a:p>
            <a:r>
              <a:rPr lang="en-US" dirty="0"/>
              <a:t>2</a:t>
            </a:r>
          </a:p>
        </p:txBody>
      </p:sp>
      <p:sp>
        <p:nvSpPr>
          <p:cNvPr id="80" name="TextBox 79"/>
          <p:cNvSpPr txBox="1"/>
          <p:nvPr/>
        </p:nvSpPr>
        <p:spPr>
          <a:xfrm>
            <a:off x="5154420" y="5554208"/>
            <a:ext cx="788294" cy="344942"/>
          </a:xfrm>
          <a:prstGeom prst="rect">
            <a:avLst/>
          </a:prstGeom>
          <a:noFill/>
        </p:spPr>
        <p:txBody>
          <a:bodyPr wrap="square" rtlCol="0">
            <a:spAutoFit/>
          </a:bodyPr>
          <a:lstStyle/>
          <a:p>
            <a:r>
              <a:rPr lang="en-US" sz="1600" dirty="0">
                <a:latin typeface="Arial"/>
                <a:ea typeface="Lucida Grande"/>
                <a:cs typeface="Arial"/>
              </a:rPr>
              <a:t>N [</a:t>
            </a:r>
            <a:r>
              <a:rPr lang="en-US" sz="1600" dirty="0" err="1">
                <a:latin typeface="Arial"/>
                <a:ea typeface="Lucida Grande"/>
                <a:cs typeface="Arial"/>
              </a:rPr>
              <a:t>ħω</a:t>
            </a:r>
            <a:r>
              <a:rPr lang="en-US" sz="1600" dirty="0">
                <a:latin typeface="Arial"/>
                <a:ea typeface="Lucida Grande"/>
                <a:cs typeface="Arial"/>
              </a:rPr>
              <a:t>]</a:t>
            </a:r>
            <a:endParaRPr lang="en-US" sz="1600" dirty="0">
              <a:latin typeface="Arial"/>
              <a:cs typeface="Arial"/>
            </a:endParaRPr>
          </a:p>
        </p:txBody>
      </p:sp>
      <p:sp>
        <p:nvSpPr>
          <p:cNvPr id="72" name="Rectangle 71"/>
          <p:cNvSpPr/>
          <p:nvPr/>
        </p:nvSpPr>
        <p:spPr>
          <a:xfrm>
            <a:off x="6146800" y="1484640"/>
            <a:ext cx="1219200" cy="33020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rPr>
              <a:t>N(1680)5/2</a:t>
            </a:r>
            <a:r>
              <a:rPr lang="en-US" sz="1600" baseline="30000" dirty="0">
                <a:solidFill>
                  <a:srgbClr val="000000"/>
                </a:solidFill>
              </a:rPr>
              <a:t>+</a:t>
            </a:r>
          </a:p>
        </p:txBody>
      </p:sp>
      <p:grpSp>
        <p:nvGrpSpPr>
          <p:cNvPr id="5" name="Group 1885"/>
          <p:cNvGrpSpPr>
            <a:grpSpLocks/>
          </p:cNvGrpSpPr>
          <p:nvPr/>
        </p:nvGrpSpPr>
        <p:grpSpPr bwMode="auto">
          <a:xfrm>
            <a:off x="5242632" y="2863535"/>
            <a:ext cx="3038042" cy="1766888"/>
            <a:chOff x="3522" y="3072"/>
            <a:chExt cx="1968" cy="1113"/>
          </a:xfrm>
        </p:grpSpPr>
        <p:grpSp>
          <p:nvGrpSpPr>
            <p:cNvPr id="6"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7"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213" cy="330"/>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330"/>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a:cs typeface="MS Reference Sans Serif"/>
                </a:rPr>
                <a:t>N</a:t>
              </a:r>
              <a:r>
                <a:rPr lang="en-US" sz="1400" b="1" dirty="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894"/>
              <a:ext cx="686" cy="29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t>A</a:t>
              </a:r>
              <a:r>
                <a:rPr lang="en-US" sz="1200" b="1" baseline="-25000" dirty="0"/>
                <a:t>1/2</a:t>
              </a:r>
              <a:r>
                <a:rPr lang="en-US" sz="1200" b="1" dirty="0"/>
                <a:t>, A</a:t>
              </a:r>
              <a:r>
                <a:rPr lang="en-US" sz="1200" b="1" baseline="-25000" dirty="0"/>
                <a:t>3/2</a:t>
              </a:r>
              <a:r>
                <a:rPr lang="en-US" sz="1200" b="1" dirty="0"/>
                <a:t>, S</a:t>
              </a:r>
              <a:r>
                <a:rPr lang="en-US" sz="1200" b="1" baseline="-25000" dirty="0"/>
                <a:t>1/2 </a:t>
              </a:r>
            </a:p>
            <a:p>
              <a:r>
                <a:rPr lang="en-US" sz="1200" b="1" dirty="0">
                  <a:latin typeface="Times New Roman"/>
                  <a:cs typeface="Times New Roman"/>
                </a:rPr>
                <a:t>E</a:t>
              </a:r>
              <a:r>
                <a:rPr lang="en-US" sz="1200" b="1" baseline="-25000" dirty="0">
                  <a:latin typeface="Times New Roman"/>
                  <a:cs typeface="Times New Roman"/>
                </a:rPr>
                <a:t>1+</a:t>
              </a:r>
              <a:r>
                <a:rPr lang="en-US" sz="1200" b="1" dirty="0">
                  <a:latin typeface="Times New Roman"/>
                  <a:cs typeface="Times New Roman"/>
                </a:rPr>
                <a:t>, M</a:t>
              </a:r>
              <a:r>
                <a:rPr lang="en-US" sz="1200" b="1" baseline="-25000" dirty="0">
                  <a:latin typeface="Times New Roman"/>
                  <a:cs typeface="Times New Roman"/>
                </a:rPr>
                <a:t>1+</a:t>
              </a:r>
              <a:r>
                <a:rPr lang="en-US" sz="1200" b="1" dirty="0">
                  <a:latin typeface="Times New Roman"/>
                  <a:cs typeface="Times New Roman"/>
                </a:rPr>
                <a:t>, S</a:t>
              </a:r>
              <a:r>
                <a:rPr lang="en-US" sz="1200" b="1" baseline="-25000" dirty="0">
                  <a:latin typeface="Times New Roman"/>
                  <a:cs typeface="Times New Roman"/>
                </a:rPr>
                <a:t>1</a:t>
              </a:r>
              <a:r>
                <a:rPr lang="en-US" sz="1200" baseline="-25000" dirty="0">
                  <a:latin typeface="Times New Roman"/>
                  <a:cs typeface="Times New Roman"/>
                </a:rPr>
                <a:t>+ </a:t>
              </a:r>
              <a:endParaRPr lang="en-US" sz="1200" dirty="0">
                <a:latin typeface="Times New Roman"/>
                <a:cs typeface="Times New Roman"/>
              </a:endParaRP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ea typeface="Times New Roman" charset="0"/>
                  <a:cs typeface="Times New Roman" charset="0"/>
                </a:rPr>
                <a:t>π</a:t>
              </a:r>
              <a:r>
                <a:rPr lang="en-US" sz="1600" i="1" dirty="0">
                  <a:solidFill>
                    <a:srgbClr val="0000FF"/>
                  </a:solidFill>
                  <a:ea typeface="Times New Roman" charset="0"/>
                  <a:cs typeface="Times New Roman" charset="0"/>
                </a:rPr>
                <a:t>, </a:t>
              </a:r>
              <a:r>
                <a:rPr lang="el-GR" sz="1600" i="1" dirty="0">
                  <a:solidFill>
                    <a:srgbClr val="0000FF"/>
                  </a:solidFill>
                  <a:ea typeface="Times New Roman" charset="0"/>
                  <a:cs typeface="Times New Roman" charset="0"/>
                </a:rPr>
                <a:t>η</a:t>
              </a:r>
              <a:r>
                <a:rPr lang="en-US" sz="1600" i="1" dirty="0">
                  <a:solidFill>
                    <a:srgbClr val="0000FF"/>
                  </a:solidFill>
                  <a:ea typeface="Times New Roman" charset="0"/>
                  <a:cs typeface="Times New Roman" charset="0"/>
                </a:rPr>
                <a:t>, </a:t>
              </a:r>
              <a:r>
                <a:rPr lang="el-GR" sz="1600" i="1" dirty="0">
                  <a:ea typeface="Times New Roman" charset="0"/>
                  <a:cs typeface="Times New Roman" charset="0"/>
                </a:rPr>
                <a:t>ππ</a:t>
              </a:r>
              <a:r>
                <a:rPr lang="en-US" sz="1600" i="1" dirty="0">
                  <a:ea typeface="Times New Roman" charset="0"/>
                  <a:cs typeface="Times New Roman" charset="0"/>
                </a:rPr>
                <a:t>, K</a:t>
              </a:r>
              <a:endParaRPr lang="el-GR" sz="1600" i="1" dirty="0">
                <a:ea typeface="Times New Roman" charset="0"/>
                <a:cs typeface="Times New Roman" charset="0"/>
              </a:endParaRPr>
            </a:p>
          </p:txBody>
        </p:sp>
      </p:grpSp>
      <p:sp>
        <p:nvSpPr>
          <p:cNvPr id="71" name="TextBox 70"/>
          <p:cNvSpPr txBox="1"/>
          <p:nvPr/>
        </p:nvSpPr>
        <p:spPr>
          <a:xfrm>
            <a:off x="3985968" y="2518331"/>
            <a:ext cx="864339" cy="369332"/>
          </a:xfrm>
          <a:prstGeom prst="rect">
            <a:avLst/>
          </a:prstGeom>
          <a:noFill/>
          <a:ln>
            <a:noFill/>
          </a:ln>
        </p:spPr>
        <p:txBody>
          <a:bodyPr wrap="none" rtlCol="0">
            <a:spAutoFit/>
          </a:bodyPr>
          <a:lstStyle/>
          <a:p>
            <a:r>
              <a:rPr lang="en-US" dirty="0"/>
              <a:t>[70,1</a:t>
            </a:r>
            <a:r>
              <a:rPr lang="en-US" baseline="30000" dirty="0"/>
              <a:t>-</a:t>
            </a:r>
            <a:r>
              <a:rPr lang="en-US" dirty="0"/>
              <a:t>]</a:t>
            </a:r>
            <a:r>
              <a:rPr lang="en-US" baseline="-25000" dirty="0"/>
              <a:t>1</a:t>
            </a:r>
          </a:p>
        </p:txBody>
      </p:sp>
      <p:sp>
        <p:nvSpPr>
          <p:cNvPr id="73" name="TextBox 72"/>
          <p:cNvSpPr txBox="1"/>
          <p:nvPr/>
        </p:nvSpPr>
        <p:spPr>
          <a:xfrm>
            <a:off x="7438375" y="1483113"/>
            <a:ext cx="889987" cy="369332"/>
          </a:xfrm>
          <a:prstGeom prst="rect">
            <a:avLst/>
          </a:prstGeom>
          <a:noFill/>
          <a:ln>
            <a:solidFill>
              <a:srgbClr val="FFFFFF"/>
            </a:solidFill>
          </a:ln>
        </p:spPr>
        <p:txBody>
          <a:bodyPr wrap="none" rtlCol="0">
            <a:spAutoFit/>
          </a:bodyPr>
          <a:lstStyle/>
          <a:p>
            <a:r>
              <a:rPr lang="en-US" dirty="0"/>
              <a:t>[56,2</a:t>
            </a:r>
            <a:r>
              <a:rPr lang="en-US" baseline="30000" dirty="0"/>
              <a:t>+</a:t>
            </a:r>
            <a:r>
              <a:rPr lang="en-US" dirty="0"/>
              <a:t>]</a:t>
            </a:r>
            <a:r>
              <a:rPr lang="en-US" baseline="-25000" dirty="0"/>
              <a:t>2</a:t>
            </a:r>
          </a:p>
        </p:txBody>
      </p:sp>
      <p:sp>
        <p:nvSpPr>
          <p:cNvPr id="74" name="TextBox 73"/>
          <p:cNvSpPr txBox="1"/>
          <p:nvPr/>
        </p:nvSpPr>
        <p:spPr>
          <a:xfrm>
            <a:off x="7654799" y="4851400"/>
            <a:ext cx="889449" cy="369332"/>
          </a:xfrm>
          <a:prstGeom prst="rect">
            <a:avLst/>
          </a:prstGeom>
          <a:noFill/>
          <a:ln>
            <a:solidFill>
              <a:srgbClr val="FFFFFF"/>
            </a:solidFill>
          </a:ln>
        </p:spPr>
        <p:txBody>
          <a:bodyPr wrap="none" rtlCol="0">
            <a:spAutoFit/>
          </a:bodyPr>
          <a:lstStyle/>
          <a:p>
            <a:r>
              <a:rPr lang="en-US" dirty="0"/>
              <a:t>[70,0</a:t>
            </a:r>
            <a:r>
              <a:rPr lang="en-US" baseline="30000" dirty="0"/>
              <a:t>+</a:t>
            </a:r>
            <a:r>
              <a:rPr lang="en-US" dirty="0"/>
              <a:t>]</a:t>
            </a:r>
            <a:r>
              <a:rPr lang="en-US" baseline="-25000" dirty="0"/>
              <a:t>0</a:t>
            </a:r>
          </a:p>
        </p:txBody>
      </p:sp>
      <p:sp>
        <p:nvSpPr>
          <p:cNvPr id="75" name="TextBox 74"/>
          <p:cNvSpPr txBox="1"/>
          <p:nvPr/>
        </p:nvSpPr>
        <p:spPr>
          <a:xfrm>
            <a:off x="1539635" y="4297918"/>
            <a:ext cx="889449" cy="369332"/>
          </a:xfrm>
          <a:prstGeom prst="rect">
            <a:avLst/>
          </a:prstGeom>
          <a:noFill/>
          <a:ln>
            <a:solidFill>
              <a:srgbClr val="FFFFFF"/>
            </a:solidFill>
          </a:ln>
        </p:spPr>
        <p:txBody>
          <a:bodyPr wrap="none" rtlCol="0">
            <a:spAutoFit/>
          </a:bodyPr>
          <a:lstStyle/>
          <a:p>
            <a:r>
              <a:rPr lang="en-US" dirty="0"/>
              <a:t>[56,0</a:t>
            </a:r>
            <a:r>
              <a:rPr lang="en-US" baseline="30000" dirty="0"/>
              <a:t>+</a:t>
            </a:r>
            <a:r>
              <a:rPr lang="en-US" dirty="0"/>
              <a:t>]</a:t>
            </a:r>
            <a:r>
              <a:rPr lang="en-US" baseline="-25000" dirty="0"/>
              <a:t>0</a:t>
            </a:r>
          </a:p>
        </p:txBody>
      </p:sp>
      <p:sp>
        <p:nvSpPr>
          <p:cNvPr id="82" name="TextBox 81"/>
          <p:cNvSpPr txBox="1"/>
          <p:nvPr/>
        </p:nvSpPr>
        <p:spPr>
          <a:xfrm>
            <a:off x="5808247" y="3518525"/>
            <a:ext cx="324203" cy="307777"/>
          </a:xfrm>
          <a:prstGeom prst="rect">
            <a:avLst/>
          </a:prstGeom>
          <a:noFill/>
        </p:spPr>
        <p:txBody>
          <a:bodyPr wrap="square" rtlCol="0">
            <a:spAutoFit/>
          </a:bodyPr>
          <a:lstStyle/>
          <a:p>
            <a:r>
              <a:rPr lang="en-US" sz="1400" dirty="0">
                <a:latin typeface="MS Reference Sans Serif"/>
                <a:cs typeface="MS Reference Sans Serif"/>
              </a:rPr>
              <a:t>Q</a:t>
            </a:r>
          </a:p>
        </p:txBody>
      </p:sp>
      <p:cxnSp>
        <p:nvCxnSpPr>
          <p:cNvPr id="107" name="Straight Connector 106"/>
          <p:cNvCxnSpPr/>
          <p:nvPr/>
        </p:nvCxnSpPr>
        <p:spPr>
          <a:xfrm rot="16200000" flipH="1">
            <a:off x="6768403" y="54680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420300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175190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50636" y="6019800"/>
            <a:ext cx="6465606" cy="307777"/>
          </a:xfrm>
          <a:prstGeom prst="rect">
            <a:avLst/>
          </a:prstGeom>
          <a:noFill/>
        </p:spPr>
        <p:txBody>
          <a:bodyPr wrap="none" rtlCol="0">
            <a:spAutoFit/>
          </a:bodyPr>
          <a:lstStyle/>
          <a:p>
            <a:r>
              <a:rPr lang="en-US" sz="1400" i="1" dirty="0">
                <a:solidFill>
                  <a:srgbClr val="000090"/>
                </a:solidFill>
              </a:rPr>
              <a:t>I.G. </a:t>
            </a:r>
            <a:r>
              <a:rPr lang="en-US" sz="1400" i="1" dirty="0" err="1">
                <a:solidFill>
                  <a:srgbClr val="000090"/>
                </a:solidFill>
              </a:rPr>
              <a:t>Aznauryan</a:t>
            </a:r>
            <a:r>
              <a:rPr lang="en-US" sz="1400" i="1" dirty="0">
                <a:solidFill>
                  <a:srgbClr val="000090"/>
                </a:solidFill>
              </a:rPr>
              <a:t> et al., Analysis of </a:t>
            </a:r>
            <a:r>
              <a:rPr lang="en-US" sz="1400" i="1" dirty="0" err="1">
                <a:solidFill>
                  <a:srgbClr val="000090"/>
                </a:solidFill>
              </a:rPr>
              <a:t>p(e,e’Nπ</a:t>
            </a:r>
            <a:r>
              <a:rPr lang="en-US" sz="1400" i="1" dirty="0">
                <a:solidFill>
                  <a:srgbClr val="000090"/>
                </a:solidFill>
              </a:rPr>
              <a:t>);  	V.I. </a:t>
            </a:r>
            <a:r>
              <a:rPr lang="en-US" sz="1400" i="1" dirty="0" err="1">
                <a:solidFill>
                  <a:srgbClr val="000090"/>
                </a:solidFill>
              </a:rPr>
              <a:t>Mokeev</a:t>
            </a:r>
            <a:r>
              <a:rPr lang="en-US" sz="1400" i="1" dirty="0">
                <a:solidFill>
                  <a:srgbClr val="000090"/>
                </a:solidFill>
              </a:rPr>
              <a:t> et al., Analysis of </a:t>
            </a:r>
            <a:r>
              <a:rPr lang="en-US" sz="1400" i="1" dirty="0" err="1">
                <a:solidFill>
                  <a:srgbClr val="000090"/>
                </a:solidFill>
              </a:rPr>
              <a:t>p(e,e’pπ</a:t>
            </a:r>
            <a:r>
              <a:rPr lang="en-US" sz="1400" i="1" baseline="30000" dirty="0" err="1">
                <a:solidFill>
                  <a:srgbClr val="000090"/>
                </a:solidFill>
              </a:rPr>
              <a:t>+</a:t>
            </a:r>
            <a:r>
              <a:rPr lang="en-US" sz="1400" i="1" dirty="0" err="1">
                <a:solidFill>
                  <a:srgbClr val="000090"/>
                </a:solidFill>
              </a:rPr>
              <a:t>π</a:t>
            </a:r>
            <a:r>
              <a:rPr lang="en-US" sz="1400" i="1" baseline="30000" dirty="0">
                <a:solidFill>
                  <a:srgbClr val="000090"/>
                </a:solidFill>
              </a:rPr>
              <a:t>-</a:t>
            </a:r>
            <a:r>
              <a:rPr lang="en-US" sz="1400" i="1" dirty="0">
                <a:solidFill>
                  <a:srgbClr val="000090"/>
                </a:solidFill>
              </a:rPr>
              <a:t>) </a:t>
            </a:r>
          </a:p>
        </p:txBody>
      </p:sp>
      <p:sp>
        <p:nvSpPr>
          <p:cNvPr id="66" name="TextBox 65"/>
          <p:cNvSpPr txBox="1"/>
          <p:nvPr/>
        </p:nvSpPr>
        <p:spPr>
          <a:xfrm>
            <a:off x="0" y="6492947"/>
            <a:ext cx="2889765" cy="369332"/>
          </a:xfrm>
          <a:prstGeom prst="rect">
            <a:avLst/>
          </a:prstGeom>
          <a:solidFill>
            <a:srgbClr val="FFC000"/>
          </a:solidFill>
        </p:spPr>
        <p:txBody>
          <a:bodyPr wrap="none" rtlCol="0">
            <a:spAutoFit/>
          </a:bodyPr>
          <a:lstStyle/>
          <a:p>
            <a:r>
              <a:rPr lang="en-US" dirty="0"/>
              <a:t>Annalisa D’Angelo ECT* 2017</a:t>
            </a: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DDEB1417-E58F-F9C4-8AC8-9DE5AE9931B6}"/>
              </a:ext>
            </a:extLst>
          </p:cNvPr>
          <p:cNvSpPr>
            <a:spLocks noGrp="1"/>
          </p:cNvSpPr>
          <p:nvPr>
            <p:ph type="sldNum" sz="quarter" idx="12"/>
          </p:nvPr>
        </p:nvSpPr>
        <p:spPr/>
        <p:txBody>
          <a:bodyPr/>
          <a:lstStyle/>
          <a:p>
            <a:pPr>
              <a:defRPr/>
            </a:pPr>
            <a:fld id="{AEA58902-6C46-594C-9E4C-1E51A66FAC86}" type="slidenum">
              <a:rPr lang="en-US" altLang="en-US" smtClean="0"/>
              <a:pPr>
                <a:defRPr/>
              </a:pPr>
              <a:t>29</a:t>
            </a:fld>
            <a:endParaRPr lang="en-US" altLang="en-US"/>
          </a:p>
        </p:txBody>
      </p:sp>
    </p:spTree>
    <p:extLst>
      <p:ext uri="{BB962C8B-B14F-4D97-AF65-F5344CB8AC3E}">
        <p14:creationId xmlns:p14="http://schemas.microsoft.com/office/powerpoint/2010/main" val="9767749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2B6D9B7A-3A36-FF46-BD81-16F6012E57CF}"/>
              </a:ext>
            </a:extLst>
          </p:cNvPr>
          <p:cNvSpPr>
            <a:spLocks noGrp="1" noChangeArrowheads="1"/>
          </p:cNvSpPr>
          <p:nvPr>
            <p:ph type="title" idx="4294967295"/>
          </p:nvPr>
        </p:nvSpPr>
        <p:spPr>
          <a:xfrm>
            <a:off x="188912" y="0"/>
            <a:ext cx="8305800" cy="685800"/>
          </a:xfrm>
        </p:spPr>
        <p:txBody>
          <a:bodyPr/>
          <a:lstStyle/>
          <a:p>
            <a:br>
              <a:rPr lang="en-US" altLang="en-US" b="1" u="sng" dirty="0">
                <a:solidFill>
                  <a:srgbClr val="FF0000"/>
                </a:solidFill>
                <a:latin typeface="Garamond" panose="02020404030301010803" pitchFamily="18" charset="0"/>
              </a:rPr>
            </a:br>
            <a:r>
              <a:rPr lang="en-US" altLang="en-US" sz="3600" dirty="0"/>
              <a:t>Why</a:t>
            </a:r>
            <a:br>
              <a:rPr lang="en-US" altLang="en-US" sz="3600" dirty="0"/>
            </a:br>
            <a:endParaRPr lang="en-US" altLang="en-US" sz="3600" b="1" u="sng" dirty="0">
              <a:solidFill>
                <a:srgbClr val="FF0000"/>
              </a:solidFill>
              <a:latin typeface="Garamond" panose="02020404030301010803" pitchFamily="18" charset="0"/>
            </a:endParaRPr>
          </a:p>
        </p:txBody>
      </p:sp>
      <p:sp>
        <p:nvSpPr>
          <p:cNvPr id="88066" name="Rectangle 4">
            <a:extLst>
              <a:ext uri="{FF2B5EF4-FFF2-40B4-BE49-F238E27FC236}">
                <a16:creationId xmlns:a16="http://schemas.microsoft.com/office/drawing/2014/main" id="{DAF4044E-AB8B-FE4D-97D3-04D95BE428CC}"/>
              </a:ext>
            </a:extLst>
          </p:cNvPr>
          <p:cNvSpPr>
            <a:spLocks noChangeArrowheads="1"/>
          </p:cNvSpPr>
          <p:nvPr/>
        </p:nvSpPr>
        <p:spPr bwMode="auto">
          <a:xfrm>
            <a:off x="2895600" y="2819400"/>
            <a:ext cx="2778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3200" b="1" u="sng">
              <a:solidFill>
                <a:srgbClr val="FF0000"/>
              </a:solidFill>
            </a:endParaRPr>
          </a:p>
        </p:txBody>
      </p:sp>
      <p:sp>
        <p:nvSpPr>
          <p:cNvPr id="6" name="Rectangle 5">
            <a:extLst>
              <a:ext uri="{FF2B5EF4-FFF2-40B4-BE49-F238E27FC236}">
                <a16:creationId xmlns:a16="http://schemas.microsoft.com/office/drawing/2014/main" id="{727DC2A0-5E3E-5F46-8C74-33DDB22AF49C}"/>
              </a:ext>
            </a:extLst>
          </p:cNvPr>
          <p:cNvSpPr/>
          <p:nvPr/>
        </p:nvSpPr>
        <p:spPr>
          <a:xfrm>
            <a:off x="228600" y="914400"/>
            <a:ext cx="8458200" cy="4016375"/>
          </a:xfrm>
          <a:prstGeom prst="rect">
            <a:avLst/>
          </a:prstGeom>
        </p:spPr>
        <p:txBody>
          <a:bodyPr>
            <a:spAutoFit/>
          </a:bodyPr>
          <a:lstStyle/>
          <a:p>
            <a:pPr algn="ctr" eaLnBrk="1" hangingPunct="1">
              <a:defRPr/>
            </a:pPr>
            <a:r>
              <a:rPr lang="en-US" sz="2800" b="1" dirty="0">
                <a:solidFill>
                  <a:srgbClr val="FF0000"/>
                </a:solidFill>
                <a:effectLst>
                  <a:outerShdw blurRad="38100" dist="38100" dir="2700000" algn="tl">
                    <a:srgbClr val="000000">
                      <a:alpha val="43137"/>
                    </a:srgbClr>
                  </a:outerShdw>
                </a:effectLst>
              </a:rPr>
              <a:t>Why N*s are important</a:t>
            </a:r>
            <a:r>
              <a:rPr lang="en-US" sz="2800" b="1" dirty="0"/>
              <a:t>.  </a:t>
            </a:r>
            <a:r>
              <a:rPr lang="en-US" sz="2400" dirty="0"/>
              <a:t>(quoted from Nathan Isgur</a:t>
            </a:r>
            <a:r>
              <a:rPr lang="en-US" sz="2400" baseline="30000" dirty="0"/>
              <a:t>1,2</a:t>
            </a:r>
            <a:r>
              <a:rPr lang="en-US" sz="2400" dirty="0"/>
              <a:t>)</a:t>
            </a:r>
          </a:p>
          <a:p>
            <a:pPr algn="ctr" eaLnBrk="1" hangingPunct="1">
              <a:defRPr/>
            </a:pPr>
            <a:endParaRPr lang="en-US" sz="1100" dirty="0"/>
          </a:p>
          <a:p>
            <a:pPr lvl="1" eaLnBrk="1" hangingPunct="1">
              <a:buFont typeface="Arial" pitchFamily="34" charset="0"/>
              <a:buChar char="•"/>
              <a:defRPr/>
            </a:pPr>
            <a:r>
              <a:rPr lang="en-US" sz="2400" i="1" dirty="0">
                <a:solidFill>
                  <a:srgbClr val="0000FF"/>
                </a:solidFill>
                <a:latin typeface="Trebuchet MS" pitchFamily="34" charset="0"/>
              </a:rPr>
              <a:t>The first is that nucleons are the stuff of which our world is made</a:t>
            </a:r>
            <a:r>
              <a:rPr lang="en-US" sz="2800" i="1" dirty="0">
                <a:solidFill>
                  <a:srgbClr val="0000FF"/>
                </a:solidFill>
                <a:latin typeface="Trebuchet MS" pitchFamily="34" charset="0"/>
              </a:rPr>
              <a:t>.</a:t>
            </a:r>
          </a:p>
          <a:p>
            <a:pPr lvl="1" eaLnBrk="1" hangingPunct="1">
              <a:buFont typeface="Arial" pitchFamily="34" charset="0"/>
              <a:buChar char="•"/>
              <a:defRPr/>
            </a:pPr>
            <a:endParaRPr lang="en-US" sz="1000" i="1" dirty="0">
              <a:solidFill>
                <a:srgbClr val="0000FF"/>
              </a:solidFill>
              <a:latin typeface="Trebuchet MS" pitchFamily="34" charset="0"/>
            </a:endParaRPr>
          </a:p>
          <a:p>
            <a:pPr lvl="1" eaLnBrk="1" hangingPunct="1">
              <a:buFont typeface="Arial" pitchFamily="34" charset="0"/>
              <a:buChar char="•"/>
              <a:defRPr/>
            </a:pPr>
            <a:r>
              <a:rPr lang="en-US" sz="2400" i="1" dirty="0">
                <a:solidFill>
                  <a:srgbClr val="0000FF"/>
                </a:solidFill>
                <a:latin typeface="Trebuchet MS" pitchFamily="34" charset="0"/>
              </a:rPr>
              <a:t>My second reason is that they are the simplest system in which the quintessentially </a:t>
            </a:r>
            <a:r>
              <a:rPr lang="en-US" sz="2400" i="1" dirty="0" err="1">
                <a:solidFill>
                  <a:srgbClr val="0000FF"/>
                </a:solidFill>
                <a:latin typeface="Trebuchet MS" pitchFamily="34" charset="0"/>
              </a:rPr>
              <a:t>nonabelian</a:t>
            </a:r>
            <a:r>
              <a:rPr lang="en-US" sz="2400" i="1" dirty="0">
                <a:solidFill>
                  <a:srgbClr val="0000FF"/>
                </a:solidFill>
                <a:latin typeface="Trebuchet MS" pitchFamily="34" charset="0"/>
              </a:rPr>
              <a:t> character of QCD is manifest.</a:t>
            </a:r>
          </a:p>
          <a:p>
            <a:pPr lvl="1" eaLnBrk="1" hangingPunct="1">
              <a:buFont typeface="Arial" pitchFamily="34" charset="0"/>
              <a:buChar char="•"/>
              <a:defRPr/>
            </a:pPr>
            <a:endParaRPr lang="en-US" sz="1000" i="1" dirty="0">
              <a:solidFill>
                <a:srgbClr val="0000FF"/>
              </a:solidFill>
              <a:latin typeface="Trebuchet MS" pitchFamily="34" charset="0"/>
            </a:endParaRPr>
          </a:p>
          <a:p>
            <a:pPr lvl="1" eaLnBrk="1" hangingPunct="1">
              <a:buFont typeface="Arial" pitchFamily="34" charset="0"/>
              <a:buChar char="•"/>
              <a:defRPr/>
            </a:pPr>
            <a:r>
              <a:rPr lang="en-US" sz="2400" i="1" dirty="0">
                <a:solidFill>
                  <a:srgbClr val="0000FF"/>
                </a:solidFill>
                <a:latin typeface="Trebuchet MS" pitchFamily="34" charset="0"/>
              </a:rPr>
              <a:t>The third reason is that history has taught us that, while relatively simple, baryons are sufficiently complex to reveal physics hidden from us in the mesons</a:t>
            </a:r>
            <a:r>
              <a:rPr lang="en-US" sz="2400" dirty="0"/>
              <a:t>”</a:t>
            </a:r>
          </a:p>
        </p:txBody>
      </p:sp>
      <p:sp>
        <p:nvSpPr>
          <p:cNvPr id="88069" name="TextBox 6">
            <a:extLst>
              <a:ext uri="{FF2B5EF4-FFF2-40B4-BE49-F238E27FC236}">
                <a16:creationId xmlns:a16="http://schemas.microsoft.com/office/drawing/2014/main" id="{7DAFAA3F-7F79-D94A-92AA-D113E7679152}"/>
              </a:ext>
            </a:extLst>
          </p:cNvPr>
          <p:cNvSpPr txBox="1">
            <a:spLocks noChangeArrowheads="1"/>
          </p:cNvSpPr>
          <p:nvPr/>
        </p:nvSpPr>
        <p:spPr bwMode="auto">
          <a:xfrm>
            <a:off x="152400" y="5105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500" baseline="30000"/>
              <a:t>1</a:t>
            </a:r>
            <a:r>
              <a:rPr lang="en-US" altLang="en-US" sz="1500"/>
              <a:t>Workshop on Excited Nucleons and Hadronic Structure (2000).</a:t>
            </a:r>
          </a:p>
          <a:p>
            <a:pPr eaLnBrk="1" hangingPunct="1">
              <a:spcBef>
                <a:spcPct val="0"/>
              </a:spcBef>
              <a:buClrTx/>
              <a:buSzTx/>
              <a:buFontTx/>
              <a:buNone/>
            </a:pPr>
            <a:r>
              <a:rPr lang="en-US" altLang="en-US" sz="1500" baseline="30000"/>
              <a:t>2</a:t>
            </a:r>
            <a:r>
              <a:rPr lang="en-US" altLang="en-US" sz="1500"/>
              <a:t>Baryon Spectroscopy, E. Klempt and J.-M. Richard, arXiv:0901.2055v1[hep-ph]1 4 Jan 2009</a:t>
            </a:r>
          </a:p>
        </p:txBody>
      </p:sp>
      <p:sp>
        <p:nvSpPr>
          <p:cNvPr id="7" name="TextBox 6">
            <a:extLst>
              <a:ext uri="{FF2B5EF4-FFF2-40B4-BE49-F238E27FC236}">
                <a16:creationId xmlns:a16="http://schemas.microsoft.com/office/drawing/2014/main" id="{8EEC4B46-5EF5-4149-9A0C-801D2171807E}"/>
              </a:ext>
            </a:extLst>
          </p:cNvPr>
          <p:cNvSpPr txBox="1"/>
          <p:nvPr/>
        </p:nvSpPr>
        <p:spPr>
          <a:xfrm>
            <a:off x="457200" y="5715000"/>
            <a:ext cx="7769225" cy="708025"/>
          </a:xfrm>
          <a:prstGeom prst="rect">
            <a:avLst/>
          </a:prstGeom>
          <a:solidFill>
            <a:srgbClr val="FFFF00"/>
          </a:solidFill>
        </p:spPr>
        <p:txBody>
          <a:bodyPr wrap="none">
            <a:spAutoFit/>
          </a:bodyPr>
          <a:lstStyle/>
          <a:p>
            <a:pPr algn="ctr" eaLnBrk="1" hangingPunct="1">
              <a:defRPr/>
            </a:pPr>
            <a:r>
              <a:rPr lang="en-US" sz="2000" dirty="0">
                <a:solidFill>
                  <a:schemeClr val="tx2">
                    <a:lumMod val="75000"/>
                  </a:schemeClr>
                </a:solidFill>
              </a:rPr>
              <a:t>We need to spread the word to lay and expert audiences alike that </a:t>
            </a:r>
          </a:p>
          <a:p>
            <a:pPr algn="ctr" eaLnBrk="1" hangingPunct="1">
              <a:defRPr/>
            </a:pPr>
            <a:r>
              <a:rPr lang="en-US" sz="2000" dirty="0">
                <a:solidFill>
                  <a:schemeClr val="tx2">
                    <a:lumMod val="75000"/>
                  </a:schemeClr>
                </a:solidFill>
              </a:rPr>
              <a:t>excited baryon research is indeed exciting and crucial to science.</a:t>
            </a:r>
          </a:p>
        </p:txBody>
      </p:sp>
    </p:spTree>
    <p:extLst>
      <p:ext uri="{BB962C8B-B14F-4D97-AF65-F5344CB8AC3E}">
        <p14:creationId xmlns:p14="http://schemas.microsoft.com/office/powerpoint/2010/main" val="3510438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4" descr="a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919163"/>
            <a:ext cx="4602163" cy="2852737"/>
          </a:xfrm>
          <a:prstGeom prst="rect">
            <a:avLst/>
          </a:prstGeom>
          <a:solidFill>
            <a:schemeClr val="bg1">
              <a:lumMod val="75000"/>
            </a:schemeClr>
          </a:solidFill>
          <a:ln>
            <a:solidFill>
              <a:schemeClr val="tx1"/>
            </a:solidFill>
          </a:ln>
        </p:spPr>
      </p:pic>
      <p:pic>
        <p:nvPicPr>
          <p:cNvPr id="78851"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57900" y="2159000"/>
            <a:ext cx="2895600" cy="1854200"/>
          </a:xfrm>
          <a:prstGeom prst="rect">
            <a:avLst/>
          </a:prstGeom>
          <a:solidFill>
            <a:srgbClr val="C00000"/>
          </a:solidFill>
          <a:ln w="38100">
            <a:solidFill>
              <a:schemeClr val="tx1"/>
            </a:solidFill>
            <a:miter lim="800000"/>
            <a:headEnd/>
            <a:tailEnd/>
          </a:ln>
        </p:spPr>
      </p:pic>
      <p:sp>
        <p:nvSpPr>
          <p:cNvPr id="17411" name="TextBox 22"/>
          <p:cNvSpPr txBox="1">
            <a:spLocks noChangeArrowheads="1"/>
          </p:cNvSpPr>
          <p:nvPr/>
        </p:nvSpPr>
        <p:spPr bwMode="auto">
          <a:xfrm>
            <a:off x="266700" y="3952875"/>
            <a:ext cx="5410200" cy="708025"/>
          </a:xfrm>
          <a:prstGeom prst="rect">
            <a:avLst/>
          </a:prstGeom>
          <a:solidFill>
            <a:srgbClr val="FFBF16"/>
          </a:solidFill>
          <a:ln w="12700">
            <a:solidFill>
              <a:schemeClr val="tx1"/>
            </a:solidFill>
            <a:round/>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just" eaLnBrk="1" hangingPunct="1">
              <a:spcBef>
                <a:spcPct val="0"/>
              </a:spcBef>
              <a:buFontTx/>
              <a:buNone/>
            </a:pPr>
            <a:r>
              <a:rPr lang="en-US" altLang="en-US" sz="2000" b="1">
                <a:solidFill>
                  <a:srgbClr val="C00000"/>
                </a:solidFill>
              </a:rPr>
              <a:t>The helicity amplitudes are related to the matrix elements of the electromagnetic current via:</a:t>
            </a:r>
          </a:p>
        </p:txBody>
      </p:sp>
      <p:sp>
        <p:nvSpPr>
          <p:cNvPr id="24" name="TextBox 23"/>
          <p:cNvSpPr txBox="1"/>
          <p:nvPr/>
        </p:nvSpPr>
        <p:spPr>
          <a:xfrm>
            <a:off x="6629400" y="4449763"/>
            <a:ext cx="1905000" cy="1938337"/>
          </a:xfrm>
          <a:prstGeom prst="rect">
            <a:avLst/>
          </a:prstGeom>
          <a:solidFill>
            <a:srgbClr val="FFBF16"/>
          </a:solidFill>
        </p:spPr>
        <p:txBody>
          <a:bodyPr>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auto" hangingPunct="1">
              <a:spcBef>
                <a:spcPts val="0"/>
              </a:spcBef>
              <a:spcAft>
                <a:spcPts val="0"/>
              </a:spcAft>
              <a:defRPr/>
            </a:pPr>
            <a:r>
              <a:rPr lang="en-US" dirty="0">
                <a:solidFill>
                  <a:srgbClr val="FF0000"/>
                </a:solidFill>
                <a:effectLst>
                  <a:outerShdw blurRad="38100" dist="38100" dir="2700000" algn="tl">
                    <a:srgbClr val="000000"/>
                  </a:outerShdw>
                </a:effectLst>
              </a:rPr>
              <a:t>Transverse </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1/2</a:t>
            </a:r>
          </a:p>
          <a:p>
            <a:pPr lvl="1" eaLnBrk="1" fontAlgn="auto" hangingPunct="1">
              <a:spcBef>
                <a:spcPts val="0"/>
              </a:spcBef>
              <a:spcAft>
                <a:spcPts val="0"/>
              </a:spcAft>
              <a:buFont typeface="Arial" charset="0"/>
              <a:buChar char="•"/>
              <a:defRPr/>
            </a:pPr>
            <a:r>
              <a:rPr lang="en-US" dirty="0">
                <a:solidFill>
                  <a:srgbClr val="FF0000"/>
                </a:solidFill>
                <a:effectLst>
                  <a:outerShdw blurRad="38100" dist="38100" dir="2700000" algn="tl">
                    <a:srgbClr val="000000"/>
                  </a:outerShdw>
                </a:effectLst>
                <a:ea typeface="ＭＳ Ｐゴシック" charset="0"/>
              </a:rPr>
              <a:t> A</a:t>
            </a:r>
            <a:r>
              <a:rPr lang="en-US" baseline="-25000" dirty="0">
                <a:solidFill>
                  <a:srgbClr val="FF0000"/>
                </a:solidFill>
                <a:effectLst>
                  <a:outerShdw blurRad="38100" dist="38100" dir="2700000" algn="tl">
                    <a:srgbClr val="000000"/>
                  </a:outerShdw>
                </a:effectLst>
                <a:ea typeface="ＭＳ Ｐゴシック" charset="0"/>
              </a:rPr>
              <a:t>3/2</a:t>
            </a:r>
          </a:p>
          <a:p>
            <a:pPr eaLnBrk="1" fontAlgn="auto" hangingPunct="1">
              <a:spcBef>
                <a:spcPts val="0"/>
              </a:spcBef>
              <a:spcAft>
                <a:spcPts val="0"/>
              </a:spcAft>
              <a:defRPr/>
            </a:pPr>
            <a:r>
              <a:rPr lang="en-US" dirty="0">
                <a:solidFill>
                  <a:srgbClr val="0000FF"/>
                </a:solidFill>
                <a:effectLst>
                  <a:outerShdw blurRad="38100" dist="38100" dir="2700000" algn="tl">
                    <a:srgbClr val="000000"/>
                  </a:outerShdw>
                </a:effectLst>
              </a:rPr>
              <a:t>Longitudinal</a:t>
            </a:r>
          </a:p>
          <a:p>
            <a:pPr lvl="1" eaLnBrk="1" fontAlgn="auto" hangingPunct="1">
              <a:spcBef>
                <a:spcPts val="0"/>
              </a:spcBef>
              <a:spcAft>
                <a:spcPts val="0"/>
              </a:spcAft>
              <a:buFont typeface="Arial" charset="0"/>
              <a:buChar char="•"/>
              <a:defRPr/>
            </a:pPr>
            <a:r>
              <a:rPr lang="en-US" dirty="0">
                <a:solidFill>
                  <a:srgbClr val="0000FF"/>
                </a:solidFill>
                <a:effectLst>
                  <a:outerShdw blurRad="38100" dist="38100" dir="2700000" algn="tl">
                    <a:srgbClr val="000000"/>
                  </a:outerShdw>
                </a:effectLst>
                <a:ea typeface="ＭＳ Ｐゴシック" charset="0"/>
              </a:rPr>
              <a:t> S</a:t>
            </a:r>
            <a:r>
              <a:rPr lang="en-US" baseline="-25000" dirty="0">
                <a:solidFill>
                  <a:srgbClr val="0000FF"/>
                </a:solidFill>
                <a:effectLst>
                  <a:outerShdw blurRad="38100" dist="38100" dir="2700000" algn="tl">
                    <a:srgbClr val="000000"/>
                  </a:outerShdw>
                </a:effectLst>
                <a:ea typeface="ＭＳ Ｐゴシック" charset="0"/>
              </a:rPr>
              <a:t>1/2</a:t>
            </a:r>
            <a:endParaRPr lang="en-US" dirty="0">
              <a:solidFill>
                <a:srgbClr val="0000FF"/>
              </a:solidFill>
              <a:effectLst>
                <a:outerShdw blurRad="38100" dist="38100" dir="2700000" algn="tl">
                  <a:srgbClr val="000000"/>
                </a:outerShdw>
              </a:effectLst>
              <a:ea typeface="ＭＳ Ｐゴシック" charset="0"/>
            </a:endParaRPr>
          </a:p>
        </p:txBody>
      </p:sp>
      <p:sp>
        <p:nvSpPr>
          <p:cNvPr id="11" name="TextBox 10"/>
          <p:cNvSpPr txBox="1"/>
          <p:nvPr/>
        </p:nvSpPr>
        <p:spPr>
          <a:xfrm>
            <a:off x="304800" y="4895910"/>
            <a:ext cx="5410200" cy="1477328"/>
          </a:xfrm>
          <a:prstGeom prst="rect">
            <a:avLst/>
          </a:prstGeom>
          <a:solidFill>
            <a:schemeClr val="bg1">
              <a:lumMod val="75000"/>
            </a:schemeClr>
          </a:solidFill>
          <a:effectLst>
            <a:glow rad="228600">
              <a:schemeClr val="accent6">
                <a:satMod val="175000"/>
                <a:alpha val="40000"/>
              </a:schemeClr>
            </a:glow>
          </a:effectLst>
        </p:spPr>
        <p:txBody>
          <a:bodyPr anchor="b">
            <a:spAutoFit/>
          </a:bodyPr>
          <a:lstStyle/>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½</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*=+½|ε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FF0000"/>
                </a:solidFill>
                <a:latin typeface="+mn-lt"/>
                <a:ea typeface="Arial" charset="0"/>
                <a:cs typeface="+mn-cs"/>
              </a:rPr>
              <a:t>A</a:t>
            </a:r>
            <a:r>
              <a:rPr lang="en-US" b="1" baseline="-25000" dirty="0">
                <a:solidFill>
                  <a:srgbClr val="FF0000"/>
                </a:solidFill>
                <a:latin typeface="+mn-lt"/>
                <a:ea typeface="Arial" charset="0"/>
                <a:cs typeface="+mn-cs"/>
              </a:rPr>
              <a:t>3/2</a:t>
            </a:r>
            <a:r>
              <a:rPr lang="en-US" dirty="0">
                <a:solidFill>
                  <a:srgbClr val="FF0000"/>
                </a:solidFill>
                <a:latin typeface="+mn-lt"/>
                <a:ea typeface="Arial" charset="0"/>
                <a:cs typeface="+mn-cs"/>
              </a:rPr>
              <a:t>:   &lt;N*,</a:t>
            </a:r>
            <a:r>
              <a:rPr lang="en-US" dirty="0" err="1">
                <a:solidFill>
                  <a:srgbClr val="FF0000"/>
                </a:solidFill>
                <a:latin typeface="+mn-lt"/>
                <a:ea typeface="Arial" charset="0"/>
                <a:cs typeface="+mn-cs"/>
              </a:rPr>
              <a:t>S</a:t>
            </a:r>
            <a:r>
              <a:rPr lang="en-US" baseline="-25000" dirty="0" err="1">
                <a:solidFill>
                  <a:srgbClr val="FF0000"/>
                </a:solidFill>
                <a:latin typeface="+mn-lt"/>
                <a:ea typeface="Arial" charset="0"/>
                <a:cs typeface="+mn-cs"/>
              </a:rPr>
              <a:t>z</a:t>
            </a:r>
            <a:r>
              <a:rPr lang="en-US" dirty="0">
                <a:solidFill>
                  <a:srgbClr val="FF0000"/>
                </a:solidFill>
                <a:latin typeface="+mn-lt"/>
                <a:ea typeface="Arial" charset="0"/>
                <a:cs typeface="+mn-cs"/>
              </a:rPr>
              <a:t>*=+3/2|ε</a:t>
            </a:r>
            <a:r>
              <a:rPr lang="en-US" baseline="-25000" dirty="0">
                <a:solidFill>
                  <a:srgbClr val="FF0000"/>
                </a:solidFill>
                <a:latin typeface="+mn-lt"/>
                <a:ea typeface="Arial" charset="0"/>
                <a:cs typeface="+mn-cs"/>
              </a:rPr>
              <a:t>μ</a:t>
            </a:r>
            <a:r>
              <a:rPr lang="en-US" baseline="30000" dirty="0">
                <a:solidFill>
                  <a:srgbClr val="FF0000"/>
                </a:solidFill>
                <a:latin typeface="+mn-lt"/>
                <a:ea typeface="Arial" charset="0"/>
                <a:cs typeface="+mn-cs"/>
              </a:rPr>
              <a:t>(+)</a:t>
            </a:r>
            <a:r>
              <a:rPr lang="en-US" dirty="0">
                <a:solidFill>
                  <a:srgbClr val="FF0000"/>
                </a:solidFill>
                <a:latin typeface="+mn-lt"/>
                <a:ea typeface="Arial" charset="0"/>
                <a:cs typeface="+mn-cs"/>
              </a:rPr>
              <a:t>J</a:t>
            </a:r>
            <a:r>
              <a:rPr lang="en-US" baseline="30000" dirty="0">
                <a:solidFill>
                  <a:srgbClr val="FF0000"/>
                </a:solidFill>
                <a:latin typeface="+mn-lt"/>
                <a:ea typeface="Arial" charset="0"/>
                <a:cs typeface="+mn-cs"/>
              </a:rPr>
              <a:t>μ</a:t>
            </a:r>
            <a:r>
              <a:rPr lang="en-US" baseline="-25000" dirty="0">
                <a:solidFill>
                  <a:srgbClr val="FF0000"/>
                </a:solidFill>
                <a:latin typeface="+mn-lt"/>
                <a:ea typeface="Arial" charset="0"/>
                <a:cs typeface="+mn-cs"/>
              </a:rPr>
              <a:t>em</a:t>
            </a:r>
            <a:r>
              <a:rPr lang="en-US" dirty="0">
                <a:solidFill>
                  <a:srgbClr val="FF0000"/>
                </a:solidFill>
                <a:latin typeface="+mn-lt"/>
                <a:ea typeface="Arial" charset="0"/>
                <a:cs typeface="+mn-cs"/>
              </a:rPr>
              <a:t>|N,S</a:t>
            </a:r>
            <a:r>
              <a:rPr lang="en-US" baseline="-25000" dirty="0">
                <a:solidFill>
                  <a:srgbClr val="FF0000"/>
                </a:solidFill>
                <a:latin typeface="+mn-lt"/>
                <a:ea typeface="Arial" charset="0"/>
                <a:cs typeface="+mn-cs"/>
              </a:rPr>
              <a:t>z</a:t>
            </a:r>
            <a:r>
              <a:rPr lang="en-US" dirty="0">
                <a:solidFill>
                  <a:srgbClr val="FF0000"/>
                </a:solidFill>
                <a:latin typeface="+mn-lt"/>
                <a:ea typeface="Arial" charset="0"/>
                <a:cs typeface="+mn-cs"/>
              </a:rPr>
              <a:t>=+½&gt;</a:t>
            </a:r>
          </a:p>
          <a:p>
            <a:pPr eaLnBrk="1" fontAlgn="auto" hangingPunct="1">
              <a:spcBef>
                <a:spcPts val="0"/>
              </a:spcBef>
              <a:spcAft>
                <a:spcPts val="0"/>
              </a:spcAft>
              <a:defRPr/>
            </a:pPr>
            <a:endParaRPr lang="en-US" sz="1200" dirty="0">
              <a:solidFill>
                <a:srgbClr val="FF0000"/>
              </a:solidFill>
              <a:latin typeface="+mn-lt"/>
              <a:ea typeface="Arial" charset="0"/>
              <a:cs typeface="+mn-cs"/>
            </a:endParaRPr>
          </a:p>
          <a:p>
            <a:pPr eaLnBrk="1" fontAlgn="auto" hangingPunct="1">
              <a:spcBef>
                <a:spcPts val="0"/>
              </a:spcBef>
              <a:spcAft>
                <a:spcPts val="0"/>
              </a:spcAft>
              <a:defRPr/>
            </a:pPr>
            <a:r>
              <a:rPr lang="en-US" b="1" dirty="0">
                <a:ln w="3175" cmpd="sng">
                  <a:solidFill>
                    <a:schemeClr val="tx1"/>
                  </a:solidFill>
                </a:ln>
                <a:solidFill>
                  <a:srgbClr val="0000FF"/>
                </a:solidFill>
                <a:latin typeface="+mn-lt"/>
                <a:ea typeface="Arial" charset="0"/>
                <a:cs typeface="+mn-cs"/>
              </a:rPr>
              <a:t>S</a:t>
            </a:r>
            <a:r>
              <a:rPr lang="en-US" b="1" baseline="-25000" dirty="0">
                <a:solidFill>
                  <a:srgbClr val="0000FF"/>
                </a:solidFill>
                <a:latin typeface="+mn-lt"/>
                <a:ea typeface="Arial" charset="0"/>
                <a:cs typeface="+mn-cs"/>
              </a:rPr>
              <a:t>½</a:t>
            </a:r>
            <a:r>
              <a:rPr lang="en-US" dirty="0">
                <a:solidFill>
                  <a:srgbClr val="0000FF"/>
                </a:solidFill>
                <a:latin typeface="+mn-lt"/>
                <a:ea typeface="Arial" charset="0"/>
                <a:cs typeface="+mn-cs"/>
              </a:rPr>
              <a:t>:   &lt;N*,</a:t>
            </a:r>
            <a:r>
              <a:rPr lang="en-US" dirty="0" err="1">
                <a:solidFill>
                  <a:srgbClr val="0000FF"/>
                </a:solidFill>
                <a:latin typeface="+mn-lt"/>
                <a:ea typeface="Arial" charset="0"/>
                <a:cs typeface="+mn-cs"/>
              </a:rPr>
              <a:t>S</a:t>
            </a:r>
            <a:r>
              <a:rPr lang="en-US" baseline="-25000" dirty="0" err="1">
                <a:solidFill>
                  <a:srgbClr val="0000FF"/>
                </a:solidFill>
                <a:latin typeface="+mn-lt"/>
                <a:ea typeface="Arial" charset="0"/>
                <a:cs typeface="+mn-cs"/>
              </a:rPr>
              <a:t>z</a:t>
            </a:r>
            <a:r>
              <a:rPr lang="en-US" dirty="0">
                <a:solidFill>
                  <a:srgbClr val="0000FF"/>
                </a:solidFill>
                <a:latin typeface="+mn-lt"/>
                <a:ea typeface="Arial" charset="0"/>
                <a:cs typeface="+mn-cs"/>
              </a:rPr>
              <a:t>*=+½|ε</a:t>
            </a:r>
            <a:r>
              <a:rPr lang="en-US" baseline="-25000" dirty="0">
                <a:solidFill>
                  <a:srgbClr val="0000FF"/>
                </a:solidFill>
                <a:latin typeface="+mn-lt"/>
                <a:ea typeface="Arial" charset="0"/>
                <a:cs typeface="+mn-cs"/>
              </a:rPr>
              <a:t>μ</a:t>
            </a:r>
            <a:r>
              <a:rPr lang="en-US" baseline="30000" dirty="0">
                <a:solidFill>
                  <a:srgbClr val="0000FF"/>
                </a:solidFill>
                <a:latin typeface="+mn-lt"/>
                <a:ea typeface="Arial" charset="0"/>
                <a:cs typeface="+mn-cs"/>
              </a:rPr>
              <a:t>(0)</a:t>
            </a:r>
            <a:r>
              <a:rPr lang="en-US" dirty="0">
                <a:solidFill>
                  <a:srgbClr val="0000FF"/>
                </a:solidFill>
                <a:latin typeface="+mn-lt"/>
                <a:ea typeface="Arial" charset="0"/>
                <a:cs typeface="+mn-cs"/>
              </a:rPr>
              <a:t>J</a:t>
            </a:r>
            <a:r>
              <a:rPr lang="en-US" baseline="30000" dirty="0">
                <a:solidFill>
                  <a:srgbClr val="0000FF"/>
                </a:solidFill>
                <a:latin typeface="+mn-lt"/>
                <a:ea typeface="Arial" charset="0"/>
                <a:cs typeface="+mn-cs"/>
              </a:rPr>
              <a:t>μ</a:t>
            </a:r>
            <a:r>
              <a:rPr lang="en-US" baseline="-25000" dirty="0">
                <a:solidFill>
                  <a:srgbClr val="0000FF"/>
                </a:solidFill>
                <a:latin typeface="+mn-lt"/>
                <a:ea typeface="Arial" charset="0"/>
                <a:cs typeface="+mn-cs"/>
              </a:rPr>
              <a:t>em</a:t>
            </a:r>
            <a:r>
              <a:rPr lang="en-US" dirty="0">
                <a:solidFill>
                  <a:srgbClr val="0000FF"/>
                </a:solidFill>
                <a:latin typeface="+mn-lt"/>
                <a:ea typeface="Arial" charset="0"/>
                <a:cs typeface="+mn-cs"/>
              </a:rPr>
              <a:t>|N,S</a:t>
            </a:r>
            <a:r>
              <a:rPr lang="en-US" baseline="-25000" dirty="0">
                <a:solidFill>
                  <a:srgbClr val="0000FF"/>
                </a:solidFill>
                <a:latin typeface="+mn-lt"/>
                <a:ea typeface="Arial" charset="0"/>
                <a:cs typeface="+mn-cs"/>
              </a:rPr>
              <a:t>z</a:t>
            </a:r>
            <a:r>
              <a:rPr lang="en-US" dirty="0">
                <a:solidFill>
                  <a:srgbClr val="0000FF"/>
                </a:solidFill>
                <a:latin typeface="+mn-lt"/>
                <a:ea typeface="Arial" charset="0"/>
                <a:cs typeface="+mn-cs"/>
              </a:rPr>
              <a:t>=+½&gt;</a:t>
            </a:r>
            <a:endParaRPr lang="en-US" sz="2000" dirty="0">
              <a:solidFill>
                <a:srgbClr val="0000FF"/>
              </a:solidFill>
              <a:latin typeface="+mn-lt"/>
              <a:ea typeface="Arial" charset="0"/>
              <a:cs typeface="+mn-cs"/>
            </a:endParaRPr>
          </a:p>
          <a:p>
            <a:pPr eaLnBrk="1" fontAlgn="auto" hangingPunct="1">
              <a:spcBef>
                <a:spcPts val="0"/>
              </a:spcBef>
              <a:spcAft>
                <a:spcPts val="0"/>
              </a:spcAft>
              <a:defRPr/>
            </a:pPr>
            <a:endParaRPr lang="en-US" sz="1000" dirty="0">
              <a:solidFill>
                <a:srgbClr val="FF0000"/>
              </a:solidFill>
              <a:latin typeface="+mn-lt"/>
              <a:ea typeface="Arial" charset="0"/>
              <a:cs typeface="+mn-cs"/>
            </a:endParaRPr>
          </a:p>
        </p:txBody>
      </p:sp>
      <p:cxnSp>
        <p:nvCxnSpPr>
          <p:cNvPr id="13" name="Straight Arrow Connector 12"/>
          <p:cNvCxnSpPr>
            <a:cxnSpLocks noChangeShapeType="1"/>
          </p:cNvCxnSpPr>
          <p:nvPr/>
        </p:nvCxnSpPr>
        <p:spPr bwMode="auto">
          <a:xfrm flipH="1" flipV="1">
            <a:off x="5410200" y="5168900"/>
            <a:ext cx="1219200" cy="152400"/>
          </a:xfrm>
          <a:prstGeom prst="straightConnector1">
            <a:avLst/>
          </a:prstGeom>
          <a:noFill/>
          <a:ln w="38100">
            <a:solidFill>
              <a:srgbClr val="FF0000"/>
            </a:solidFill>
            <a:round/>
            <a:headEnd/>
            <a:tailEnd type="arrow" w="med" len="med"/>
          </a:ln>
          <a:effectLst>
            <a:outerShdw blurRad="50800" dist="38100" dir="2700000" algn="br" rotWithShape="0">
              <a:srgbClr val="000000">
                <a:alpha val="42998"/>
              </a:srgbClr>
            </a:outerShdw>
          </a:effectLst>
          <a:extLst>
            <a:ext uri="{909E8E84-426E-40DD-AFC4-6F175D3DCCD1}">
              <a14:hiddenFill xmlns:a14="http://schemas.microsoft.com/office/drawing/2010/main">
                <a:noFill/>
              </a14:hiddenFill>
            </a:ext>
          </a:extLst>
        </p:spPr>
      </p:cxnSp>
      <p:sp>
        <p:nvSpPr>
          <p:cNvPr id="16" name="Left Brace 15"/>
          <p:cNvSpPr>
            <a:spLocks/>
          </p:cNvSpPr>
          <p:nvPr/>
        </p:nvSpPr>
        <p:spPr bwMode="auto">
          <a:xfrm>
            <a:off x="6702425" y="4914900"/>
            <a:ext cx="536575" cy="762000"/>
          </a:xfrm>
          <a:prstGeom prst="leftBrace">
            <a:avLst>
              <a:gd name="adj1" fmla="val 8330"/>
              <a:gd name="adj2"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cs typeface="+mn-cs"/>
            </a:endParaRPr>
          </a:p>
        </p:txBody>
      </p:sp>
      <p:cxnSp>
        <p:nvCxnSpPr>
          <p:cNvPr id="19" name="Straight Arrow Connector 18"/>
          <p:cNvCxnSpPr>
            <a:cxnSpLocks noChangeShapeType="1"/>
          </p:cNvCxnSpPr>
          <p:nvPr/>
        </p:nvCxnSpPr>
        <p:spPr bwMode="auto">
          <a:xfrm flipH="1" flipV="1">
            <a:off x="5410200" y="6007100"/>
            <a:ext cx="1219200" cy="190500"/>
          </a:xfrm>
          <a:prstGeom prst="straightConnector1">
            <a:avLst/>
          </a:prstGeom>
          <a:noFill/>
          <a:ln w="38100">
            <a:solidFill>
              <a:srgbClr val="0000FF"/>
            </a:solidFill>
            <a:round/>
            <a:headEnd/>
            <a:tailEnd type="arrow" w="med" len="med"/>
          </a:ln>
          <a:effectLst>
            <a:outerShdw blurRad="50800" dist="38100" dir="2700000" rotWithShape="0">
              <a:srgbClr val="000000">
                <a:alpha val="42998"/>
              </a:srgbClr>
            </a:outerShdw>
          </a:effectLst>
          <a:extLst>
            <a:ext uri="{909E8E84-426E-40DD-AFC4-6F175D3DCCD1}">
              <a14:hiddenFill xmlns:a14="http://schemas.microsoft.com/office/drawing/2010/main">
                <a:noFill/>
              </a14:hiddenFill>
            </a:ext>
          </a:extLst>
        </p:spPr>
      </p:cxnSp>
      <p:sp>
        <p:nvSpPr>
          <p:cNvPr id="21" name="Left Brace 20"/>
          <p:cNvSpPr>
            <a:spLocks/>
          </p:cNvSpPr>
          <p:nvPr/>
        </p:nvSpPr>
        <p:spPr bwMode="auto">
          <a:xfrm>
            <a:off x="6858000" y="5994400"/>
            <a:ext cx="228600" cy="381000"/>
          </a:xfrm>
          <a:prstGeom prst="leftBrace">
            <a:avLst>
              <a:gd name="adj1" fmla="val 8333"/>
              <a:gd name="adj2" fmla="val 50000"/>
            </a:avLst>
          </a:prstGeom>
          <a:noFill/>
          <a:ln w="25400">
            <a:solidFill>
              <a:srgbClr val="0000FF"/>
            </a:solidFill>
            <a:round/>
            <a:headEnd/>
            <a:tailEnd/>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endParaRPr lang="en-US" altLang="en-US" sz="1800">
              <a:cs typeface="+mn-cs"/>
            </a:endParaRPr>
          </a:p>
        </p:txBody>
      </p:sp>
      <p:sp>
        <p:nvSpPr>
          <p:cNvPr id="17420" name="TextBox 1"/>
          <p:cNvSpPr txBox="1">
            <a:spLocks noChangeArrowheads="1"/>
          </p:cNvSpPr>
          <p:nvPr/>
        </p:nvSpPr>
        <p:spPr bwMode="auto">
          <a:xfrm>
            <a:off x="0" y="23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ctr" eaLnBrk="1" hangingPunct="1">
              <a:spcBef>
                <a:spcPct val="0"/>
              </a:spcBef>
              <a:buFontTx/>
              <a:buNone/>
            </a:pPr>
            <a:r>
              <a:rPr lang="en-US" altLang="en-US" sz="4000" b="1">
                <a:solidFill>
                  <a:srgbClr val="000090"/>
                </a:solidFill>
              </a:rPr>
              <a:t>Electroproduction</a:t>
            </a: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61402C8A-421B-2A06-758E-58EFDB50696A}"/>
              </a:ext>
            </a:extLst>
          </p:cNvPr>
          <p:cNvSpPr>
            <a:spLocks noGrp="1"/>
          </p:cNvSpPr>
          <p:nvPr>
            <p:ph type="sldNum" sz="quarter" idx="12"/>
          </p:nvPr>
        </p:nvSpPr>
        <p:spPr/>
        <p:txBody>
          <a:bodyPr/>
          <a:lstStyle/>
          <a:p>
            <a:pPr>
              <a:defRPr/>
            </a:pPr>
            <a:fld id="{33386914-9120-D54D-A0BF-EF4C0751C264}" type="slidenum">
              <a:rPr lang="en-US" altLang="en-US" smtClean="0"/>
              <a:pPr>
                <a:defRPr/>
              </a:pPr>
              <a:t>30</a:t>
            </a:fld>
            <a:endParaRPr lang="en-US" altLang="en-US"/>
          </a:p>
        </p:txBody>
      </p:sp>
      <p:sp>
        <p:nvSpPr>
          <p:cNvPr id="4" name="TextBox 3">
            <a:extLst>
              <a:ext uri="{FF2B5EF4-FFF2-40B4-BE49-F238E27FC236}">
                <a16:creationId xmlns:a16="http://schemas.microsoft.com/office/drawing/2014/main" id="{4D3C7A95-D284-14BE-3473-443D452BD6B1}"/>
              </a:ext>
            </a:extLst>
          </p:cNvPr>
          <p:cNvSpPr txBox="1"/>
          <p:nvPr/>
        </p:nvSpPr>
        <p:spPr>
          <a:xfrm>
            <a:off x="0" y="6499772"/>
            <a:ext cx="2590800" cy="369332"/>
          </a:xfrm>
          <a:prstGeom prst="rect">
            <a:avLst/>
          </a:prstGeom>
          <a:noFill/>
        </p:spPr>
        <p:txBody>
          <a:bodyPr wrap="square" rtlCol="0">
            <a:spAutoFit/>
          </a:bodyPr>
          <a:lstStyle/>
          <a:p>
            <a:r>
              <a:rPr lang="en-US" dirty="0">
                <a:highlight>
                  <a:srgbClr val="FFBF16"/>
                </a:highlight>
              </a:rPr>
              <a:t>cf.  Victor </a:t>
            </a:r>
            <a:r>
              <a:rPr lang="en-US" dirty="0" err="1">
                <a:highlight>
                  <a:srgbClr val="FFBF16"/>
                </a:highlight>
              </a:rPr>
              <a:t>Mokeev’s</a:t>
            </a:r>
            <a:r>
              <a:rPr lang="en-US" dirty="0">
                <a:highlight>
                  <a:srgbClr val="FFBF16"/>
                </a:highlight>
              </a:rPr>
              <a:t> talk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altLang="en-US">
              <a:ea typeface="ＭＳ Ｐゴシック" charset="-128"/>
              <a:cs typeface="ＭＳ Ｐゴシック" charset="-128"/>
            </a:endParaRPr>
          </a:p>
        </p:txBody>
      </p:sp>
      <p:pic>
        <p:nvPicPr>
          <p:cNvPr id="21506" name="Content Placeholder 7"/>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339725"/>
            <a:ext cx="9166225" cy="6134100"/>
          </a:xfrm>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4075" y="995363"/>
            <a:ext cx="4092575" cy="420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59338" y="5202238"/>
            <a:ext cx="3157537" cy="276225"/>
          </a:xfrm>
          <a:prstGeom prst="rect">
            <a:avLst/>
          </a:prstGeom>
          <a:noFill/>
        </p:spPr>
        <p:txBody>
          <a:bodyPr>
            <a:spAutoFit/>
          </a:bodyPr>
          <a:lstStyle/>
          <a:p>
            <a:pPr defTabSz="914400" eaLnBrk="1" hangingPunct="1">
              <a:defRPr/>
            </a:pPr>
            <a:r>
              <a:rPr lang="en-US" sz="1200" b="1" dirty="0">
                <a:solidFill>
                  <a:srgbClr val="000000"/>
                </a:solidFill>
                <a:latin typeface="Arial" pitchFamily="34" charset="0"/>
                <a:ea typeface="+mn-ea"/>
                <a:cs typeface="Arial" pitchFamily="34" charset="0"/>
              </a:rPr>
              <a:t>V. D. </a:t>
            </a:r>
            <a:r>
              <a:rPr lang="en-US" sz="1200" b="1" dirty="0" err="1">
                <a:solidFill>
                  <a:srgbClr val="000000"/>
                </a:solidFill>
                <a:latin typeface="Arial" pitchFamily="34" charset="0"/>
                <a:ea typeface="+mn-ea"/>
                <a:cs typeface="Arial" pitchFamily="34" charset="0"/>
              </a:rPr>
              <a:t>Burkert</a:t>
            </a:r>
            <a:r>
              <a:rPr lang="en-US" sz="1200" b="1" dirty="0">
                <a:solidFill>
                  <a:srgbClr val="000000"/>
                </a:solidFill>
                <a:latin typeface="Arial" pitchFamily="34" charset="0"/>
                <a:ea typeface="+mn-ea"/>
                <a:cs typeface="Arial" pitchFamily="34" charset="0"/>
              </a:rPr>
              <a:t>,  Baryons 2016</a:t>
            </a:r>
          </a:p>
        </p:txBody>
      </p:sp>
      <p:pic>
        <p:nvPicPr>
          <p:cNvPr id="2150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5275" y="5541963"/>
            <a:ext cx="2411413" cy="960437"/>
          </a:xfrm>
          <a:prstGeom prst="rect">
            <a:avLst/>
          </a:prstGeom>
          <a:solidFill>
            <a:srgbClr val="FFBF16"/>
          </a:solidFill>
          <a:ln w="9525">
            <a:solidFill>
              <a:srgbClr val="4F81BD"/>
            </a:solidFill>
            <a:miter lim="800000"/>
            <a:headEnd/>
            <a:tailEnd/>
          </a:ln>
        </p:spPr>
      </p:pic>
      <p:sp>
        <p:nvSpPr>
          <p:cNvPr id="3" name="TextBox 2"/>
          <p:cNvSpPr txBox="1"/>
          <p:nvPr/>
        </p:nvSpPr>
        <p:spPr>
          <a:xfrm>
            <a:off x="293688" y="5794375"/>
            <a:ext cx="5868987" cy="739775"/>
          </a:xfrm>
          <a:prstGeom prst="rect">
            <a:avLst/>
          </a:prstGeom>
          <a:solidFill>
            <a:srgbClr val="FFBF16"/>
          </a:solidFill>
          <a:ln>
            <a:solidFill>
              <a:srgbClr val="4F81BD"/>
            </a:solidFill>
          </a:ln>
        </p:spPr>
        <p:txBody>
          <a:bodyPr wrap="none">
            <a:spAutoFit/>
          </a:bodyPr>
          <a:lstStyle/>
          <a:p>
            <a:pPr defTabSz="914400" eaLnBrk="1" hangingPunct="1">
              <a:defRPr/>
            </a:pPr>
            <a:r>
              <a:rPr lang="en-US" sz="1400" b="1" dirty="0">
                <a:solidFill>
                  <a:srgbClr val="3333FF"/>
                </a:solidFill>
                <a:latin typeface="Arial" pitchFamily="34" charset="0"/>
                <a:ea typeface="+mn-ea"/>
                <a:cs typeface="Arial" pitchFamily="34" charset="0"/>
              </a:rPr>
              <a:t>DSE describe successfully the nucleon elastic and the transition</a:t>
            </a:r>
          </a:p>
          <a:p>
            <a:pPr defTabSz="914400" eaLnBrk="1" hangingPunct="1">
              <a:defRPr/>
            </a:pP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a:t>
            </a:r>
            <a:r>
              <a:rPr lang="en-US" sz="1400" b="1" dirty="0">
                <a:solidFill>
                  <a:srgbClr val="3333FF"/>
                </a:solidFill>
                <a:latin typeface="Symbol" panose="05050102010706020507" pitchFamily="18" charset="2"/>
                <a:ea typeface="+mn-ea"/>
                <a:cs typeface="Arial"/>
              </a:rPr>
              <a:t>D</a:t>
            </a:r>
            <a:r>
              <a:rPr lang="en-US" sz="1400" b="1" dirty="0">
                <a:solidFill>
                  <a:srgbClr val="3333FF"/>
                </a:solidFill>
                <a:latin typeface="Arial"/>
                <a:ea typeface="+mn-ea"/>
                <a:cs typeface="Arial"/>
              </a:rPr>
              <a:t>(1232)3/2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a:t>
            </a:r>
            <a:r>
              <a:rPr lang="en-US" sz="1400" b="1" dirty="0">
                <a:solidFill>
                  <a:srgbClr val="3333FF"/>
                </a:solidFill>
                <a:latin typeface="Arial" pitchFamily="34" charset="0"/>
                <a:ea typeface="+mn-ea"/>
                <a:cs typeface="Arial" pitchFamily="34" charset="0"/>
              </a:rPr>
              <a:t>N</a:t>
            </a:r>
            <a:r>
              <a:rPr lang="en-US" sz="1400" b="1" dirty="0">
                <a:solidFill>
                  <a:srgbClr val="3333FF"/>
                </a:solidFill>
                <a:latin typeface="Arial"/>
                <a:ea typeface="+mn-ea"/>
                <a:cs typeface="Arial"/>
              </a:rPr>
              <a:t>→N(1535)1/2</a:t>
            </a:r>
            <a:r>
              <a:rPr lang="en-US" sz="1400" b="1" baseline="30000" dirty="0">
                <a:solidFill>
                  <a:srgbClr val="3333FF"/>
                </a:solidFill>
                <a:latin typeface="Arial"/>
                <a:ea typeface="+mn-ea"/>
                <a:cs typeface="Arial"/>
              </a:rPr>
              <a:t>-</a:t>
            </a:r>
            <a:r>
              <a:rPr lang="en-US" sz="1400" b="1" dirty="0">
                <a:solidFill>
                  <a:srgbClr val="3333FF"/>
                </a:solidFill>
                <a:latin typeface="Arial"/>
                <a:ea typeface="+mn-ea"/>
                <a:cs typeface="Arial"/>
              </a:rPr>
              <a:t>  form factors </a:t>
            </a:r>
            <a:r>
              <a:rPr lang="en-US" sz="1400" b="1" u="sng" dirty="0">
                <a:solidFill>
                  <a:srgbClr val="3333FF"/>
                </a:solidFill>
                <a:latin typeface="Arial"/>
                <a:ea typeface="+mn-ea"/>
                <a:cs typeface="Arial"/>
              </a:rPr>
              <a:t>with the same dressed</a:t>
            </a:r>
          </a:p>
          <a:p>
            <a:pPr defTabSz="914400" eaLnBrk="1" hangingPunct="1">
              <a:defRPr/>
            </a:pPr>
            <a:r>
              <a:rPr lang="en-US" sz="1400" b="1" u="sng" dirty="0">
                <a:solidFill>
                  <a:srgbClr val="3333FF"/>
                </a:solidFill>
                <a:latin typeface="Arial"/>
                <a:ea typeface="+mn-ea"/>
                <a:cs typeface="Arial"/>
              </a:rPr>
              <a:t>quark  mass function</a:t>
            </a:r>
            <a:r>
              <a:rPr lang="en-US" sz="1400" b="1" u="sng" dirty="0">
                <a:solidFill>
                  <a:srgbClr val="3333FF"/>
                </a:solidFill>
                <a:latin typeface="Arial" pitchFamily="34" charset="0"/>
                <a:ea typeface="+mn-ea"/>
                <a:cs typeface="Arial" pitchFamily="34" charset="0"/>
              </a:rPr>
              <a:t> (</a:t>
            </a:r>
            <a:r>
              <a:rPr lang="en-US" sz="1400" b="1" u="sng" dirty="0" err="1">
                <a:solidFill>
                  <a:srgbClr val="3333FF"/>
                </a:solidFill>
                <a:latin typeface="Arial" pitchFamily="34" charset="0"/>
                <a:ea typeface="+mn-ea"/>
                <a:cs typeface="Arial" pitchFamily="34" charset="0"/>
              </a:rPr>
              <a:t>J.Segovia</a:t>
            </a:r>
            <a:r>
              <a:rPr lang="en-US" sz="1400" b="1" u="sng" dirty="0">
                <a:solidFill>
                  <a:srgbClr val="3333FF"/>
                </a:solidFill>
                <a:latin typeface="Arial" pitchFamily="34" charset="0"/>
                <a:ea typeface="+mn-ea"/>
                <a:cs typeface="Arial" pitchFamily="34" charset="0"/>
              </a:rPr>
              <a:t>, et al., PRL 115, 171801 (2015)).</a:t>
            </a:r>
          </a:p>
        </p:txBody>
      </p:sp>
      <p:sp>
        <p:nvSpPr>
          <p:cNvPr id="4" name="Footer Placeholder 3"/>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995FE18E-147C-DD0B-18CD-0EEDBC83D4D0}"/>
              </a:ext>
            </a:extLst>
          </p:cNvPr>
          <p:cNvSpPr>
            <a:spLocks noGrp="1"/>
          </p:cNvSpPr>
          <p:nvPr>
            <p:ph type="sldNum" sz="quarter" idx="12"/>
          </p:nvPr>
        </p:nvSpPr>
        <p:spPr/>
        <p:txBody>
          <a:bodyPr/>
          <a:lstStyle/>
          <a:p>
            <a:pPr>
              <a:defRPr/>
            </a:pPr>
            <a:fld id="{AB7CE779-21FB-D348-B8EA-3C752F0DE6DE}" type="slidenum">
              <a:rPr lang="en-US" altLang="en-US" smtClean="0"/>
              <a:pPr>
                <a:defRPr/>
              </a:pPr>
              <a:t>31</a:t>
            </a:fld>
            <a:endParaRPr lang="en-US" alt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3"/>
          <p:cNvSpPr>
            <a:spLocks noGrp="1"/>
          </p:cNvSpPr>
          <p:nvPr>
            <p:ph type="title"/>
          </p:nvPr>
        </p:nvSpPr>
        <p:spPr>
          <a:xfrm>
            <a:off x="169863" y="-446088"/>
            <a:ext cx="8974137" cy="1649413"/>
          </a:xfrm>
        </p:spPr>
        <p:txBody>
          <a:bodyPr/>
          <a:lstStyle/>
          <a:p>
            <a:r>
              <a:rPr lang="fr-FR" altLang="en-US" sz="2800" dirty="0" err="1">
                <a:solidFill>
                  <a:schemeClr val="tx2"/>
                </a:solidFill>
                <a:ea typeface="ＭＳ Ｐゴシック" charset="-128"/>
                <a:cs typeface="ＭＳ Ｐゴシック" charset="-128"/>
              </a:rPr>
              <a:t>Electromagnetic</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baryonic</a:t>
            </a:r>
            <a:r>
              <a:rPr lang="fr-FR" altLang="en-US" sz="2800" dirty="0">
                <a:solidFill>
                  <a:schemeClr val="tx2"/>
                </a:solidFill>
                <a:ea typeface="ＭＳ Ｐゴシック" charset="-128"/>
                <a:cs typeface="ＭＳ Ｐゴシック" charset="-128"/>
              </a:rPr>
              <a:t> transitions in time-</a:t>
            </a:r>
            <a:r>
              <a:rPr lang="fr-FR" altLang="en-US" sz="2800" dirty="0" err="1">
                <a:solidFill>
                  <a:schemeClr val="tx2"/>
                </a:solidFill>
                <a:ea typeface="ＭＳ Ｐゴシック" charset="-128"/>
                <a:cs typeface="ＭＳ Ｐゴシック" charset="-128"/>
              </a:rPr>
              <a:t>like</a:t>
            </a:r>
            <a:r>
              <a:rPr lang="fr-FR" altLang="en-US" sz="2800" dirty="0">
                <a:solidFill>
                  <a:schemeClr val="tx2"/>
                </a:solidFill>
                <a:ea typeface="ＭＳ Ｐゴシック" charset="-128"/>
                <a:cs typeface="ＭＳ Ｐゴシック" charset="-128"/>
              </a:rPr>
              <a:t> </a:t>
            </a:r>
            <a:br>
              <a:rPr lang="fr-FR" altLang="en-US" sz="2800" dirty="0">
                <a:solidFill>
                  <a:schemeClr val="tx2"/>
                </a:solidFill>
                <a:ea typeface="ＭＳ Ｐゴシック" charset="-128"/>
                <a:cs typeface="ＭＳ Ｐゴシック" charset="-128"/>
              </a:rPr>
            </a:br>
            <a:r>
              <a:rPr lang="fr-FR" altLang="en-US" sz="2800" dirty="0">
                <a:solidFill>
                  <a:schemeClr val="tx2"/>
                </a:solidFill>
                <a:ea typeface="ＭＳ Ｐゴシック" charset="-128"/>
                <a:cs typeface="ＭＳ Ｐゴシック" charset="-128"/>
              </a:rPr>
              <a:t>and </a:t>
            </a:r>
            <a:r>
              <a:rPr lang="fr-FR" altLang="en-US" sz="2800" dirty="0" err="1">
                <a:solidFill>
                  <a:schemeClr val="tx2"/>
                </a:solidFill>
                <a:ea typeface="ＭＳ Ｐゴシック" charset="-128"/>
                <a:cs typeface="ＭＳ Ｐゴシック" charset="-128"/>
              </a:rPr>
              <a:t>space-like</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regions</a:t>
            </a:r>
            <a:r>
              <a:rPr lang="fr-FR" altLang="en-US" sz="2800" dirty="0">
                <a:solidFill>
                  <a:schemeClr val="tx2"/>
                </a:solidFill>
                <a:ea typeface="ＭＳ Ｐゴシック" charset="-128"/>
                <a:cs typeface="ＭＳ Ｐゴシック" charset="-128"/>
              </a:rPr>
              <a:t>: </a:t>
            </a:r>
            <a:r>
              <a:rPr lang="fr-FR" altLang="en-US" sz="2800" dirty="0" err="1">
                <a:solidFill>
                  <a:schemeClr val="tx2"/>
                </a:solidFill>
                <a:ea typeface="ＭＳ Ｐゴシック" charset="-128"/>
                <a:cs typeface="ＭＳ Ｐゴシック" charset="-128"/>
              </a:rPr>
              <a:t>towards</a:t>
            </a:r>
            <a:r>
              <a:rPr lang="fr-FR" altLang="en-US" sz="2800" dirty="0">
                <a:solidFill>
                  <a:schemeClr val="tx2"/>
                </a:solidFill>
                <a:ea typeface="ＭＳ Ｐゴシック" charset="-128"/>
                <a:cs typeface="ＭＳ Ｐゴシック" charset="-128"/>
              </a:rPr>
              <a:t> a global </a:t>
            </a:r>
            <a:r>
              <a:rPr lang="fr-FR" altLang="en-US" sz="2800" dirty="0" err="1">
                <a:solidFill>
                  <a:schemeClr val="tx2"/>
                </a:solidFill>
                <a:ea typeface="ＭＳ Ｐゴシック" charset="-128"/>
                <a:cs typeface="ＭＳ Ｐゴシック" charset="-128"/>
              </a:rPr>
              <a:t>picture</a:t>
            </a:r>
            <a:r>
              <a:rPr lang="fr-FR" altLang="en-US" sz="2800" dirty="0">
                <a:solidFill>
                  <a:schemeClr val="tx2"/>
                </a:solidFill>
                <a:ea typeface="ＭＳ Ｐゴシック" charset="-128"/>
                <a:cs typeface="ＭＳ Ｐゴシック" charset="-128"/>
              </a:rPr>
              <a:t>?</a:t>
            </a:r>
          </a:p>
        </p:txBody>
      </p:sp>
      <p:sp>
        <p:nvSpPr>
          <p:cNvPr id="35842" name="Text Box 8"/>
          <p:cNvSpPr txBox="1">
            <a:spLocks noChangeArrowheads="1"/>
          </p:cNvSpPr>
          <p:nvPr/>
        </p:nvSpPr>
        <p:spPr bwMode="auto">
          <a:xfrm>
            <a:off x="717550" y="1566863"/>
            <a:ext cx="15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3" name="Rectangle 9"/>
          <p:cNvSpPr>
            <a:spLocks noChangeArrowheads="1"/>
          </p:cNvSpPr>
          <p:nvPr/>
        </p:nvSpPr>
        <p:spPr bwMode="auto">
          <a:xfrm>
            <a:off x="47625" y="1576388"/>
            <a:ext cx="4543425" cy="2409825"/>
          </a:xfrm>
          <a:prstGeom prst="rect">
            <a:avLst/>
          </a:prstGeom>
          <a:solidFill>
            <a:schemeClr val="accent1"/>
          </a:solidFill>
          <a:ln w="9360">
            <a:solidFill>
              <a:srgbClr val="FF66CC"/>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4" name="Text Box 10"/>
          <p:cNvSpPr txBox="1">
            <a:spLocks noChangeArrowheads="1"/>
          </p:cNvSpPr>
          <p:nvPr/>
        </p:nvSpPr>
        <p:spPr bwMode="auto">
          <a:xfrm>
            <a:off x="169863" y="1568450"/>
            <a:ext cx="357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dirty="0">
                <a:solidFill>
                  <a:srgbClr val="FFFF00"/>
                </a:solidFill>
              </a:rPr>
              <a:t>Time-</a:t>
            </a:r>
            <a:r>
              <a:rPr lang="fr-FR" altLang="en-US" sz="1600" dirty="0" err="1">
                <a:solidFill>
                  <a:srgbClr val="FFFF00"/>
                </a:solidFill>
              </a:rPr>
              <a:t>Like</a:t>
            </a:r>
            <a:r>
              <a:rPr lang="fr-FR" altLang="en-US" sz="1600" dirty="0">
                <a:solidFill>
                  <a:srgbClr val="FFFF00"/>
                </a:solidFill>
              </a:rPr>
              <a:t> </a:t>
            </a:r>
            <a:r>
              <a:rPr lang="fr-FR" altLang="en-US" sz="1600" dirty="0" err="1">
                <a:solidFill>
                  <a:srgbClr val="FFFF00"/>
                </a:solidFill>
              </a:rPr>
              <a:t>electromagnetic</a:t>
            </a:r>
            <a:r>
              <a:rPr lang="fr-FR" altLang="en-US" sz="1600" dirty="0">
                <a:solidFill>
                  <a:srgbClr val="FFFF00"/>
                </a:solidFill>
              </a:rPr>
              <a:t> </a:t>
            </a:r>
            <a:r>
              <a:rPr lang="fr-FR" altLang="en-US" sz="1600" dirty="0" err="1">
                <a:solidFill>
                  <a:srgbClr val="FFFF00"/>
                </a:solidFill>
              </a:rPr>
              <a:t>form</a:t>
            </a:r>
            <a:r>
              <a:rPr lang="fr-FR" altLang="en-US" sz="1600" dirty="0">
                <a:solidFill>
                  <a:srgbClr val="FFFF00"/>
                </a:solidFill>
              </a:rPr>
              <a:t> </a:t>
            </a:r>
            <a:r>
              <a:rPr lang="fr-FR" altLang="en-US" sz="1600" dirty="0" err="1">
                <a:solidFill>
                  <a:srgbClr val="FFFF00"/>
                </a:solidFill>
              </a:rPr>
              <a:t>factors</a:t>
            </a:r>
            <a:endParaRPr lang="fr-FR" altLang="en-US" sz="1600" dirty="0">
              <a:solidFill>
                <a:srgbClr val="FFFF00"/>
              </a:solidFill>
            </a:endParaRPr>
          </a:p>
        </p:txBody>
      </p:sp>
      <p:sp>
        <p:nvSpPr>
          <p:cNvPr id="35845" name="Text Box 11"/>
          <p:cNvSpPr txBox="1">
            <a:spLocks noChangeArrowheads="1"/>
          </p:cNvSpPr>
          <p:nvPr/>
        </p:nvSpPr>
        <p:spPr bwMode="auto">
          <a:xfrm>
            <a:off x="3175" y="2978150"/>
            <a:ext cx="174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47" name="Text Box 13"/>
          <p:cNvSpPr txBox="1">
            <a:spLocks noChangeArrowheads="1"/>
          </p:cNvSpPr>
          <p:nvPr/>
        </p:nvSpPr>
        <p:spPr bwMode="auto">
          <a:xfrm>
            <a:off x="1908175" y="2308225"/>
            <a:ext cx="3063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00"/>
                </a:solidFill>
              </a:rPr>
              <a:t>n</a:t>
            </a:r>
          </a:p>
        </p:txBody>
      </p:sp>
      <p:grpSp>
        <p:nvGrpSpPr>
          <p:cNvPr id="35848" name="Group 14"/>
          <p:cNvGrpSpPr>
            <a:grpSpLocks/>
          </p:cNvGrpSpPr>
          <p:nvPr/>
        </p:nvGrpSpPr>
        <p:grpSpPr bwMode="auto">
          <a:xfrm>
            <a:off x="1127125" y="2562225"/>
            <a:ext cx="1555750" cy="1185863"/>
            <a:chOff x="683" y="1370"/>
            <a:chExt cx="1012" cy="747"/>
          </a:xfrm>
        </p:grpSpPr>
        <p:grpSp>
          <p:nvGrpSpPr>
            <p:cNvPr id="35902" name="Group 15"/>
            <p:cNvGrpSpPr>
              <a:grpSpLocks/>
            </p:cNvGrpSpPr>
            <p:nvPr/>
          </p:nvGrpSpPr>
          <p:grpSpPr bwMode="auto">
            <a:xfrm>
              <a:off x="727" y="1370"/>
              <a:ext cx="968" cy="747"/>
              <a:chOff x="727" y="1370"/>
              <a:chExt cx="968" cy="747"/>
            </a:xfrm>
          </p:grpSpPr>
          <p:grpSp>
            <p:nvGrpSpPr>
              <p:cNvPr id="35905" name="Group 16"/>
              <p:cNvGrpSpPr>
                <a:grpSpLocks/>
              </p:cNvGrpSpPr>
              <p:nvPr/>
            </p:nvGrpSpPr>
            <p:grpSpPr bwMode="auto">
              <a:xfrm>
                <a:off x="727" y="1370"/>
                <a:ext cx="968" cy="747"/>
                <a:chOff x="727" y="1370"/>
                <a:chExt cx="968" cy="747"/>
              </a:xfrm>
            </p:grpSpPr>
            <p:sp>
              <p:nvSpPr>
                <p:cNvPr id="35907" name="Line 17"/>
                <p:cNvSpPr>
                  <a:spLocks noChangeShapeType="1"/>
                </p:cNvSpPr>
                <p:nvPr/>
              </p:nvSpPr>
              <p:spPr bwMode="auto">
                <a:xfrm flipV="1">
                  <a:off x="727" y="1600"/>
                  <a:ext cx="358" cy="8"/>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8" name="Line 18"/>
                <p:cNvSpPr>
                  <a:spLocks noChangeShapeType="1"/>
                </p:cNvSpPr>
                <p:nvPr/>
              </p:nvSpPr>
              <p:spPr bwMode="auto">
                <a:xfrm flipV="1">
                  <a:off x="1063" y="1368"/>
                  <a:ext cx="281" cy="24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09" name="Line 19"/>
                <p:cNvSpPr>
                  <a:spLocks noChangeShapeType="1"/>
                </p:cNvSpPr>
                <p:nvPr/>
              </p:nvSpPr>
              <p:spPr bwMode="auto">
                <a:xfrm flipV="1">
                  <a:off x="1388" y="1701"/>
                  <a:ext cx="308" cy="126"/>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910" name="Line 20"/>
                <p:cNvSpPr>
                  <a:spLocks noChangeShapeType="1"/>
                </p:cNvSpPr>
                <p:nvPr/>
              </p:nvSpPr>
              <p:spPr bwMode="auto">
                <a:xfrm flipH="1">
                  <a:off x="1166" y="1827"/>
                  <a:ext cx="222" cy="291"/>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35906" name="AutoShape 21"/>
              <p:cNvSpPr>
                <a:spLocks noChangeArrowheads="1"/>
              </p:cNvSpPr>
              <p:nvPr/>
            </p:nvSpPr>
            <p:spPr bwMode="auto">
              <a:xfrm rot="-3000000">
                <a:off x="1211" y="1526"/>
                <a:ext cx="41" cy="395"/>
              </a:xfrm>
              <a:custGeom>
                <a:avLst/>
                <a:gdLst>
                  <a:gd name="T0" fmla="*/ 1 w 77"/>
                  <a:gd name="T1" fmla="*/ 1 h 695"/>
                  <a:gd name="T2" fmla="*/ 1 w 77"/>
                  <a:gd name="T3" fmla="*/ 1 h 695"/>
                  <a:gd name="T4" fmla="*/ 1 w 77"/>
                  <a:gd name="T5" fmla="*/ 1 h 695"/>
                  <a:gd name="T6" fmla="*/ 1 w 77"/>
                  <a:gd name="T7" fmla="*/ 1 h 695"/>
                  <a:gd name="T8" fmla="*/ 1 w 77"/>
                  <a:gd name="T9" fmla="*/ 1 h 695"/>
                  <a:gd name="T10" fmla="*/ 1 w 77"/>
                  <a:gd name="T11" fmla="*/ 1 h 695"/>
                  <a:gd name="T12" fmla="*/ 1 w 77"/>
                  <a:gd name="T13" fmla="*/ 1 h 695"/>
                  <a:gd name="T14" fmla="*/ 1 w 77"/>
                  <a:gd name="T15" fmla="*/ 1 h 695"/>
                  <a:gd name="T16" fmla="*/ 1 w 77"/>
                  <a:gd name="T17" fmla="*/ 1 h 695"/>
                  <a:gd name="T18" fmla="*/ 1 w 77"/>
                  <a:gd name="T19" fmla="*/ 1 h 695"/>
                  <a:gd name="T20" fmla="*/ 1 w 77"/>
                  <a:gd name="T21" fmla="*/ 1 h 695"/>
                  <a:gd name="T22" fmla="*/ 1 w 77"/>
                  <a:gd name="T23" fmla="*/ 1 h 695"/>
                  <a:gd name="T24" fmla="*/ 1 w 77"/>
                  <a:gd name="T25" fmla="*/ 1 h 695"/>
                  <a:gd name="T26" fmla="*/ 1 w 77"/>
                  <a:gd name="T27" fmla="*/ 1 h 695"/>
                  <a:gd name="T28" fmla="*/ 1 w 77"/>
                  <a:gd name="T29" fmla="*/ 1 h 695"/>
                  <a:gd name="T30" fmla="*/ 1 w 77"/>
                  <a:gd name="T31" fmla="*/ 1 h 695"/>
                  <a:gd name="T32" fmla="*/ 1 w 77"/>
                  <a:gd name="T33" fmla="*/ 1 h 695"/>
                  <a:gd name="T34" fmla="*/ 1 w 77"/>
                  <a:gd name="T35" fmla="*/ 1 h 695"/>
                  <a:gd name="T36" fmla="*/ 1 w 77"/>
                  <a:gd name="T37" fmla="*/ 1 h 695"/>
                  <a:gd name="T38" fmla="*/ 1 w 77"/>
                  <a:gd name="T39" fmla="*/ 1 h 695"/>
                  <a:gd name="T40" fmla="*/ 1 w 77"/>
                  <a:gd name="T41" fmla="*/ 1 h 695"/>
                  <a:gd name="T42" fmla="*/ 1 w 77"/>
                  <a:gd name="T43" fmla="*/ 1 h 695"/>
                  <a:gd name="T44" fmla="*/ 1 w 77"/>
                  <a:gd name="T45" fmla="*/ 1 h 695"/>
                  <a:gd name="T46" fmla="*/ 1 w 77"/>
                  <a:gd name="T47" fmla="*/ 1 h 695"/>
                  <a:gd name="T48" fmla="*/ 1 w 77"/>
                  <a:gd name="T49" fmla="*/ 1 h 695"/>
                  <a:gd name="T50" fmla="*/ 1 w 77"/>
                  <a:gd name="T51" fmla="*/ 1 h 695"/>
                  <a:gd name="T52" fmla="*/ 1 w 77"/>
                  <a:gd name="T53" fmla="*/ 1 h 695"/>
                  <a:gd name="T54" fmla="*/ 1 w 77"/>
                  <a:gd name="T55" fmla="*/ 1 h 695"/>
                  <a:gd name="T56" fmla="*/ 1 w 77"/>
                  <a:gd name="T57" fmla="*/ 1 h 695"/>
                  <a:gd name="T58" fmla="*/ 1 w 77"/>
                  <a:gd name="T59" fmla="*/ 2 h 695"/>
                  <a:gd name="T60" fmla="*/ 1 w 77"/>
                  <a:gd name="T61" fmla="*/ 2 h 695"/>
                  <a:gd name="T62" fmla="*/ 1 w 77"/>
                  <a:gd name="T63" fmla="*/ 2 h 695"/>
                  <a:gd name="T64" fmla="*/ 1 w 77"/>
                  <a:gd name="T65" fmla="*/ 2 h 695"/>
                  <a:gd name="T66" fmla="*/ 1 w 77"/>
                  <a:gd name="T67" fmla="*/ 2 h 695"/>
                  <a:gd name="T68" fmla="*/ 1 w 77"/>
                  <a:gd name="T69" fmla="*/ 2 h 695"/>
                  <a:gd name="T70" fmla="*/ 1 w 77"/>
                  <a:gd name="T71" fmla="*/ 2 h 695"/>
                  <a:gd name="T72" fmla="*/ 1 w 77"/>
                  <a:gd name="T73" fmla="*/ 2 h 695"/>
                  <a:gd name="T74" fmla="*/ 1 w 77"/>
                  <a:gd name="T75" fmla="*/ 2 h 695"/>
                  <a:gd name="T76" fmla="*/ 1 w 77"/>
                  <a:gd name="T77" fmla="*/ 2 h 695"/>
                  <a:gd name="T78" fmla="*/ 1 w 77"/>
                  <a:gd name="T79" fmla="*/ 2 h 695"/>
                  <a:gd name="T80" fmla="*/ 1 w 77"/>
                  <a:gd name="T81" fmla="*/ 2 h 695"/>
                  <a:gd name="T82" fmla="*/ 1 w 77"/>
                  <a:gd name="T83" fmla="*/ 2 h 695"/>
                  <a:gd name="T84" fmla="*/ 1 w 77"/>
                  <a:gd name="T85" fmla="*/ 2 h 695"/>
                  <a:gd name="T86" fmla="*/ 1 w 77"/>
                  <a:gd name="T87" fmla="*/ 2 h 695"/>
                  <a:gd name="T88" fmla="*/ 1 w 77"/>
                  <a:gd name="T89" fmla="*/ 2 h 695"/>
                  <a:gd name="T90" fmla="*/ 1 w 77"/>
                  <a:gd name="T91" fmla="*/ 2 h 695"/>
                  <a:gd name="T92" fmla="*/ 1 w 77"/>
                  <a:gd name="T93" fmla="*/ 2 h 695"/>
                  <a:gd name="T94" fmla="*/ 1 w 77"/>
                  <a:gd name="T95" fmla="*/ 2 h 695"/>
                  <a:gd name="T96" fmla="*/ 1 w 77"/>
                  <a:gd name="T97" fmla="*/ 2 h 695"/>
                  <a:gd name="T98" fmla="*/ 1 w 77"/>
                  <a:gd name="T99" fmla="*/ 2 h 695"/>
                  <a:gd name="T100" fmla="*/ 1 w 77"/>
                  <a:gd name="T101" fmla="*/ 2 h 695"/>
                  <a:gd name="T102" fmla="*/ 1 w 77"/>
                  <a:gd name="T103" fmla="*/ 2 h 695"/>
                  <a:gd name="T104" fmla="*/ 1 w 77"/>
                  <a:gd name="T105" fmla="*/ 2 h 695"/>
                  <a:gd name="T106" fmla="*/ 1 w 77"/>
                  <a:gd name="T107" fmla="*/ 2 h 695"/>
                  <a:gd name="T108" fmla="*/ 1 w 77"/>
                  <a:gd name="T109" fmla="*/ 2 h 695"/>
                  <a:gd name="T110" fmla="*/ 1 w 77"/>
                  <a:gd name="T111" fmla="*/ 2 h 695"/>
                  <a:gd name="T112" fmla="*/ 1 w 77"/>
                  <a:gd name="T113" fmla="*/ 3 h 695"/>
                  <a:gd name="T114" fmla="*/ 1 w 77"/>
                  <a:gd name="T115" fmla="*/ 3 h 695"/>
                  <a:gd name="T116" fmla="*/ 1 w 77"/>
                  <a:gd name="T117" fmla="*/ 3 h 695"/>
                  <a:gd name="T118" fmla="*/ 1 w 77"/>
                  <a:gd name="T119" fmla="*/ 3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03" name="Oval 22"/>
            <p:cNvSpPr>
              <a:spLocks noChangeArrowheads="1"/>
            </p:cNvSpPr>
            <p:nvPr/>
          </p:nvSpPr>
          <p:spPr bwMode="auto">
            <a:xfrm>
              <a:off x="683"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904" name="Oval 23"/>
            <p:cNvSpPr>
              <a:spLocks noChangeArrowheads="1"/>
            </p:cNvSpPr>
            <p:nvPr/>
          </p:nvSpPr>
          <p:spPr bwMode="auto">
            <a:xfrm>
              <a:off x="1035" y="1578"/>
              <a:ext cx="44" cy="41"/>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grpSp>
      <p:sp>
        <p:nvSpPr>
          <p:cNvPr id="35849" name="Line 24"/>
          <p:cNvSpPr>
            <a:spLocks noChangeShapeType="1"/>
          </p:cNvSpPr>
          <p:nvPr/>
        </p:nvSpPr>
        <p:spPr bwMode="auto">
          <a:xfrm flipV="1">
            <a:off x="1141413" y="2914650"/>
            <a:ext cx="550862" cy="12700"/>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25"/>
          <p:cNvSpPr>
            <a:spLocks noChangeShapeType="1"/>
          </p:cNvSpPr>
          <p:nvPr/>
        </p:nvSpPr>
        <p:spPr bwMode="auto">
          <a:xfrm flipV="1">
            <a:off x="1711325" y="2560638"/>
            <a:ext cx="433388" cy="38417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26"/>
          <p:cNvSpPr>
            <a:spLocks noChangeShapeType="1"/>
          </p:cNvSpPr>
          <p:nvPr/>
        </p:nvSpPr>
        <p:spPr bwMode="auto">
          <a:xfrm flipV="1">
            <a:off x="2211388" y="3087688"/>
            <a:ext cx="473075" cy="200025"/>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27"/>
          <p:cNvSpPr>
            <a:spLocks noChangeShapeType="1"/>
          </p:cNvSpPr>
          <p:nvPr/>
        </p:nvSpPr>
        <p:spPr bwMode="auto">
          <a:xfrm flipH="1">
            <a:off x="1871663" y="3286125"/>
            <a:ext cx="341312" cy="4635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3" name="AutoShape 28"/>
          <p:cNvSpPr>
            <a:spLocks noChangeArrowheads="1"/>
          </p:cNvSpPr>
          <p:nvPr/>
        </p:nvSpPr>
        <p:spPr bwMode="auto">
          <a:xfrm rot="-3000000">
            <a:off x="1939132" y="2820194"/>
            <a:ext cx="65087" cy="60642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4" name="Oval 29"/>
          <p:cNvSpPr>
            <a:spLocks noChangeArrowheads="1"/>
          </p:cNvSpPr>
          <p:nvPr/>
        </p:nvSpPr>
        <p:spPr bwMode="auto">
          <a:xfrm>
            <a:off x="1127125" y="2890838"/>
            <a:ext cx="69850"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5" name="Oval 30"/>
          <p:cNvSpPr>
            <a:spLocks noChangeArrowheads="1"/>
          </p:cNvSpPr>
          <p:nvPr/>
        </p:nvSpPr>
        <p:spPr bwMode="auto">
          <a:xfrm>
            <a:off x="1670050" y="2890838"/>
            <a:ext cx="68263" cy="66675"/>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56" name="Text Box 31"/>
          <p:cNvSpPr txBox="1">
            <a:spLocks noChangeArrowheads="1"/>
          </p:cNvSpPr>
          <p:nvPr/>
        </p:nvSpPr>
        <p:spPr bwMode="auto">
          <a:xfrm>
            <a:off x="1952625" y="3551238"/>
            <a:ext cx="4127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57" name="Text Box 32"/>
          <p:cNvSpPr txBox="1">
            <a:spLocks noChangeArrowheads="1"/>
          </p:cNvSpPr>
          <p:nvPr/>
        </p:nvSpPr>
        <p:spPr bwMode="auto">
          <a:xfrm>
            <a:off x="1987550" y="2724150"/>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58" name="Line 33"/>
          <p:cNvSpPr>
            <a:spLocks noChangeShapeType="1"/>
          </p:cNvSpPr>
          <p:nvPr/>
        </p:nvSpPr>
        <p:spPr bwMode="auto">
          <a:xfrm>
            <a:off x="403225" y="2554288"/>
            <a:ext cx="704850" cy="373062"/>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59" name="Line 34"/>
          <p:cNvSpPr>
            <a:spLocks noChangeShapeType="1"/>
          </p:cNvSpPr>
          <p:nvPr/>
        </p:nvSpPr>
        <p:spPr bwMode="auto">
          <a:xfrm flipV="1">
            <a:off x="403225" y="2990850"/>
            <a:ext cx="704850" cy="439738"/>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0" name="Text Box 35"/>
          <p:cNvSpPr txBox="1">
            <a:spLocks noChangeArrowheads="1"/>
          </p:cNvSpPr>
          <p:nvPr/>
        </p:nvSpPr>
        <p:spPr bwMode="auto">
          <a:xfrm>
            <a:off x="127000" y="2459038"/>
            <a:ext cx="40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a:solidFill>
                  <a:srgbClr val="FFFFFF"/>
                </a:solidFill>
              </a:rPr>
              <a:t> </a:t>
            </a:r>
            <a:r>
              <a:rPr lang="fr-FR" altLang="en-US" baseline="30000">
                <a:solidFill>
                  <a:srgbClr val="FFFFFF"/>
                </a:solidFill>
              </a:rPr>
              <a:t>-</a:t>
            </a:r>
          </a:p>
        </p:txBody>
      </p:sp>
      <p:sp>
        <p:nvSpPr>
          <p:cNvPr id="35861" name="Text Box 37"/>
          <p:cNvSpPr txBox="1">
            <a:spLocks noChangeArrowheads="1"/>
          </p:cNvSpPr>
          <p:nvPr/>
        </p:nvSpPr>
        <p:spPr bwMode="auto">
          <a:xfrm>
            <a:off x="1116013" y="25654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62" name="Oval 38"/>
          <p:cNvSpPr>
            <a:spLocks noChangeArrowheads="1"/>
          </p:cNvSpPr>
          <p:nvPr/>
        </p:nvSpPr>
        <p:spPr bwMode="auto">
          <a:xfrm>
            <a:off x="1554163" y="2722563"/>
            <a:ext cx="384175" cy="373062"/>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3" name="Text Box 39"/>
          <p:cNvSpPr txBox="1">
            <a:spLocks noChangeArrowheads="1"/>
          </p:cNvSpPr>
          <p:nvPr/>
        </p:nvSpPr>
        <p:spPr bwMode="auto">
          <a:xfrm>
            <a:off x="327025" y="3357563"/>
            <a:ext cx="178593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=(M</a:t>
            </a:r>
            <a:r>
              <a:rPr lang="fr-FR" altLang="en-US" baseline="30000">
                <a:solidFill>
                  <a:srgbClr val="FFFFFF"/>
                </a:solidFill>
              </a:rPr>
              <a:t> </a:t>
            </a:r>
            <a:r>
              <a:rPr lang="fr-FR" altLang="en-US" baseline="-25000">
                <a:solidFill>
                  <a:srgbClr val="FFFFFF"/>
                </a:solidFill>
              </a:rPr>
              <a:t>ee</a:t>
            </a:r>
            <a:r>
              <a:rPr lang="fr-FR" altLang="en-US" baseline="30000">
                <a:solidFill>
                  <a:srgbClr val="FFFFFF"/>
                </a:solidFill>
              </a:rPr>
              <a:t> </a:t>
            </a:r>
            <a:r>
              <a:rPr lang="fr-FR" altLang="en-US">
                <a:solidFill>
                  <a:srgbClr val="FFFFFF"/>
                </a:solidFill>
              </a:rPr>
              <a:t>)</a:t>
            </a:r>
            <a:r>
              <a:rPr lang="fr-FR" altLang="en-US" baseline="30000">
                <a:solidFill>
                  <a:srgbClr val="FFFFFF"/>
                </a:solidFill>
              </a:rPr>
              <a:t>2</a:t>
            </a:r>
            <a:r>
              <a:rPr lang="fr-FR" altLang="en-US">
                <a:solidFill>
                  <a:srgbClr val="FFFFFF"/>
                </a:solidFill>
              </a:rPr>
              <a:t>&gt; 0</a:t>
            </a:r>
          </a:p>
          <a:p>
            <a:pPr>
              <a:buSzPct val="100000"/>
            </a:pPr>
            <a:r>
              <a:rPr lang="fr-FR" altLang="en-US">
                <a:solidFill>
                  <a:srgbClr val="FFFFFF"/>
                </a:solidFill>
              </a:rPr>
              <a:t>variable</a:t>
            </a:r>
          </a:p>
          <a:p>
            <a:pPr>
              <a:buSzPct val="100000"/>
            </a:pPr>
            <a:endParaRPr lang="fr-FR" altLang="en-US">
              <a:solidFill>
                <a:srgbClr val="FFFFFF"/>
              </a:solidFill>
            </a:endParaRPr>
          </a:p>
        </p:txBody>
      </p:sp>
      <p:sp>
        <p:nvSpPr>
          <p:cNvPr id="35864" name="Line 40"/>
          <p:cNvSpPr>
            <a:spLocks noChangeShapeType="1"/>
          </p:cNvSpPr>
          <p:nvPr/>
        </p:nvSpPr>
        <p:spPr bwMode="auto">
          <a:xfrm flipV="1">
            <a:off x="1363663" y="3219450"/>
            <a:ext cx="509587" cy="1905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5" name="Rectangle 41"/>
          <p:cNvSpPr>
            <a:spLocks noChangeArrowheads="1"/>
          </p:cNvSpPr>
          <p:nvPr/>
        </p:nvSpPr>
        <p:spPr bwMode="auto">
          <a:xfrm>
            <a:off x="4756150" y="1571625"/>
            <a:ext cx="4279900" cy="2414588"/>
          </a:xfrm>
          <a:prstGeom prst="rect">
            <a:avLst/>
          </a:prstGeom>
          <a:solidFill>
            <a:schemeClr val="accent1"/>
          </a:solidFill>
          <a:ln w="9360">
            <a:solidFill>
              <a:srgbClr val="FFFF00"/>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6" name="Oval 42"/>
          <p:cNvSpPr>
            <a:spLocks noChangeArrowheads="1"/>
          </p:cNvSpPr>
          <p:nvPr/>
        </p:nvSpPr>
        <p:spPr bwMode="auto">
          <a:xfrm>
            <a:off x="6686550" y="3128963"/>
            <a:ext cx="74613" cy="65087"/>
          </a:xfrm>
          <a:prstGeom prst="ellipse">
            <a:avLst/>
          </a:prstGeom>
          <a:solidFill>
            <a:srgbClr val="FFFF00"/>
          </a:solidFill>
          <a:ln w="9360">
            <a:solidFill>
              <a:srgbClr val="FFFFFF"/>
            </a:solidFill>
            <a:miter lim="800000"/>
            <a:headEnd/>
            <a:tailEnd/>
          </a:ln>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67" name="Text Box 43"/>
          <p:cNvSpPr txBox="1">
            <a:spLocks noChangeArrowheads="1"/>
          </p:cNvSpPr>
          <p:nvPr/>
        </p:nvSpPr>
        <p:spPr bwMode="auto">
          <a:xfrm>
            <a:off x="7446963" y="25923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b="1">
                <a:solidFill>
                  <a:srgbClr val="FFFFFF"/>
                </a:solidFill>
              </a:rPr>
              <a:t>p</a:t>
            </a:r>
          </a:p>
        </p:txBody>
      </p:sp>
      <p:sp>
        <p:nvSpPr>
          <p:cNvPr id="35868" name="Line 44"/>
          <p:cNvSpPr>
            <a:spLocks noChangeShapeType="1"/>
          </p:cNvSpPr>
          <p:nvPr/>
        </p:nvSpPr>
        <p:spPr bwMode="auto">
          <a:xfrm flipV="1">
            <a:off x="6723063" y="3144838"/>
            <a:ext cx="593725" cy="11112"/>
          </a:xfrm>
          <a:prstGeom prst="line">
            <a:avLst/>
          </a:prstGeom>
          <a:noFill/>
          <a:ln w="381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45"/>
          <p:cNvSpPr>
            <a:spLocks noChangeShapeType="1"/>
          </p:cNvSpPr>
          <p:nvPr/>
        </p:nvSpPr>
        <p:spPr bwMode="auto">
          <a:xfrm flipV="1">
            <a:off x="7340600" y="2784475"/>
            <a:ext cx="465138" cy="390525"/>
          </a:xfrm>
          <a:prstGeom prst="line">
            <a:avLst/>
          </a:prstGeom>
          <a:noFill/>
          <a:ln w="1260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0" name="Text Box 46"/>
          <p:cNvSpPr txBox="1">
            <a:spLocks noChangeArrowheads="1"/>
          </p:cNvSpPr>
          <p:nvPr/>
        </p:nvSpPr>
        <p:spPr bwMode="auto">
          <a:xfrm>
            <a:off x="6281738" y="2236788"/>
            <a:ext cx="390525" cy="306387"/>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1" name="Text Box 47"/>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2" name="Line 48"/>
          <p:cNvSpPr>
            <a:spLocks noChangeShapeType="1"/>
          </p:cNvSpPr>
          <p:nvPr/>
        </p:nvSpPr>
        <p:spPr bwMode="auto">
          <a:xfrm flipV="1">
            <a:off x="6105525" y="2279650"/>
            <a:ext cx="236538" cy="425450"/>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3" name="Line 49"/>
          <p:cNvSpPr>
            <a:spLocks noChangeShapeType="1"/>
          </p:cNvSpPr>
          <p:nvPr/>
        </p:nvSpPr>
        <p:spPr bwMode="auto">
          <a:xfrm flipH="1">
            <a:off x="5395913" y="2720975"/>
            <a:ext cx="712787" cy="1889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4" name="AutoShape 50"/>
          <p:cNvSpPr>
            <a:spLocks noChangeArrowheads="1"/>
          </p:cNvSpPr>
          <p:nvPr/>
        </p:nvSpPr>
        <p:spPr bwMode="auto">
          <a:xfrm rot="18600000" flipH="1">
            <a:off x="6340475" y="2578100"/>
            <a:ext cx="79375" cy="739775"/>
          </a:xfrm>
          <a:custGeom>
            <a:avLst/>
            <a:gdLst>
              <a:gd name="T0" fmla="*/ 2147483646 w 77"/>
              <a:gd name="T1" fmla="*/ 2147483646 h 695"/>
              <a:gd name="T2" fmla="*/ 2147483646 w 77"/>
              <a:gd name="T3" fmla="*/ 2147483646 h 695"/>
              <a:gd name="T4" fmla="*/ 2147483646 w 77"/>
              <a:gd name="T5" fmla="*/ 2147483646 h 695"/>
              <a:gd name="T6" fmla="*/ 2147483646 w 77"/>
              <a:gd name="T7" fmla="*/ 2147483646 h 695"/>
              <a:gd name="T8" fmla="*/ 2147483646 w 77"/>
              <a:gd name="T9" fmla="*/ 2147483646 h 695"/>
              <a:gd name="T10" fmla="*/ 2147483646 w 77"/>
              <a:gd name="T11" fmla="*/ 2147483646 h 695"/>
              <a:gd name="T12" fmla="*/ 2147483646 w 77"/>
              <a:gd name="T13" fmla="*/ 2147483646 h 695"/>
              <a:gd name="T14" fmla="*/ 2147483646 w 77"/>
              <a:gd name="T15" fmla="*/ 2147483646 h 695"/>
              <a:gd name="T16" fmla="*/ 2147483646 w 77"/>
              <a:gd name="T17" fmla="*/ 2147483646 h 695"/>
              <a:gd name="T18" fmla="*/ 2147483646 w 77"/>
              <a:gd name="T19" fmla="*/ 2147483646 h 695"/>
              <a:gd name="T20" fmla="*/ 2147483646 w 77"/>
              <a:gd name="T21" fmla="*/ 2147483646 h 695"/>
              <a:gd name="T22" fmla="*/ 2147483646 w 77"/>
              <a:gd name="T23" fmla="*/ 2147483646 h 695"/>
              <a:gd name="T24" fmla="*/ 2147483646 w 77"/>
              <a:gd name="T25" fmla="*/ 2147483646 h 695"/>
              <a:gd name="T26" fmla="*/ 2147483646 w 77"/>
              <a:gd name="T27" fmla="*/ 2147483646 h 695"/>
              <a:gd name="T28" fmla="*/ 2147483646 w 77"/>
              <a:gd name="T29" fmla="*/ 2147483646 h 695"/>
              <a:gd name="T30" fmla="*/ 2147483646 w 77"/>
              <a:gd name="T31" fmla="*/ 2147483646 h 695"/>
              <a:gd name="T32" fmla="*/ 2147483646 w 77"/>
              <a:gd name="T33" fmla="*/ 2147483646 h 695"/>
              <a:gd name="T34" fmla="*/ 2147483646 w 77"/>
              <a:gd name="T35" fmla="*/ 2147483646 h 695"/>
              <a:gd name="T36" fmla="*/ 2147483646 w 77"/>
              <a:gd name="T37" fmla="*/ 2147483646 h 695"/>
              <a:gd name="T38" fmla="*/ 2147483646 w 77"/>
              <a:gd name="T39" fmla="*/ 2147483646 h 695"/>
              <a:gd name="T40" fmla="*/ 2147483646 w 77"/>
              <a:gd name="T41" fmla="*/ 2147483646 h 695"/>
              <a:gd name="T42" fmla="*/ 2147483646 w 77"/>
              <a:gd name="T43" fmla="*/ 2147483646 h 695"/>
              <a:gd name="T44" fmla="*/ 2147483646 w 77"/>
              <a:gd name="T45" fmla="*/ 2147483646 h 695"/>
              <a:gd name="T46" fmla="*/ 2147483646 w 77"/>
              <a:gd name="T47" fmla="*/ 2147483646 h 695"/>
              <a:gd name="T48" fmla="*/ 2147483646 w 77"/>
              <a:gd name="T49" fmla="*/ 2147483646 h 695"/>
              <a:gd name="T50" fmla="*/ 2147483646 w 77"/>
              <a:gd name="T51" fmla="*/ 2147483646 h 695"/>
              <a:gd name="T52" fmla="*/ 2147483646 w 77"/>
              <a:gd name="T53" fmla="*/ 2147483646 h 695"/>
              <a:gd name="T54" fmla="*/ 2147483646 w 77"/>
              <a:gd name="T55" fmla="*/ 2147483646 h 695"/>
              <a:gd name="T56" fmla="*/ 2147483646 w 77"/>
              <a:gd name="T57" fmla="*/ 2147483646 h 695"/>
              <a:gd name="T58" fmla="*/ 2147483646 w 77"/>
              <a:gd name="T59" fmla="*/ 2147483646 h 695"/>
              <a:gd name="T60" fmla="*/ 2147483646 w 77"/>
              <a:gd name="T61" fmla="*/ 2147483646 h 695"/>
              <a:gd name="T62" fmla="*/ 2147483646 w 77"/>
              <a:gd name="T63" fmla="*/ 2147483646 h 695"/>
              <a:gd name="T64" fmla="*/ 2147483646 w 77"/>
              <a:gd name="T65" fmla="*/ 2147483646 h 695"/>
              <a:gd name="T66" fmla="*/ 2147483646 w 77"/>
              <a:gd name="T67" fmla="*/ 2147483646 h 695"/>
              <a:gd name="T68" fmla="*/ 2147483646 w 77"/>
              <a:gd name="T69" fmla="*/ 2147483646 h 695"/>
              <a:gd name="T70" fmla="*/ 2147483646 w 77"/>
              <a:gd name="T71" fmla="*/ 2147483646 h 695"/>
              <a:gd name="T72" fmla="*/ 2147483646 w 77"/>
              <a:gd name="T73" fmla="*/ 2147483646 h 695"/>
              <a:gd name="T74" fmla="*/ 2147483646 w 77"/>
              <a:gd name="T75" fmla="*/ 2147483646 h 695"/>
              <a:gd name="T76" fmla="*/ 2147483646 w 77"/>
              <a:gd name="T77" fmla="*/ 2147483646 h 695"/>
              <a:gd name="T78" fmla="*/ 2147483646 w 77"/>
              <a:gd name="T79" fmla="*/ 2147483646 h 695"/>
              <a:gd name="T80" fmla="*/ 2147483646 w 77"/>
              <a:gd name="T81" fmla="*/ 2147483646 h 695"/>
              <a:gd name="T82" fmla="*/ 2147483646 w 77"/>
              <a:gd name="T83" fmla="*/ 2147483646 h 695"/>
              <a:gd name="T84" fmla="*/ 2147483646 w 77"/>
              <a:gd name="T85" fmla="*/ 2147483646 h 695"/>
              <a:gd name="T86" fmla="*/ 2147483646 w 77"/>
              <a:gd name="T87" fmla="*/ 2147483646 h 695"/>
              <a:gd name="T88" fmla="*/ 2147483646 w 77"/>
              <a:gd name="T89" fmla="*/ 2147483646 h 695"/>
              <a:gd name="T90" fmla="*/ 2147483646 w 77"/>
              <a:gd name="T91" fmla="*/ 2147483646 h 695"/>
              <a:gd name="T92" fmla="*/ 2147483646 w 77"/>
              <a:gd name="T93" fmla="*/ 2147483646 h 695"/>
              <a:gd name="T94" fmla="*/ 2147483646 w 77"/>
              <a:gd name="T95" fmla="*/ 2147483646 h 695"/>
              <a:gd name="T96" fmla="*/ 2147483646 w 77"/>
              <a:gd name="T97" fmla="*/ 2147483646 h 695"/>
              <a:gd name="T98" fmla="*/ 2147483646 w 77"/>
              <a:gd name="T99" fmla="*/ 2147483646 h 695"/>
              <a:gd name="T100" fmla="*/ 2147483646 w 77"/>
              <a:gd name="T101" fmla="*/ 2147483646 h 695"/>
              <a:gd name="T102" fmla="*/ 2147483646 w 77"/>
              <a:gd name="T103" fmla="*/ 2147483646 h 695"/>
              <a:gd name="T104" fmla="*/ 2147483646 w 77"/>
              <a:gd name="T105" fmla="*/ 2147483646 h 695"/>
              <a:gd name="T106" fmla="*/ 2147483646 w 77"/>
              <a:gd name="T107" fmla="*/ 2147483646 h 695"/>
              <a:gd name="T108" fmla="*/ 2147483646 w 77"/>
              <a:gd name="T109" fmla="*/ 2147483646 h 695"/>
              <a:gd name="T110" fmla="*/ 2147483646 w 77"/>
              <a:gd name="T111" fmla="*/ 2147483646 h 695"/>
              <a:gd name="T112" fmla="*/ 2147483646 w 77"/>
              <a:gd name="T113" fmla="*/ 2147483646 h 695"/>
              <a:gd name="T114" fmla="*/ 2147483646 w 77"/>
              <a:gd name="T115" fmla="*/ 2147483646 h 695"/>
              <a:gd name="T116" fmla="*/ 2147483646 w 77"/>
              <a:gd name="T117" fmla="*/ 2147483646 h 695"/>
              <a:gd name="T118" fmla="*/ 2147483646 w 77"/>
              <a:gd name="T119" fmla="*/ 2147483646 h 6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695"/>
              <a:gd name="T182" fmla="*/ 77 w 77"/>
              <a:gd name="T183" fmla="*/ 695 h 6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695">
                <a:moveTo>
                  <a:pt x="39" y="0"/>
                </a:moveTo>
                <a:lnTo>
                  <a:pt x="39" y="62"/>
                </a:lnTo>
                <a:lnTo>
                  <a:pt x="34" y="64"/>
                </a:lnTo>
                <a:lnTo>
                  <a:pt x="27" y="66"/>
                </a:lnTo>
                <a:lnTo>
                  <a:pt x="22" y="67"/>
                </a:lnTo>
                <a:lnTo>
                  <a:pt x="17" y="69"/>
                </a:lnTo>
                <a:lnTo>
                  <a:pt x="12" y="72"/>
                </a:lnTo>
                <a:lnTo>
                  <a:pt x="8" y="74"/>
                </a:lnTo>
                <a:lnTo>
                  <a:pt x="5" y="76"/>
                </a:lnTo>
                <a:lnTo>
                  <a:pt x="3" y="77"/>
                </a:lnTo>
                <a:lnTo>
                  <a:pt x="2" y="79"/>
                </a:lnTo>
                <a:lnTo>
                  <a:pt x="0" y="81"/>
                </a:lnTo>
                <a:lnTo>
                  <a:pt x="2" y="82"/>
                </a:lnTo>
                <a:lnTo>
                  <a:pt x="3" y="84"/>
                </a:lnTo>
                <a:lnTo>
                  <a:pt x="5" y="87"/>
                </a:lnTo>
                <a:lnTo>
                  <a:pt x="8" y="89"/>
                </a:lnTo>
                <a:lnTo>
                  <a:pt x="12" y="91"/>
                </a:lnTo>
                <a:lnTo>
                  <a:pt x="17" y="92"/>
                </a:lnTo>
                <a:lnTo>
                  <a:pt x="22" y="94"/>
                </a:lnTo>
                <a:lnTo>
                  <a:pt x="27" y="96"/>
                </a:lnTo>
                <a:lnTo>
                  <a:pt x="34" y="97"/>
                </a:lnTo>
                <a:lnTo>
                  <a:pt x="39" y="101"/>
                </a:lnTo>
                <a:lnTo>
                  <a:pt x="45" y="102"/>
                </a:lnTo>
                <a:lnTo>
                  <a:pt x="50" y="104"/>
                </a:lnTo>
                <a:lnTo>
                  <a:pt x="55" y="106"/>
                </a:lnTo>
                <a:lnTo>
                  <a:pt x="61" y="108"/>
                </a:lnTo>
                <a:lnTo>
                  <a:pt x="66" y="109"/>
                </a:lnTo>
                <a:lnTo>
                  <a:pt x="69" y="111"/>
                </a:lnTo>
                <a:lnTo>
                  <a:pt x="72" y="113"/>
                </a:lnTo>
                <a:lnTo>
                  <a:pt x="76" y="116"/>
                </a:lnTo>
                <a:lnTo>
                  <a:pt x="76" y="118"/>
                </a:lnTo>
                <a:lnTo>
                  <a:pt x="77" y="119"/>
                </a:lnTo>
                <a:lnTo>
                  <a:pt x="76" y="121"/>
                </a:lnTo>
                <a:lnTo>
                  <a:pt x="76" y="123"/>
                </a:lnTo>
                <a:lnTo>
                  <a:pt x="72" y="124"/>
                </a:lnTo>
                <a:lnTo>
                  <a:pt x="69" y="126"/>
                </a:lnTo>
                <a:lnTo>
                  <a:pt x="66" y="129"/>
                </a:lnTo>
                <a:lnTo>
                  <a:pt x="61" y="131"/>
                </a:lnTo>
                <a:lnTo>
                  <a:pt x="55" y="133"/>
                </a:lnTo>
                <a:lnTo>
                  <a:pt x="50" y="134"/>
                </a:lnTo>
                <a:lnTo>
                  <a:pt x="45" y="136"/>
                </a:lnTo>
                <a:lnTo>
                  <a:pt x="39" y="138"/>
                </a:lnTo>
                <a:lnTo>
                  <a:pt x="34" y="139"/>
                </a:lnTo>
                <a:lnTo>
                  <a:pt x="27" y="141"/>
                </a:lnTo>
                <a:lnTo>
                  <a:pt x="22" y="144"/>
                </a:lnTo>
                <a:lnTo>
                  <a:pt x="17" y="146"/>
                </a:lnTo>
                <a:lnTo>
                  <a:pt x="12" y="148"/>
                </a:lnTo>
                <a:lnTo>
                  <a:pt x="8" y="149"/>
                </a:lnTo>
                <a:lnTo>
                  <a:pt x="5" y="151"/>
                </a:lnTo>
                <a:lnTo>
                  <a:pt x="3" y="153"/>
                </a:lnTo>
                <a:lnTo>
                  <a:pt x="2" y="155"/>
                </a:lnTo>
                <a:lnTo>
                  <a:pt x="0" y="158"/>
                </a:lnTo>
                <a:lnTo>
                  <a:pt x="2" y="160"/>
                </a:lnTo>
                <a:lnTo>
                  <a:pt x="3" y="161"/>
                </a:lnTo>
                <a:lnTo>
                  <a:pt x="5" y="163"/>
                </a:lnTo>
                <a:lnTo>
                  <a:pt x="8" y="165"/>
                </a:lnTo>
                <a:lnTo>
                  <a:pt x="12" y="166"/>
                </a:lnTo>
                <a:lnTo>
                  <a:pt x="17" y="168"/>
                </a:lnTo>
                <a:lnTo>
                  <a:pt x="22" y="170"/>
                </a:lnTo>
                <a:lnTo>
                  <a:pt x="27" y="173"/>
                </a:lnTo>
                <a:lnTo>
                  <a:pt x="34" y="175"/>
                </a:lnTo>
                <a:lnTo>
                  <a:pt x="39" y="176"/>
                </a:lnTo>
                <a:lnTo>
                  <a:pt x="45" y="178"/>
                </a:lnTo>
                <a:lnTo>
                  <a:pt x="50" y="180"/>
                </a:lnTo>
                <a:lnTo>
                  <a:pt x="55" y="181"/>
                </a:lnTo>
                <a:lnTo>
                  <a:pt x="61" y="183"/>
                </a:lnTo>
                <a:lnTo>
                  <a:pt x="66" y="186"/>
                </a:lnTo>
                <a:lnTo>
                  <a:pt x="69" y="188"/>
                </a:lnTo>
                <a:lnTo>
                  <a:pt x="72" y="190"/>
                </a:lnTo>
                <a:lnTo>
                  <a:pt x="76" y="191"/>
                </a:lnTo>
                <a:lnTo>
                  <a:pt x="76" y="193"/>
                </a:lnTo>
                <a:lnTo>
                  <a:pt x="77" y="195"/>
                </a:lnTo>
                <a:lnTo>
                  <a:pt x="76" y="197"/>
                </a:lnTo>
                <a:lnTo>
                  <a:pt x="76" y="198"/>
                </a:lnTo>
                <a:lnTo>
                  <a:pt x="72" y="202"/>
                </a:lnTo>
                <a:lnTo>
                  <a:pt x="69" y="203"/>
                </a:lnTo>
                <a:lnTo>
                  <a:pt x="66" y="205"/>
                </a:lnTo>
                <a:lnTo>
                  <a:pt x="61" y="207"/>
                </a:lnTo>
                <a:lnTo>
                  <a:pt x="55" y="208"/>
                </a:lnTo>
                <a:lnTo>
                  <a:pt x="50" y="210"/>
                </a:lnTo>
                <a:lnTo>
                  <a:pt x="45" y="212"/>
                </a:lnTo>
                <a:lnTo>
                  <a:pt x="39" y="215"/>
                </a:lnTo>
                <a:lnTo>
                  <a:pt x="34" y="217"/>
                </a:lnTo>
                <a:lnTo>
                  <a:pt x="27" y="218"/>
                </a:lnTo>
                <a:lnTo>
                  <a:pt x="22" y="220"/>
                </a:lnTo>
                <a:lnTo>
                  <a:pt x="17" y="222"/>
                </a:lnTo>
                <a:lnTo>
                  <a:pt x="12" y="223"/>
                </a:lnTo>
                <a:lnTo>
                  <a:pt x="8" y="225"/>
                </a:lnTo>
                <a:lnTo>
                  <a:pt x="5" y="227"/>
                </a:lnTo>
                <a:lnTo>
                  <a:pt x="3" y="230"/>
                </a:lnTo>
                <a:lnTo>
                  <a:pt x="2" y="232"/>
                </a:lnTo>
                <a:lnTo>
                  <a:pt x="0" y="233"/>
                </a:lnTo>
                <a:lnTo>
                  <a:pt x="2" y="235"/>
                </a:lnTo>
                <a:lnTo>
                  <a:pt x="3" y="237"/>
                </a:lnTo>
                <a:lnTo>
                  <a:pt x="5" y="239"/>
                </a:lnTo>
                <a:lnTo>
                  <a:pt x="8" y="240"/>
                </a:lnTo>
                <a:lnTo>
                  <a:pt x="12" y="244"/>
                </a:lnTo>
                <a:lnTo>
                  <a:pt x="17" y="245"/>
                </a:lnTo>
                <a:lnTo>
                  <a:pt x="22" y="247"/>
                </a:lnTo>
                <a:lnTo>
                  <a:pt x="27" y="249"/>
                </a:lnTo>
                <a:lnTo>
                  <a:pt x="34" y="250"/>
                </a:lnTo>
                <a:lnTo>
                  <a:pt x="39" y="252"/>
                </a:lnTo>
                <a:lnTo>
                  <a:pt x="45" y="254"/>
                </a:lnTo>
                <a:lnTo>
                  <a:pt x="50" y="255"/>
                </a:lnTo>
                <a:lnTo>
                  <a:pt x="55" y="259"/>
                </a:lnTo>
                <a:lnTo>
                  <a:pt x="61" y="260"/>
                </a:lnTo>
                <a:lnTo>
                  <a:pt x="66" y="262"/>
                </a:lnTo>
                <a:lnTo>
                  <a:pt x="69" y="264"/>
                </a:lnTo>
                <a:lnTo>
                  <a:pt x="72" y="265"/>
                </a:lnTo>
                <a:lnTo>
                  <a:pt x="76" y="267"/>
                </a:lnTo>
                <a:lnTo>
                  <a:pt x="76" y="269"/>
                </a:lnTo>
                <a:lnTo>
                  <a:pt x="77" y="272"/>
                </a:lnTo>
                <a:lnTo>
                  <a:pt x="76" y="274"/>
                </a:lnTo>
                <a:lnTo>
                  <a:pt x="76" y="275"/>
                </a:lnTo>
                <a:lnTo>
                  <a:pt x="72" y="277"/>
                </a:lnTo>
                <a:lnTo>
                  <a:pt x="69" y="279"/>
                </a:lnTo>
                <a:lnTo>
                  <a:pt x="66" y="280"/>
                </a:lnTo>
                <a:lnTo>
                  <a:pt x="61" y="282"/>
                </a:lnTo>
                <a:lnTo>
                  <a:pt x="55" y="284"/>
                </a:lnTo>
                <a:lnTo>
                  <a:pt x="50" y="287"/>
                </a:lnTo>
                <a:lnTo>
                  <a:pt x="45" y="289"/>
                </a:lnTo>
                <a:lnTo>
                  <a:pt x="39" y="291"/>
                </a:lnTo>
                <a:lnTo>
                  <a:pt x="34" y="292"/>
                </a:lnTo>
                <a:lnTo>
                  <a:pt x="27" y="294"/>
                </a:lnTo>
                <a:lnTo>
                  <a:pt x="22" y="296"/>
                </a:lnTo>
                <a:lnTo>
                  <a:pt x="17" y="297"/>
                </a:lnTo>
                <a:lnTo>
                  <a:pt x="12" y="301"/>
                </a:lnTo>
                <a:lnTo>
                  <a:pt x="8" y="302"/>
                </a:lnTo>
                <a:lnTo>
                  <a:pt x="5" y="304"/>
                </a:lnTo>
                <a:lnTo>
                  <a:pt x="3" y="306"/>
                </a:lnTo>
                <a:lnTo>
                  <a:pt x="2" y="307"/>
                </a:lnTo>
                <a:lnTo>
                  <a:pt x="0" y="309"/>
                </a:lnTo>
                <a:lnTo>
                  <a:pt x="2" y="311"/>
                </a:lnTo>
                <a:lnTo>
                  <a:pt x="3" y="314"/>
                </a:lnTo>
                <a:lnTo>
                  <a:pt x="5" y="316"/>
                </a:lnTo>
                <a:lnTo>
                  <a:pt x="8" y="317"/>
                </a:lnTo>
                <a:lnTo>
                  <a:pt x="12" y="319"/>
                </a:lnTo>
                <a:lnTo>
                  <a:pt x="17" y="321"/>
                </a:lnTo>
                <a:lnTo>
                  <a:pt x="22" y="322"/>
                </a:lnTo>
                <a:lnTo>
                  <a:pt x="27" y="324"/>
                </a:lnTo>
                <a:lnTo>
                  <a:pt x="34" y="326"/>
                </a:lnTo>
                <a:lnTo>
                  <a:pt x="39" y="329"/>
                </a:lnTo>
                <a:lnTo>
                  <a:pt x="45" y="331"/>
                </a:lnTo>
                <a:lnTo>
                  <a:pt x="50" y="333"/>
                </a:lnTo>
                <a:lnTo>
                  <a:pt x="55" y="334"/>
                </a:lnTo>
                <a:lnTo>
                  <a:pt x="61" y="336"/>
                </a:lnTo>
                <a:lnTo>
                  <a:pt x="66" y="338"/>
                </a:lnTo>
                <a:lnTo>
                  <a:pt x="69" y="339"/>
                </a:lnTo>
                <a:lnTo>
                  <a:pt x="72" y="343"/>
                </a:lnTo>
                <a:lnTo>
                  <a:pt x="76" y="344"/>
                </a:lnTo>
                <a:lnTo>
                  <a:pt x="76" y="346"/>
                </a:lnTo>
                <a:lnTo>
                  <a:pt x="77" y="348"/>
                </a:lnTo>
                <a:lnTo>
                  <a:pt x="76" y="349"/>
                </a:lnTo>
                <a:lnTo>
                  <a:pt x="76" y="351"/>
                </a:lnTo>
                <a:lnTo>
                  <a:pt x="72" y="353"/>
                </a:lnTo>
                <a:lnTo>
                  <a:pt x="69" y="354"/>
                </a:lnTo>
                <a:lnTo>
                  <a:pt x="66" y="358"/>
                </a:lnTo>
                <a:lnTo>
                  <a:pt x="61" y="359"/>
                </a:lnTo>
                <a:lnTo>
                  <a:pt x="55" y="361"/>
                </a:lnTo>
                <a:lnTo>
                  <a:pt x="50" y="363"/>
                </a:lnTo>
                <a:lnTo>
                  <a:pt x="45" y="364"/>
                </a:lnTo>
                <a:lnTo>
                  <a:pt x="39" y="366"/>
                </a:lnTo>
                <a:lnTo>
                  <a:pt x="34" y="368"/>
                </a:lnTo>
                <a:lnTo>
                  <a:pt x="27" y="371"/>
                </a:lnTo>
                <a:lnTo>
                  <a:pt x="22" y="373"/>
                </a:lnTo>
                <a:lnTo>
                  <a:pt x="17" y="375"/>
                </a:lnTo>
                <a:lnTo>
                  <a:pt x="12" y="376"/>
                </a:lnTo>
                <a:lnTo>
                  <a:pt x="8" y="378"/>
                </a:lnTo>
                <a:lnTo>
                  <a:pt x="5" y="380"/>
                </a:lnTo>
                <a:lnTo>
                  <a:pt x="3" y="381"/>
                </a:lnTo>
                <a:lnTo>
                  <a:pt x="2" y="383"/>
                </a:lnTo>
                <a:lnTo>
                  <a:pt x="0" y="386"/>
                </a:lnTo>
                <a:lnTo>
                  <a:pt x="2" y="388"/>
                </a:lnTo>
                <a:lnTo>
                  <a:pt x="3" y="390"/>
                </a:lnTo>
                <a:lnTo>
                  <a:pt x="5" y="391"/>
                </a:lnTo>
                <a:lnTo>
                  <a:pt x="8" y="393"/>
                </a:lnTo>
                <a:lnTo>
                  <a:pt x="12" y="395"/>
                </a:lnTo>
                <a:lnTo>
                  <a:pt x="17" y="396"/>
                </a:lnTo>
                <a:lnTo>
                  <a:pt x="22" y="400"/>
                </a:lnTo>
                <a:lnTo>
                  <a:pt x="27" y="401"/>
                </a:lnTo>
                <a:lnTo>
                  <a:pt x="34" y="403"/>
                </a:lnTo>
                <a:lnTo>
                  <a:pt x="39" y="405"/>
                </a:lnTo>
                <a:lnTo>
                  <a:pt x="45" y="406"/>
                </a:lnTo>
                <a:lnTo>
                  <a:pt x="50" y="408"/>
                </a:lnTo>
                <a:lnTo>
                  <a:pt x="55" y="410"/>
                </a:lnTo>
                <a:lnTo>
                  <a:pt x="61" y="412"/>
                </a:lnTo>
                <a:lnTo>
                  <a:pt x="66" y="415"/>
                </a:lnTo>
                <a:lnTo>
                  <a:pt x="69" y="417"/>
                </a:lnTo>
                <a:lnTo>
                  <a:pt x="72" y="418"/>
                </a:lnTo>
                <a:lnTo>
                  <a:pt x="76" y="420"/>
                </a:lnTo>
                <a:lnTo>
                  <a:pt x="76" y="422"/>
                </a:lnTo>
                <a:lnTo>
                  <a:pt x="77" y="423"/>
                </a:lnTo>
                <a:lnTo>
                  <a:pt x="76" y="425"/>
                </a:lnTo>
                <a:lnTo>
                  <a:pt x="76" y="428"/>
                </a:lnTo>
                <a:lnTo>
                  <a:pt x="72" y="430"/>
                </a:lnTo>
                <a:lnTo>
                  <a:pt x="69" y="432"/>
                </a:lnTo>
                <a:lnTo>
                  <a:pt x="66" y="433"/>
                </a:lnTo>
                <a:lnTo>
                  <a:pt x="61" y="435"/>
                </a:lnTo>
                <a:lnTo>
                  <a:pt x="55" y="437"/>
                </a:lnTo>
                <a:lnTo>
                  <a:pt x="50" y="438"/>
                </a:lnTo>
                <a:lnTo>
                  <a:pt x="45" y="440"/>
                </a:lnTo>
                <a:lnTo>
                  <a:pt x="39" y="443"/>
                </a:lnTo>
                <a:lnTo>
                  <a:pt x="34" y="445"/>
                </a:lnTo>
                <a:lnTo>
                  <a:pt x="27" y="447"/>
                </a:lnTo>
                <a:lnTo>
                  <a:pt x="22" y="448"/>
                </a:lnTo>
                <a:lnTo>
                  <a:pt x="17" y="450"/>
                </a:lnTo>
                <a:lnTo>
                  <a:pt x="12" y="452"/>
                </a:lnTo>
                <a:lnTo>
                  <a:pt x="8" y="453"/>
                </a:lnTo>
                <a:lnTo>
                  <a:pt x="5" y="457"/>
                </a:lnTo>
                <a:lnTo>
                  <a:pt x="3" y="459"/>
                </a:lnTo>
                <a:lnTo>
                  <a:pt x="2" y="460"/>
                </a:lnTo>
                <a:lnTo>
                  <a:pt x="0" y="462"/>
                </a:lnTo>
                <a:lnTo>
                  <a:pt x="2" y="464"/>
                </a:lnTo>
                <a:lnTo>
                  <a:pt x="3" y="465"/>
                </a:lnTo>
                <a:lnTo>
                  <a:pt x="5" y="467"/>
                </a:lnTo>
                <a:lnTo>
                  <a:pt x="8" y="469"/>
                </a:lnTo>
                <a:lnTo>
                  <a:pt x="12" y="472"/>
                </a:lnTo>
                <a:lnTo>
                  <a:pt x="17" y="474"/>
                </a:lnTo>
                <a:lnTo>
                  <a:pt x="22" y="475"/>
                </a:lnTo>
                <a:lnTo>
                  <a:pt x="27" y="477"/>
                </a:lnTo>
                <a:lnTo>
                  <a:pt x="34" y="479"/>
                </a:lnTo>
                <a:lnTo>
                  <a:pt x="39" y="480"/>
                </a:lnTo>
                <a:lnTo>
                  <a:pt x="45" y="482"/>
                </a:lnTo>
                <a:lnTo>
                  <a:pt x="50" y="485"/>
                </a:lnTo>
                <a:lnTo>
                  <a:pt x="55" y="487"/>
                </a:lnTo>
                <a:lnTo>
                  <a:pt x="61" y="489"/>
                </a:lnTo>
                <a:lnTo>
                  <a:pt x="66" y="490"/>
                </a:lnTo>
                <a:lnTo>
                  <a:pt x="69" y="492"/>
                </a:lnTo>
                <a:lnTo>
                  <a:pt x="72" y="494"/>
                </a:lnTo>
                <a:lnTo>
                  <a:pt x="76" y="495"/>
                </a:lnTo>
                <a:lnTo>
                  <a:pt x="76" y="497"/>
                </a:lnTo>
                <a:lnTo>
                  <a:pt x="77" y="501"/>
                </a:lnTo>
                <a:lnTo>
                  <a:pt x="76" y="502"/>
                </a:lnTo>
                <a:lnTo>
                  <a:pt x="76" y="504"/>
                </a:lnTo>
                <a:lnTo>
                  <a:pt x="72" y="506"/>
                </a:lnTo>
                <a:lnTo>
                  <a:pt x="69" y="507"/>
                </a:lnTo>
                <a:lnTo>
                  <a:pt x="66" y="509"/>
                </a:lnTo>
                <a:lnTo>
                  <a:pt x="61" y="511"/>
                </a:lnTo>
                <a:lnTo>
                  <a:pt x="55" y="514"/>
                </a:lnTo>
                <a:lnTo>
                  <a:pt x="50" y="516"/>
                </a:lnTo>
                <a:lnTo>
                  <a:pt x="45" y="517"/>
                </a:lnTo>
                <a:lnTo>
                  <a:pt x="39" y="519"/>
                </a:lnTo>
                <a:lnTo>
                  <a:pt x="34" y="521"/>
                </a:lnTo>
                <a:lnTo>
                  <a:pt x="27" y="522"/>
                </a:lnTo>
                <a:lnTo>
                  <a:pt x="22" y="524"/>
                </a:lnTo>
                <a:lnTo>
                  <a:pt x="17" y="526"/>
                </a:lnTo>
                <a:lnTo>
                  <a:pt x="12" y="529"/>
                </a:lnTo>
                <a:lnTo>
                  <a:pt x="8" y="531"/>
                </a:lnTo>
                <a:lnTo>
                  <a:pt x="5" y="532"/>
                </a:lnTo>
                <a:lnTo>
                  <a:pt x="3" y="534"/>
                </a:lnTo>
                <a:lnTo>
                  <a:pt x="2" y="536"/>
                </a:lnTo>
                <a:lnTo>
                  <a:pt x="0" y="537"/>
                </a:lnTo>
                <a:lnTo>
                  <a:pt x="2" y="539"/>
                </a:lnTo>
                <a:lnTo>
                  <a:pt x="3" y="543"/>
                </a:lnTo>
                <a:lnTo>
                  <a:pt x="5" y="544"/>
                </a:lnTo>
                <a:lnTo>
                  <a:pt x="8" y="546"/>
                </a:lnTo>
                <a:lnTo>
                  <a:pt x="12" y="548"/>
                </a:lnTo>
                <a:lnTo>
                  <a:pt x="17" y="549"/>
                </a:lnTo>
                <a:lnTo>
                  <a:pt x="22" y="551"/>
                </a:lnTo>
                <a:lnTo>
                  <a:pt x="27" y="553"/>
                </a:lnTo>
                <a:lnTo>
                  <a:pt x="34" y="556"/>
                </a:lnTo>
                <a:lnTo>
                  <a:pt x="39" y="558"/>
                </a:lnTo>
                <a:lnTo>
                  <a:pt x="45" y="559"/>
                </a:lnTo>
                <a:lnTo>
                  <a:pt x="50" y="561"/>
                </a:lnTo>
                <a:lnTo>
                  <a:pt x="55" y="563"/>
                </a:lnTo>
                <a:lnTo>
                  <a:pt x="61" y="564"/>
                </a:lnTo>
                <a:lnTo>
                  <a:pt x="66" y="566"/>
                </a:lnTo>
                <a:lnTo>
                  <a:pt x="69" y="568"/>
                </a:lnTo>
                <a:lnTo>
                  <a:pt x="72" y="571"/>
                </a:lnTo>
                <a:lnTo>
                  <a:pt x="76" y="573"/>
                </a:lnTo>
                <a:lnTo>
                  <a:pt x="76" y="574"/>
                </a:lnTo>
                <a:lnTo>
                  <a:pt x="77" y="576"/>
                </a:lnTo>
                <a:lnTo>
                  <a:pt x="76" y="578"/>
                </a:lnTo>
                <a:lnTo>
                  <a:pt x="76" y="579"/>
                </a:lnTo>
                <a:lnTo>
                  <a:pt x="72" y="581"/>
                </a:lnTo>
                <a:lnTo>
                  <a:pt x="69" y="584"/>
                </a:lnTo>
                <a:lnTo>
                  <a:pt x="66" y="586"/>
                </a:lnTo>
                <a:lnTo>
                  <a:pt x="61" y="588"/>
                </a:lnTo>
                <a:lnTo>
                  <a:pt x="55" y="590"/>
                </a:lnTo>
                <a:lnTo>
                  <a:pt x="50" y="591"/>
                </a:lnTo>
                <a:lnTo>
                  <a:pt x="45" y="593"/>
                </a:lnTo>
                <a:lnTo>
                  <a:pt x="39" y="595"/>
                </a:lnTo>
                <a:lnTo>
                  <a:pt x="34" y="596"/>
                </a:lnTo>
                <a:lnTo>
                  <a:pt x="27" y="600"/>
                </a:lnTo>
                <a:lnTo>
                  <a:pt x="22" y="601"/>
                </a:lnTo>
                <a:lnTo>
                  <a:pt x="17" y="603"/>
                </a:lnTo>
                <a:lnTo>
                  <a:pt x="12" y="605"/>
                </a:lnTo>
                <a:lnTo>
                  <a:pt x="8" y="606"/>
                </a:lnTo>
                <a:lnTo>
                  <a:pt x="5" y="608"/>
                </a:lnTo>
                <a:lnTo>
                  <a:pt x="3" y="610"/>
                </a:lnTo>
                <a:lnTo>
                  <a:pt x="2" y="613"/>
                </a:lnTo>
                <a:lnTo>
                  <a:pt x="0" y="615"/>
                </a:lnTo>
                <a:lnTo>
                  <a:pt x="2" y="616"/>
                </a:lnTo>
                <a:lnTo>
                  <a:pt x="3" y="618"/>
                </a:lnTo>
                <a:lnTo>
                  <a:pt x="5" y="620"/>
                </a:lnTo>
                <a:lnTo>
                  <a:pt x="8" y="621"/>
                </a:lnTo>
                <a:lnTo>
                  <a:pt x="12" y="623"/>
                </a:lnTo>
                <a:lnTo>
                  <a:pt x="17" y="625"/>
                </a:lnTo>
                <a:lnTo>
                  <a:pt x="22" y="628"/>
                </a:lnTo>
                <a:lnTo>
                  <a:pt x="27" y="630"/>
                </a:lnTo>
                <a:lnTo>
                  <a:pt x="34" y="632"/>
                </a:lnTo>
                <a:lnTo>
                  <a:pt x="39" y="633"/>
                </a:lnTo>
                <a:lnTo>
                  <a:pt x="39" y="695"/>
                </a:lnTo>
              </a:path>
            </a:pathLst>
          </a:custGeom>
          <a:noFill/>
          <a:ln w="792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75" name="Text Box 51"/>
          <p:cNvSpPr txBox="1">
            <a:spLocks noChangeArrowheads="1"/>
          </p:cNvSpPr>
          <p:nvPr/>
        </p:nvSpPr>
        <p:spPr bwMode="auto">
          <a:xfrm>
            <a:off x="5375275" y="2968625"/>
            <a:ext cx="344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5876" name="Text Box 52"/>
          <p:cNvSpPr txBox="1">
            <a:spLocks noChangeArrowheads="1"/>
          </p:cNvSpPr>
          <p:nvPr/>
        </p:nvSpPr>
        <p:spPr bwMode="auto">
          <a:xfrm>
            <a:off x="6286500" y="2593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b="1">
                <a:solidFill>
                  <a:srgbClr val="FFFFFF"/>
                </a:solidFill>
                <a:latin typeface="Symbol" charset="2"/>
              </a:rPr>
              <a:t></a:t>
            </a:r>
            <a:r>
              <a:rPr lang="fr-FR" altLang="en-US" b="1">
                <a:solidFill>
                  <a:srgbClr val="FFFFFF"/>
                </a:solidFill>
              </a:rPr>
              <a:t>*</a:t>
            </a:r>
          </a:p>
        </p:txBody>
      </p:sp>
      <p:sp>
        <p:nvSpPr>
          <p:cNvPr id="35877" name="Line 53"/>
          <p:cNvSpPr>
            <a:spLocks noChangeShapeType="1"/>
          </p:cNvSpPr>
          <p:nvPr/>
        </p:nvSpPr>
        <p:spPr bwMode="auto">
          <a:xfrm>
            <a:off x="7307263" y="3159125"/>
            <a:ext cx="760412" cy="379413"/>
          </a:xfrm>
          <a:prstGeom prst="line">
            <a:avLst/>
          </a:prstGeom>
          <a:noFill/>
          <a:ln w="936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78" name="Text Box 54"/>
          <p:cNvSpPr txBox="1">
            <a:spLocks noChangeArrowheads="1"/>
          </p:cNvSpPr>
          <p:nvPr/>
        </p:nvSpPr>
        <p:spPr bwMode="auto">
          <a:xfrm>
            <a:off x="7889875" y="3162300"/>
            <a:ext cx="33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latin typeface="Symbol" charset="2"/>
              </a:rPr>
              <a:t></a:t>
            </a:r>
            <a:r>
              <a:rPr lang="fr-FR" altLang="en-US" baseline="30000">
                <a:solidFill>
                  <a:srgbClr val="FFFFFF"/>
                </a:solidFill>
              </a:rPr>
              <a:t>-</a:t>
            </a:r>
          </a:p>
        </p:txBody>
      </p:sp>
      <p:sp>
        <p:nvSpPr>
          <p:cNvPr id="35879" name="Text Box 55"/>
          <p:cNvSpPr txBox="1">
            <a:spLocks noChangeArrowheads="1"/>
          </p:cNvSpPr>
          <p:nvPr/>
        </p:nvSpPr>
        <p:spPr bwMode="auto">
          <a:xfrm>
            <a:off x="6826250" y="2717800"/>
            <a:ext cx="33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R</a:t>
            </a:r>
          </a:p>
        </p:txBody>
      </p:sp>
      <p:sp>
        <p:nvSpPr>
          <p:cNvPr id="35880" name="Line 56"/>
          <p:cNvSpPr>
            <a:spLocks noChangeShapeType="1"/>
          </p:cNvSpPr>
          <p:nvPr/>
        </p:nvSpPr>
        <p:spPr bwMode="auto">
          <a:xfrm flipH="1">
            <a:off x="5857875" y="3159125"/>
            <a:ext cx="830263" cy="441325"/>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5881" name="Text Box 57"/>
          <p:cNvSpPr txBox="1">
            <a:spLocks noChangeArrowheads="1"/>
          </p:cNvSpPr>
          <p:nvPr/>
        </p:nvSpPr>
        <p:spPr bwMode="auto">
          <a:xfrm>
            <a:off x="6046788" y="349250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00"/>
                </a:solidFill>
              </a:rPr>
              <a:t>p</a:t>
            </a:r>
          </a:p>
        </p:txBody>
      </p:sp>
      <p:sp>
        <p:nvSpPr>
          <p:cNvPr id="35882" name="Oval 58"/>
          <p:cNvSpPr>
            <a:spLocks noChangeArrowheads="1"/>
          </p:cNvSpPr>
          <p:nvPr/>
        </p:nvSpPr>
        <p:spPr bwMode="auto">
          <a:xfrm>
            <a:off x="6480175" y="3043238"/>
            <a:ext cx="414338" cy="381000"/>
          </a:xfrm>
          <a:prstGeom prst="ellipse">
            <a:avLst/>
          </a:prstGeom>
          <a:noFill/>
          <a:ln w="936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a:defRPr>
                <a:solidFill>
                  <a:schemeClr val="tx1"/>
                </a:solidFill>
                <a:latin typeface="Calibri" charset="0"/>
                <a:ea typeface="ＭＳ Ｐゴシック" charset="-128"/>
                <a:cs typeface="ＭＳ Ｐゴシック" charset="-128"/>
              </a:defRPr>
            </a:lvl1pPr>
            <a:lvl2pPr marL="742950" indent="-285750" defTabSz="449263">
              <a:defRPr>
                <a:solidFill>
                  <a:schemeClr val="tx1"/>
                </a:solidFill>
                <a:latin typeface="Calibri" charset="0"/>
                <a:ea typeface="ＭＳ Ｐゴシック" charset="-128"/>
                <a:cs typeface="ＭＳ Ｐゴシック" charset="-128"/>
              </a:defRPr>
            </a:lvl2pPr>
            <a:lvl3pPr marL="1143000" indent="-228600" defTabSz="449263">
              <a:defRPr>
                <a:solidFill>
                  <a:schemeClr val="tx1"/>
                </a:solidFill>
                <a:latin typeface="Calibri" charset="0"/>
                <a:ea typeface="ＭＳ Ｐゴシック" charset="-128"/>
                <a:cs typeface="ＭＳ Ｐゴシック" charset="-128"/>
              </a:defRPr>
            </a:lvl3pPr>
            <a:lvl4pPr marL="1600200" indent="-228600" defTabSz="449263">
              <a:defRPr>
                <a:solidFill>
                  <a:schemeClr val="tx1"/>
                </a:solidFill>
                <a:latin typeface="Calibri" charset="0"/>
                <a:ea typeface="ＭＳ Ｐゴシック" charset="-128"/>
                <a:cs typeface="ＭＳ Ｐゴシック" charset="-128"/>
              </a:defRPr>
            </a:lvl4pPr>
            <a:lvl5pPr marL="2057400" indent="-228600" defTabSz="449263">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Clr>
                <a:srgbClr val="000000"/>
              </a:buClr>
              <a:buSzPct val="100000"/>
              <a:buFont typeface="Times New Roman" charset="0"/>
              <a:buNone/>
            </a:pPr>
            <a:endParaRPr lang="fr-FR" altLang="en-US">
              <a:solidFill>
                <a:srgbClr val="FFFFFF"/>
              </a:solidFill>
            </a:endParaRPr>
          </a:p>
        </p:txBody>
      </p:sp>
      <p:sp>
        <p:nvSpPr>
          <p:cNvPr id="35883" name="Text Box 59"/>
          <p:cNvSpPr txBox="1">
            <a:spLocks noChangeArrowheads="1"/>
          </p:cNvSpPr>
          <p:nvPr/>
        </p:nvSpPr>
        <p:spPr bwMode="auto">
          <a:xfrm>
            <a:off x="4838700" y="15684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600">
                <a:solidFill>
                  <a:srgbClr val="FFFF00"/>
                </a:solidFill>
              </a:rPr>
              <a:t>Space-Like electromagnetic form factors</a:t>
            </a:r>
          </a:p>
        </p:txBody>
      </p:sp>
      <p:sp>
        <p:nvSpPr>
          <p:cNvPr id="35884" name="Text Box 60"/>
          <p:cNvSpPr txBox="1">
            <a:spLocks noChangeArrowheads="1"/>
          </p:cNvSpPr>
          <p:nvPr/>
        </p:nvSpPr>
        <p:spPr bwMode="auto">
          <a:xfrm>
            <a:off x="6727825" y="2235200"/>
            <a:ext cx="130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 q</a:t>
            </a:r>
            <a:r>
              <a:rPr lang="fr-FR" altLang="en-US" baseline="30000">
                <a:solidFill>
                  <a:srgbClr val="FFFFFF"/>
                </a:solidFill>
              </a:rPr>
              <a:t>2 </a:t>
            </a:r>
            <a:r>
              <a:rPr lang="fr-FR" altLang="en-US">
                <a:solidFill>
                  <a:srgbClr val="FFFFFF"/>
                </a:solidFill>
              </a:rPr>
              <a:t>&lt;0 fixed </a:t>
            </a:r>
          </a:p>
        </p:txBody>
      </p:sp>
      <p:sp>
        <p:nvSpPr>
          <p:cNvPr id="35885" name="Line 61"/>
          <p:cNvSpPr>
            <a:spLocks noChangeShapeType="1"/>
          </p:cNvSpPr>
          <p:nvPr/>
        </p:nvSpPr>
        <p:spPr bwMode="auto">
          <a:xfrm flipH="1">
            <a:off x="6546850" y="2535238"/>
            <a:ext cx="2794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86" name="Text Box 62"/>
          <p:cNvSpPr txBox="1">
            <a:spLocks noChangeArrowheads="1"/>
          </p:cNvSpPr>
          <p:nvPr/>
        </p:nvSpPr>
        <p:spPr bwMode="auto">
          <a:xfrm>
            <a:off x="4716463" y="1773238"/>
            <a:ext cx="4454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Precise data from JLab/CLAS up to -q</a:t>
            </a:r>
            <a:r>
              <a:rPr lang="fr-FR" altLang="en-US" baseline="30000">
                <a:solidFill>
                  <a:srgbClr val="FFFFFF"/>
                </a:solidFill>
              </a:rPr>
              <a:t>2</a:t>
            </a:r>
            <a:r>
              <a:rPr lang="fr-FR" altLang="en-US">
                <a:solidFill>
                  <a:srgbClr val="FFFFFF"/>
                </a:solidFill>
              </a:rPr>
              <a:t>=4 GeV</a:t>
            </a:r>
            <a:r>
              <a:rPr lang="fr-FR" altLang="en-US" baseline="30000">
                <a:solidFill>
                  <a:srgbClr val="FFFFFF"/>
                </a:solidFill>
              </a:rPr>
              <a:t>2</a:t>
            </a:r>
          </a:p>
        </p:txBody>
      </p:sp>
      <p:sp>
        <p:nvSpPr>
          <p:cNvPr id="51" name="Rectangle 118"/>
          <p:cNvSpPr>
            <a:spLocks noChangeArrowheads="1"/>
          </p:cNvSpPr>
          <p:nvPr/>
        </p:nvSpPr>
        <p:spPr bwMode="auto">
          <a:xfrm>
            <a:off x="2514418" y="2222838"/>
            <a:ext cx="3149600" cy="338137"/>
          </a:xfrm>
          <a:prstGeom prst="rect">
            <a:avLst/>
          </a:prstGeom>
          <a:solidFill>
            <a:schemeClr val="bg2">
              <a:lumMod val="50000"/>
            </a:schemeClr>
          </a:solidFill>
          <a:ln w="9525">
            <a:noFill/>
            <a:miter lim="800000"/>
            <a:headEnd/>
            <a:tailEnd/>
          </a:ln>
        </p:spPr>
        <p:txBody>
          <a:bodyPr wrap="none">
            <a:spAutoFit/>
          </a:bodyPr>
          <a:lstStyle/>
          <a:p>
            <a:pPr algn="ctr" defTabSz="449263">
              <a:buClr>
                <a:srgbClr val="000000"/>
              </a:buClr>
              <a:buSzPct val="100000"/>
              <a:buFont typeface="Times New Roman" pitchFamily="18" charset="0"/>
              <a:buNone/>
              <a:defRPr/>
            </a:pPr>
            <a:r>
              <a:rPr lang="fr-FR" sz="1600" b="1" dirty="0">
                <a:solidFill>
                  <a:srgbClr val="FFFFFF"/>
                </a:solidFill>
                <a:cs typeface="+mn-cs"/>
              </a:rPr>
              <a:t>Inverse pion </a:t>
            </a:r>
            <a:r>
              <a:rPr lang="fr-FR" sz="1600" b="1" dirty="0" err="1">
                <a:solidFill>
                  <a:srgbClr val="FFFFFF"/>
                </a:solidFill>
                <a:cs typeface="+mn-cs"/>
              </a:rPr>
              <a:t>electroproduction</a:t>
            </a:r>
            <a:r>
              <a:rPr lang="fr-FR" sz="1600" b="1" dirty="0">
                <a:solidFill>
                  <a:srgbClr val="00CC99"/>
                </a:solidFill>
                <a:cs typeface="+mn-cs"/>
              </a:rPr>
              <a:t> </a:t>
            </a:r>
          </a:p>
        </p:txBody>
      </p:sp>
      <p:sp>
        <p:nvSpPr>
          <p:cNvPr id="52" name="Flèche droite 51"/>
          <p:cNvSpPr/>
          <p:nvPr/>
        </p:nvSpPr>
        <p:spPr>
          <a:xfrm rot="10800000">
            <a:off x="3828503" y="2658150"/>
            <a:ext cx="1382712"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6" charset="0"/>
              <a:buNone/>
              <a:defRPr/>
            </a:pPr>
            <a:endParaRPr lang="fr-FR">
              <a:solidFill>
                <a:srgbClr val="FFFFFF"/>
              </a:solidFill>
            </a:endParaRPr>
          </a:p>
        </p:txBody>
      </p:sp>
      <p:sp>
        <p:nvSpPr>
          <p:cNvPr id="35889" name="Text Box 57"/>
          <p:cNvSpPr txBox="1">
            <a:spLocks noChangeArrowheads="1"/>
          </p:cNvSpPr>
          <p:nvPr/>
        </p:nvSpPr>
        <p:spPr bwMode="auto">
          <a:xfrm>
            <a:off x="133350" y="3041650"/>
            <a:ext cx="29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a:solidFill>
                  <a:srgbClr val="FFFFFF"/>
                </a:solidFill>
              </a:rPr>
              <a:t>p</a:t>
            </a:r>
          </a:p>
        </p:txBody>
      </p:sp>
      <p:pic>
        <p:nvPicPr>
          <p:cNvPr id="35890" name="Picture 21" descr="ico_d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0038" y="2698750"/>
            <a:ext cx="85566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58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64525" y="2463800"/>
            <a:ext cx="77152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e 64"/>
          <p:cNvGrpSpPr/>
          <p:nvPr/>
        </p:nvGrpSpPr>
        <p:grpSpPr>
          <a:xfrm>
            <a:off x="2319337" y="4056049"/>
            <a:ext cx="3838836" cy="1661502"/>
            <a:chOff x="2339752" y="4608812"/>
            <a:chExt cx="4202394" cy="1916532"/>
          </a:xfrm>
          <a:noFill/>
        </p:grpSpPr>
        <p:pic>
          <p:nvPicPr>
            <p:cNvPr id="6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4608812"/>
              <a:ext cx="4202394" cy="1916532"/>
            </a:xfrm>
            <a:prstGeom prst="rect">
              <a:avLst/>
            </a:prstGeom>
            <a:solidFill>
              <a:schemeClr val="bg2">
                <a:lumMod val="50000"/>
              </a:schemeClr>
            </a:solidFill>
            <a:ln w="38100">
              <a:solidFill>
                <a:schemeClr val="tx1"/>
              </a:solidFill>
              <a:miter lim="800000"/>
              <a:headEnd/>
              <a:tailEnd/>
            </a:ln>
          </p:spPr>
        </p:pic>
        <p:sp>
          <p:nvSpPr>
            <p:cNvPr id="69" name="Organigramme : Processus 68"/>
            <p:cNvSpPr/>
            <p:nvPr/>
          </p:nvSpPr>
          <p:spPr>
            <a:xfrm>
              <a:off x="4707959" y="4661932"/>
              <a:ext cx="1712254" cy="1503372"/>
            </a:xfrm>
            <a:prstGeom prst="flowChartProcess">
              <a:avLst/>
            </a:prstGeom>
            <a:grpFill/>
            <a:ln w="38100">
              <a:solidFill>
                <a:srgbClr val="361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68" name="Organigramme : Processus 67"/>
            <p:cNvSpPr/>
            <p:nvPr/>
          </p:nvSpPr>
          <p:spPr>
            <a:xfrm>
              <a:off x="4440949" y="4797152"/>
              <a:ext cx="178007" cy="1368152"/>
            </a:xfrm>
            <a:prstGeom prst="flowChartProcess">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grpSp>
      <p:sp>
        <p:nvSpPr>
          <p:cNvPr id="35893" name="Rectangle 72"/>
          <p:cNvSpPr>
            <a:spLocks noChangeArrowheads="1"/>
          </p:cNvSpPr>
          <p:nvPr/>
        </p:nvSpPr>
        <p:spPr bwMode="auto">
          <a:xfrm>
            <a:off x="34925" y="5732463"/>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pPr>
              <a:buFont typeface="Arial" charset="0"/>
              <a:buChar char="•"/>
            </a:pPr>
            <a:endParaRPr lang="fr-FR" altLang="en-US" sz="500" b="1" i="1" dirty="0">
              <a:latin typeface="Arial" charset="0"/>
              <a:sym typeface="Wingdings" charset="2"/>
            </a:endParaRPr>
          </a:p>
          <a:p>
            <a:pPr>
              <a:buFont typeface="Arial" charset="0"/>
              <a:buChar char="•"/>
            </a:pPr>
            <a:r>
              <a:rPr lang="fr-FR" altLang="en-US" b="1" i="1" dirty="0" err="1">
                <a:latin typeface="Arial" charset="0"/>
                <a:sym typeface="Wingdings" charset="2"/>
              </a:rPr>
              <a:t>Theoretical</a:t>
            </a:r>
            <a:r>
              <a:rPr lang="fr-FR" altLang="en-US" b="1" i="1" dirty="0">
                <a:latin typeface="Arial" charset="0"/>
                <a:sym typeface="Wingdings" charset="2"/>
              </a:rPr>
              <a:t> </a:t>
            </a:r>
            <a:r>
              <a:rPr lang="fr-FR" altLang="en-US" b="1" i="1" dirty="0" err="1">
                <a:latin typeface="Arial" charset="0"/>
                <a:sym typeface="Wingdings" charset="2"/>
              </a:rPr>
              <a:t>tools</a:t>
            </a:r>
            <a:r>
              <a:rPr lang="fr-FR" altLang="en-US" b="1" i="1" dirty="0">
                <a:latin typeface="Arial" charset="0"/>
                <a:sym typeface="Wingdings" charset="2"/>
              </a:rPr>
              <a:t>: Dispersion Relations, Dyson-Schwinger, </a:t>
            </a:r>
            <a:r>
              <a:rPr lang="fr-FR" altLang="en-US" b="1" i="1" dirty="0" err="1">
                <a:latin typeface="Arial" charset="0"/>
                <a:sym typeface="Wingdings" charset="2"/>
              </a:rPr>
              <a:t>Vector</a:t>
            </a:r>
            <a:r>
              <a:rPr lang="fr-FR" altLang="en-US" b="1" i="1" dirty="0">
                <a:latin typeface="Arial" charset="0"/>
                <a:sym typeface="Wingdings" charset="2"/>
              </a:rPr>
              <a:t> Dominance, Constituent Quarks ?</a:t>
            </a:r>
          </a:p>
        </p:txBody>
      </p:sp>
      <p:cxnSp>
        <p:nvCxnSpPr>
          <p:cNvPr id="75" name="Connecteur droit avec flèche 74"/>
          <p:cNvCxnSpPr/>
          <p:nvPr/>
        </p:nvCxnSpPr>
        <p:spPr>
          <a:xfrm flipH="1">
            <a:off x="5102225" y="3517900"/>
            <a:ext cx="293688" cy="1039813"/>
          </a:xfrm>
          <a:prstGeom prst="straightConnector1">
            <a:avLst/>
          </a:prstGeom>
          <a:ln w="28575">
            <a:solidFill>
              <a:srgbClr val="3612FF"/>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8" idx="0"/>
          </p:cNvCxnSpPr>
          <p:nvPr/>
        </p:nvCxnSpPr>
        <p:spPr>
          <a:xfrm flipH="1">
            <a:off x="4320059" y="3284398"/>
            <a:ext cx="9054" cy="93492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896" name="ZoneTexte 78"/>
          <p:cNvSpPr txBox="1">
            <a:spLocks noChangeArrowheads="1"/>
          </p:cNvSpPr>
          <p:nvPr/>
        </p:nvSpPr>
        <p:spPr bwMode="auto">
          <a:xfrm>
            <a:off x="1258888" y="2347913"/>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a:t>
            </a:r>
            <a:r>
              <a:rPr lang="fr-FR" altLang="en-US"/>
              <a:t> </a:t>
            </a:r>
          </a:p>
        </p:txBody>
      </p:sp>
      <p:sp>
        <p:nvSpPr>
          <p:cNvPr id="35897" name="ZoneTexte 79"/>
          <p:cNvSpPr txBox="1">
            <a:spLocks noChangeArrowheads="1"/>
          </p:cNvSpPr>
          <p:nvPr/>
        </p:nvSpPr>
        <p:spPr bwMode="auto">
          <a:xfrm>
            <a:off x="6894513" y="3279775"/>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fr-FR" altLang="en-US">
                <a:solidFill>
                  <a:srgbClr val="FFFF00"/>
                </a:solidFill>
              </a:rPr>
              <a:t>F(q</a:t>
            </a:r>
            <a:r>
              <a:rPr lang="fr-FR" altLang="en-US" baseline="30000">
                <a:solidFill>
                  <a:srgbClr val="FFFF00"/>
                </a:solidFill>
              </a:rPr>
              <a:t>2</a:t>
            </a:r>
            <a:r>
              <a:rPr lang="fr-FR" altLang="en-US">
                <a:solidFill>
                  <a:srgbClr val="FFFF00"/>
                </a:solidFill>
              </a:rPr>
              <a:t>) </a:t>
            </a:r>
          </a:p>
        </p:txBody>
      </p:sp>
      <p:sp>
        <p:nvSpPr>
          <p:cNvPr id="35901" name="ZoneTexte 69"/>
          <p:cNvSpPr txBox="1">
            <a:spLocks noChangeArrowheads="1"/>
          </p:cNvSpPr>
          <p:nvPr/>
        </p:nvSpPr>
        <p:spPr bwMode="auto">
          <a:xfrm>
            <a:off x="128588" y="1829713"/>
            <a:ext cx="353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r>
              <a:rPr lang="en-US" dirty="0"/>
              <a:t>preliminary studies with HADES/GSI</a:t>
            </a:r>
            <a:endParaRPr lang="fr-FR" altLang="en-US" dirty="0"/>
          </a:p>
        </p:txBody>
      </p:sp>
      <p:sp>
        <p:nvSpPr>
          <p:cNvPr id="77" name="TextBox 76"/>
          <p:cNvSpPr txBox="1"/>
          <p:nvPr/>
        </p:nvSpPr>
        <p:spPr>
          <a:xfrm>
            <a:off x="8421" y="6481798"/>
            <a:ext cx="2917209" cy="369332"/>
          </a:xfrm>
          <a:prstGeom prst="rect">
            <a:avLst/>
          </a:prstGeom>
          <a:solidFill>
            <a:srgbClr val="FFC000"/>
          </a:solidFill>
        </p:spPr>
        <p:txBody>
          <a:bodyPr wrap="none" rtlCol="0">
            <a:spAutoFit/>
          </a:bodyPr>
          <a:lstStyle/>
          <a:p>
            <a:r>
              <a:rPr lang="en-US" dirty="0" err="1"/>
              <a:t>Béatrice</a:t>
            </a:r>
            <a:r>
              <a:rPr lang="en-US" dirty="0"/>
              <a:t> </a:t>
            </a:r>
            <a:r>
              <a:rPr lang="en-US" dirty="0" err="1"/>
              <a:t>Ramstein</a:t>
            </a:r>
            <a:r>
              <a:rPr lang="en-US" dirty="0"/>
              <a:t> ECT* 2017</a:t>
            </a:r>
          </a:p>
        </p:txBody>
      </p:sp>
      <p:sp>
        <p:nvSpPr>
          <p:cNvPr id="74" name="Text Box 31"/>
          <p:cNvSpPr txBox="1">
            <a:spLocks noChangeArrowheads="1"/>
          </p:cNvSpPr>
          <p:nvPr/>
        </p:nvSpPr>
        <p:spPr bwMode="auto">
          <a:xfrm>
            <a:off x="2501001" y="3097302"/>
            <a:ext cx="374493"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charset="0"/>
                <a:ea typeface="ＭＳ Ｐゴシック" charset="-128"/>
                <a:cs typeface="ＭＳ Ｐゴシック" charset="-128"/>
              </a:defRPr>
            </a:lvl9pPr>
          </a:lstStyle>
          <a:p>
            <a:pPr>
              <a:buSzPct val="100000"/>
            </a:pPr>
            <a:r>
              <a:rPr lang="fr-FR" altLang="en-US" sz="1400" b="1">
                <a:solidFill>
                  <a:srgbClr val="FFFFFF"/>
                </a:solidFill>
              </a:rPr>
              <a:t>e</a:t>
            </a:r>
            <a:r>
              <a:rPr lang="fr-FR" altLang="en-US" sz="1400" b="1" baseline="30000">
                <a:solidFill>
                  <a:srgbClr val="FFFFFF"/>
                </a:solidFill>
              </a:rPr>
              <a:t>--</a:t>
            </a: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C41E36B7-2EC0-E678-1C2D-F5CF384890BB}"/>
              </a:ext>
            </a:extLst>
          </p:cNvPr>
          <p:cNvSpPr>
            <a:spLocks noGrp="1"/>
          </p:cNvSpPr>
          <p:nvPr>
            <p:ph type="sldNum" sz="quarter" idx="12"/>
          </p:nvPr>
        </p:nvSpPr>
        <p:spPr/>
        <p:txBody>
          <a:bodyPr/>
          <a:lstStyle/>
          <a:p>
            <a:pPr>
              <a:defRPr/>
            </a:pPr>
            <a:fld id="{AEA58902-6C46-594C-9E4C-1E51A66FAC86}" type="slidenum">
              <a:rPr lang="en-US" altLang="en-US" smtClean="0"/>
              <a:pPr>
                <a:defRPr/>
              </a:pPr>
              <a:t>32</a:t>
            </a:fld>
            <a:endParaRPr lang="en-US" altLang="en-US"/>
          </a:p>
        </p:txBody>
      </p:sp>
    </p:spTree>
    <p:extLst>
      <p:ext uri="{BB962C8B-B14F-4D97-AF65-F5344CB8AC3E}">
        <p14:creationId xmlns:p14="http://schemas.microsoft.com/office/powerpoint/2010/main" val="8938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 name="Rectangle 1"/>
          <p:cNvSpPr txBox="1">
            <a:spLocks noChangeArrowheads="1"/>
          </p:cNvSpPr>
          <p:nvPr/>
        </p:nvSpPr>
        <p:spPr>
          <a:xfrm>
            <a:off x="1" y="0"/>
            <a:ext cx="9144000" cy="732378"/>
          </a:xfrm>
          <a:prstGeom prst="rect">
            <a:avLst/>
          </a:prstGeom>
          <a:solidFill>
            <a:schemeClr val="bg2"/>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latin typeface="Verdana" panose="020B0604030504040204" pitchFamily="34" charset="0"/>
                <a:ea typeface="Verdana" panose="020B0604030504040204" pitchFamily="34" charset="0"/>
                <a:cs typeface="Verdana" panose="020B0604030504040204" pitchFamily="34" charset="0"/>
              </a:rPr>
              <a:t>Electromagnetic form factors</a:t>
            </a:r>
          </a:p>
        </p:txBody>
      </p:sp>
      <p:pic>
        <p:nvPicPr>
          <p:cNvPr id="10" name="Picture 4"/>
          <p:cNvPicPr>
            <a:picLocks noChangeAspect="1" noChangeArrowheads="1"/>
          </p:cNvPicPr>
          <p:nvPr/>
        </p:nvPicPr>
        <p:blipFill>
          <a:blip r:embed="rId3"/>
          <a:srcRect/>
          <a:stretch>
            <a:fillRect/>
          </a:stretch>
        </p:blipFill>
        <p:spPr bwMode="auto">
          <a:xfrm>
            <a:off x="187092" y="692696"/>
            <a:ext cx="8777396" cy="2403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p:cNvSpPr/>
          <p:nvPr/>
        </p:nvSpPr>
        <p:spPr>
          <a:xfrm>
            <a:off x="3563888" y="4293096"/>
            <a:ext cx="1152128" cy="43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 name="ZoneTexte 5"/>
          <p:cNvSpPr txBox="1"/>
          <p:nvPr/>
        </p:nvSpPr>
        <p:spPr>
          <a:xfrm>
            <a:off x="4912994" y="2996952"/>
            <a:ext cx="4051494" cy="400110"/>
          </a:xfrm>
          <a:prstGeom prst="rect">
            <a:avLst/>
          </a:prstGeom>
          <a:noFill/>
        </p:spPr>
        <p:txBody>
          <a:bodyPr wrap="none" rtlCol="0">
            <a:spAutoFit/>
          </a:bodyPr>
          <a:lstStyle/>
          <a:p>
            <a:r>
              <a:rPr lang="fr-FR" sz="2000" dirty="0">
                <a:ea typeface="Verdana" panose="020B0604030504040204" pitchFamily="34" charset="0"/>
                <a:cs typeface="Verdana" panose="020B0604030504040204" pitchFamily="34" charset="0"/>
              </a:rPr>
              <a:t>Exploration of </a:t>
            </a:r>
            <a:r>
              <a:rPr lang="fr-FR" sz="2000" dirty="0" err="1">
                <a:ea typeface="Verdana" panose="020B0604030504040204" pitchFamily="34" charset="0"/>
                <a:cs typeface="Verdana" panose="020B0604030504040204" pitchFamily="34" charset="0"/>
              </a:rPr>
              <a:t>higher</a:t>
            </a:r>
            <a:r>
              <a:rPr lang="fr-FR" sz="2000" dirty="0">
                <a:ea typeface="Verdana" panose="020B0604030504040204" pitchFamily="34" charset="0"/>
                <a:cs typeface="Verdana" panose="020B0604030504040204" pitchFamily="34" charset="0"/>
              </a:rPr>
              <a:t> q</a:t>
            </a:r>
            <a:r>
              <a:rPr lang="fr-FR" sz="2000" baseline="30000" dirty="0">
                <a:ea typeface="Verdana" panose="020B0604030504040204" pitchFamily="34" charset="0"/>
                <a:cs typeface="Verdana" panose="020B0604030504040204" pitchFamily="34" charset="0"/>
              </a:rPr>
              <a:t>2</a:t>
            </a:r>
            <a:r>
              <a:rPr lang="fr-FR" sz="2000" dirty="0">
                <a:ea typeface="Verdana" panose="020B0604030504040204" pitchFamily="34" charset="0"/>
                <a:cs typeface="Verdana" panose="020B0604030504040204" pitchFamily="34" charset="0"/>
              </a:rPr>
              <a:t> </a:t>
            </a:r>
            <a:r>
              <a:rPr lang="fr-FR" sz="2000" dirty="0" err="1">
                <a:ea typeface="Verdana" panose="020B0604030504040204" pitchFamily="34" charset="0"/>
                <a:cs typeface="Verdana" panose="020B0604030504040204" pitchFamily="34" charset="0"/>
              </a:rPr>
              <a:t>with</a:t>
            </a:r>
            <a:r>
              <a:rPr lang="fr-FR" sz="2000" dirty="0">
                <a:ea typeface="Verdana" panose="020B0604030504040204" pitchFamily="34" charset="0"/>
                <a:cs typeface="Verdana" panose="020B0604030504040204" pitchFamily="34" charset="0"/>
              </a:rPr>
              <a:t> CLAS12 </a:t>
            </a:r>
            <a:endParaRPr lang="en-US" sz="2000" dirty="0">
              <a:ea typeface="Verdana" panose="020B0604030504040204" pitchFamily="34" charset="0"/>
              <a:cs typeface="Verdana" panose="020B0604030504040204" pitchFamily="34" charset="0"/>
            </a:endParaRPr>
          </a:p>
        </p:txBody>
      </p:sp>
      <p:sp>
        <p:nvSpPr>
          <p:cNvPr id="3" name="ZoneTexte 2">
            <a:extLst>
              <a:ext uri="{FF2B5EF4-FFF2-40B4-BE49-F238E27FC236}">
                <a16:creationId xmlns:a16="http://schemas.microsoft.com/office/drawing/2014/main" id="{77691875-C996-4FEF-BBD9-EF1E0A763F95}"/>
              </a:ext>
            </a:extLst>
          </p:cNvPr>
          <p:cNvSpPr txBox="1"/>
          <p:nvPr/>
        </p:nvSpPr>
        <p:spPr>
          <a:xfrm>
            <a:off x="244925" y="3066047"/>
            <a:ext cx="3947556" cy="369332"/>
          </a:xfrm>
          <a:prstGeom prst="rect">
            <a:avLst/>
          </a:prstGeom>
          <a:noFill/>
        </p:spPr>
        <p:txBody>
          <a:bodyPr wrap="none" rtlCol="0">
            <a:spAutoFit/>
          </a:bodyPr>
          <a:lstStyle/>
          <a:p>
            <a:r>
              <a:rPr lang="fr-FR" dirty="0"/>
              <a:t>Limit at q</a:t>
            </a:r>
            <a:r>
              <a:rPr lang="fr-FR" baseline="30000" dirty="0"/>
              <a:t>2</a:t>
            </a:r>
            <a:r>
              <a:rPr lang="fr-FR" dirty="0"/>
              <a:t>=0 </a:t>
            </a:r>
            <a:r>
              <a:rPr lang="fr-FR" dirty="0" err="1"/>
              <a:t>given</a:t>
            </a:r>
            <a:r>
              <a:rPr lang="fr-FR" dirty="0"/>
              <a:t> by </a:t>
            </a:r>
            <a:r>
              <a:rPr lang="fr-FR" dirty="0">
                <a:solidFill>
                  <a:srgbClr val="FF0000"/>
                </a:solidFill>
              </a:rPr>
              <a:t>real photon </a:t>
            </a:r>
            <a:r>
              <a:rPr lang="fr-FR" dirty="0" err="1"/>
              <a:t>decay</a:t>
            </a:r>
            <a:endParaRPr lang="fr-FR" dirty="0"/>
          </a:p>
        </p:txBody>
      </p:sp>
      <p:sp>
        <p:nvSpPr>
          <p:cNvPr id="8" name="Rectangle 7">
            <a:extLst>
              <a:ext uri="{FF2B5EF4-FFF2-40B4-BE49-F238E27FC236}">
                <a16:creationId xmlns:a16="http://schemas.microsoft.com/office/drawing/2014/main" id="{175F8C92-7696-4B50-8ADA-3A0DD9D03B81}"/>
              </a:ext>
            </a:extLst>
          </p:cNvPr>
          <p:cNvSpPr/>
          <p:nvPr/>
        </p:nvSpPr>
        <p:spPr>
          <a:xfrm>
            <a:off x="244925" y="702122"/>
            <a:ext cx="3751011" cy="33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CF9BC81-FE14-48E2-B3BB-2B5D57A789E4}"/>
              </a:ext>
            </a:extLst>
          </p:cNvPr>
          <p:cNvSpPr/>
          <p:nvPr/>
        </p:nvSpPr>
        <p:spPr>
          <a:xfrm>
            <a:off x="4932040" y="692696"/>
            <a:ext cx="3751011" cy="33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A108968-9E57-45AC-9310-948F03A0552C}"/>
              </a:ext>
            </a:extLst>
          </p:cNvPr>
          <p:cNvSpPr txBox="1"/>
          <p:nvPr/>
        </p:nvSpPr>
        <p:spPr>
          <a:xfrm>
            <a:off x="2120430" y="1124744"/>
            <a:ext cx="306494" cy="369332"/>
          </a:xfrm>
          <a:prstGeom prst="rect">
            <a:avLst/>
          </a:prstGeom>
          <a:solidFill>
            <a:schemeClr val="bg1"/>
          </a:solidFill>
        </p:spPr>
        <p:txBody>
          <a:bodyPr wrap="none" rtlCol="0">
            <a:spAutoFit/>
          </a:bodyPr>
          <a:lstStyle/>
          <a:p>
            <a:r>
              <a:rPr lang="fr-FR" dirty="0"/>
              <a:t>n</a:t>
            </a:r>
          </a:p>
        </p:txBody>
      </p:sp>
      <p:sp>
        <p:nvSpPr>
          <p:cNvPr id="11" name="ZoneTexte 10">
            <a:extLst>
              <a:ext uri="{FF2B5EF4-FFF2-40B4-BE49-F238E27FC236}">
                <a16:creationId xmlns:a16="http://schemas.microsoft.com/office/drawing/2014/main" id="{9DB24DDC-47FA-4013-9360-868938E56599}"/>
              </a:ext>
            </a:extLst>
          </p:cNvPr>
          <p:cNvSpPr txBox="1"/>
          <p:nvPr/>
        </p:nvSpPr>
        <p:spPr>
          <a:xfrm>
            <a:off x="2520151" y="1255500"/>
            <a:ext cx="2068195" cy="369332"/>
          </a:xfrm>
          <a:prstGeom prst="rect">
            <a:avLst/>
          </a:prstGeom>
          <a:solidFill>
            <a:schemeClr val="bg1"/>
          </a:solidFill>
        </p:spPr>
        <p:txBody>
          <a:bodyPr wrap="none" rtlCol="0">
            <a:spAutoFit/>
          </a:bodyPr>
          <a:lstStyle/>
          <a:p>
            <a:r>
              <a:rPr lang="fr-FR" dirty="0"/>
              <a:t>4m</a:t>
            </a:r>
            <a:r>
              <a:rPr lang="fr-FR" baseline="-25000" dirty="0"/>
              <a:t>ee</a:t>
            </a:r>
            <a:r>
              <a:rPr lang="fr-FR" baseline="30000" dirty="0"/>
              <a:t>2 </a:t>
            </a:r>
            <a:r>
              <a:rPr lang="fr-FR" dirty="0"/>
              <a:t>&lt;q</a:t>
            </a:r>
            <a:r>
              <a:rPr lang="fr-FR" baseline="30000" dirty="0"/>
              <a:t>2 </a:t>
            </a:r>
            <a:r>
              <a:rPr lang="fr-FR" dirty="0"/>
              <a:t>&lt;(M</a:t>
            </a:r>
            <a:r>
              <a:rPr lang="fr-FR" baseline="-25000" dirty="0"/>
              <a:t>R</a:t>
            </a:r>
            <a:r>
              <a:rPr lang="fr-FR" dirty="0"/>
              <a:t>-M</a:t>
            </a:r>
            <a:r>
              <a:rPr lang="fr-FR" baseline="-25000" dirty="0"/>
              <a:t>n</a:t>
            </a:r>
            <a:r>
              <a:rPr lang="fr-FR" dirty="0"/>
              <a:t>)</a:t>
            </a:r>
            <a:r>
              <a:rPr lang="fr-FR" baseline="30000" dirty="0"/>
              <a:t>2</a:t>
            </a:r>
          </a:p>
        </p:txBody>
      </p:sp>
      <p:pic>
        <p:nvPicPr>
          <p:cNvPr id="16" name="Image 15">
            <a:extLst>
              <a:ext uri="{FF2B5EF4-FFF2-40B4-BE49-F238E27FC236}">
                <a16:creationId xmlns:a16="http://schemas.microsoft.com/office/drawing/2014/main" id="{CA7F2973-A670-4C3B-AD4C-CB1EBF9E906C}"/>
              </a:ext>
            </a:extLst>
          </p:cNvPr>
          <p:cNvPicPr>
            <a:picLocks noChangeAspect="1"/>
          </p:cNvPicPr>
          <p:nvPr/>
        </p:nvPicPr>
        <p:blipFill>
          <a:blip r:embed="rId4"/>
          <a:stretch>
            <a:fillRect/>
          </a:stretch>
        </p:blipFill>
        <p:spPr>
          <a:xfrm>
            <a:off x="2581154" y="3800951"/>
            <a:ext cx="4623005" cy="2076321"/>
          </a:xfrm>
          <a:prstGeom prst="rect">
            <a:avLst/>
          </a:prstGeom>
        </p:spPr>
      </p:pic>
      <p:sp>
        <p:nvSpPr>
          <p:cNvPr id="4" name="Espace réservé du pied de page 3">
            <a:extLst>
              <a:ext uri="{FF2B5EF4-FFF2-40B4-BE49-F238E27FC236}">
                <a16:creationId xmlns:a16="http://schemas.microsoft.com/office/drawing/2014/main" id="{79772256-D7ED-4E5C-91F1-2D1BADCB78A0}"/>
              </a:ext>
            </a:extLst>
          </p:cNvPr>
          <p:cNvSpPr>
            <a:spLocks noGrp="1"/>
          </p:cNvSpPr>
          <p:nvPr>
            <p:ph type="ftr" sz="quarter" idx="11"/>
          </p:nvPr>
        </p:nvSpPr>
        <p:spPr/>
        <p:txBody>
          <a:bodyPr/>
          <a:lstStyle/>
          <a:p>
            <a:r>
              <a:rPr lang="fr-FR" dirty="0"/>
              <a:t>APCTP:  </a:t>
            </a:r>
            <a:r>
              <a:rPr lang="fr-FR" dirty="0" err="1"/>
              <a:t>Physics</a:t>
            </a:r>
            <a:r>
              <a:rPr lang="fr-FR" dirty="0"/>
              <a:t> of </a:t>
            </a:r>
            <a:r>
              <a:rPr lang="fr-FR" dirty="0" err="1"/>
              <a:t>Excited</a:t>
            </a:r>
            <a:r>
              <a:rPr lang="fr-FR" dirty="0"/>
              <a:t> Hadrons in the </a:t>
            </a:r>
            <a:r>
              <a:rPr lang="fr-FR" dirty="0" err="1"/>
              <a:t>Present</a:t>
            </a:r>
            <a:r>
              <a:rPr lang="fr-FR" dirty="0"/>
              <a:t> and Future Facilities     July 16, 2022        PLC</a:t>
            </a:r>
          </a:p>
        </p:txBody>
      </p:sp>
      <p:sp>
        <p:nvSpPr>
          <p:cNvPr id="12" name="ZoneTexte 11">
            <a:extLst>
              <a:ext uri="{FF2B5EF4-FFF2-40B4-BE49-F238E27FC236}">
                <a16:creationId xmlns:a16="http://schemas.microsoft.com/office/drawing/2014/main" id="{6E2028FC-0DF8-4CEC-8AAE-71C521AFD431}"/>
              </a:ext>
            </a:extLst>
          </p:cNvPr>
          <p:cNvSpPr txBox="1"/>
          <p:nvPr/>
        </p:nvSpPr>
        <p:spPr>
          <a:xfrm>
            <a:off x="457200" y="5824390"/>
            <a:ext cx="5226239" cy="369332"/>
          </a:xfrm>
          <a:prstGeom prst="rect">
            <a:avLst/>
          </a:prstGeom>
          <a:noFill/>
        </p:spPr>
        <p:txBody>
          <a:bodyPr wrap="none" rtlCol="0">
            <a:spAutoFit/>
          </a:bodyPr>
          <a:lstStyle/>
          <a:p>
            <a:r>
              <a:rPr lang="fr-FR" dirty="0" err="1"/>
              <a:t>Role</a:t>
            </a:r>
            <a:r>
              <a:rPr lang="fr-FR" dirty="0"/>
              <a:t> of quark </a:t>
            </a:r>
            <a:r>
              <a:rPr lang="fr-FR" dirty="0" err="1"/>
              <a:t>core</a:t>
            </a:r>
            <a:r>
              <a:rPr lang="fr-FR" dirty="0"/>
              <a:t> and </a:t>
            </a:r>
            <a:r>
              <a:rPr lang="fr-FR" dirty="0" err="1"/>
              <a:t>meson</a:t>
            </a:r>
            <a:r>
              <a:rPr lang="fr-FR" dirty="0"/>
              <a:t> cloud in the TL </a:t>
            </a:r>
            <a:r>
              <a:rPr lang="fr-FR" dirty="0" err="1"/>
              <a:t>region</a:t>
            </a:r>
            <a:r>
              <a:rPr lang="fr-FR" dirty="0"/>
              <a:t> ?</a:t>
            </a:r>
          </a:p>
        </p:txBody>
      </p:sp>
      <p:sp>
        <p:nvSpPr>
          <p:cNvPr id="17" name="TextBox 16">
            <a:extLst>
              <a:ext uri="{FF2B5EF4-FFF2-40B4-BE49-F238E27FC236}">
                <a16:creationId xmlns:a16="http://schemas.microsoft.com/office/drawing/2014/main" id="{E29A5EF2-7E32-5845-8A51-DAFD816819A5}"/>
              </a:ext>
            </a:extLst>
          </p:cNvPr>
          <p:cNvSpPr txBox="1"/>
          <p:nvPr/>
        </p:nvSpPr>
        <p:spPr>
          <a:xfrm>
            <a:off x="8421" y="6481798"/>
            <a:ext cx="3229217" cy="369332"/>
          </a:xfrm>
          <a:prstGeom prst="rect">
            <a:avLst/>
          </a:prstGeom>
          <a:solidFill>
            <a:srgbClr val="FFC000"/>
          </a:solidFill>
        </p:spPr>
        <p:txBody>
          <a:bodyPr wrap="none" rtlCol="0">
            <a:spAutoFit/>
          </a:bodyPr>
          <a:lstStyle/>
          <a:p>
            <a:r>
              <a:rPr lang="en-US" dirty="0" err="1"/>
              <a:t>Béatrice</a:t>
            </a:r>
            <a:r>
              <a:rPr lang="en-US" dirty="0"/>
              <a:t> Ramstein – NSTAR 2019</a:t>
            </a:r>
          </a:p>
        </p:txBody>
      </p:sp>
      <p:sp>
        <p:nvSpPr>
          <p:cNvPr id="14" name="Slide Number Placeholder 13">
            <a:extLst>
              <a:ext uri="{FF2B5EF4-FFF2-40B4-BE49-F238E27FC236}">
                <a16:creationId xmlns:a16="http://schemas.microsoft.com/office/drawing/2014/main" id="{256D7D0F-8C0B-3F6D-23E1-8A8C322900B4}"/>
              </a:ext>
            </a:extLst>
          </p:cNvPr>
          <p:cNvSpPr>
            <a:spLocks noGrp="1"/>
          </p:cNvSpPr>
          <p:nvPr>
            <p:ph type="sldNum" sz="quarter" idx="12"/>
          </p:nvPr>
        </p:nvSpPr>
        <p:spPr/>
        <p:txBody>
          <a:bodyPr/>
          <a:lstStyle/>
          <a:p>
            <a:pPr>
              <a:defRPr/>
            </a:pPr>
            <a:fld id="{AB7CE779-21FB-D348-B8EA-3C752F0DE6DE}" type="slidenum">
              <a:rPr lang="en-US" altLang="en-US" smtClean="0"/>
              <a:pPr>
                <a:defRPr/>
              </a:pPr>
              <a:t>33</a:t>
            </a:fld>
            <a:endParaRPr lang="en-US" altLang="en-US"/>
          </a:p>
        </p:txBody>
      </p:sp>
    </p:spTree>
    <p:extLst>
      <p:ext uri="{BB962C8B-B14F-4D97-AF65-F5344CB8AC3E}">
        <p14:creationId xmlns:p14="http://schemas.microsoft.com/office/powerpoint/2010/main" val="1695983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p:nvPr>
        </p:nvSpPr>
        <p:spPr>
          <a:xfrm>
            <a:off x="287337" y="-161228"/>
            <a:ext cx="8241060" cy="1143000"/>
          </a:xfrm>
        </p:spPr>
        <p:txBody>
          <a:bodyPr/>
          <a:lstStyle/>
          <a:p>
            <a:r>
              <a:rPr lang="pl-PL" altLang="en-US" sz="3200" b="1" dirty="0">
                <a:solidFill>
                  <a:srgbClr val="0066FF"/>
                </a:solidFill>
                <a:latin typeface="Arial" panose="020B0604020202020204" pitchFamily="34" charset="0"/>
                <a:cs typeface="Arial" panose="020B0604020202020204" pitchFamily="34" charset="0"/>
              </a:rPr>
              <a:t>Electromagnetic </a:t>
            </a:r>
            <a:r>
              <a:rPr lang="pl-PL" altLang="en-US" sz="3200" b="1" dirty="0" err="1">
                <a:solidFill>
                  <a:srgbClr val="0066FF"/>
                </a:solidFill>
                <a:latin typeface="Arial" panose="020B0604020202020204" pitchFamily="34" charset="0"/>
                <a:cs typeface="Arial" panose="020B0604020202020204" pitchFamily="34" charset="0"/>
              </a:rPr>
              <a:t>structure</a:t>
            </a:r>
            <a:r>
              <a:rPr lang="pl-PL" altLang="en-US" sz="3200" b="1" dirty="0">
                <a:solidFill>
                  <a:srgbClr val="0066FF"/>
                </a:solidFill>
                <a:latin typeface="Arial" panose="020B0604020202020204" pitchFamily="34" charset="0"/>
                <a:cs typeface="Arial" panose="020B0604020202020204" pitchFamily="34" charset="0"/>
              </a:rPr>
              <a:t> of </a:t>
            </a:r>
            <a:r>
              <a:rPr lang="pl-PL" altLang="en-US" sz="3200" b="1" dirty="0" err="1">
                <a:solidFill>
                  <a:srgbClr val="0066FF"/>
                </a:solidFill>
                <a:latin typeface="Arial" panose="020B0604020202020204" pitchFamily="34" charset="0"/>
                <a:cs typeface="Arial" panose="020B0604020202020204" pitchFamily="34" charset="0"/>
              </a:rPr>
              <a:t>baryons</a:t>
            </a:r>
            <a:endParaRPr lang="en-GB" altLang="en-US" sz="3200" b="1" dirty="0">
              <a:solidFill>
                <a:srgbClr val="0066FF"/>
              </a:solidFill>
              <a:latin typeface="Arial" panose="020B0604020202020204" pitchFamily="34" charset="0"/>
              <a:cs typeface="Arial" panose="020B0604020202020204" pitchFamily="34" charset="0"/>
            </a:endParaRPr>
          </a:p>
        </p:txBody>
      </p:sp>
      <p:pic>
        <p:nvPicPr>
          <p:cNvPr id="26628" name="Obraz 5"/>
          <p:cNvPicPr>
            <a:picLocks noChangeAspect="1"/>
          </p:cNvPicPr>
          <p:nvPr/>
        </p:nvPicPr>
        <p:blipFill rotWithShape="1">
          <a:blip r:embed="rId3" cstate="print">
            <a:extLst>
              <a:ext uri="{28A0092B-C50C-407E-A947-70E740481C1C}">
                <a14:useLocalDpi xmlns:a14="http://schemas.microsoft.com/office/drawing/2010/main"/>
              </a:ext>
            </a:extLst>
          </a:blip>
          <a:srcRect l="11329"/>
          <a:stretch/>
        </p:blipFill>
        <p:spPr bwMode="auto">
          <a:xfrm>
            <a:off x="203658" y="743988"/>
            <a:ext cx="6383673"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ostokąt 7"/>
          <p:cNvSpPr/>
          <p:nvPr/>
        </p:nvSpPr>
        <p:spPr>
          <a:xfrm>
            <a:off x="1913320" y="1293368"/>
            <a:ext cx="1152525" cy="454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6630" name="pole tekstowe 6"/>
          <p:cNvSpPr txBox="1">
            <a:spLocks noChangeArrowheads="1"/>
          </p:cNvSpPr>
          <p:nvPr/>
        </p:nvSpPr>
        <p:spPr bwMode="auto">
          <a:xfrm>
            <a:off x="1841088" y="1346283"/>
            <a:ext cx="1296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en-US" sz="1800" dirty="0">
                <a:latin typeface="Arial" panose="020B0604020202020204" pitchFamily="34" charset="0"/>
              </a:rPr>
              <a:t>N*</a:t>
            </a:r>
            <a:r>
              <a:rPr lang="pl-PL" altLang="en-US" sz="1800" dirty="0">
                <a:latin typeface="Arial" panose="020B0604020202020204" pitchFamily="34" charset="0"/>
                <a:sym typeface="Symbol" panose="05050102010706020507" pitchFamily="18" charset="2"/>
              </a:rPr>
              <a:t></a:t>
            </a:r>
            <a:r>
              <a:rPr lang="pl-PL" altLang="en-US" sz="1800" dirty="0" err="1">
                <a:latin typeface="Arial" panose="020B0604020202020204" pitchFamily="34" charset="0"/>
                <a:sym typeface="Symbol" panose="05050102010706020507" pitchFamily="18" charset="2"/>
              </a:rPr>
              <a:t>Ne+e</a:t>
            </a:r>
            <a:r>
              <a:rPr lang="pl-PL" altLang="en-US" sz="1800" dirty="0">
                <a:latin typeface="Arial" panose="020B0604020202020204" pitchFamily="34" charset="0"/>
                <a:sym typeface="Symbol" panose="05050102010706020507" pitchFamily="18" charset="2"/>
              </a:rPr>
              <a:t>-</a:t>
            </a:r>
            <a:endParaRPr lang="en-GB" altLang="en-US" sz="1800" dirty="0">
              <a:latin typeface="Arial" panose="020B0604020202020204" pitchFamily="34" charset="0"/>
            </a:endParaRPr>
          </a:p>
        </p:txBody>
      </p:sp>
      <p:sp>
        <p:nvSpPr>
          <p:cNvPr id="38" name="pole tekstowe 37"/>
          <p:cNvSpPr txBox="1"/>
          <p:nvPr/>
        </p:nvSpPr>
        <p:spPr>
          <a:xfrm>
            <a:off x="5187579" y="4493747"/>
            <a:ext cx="3884921" cy="1569660"/>
          </a:xfrm>
          <a:prstGeom prst="rect">
            <a:avLst/>
          </a:prstGeom>
          <a:noFill/>
          <a:ln w="28575">
            <a:solidFill>
              <a:srgbClr val="FFC000"/>
            </a:solidFill>
          </a:ln>
        </p:spPr>
        <p:txBody>
          <a:bodyPr wrap="square">
            <a:spAutoFit/>
          </a:bodyPr>
          <a:lstStyle/>
          <a:p>
            <a:pPr>
              <a:lnSpc>
                <a:spcPct val="150000"/>
              </a:lnSpc>
              <a:defRPr/>
            </a:pPr>
            <a:r>
              <a:rPr lang="pl-PL" sz="1600" dirty="0">
                <a:sym typeface="Symbol" panose="05050102010706020507" pitchFamily="18" charset="2"/>
              </a:rPr>
              <a:t> R N* : em. </a:t>
            </a:r>
            <a:r>
              <a:rPr lang="pl-PL" sz="1600" dirty="0" err="1">
                <a:sym typeface="Symbol" panose="05050102010706020507" pitchFamily="18" charset="2"/>
              </a:rPr>
              <a:t>Transition</a:t>
            </a:r>
            <a:r>
              <a:rPr lang="pl-PL" sz="1600" dirty="0">
                <a:sym typeface="Symbol" panose="05050102010706020507" pitchFamily="18" charset="2"/>
              </a:rPr>
              <a:t> Form </a:t>
            </a:r>
            <a:r>
              <a:rPr lang="pl-PL" sz="1600" dirty="0" err="1">
                <a:sym typeface="Symbol" panose="05050102010706020507" pitchFamily="18" charset="2"/>
              </a:rPr>
              <a:t>Factors</a:t>
            </a:r>
            <a:r>
              <a:rPr lang="pl-PL" sz="1600" dirty="0">
                <a:sym typeface="Symbol" panose="05050102010706020507" pitchFamily="18" charset="2"/>
              </a:rPr>
              <a:t>  </a:t>
            </a:r>
          </a:p>
          <a:p>
            <a:pPr>
              <a:lnSpc>
                <a:spcPct val="150000"/>
              </a:lnSpc>
              <a:defRPr/>
            </a:pPr>
            <a:r>
              <a:rPr lang="pl-PL" sz="1600" dirty="0">
                <a:sym typeface="Symbol" panose="05050102010706020507" pitchFamily="18" charset="2"/>
              </a:rPr>
              <a:t>R (J3/2) : (3) G</a:t>
            </a:r>
            <a:r>
              <a:rPr lang="pl-PL" sz="1600" baseline="-25000" dirty="0">
                <a:sym typeface="Symbol" panose="05050102010706020507" pitchFamily="18" charset="2"/>
              </a:rPr>
              <a:t>M </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G</a:t>
            </a:r>
            <a:r>
              <a:rPr lang="pl-PL" sz="1600" baseline="-25000" dirty="0">
                <a:sym typeface="Symbol" panose="05050102010706020507" pitchFamily="18" charset="2"/>
              </a:rPr>
              <a:t>E</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 G</a:t>
            </a:r>
            <a:r>
              <a:rPr lang="pl-PL" sz="1600" baseline="-25000" dirty="0">
                <a:sym typeface="Symbol" panose="05050102010706020507" pitchFamily="18" charset="2"/>
              </a:rPr>
              <a:t>C</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a:t>
            </a:r>
          </a:p>
          <a:p>
            <a:pPr>
              <a:lnSpc>
                <a:spcPct val="150000"/>
              </a:lnSpc>
              <a:defRPr/>
            </a:pPr>
            <a:r>
              <a:rPr lang="pl-PL" sz="1600" dirty="0">
                <a:sym typeface="Symbol" panose="05050102010706020507" pitchFamily="18" charset="2"/>
              </a:rPr>
              <a:t>R (J=1/2) : (2) G</a:t>
            </a:r>
            <a:r>
              <a:rPr lang="pl-PL" sz="1600" baseline="-25000" dirty="0">
                <a:sym typeface="Symbol" panose="05050102010706020507" pitchFamily="18" charset="2"/>
              </a:rPr>
              <a:t>M/E</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 G</a:t>
            </a:r>
            <a:r>
              <a:rPr lang="pl-PL" sz="1600" baseline="-25000" dirty="0">
                <a:sym typeface="Symbol" panose="05050102010706020507" pitchFamily="18" charset="2"/>
              </a:rPr>
              <a:t>C</a:t>
            </a:r>
            <a:r>
              <a:rPr lang="pl-PL" sz="1600" dirty="0">
                <a:sym typeface="Symbol" panose="05050102010706020507" pitchFamily="18" charset="2"/>
              </a:rPr>
              <a:t> (q</a:t>
            </a:r>
            <a:r>
              <a:rPr lang="pl-PL" sz="1600" baseline="30000" dirty="0">
                <a:sym typeface="Symbol" panose="05050102010706020507" pitchFamily="18" charset="2"/>
              </a:rPr>
              <a:t>2</a:t>
            </a:r>
            <a:r>
              <a:rPr lang="pl-PL" sz="1600" dirty="0">
                <a:sym typeface="Symbol" panose="05050102010706020507" pitchFamily="18" charset="2"/>
              </a:rPr>
              <a:t> )</a:t>
            </a:r>
            <a:r>
              <a:rPr lang="pl-PL" sz="1600" dirty="0"/>
              <a:t> </a:t>
            </a:r>
          </a:p>
          <a:p>
            <a:pPr>
              <a:lnSpc>
                <a:spcPct val="150000"/>
              </a:lnSpc>
              <a:defRPr/>
            </a:pPr>
            <a:r>
              <a:rPr lang="pl-PL" sz="1600" dirty="0">
                <a:sym typeface="Symbol" panose="05050102010706020507" pitchFamily="18" charset="2"/>
              </a:rPr>
              <a:t>.. </a:t>
            </a:r>
            <a:r>
              <a:rPr lang="pl-PL" sz="1600" dirty="0" err="1">
                <a:sym typeface="Symbol" panose="05050102010706020507" pitchFamily="18" charset="2"/>
              </a:rPr>
              <a:t>or</a:t>
            </a:r>
            <a:r>
              <a:rPr lang="pl-PL" sz="1600" dirty="0">
                <a:sym typeface="Symbol" panose="05050102010706020507" pitchFamily="18" charset="2"/>
              </a:rPr>
              <a:t> </a:t>
            </a:r>
            <a:r>
              <a:rPr lang="pl-PL" sz="1600" dirty="0" err="1">
                <a:sym typeface="Symbol" panose="05050102010706020507" pitchFamily="18" charset="2"/>
              </a:rPr>
              <a:t>covariant</a:t>
            </a:r>
            <a:r>
              <a:rPr lang="pl-PL" sz="1600" dirty="0">
                <a:sym typeface="Symbol" panose="05050102010706020507" pitchFamily="18" charset="2"/>
              </a:rPr>
              <a:t> </a:t>
            </a:r>
            <a:r>
              <a:rPr lang="pl-PL" sz="1600" dirty="0" err="1">
                <a:sym typeface="Symbol" panose="05050102010706020507" pitchFamily="18" charset="2"/>
              </a:rPr>
              <a:t>eTFF</a:t>
            </a:r>
            <a:endParaRPr lang="pl-PL" sz="1600" dirty="0">
              <a:sym typeface="Symbol" panose="05050102010706020507" pitchFamily="18" charset="2"/>
            </a:endParaRPr>
          </a:p>
        </p:txBody>
      </p:sp>
      <p:sp>
        <p:nvSpPr>
          <p:cNvPr id="9" name="pole tekstowe 8"/>
          <p:cNvSpPr txBox="1"/>
          <p:nvPr/>
        </p:nvSpPr>
        <p:spPr>
          <a:xfrm>
            <a:off x="265990" y="1560165"/>
            <a:ext cx="1504273" cy="400110"/>
          </a:xfrm>
          <a:prstGeom prst="rect">
            <a:avLst/>
          </a:prstGeom>
          <a:solidFill>
            <a:schemeClr val="bg1"/>
          </a:solidFill>
        </p:spPr>
        <p:txBody>
          <a:bodyPr wrap="square" rtlCol="0">
            <a:spAutoFit/>
          </a:bodyPr>
          <a:lstStyle/>
          <a:p>
            <a:r>
              <a:rPr lang="pl-PL" dirty="0" err="1"/>
              <a:t>e+e</a:t>
            </a:r>
            <a:r>
              <a:rPr lang="pl-PL" dirty="0"/>
              <a:t>-</a:t>
            </a:r>
            <a:r>
              <a:rPr lang="pl-PL" dirty="0">
                <a:sym typeface="Symbol" panose="05050102010706020507" pitchFamily="18" charset="2"/>
              </a:rPr>
              <a:t>NN</a:t>
            </a:r>
            <a:r>
              <a:rPr lang="pl-PL" baseline="30000" dirty="0">
                <a:sym typeface="Symbol" panose="05050102010706020507" pitchFamily="18" charset="2"/>
              </a:rPr>
              <a:t>(*)</a:t>
            </a:r>
            <a:endParaRPr lang="en-GB" dirty="0"/>
          </a:p>
        </p:txBody>
      </p:sp>
      <p:cxnSp>
        <p:nvCxnSpPr>
          <p:cNvPr id="12" name="Łącznik prosty 11"/>
          <p:cNvCxnSpPr/>
          <p:nvPr/>
        </p:nvCxnSpPr>
        <p:spPr bwMode="auto">
          <a:xfrm>
            <a:off x="1295636" y="1525706"/>
            <a:ext cx="21602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7" name="pole tekstowe 36"/>
          <p:cNvSpPr txBox="1"/>
          <p:nvPr/>
        </p:nvSpPr>
        <p:spPr>
          <a:xfrm>
            <a:off x="4624331" y="1547338"/>
            <a:ext cx="1764196" cy="400110"/>
          </a:xfrm>
          <a:prstGeom prst="rect">
            <a:avLst/>
          </a:prstGeom>
          <a:solidFill>
            <a:schemeClr val="bg1"/>
          </a:solidFill>
        </p:spPr>
        <p:txBody>
          <a:bodyPr wrap="square" rtlCol="0">
            <a:spAutoFit/>
          </a:bodyPr>
          <a:lstStyle/>
          <a:p>
            <a:r>
              <a:rPr lang="pl-PL" dirty="0" err="1"/>
              <a:t>e-N</a:t>
            </a:r>
            <a:r>
              <a:rPr lang="pl-PL" dirty="0" err="1">
                <a:sym typeface="Symbol" panose="05050102010706020507" pitchFamily="18" charset="2"/>
              </a:rPr>
              <a:t>e-N</a:t>
            </a:r>
            <a:r>
              <a:rPr lang="pl-PL" baseline="30000" dirty="0">
                <a:sym typeface="Symbol" panose="05050102010706020507" pitchFamily="18" charset="2"/>
              </a:rPr>
              <a:t>*</a:t>
            </a:r>
            <a:endParaRPr lang="en-GB" dirty="0"/>
          </a:p>
        </p:txBody>
      </p:sp>
      <p:sp>
        <p:nvSpPr>
          <p:cNvPr id="14" name="pole tekstowe 13"/>
          <p:cNvSpPr txBox="1"/>
          <p:nvPr/>
        </p:nvSpPr>
        <p:spPr>
          <a:xfrm>
            <a:off x="2087724" y="713602"/>
            <a:ext cx="1697116" cy="307777"/>
          </a:xfrm>
          <a:prstGeom prst="rect">
            <a:avLst/>
          </a:prstGeom>
          <a:noFill/>
        </p:spPr>
        <p:txBody>
          <a:bodyPr wrap="square" rtlCol="0">
            <a:spAutoFit/>
          </a:bodyPr>
          <a:lstStyle/>
          <a:p>
            <a:r>
              <a:rPr lang="pl-PL" sz="1400" dirty="0" err="1"/>
              <a:t>Dalitz</a:t>
            </a:r>
            <a:r>
              <a:rPr lang="pl-PL" sz="1400" dirty="0"/>
              <a:t> </a:t>
            </a:r>
            <a:r>
              <a:rPr lang="pl-PL" sz="1400" dirty="0" err="1"/>
              <a:t>decays</a:t>
            </a:r>
            <a:endParaRPr lang="en-GB" sz="1400" dirty="0"/>
          </a:p>
        </p:txBody>
      </p:sp>
      <p:sp>
        <p:nvSpPr>
          <p:cNvPr id="4" name="Strzałka w dół 3"/>
          <p:cNvSpPr/>
          <p:nvPr/>
        </p:nvSpPr>
        <p:spPr bwMode="auto">
          <a:xfrm>
            <a:off x="2807804" y="3609020"/>
            <a:ext cx="144016" cy="504056"/>
          </a:xfrm>
          <a:prstGeom prst="downArrow">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a:ln>
                <a:noFill/>
              </a:ln>
              <a:solidFill>
                <a:schemeClr val="tx1"/>
              </a:solidFill>
              <a:effectLst/>
              <a:latin typeface="Times New Roman" pitchFamily="18" charset="0"/>
            </a:endParaRPr>
          </a:p>
        </p:txBody>
      </p:sp>
      <p:pic>
        <p:nvPicPr>
          <p:cNvPr id="5" name="Obraz 4"/>
          <p:cNvPicPr>
            <a:picLocks noChangeAspect="1"/>
          </p:cNvPicPr>
          <p:nvPr/>
        </p:nvPicPr>
        <p:blipFill>
          <a:blip r:embed="rId4"/>
          <a:stretch>
            <a:fillRect/>
          </a:stretch>
        </p:blipFill>
        <p:spPr>
          <a:xfrm>
            <a:off x="11099" y="4222044"/>
            <a:ext cx="5176480" cy="637214"/>
          </a:xfrm>
          <a:prstGeom prst="rect">
            <a:avLst/>
          </a:prstGeom>
          <a:ln w="28575">
            <a:solidFill>
              <a:srgbClr val="FFC000"/>
            </a:solidFill>
          </a:ln>
        </p:spPr>
      </p:pic>
      <p:pic>
        <p:nvPicPr>
          <p:cNvPr id="6" name="Obraz 5"/>
          <p:cNvPicPr>
            <a:picLocks noChangeAspect="1"/>
          </p:cNvPicPr>
          <p:nvPr/>
        </p:nvPicPr>
        <p:blipFill>
          <a:blip r:embed="rId5"/>
          <a:stretch>
            <a:fillRect/>
          </a:stretch>
        </p:blipFill>
        <p:spPr>
          <a:xfrm>
            <a:off x="11100" y="5326188"/>
            <a:ext cx="4812928" cy="693303"/>
          </a:xfrm>
          <a:prstGeom prst="rect">
            <a:avLst/>
          </a:prstGeom>
        </p:spPr>
      </p:pic>
      <p:sp>
        <p:nvSpPr>
          <p:cNvPr id="7" name="pole tekstowe 6"/>
          <p:cNvSpPr txBox="1"/>
          <p:nvPr/>
        </p:nvSpPr>
        <p:spPr>
          <a:xfrm>
            <a:off x="1264928" y="4963443"/>
            <a:ext cx="2916324" cy="338554"/>
          </a:xfrm>
          <a:prstGeom prst="rect">
            <a:avLst/>
          </a:prstGeom>
          <a:noFill/>
        </p:spPr>
        <p:txBody>
          <a:bodyPr wrap="square" rtlCol="0">
            <a:spAutoFit/>
          </a:bodyPr>
          <a:lstStyle/>
          <a:p>
            <a:r>
              <a:rPr lang="pl-PL" sz="1600" dirty="0"/>
              <a:t>for </a:t>
            </a:r>
            <a:r>
              <a:rPr lang="pl-PL" sz="1600" dirty="0" err="1"/>
              <a:t>example</a:t>
            </a:r>
            <a:r>
              <a:rPr lang="pl-PL" sz="1600" dirty="0"/>
              <a:t> for J=1/2</a:t>
            </a:r>
            <a:endParaRPr lang="en-GB" sz="1600" dirty="0"/>
          </a:p>
        </p:txBody>
      </p:sp>
      <p:sp>
        <p:nvSpPr>
          <p:cNvPr id="10" name="pole tekstowe 9"/>
          <p:cNvSpPr txBox="1"/>
          <p:nvPr/>
        </p:nvSpPr>
        <p:spPr>
          <a:xfrm>
            <a:off x="2069205" y="6013129"/>
            <a:ext cx="1307770" cy="400110"/>
          </a:xfrm>
          <a:prstGeom prst="rect">
            <a:avLst/>
          </a:prstGeom>
          <a:noFill/>
        </p:spPr>
        <p:txBody>
          <a:bodyPr wrap="square" rtlCol="0">
            <a:spAutoFit/>
          </a:bodyPr>
          <a:lstStyle/>
          <a:p>
            <a:r>
              <a:rPr lang="pl-PL" dirty="0">
                <a:solidFill>
                  <a:srgbClr val="0066FF"/>
                </a:solidFill>
              </a:rPr>
              <a:t>„QED”</a:t>
            </a:r>
            <a:endParaRPr lang="en-GB" dirty="0">
              <a:solidFill>
                <a:srgbClr val="0066FF"/>
              </a:solidFill>
            </a:endParaRPr>
          </a:p>
        </p:txBody>
      </p:sp>
      <p:sp>
        <p:nvSpPr>
          <p:cNvPr id="11" name="Elipsa 10"/>
          <p:cNvSpPr/>
          <p:nvPr/>
        </p:nvSpPr>
        <p:spPr bwMode="auto">
          <a:xfrm>
            <a:off x="1511660" y="5378569"/>
            <a:ext cx="869909" cy="582179"/>
          </a:xfrm>
          <a:prstGeom prst="ellipse">
            <a:avLst/>
          </a:prstGeom>
          <a:noFill/>
          <a:ln w="9525" cap="flat" cmpd="sng" algn="ctr">
            <a:solidFill>
              <a:srgbClr val="0066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1" u="none" strike="noStrike" cap="none" normalizeH="0" baseline="0">
              <a:ln>
                <a:noFill/>
              </a:ln>
              <a:solidFill>
                <a:schemeClr val="tx1"/>
              </a:solidFill>
              <a:effectLst/>
              <a:latin typeface="Times New Roman" pitchFamily="18" charset="0"/>
            </a:endParaRPr>
          </a:p>
        </p:txBody>
      </p:sp>
      <p:sp>
        <p:nvSpPr>
          <p:cNvPr id="13" name="Prostokąt 12"/>
          <p:cNvSpPr/>
          <p:nvPr/>
        </p:nvSpPr>
        <p:spPr>
          <a:xfrm>
            <a:off x="5435080" y="6165743"/>
            <a:ext cx="3385400" cy="461665"/>
          </a:xfrm>
          <a:prstGeom prst="rect">
            <a:avLst/>
          </a:prstGeom>
        </p:spPr>
        <p:txBody>
          <a:bodyPr wrap="square">
            <a:spAutoFit/>
          </a:bodyPr>
          <a:lstStyle/>
          <a:p>
            <a:r>
              <a:rPr lang="en-GB" sz="1200" dirty="0">
                <a:latin typeface="NimbusRomNo9L-Regu"/>
              </a:rPr>
              <a:t>M. I. </a:t>
            </a:r>
            <a:r>
              <a:rPr lang="en-GB" sz="1200" dirty="0" err="1">
                <a:latin typeface="NimbusRomNo9L-Regu"/>
              </a:rPr>
              <a:t>Krivoruchenko</a:t>
            </a:r>
            <a:r>
              <a:rPr lang="en-GB" sz="1200" dirty="0">
                <a:latin typeface="NimbusRomNo9L-Regu"/>
              </a:rPr>
              <a:t>, </a:t>
            </a:r>
            <a:r>
              <a:rPr lang="pl-PL" sz="1200" dirty="0">
                <a:latin typeface="NimbusRomNo9L-Regu"/>
              </a:rPr>
              <a:t>et. al</a:t>
            </a:r>
            <a:endParaRPr lang="en-GB" sz="1200" dirty="0">
              <a:latin typeface="NimbusRomNo9L-Regu"/>
            </a:endParaRPr>
          </a:p>
          <a:p>
            <a:r>
              <a:rPr lang="en-GB" sz="1200" dirty="0">
                <a:latin typeface="NimbusRomNo9L-Regu"/>
              </a:rPr>
              <a:t>Annals Phys. </a:t>
            </a:r>
            <a:r>
              <a:rPr lang="en-GB" sz="1200" dirty="0">
                <a:latin typeface="NimbusRomNo9L-Medi"/>
              </a:rPr>
              <a:t>296</a:t>
            </a:r>
            <a:r>
              <a:rPr lang="en-GB" sz="1200" dirty="0">
                <a:latin typeface="NimbusRomNo9L-Regu"/>
              </a:rPr>
              <a:t>, 299 (2002)</a:t>
            </a:r>
            <a:endParaRPr lang="en-GB" sz="1200" dirty="0"/>
          </a:p>
        </p:txBody>
      </p:sp>
      <p:sp>
        <p:nvSpPr>
          <p:cNvPr id="27" name="pole tekstowe 54"/>
          <p:cNvSpPr txBox="1">
            <a:spLocks noChangeArrowheads="1"/>
          </p:cNvSpPr>
          <p:nvPr/>
        </p:nvSpPr>
        <p:spPr bwMode="auto">
          <a:xfrm>
            <a:off x="6685131" y="3176972"/>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en-US" sz="1800">
                <a:latin typeface="Arial" panose="020B0604020202020204" pitchFamily="34" charset="0"/>
              </a:rPr>
              <a:t>N</a:t>
            </a:r>
            <a:endParaRPr lang="en-GB" altLang="en-US" sz="1800">
              <a:latin typeface="Arial" panose="020B0604020202020204" pitchFamily="34" charset="0"/>
            </a:endParaRPr>
          </a:p>
        </p:txBody>
      </p:sp>
      <p:pic>
        <p:nvPicPr>
          <p:cNvPr id="28"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00192" y="704232"/>
            <a:ext cx="2641906" cy="29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ole tekstowe 7"/>
          <p:cNvSpPr txBox="1">
            <a:spLocks noChangeArrowheads="1"/>
          </p:cNvSpPr>
          <p:nvPr/>
        </p:nvSpPr>
        <p:spPr bwMode="auto">
          <a:xfrm>
            <a:off x="6873524" y="1513885"/>
            <a:ext cx="1588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„pion </a:t>
            </a:r>
            <a:r>
              <a:rPr lang="pl-PL" altLang="pl-PL" sz="1400" dirty="0" err="1"/>
              <a:t>cloud</a:t>
            </a:r>
            <a:r>
              <a:rPr lang="pl-PL" altLang="pl-PL" sz="1400" dirty="0"/>
              <a:t>”</a:t>
            </a:r>
          </a:p>
        </p:txBody>
      </p:sp>
      <p:sp>
        <p:nvSpPr>
          <p:cNvPr id="31" name="pole tekstowe 6"/>
          <p:cNvSpPr txBox="1">
            <a:spLocks noChangeArrowheads="1"/>
          </p:cNvSpPr>
          <p:nvPr/>
        </p:nvSpPr>
        <p:spPr bwMode="auto">
          <a:xfrm>
            <a:off x="7033150" y="2533233"/>
            <a:ext cx="158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pl-PL" altLang="pl-PL" sz="1400" dirty="0"/>
              <a:t>„</a:t>
            </a:r>
            <a:r>
              <a:rPr lang="pl-PL" altLang="pl-PL" sz="1400" dirty="0" err="1"/>
              <a:t>quark</a:t>
            </a:r>
            <a:r>
              <a:rPr lang="pl-PL" altLang="pl-PL" sz="1400" dirty="0"/>
              <a:t> </a:t>
            </a:r>
            <a:r>
              <a:rPr lang="pl-PL" altLang="pl-PL" sz="1400" dirty="0" err="1"/>
              <a:t>core</a:t>
            </a:r>
            <a:r>
              <a:rPr lang="pl-PL" altLang="pl-PL" sz="1400" dirty="0"/>
              <a:t>”</a:t>
            </a:r>
          </a:p>
        </p:txBody>
      </p:sp>
      <p:sp>
        <p:nvSpPr>
          <p:cNvPr id="32" name="Prostokąt 31"/>
          <p:cNvSpPr/>
          <p:nvPr/>
        </p:nvSpPr>
        <p:spPr>
          <a:xfrm>
            <a:off x="6994884" y="738895"/>
            <a:ext cx="1625766" cy="246221"/>
          </a:xfrm>
          <a:prstGeom prst="rect">
            <a:avLst/>
          </a:prstGeom>
        </p:spPr>
        <p:txBody>
          <a:bodyPr wrap="none">
            <a:spAutoFit/>
          </a:bodyPr>
          <a:lstStyle/>
          <a:p>
            <a:r>
              <a:rPr lang="pl-PL" sz="1000" b="1" dirty="0">
                <a:sym typeface="Symbol"/>
              </a:rPr>
              <a:t></a:t>
            </a:r>
            <a:r>
              <a:rPr lang="pl-PL" sz="1000" b="1" baseline="-25000" dirty="0">
                <a:sym typeface="Symbol"/>
              </a:rPr>
              <a:t>33</a:t>
            </a:r>
            <a:r>
              <a:rPr lang="pl-PL" sz="1000" b="1" dirty="0">
                <a:sym typeface="Symbol"/>
              </a:rPr>
              <a:t> (J=3/2)  N (J=1/2) </a:t>
            </a:r>
            <a:endParaRPr lang="en-GB" sz="1000" dirty="0"/>
          </a:p>
        </p:txBody>
      </p:sp>
      <p:cxnSp>
        <p:nvCxnSpPr>
          <p:cNvPr id="33" name="Łącznik prosty ze strzałką 32"/>
          <p:cNvCxnSpPr/>
          <p:nvPr/>
        </p:nvCxnSpPr>
        <p:spPr bwMode="auto">
          <a:xfrm flipV="1">
            <a:off x="7956376" y="2240868"/>
            <a:ext cx="396044" cy="2216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Prostokąt 59"/>
          <p:cNvSpPr>
            <a:spLocks noChangeArrowheads="1"/>
          </p:cNvSpPr>
          <p:nvPr/>
        </p:nvSpPr>
        <p:spPr bwMode="auto">
          <a:xfrm>
            <a:off x="6580425" y="3460226"/>
            <a:ext cx="2492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US" altLang="pl-PL" sz="1000" dirty="0"/>
              <a:t>I. G. </a:t>
            </a:r>
            <a:r>
              <a:rPr lang="en-US" altLang="pl-PL" sz="1000" dirty="0" err="1"/>
              <a:t>Aznauryan</a:t>
            </a:r>
            <a:r>
              <a:rPr lang="en-US" altLang="pl-PL" sz="1000" dirty="0"/>
              <a:t> and V. D. </a:t>
            </a:r>
            <a:r>
              <a:rPr lang="en-US" altLang="pl-PL" sz="1000" dirty="0" err="1"/>
              <a:t>Burkert</a:t>
            </a:r>
            <a:r>
              <a:rPr lang="en-US" altLang="pl-PL" sz="1000" dirty="0"/>
              <a:t>,</a:t>
            </a:r>
            <a:r>
              <a:rPr lang="pl-PL" altLang="pl-PL" sz="1000" dirty="0"/>
              <a:t> </a:t>
            </a:r>
          </a:p>
          <a:p>
            <a:pPr eaLnBrk="1" hangingPunct="1">
              <a:spcBef>
                <a:spcPct val="0"/>
              </a:spcBef>
              <a:buFontTx/>
              <a:buNone/>
            </a:pPr>
            <a:r>
              <a:rPr lang="en-US" altLang="pl-PL" sz="1000" dirty="0"/>
              <a:t> </a:t>
            </a:r>
            <a:r>
              <a:rPr lang="en-US" altLang="pl-PL" sz="1000" dirty="0" err="1"/>
              <a:t>Prog</a:t>
            </a:r>
            <a:r>
              <a:rPr lang="en-US" altLang="pl-PL" sz="1000" dirty="0"/>
              <a:t>. Part. </a:t>
            </a:r>
            <a:r>
              <a:rPr lang="en-US" altLang="pl-PL" sz="1000" dirty="0" err="1"/>
              <a:t>Nucl</a:t>
            </a:r>
            <a:r>
              <a:rPr lang="en-US" altLang="pl-PL" sz="1000" dirty="0"/>
              <a:t>.</a:t>
            </a:r>
            <a:r>
              <a:rPr lang="pl-PL" altLang="pl-PL" sz="1000" dirty="0"/>
              <a:t> </a:t>
            </a:r>
            <a:r>
              <a:rPr lang="en-US" altLang="pl-PL" sz="1000" dirty="0"/>
              <a:t>Phys. 67, 1 (2012) </a:t>
            </a:r>
            <a:endParaRPr lang="pl-PL" altLang="pl-PL" sz="1000" dirty="0"/>
          </a:p>
        </p:txBody>
      </p:sp>
      <p:sp>
        <p:nvSpPr>
          <p:cNvPr id="35" name="pole tekstowe 34"/>
          <p:cNvSpPr txBox="1"/>
          <p:nvPr/>
        </p:nvSpPr>
        <p:spPr>
          <a:xfrm>
            <a:off x="7903577" y="1019600"/>
            <a:ext cx="1284097" cy="276999"/>
          </a:xfrm>
          <a:prstGeom prst="rect">
            <a:avLst/>
          </a:prstGeom>
          <a:noFill/>
        </p:spPr>
        <p:txBody>
          <a:bodyPr wrap="square" rtlCol="0">
            <a:spAutoFit/>
          </a:bodyPr>
          <a:lstStyle/>
          <a:p>
            <a:r>
              <a:rPr lang="pl-PL" sz="1200" dirty="0" err="1"/>
              <a:t>space-like</a:t>
            </a:r>
            <a:endParaRPr lang="en-GB" sz="1200" dirty="0"/>
          </a:p>
        </p:txBody>
      </p:sp>
      <p:sp>
        <p:nvSpPr>
          <p:cNvPr id="30" name="TextBox 29"/>
          <p:cNvSpPr txBox="1"/>
          <p:nvPr/>
        </p:nvSpPr>
        <p:spPr>
          <a:xfrm>
            <a:off x="0" y="6492947"/>
            <a:ext cx="2590800" cy="369332"/>
          </a:xfrm>
          <a:prstGeom prst="rect">
            <a:avLst/>
          </a:prstGeom>
          <a:solidFill>
            <a:srgbClr val="FFC000"/>
          </a:solidFill>
        </p:spPr>
        <p:txBody>
          <a:bodyPr wrap="square" rtlCol="0">
            <a:spAutoFit/>
          </a:bodyPr>
          <a:lstStyle/>
          <a:p>
            <a:r>
              <a:rPr lang="en-US" dirty="0"/>
              <a:t>Piotr </a:t>
            </a:r>
            <a:r>
              <a:rPr lang="en-US" dirty="0" err="1"/>
              <a:t>Salabura</a:t>
            </a:r>
            <a:r>
              <a:rPr lang="en-US" dirty="0"/>
              <a:t> ECT* 2017</a:t>
            </a:r>
          </a:p>
        </p:txBody>
      </p:sp>
      <p:sp>
        <p:nvSpPr>
          <p:cNvPr id="3" name="Footer Placeholder 2"/>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Slide Number Placeholder 1">
            <a:extLst>
              <a:ext uri="{FF2B5EF4-FFF2-40B4-BE49-F238E27FC236}">
                <a16:creationId xmlns:a16="http://schemas.microsoft.com/office/drawing/2014/main" id="{DEA207EF-A02F-9872-1BFF-7ED8E7E72ADD}"/>
              </a:ext>
            </a:extLst>
          </p:cNvPr>
          <p:cNvSpPr>
            <a:spLocks noGrp="1"/>
          </p:cNvSpPr>
          <p:nvPr>
            <p:ph type="sldNum" sz="quarter" idx="12"/>
          </p:nvPr>
        </p:nvSpPr>
        <p:spPr/>
        <p:txBody>
          <a:bodyPr/>
          <a:lstStyle/>
          <a:p>
            <a:pPr>
              <a:defRPr/>
            </a:pPr>
            <a:fld id="{AEA58902-6C46-594C-9E4C-1E51A66FAC86}" type="slidenum">
              <a:rPr lang="en-US" altLang="en-US" smtClean="0"/>
              <a:pPr>
                <a:defRPr/>
              </a:pPr>
              <a:t>34</a:t>
            </a:fld>
            <a:endParaRPr lang="en-US" altLang="en-US"/>
          </a:p>
        </p:txBody>
      </p:sp>
    </p:spTree>
    <p:extLst>
      <p:ext uri="{BB962C8B-B14F-4D97-AF65-F5344CB8AC3E}">
        <p14:creationId xmlns:p14="http://schemas.microsoft.com/office/powerpoint/2010/main" val="1396880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38"/>
            <a:ext cx="8229600" cy="792162"/>
          </a:xfrm>
        </p:spPr>
        <p:txBody>
          <a:bodyPr/>
          <a:lstStyle/>
          <a:p>
            <a:r>
              <a:rPr lang="en-US" u="sng" dirty="0"/>
              <a:t>Change in Degrees of Freedom</a:t>
            </a:r>
          </a:p>
        </p:txBody>
      </p:sp>
      <p:sp>
        <p:nvSpPr>
          <p:cNvPr id="3" name="Content Placeholder 2"/>
          <p:cNvSpPr>
            <a:spLocks noGrp="1"/>
          </p:cNvSpPr>
          <p:nvPr>
            <p:ph idx="1"/>
          </p:nvPr>
        </p:nvSpPr>
        <p:spPr>
          <a:xfrm>
            <a:off x="228600" y="1066800"/>
            <a:ext cx="8229600" cy="4953000"/>
          </a:xfrm>
        </p:spPr>
        <p:txBody>
          <a:bodyPr>
            <a:normAutofit/>
          </a:bodyPr>
          <a:lstStyle/>
          <a:p>
            <a:r>
              <a:rPr lang="en-US" dirty="0"/>
              <a:t>As function of q</a:t>
            </a:r>
            <a:r>
              <a:rPr lang="en-US" baseline="30000" dirty="0"/>
              <a:t>2</a:t>
            </a:r>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p:txBody>
      </p:sp>
      <p:pic>
        <p:nvPicPr>
          <p:cNvPr id="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t="2521" r="1740" b="1550"/>
          <a:stretch>
            <a:fillRect/>
          </a:stretch>
        </p:blipFill>
        <p:spPr bwMode="auto">
          <a:xfrm>
            <a:off x="228601" y="2471739"/>
            <a:ext cx="4495800" cy="23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rot="16200000">
            <a:off x="-865187" y="3382962"/>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err="1">
                <a:ln>
                  <a:noFill/>
                </a:ln>
                <a:solidFill>
                  <a:srgbClr val="990099"/>
                </a:solidFill>
                <a:effectLst/>
                <a:uLnTx/>
                <a:uFillTx/>
                <a:latin typeface="Times New Roman" pitchFamily="18" charset="0"/>
                <a:cs typeface="Times New Roman (Hebrew)" charset="-79"/>
              </a:rPr>
              <a:t>Im</a:t>
            </a:r>
            <a:r>
              <a:rPr kumimoji="0" lang="en-US" altLang="en-US" sz="2000" b="1" i="0" u="none" strike="noStrike" kern="0" cap="none" spc="0" normalizeH="0" baseline="0" noProof="0" dirty="0">
                <a:ln>
                  <a:noFill/>
                </a:ln>
                <a:solidFill>
                  <a:srgbClr val="99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err="1">
                <a:ln>
                  <a:noFill/>
                </a:ln>
                <a:solidFill>
                  <a:srgbClr val="990099"/>
                </a:solidFill>
                <a:effectLst/>
                <a:uLnTx/>
                <a:uFillTx/>
                <a:latin typeface="Symbol" pitchFamily="18" charset="2"/>
                <a:cs typeface="Times New Roman (Hebrew)" charset="-79"/>
              </a:rPr>
              <a:t>P</a:t>
            </a:r>
            <a:r>
              <a:rPr kumimoji="0" lang="en-US" altLang="en-US" sz="2000" b="1" i="0" u="none" strike="noStrike" kern="0" cap="none" spc="0" normalizeH="0" baseline="-25000" noProof="0" dirty="0" err="1">
                <a:ln>
                  <a:noFill/>
                </a:ln>
                <a:solidFill>
                  <a:srgbClr val="990099"/>
                </a:solidFill>
                <a:effectLst/>
                <a:uLnTx/>
                <a:uFillTx/>
                <a:latin typeface="Times New Roman" pitchFamily="18" charset="0"/>
                <a:cs typeface="Times New Roman (Hebrew)" charset="-79"/>
              </a:rPr>
              <a:t>em</a:t>
            </a:r>
            <a:r>
              <a:rPr kumimoji="0" lang="en-US" altLang="en-US" sz="2000" b="1" i="0" u="none" strike="noStrike" kern="0" cap="none" spc="0" normalizeH="0" baseline="0" noProof="0" dirty="0">
                <a:ln>
                  <a:noFill/>
                </a:ln>
                <a:solidFill>
                  <a:srgbClr val="990099"/>
                </a:solidFill>
                <a:effectLst/>
                <a:uLnTx/>
                <a:uFillTx/>
                <a:latin typeface="Times New Roman" pitchFamily="18" charset="0"/>
                <a:cs typeface="Times New Roman (Hebrew)" charset="-79"/>
              </a:rPr>
              <a:t>(M)  / M</a:t>
            </a:r>
            <a:r>
              <a:rPr kumimoji="0" lang="en-US" altLang="en-US" sz="2000" b="1" i="0" u="none" strike="noStrike" kern="0" cap="none" spc="0" normalizeH="0" baseline="30000" noProof="0" dirty="0">
                <a:ln>
                  <a:noFill/>
                </a:ln>
                <a:solidFill>
                  <a:srgbClr val="990099"/>
                </a:solidFill>
                <a:effectLst/>
                <a:uLnTx/>
                <a:uFillTx/>
                <a:latin typeface="Times New Roman" pitchFamily="18" charset="0"/>
                <a:cs typeface="Times New Roman (Hebrew)" charset="-79"/>
              </a:rPr>
              <a:t>2</a:t>
            </a:r>
            <a:endParaRPr kumimoji="0" lang="en-US" altLang="en-US" sz="2000" b="1" i="0" u="none" strike="noStrike" kern="0" cap="none" spc="0" normalizeH="0" baseline="30000" noProof="0" dirty="0">
              <a:ln>
                <a:noFill/>
              </a:ln>
              <a:solidFill>
                <a:srgbClr val="000099"/>
              </a:solidFill>
              <a:effectLst/>
              <a:uLnTx/>
              <a:uFillTx/>
              <a:latin typeface="Times New Roman" pitchFamily="18" charset="0"/>
              <a:cs typeface="Times New Roman (Hebrew)" charset="-79"/>
            </a:endParaRPr>
          </a:p>
        </p:txBody>
      </p:sp>
      <p:sp>
        <p:nvSpPr>
          <p:cNvPr id="6" name="TextBox 9"/>
          <p:cNvSpPr txBox="1">
            <a:spLocks noChangeArrowheads="1"/>
          </p:cNvSpPr>
          <p:nvPr/>
        </p:nvSpPr>
        <p:spPr bwMode="auto">
          <a:xfrm>
            <a:off x="762000" y="2057400"/>
            <a:ext cx="3643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err="1">
                <a:ln>
                  <a:noFill/>
                </a:ln>
                <a:solidFill>
                  <a:srgbClr val="000099"/>
                </a:solidFill>
                <a:effectLst/>
                <a:uLnTx/>
                <a:uFillTx/>
                <a:latin typeface="Times New Roman" pitchFamily="18" charset="0"/>
                <a:cs typeface="Times New Roman (Hebrew)" charset="-79"/>
              </a:rPr>
              <a:t>Timelike</a:t>
            </a:r>
            <a:r>
              <a:rPr kumimoji="0" lang="en-US" altLang="en-US" sz="2400" b="1" i="0" u="none" strike="noStrike" kern="0" cap="none" spc="0" normalizeH="0" baseline="0" noProof="0" dirty="0">
                <a:ln>
                  <a:noFill/>
                </a:ln>
                <a:solidFill>
                  <a:srgbClr val="000099"/>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err="1">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err="1">
                <a:ln>
                  <a:noFill/>
                </a:ln>
                <a:solidFill>
                  <a:srgbClr val="010000"/>
                </a:solidFill>
                <a:effectLst/>
                <a:uLnTx/>
                <a:uFillTx/>
                <a:latin typeface="Times New Roman" pitchFamily="18" charset="0"/>
                <a:cs typeface="Times New Roman (Hebrew)" charset="-79"/>
              </a:rPr>
              <a:t>+</a:t>
            </a:r>
            <a:r>
              <a:rPr kumimoji="0" lang="en-US" altLang="en-US" sz="2400" b="1" i="0" u="none" strike="noStrike" kern="0" cap="none" spc="0" normalizeH="0" baseline="0" noProof="0" dirty="0" err="1">
                <a:ln>
                  <a:noFill/>
                </a:ln>
                <a:solidFill>
                  <a:srgbClr val="010000"/>
                </a:solidFill>
                <a:effectLst/>
                <a:uLnTx/>
                <a:uFillTx/>
                <a:latin typeface="Times New Roman" pitchFamily="18" charset="0"/>
                <a:cs typeface="Times New Roman (Hebrew)" charset="-79"/>
              </a:rPr>
              <a:t>e</a:t>
            </a:r>
            <a:r>
              <a:rPr kumimoji="0" lang="en-US" altLang="en-US" sz="2400" b="1" i="0" u="none" strike="noStrike" kern="0" cap="none" spc="0" normalizeH="0" baseline="30000" noProof="0" dirty="0">
                <a:ln>
                  <a:noFill/>
                </a:ln>
                <a:solidFill>
                  <a:srgbClr val="010000"/>
                </a:solidFill>
                <a:effectLst/>
                <a:uLnTx/>
                <a:uFillTx/>
                <a:latin typeface="Symbol" pitchFamily="18" charset="2"/>
                <a:cs typeface="Times New Roman (Hebrew)" charset="-79"/>
              </a:rPr>
              <a:t>-</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Hebrew)" charset="-79"/>
              </a:rPr>
              <a:t> </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pitchFamily="18" charset="0"/>
              </a:rPr>
              <a:t>→</a:t>
            </a:r>
            <a:r>
              <a:rPr kumimoji="0" lang="en-US" altLang="en-US" sz="2400" b="1" i="0" u="none" strike="noStrike" kern="0" cap="none" spc="0" normalizeH="0" baseline="0" noProof="0" dirty="0">
                <a:ln>
                  <a:noFill/>
                </a:ln>
                <a:solidFill>
                  <a:srgbClr val="010000"/>
                </a:solidFill>
                <a:effectLst/>
                <a:uLnTx/>
                <a:uFillTx/>
                <a:latin typeface="Times New Roman" pitchFamily="18" charset="0"/>
                <a:cs typeface="Times New Roman (Hebrew)" charset="-79"/>
              </a:rPr>
              <a:t> hadrons </a:t>
            </a:r>
            <a:endParaRPr kumimoji="0" lang="en-US" altLang="en-US" sz="2400" b="1" i="0" u="none" strike="noStrike" kern="0" cap="none" spc="0" normalizeH="0" baseline="30000" noProof="0" dirty="0">
              <a:ln>
                <a:noFill/>
              </a:ln>
              <a:solidFill>
                <a:srgbClr val="990099"/>
              </a:solidFill>
              <a:effectLst/>
              <a:uLnTx/>
              <a:uFillTx/>
              <a:latin typeface="Times New Roman" pitchFamily="18" charset="0"/>
              <a:cs typeface="Times New Roman (Hebrew)" charset="-79"/>
            </a:endParaRPr>
          </a:p>
        </p:txBody>
      </p:sp>
      <p:sp>
        <p:nvSpPr>
          <p:cNvPr id="7" name="Text Box 11"/>
          <p:cNvSpPr txBox="1">
            <a:spLocks noChangeArrowheads="1"/>
          </p:cNvSpPr>
          <p:nvPr/>
        </p:nvSpPr>
        <p:spPr bwMode="auto">
          <a:xfrm>
            <a:off x="1841500" y="4876800"/>
            <a:ext cx="143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SzPct val="50000"/>
              <a:buFont typeface="Monotype Sorts" pitchFamily="2" charset="2"/>
              <a:buChar char="n"/>
              <a:defRPr kumimoji="1" sz="2800" b="1">
                <a:solidFill>
                  <a:schemeClr val="tx1"/>
                </a:solidFill>
                <a:latin typeface="Times New Roman" pitchFamily="18" charset="0"/>
                <a:cs typeface="Times New Roman (Hebrew)" charset="-79"/>
              </a:defRPr>
            </a:lvl1pPr>
            <a:lvl2pPr marL="742950" indent="-285750" algn="l">
              <a:spcBef>
                <a:spcPct val="20000"/>
              </a:spcBef>
              <a:buClr>
                <a:schemeClr val="tx2"/>
              </a:buClr>
              <a:buSzPct val="75000"/>
              <a:buFont typeface="Monotype Sorts" pitchFamily="2" charset="2"/>
              <a:buChar char="u"/>
              <a:defRPr kumimoji="1" sz="2400">
                <a:solidFill>
                  <a:schemeClr val="tx1"/>
                </a:solidFill>
                <a:latin typeface="Times New Roman" pitchFamily="18" charset="0"/>
                <a:cs typeface="Times New Roman (Hebrew)" charset="-79"/>
              </a:defRPr>
            </a:lvl2pPr>
            <a:lvl3pPr marL="1143000" indent="-228600" algn="l">
              <a:spcBef>
                <a:spcPct val="20000"/>
              </a:spcBef>
              <a:buClr>
                <a:schemeClr val="hlink"/>
              </a:buClr>
              <a:buSzPct val="65000"/>
              <a:buFont typeface="Monotype Sorts" pitchFamily="2" charset="2"/>
              <a:buChar char="F"/>
              <a:defRPr kumimoji="1" sz="2000">
                <a:solidFill>
                  <a:schemeClr val="tx1"/>
                </a:solidFill>
                <a:latin typeface="Times New Roman" pitchFamily="18" charset="0"/>
                <a:cs typeface="Times New Roman (Hebrew)" charset="-79"/>
              </a:defRPr>
            </a:lvl3pPr>
            <a:lvl4pPr marL="1600200" indent="-228600" algn="l">
              <a:spcBef>
                <a:spcPct val="20000"/>
              </a:spcBef>
              <a:buClr>
                <a:schemeClr val="tx2"/>
              </a:buClr>
              <a:buSzPct val="100000"/>
              <a:buChar char="•"/>
              <a:defRPr kumimoji="1" sz="2000">
                <a:solidFill>
                  <a:schemeClr val="tx1"/>
                </a:solidFill>
                <a:latin typeface="Arial" charset="0"/>
                <a:cs typeface="Times New Roman (Hebrew)" charset="-79"/>
              </a:defRPr>
            </a:lvl4pPr>
            <a:lvl5pPr marL="2057400" indent="-228600" algn="l">
              <a:spcBef>
                <a:spcPct val="20000"/>
              </a:spcBef>
              <a:buClr>
                <a:schemeClr val="hlink"/>
              </a:buClr>
              <a:buSzPct val="100000"/>
              <a:buChar char="–"/>
              <a:defRPr kumimoji="1" sz="2000">
                <a:solidFill>
                  <a:schemeClr val="tx1"/>
                </a:solidFill>
                <a:latin typeface="Arial" charset="0"/>
                <a:cs typeface="Times New Roman (Hebrew)" charset="-79"/>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cs typeface="Times New Roman (Hebrew)" charset="-79"/>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en-US" sz="1600" b="1" i="0" u="none" strike="noStrike" kern="0" cap="none" spc="0" normalizeH="0" baseline="0" noProof="0" dirty="0">
                <a:ln>
                  <a:noFill/>
                </a:ln>
                <a:solidFill>
                  <a:srgbClr val="010000"/>
                </a:solidFill>
                <a:effectLst/>
                <a:uLnTx/>
                <a:uFillTx/>
                <a:latin typeface="Times New Roman" pitchFamily="18" charset="0"/>
                <a:cs typeface="Times New Roman (Hebrew)" charset="-79"/>
              </a:rPr>
              <a:t>M [GeV]</a:t>
            </a:r>
            <a:endParaRPr kumimoji="1" lang="en-US" altLang="en-US" sz="1600" b="1" i="0" u="none" strike="noStrike" kern="0" cap="none" spc="0" normalizeH="0" baseline="0" noProof="0" dirty="0">
              <a:ln>
                <a:noFill/>
              </a:ln>
              <a:solidFill>
                <a:srgbClr val="010000"/>
              </a:solidFill>
              <a:effectLst/>
              <a:uLnTx/>
              <a:uFillTx/>
              <a:latin typeface="Times New Roman" pitchFamily="18" charset="0"/>
              <a:cs typeface="Times New Roman" pitchFamily="18" charset="0"/>
            </a:endParaRPr>
          </a:p>
        </p:txBody>
      </p:sp>
      <p:pic>
        <p:nvPicPr>
          <p:cNvPr id="9" name="Picture 2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78375" y="1524000"/>
            <a:ext cx="43830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4570413" y="1254125"/>
            <a:ext cx="4899025" cy="106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60000"/>
              </a:lnSpc>
              <a:spcBef>
                <a:spcPct val="0"/>
              </a:spcBef>
              <a:spcAft>
                <a:spcPct val="0"/>
              </a:spcAft>
              <a:buClrTx/>
              <a:buSzTx/>
              <a:buFontTx/>
              <a:buNone/>
              <a:tabLst/>
              <a:defRPr/>
            </a:pPr>
            <a:r>
              <a:rPr lang="en-US" altLang="en-US" sz="2400" i="0" kern="0" dirty="0">
                <a:solidFill>
                  <a:srgbClr val="000099"/>
                </a:solidFill>
              </a:rPr>
              <a:t>     </a:t>
            </a:r>
            <a:r>
              <a:rPr lang="en-US" altLang="en-US" sz="2400" i="0" kern="0" dirty="0" err="1">
                <a:solidFill>
                  <a:srgbClr val="000099"/>
                </a:solidFill>
              </a:rPr>
              <a:t>Spacelike</a:t>
            </a:r>
            <a:r>
              <a:rPr lang="en-US" altLang="en-US" sz="2400" i="0" kern="0" dirty="0">
                <a:solidFill>
                  <a:srgbClr val="000099"/>
                </a:solidFill>
              </a:rPr>
              <a:t>: </a:t>
            </a:r>
            <a:r>
              <a:rPr kumimoji="0" lang="en-US" altLang="en-US" sz="2400" b="1" i="0" u="none" strike="noStrike" kern="0" cap="none" spc="0" normalizeH="0" baseline="0" noProof="0" dirty="0">
                <a:ln>
                  <a:noFill/>
                </a:ln>
                <a:solidFill>
                  <a:srgbClr val="990099"/>
                </a:solidFill>
                <a:effectLst/>
                <a:uLnTx/>
                <a:uFillTx/>
              </a:rPr>
              <a:t>F</a:t>
            </a:r>
            <a:r>
              <a:rPr kumimoji="0" lang="en-US" altLang="en-US" sz="2400" b="1" i="0" u="none" strike="noStrike" kern="0" cap="none" spc="0" normalizeH="0" baseline="-25000" noProof="0" dirty="0">
                <a:ln>
                  <a:noFill/>
                </a:ln>
                <a:solidFill>
                  <a:srgbClr val="990099"/>
                </a:solidFill>
                <a:effectLst/>
                <a:uLnTx/>
                <a:uFillTx/>
              </a:rPr>
              <a:t>2</a:t>
            </a:r>
            <a:r>
              <a:rPr kumimoji="0" lang="en-US" altLang="en-US" sz="2400" b="1" i="0" u="none" strike="noStrike" kern="0" cap="none" spc="0" normalizeH="0" baseline="0" noProof="0" dirty="0">
                <a:ln>
                  <a:noFill/>
                </a:ln>
                <a:solidFill>
                  <a:srgbClr val="000099"/>
                </a:solidFill>
                <a:effectLst/>
                <a:uLnTx/>
                <a:uFillTx/>
              </a:rPr>
              <a:t>-Structure </a:t>
            </a:r>
            <a:r>
              <a:rPr kumimoji="0" lang="en-US" altLang="en-US" sz="2400" b="1" i="0" u="none" strike="noStrike" kern="0" cap="none" spc="0" normalizeH="0" baseline="0" noProof="0" dirty="0" err="1">
                <a:ln>
                  <a:noFill/>
                </a:ln>
                <a:solidFill>
                  <a:srgbClr val="000099"/>
                </a:solidFill>
                <a:effectLst/>
                <a:uLnTx/>
                <a:uFillTx/>
              </a:rPr>
              <a:t>Funct</a:t>
            </a:r>
            <a:r>
              <a:rPr kumimoji="0" lang="en-US" altLang="en-US" sz="2400" b="1" i="0" u="none" strike="noStrike" kern="0" cap="none" spc="0" normalizeH="0" baseline="0" noProof="0" dirty="0">
                <a:ln>
                  <a:noFill/>
                </a:ln>
                <a:solidFill>
                  <a:srgbClr val="000099"/>
                </a:solidFill>
                <a:effectLst/>
                <a:uLnTx/>
                <a:uFillTx/>
              </a:rPr>
              <a:t>.</a:t>
            </a:r>
          </a:p>
          <a:p>
            <a:pPr marL="0" marR="0" lvl="0" indent="0" defTabSz="914400" eaLnBrk="0" fontAlgn="base" latinLnBrk="0" hangingPunct="0">
              <a:lnSpc>
                <a:spcPct val="12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latin typeface="Times New Roman" pitchFamily="18" charset="0"/>
                <a:cs typeface="Times New Roman (Hebrew)" charset="-79"/>
              </a:rPr>
              <a:t>                          </a:t>
            </a:r>
            <a:r>
              <a:rPr kumimoji="0" lang="en-US" altLang="en-US" sz="2000" b="1" i="0" u="none" strike="noStrike" kern="0" cap="none" spc="0" normalizeH="0" baseline="0" noProof="0" dirty="0">
                <a:ln>
                  <a:noFill/>
                </a:ln>
                <a:solidFill>
                  <a:srgbClr val="009900"/>
                </a:solidFill>
                <a:effectLst/>
                <a:uLnTx/>
                <a:uFillTx/>
                <a:latin typeface="Times New Roman" pitchFamily="18" charset="0"/>
                <a:cs typeface="Times New Roman (Hebrew)" charset="-79"/>
              </a:rPr>
              <a:t>JLAB </a:t>
            </a:r>
          </a:p>
          <a:p>
            <a:pPr marL="0" marR="0" lvl="0" indent="0" defTabSz="914400" eaLnBrk="0" fontAlgn="base" latinLnBrk="0" hangingPunct="0">
              <a:lnSpc>
                <a:spcPct val="7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9900"/>
                </a:solidFill>
                <a:effectLst/>
                <a:uLnTx/>
                <a:uFillTx/>
                <a:latin typeface="Times New Roman" pitchFamily="18" charset="0"/>
                <a:cs typeface="Times New Roman (Hebrew)" charset="-79"/>
              </a:rPr>
              <a:t>                                     Data</a:t>
            </a:r>
          </a:p>
        </p:txBody>
      </p:sp>
      <p:sp>
        <p:nvSpPr>
          <p:cNvPr id="11" name="Text Box 23"/>
          <p:cNvSpPr txBox="1">
            <a:spLocks noChangeArrowheads="1"/>
          </p:cNvSpPr>
          <p:nvPr/>
        </p:nvSpPr>
        <p:spPr bwMode="auto">
          <a:xfrm>
            <a:off x="4743117" y="5504053"/>
            <a:ext cx="455361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800" b="0" i="0" kern="0" dirty="0">
                <a:solidFill>
                  <a:srgbClr val="010000"/>
                </a:solidFill>
                <a:latin typeface="Symbol" pitchFamily="18" charset="2"/>
              </a:rPr>
              <a:t>      </a:t>
            </a:r>
            <a:r>
              <a:rPr kumimoji="0" lang="en-US" altLang="en-US" sz="1800" b="0" i="0" u="none" strike="noStrike" kern="0" cap="none" spc="0" normalizeH="0" baseline="0" noProof="0" dirty="0">
                <a:ln>
                  <a:noFill/>
                </a:ln>
                <a:solidFill>
                  <a:srgbClr val="010000"/>
                </a:solidFill>
                <a:effectLst/>
                <a:uLnTx/>
                <a:uFillTx/>
                <a:latin typeface="Symbol" pitchFamily="18" charset="2"/>
                <a:cs typeface="Times New Roman (Hebrew)" charset="-79"/>
              </a:rPr>
              <a:t>                              </a:t>
            </a:r>
            <a:r>
              <a:rPr kumimoji="0" lang="en-US" altLang="en-US" sz="1600" i="0" u="none" strike="noStrike" kern="0" cap="none" spc="0" normalizeH="0" baseline="0" noProof="0" dirty="0">
                <a:ln>
                  <a:noFill/>
                </a:ln>
                <a:solidFill>
                  <a:srgbClr val="010000"/>
                </a:solidFill>
                <a:effectLst/>
                <a:uLnTx/>
                <a:uFillTx/>
                <a:latin typeface="Symbol" pitchFamily="18" charset="2"/>
              </a:rPr>
              <a:t>x </a:t>
            </a:r>
            <a:r>
              <a:rPr kumimoji="0" lang="en-US" altLang="en-US" sz="1600" i="0" u="none" strike="noStrike" kern="0" cap="none" spc="0" normalizeH="0" baseline="0" noProof="0" dirty="0">
                <a:ln>
                  <a:noFill/>
                </a:ln>
                <a:solidFill>
                  <a:srgbClr val="010000"/>
                </a:solidFill>
                <a:effectLst/>
                <a:uLnTx/>
                <a:uFillTx/>
              </a:rPr>
              <a:t>≈ x</a:t>
            </a:r>
            <a:endParaRPr kumimoji="0" lang="en-US" altLang="en-US" sz="1600" i="0" u="none" strike="noStrike" kern="0" cap="none" spc="0" normalizeH="0" baseline="0" noProof="0" dirty="0">
              <a:ln>
                <a:noFill/>
              </a:ln>
              <a:solidFill>
                <a:srgbClr val="009900"/>
              </a:solidFill>
              <a:effectLst/>
              <a:uLnTx/>
              <a:uFillTx/>
              <a:cs typeface="Times New Roman" pitchFamily="18" charset="0"/>
            </a:endParaRPr>
          </a:p>
          <a:p>
            <a:pPr marL="0" marR="0" lvl="0" indent="0" defTabSz="914400" eaLnBrk="0" fontAlgn="base" latinLnBrk="0" hangingPunct="0">
              <a:spcBef>
                <a:spcPct val="0"/>
              </a:spcBef>
              <a:spcAft>
                <a:spcPct val="0"/>
              </a:spcAft>
              <a:buClrTx/>
              <a:buSzTx/>
              <a:buFontTx/>
              <a:buChar char="•"/>
              <a:tabLst/>
              <a:defRPr/>
            </a:pPr>
            <a:r>
              <a:rPr kumimoji="0" lang="en-US" altLang="en-US" sz="2400" b="0" i="0" u="none" strike="noStrike" kern="0" cap="none" spc="0" normalizeH="0" baseline="0" noProof="0" dirty="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average → Quark-Hadron Duality</a:t>
            </a:r>
          </a:p>
          <a:p>
            <a:pPr marL="0" marR="0" lvl="0" indent="0" defTabSz="914400" eaLnBrk="0" fontAlgn="base" latinLnBrk="0" hangingPunct="0">
              <a:spcBef>
                <a:spcPct val="0"/>
              </a:spcBef>
              <a:spcAft>
                <a:spcPct val="0"/>
              </a:spcAft>
              <a:buClrTx/>
              <a:buSzTx/>
              <a:buFontTx/>
              <a:buChar char="•"/>
              <a:tabLst/>
              <a:defRPr/>
            </a:pP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  lower onset-</a:t>
            </a:r>
            <a:r>
              <a:rPr kumimoji="0" lang="en-US" altLang="en-US" sz="1600" b="1" i="1" u="none" strike="noStrike" kern="0" cap="none" spc="0" normalizeH="0" baseline="0" noProof="0" dirty="0">
                <a:ln>
                  <a:noFill/>
                </a:ln>
                <a:solidFill>
                  <a:srgbClr val="990099"/>
                </a:solidFill>
                <a:effectLst/>
                <a:uLnTx/>
                <a:uFillTx/>
                <a:latin typeface="Times New Roman" pitchFamily="18" charset="0"/>
                <a:cs typeface="Times New Roman (Hebrew)" charset="-79"/>
              </a:rPr>
              <a:t>Q</a:t>
            </a:r>
            <a:r>
              <a:rPr kumimoji="0" lang="en-US" altLang="en-US" sz="1600" b="1" i="1" u="none" strike="noStrike" kern="0" cap="none" spc="0" normalizeH="0" baseline="30000" noProof="0" dirty="0">
                <a:ln>
                  <a:noFill/>
                </a:ln>
                <a:solidFill>
                  <a:srgbClr val="990099"/>
                </a:solidFill>
                <a:effectLst/>
                <a:uLnTx/>
                <a:uFillTx/>
                <a:latin typeface="Times New Roman" pitchFamily="18" charset="0"/>
                <a:cs typeface="Times New Roman (Hebrew)" charset="-79"/>
              </a:rPr>
              <a:t>2</a:t>
            </a:r>
            <a:r>
              <a:rPr kumimoji="0" lang="en-US" altLang="en-US" sz="1600" b="0" i="1" u="none" strike="noStrike" kern="0" cap="none" spc="0" normalizeH="0" baseline="30000" noProof="0" dirty="0">
                <a:ln>
                  <a:noFill/>
                </a:ln>
                <a:solidFill>
                  <a:srgbClr val="990099"/>
                </a:solidFill>
                <a:effectLst/>
                <a:uLnTx/>
                <a:uFillTx/>
                <a:latin typeface="Times New Roman" pitchFamily="18" charset="0"/>
                <a:cs typeface="Times New Roman (Hebrew)" charset="-79"/>
              </a:rPr>
              <a:t> </a:t>
            </a:r>
            <a:r>
              <a:rPr kumimoji="0" lang="en-US" altLang="en-US" sz="1600" b="0" i="0" u="none" strike="noStrike" kern="0" cap="none" spc="0" normalizeH="0" baseline="30000" noProof="0" dirty="0">
                <a:ln>
                  <a:noFill/>
                </a:ln>
                <a:solidFill>
                  <a:srgbClr val="0000CC"/>
                </a:solidFill>
                <a:effectLst/>
                <a:uLnTx/>
                <a:uFillTx/>
                <a:latin typeface="Times New Roman" pitchFamily="18" charset="0"/>
                <a:cs typeface="Times New Roman (Hebrew)" charset="-79"/>
              </a:rPr>
              <a:t> </a:t>
            </a:r>
            <a:r>
              <a:rPr kumimoji="0" lang="en-US" altLang="en-US" sz="1600" b="0" i="0" u="none" strike="noStrike" kern="0" cap="none" spc="0" normalizeH="0" baseline="0" noProof="0" dirty="0">
                <a:ln>
                  <a:noFill/>
                </a:ln>
                <a:solidFill>
                  <a:srgbClr val="0000CC"/>
                </a:solidFill>
                <a:effectLst/>
                <a:uLnTx/>
                <a:uFillTx/>
                <a:latin typeface="Times New Roman" pitchFamily="18" charset="0"/>
                <a:cs typeface="Times New Roman (Hebrew)" charset="-79"/>
              </a:rPr>
              <a:t>in nuclei?</a:t>
            </a:r>
            <a:r>
              <a:rPr kumimoji="0" lang="en-US" altLang="en-US" sz="1600" b="0" i="0" u="none" strike="noStrike" kern="0" cap="none" spc="0" normalizeH="0" baseline="0" noProof="0" dirty="0">
                <a:ln>
                  <a:noFill/>
                </a:ln>
                <a:solidFill>
                  <a:srgbClr val="009900"/>
                </a:solidFill>
                <a:effectLst/>
                <a:uLnTx/>
                <a:uFillTx/>
                <a:latin typeface="Times New Roman" pitchFamily="18" charset="0"/>
                <a:cs typeface="Times New Roman (Hebrew)" charset="-79"/>
              </a:rPr>
              <a:t> </a:t>
            </a:r>
          </a:p>
        </p:txBody>
      </p:sp>
      <p:sp>
        <p:nvSpPr>
          <p:cNvPr id="13" name="Text Box 25"/>
          <p:cNvSpPr txBox="1">
            <a:spLocks noChangeArrowheads="1"/>
          </p:cNvSpPr>
          <p:nvPr/>
        </p:nvSpPr>
        <p:spPr bwMode="auto">
          <a:xfrm>
            <a:off x="8531225" y="289242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a:ln>
                  <a:noFill/>
                </a:ln>
                <a:solidFill>
                  <a:srgbClr val="010000"/>
                </a:solidFill>
                <a:effectLst/>
                <a:uLnTx/>
                <a:uFillTx/>
                <a:latin typeface="Times New Roman" pitchFamily="18" charset="0"/>
                <a:cs typeface="Times New Roman (Hebrew)" charset="-79"/>
              </a:rPr>
              <a:t>p</a:t>
            </a:r>
          </a:p>
        </p:txBody>
      </p:sp>
      <p:sp>
        <p:nvSpPr>
          <p:cNvPr id="14" name="Text Box 26"/>
          <p:cNvSpPr txBox="1">
            <a:spLocks noChangeArrowheads="1"/>
          </p:cNvSpPr>
          <p:nvPr/>
        </p:nvSpPr>
        <p:spPr bwMode="auto">
          <a:xfrm>
            <a:off x="8539163" y="4930775"/>
            <a:ext cx="368300" cy="488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altLang="en-US" sz="2600" b="1" i="0" u="none" strike="noStrike" kern="0" cap="none" spc="0" normalizeH="0" baseline="0" noProof="0">
                <a:ln>
                  <a:noFill/>
                </a:ln>
                <a:solidFill>
                  <a:srgbClr val="010000"/>
                </a:solidFill>
                <a:effectLst/>
                <a:uLnTx/>
                <a:uFillTx/>
                <a:latin typeface="Times New Roman" pitchFamily="18" charset="0"/>
                <a:cs typeface="Times New Roman (Hebrew)" charset="-79"/>
              </a:rPr>
              <a:t>d</a:t>
            </a:r>
          </a:p>
        </p:txBody>
      </p:sp>
      <p:sp>
        <p:nvSpPr>
          <p:cNvPr id="16" name="Text Box 23"/>
          <p:cNvSpPr txBox="1">
            <a:spLocks noChangeArrowheads="1"/>
          </p:cNvSpPr>
          <p:nvPr/>
        </p:nvSpPr>
        <p:spPr bwMode="auto">
          <a:xfrm>
            <a:off x="399384" y="5243956"/>
            <a:ext cx="45536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i="1">
                <a:solidFill>
                  <a:schemeClr val="bg2"/>
                </a:solidFill>
                <a:latin typeface="Times New Roman" pitchFamily="18" charset="0"/>
                <a:cs typeface="Times New Roman (Hebrew)" charset="-79"/>
              </a:defRPr>
            </a:lvl1pPr>
            <a:lvl2pPr marL="742950" indent="-285750">
              <a:defRPr sz="2600" b="1" i="1">
                <a:solidFill>
                  <a:schemeClr val="bg2"/>
                </a:solidFill>
                <a:latin typeface="Times New Roman" pitchFamily="18" charset="0"/>
                <a:cs typeface="Times New Roman (Hebrew)" charset="-79"/>
              </a:defRPr>
            </a:lvl2pPr>
            <a:lvl3pPr marL="1143000" indent="-228600">
              <a:defRPr sz="2600" b="1" i="1">
                <a:solidFill>
                  <a:schemeClr val="bg2"/>
                </a:solidFill>
                <a:latin typeface="Times New Roman" pitchFamily="18" charset="0"/>
                <a:cs typeface="Times New Roman (Hebrew)" charset="-79"/>
              </a:defRPr>
            </a:lvl3pPr>
            <a:lvl4pPr marL="1600200" indent="-228600">
              <a:defRPr sz="2600" b="1" i="1">
                <a:solidFill>
                  <a:schemeClr val="bg2"/>
                </a:solidFill>
                <a:latin typeface="Times New Roman" pitchFamily="18" charset="0"/>
                <a:cs typeface="Times New Roman (Hebrew)" charset="-79"/>
              </a:defRPr>
            </a:lvl4pPr>
            <a:lvl5pPr marL="2057400" indent="-228600">
              <a:defRPr sz="2600" b="1" i="1">
                <a:solidFill>
                  <a:schemeClr val="bg2"/>
                </a:solidFill>
                <a:latin typeface="Times New Roman" pitchFamily="18" charset="0"/>
                <a:cs typeface="Times New Roman (Hebrew)" charset="-79"/>
              </a:defRPr>
            </a:lvl5pPr>
            <a:lvl6pPr marL="25146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6pPr>
            <a:lvl7pPr marL="29718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7pPr>
            <a:lvl8pPr marL="34290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8pPr>
            <a:lvl9pPr marL="3886200" indent="-228600" algn="r" eaLnBrk="0" fontAlgn="base" hangingPunct="0">
              <a:spcBef>
                <a:spcPct val="0"/>
              </a:spcBef>
              <a:spcAft>
                <a:spcPct val="0"/>
              </a:spcAft>
              <a:defRPr sz="2600" b="1" i="1">
                <a:solidFill>
                  <a:schemeClr val="bg2"/>
                </a:solidFill>
                <a:latin typeface="Times New Roman" pitchFamily="18" charset="0"/>
                <a:cs typeface="Times New Roman (Hebrew)" charset="-79"/>
              </a:defRPr>
            </a:lvl9pPr>
          </a:lstStyle>
          <a:p>
            <a:pPr marR="0" lvl="0" defTabSz="914400" eaLnBrk="0" fontAlgn="base" latinLnBrk="0" hangingPunct="0">
              <a:lnSpc>
                <a:spcPct val="100000"/>
              </a:lnSpc>
              <a:spcBef>
                <a:spcPct val="0"/>
              </a:spcBef>
              <a:spcAft>
                <a:spcPct val="0"/>
              </a:spcAft>
              <a:buClr>
                <a:srgbClr val="000099"/>
              </a:buClr>
              <a:buSzPct val="193000"/>
              <a:tabLst/>
              <a:defRPr/>
            </a:pPr>
            <a:r>
              <a:rPr lang="en-US" altLang="en-US" sz="1800" i="0" kern="0" dirty="0">
                <a:solidFill>
                  <a:srgbClr val="000099"/>
                </a:solidFill>
                <a:latin typeface="Times New Roman"/>
                <a:cs typeface="Times New Roman"/>
              </a:rPr>
              <a:t>●</a:t>
            </a:r>
            <a:r>
              <a:rPr lang="en-US" altLang="en-US" sz="1800" i="0" kern="0" dirty="0">
                <a:solidFill>
                  <a:srgbClr val="000099"/>
                </a:solidFill>
              </a:rPr>
              <a:t>   </a:t>
            </a:r>
            <a:r>
              <a:rPr kumimoji="0" lang="en-US" altLang="en-US" sz="2400" i="1" u="none" strike="noStrike" kern="0" cap="none" spc="0" normalizeH="0" baseline="0" noProof="0" dirty="0">
                <a:ln>
                  <a:noFill/>
                </a:ln>
                <a:solidFill>
                  <a:srgbClr val="990099"/>
                </a:solidFill>
                <a:effectLst/>
                <a:uLnTx/>
                <a:uFillTx/>
              </a:rPr>
              <a:t>Q</a:t>
            </a:r>
            <a:r>
              <a:rPr kumimoji="0" lang="en-US" altLang="en-US" sz="2400" i="1" u="none" strike="noStrike" kern="0" cap="none" spc="0" normalizeH="0" baseline="30000" noProof="0" dirty="0">
                <a:ln>
                  <a:noFill/>
                </a:ln>
                <a:solidFill>
                  <a:srgbClr val="990099"/>
                </a:solidFill>
                <a:effectLst/>
                <a:uLnTx/>
                <a:uFillTx/>
              </a:rPr>
              <a:t>2 </a:t>
            </a:r>
            <a:r>
              <a:rPr lang="en-US" altLang="en-US" sz="2400" i="0" kern="0" baseline="-25000" noProof="0" dirty="0">
                <a:solidFill>
                  <a:srgbClr val="990099"/>
                </a:solidFill>
              </a:rPr>
              <a:t>d</a:t>
            </a:r>
            <a:r>
              <a:rPr lang="en-US" altLang="en-US" sz="2400" i="0" kern="0" baseline="-25000" dirty="0" err="1">
                <a:solidFill>
                  <a:srgbClr val="990099"/>
                </a:solidFill>
              </a:rPr>
              <a:t>ual</a:t>
            </a:r>
            <a:r>
              <a:rPr lang="en-US" altLang="en-US" sz="2400" i="0" kern="0" baseline="-25000" dirty="0">
                <a:solidFill>
                  <a:srgbClr val="990099"/>
                </a:solidFill>
              </a:rPr>
              <a:t> </a:t>
            </a:r>
            <a:r>
              <a:rPr lang="en-US" altLang="en-US" sz="2400" i="0" kern="0" dirty="0">
                <a:solidFill>
                  <a:srgbClr val="990099"/>
                </a:solidFill>
              </a:rPr>
              <a:t>~ 2.5-3 GeV</a:t>
            </a:r>
            <a:r>
              <a:rPr lang="en-US" altLang="en-US" sz="2400" i="0" kern="0" baseline="30000" dirty="0">
                <a:solidFill>
                  <a:srgbClr val="990099"/>
                </a:solidFill>
              </a:rPr>
              <a:t>2</a:t>
            </a:r>
            <a:r>
              <a:rPr kumimoji="0" lang="en-US" altLang="en-US" sz="2400" i="0" u="none" strike="noStrike" kern="0" cap="none" spc="0" normalizeH="0" noProof="0" dirty="0">
                <a:ln>
                  <a:noFill/>
                </a:ln>
                <a:solidFill>
                  <a:srgbClr val="009900"/>
                </a:solidFill>
                <a:effectLst/>
                <a:uLnTx/>
                <a:uFillTx/>
              </a:rPr>
              <a:t> </a:t>
            </a:r>
          </a:p>
          <a:p>
            <a:pPr marR="0" lvl="0" defTabSz="914400" eaLnBrk="0" fontAlgn="base" latinLnBrk="0" hangingPunct="0">
              <a:lnSpc>
                <a:spcPct val="150000"/>
              </a:lnSpc>
              <a:spcBef>
                <a:spcPct val="0"/>
              </a:spcBef>
              <a:spcAft>
                <a:spcPct val="0"/>
              </a:spcAft>
              <a:buClr>
                <a:srgbClr val="000099"/>
              </a:buClr>
              <a:buSzPct val="193000"/>
              <a:tabLst/>
              <a:defRPr/>
            </a:pPr>
            <a:r>
              <a:rPr kumimoji="0" lang="en-US" altLang="en-US" sz="1800" i="0" u="none" strike="noStrike" kern="0" cap="none" spc="0" normalizeH="0" noProof="0" dirty="0">
                <a:ln>
                  <a:noFill/>
                </a:ln>
                <a:solidFill>
                  <a:srgbClr val="0000CC"/>
                </a:solidFill>
                <a:effectLst/>
                <a:uLnTx/>
                <a:uFillTx/>
                <a:latin typeface="Times New Roman"/>
                <a:cs typeface="Times New Roman"/>
              </a:rPr>
              <a:t>●  </a:t>
            </a:r>
            <a:r>
              <a:rPr kumimoji="0" lang="en-US" altLang="en-US" sz="2400" b="0" i="0" u="none" strike="noStrike" kern="0" cap="none" spc="0" normalizeH="0" noProof="0" dirty="0">
                <a:ln>
                  <a:noFill/>
                </a:ln>
                <a:solidFill>
                  <a:srgbClr val="0000CC"/>
                </a:solidFill>
                <a:effectLst/>
                <a:uLnTx/>
                <a:uFillTx/>
                <a:latin typeface="Times New Roman"/>
                <a:cs typeface="Times New Roman"/>
              </a:rPr>
              <a:t>depends on channel?</a:t>
            </a:r>
            <a:endParaRPr kumimoji="0" lang="en-US" altLang="en-US" sz="2400" b="0" i="0" u="none" strike="noStrike" kern="0" cap="none" spc="0" normalizeH="0" noProof="0" dirty="0">
              <a:ln>
                <a:noFill/>
              </a:ln>
              <a:solidFill>
                <a:srgbClr val="0000CC"/>
              </a:solidFill>
              <a:effectLst/>
              <a:uLnTx/>
              <a:uFillTx/>
            </a:endParaRPr>
          </a:p>
        </p:txBody>
      </p:sp>
      <p:sp>
        <p:nvSpPr>
          <p:cNvPr id="15" name="TextBox 14"/>
          <p:cNvSpPr txBox="1"/>
          <p:nvPr/>
        </p:nvSpPr>
        <p:spPr>
          <a:xfrm>
            <a:off x="9939" y="6492947"/>
            <a:ext cx="2126974" cy="369332"/>
          </a:xfrm>
          <a:prstGeom prst="rect">
            <a:avLst/>
          </a:prstGeom>
          <a:solidFill>
            <a:srgbClr val="FFC000"/>
          </a:solidFill>
        </p:spPr>
        <p:txBody>
          <a:bodyPr wrap="square" rtlCol="0">
            <a:spAutoFit/>
          </a:bodyPr>
          <a:lstStyle/>
          <a:p>
            <a:r>
              <a:rPr lang="en-US"/>
              <a:t>Ralf Rapp ECT* 2017</a:t>
            </a:r>
          </a:p>
        </p:txBody>
      </p:sp>
      <p:sp>
        <p:nvSpPr>
          <p:cNvPr id="8" name="Footer Placeholder 7"/>
          <p:cNvSpPr>
            <a:spLocks noGrp="1"/>
          </p:cNvSpPr>
          <p:nvPr>
            <p:ph type="ftr" sz="quarter" idx="11"/>
          </p:nvPr>
        </p:nvSpPr>
        <p:spPr/>
        <p:txBody>
          <a:bodyPr/>
          <a:lstStyle/>
          <a:p>
            <a:pPr>
              <a:defRPr/>
            </a:pPr>
            <a:r>
              <a:rPr lang="en-US" dirty="0"/>
              <a:t>APCTP:  Physics of Excited Hadrons in the Present and Future Facilities     July 16, 2022        PLC</a:t>
            </a:r>
          </a:p>
        </p:txBody>
      </p:sp>
      <p:sp>
        <p:nvSpPr>
          <p:cNvPr id="12" name="Slide Number Placeholder 11">
            <a:extLst>
              <a:ext uri="{FF2B5EF4-FFF2-40B4-BE49-F238E27FC236}">
                <a16:creationId xmlns:a16="http://schemas.microsoft.com/office/drawing/2014/main" id="{AAA7BCF4-A319-FA9E-7C8A-4C3E13FE9517}"/>
              </a:ext>
            </a:extLst>
          </p:cNvPr>
          <p:cNvSpPr>
            <a:spLocks noGrp="1"/>
          </p:cNvSpPr>
          <p:nvPr>
            <p:ph type="sldNum" sz="quarter" idx="12"/>
          </p:nvPr>
        </p:nvSpPr>
        <p:spPr/>
        <p:txBody>
          <a:bodyPr/>
          <a:lstStyle/>
          <a:p>
            <a:pPr>
              <a:defRPr/>
            </a:pPr>
            <a:fld id="{AB7CE779-21FB-D348-B8EA-3C752F0DE6DE}" type="slidenum">
              <a:rPr lang="en-US" altLang="en-US" smtClean="0"/>
              <a:pPr>
                <a:defRPr/>
              </a:pPr>
              <a:t>35</a:t>
            </a:fld>
            <a:endParaRPr lang="en-US" altLang="en-US"/>
          </a:p>
        </p:txBody>
      </p:sp>
    </p:spTree>
    <p:extLst>
      <p:ext uri="{BB962C8B-B14F-4D97-AF65-F5344CB8AC3E}">
        <p14:creationId xmlns:p14="http://schemas.microsoft.com/office/powerpoint/2010/main" val="991934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Questions to Ponder</a:t>
            </a:r>
          </a:p>
        </p:txBody>
      </p:sp>
      <p:sp>
        <p:nvSpPr>
          <p:cNvPr id="3" name="Content Placeholder 2"/>
          <p:cNvSpPr>
            <a:spLocks noGrp="1"/>
          </p:cNvSpPr>
          <p:nvPr>
            <p:ph idx="1"/>
          </p:nvPr>
        </p:nvSpPr>
        <p:spPr>
          <a:xfrm>
            <a:off x="0" y="911088"/>
            <a:ext cx="9144000" cy="5907156"/>
          </a:xfrm>
          <a:solidFill>
            <a:srgbClr val="FFBF16"/>
          </a:solidFill>
        </p:spPr>
        <p:txBody>
          <a:bodyPr/>
          <a:lstStyle/>
          <a:p>
            <a:pPr marL="457200" indent="-457200">
              <a:buFont typeface="+mj-lt"/>
              <a:buAutoNum type="arabicPeriod"/>
            </a:pPr>
            <a:r>
              <a:rPr lang="en-US" sz="2400" dirty="0"/>
              <a:t>How to compare Helicity Amplitudes between SL and TL?</a:t>
            </a:r>
          </a:p>
          <a:p>
            <a:pPr marL="457200" indent="-457200">
              <a:buFont typeface="+mj-lt"/>
              <a:buAutoNum type="arabicPeriod"/>
            </a:pPr>
            <a:r>
              <a:rPr lang="en-US" sz="2400" dirty="0"/>
              <a:t>Can the data in the SL region afford constraints for those in the TL regime? (e.g. Covariant Spectator Theory, Teresa Peña and Gilberto </a:t>
            </a:r>
            <a:r>
              <a:rPr lang="en-US" sz="2400" dirty="0" err="1"/>
              <a:t>Ramalho</a:t>
            </a:r>
            <a:r>
              <a:rPr lang="en-US" sz="2400" dirty="0"/>
              <a:t>).</a:t>
            </a:r>
          </a:p>
          <a:p>
            <a:pPr marL="457200" indent="-457200">
              <a:buFont typeface="+mj-lt"/>
              <a:buAutoNum type="arabicPeriod"/>
            </a:pPr>
            <a:r>
              <a:rPr lang="en-US" sz="2400" dirty="0"/>
              <a:t>What is the relationship between the </a:t>
            </a:r>
            <a:r>
              <a:rPr lang="en-US" sz="2400" b="1" dirty="0"/>
              <a:t>density matrix elements </a:t>
            </a:r>
            <a:r>
              <a:rPr lang="en-US" sz="2400" dirty="0"/>
              <a:t>for SL </a:t>
            </a:r>
            <a:r>
              <a:rPr lang="en-US" sz="2400" dirty="0">
                <a:sym typeface="Wingdings"/>
              </a:rPr>
              <a:t> TL?  Again, do they offer any constraints on the Helicity Amplitudes between the SL and TL regimes?</a:t>
            </a:r>
            <a:endParaRPr lang="en-US" sz="2400" dirty="0"/>
          </a:p>
          <a:p>
            <a:pPr marL="457200" indent="-457200">
              <a:buFont typeface="+mj-lt"/>
              <a:buAutoNum type="arabicPeriod"/>
            </a:pPr>
            <a:r>
              <a:rPr lang="en-US" sz="2400" dirty="0"/>
              <a:t>Will there be scaling in q</a:t>
            </a:r>
            <a:r>
              <a:rPr lang="en-US" sz="2400" baseline="30000" dirty="0"/>
              <a:t>2  </a:t>
            </a:r>
            <a:r>
              <a:rPr lang="en-US" sz="2400" dirty="0"/>
              <a:t>&gt; 0 and q</a:t>
            </a:r>
            <a:r>
              <a:rPr lang="en-US" sz="2400" baseline="30000" dirty="0"/>
              <a:t>2  </a:t>
            </a:r>
            <a:r>
              <a:rPr lang="en-US" sz="2400" dirty="0"/>
              <a:t>&lt; 0 (i.e. Q</a:t>
            </a:r>
            <a:r>
              <a:rPr lang="en-US" sz="2400" baseline="30000" dirty="0"/>
              <a:t>2 </a:t>
            </a:r>
            <a:r>
              <a:rPr lang="en-US" sz="2400" dirty="0"/>
              <a:t>&gt; 0)?</a:t>
            </a:r>
          </a:p>
          <a:p>
            <a:pPr marL="457200" indent="-457200">
              <a:buFont typeface="+mj-lt"/>
              <a:buAutoNum type="arabicPeriod"/>
            </a:pPr>
            <a:r>
              <a:rPr lang="en-US" sz="2400" dirty="0"/>
              <a:t>Amplitude Analysis</a:t>
            </a:r>
          </a:p>
          <a:p>
            <a:pPr marL="457200" indent="-457200">
              <a:buFont typeface="+mj-lt"/>
              <a:buAutoNum type="arabicPeriod"/>
            </a:pPr>
            <a:r>
              <a:rPr lang="en-US" sz="2400" dirty="0"/>
              <a:t>Coupled Channel Approach</a:t>
            </a:r>
          </a:p>
          <a:p>
            <a:pPr marL="457200" indent="-457200">
              <a:buFont typeface="+mj-lt"/>
              <a:buAutoNum type="arabicPeriod"/>
            </a:pPr>
            <a:r>
              <a:rPr lang="en-US" sz="2400" dirty="0"/>
              <a:t>What role does the MB Cloud play? </a:t>
            </a:r>
          </a:p>
          <a:p>
            <a:pPr marL="457200" indent="-457200">
              <a:buFont typeface="+mj-lt"/>
              <a:buAutoNum type="arabicPeriod"/>
            </a:pPr>
            <a:r>
              <a:rPr lang="en-US" sz="2400" dirty="0"/>
              <a:t>What are the relevant </a:t>
            </a:r>
            <a:r>
              <a:rPr lang="en-US" sz="2400" dirty="0" err="1"/>
              <a:t>d.o.f</a:t>
            </a:r>
            <a:r>
              <a:rPr lang="en-US" sz="2400" dirty="0"/>
              <a:t>. as a function of q</a:t>
            </a:r>
            <a:r>
              <a:rPr lang="en-US" sz="2400" baseline="30000" dirty="0"/>
              <a:t>2 </a:t>
            </a:r>
            <a:r>
              <a:rPr lang="en-US" sz="2400" dirty="0"/>
              <a:t>for the SL and TL regimes?</a:t>
            </a:r>
            <a:r>
              <a:rPr lang="en-US" dirty="0"/>
              <a:t>              </a:t>
            </a:r>
          </a:p>
          <a:p>
            <a:pPr marL="0" indent="0" algn="ctr">
              <a:buNone/>
            </a:pPr>
            <a:endParaRPr lang="en-US" sz="800" b="1" dirty="0"/>
          </a:p>
        </p:txBody>
      </p:sp>
      <p:sp>
        <p:nvSpPr>
          <p:cNvPr id="4" name="Footer Placeholder 3"/>
          <p:cNvSpPr>
            <a:spLocks noGrp="1"/>
          </p:cNvSpPr>
          <p:nvPr>
            <p:ph type="ftr" sz="quarter" idx="11"/>
          </p:nvPr>
        </p:nvSpPr>
        <p:spPr>
          <a:xfrm>
            <a:off x="2792894" y="6533874"/>
            <a:ext cx="3939209" cy="365125"/>
          </a:xfrm>
        </p:spPr>
        <p:txBody>
          <a:bodyPr/>
          <a:lstStyle/>
          <a:p>
            <a:pPr>
              <a:defRPr/>
            </a:pPr>
            <a:r>
              <a:rPr lang="en-US"/>
              <a:t>APCTP:  Physics of Excited Hadrons in the Present and Future Facilities     July 16, 2022        PLC</a:t>
            </a:r>
            <a:endParaRPr lang="en-US" dirty="0"/>
          </a:p>
        </p:txBody>
      </p:sp>
      <p:sp>
        <p:nvSpPr>
          <p:cNvPr id="5" name="Slide Number Placeholder 4">
            <a:extLst>
              <a:ext uri="{FF2B5EF4-FFF2-40B4-BE49-F238E27FC236}">
                <a16:creationId xmlns:a16="http://schemas.microsoft.com/office/drawing/2014/main" id="{8CA3B179-D9E9-F799-EABC-BC31395F4112}"/>
              </a:ext>
            </a:extLst>
          </p:cNvPr>
          <p:cNvSpPr>
            <a:spLocks noGrp="1"/>
          </p:cNvSpPr>
          <p:nvPr>
            <p:ph type="sldNum" sz="quarter" idx="12"/>
          </p:nvPr>
        </p:nvSpPr>
        <p:spPr/>
        <p:txBody>
          <a:bodyPr/>
          <a:lstStyle/>
          <a:p>
            <a:pPr>
              <a:defRPr/>
            </a:pPr>
            <a:fld id="{AB7CE779-21FB-D348-B8EA-3C752F0DE6DE}" type="slidenum">
              <a:rPr lang="en-US" altLang="en-US" smtClean="0"/>
              <a:pPr>
                <a:defRPr/>
              </a:pPr>
              <a:t>36</a:t>
            </a:fld>
            <a:endParaRPr lang="en-US" altLang="en-US"/>
          </a:p>
        </p:txBody>
      </p:sp>
    </p:spTree>
    <p:extLst>
      <p:ext uri="{BB962C8B-B14F-4D97-AF65-F5344CB8AC3E}">
        <p14:creationId xmlns:p14="http://schemas.microsoft.com/office/powerpoint/2010/main" val="6534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9C85-C2ED-EBE5-6121-372ED3C9DC01}"/>
              </a:ext>
            </a:extLst>
          </p:cNvPr>
          <p:cNvSpPr>
            <a:spLocks noGrp="1"/>
          </p:cNvSpPr>
          <p:nvPr>
            <p:ph type="title"/>
          </p:nvPr>
        </p:nvSpPr>
        <p:spPr/>
        <p:txBody>
          <a:bodyPr/>
          <a:lstStyle/>
          <a:p>
            <a:r>
              <a:rPr lang="en-US" dirty="0"/>
              <a:t>Let’s not forget the fun…</a:t>
            </a:r>
          </a:p>
        </p:txBody>
      </p:sp>
      <p:pic>
        <p:nvPicPr>
          <p:cNvPr id="5" name="Content Placeholder 4">
            <a:extLst>
              <a:ext uri="{FF2B5EF4-FFF2-40B4-BE49-F238E27FC236}">
                <a16:creationId xmlns:a16="http://schemas.microsoft.com/office/drawing/2014/main" id="{3A2FDE28-A9AE-AAE7-4926-D9E71C0F9681}"/>
              </a:ext>
            </a:extLst>
          </p:cNvPr>
          <p:cNvPicPr>
            <a:picLocks noGrp="1" noChangeAspect="1"/>
          </p:cNvPicPr>
          <p:nvPr>
            <p:ph idx="1"/>
          </p:nvPr>
        </p:nvPicPr>
        <p:blipFill>
          <a:blip r:embed="rId2"/>
          <a:stretch>
            <a:fillRect/>
          </a:stretch>
        </p:blipFill>
        <p:spPr>
          <a:xfrm>
            <a:off x="572844" y="1600200"/>
            <a:ext cx="7998311" cy="4525963"/>
          </a:xfrm>
          <a:prstGeom prst="rect">
            <a:avLst/>
          </a:prstGeom>
        </p:spPr>
      </p:pic>
      <p:sp>
        <p:nvSpPr>
          <p:cNvPr id="4" name="Footer Placeholder 3">
            <a:extLst>
              <a:ext uri="{FF2B5EF4-FFF2-40B4-BE49-F238E27FC236}">
                <a16:creationId xmlns:a16="http://schemas.microsoft.com/office/drawing/2014/main" id="{26354D05-5EF3-DB0F-BB54-6DEA55A97510}"/>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AE283FF9-574A-AED4-912B-E9BE40DDBFCC}"/>
              </a:ext>
            </a:extLst>
          </p:cNvPr>
          <p:cNvSpPr>
            <a:spLocks noGrp="1"/>
          </p:cNvSpPr>
          <p:nvPr>
            <p:ph type="sldNum" sz="quarter" idx="12"/>
          </p:nvPr>
        </p:nvSpPr>
        <p:spPr/>
        <p:txBody>
          <a:bodyPr/>
          <a:lstStyle/>
          <a:p>
            <a:pPr>
              <a:defRPr/>
            </a:pPr>
            <a:fld id="{AB7CE779-21FB-D348-B8EA-3C752F0DE6DE}" type="slidenum">
              <a:rPr lang="en-US" altLang="en-US" smtClean="0"/>
              <a:pPr>
                <a:defRPr/>
              </a:pPr>
              <a:t>37</a:t>
            </a:fld>
            <a:endParaRPr lang="en-US" altLang="en-US"/>
          </a:p>
        </p:txBody>
      </p:sp>
    </p:spTree>
    <p:extLst>
      <p:ext uri="{BB962C8B-B14F-4D97-AF65-F5344CB8AC3E}">
        <p14:creationId xmlns:p14="http://schemas.microsoft.com/office/powerpoint/2010/main" val="1488678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9C85-C2ED-EBE5-6121-372ED3C9DC01}"/>
              </a:ext>
            </a:extLst>
          </p:cNvPr>
          <p:cNvSpPr>
            <a:spLocks noGrp="1"/>
          </p:cNvSpPr>
          <p:nvPr>
            <p:ph type="title"/>
          </p:nvPr>
        </p:nvSpPr>
        <p:spPr>
          <a:xfrm>
            <a:off x="457200" y="-30163"/>
            <a:ext cx="8229600" cy="844551"/>
          </a:xfrm>
        </p:spPr>
        <p:txBody>
          <a:bodyPr wrap="square" anchor="ctr">
            <a:normAutofit/>
          </a:bodyPr>
          <a:lstStyle/>
          <a:p>
            <a:r>
              <a:rPr lang="en-US" dirty="0"/>
              <a:t>Let’s not forget the fun…</a:t>
            </a:r>
          </a:p>
        </p:txBody>
      </p:sp>
      <p:pic>
        <p:nvPicPr>
          <p:cNvPr id="5" name="Picture 4">
            <a:extLst>
              <a:ext uri="{FF2B5EF4-FFF2-40B4-BE49-F238E27FC236}">
                <a16:creationId xmlns:a16="http://schemas.microsoft.com/office/drawing/2014/main" id="{65550BE5-6157-B0EA-030F-74777334E2EA}"/>
              </a:ext>
            </a:extLst>
          </p:cNvPr>
          <p:cNvPicPr>
            <a:picLocks noChangeAspect="1"/>
          </p:cNvPicPr>
          <p:nvPr/>
        </p:nvPicPr>
        <p:blipFill>
          <a:blip r:embed="rId2"/>
          <a:stretch>
            <a:fillRect/>
          </a:stretch>
        </p:blipFill>
        <p:spPr>
          <a:xfrm>
            <a:off x="1888025" y="1104122"/>
            <a:ext cx="5367949" cy="5193492"/>
          </a:xfrm>
          <a:prstGeom prst="rect">
            <a:avLst/>
          </a:prstGeom>
          <a:noFill/>
        </p:spPr>
      </p:pic>
      <p:sp>
        <p:nvSpPr>
          <p:cNvPr id="4" name="Footer Placeholder 3">
            <a:extLst>
              <a:ext uri="{FF2B5EF4-FFF2-40B4-BE49-F238E27FC236}">
                <a16:creationId xmlns:a16="http://schemas.microsoft.com/office/drawing/2014/main" id="{26354D05-5EF3-DB0F-BB54-6DEA55A97510}"/>
              </a:ext>
            </a:extLst>
          </p:cNvPr>
          <p:cNvSpPr>
            <a:spLocks noGrp="1"/>
          </p:cNvSpPr>
          <p:nvPr>
            <p:ph type="ftr" sz="quarter" idx="11"/>
          </p:nvPr>
        </p:nvSpPr>
        <p:spPr>
          <a:xfrm>
            <a:off x="2590800" y="6470650"/>
            <a:ext cx="3962400" cy="365125"/>
          </a:xfrm>
        </p:spPr>
        <p:txBody>
          <a:bodyPr anchor="ctr">
            <a:normAutofit fontScale="92500" lnSpcReduction="20000"/>
          </a:bodyPr>
          <a:lstStyle/>
          <a:p>
            <a:pPr>
              <a:spcAft>
                <a:spcPts val="600"/>
              </a:spcAft>
              <a:defRPr/>
            </a:pPr>
            <a:r>
              <a:rPr lang="en-US"/>
              <a:t>APCTP:  Physics of Excited Hadrons in the Present and Future Facilities     July 16, 2022        PLC</a:t>
            </a:r>
          </a:p>
        </p:txBody>
      </p:sp>
      <p:sp>
        <p:nvSpPr>
          <p:cNvPr id="3" name="Slide Number Placeholder 2">
            <a:extLst>
              <a:ext uri="{FF2B5EF4-FFF2-40B4-BE49-F238E27FC236}">
                <a16:creationId xmlns:a16="http://schemas.microsoft.com/office/drawing/2014/main" id="{A6BB63F4-DA70-D02F-2BC1-15C1C8F694D7}"/>
              </a:ext>
            </a:extLst>
          </p:cNvPr>
          <p:cNvSpPr>
            <a:spLocks noGrp="1"/>
          </p:cNvSpPr>
          <p:nvPr>
            <p:ph type="sldNum" sz="quarter" idx="12"/>
          </p:nvPr>
        </p:nvSpPr>
        <p:spPr/>
        <p:txBody>
          <a:bodyPr/>
          <a:lstStyle/>
          <a:p>
            <a:pPr>
              <a:defRPr/>
            </a:pPr>
            <a:fld id="{AB7CE779-21FB-D348-B8EA-3C752F0DE6DE}" type="slidenum">
              <a:rPr lang="en-US" altLang="en-US" smtClean="0"/>
              <a:pPr>
                <a:defRPr/>
              </a:pPr>
              <a:t>38</a:t>
            </a:fld>
            <a:endParaRPr lang="en-US" altLang="en-US"/>
          </a:p>
        </p:txBody>
      </p:sp>
    </p:spTree>
    <p:extLst>
      <p:ext uri="{BB962C8B-B14F-4D97-AF65-F5344CB8AC3E}">
        <p14:creationId xmlns:p14="http://schemas.microsoft.com/office/powerpoint/2010/main" val="1492815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9C85-C2ED-EBE5-6121-372ED3C9DC01}"/>
              </a:ext>
            </a:extLst>
          </p:cNvPr>
          <p:cNvSpPr>
            <a:spLocks noGrp="1"/>
          </p:cNvSpPr>
          <p:nvPr>
            <p:ph type="title"/>
          </p:nvPr>
        </p:nvSpPr>
        <p:spPr>
          <a:xfrm>
            <a:off x="457200" y="-30163"/>
            <a:ext cx="8229600" cy="844551"/>
          </a:xfrm>
        </p:spPr>
        <p:txBody>
          <a:bodyPr wrap="square" anchor="ctr">
            <a:normAutofit/>
          </a:bodyPr>
          <a:lstStyle/>
          <a:p>
            <a:r>
              <a:rPr lang="en-US" dirty="0"/>
              <a:t>Let’s not forget the fun…</a:t>
            </a:r>
          </a:p>
        </p:txBody>
      </p:sp>
      <p:pic>
        <p:nvPicPr>
          <p:cNvPr id="6" name="Content Placeholder 5">
            <a:extLst>
              <a:ext uri="{FF2B5EF4-FFF2-40B4-BE49-F238E27FC236}">
                <a16:creationId xmlns:a16="http://schemas.microsoft.com/office/drawing/2014/main" id="{AC67A2EC-F5A4-2BCE-9627-5AED09BBBFE5}"/>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457200" y="1600200"/>
            <a:ext cx="8229600" cy="4525963"/>
          </a:xfrm>
          <a:prstGeom prst="rect">
            <a:avLst/>
          </a:prstGeom>
          <a:noFill/>
        </p:spPr>
      </p:pic>
      <p:sp>
        <p:nvSpPr>
          <p:cNvPr id="4" name="Footer Placeholder 3">
            <a:extLst>
              <a:ext uri="{FF2B5EF4-FFF2-40B4-BE49-F238E27FC236}">
                <a16:creationId xmlns:a16="http://schemas.microsoft.com/office/drawing/2014/main" id="{26354D05-5EF3-DB0F-BB54-6DEA55A97510}"/>
              </a:ext>
            </a:extLst>
          </p:cNvPr>
          <p:cNvSpPr>
            <a:spLocks noGrp="1"/>
          </p:cNvSpPr>
          <p:nvPr>
            <p:ph type="ftr" sz="quarter" idx="11"/>
          </p:nvPr>
        </p:nvSpPr>
        <p:spPr>
          <a:xfrm>
            <a:off x="2590800" y="6470650"/>
            <a:ext cx="3962400" cy="365125"/>
          </a:xfrm>
        </p:spPr>
        <p:txBody>
          <a:bodyPr anchor="ctr">
            <a:normAutofit fontScale="92500" lnSpcReduction="20000"/>
          </a:bodyPr>
          <a:lstStyle/>
          <a:p>
            <a:pPr>
              <a:spcAft>
                <a:spcPts val="600"/>
              </a:spcAft>
              <a:defRPr/>
            </a:pPr>
            <a:r>
              <a:rPr lang="en-US"/>
              <a:t>APCTP:  Physics of Excited Hadrons in the Present and Future Facilities     July 16, 2022        PLC</a:t>
            </a:r>
          </a:p>
        </p:txBody>
      </p:sp>
      <p:sp>
        <p:nvSpPr>
          <p:cNvPr id="3" name="Slide Number Placeholder 2">
            <a:extLst>
              <a:ext uri="{FF2B5EF4-FFF2-40B4-BE49-F238E27FC236}">
                <a16:creationId xmlns:a16="http://schemas.microsoft.com/office/drawing/2014/main" id="{F8F9959C-6618-1190-B6A3-FC4D0BC4BEF9}"/>
              </a:ext>
            </a:extLst>
          </p:cNvPr>
          <p:cNvSpPr>
            <a:spLocks noGrp="1"/>
          </p:cNvSpPr>
          <p:nvPr>
            <p:ph type="sldNum" sz="quarter" idx="12"/>
          </p:nvPr>
        </p:nvSpPr>
        <p:spPr/>
        <p:txBody>
          <a:bodyPr/>
          <a:lstStyle/>
          <a:p>
            <a:pPr>
              <a:defRPr/>
            </a:pPr>
            <a:fld id="{AB7CE779-21FB-D348-B8EA-3C752F0DE6DE}" type="slidenum">
              <a:rPr lang="en-US" altLang="en-US" smtClean="0"/>
              <a:pPr>
                <a:defRPr/>
              </a:pPr>
              <a:t>39</a:t>
            </a:fld>
            <a:endParaRPr lang="en-US" altLang="en-US"/>
          </a:p>
        </p:txBody>
      </p:sp>
      <p:sp>
        <p:nvSpPr>
          <p:cNvPr id="5" name="TextBox 4">
            <a:extLst>
              <a:ext uri="{FF2B5EF4-FFF2-40B4-BE49-F238E27FC236}">
                <a16:creationId xmlns:a16="http://schemas.microsoft.com/office/drawing/2014/main" id="{C795D71D-F85C-CE33-A875-E532863E9F36}"/>
              </a:ext>
            </a:extLst>
          </p:cNvPr>
          <p:cNvSpPr txBox="1"/>
          <p:nvPr/>
        </p:nvSpPr>
        <p:spPr>
          <a:xfrm>
            <a:off x="457200" y="6126163"/>
            <a:ext cx="8938592" cy="338554"/>
          </a:xfrm>
          <a:prstGeom prst="rect">
            <a:avLst/>
          </a:prstGeom>
          <a:noFill/>
        </p:spPr>
        <p:txBody>
          <a:bodyPr wrap="square" rtlCol="0">
            <a:spAutoFit/>
          </a:bodyPr>
          <a:lstStyle/>
          <a:p>
            <a:r>
              <a:rPr lang="en-US" sz="1600" dirty="0">
                <a:highlight>
                  <a:srgbClr val="FFBF16"/>
                </a:highlight>
              </a:rPr>
              <a:t>This is not Volker Burkert’s Gravitational Form Factors Talk on the original gravity upon the nucleon</a:t>
            </a:r>
          </a:p>
        </p:txBody>
      </p:sp>
    </p:spTree>
    <p:extLst>
      <p:ext uri="{BB962C8B-B14F-4D97-AF65-F5344CB8AC3E}">
        <p14:creationId xmlns:p14="http://schemas.microsoft.com/office/powerpoint/2010/main" val="29715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Box 142"/>
          <p:cNvSpPr txBox="1"/>
          <p:nvPr/>
        </p:nvSpPr>
        <p:spPr>
          <a:xfrm>
            <a:off x="3315321" y="3438135"/>
            <a:ext cx="1067766" cy="2678501"/>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1189521" y="3432312"/>
            <a:ext cx="1039813" cy="2618660"/>
          </a:xfrm>
          <a:prstGeom prst="rect">
            <a:avLst/>
          </a:prstGeom>
          <a:solidFill>
            <a:srgbClr val="FFC000"/>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890" name="Rectangle 2"/>
          <p:cNvSpPr>
            <a:spLocks noGrp="1" noChangeArrowheads="1"/>
          </p:cNvSpPr>
          <p:nvPr>
            <p:ph type="title" idx="4294967295"/>
          </p:nvPr>
        </p:nvSpPr>
        <p:spPr>
          <a:xfrm>
            <a:off x="23191" y="49696"/>
            <a:ext cx="9094303" cy="685800"/>
          </a:xfrm>
          <a:noFill/>
        </p:spPr>
        <p:txBody>
          <a:bodyPr/>
          <a:lstStyle/>
          <a:p>
            <a:pPr eaLnBrk="1" hangingPunct="1"/>
            <a:r>
              <a:rPr lang="en-US" altLang="en-US" sz="2800" b="1" dirty="0">
                <a:latin typeface="Garamond" charset="0"/>
              </a:rPr>
              <a:t>Coupled-channels picture of resonance excitation [Motivation (Whys and Wherefores and How)]</a:t>
            </a:r>
          </a:p>
        </p:txBody>
      </p:sp>
      <p:sp>
        <p:nvSpPr>
          <p:cNvPr id="37891" name="Text Box 3"/>
          <p:cNvSpPr txBox="1">
            <a:spLocks noChangeArrowheads="1"/>
          </p:cNvSpPr>
          <p:nvPr/>
        </p:nvSpPr>
        <p:spPr bwMode="auto">
          <a:xfrm>
            <a:off x="304800" y="4343400"/>
            <a:ext cx="7826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4000" b="1">
                <a:ea typeface="Times New Roman" charset="0"/>
                <a:cs typeface="Times New Roman" charset="0"/>
              </a:rPr>
              <a:t>T</a:t>
            </a:r>
            <a:r>
              <a:rPr lang="en-US" altLang="en-US" sz="4000" b="1">
                <a:latin typeface="Times New Roman" charset="0"/>
                <a:ea typeface="Times New Roman" charset="0"/>
                <a:cs typeface="Times New Roman" charset="0"/>
              </a:rPr>
              <a:t>=</a:t>
            </a:r>
          </a:p>
        </p:txBody>
      </p:sp>
      <p:sp>
        <p:nvSpPr>
          <p:cNvPr id="37892" name="Line 4"/>
          <p:cNvSpPr>
            <a:spLocks noChangeShapeType="1"/>
          </p:cNvSpPr>
          <p:nvPr/>
        </p:nvSpPr>
        <p:spPr bwMode="auto">
          <a:xfrm>
            <a:off x="1143000" y="3352800"/>
            <a:ext cx="7618413"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Rectangle 5"/>
          <p:cNvSpPr>
            <a:spLocks noChangeArrowheads="1"/>
          </p:cNvSpPr>
          <p:nvPr/>
        </p:nvSpPr>
        <p:spPr bwMode="auto">
          <a:xfrm>
            <a:off x="1143000" y="3352800"/>
            <a:ext cx="7618413"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4" name="Line 6"/>
          <p:cNvSpPr>
            <a:spLocks noChangeShapeType="1"/>
          </p:cNvSpPr>
          <p:nvPr/>
        </p:nvSpPr>
        <p:spPr bwMode="auto">
          <a:xfrm>
            <a:off x="1143000" y="3352800"/>
            <a:ext cx="1588" cy="274796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Rectangle 7"/>
          <p:cNvSpPr>
            <a:spLocks noChangeArrowheads="1"/>
          </p:cNvSpPr>
          <p:nvPr/>
        </p:nvSpPr>
        <p:spPr bwMode="auto">
          <a:xfrm>
            <a:off x="1143000" y="3352800"/>
            <a:ext cx="17463" cy="27479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896" name="Rectangle 8"/>
          <p:cNvSpPr>
            <a:spLocks noChangeArrowheads="1"/>
          </p:cNvSpPr>
          <p:nvPr/>
        </p:nvSpPr>
        <p:spPr bwMode="auto">
          <a:xfrm>
            <a:off x="12112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7" name="Rectangle 9"/>
          <p:cNvSpPr>
            <a:spLocks noChangeArrowheads="1"/>
          </p:cNvSpPr>
          <p:nvPr/>
        </p:nvSpPr>
        <p:spPr bwMode="auto">
          <a:xfrm>
            <a:off x="136366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pN®pN</a:t>
            </a:r>
            <a:endParaRPr lang="en-US" altLang="en-US" sz="2400" dirty="0">
              <a:solidFill>
                <a:schemeClr val="bg1"/>
              </a:solidFill>
              <a:latin typeface="Times New Roman" charset="0"/>
              <a:ea typeface="Times New Roman" charset="0"/>
              <a:cs typeface="Times New Roman" charset="0"/>
            </a:endParaRPr>
          </a:p>
        </p:txBody>
      </p:sp>
      <p:sp>
        <p:nvSpPr>
          <p:cNvPr id="37898" name="Rectangle 10"/>
          <p:cNvSpPr>
            <a:spLocks noChangeArrowheads="1"/>
          </p:cNvSpPr>
          <p:nvPr/>
        </p:nvSpPr>
        <p:spPr bwMode="auto">
          <a:xfrm>
            <a:off x="22971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899" name="Rectangle 11"/>
          <p:cNvSpPr>
            <a:spLocks noChangeArrowheads="1"/>
          </p:cNvSpPr>
          <p:nvPr/>
        </p:nvSpPr>
        <p:spPr bwMode="auto">
          <a:xfrm>
            <a:off x="244951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hN®pN</a:t>
            </a:r>
            <a:endParaRPr lang="en-US" altLang="en-US" sz="2400">
              <a:solidFill>
                <a:schemeClr val="bg1"/>
              </a:solidFill>
              <a:latin typeface="Times New Roman" charset="0"/>
              <a:ea typeface="Times New Roman" charset="0"/>
              <a:cs typeface="Times New Roman" charset="0"/>
            </a:endParaRPr>
          </a:p>
        </p:txBody>
      </p:sp>
      <p:sp>
        <p:nvSpPr>
          <p:cNvPr id="37900" name="Rectangle 12"/>
          <p:cNvSpPr>
            <a:spLocks noChangeArrowheads="1"/>
          </p:cNvSpPr>
          <p:nvPr/>
        </p:nvSpPr>
        <p:spPr bwMode="auto">
          <a:xfrm>
            <a:off x="33829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1" name="Rectangle 13"/>
          <p:cNvSpPr>
            <a:spLocks noChangeArrowheads="1"/>
          </p:cNvSpPr>
          <p:nvPr/>
        </p:nvSpPr>
        <p:spPr bwMode="auto">
          <a:xfrm>
            <a:off x="3535363" y="3522663"/>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1500">
                <a:solidFill>
                  <a:schemeClr val="bg1"/>
                </a:solidFill>
                <a:latin typeface="Symbol" charset="2"/>
                <a:ea typeface="Times New Roman" charset="0"/>
                <a:cs typeface="Times New Roman" charset="0"/>
              </a:rPr>
              <a:t>gN®pN</a:t>
            </a:r>
            <a:endParaRPr lang="en-US" altLang="en-US" sz="2400">
              <a:solidFill>
                <a:schemeClr val="bg1"/>
              </a:solidFill>
              <a:latin typeface="Times New Roman" charset="0"/>
              <a:ea typeface="Times New Roman" charset="0"/>
              <a:cs typeface="Times New Roman" charset="0"/>
            </a:endParaRPr>
          </a:p>
        </p:txBody>
      </p:sp>
      <p:sp>
        <p:nvSpPr>
          <p:cNvPr id="37902" name="Rectangle 14"/>
          <p:cNvSpPr>
            <a:spLocks noChangeArrowheads="1"/>
          </p:cNvSpPr>
          <p:nvPr/>
        </p:nvSpPr>
        <p:spPr bwMode="auto">
          <a:xfrm>
            <a:off x="44688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3" name="Rectangle 15"/>
          <p:cNvSpPr>
            <a:spLocks noChangeArrowheads="1"/>
          </p:cNvSpPr>
          <p:nvPr/>
        </p:nvSpPr>
        <p:spPr bwMode="auto">
          <a:xfrm>
            <a:off x="4621213" y="3522663"/>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rN®pN</a:t>
            </a:r>
            <a:endParaRPr lang="en-US" altLang="en-US" sz="2400">
              <a:solidFill>
                <a:schemeClr val="bg1"/>
              </a:solidFill>
              <a:latin typeface="Times New Roman" charset="0"/>
              <a:ea typeface="Times New Roman" charset="0"/>
              <a:cs typeface="Times New Roman" charset="0"/>
            </a:endParaRPr>
          </a:p>
        </p:txBody>
      </p:sp>
      <p:sp>
        <p:nvSpPr>
          <p:cNvPr id="37904" name="Rectangle 16"/>
          <p:cNvSpPr>
            <a:spLocks noChangeArrowheads="1"/>
          </p:cNvSpPr>
          <p:nvPr/>
        </p:nvSpPr>
        <p:spPr bwMode="auto">
          <a:xfrm>
            <a:off x="55546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5" name="Rectangle 17"/>
          <p:cNvSpPr>
            <a:spLocks noChangeArrowheads="1"/>
          </p:cNvSpPr>
          <p:nvPr/>
        </p:nvSpPr>
        <p:spPr bwMode="auto">
          <a:xfrm>
            <a:off x="5707063" y="3522663"/>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sN®pN</a:t>
            </a:r>
            <a:endParaRPr lang="en-US" altLang="en-US" sz="2400">
              <a:solidFill>
                <a:schemeClr val="bg1"/>
              </a:solidFill>
              <a:latin typeface="Times New Roman" charset="0"/>
              <a:ea typeface="Times New Roman" charset="0"/>
              <a:cs typeface="Times New Roman" charset="0"/>
            </a:endParaRPr>
          </a:p>
        </p:txBody>
      </p:sp>
      <p:sp>
        <p:nvSpPr>
          <p:cNvPr id="37906" name="Rectangle 18"/>
          <p:cNvSpPr>
            <a:spLocks noChangeArrowheads="1"/>
          </p:cNvSpPr>
          <p:nvPr/>
        </p:nvSpPr>
        <p:spPr bwMode="auto">
          <a:xfrm>
            <a:off x="664051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7" name="Rectangle 19"/>
          <p:cNvSpPr>
            <a:spLocks noChangeArrowheads="1"/>
          </p:cNvSpPr>
          <p:nvPr/>
        </p:nvSpPr>
        <p:spPr bwMode="auto">
          <a:xfrm>
            <a:off x="6792913" y="3522663"/>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KL®pN</a:t>
            </a:r>
            <a:endParaRPr lang="en-US" altLang="en-US" sz="2400">
              <a:solidFill>
                <a:schemeClr val="bg1"/>
              </a:solidFill>
              <a:latin typeface="Times New Roman" charset="0"/>
              <a:ea typeface="Times New Roman" charset="0"/>
              <a:cs typeface="Times New Roman" charset="0"/>
            </a:endParaRPr>
          </a:p>
        </p:txBody>
      </p:sp>
      <p:sp>
        <p:nvSpPr>
          <p:cNvPr id="37908" name="Rectangle 20"/>
          <p:cNvSpPr>
            <a:spLocks noChangeArrowheads="1"/>
          </p:cNvSpPr>
          <p:nvPr/>
        </p:nvSpPr>
        <p:spPr bwMode="auto">
          <a:xfrm>
            <a:off x="7726363" y="340360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09" name="Rectangle 21"/>
          <p:cNvSpPr>
            <a:spLocks noChangeArrowheads="1"/>
          </p:cNvSpPr>
          <p:nvPr/>
        </p:nvSpPr>
        <p:spPr bwMode="auto">
          <a:xfrm>
            <a:off x="7878763" y="3522663"/>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KS®pN</a:t>
            </a:r>
            <a:endParaRPr lang="en-US" altLang="en-US" sz="2400">
              <a:solidFill>
                <a:schemeClr val="bg1"/>
              </a:solidFill>
              <a:latin typeface="Times New Roman" charset="0"/>
              <a:ea typeface="Times New Roman" charset="0"/>
              <a:cs typeface="Times New Roman" charset="0"/>
            </a:endParaRPr>
          </a:p>
        </p:txBody>
      </p:sp>
      <p:sp>
        <p:nvSpPr>
          <p:cNvPr id="37910" name="Rectangle 22"/>
          <p:cNvSpPr>
            <a:spLocks noChangeArrowheads="1"/>
          </p:cNvSpPr>
          <p:nvPr/>
        </p:nvSpPr>
        <p:spPr bwMode="auto">
          <a:xfrm>
            <a:off x="12112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1" name="Rectangle 23"/>
          <p:cNvSpPr>
            <a:spLocks noChangeArrowheads="1"/>
          </p:cNvSpPr>
          <p:nvPr/>
        </p:nvSpPr>
        <p:spPr bwMode="auto">
          <a:xfrm>
            <a:off x="136366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pN®hN</a:t>
            </a:r>
            <a:endParaRPr lang="en-US" altLang="en-US" sz="2400">
              <a:solidFill>
                <a:schemeClr val="bg1"/>
              </a:solidFill>
              <a:latin typeface="Times New Roman" charset="0"/>
              <a:ea typeface="Times New Roman" charset="0"/>
              <a:cs typeface="Times New Roman" charset="0"/>
            </a:endParaRPr>
          </a:p>
        </p:txBody>
      </p:sp>
      <p:sp>
        <p:nvSpPr>
          <p:cNvPr id="37912" name="Rectangle 24"/>
          <p:cNvSpPr>
            <a:spLocks noChangeArrowheads="1"/>
          </p:cNvSpPr>
          <p:nvPr/>
        </p:nvSpPr>
        <p:spPr bwMode="auto">
          <a:xfrm>
            <a:off x="22971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3" name="Rectangle 25"/>
          <p:cNvSpPr>
            <a:spLocks noChangeArrowheads="1"/>
          </p:cNvSpPr>
          <p:nvPr/>
        </p:nvSpPr>
        <p:spPr bwMode="auto">
          <a:xfrm>
            <a:off x="244951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hN®hN</a:t>
            </a:r>
            <a:endParaRPr lang="en-US" altLang="en-US" sz="2400">
              <a:solidFill>
                <a:schemeClr val="bg1"/>
              </a:solidFill>
              <a:latin typeface="Times New Roman" charset="0"/>
              <a:ea typeface="Times New Roman" charset="0"/>
              <a:cs typeface="Times New Roman" charset="0"/>
            </a:endParaRPr>
          </a:p>
        </p:txBody>
      </p:sp>
      <p:sp>
        <p:nvSpPr>
          <p:cNvPr id="37914" name="Rectangle 26"/>
          <p:cNvSpPr>
            <a:spLocks noChangeArrowheads="1"/>
          </p:cNvSpPr>
          <p:nvPr/>
        </p:nvSpPr>
        <p:spPr bwMode="auto">
          <a:xfrm>
            <a:off x="33829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5" name="Rectangle 27"/>
          <p:cNvSpPr>
            <a:spLocks noChangeArrowheads="1"/>
          </p:cNvSpPr>
          <p:nvPr/>
        </p:nvSpPr>
        <p:spPr bwMode="auto">
          <a:xfrm>
            <a:off x="3535363" y="3913188"/>
            <a:ext cx="6778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gN-&gt;hN</a:t>
            </a:r>
            <a:endParaRPr lang="en-US" altLang="en-US" sz="2400">
              <a:solidFill>
                <a:schemeClr val="bg1"/>
              </a:solidFill>
              <a:latin typeface="Times New Roman" charset="0"/>
              <a:ea typeface="Times New Roman" charset="0"/>
              <a:cs typeface="Times New Roman" charset="0"/>
            </a:endParaRPr>
          </a:p>
        </p:txBody>
      </p:sp>
      <p:sp>
        <p:nvSpPr>
          <p:cNvPr id="37916" name="Rectangle 28"/>
          <p:cNvSpPr>
            <a:spLocks noChangeArrowheads="1"/>
          </p:cNvSpPr>
          <p:nvPr/>
        </p:nvSpPr>
        <p:spPr bwMode="auto">
          <a:xfrm>
            <a:off x="44688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7" name="Rectangle 29"/>
          <p:cNvSpPr>
            <a:spLocks noChangeArrowheads="1"/>
          </p:cNvSpPr>
          <p:nvPr/>
        </p:nvSpPr>
        <p:spPr bwMode="auto">
          <a:xfrm>
            <a:off x="4621213" y="3913188"/>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rN®hN</a:t>
            </a:r>
          </a:p>
        </p:txBody>
      </p:sp>
      <p:sp>
        <p:nvSpPr>
          <p:cNvPr id="37918" name="Rectangle 30"/>
          <p:cNvSpPr>
            <a:spLocks noChangeArrowheads="1"/>
          </p:cNvSpPr>
          <p:nvPr/>
        </p:nvSpPr>
        <p:spPr bwMode="auto">
          <a:xfrm>
            <a:off x="55546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19" name="Rectangle 31"/>
          <p:cNvSpPr>
            <a:spLocks noChangeArrowheads="1"/>
          </p:cNvSpPr>
          <p:nvPr/>
        </p:nvSpPr>
        <p:spPr bwMode="auto">
          <a:xfrm>
            <a:off x="5707063" y="3913188"/>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sN®hN</a:t>
            </a:r>
            <a:endParaRPr lang="en-US" altLang="en-US" sz="2400">
              <a:solidFill>
                <a:schemeClr val="bg1"/>
              </a:solidFill>
              <a:latin typeface="Times New Roman" charset="0"/>
              <a:ea typeface="Times New Roman" charset="0"/>
              <a:cs typeface="Times New Roman" charset="0"/>
            </a:endParaRPr>
          </a:p>
        </p:txBody>
      </p:sp>
      <p:sp>
        <p:nvSpPr>
          <p:cNvPr id="37920" name="Rectangle 32"/>
          <p:cNvSpPr>
            <a:spLocks noChangeArrowheads="1"/>
          </p:cNvSpPr>
          <p:nvPr/>
        </p:nvSpPr>
        <p:spPr bwMode="auto">
          <a:xfrm>
            <a:off x="664051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1" name="Rectangle 33"/>
          <p:cNvSpPr>
            <a:spLocks noChangeArrowheads="1"/>
          </p:cNvSpPr>
          <p:nvPr/>
        </p:nvSpPr>
        <p:spPr bwMode="auto">
          <a:xfrm>
            <a:off x="6792913" y="3913188"/>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KL®hN</a:t>
            </a:r>
            <a:endParaRPr lang="en-US" altLang="en-US" sz="2400">
              <a:solidFill>
                <a:schemeClr val="bg1"/>
              </a:solidFill>
              <a:latin typeface="Times New Roman" charset="0"/>
              <a:ea typeface="Times New Roman" charset="0"/>
              <a:cs typeface="Times New Roman" charset="0"/>
            </a:endParaRPr>
          </a:p>
        </p:txBody>
      </p:sp>
      <p:sp>
        <p:nvSpPr>
          <p:cNvPr id="37922" name="Rectangle 34"/>
          <p:cNvSpPr>
            <a:spLocks noChangeArrowheads="1"/>
          </p:cNvSpPr>
          <p:nvPr/>
        </p:nvSpPr>
        <p:spPr bwMode="auto">
          <a:xfrm>
            <a:off x="7726363" y="3794125"/>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3" name="Rectangle 35"/>
          <p:cNvSpPr>
            <a:spLocks noChangeArrowheads="1"/>
          </p:cNvSpPr>
          <p:nvPr/>
        </p:nvSpPr>
        <p:spPr bwMode="auto">
          <a:xfrm>
            <a:off x="7878763" y="391318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KS®hN</a:t>
            </a:r>
            <a:endParaRPr lang="en-US" altLang="en-US" sz="2400">
              <a:solidFill>
                <a:schemeClr val="bg1"/>
              </a:solidFill>
              <a:latin typeface="Times New Roman" charset="0"/>
              <a:ea typeface="Times New Roman" charset="0"/>
              <a:cs typeface="Times New Roman" charset="0"/>
            </a:endParaRPr>
          </a:p>
        </p:txBody>
      </p:sp>
      <p:sp>
        <p:nvSpPr>
          <p:cNvPr id="37924" name="Rectangle 36"/>
          <p:cNvSpPr>
            <a:spLocks noChangeArrowheads="1"/>
          </p:cNvSpPr>
          <p:nvPr/>
        </p:nvSpPr>
        <p:spPr bwMode="auto">
          <a:xfrm>
            <a:off x="12112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5" name="Rectangle 37"/>
          <p:cNvSpPr>
            <a:spLocks noChangeArrowheads="1"/>
          </p:cNvSpPr>
          <p:nvPr/>
        </p:nvSpPr>
        <p:spPr bwMode="auto">
          <a:xfrm>
            <a:off x="136366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pN®gN</a:t>
            </a:r>
            <a:endParaRPr lang="en-US" altLang="en-US" sz="2400">
              <a:solidFill>
                <a:schemeClr val="bg1"/>
              </a:solidFill>
              <a:latin typeface="Times New Roman" charset="0"/>
              <a:ea typeface="Times New Roman" charset="0"/>
              <a:cs typeface="Times New Roman" charset="0"/>
            </a:endParaRPr>
          </a:p>
        </p:txBody>
      </p:sp>
      <p:sp>
        <p:nvSpPr>
          <p:cNvPr id="37926" name="Rectangle 38"/>
          <p:cNvSpPr>
            <a:spLocks noChangeArrowheads="1"/>
          </p:cNvSpPr>
          <p:nvPr/>
        </p:nvSpPr>
        <p:spPr bwMode="auto">
          <a:xfrm>
            <a:off x="22971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7" name="Rectangle 39"/>
          <p:cNvSpPr>
            <a:spLocks noChangeArrowheads="1"/>
          </p:cNvSpPr>
          <p:nvPr/>
        </p:nvSpPr>
        <p:spPr bwMode="auto">
          <a:xfrm>
            <a:off x="244951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hN®gN</a:t>
            </a:r>
            <a:endParaRPr lang="en-US" altLang="en-US" sz="2400">
              <a:solidFill>
                <a:schemeClr val="bg1"/>
              </a:solidFill>
              <a:latin typeface="Times New Roman" charset="0"/>
              <a:ea typeface="Times New Roman" charset="0"/>
              <a:cs typeface="Times New Roman" charset="0"/>
            </a:endParaRPr>
          </a:p>
        </p:txBody>
      </p:sp>
      <p:sp>
        <p:nvSpPr>
          <p:cNvPr id="37928" name="Rectangle 40"/>
          <p:cNvSpPr>
            <a:spLocks noChangeArrowheads="1"/>
          </p:cNvSpPr>
          <p:nvPr/>
        </p:nvSpPr>
        <p:spPr bwMode="auto">
          <a:xfrm>
            <a:off x="33829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29" name="Rectangle 41"/>
          <p:cNvSpPr>
            <a:spLocks noChangeArrowheads="1"/>
          </p:cNvSpPr>
          <p:nvPr/>
        </p:nvSpPr>
        <p:spPr bwMode="auto">
          <a:xfrm>
            <a:off x="3535363" y="4302125"/>
            <a:ext cx="6191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gN®gN</a:t>
            </a:r>
            <a:endParaRPr lang="en-US" altLang="en-US" sz="2400">
              <a:solidFill>
                <a:schemeClr val="bg1"/>
              </a:solidFill>
              <a:latin typeface="Times New Roman" charset="0"/>
              <a:ea typeface="Times New Roman" charset="0"/>
              <a:cs typeface="Times New Roman" charset="0"/>
            </a:endParaRPr>
          </a:p>
        </p:txBody>
      </p:sp>
      <p:sp>
        <p:nvSpPr>
          <p:cNvPr id="37930" name="Rectangle 42"/>
          <p:cNvSpPr>
            <a:spLocks noChangeArrowheads="1"/>
          </p:cNvSpPr>
          <p:nvPr/>
        </p:nvSpPr>
        <p:spPr bwMode="auto">
          <a:xfrm>
            <a:off x="44688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1" name="Rectangle 43"/>
          <p:cNvSpPr>
            <a:spLocks noChangeArrowheads="1"/>
          </p:cNvSpPr>
          <p:nvPr/>
        </p:nvSpPr>
        <p:spPr bwMode="auto">
          <a:xfrm>
            <a:off x="4621213" y="4302125"/>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rN®gN</a:t>
            </a:r>
            <a:endParaRPr lang="en-US" altLang="en-US" sz="2400">
              <a:solidFill>
                <a:schemeClr val="bg1"/>
              </a:solidFill>
              <a:latin typeface="Times New Roman" charset="0"/>
              <a:ea typeface="Times New Roman" charset="0"/>
              <a:cs typeface="Times New Roman" charset="0"/>
            </a:endParaRPr>
          </a:p>
        </p:txBody>
      </p:sp>
      <p:sp>
        <p:nvSpPr>
          <p:cNvPr id="37932" name="Rectangle 44"/>
          <p:cNvSpPr>
            <a:spLocks noChangeArrowheads="1"/>
          </p:cNvSpPr>
          <p:nvPr/>
        </p:nvSpPr>
        <p:spPr bwMode="auto">
          <a:xfrm>
            <a:off x="55546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3" name="Rectangle 45"/>
          <p:cNvSpPr>
            <a:spLocks noChangeArrowheads="1"/>
          </p:cNvSpPr>
          <p:nvPr/>
        </p:nvSpPr>
        <p:spPr bwMode="auto">
          <a:xfrm>
            <a:off x="5707063" y="430212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sN®gN</a:t>
            </a:r>
            <a:endParaRPr lang="en-US" altLang="en-US" sz="2400">
              <a:solidFill>
                <a:schemeClr val="bg1"/>
              </a:solidFill>
              <a:latin typeface="Times New Roman" charset="0"/>
              <a:ea typeface="Times New Roman" charset="0"/>
              <a:cs typeface="Times New Roman" charset="0"/>
            </a:endParaRPr>
          </a:p>
        </p:txBody>
      </p:sp>
      <p:sp>
        <p:nvSpPr>
          <p:cNvPr id="37934" name="Rectangle 46"/>
          <p:cNvSpPr>
            <a:spLocks noChangeArrowheads="1"/>
          </p:cNvSpPr>
          <p:nvPr/>
        </p:nvSpPr>
        <p:spPr bwMode="auto">
          <a:xfrm>
            <a:off x="664051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5" name="Rectangle 47"/>
          <p:cNvSpPr>
            <a:spLocks noChangeArrowheads="1"/>
          </p:cNvSpPr>
          <p:nvPr/>
        </p:nvSpPr>
        <p:spPr bwMode="auto">
          <a:xfrm>
            <a:off x="6792913" y="4302125"/>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KL®gN</a:t>
            </a:r>
            <a:endParaRPr lang="en-US" altLang="en-US" sz="2400">
              <a:solidFill>
                <a:schemeClr val="bg1"/>
              </a:solidFill>
              <a:latin typeface="Times New Roman" charset="0"/>
              <a:ea typeface="Times New Roman" charset="0"/>
              <a:cs typeface="Times New Roman" charset="0"/>
            </a:endParaRPr>
          </a:p>
        </p:txBody>
      </p:sp>
      <p:sp>
        <p:nvSpPr>
          <p:cNvPr id="37936" name="Rectangle 48"/>
          <p:cNvSpPr>
            <a:spLocks noChangeArrowheads="1"/>
          </p:cNvSpPr>
          <p:nvPr/>
        </p:nvSpPr>
        <p:spPr bwMode="auto">
          <a:xfrm>
            <a:off x="7726363" y="4184650"/>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7" name="Rectangle 49"/>
          <p:cNvSpPr>
            <a:spLocks noChangeArrowheads="1"/>
          </p:cNvSpPr>
          <p:nvPr/>
        </p:nvSpPr>
        <p:spPr bwMode="auto">
          <a:xfrm>
            <a:off x="7878763" y="4302125"/>
            <a:ext cx="6762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KS-&gt;gN</a:t>
            </a:r>
            <a:endParaRPr lang="en-US" altLang="en-US" sz="2400">
              <a:solidFill>
                <a:schemeClr val="bg1"/>
              </a:solidFill>
              <a:latin typeface="Times New Roman" charset="0"/>
              <a:ea typeface="Times New Roman" charset="0"/>
              <a:cs typeface="Times New Roman" charset="0"/>
            </a:endParaRPr>
          </a:p>
        </p:txBody>
      </p:sp>
      <p:sp>
        <p:nvSpPr>
          <p:cNvPr id="37938" name="Rectangle 50"/>
          <p:cNvSpPr>
            <a:spLocks noChangeArrowheads="1"/>
          </p:cNvSpPr>
          <p:nvPr/>
        </p:nvSpPr>
        <p:spPr bwMode="auto">
          <a:xfrm>
            <a:off x="12112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39" name="Rectangle 51"/>
          <p:cNvSpPr>
            <a:spLocks noChangeArrowheads="1"/>
          </p:cNvSpPr>
          <p:nvPr/>
        </p:nvSpPr>
        <p:spPr bwMode="auto">
          <a:xfrm>
            <a:off x="136366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pN®rN</a:t>
            </a:r>
            <a:endParaRPr lang="en-US" altLang="en-US" sz="2400">
              <a:solidFill>
                <a:schemeClr val="bg1"/>
              </a:solidFill>
              <a:latin typeface="Times New Roman" charset="0"/>
              <a:ea typeface="Times New Roman" charset="0"/>
              <a:cs typeface="Times New Roman" charset="0"/>
            </a:endParaRPr>
          </a:p>
        </p:txBody>
      </p:sp>
      <p:sp>
        <p:nvSpPr>
          <p:cNvPr id="37940" name="Rectangle 52"/>
          <p:cNvSpPr>
            <a:spLocks noChangeArrowheads="1"/>
          </p:cNvSpPr>
          <p:nvPr/>
        </p:nvSpPr>
        <p:spPr bwMode="auto">
          <a:xfrm>
            <a:off x="22971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1" name="Rectangle 53"/>
          <p:cNvSpPr>
            <a:spLocks noChangeArrowheads="1"/>
          </p:cNvSpPr>
          <p:nvPr/>
        </p:nvSpPr>
        <p:spPr bwMode="auto">
          <a:xfrm>
            <a:off x="244951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hN®rN</a:t>
            </a:r>
            <a:endParaRPr lang="en-US" altLang="en-US" sz="2400">
              <a:solidFill>
                <a:schemeClr val="bg1"/>
              </a:solidFill>
              <a:latin typeface="Times New Roman" charset="0"/>
              <a:ea typeface="Times New Roman" charset="0"/>
              <a:cs typeface="Times New Roman" charset="0"/>
            </a:endParaRPr>
          </a:p>
        </p:txBody>
      </p:sp>
      <p:sp>
        <p:nvSpPr>
          <p:cNvPr id="37942" name="Rectangle 54"/>
          <p:cNvSpPr>
            <a:spLocks noChangeArrowheads="1"/>
          </p:cNvSpPr>
          <p:nvPr/>
        </p:nvSpPr>
        <p:spPr bwMode="auto">
          <a:xfrm>
            <a:off x="33829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3" name="Rectangle 55"/>
          <p:cNvSpPr>
            <a:spLocks noChangeArrowheads="1"/>
          </p:cNvSpPr>
          <p:nvPr/>
        </p:nvSpPr>
        <p:spPr bwMode="auto">
          <a:xfrm>
            <a:off x="3535363" y="4692650"/>
            <a:ext cx="6461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gN®rN</a:t>
            </a:r>
            <a:endParaRPr lang="en-US" altLang="en-US" sz="2400">
              <a:solidFill>
                <a:schemeClr val="bg1"/>
              </a:solidFill>
              <a:latin typeface="Times New Roman" charset="0"/>
              <a:ea typeface="Times New Roman" charset="0"/>
              <a:cs typeface="Times New Roman" charset="0"/>
            </a:endParaRPr>
          </a:p>
        </p:txBody>
      </p:sp>
      <p:sp>
        <p:nvSpPr>
          <p:cNvPr id="37944" name="Rectangle 56"/>
          <p:cNvSpPr>
            <a:spLocks noChangeArrowheads="1"/>
          </p:cNvSpPr>
          <p:nvPr/>
        </p:nvSpPr>
        <p:spPr bwMode="auto">
          <a:xfrm>
            <a:off x="44688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5" name="Rectangle 57"/>
          <p:cNvSpPr>
            <a:spLocks noChangeArrowheads="1"/>
          </p:cNvSpPr>
          <p:nvPr/>
        </p:nvSpPr>
        <p:spPr bwMode="auto">
          <a:xfrm>
            <a:off x="4621213" y="4692650"/>
            <a:ext cx="6731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rN®rN</a:t>
            </a:r>
            <a:endParaRPr lang="en-US" altLang="en-US" sz="2400">
              <a:solidFill>
                <a:schemeClr val="bg1"/>
              </a:solidFill>
              <a:latin typeface="Times New Roman" charset="0"/>
              <a:ea typeface="Times New Roman" charset="0"/>
              <a:cs typeface="Times New Roman" charset="0"/>
            </a:endParaRPr>
          </a:p>
        </p:txBody>
      </p:sp>
      <p:sp>
        <p:nvSpPr>
          <p:cNvPr id="37946" name="Rectangle 58"/>
          <p:cNvSpPr>
            <a:spLocks noChangeArrowheads="1"/>
          </p:cNvSpPr>
          <p:nvPr/>
        </p:nvSpPr>
        <p:spPr bwMode="auto">
          <a:xfrm>
            <a:off x="55546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7" name="Rectangle 59"/>
          <p:cNvSpPr>
            <a:spLocks noChangeArrowheads="1"/>
          </p:cNvSpPr>
          <p:nvPr/>
        </p:nvSpPr>
        <p:spPr bwMode="auto">
          <a:xfrm>
            <a:off x="5707063" y="4692650"/>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sN®rN</a:t>
            </a:r>
            <a:endParaRPr lang="en-US" altLang="en-US" sz="2400">
              <a:solidFill>
                <a:schemeClr val="bg1"/>
              </a:solidFill>
              <a:latin typeface="Times New Roman" charset="0"/>
              <a:ea typeface="Times New Roman" charset="0"/>
              <a:cs typeface="Times New Roman" charset="0"/>
            </a:endParaRPr>
          </a:p>
        </p:txBody>
      </p:sp>
      <p:sp>
        <p:nvSpPr>
          <p:cNvPr id="37948" name="Rectangle 60"/>
          <p:cNvSpPr>
            <a:spLocks noChangeArrowheads="1"/>
          </p:cNvSpPr>
          <p:nvPr/>
        </p:nvSpPr>
        <p:spPr bwMode="auto">
          <a:xfrm>
            <a:off x="664051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49" name="Rectangle 61"/>
          <p:cNvSpPr>
            <a:spLocks noChangeArrowheads="1"/>
          </p:cNvSpPr>
          <p:nvPr/>
        </p:nvSpPr>
        <p:spPr bwMode="auto">
          <a:xfrm>
            <a:off x="6792913" y="469265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KL®rN</a:t>
            </a:r>
            <a:endParaRPr lang="en-US" altLang="en-US" sz="2400">
              <a:solidFill>
                <a:schemeClr val="bg1"/>
              </a:solidFill>
              <a:latin typeface="Times New Roman" charset="0"/>
              <a:ea typeface="Times New Roman" charset="0"/>
              <a:cs typeface="Times New Roman" charset="0"/>
            </a:endParaRPr>
          </a:p>
        </p:txBody>
      </p:sp>
      <p:sp>
        <p:nvSpPr>
          <p:cNvPr id="37950" name="Rectangle 62"/>
          <p:cNvSpPr>
            <a:spLocks noChangeArrowheads="1"/>
          </p:cNvSpPr>
          <p:nvPr/>
        </p:nvSpPr>
        <p:spPr bwMode="auto">
          <a:xfrm>
            <a:off x="7726363" y="457358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1" name="Rectangle 63"/>
          <p:cNvSpPr>
            <a:spLocks noChangeArrowheads="1"/>
          </p:cNvSpPr>
          <p:nvPr/>
        </p:nvSpPr>
        <p:spPr bwMode="auto">
          <a:xfrm>
            <a:off x="7878763" y="4692650"/>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KS®rN</a:t>
            </a:r>
            <a:endParaRPr lang="en-US" altLang="en-US" sz="2400">
              <a:solidFill>
                <a:schemeClr val="bg1"/>
              </a:solidFill>
              <a:latin typeface="Times New Roman" charset="0"/>
              <a:ea typeface="Times New Roman" charset="0"/>
              <a:cs typeface="Times New Roman" charset="0"/>
            </a:endParaRPr>
          </a:p>
        </p:txBody>
      </p:sp>
      <p:sp>
        <p:nvSpPr>
          <p:cNvPr id="37952" name="Rectangle 64"/>
          <p:cNvSpPr>
            <a:spLocks noChangeArrowheads="1"/>
          </p:cNvSpPr>
          <p:nvPr/>
        </p:nvSpPr>
        <p:spPr bwMode="auto">
          <a:xfrm>
            <a:off x="12112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3" name="Rectangle 65"/>
          <p:cNvSpPr>
            <a:spLocks noChangeArrowheads="1"/>
          </p:cNvSpPr>
          <p:nvPr/>
        </p:nvSpPr>
        <p:spPr bwMode="auto">
          <a:xfrm>
            <a:off x="136366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pN®sN</a:t>
            </a:r>
            <a:endParaRPr lang="en-US" altLang="en-US" sz="2400">
              <a:solidFill>
                <a:schemeClr val="bg1"/>
              </a:solidFill>
              <a:latin typeface="Times New Roman" charset="0"/>
              <a:ea typeface="Times New Roman" charset="0"/>
              <a:cs typeface="Times New Roman" charset="0"/>
            </a:endParaRPr>
          </a:p>
        </p:txBody>
      </p:sp>
      <p:sp>
        <p:nvSpPr>
          <p:cNvPr id="37954" name="Rectangle 66"/>
          <p:cNvSpPr>
            <a:spLocks noChangeArrowheads="1"/>
          </p:cNvSpPr>
          <p:nvPr/>
        </p:nvSpPr>
        <p:spPr bwMode="auto">
          <a:xfrm>
            <a:off x="22971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5" name="Rectangle 67"/>
          <p:cNvSpPr>
            <a:spLocks noChangeArrowheads="1"/>
          </p:cNvSpPr>
          <p:nvPr/>
        </p:nvSpPr>
        <p:spPr bwMode="auto">
          <a:xfrm>
            <a:off x="244951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hN®sN</a:t>
            </a:r>
            <a:endParaRPr lang="en-US" altLang="en-US" sz="2400">
              <a:solidFill>
                <a:schemeClr val="bg1"/>
              </a:solidFill>
              <a:latin typeface="Times New Roman" charset="0"/>
              <a:ea typeface="Times New Roman" charset="0"/>
              <a:cs typeface="Times New Roman" charset="0"/>
            </a:endParaRPr>
          </a:p>
        </p:txBody>
      </p:sp>
      <p:sp>
        <p:nvSpPr>
          <p:cNvPr id="37956" name="Rectangle 68"/>
          <p:cNvSpPr>
            <a:spLocks noChangeArrowheads="1"/>
          </p:cNvSpPr>
          <p:nvPr/>
        </p:nvSpPr>
        <p:spPr bwMode="auto">
          <a:xfrm>
            <a:off x="33829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7" name="Rectangle 69"/>
          <p:cNvSpPr>
            <a:spLocks noChangeArrowheads="1"/>
          </p:cNvSpPr>
          <p:nvPr/>
        </p:nvSpPr>
        <p:spPr bwMode="auto">
          <a:xfrm>
            <a:off x="3535363" y="5083175"/>
            <a:ext cx="6556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gN®sN</a:t>
            </a:r>
            <a:endParaRPr lang="en-US" altLang="en-US" sz="2400">
              <a:solidFill>
                <a:schemeClr val="bg1"/>
              </a:solidFill>
              <a:latin typeface="Times New Roman" charset="0"/>
              <a:ea typeface="Times New Roman" charset="0"/>
              <a:cs typeface="Times New Roman" charset="0"/>
            </a:endParaRPr>
          </a:p>
        </p:txBody>
      </p:sp>
      <p:sp>
        <p:nvSpPr>
          <p:cNvPr id="37958" name="Rectangle 70"/>
          <p:cNvSpPr>
            <a:spLocks noChangeArrowheads="1"/>
          </p:cNvSpPr>
          <p:nvPr/>
        </p:nvSpPr>
        <p:spPr bwMode="auto">
          <a:xfrm>
            <a:off x="44688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59" name="Rectangle 71"/>
          <p:cNvSpPr>
            <a:spLocks noChangeArrowheads="1"/>
          </p:cNvSpPr>
          <p:nvPr/>
        </p:nvSpPr>
        <p:spPr bwMode="auto">
          <a:xfrm>
            <a:off x="4621213" y="5083175"/>
            <a:ext cx="6826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rN®sN</a:t>
            </a:r>
            <a:endParaRPr lang="en-US" altLang="en-US" sz="2400">
              <a:solidFill>
                <a:schemeClr val="bg1"/>
              </a:solidFill>
              <a:latin typeface="Times New Roman" charset="0"/>
              <a:ea typeface="Times New Roman" charset="0"/>
              <a:cs typeface="Times New Roman" charset="0"/>
            </a:endParaRPr>
          </a:p>
        </p:txBody>
      </p:sp>
      <p:sp>
        <p:nvSpPr>
          <p:cNvPr id="37960" name="Rectangle 72"/>
          <p:cNvSpPr>
            <a:spLocks noChangeArrowheads="1"/>
          </p:cNvSpPr>
          <p:nvPr/>
        </p:nvSpPr>
        <p:spPr bwMode="auto">
          <a:xfrm>
            <a:off x="55546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1" name="Rectangle 73"/>
          <p:cNvSpPr>
            <a:spLocks noChangeArrowheads="1"/>
          </p:cNvSpPr>
          <p:nvPr/>
        </p:nvSpPr>
        <p:spPr bwMode="auto">
          <a:xfrm>
            <a:off x="5707063" y="5083175"/>
            <a:ext cx="6921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sN®sN</a:t>
            </a:r>
            <a:endParaRPr lang="en-US" altLang="en-US" sz="2400">
              <a:solidFill>
                <a:schemeClr val="bg1"/>
              </a:solidFill>
              <a:latin typeface="Times New Roman" charset="0"/>
              <a:ea typeface="Times New Roman" charset="0"/>
              <a:cs typeface="Times New Roman" charset="0"/>
            </a:endParaRPr>
          </a:p>
        </p:txBody>
      </p:sp>
      <p:sp>
        <p:nvSpPr>
          <p:cNvPr id="37962" name="Rectangle 74"/>
          <p:cNvSpPr>
            <a:spLocks noChangeArrowheads="1"/>
          </p:cNvSpPr>
          <p:nvPr/>
        </p:nvSpPr>
        <p:spPr bwMode="auto">
          <a:xfrm>
            <a:off x="664051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3" name="Rectangle 75"/>
          <p:cNvSpPr>
            <a:spLocks noChangeArrowheads="1"/>
          </p:cNvSpPr>
          <p:nvPr/>
        </p:nvSpPr>
        <p:spPr bwMode="auto">
          <a:xfrm>
            <a:off x="6792913" y="5083175"/>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KL®sN</a:t>
            </a:r>
            <a:endParaRPr lang="en-US" altLang="en-US" sz="2400">
              <a:solidFill>
                <a:schemeClr val="bg1"/>
              </a:solidFill>
              <a:latin typeface="Times New Roman" charset="0"/>
              <a:ea typeface="Times New Roman" charset="0"/>
              <a:cs typeface="Times New Roman" charset="0"/>
            </a:endParaRPr>
          </a:p>
        </p:txBody>
      </p:sp>
      <p:sp>
        <p:nvSpPr>
          <p:cNvPr id="37964" name="Rectangle 76"/>
          <p:cNvSpPr>
            <a:spLocks noChangeArrowheads="1"/>
          </p:cNvSpPr>
          <p:nvPr/>
        </p:nvSpPr>
        <p:spPr bwMode="auto">
          <a:xfrm>
            <a:off x="7726363" y="496411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5" name="Rectangle 77"/>
          <p:cNvSpPr>
            <a:spLocks noChangeArrowheads="1"/>
          </p:cNvSpPr>
          <p:nvPr/>
        </p:nvSpPr>
        <p:spPr bwMode="auto">
          <a:xfrm>
            <a:off x="7878763" y="5083175"/>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KS®sN</a:t>
            </a:r>
            <a:endParaRPr lang="en-US" altLang="en-US" sz="2400">
              <a:solidFill>
                <a:schemeClr val="bg1"/>
              </a:solidFill>
              <a:latin typeface="Times New Roman" charset="0"/>
              <a:ea typeface="Times New Roman" charset="0"/>
              <a:cs typeface="Times New Roman" charset="0"/>
            </a:endParaRPr>
          </a:p>
        </p:txBody>
      </p:sp>
      <p:sp>
        <p:nvSpPr>
          <p:cNvPr id="37966" name="Rectangle 78"/>
          <p:cNvSpPr>
            <a:spLocks noChangeArrowheads="1"/>
          </p:cNvSpPr>
          <p:nvPr/>
        </p:nvSpPr>
        <p:spPr bwMode="auto">
          <a:xfrm>
            <a:off x="12112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7" name="Rectangle 79"/>
          <p:cNvSpPr>
            <a:spLocks noChangeArrowheads="1"/>
          </p:cNvSpPr>
          <p:nvPr/>
        </p:nvSpPr>
        <p:spPr bwMode="auto">
          <a:xfrm>
            <a:off x="136366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pN®KL</a:t>
            </a:r>
            <a:endParaRPr lang="en-US" altLang="en-US" sz="2400">
              <a:solidFill>
                <a:schemeClr val="bg1"/>
              </a:solidFill>
              <a:latin typeface="Times New Roman" charset="0"/>
              <a:ea typeface="Times New Roman" charset="0"/>
              <a:cs typeface="Times New Roman" charset="0"/>
            </a:endParaRPr>
          </a:p>
        </p:txBody>
      </p:sp>
      <p:sp>
        <p:nvSpPr>
          <p:cNvPr id="37968" name="Rectangle 80"/>
          <p:cNvSpPr>
            <a:spLocks noChangeArrowheads="1"/>
          </p:cNvSpPr>
          <p:nvPr/>
        </p:nvSpPr>
        <p:spPr bwMode="auto">
          <a:xfrm>
            <a:off x="22971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69" name="Rectangle 81"/>
          <p:cNvSpPr>
            <a:spLocks noChangeArrowheads="1"/>
          </p:cNvSpPr>
          <p:nvPr/>
        </p:nvSpPr>
        <p:spPr bwMode="auto">
          <a:xfrm>
            <a:off x="244951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hN®KL</a:t>
            </a:r>
            <a:endParaRPr lang="en-US" altLang="en-US" sz="2400">
              <a:solidFill>
                <a:schemeClr val="bg1"/>
              </a:solidFill>
              <a:latin typeface="Times New Roman" charset="0"/>
              <a:ea typeface="Times New Roman" charset="0"/>
              <a:cs typeface="Times New Roman" charset="0"/>
            </a:endParaRPr>
          </a:p>
        </p:txBody>
      </p:sp>
      <p:sp>
        <p:nvSpPr>
          <p:cNvPr id="37970" name="Rectangle 82"/>
          <p:cNvSpPr>
            <a:spLocks noChangeArrowheads="1"/>
          </p:cNvSpPr>
          <p:nvPr/>
        </p:nvSpPr>
        <p:spPr bwMode="auto">
          <a:xfrm>
            <a:off x="33829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1" name="Rectangle 83"/>
          <p:cNvSpPr>
            <a:spLocks noChangeArrowheads="1"/>
          </p:cNvSpPr>
          <p:nvPr/>
        </p:nvSpPr>
        <p:spPr bwMode="auto">
          <a:xfrm>
            <a:off x="3535363" y="5473700"/>
            <a:ext cx="67151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dirty="0" err="1">
                <a:solidFill>
                  <a:schemeClr val="bg1"/>
                </a:solidFill>
                <a:latin typeface="Symbol" charset="2"/>
                <a:ea typeface="Times New Roman" charset="0"/>
                <a:cs typeface="Times New Roman" charset="0"/>
              </a:rPr>
              <a:t>gN®KL</a:t>
            </a:r>
            <a:endParaRPr lang="en-US" altLang="en-US" sz="2400" dirty="0">
              <a:solidFill>
                <a:schemeClr val="bg1"/>
              </a:solidFill>
              <a:latin typeface="Times New Roman" charset="0"/>
              <a:ea typeface="Times New Roman" charset="0"/>
              <a:cs typeface="Times New Roman" charset="0"/>
            </a:endParaRPr>
          </a:p>
        </p:txBody>
      </p:sp>
      <p:sp>
        <p:nvSpPr>
          <p:cNvPr id="37972" name="Rectangle 84"/>
          <p:cNvSpPr>
            <a:spLocks noChangeArrowheads="1"/>
          </p:cNvSpPr>
          <p:nvPr/>
        </p:nvSpPr>
        <p:spPr bwMode="auto">
          <a:xfrm>
            <a:off x="44688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3" name="Rectangle 85"/>
          <p:cNvSpPr>
            <a:spLocks noChangeArrowheads="1"/>
          </p:cNvSpPr>
          <p:nvPr/>
        </p:nvSpPr>
        <p:spPr bwMode="auto">
          <a:xfrm>
            <a:off x="4621213" y="5473700"/>
            <a:ext cx="6985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rN®KL</a:t>
            </a:r>
            <a:endParaRPr lang="en-US" altLang="en-US" sz="2400">
              <a:solidFill>
                <a:schemeClr val="bg1"/>
              </a:solidFill>
              <a:latin typeface="Times New Roman" charset="0"/>
              <a:ea typeface="Times New Roman" charset="0"/>
              <a:cs typeface="Times New Roman" charset="0"/>
            </a:endParaRPr>
          </a:p>
        </p:txBody>
      </p:sp>
      <p:sp>
        <p:nvSpPr>
          <p:cNvPr id="37974" name="Rectangle 86"/>
          <p:cNvSpPr>
            <a:spLocks noChangeArrowheads="1"/>
          </p:cNvSpPr>
          <p:nvPr/>
        </p:nvSpPr>
        <p:spPr bwMode="auto">
          <a:xfrm>
            <a:off x="55546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5" name="Rectangle 87"/>
          <p:cNvSpPr>
            <a:spLocks noChangeArrowheads="1"/>
          </p:cNvSpPr>
          <p:nvPr/>
        </p:nvSpPr>
        <p:spPr bwMode="auto">
          <a:xfrm>
            <a:off x="5707063" y="5473700"/>
            <a:ext cx="70802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sN®KL</a:t>
            </a:r>
            <a:endParaRPr lang="en-US" altLang="en-US" sz="2400">
              <a:solidFill>
                <a:schemeClr val="bg1"/>
              </a:solidFill>
              <a:latin typeface="Times New Roman" charset="0"/>
              <a:ea typeface="Times New Roman" charset="0"/>
              <a:cs typeface="Times New Roman" charset="0"/>
            </a:endParaRPr>
          </a:p>
        </p:txBody>
      </p:sp>
      <p:sp>
        <p:nvSpPr>
          <p:cNvPr id="37976" name="Rectangle 88"/>
          <p:cNvSpPr>
            <a:spLocks noChangeArrowheads="1"/>
          </p:cNvSpPr>
          <p:nvPr/>
        </p:nvSpPr>
        <p:spPr bwMode="auto">
          <a:xfrm>
            <a:off x="664051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7" name="Rectangle 89"/>
          <p:cNvSpPr>
            <a:spLocks noChangeArrowheads="1"/>
          </p:cNvSpPr>
          <p:nvPr/>
        </p:nvSpPr>
        <p:spPr bwMode="auto">
          <a:xfrm>
            <a:off x="6792913" y="5473700"/>
            <a:ext cx="72390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KL®KL</a:t>
            </a:r>
            <a:endParaRPr lang="en-US" altLang="en-US" sz="2400">
              <a:solidFill>
                <a:schemeClr val="bg1"/>
              </a:solidFill>
              <a:latin typeface="Times New Roman" charset="0"/>
              <a:ea typeface="Times New Roman" charset="0"/>
              <a:cs typeface="Times New Roman" charset="0"/>
            </a:endParaRPr>
          </a:p>
        </p:txBody>
      </p:sp>
      <p:sp>
        <p:nvSpPr>
          <p:cNvPr id="37978" name="Rectangle 90"/>
          <p:cNvSpPr>
            <a:spLocks noChangeArrowheads="1"/>
          </p:cNvSpPr>
          <p:nvPr/>
        </p:nvSpPr>
        <p:spPr bwMode="auto">
          <a:xfrm>
            <a:off x="7726363" y="5354638"/>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79" name="Rectangle 91"/>
          <p:cNvSpPr>
            <a:spLocks noChangeArrowheads="1"/>
          </p:cNvSpPr>
          <p:nvPr/>
        </p:nvSpPr>
        <p:spPr bwMode="auto">
          <a:xfrm>
            <a:off x="7878763" y="5473700"/>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KS®KL</a:t>
            </a:r>
            <a:endParaRPr lang="en-US" altLang="en-US" sz="2400">
              <a:solidFill>
                <a:schemeClr val="bg1"/>
              </a:solidFill>
              <a:latin typeface="Times New Roman" charset="0"/>
              <a:ea typeface="Times New Roman" charset="0"/>
              <a:cs typeface="Times New Roman" charset="0"/>
            </a:endParaRPr>
          </a:p>
        </p:txBody>
      </p:sp>
      <p:sp>
        <p:nvSpPr>
          <p:cNvPr id="37980" name="Rectangle 92"/>
          <p:cNvSpPr>
            <a:spLocks noChangeArrowheads="1"/>
          </p:cNvSpPr>
          <p:nvPr/>
        </p:nvSpPr>
        <p:spPr bwMode="auto">
          <a:xfrm>
            <a:off x="12112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1" name="Rectangle 93"/>
          <p:cNvSpPr>
            <a:spLocks noChangeArrowheads="1"/>
          </p:cNvSpPr>
          <p:nvPr/>
        </p:nvSpPr>
        <p:spPr bwMode="auto">
          <a:xfrm>
            <a:off x="136366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pN®KS</a:t>
            </a:r>
            <a:endParaRPr lang="en-US" altLang="en-US" sz="2400">
              <a:solidFill>
                <a:schemeClr val="bg1"/>
              </a:solidFill>
              <a:latin typeface="Times New Roman" charset="0"/>
              <a:ea typeface="Times New Roman" charset="0"/>
              <a:cs typeface="Times New Roman" charset="0"/>
            </a:endParaRPr>
          </a:p>
        </p:txBody>
      </p:sp>
      <p:sp>
        <p:nvSpPr>
          <p:cNvPr id="37982" name="Rectangle 94"/>
          <p:cNvSpPr>
            <a:spLocks noChangeArrowheads="1"/>
          </p:cNvSpPr>
          <p:nvPr/>
        </p:nvSpPr>
        <p:spPr bwMode="auto">
          <a:xfrm>
            <a:off x="22971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3" name="Rectangle 95"/>
          <p:cNvSpPr>
            <a:spLocks noChangeArrowheads="1"/>
          </p:cNvSpPr>
          <p:nvPr/>
        </p:nvSpPr>
        <p:spPr bwMode="auto">
          <a:xfrm>
            <a:off x="244951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hN®KS</a:t>
            </a:r>
            <a:endParaRPr lang="en-US" altLang="en-US" sz="2400">
              <a:solidFill>
                <a:schemeClr val="bg1"/>
              </a:solidFill>
              <a:latin typeface="Times New Roman" charset="0"/>
              <a:ea typeface="Times New Roman" charset="0"/>
              <a:cs typeface="Times New Roman" charset="0"/>
            </a:endParaRPr>
          </a:p>
        </p:txBody>
      </p:sp>
      <p:sp>
        <p:nvSpPr>
          <p:cNvPr id="37984" name="Rectangle 96"/>
          <p:cNvSpPr>
            <a:spLocks noChangeArrowheads="1"/>
          </p:cNvSpPr>
          <p:nvPr/>
        </p:nvSpPr>
        <p:spPr bwMode="auto">
          <a:xfrm>
            <a:off x="33829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5" name="Rectangle 97"/>
          <p:cNvSpPr>
            <a:spLocks noChangeArrowheads="1"/>
          </p:cNvSpPr>
          <p:nvPr/>
        </p:nvSpPr>
        <p:spPr bwMode="auto">
          <a:xfrm>
            <a:off x="3535363" y="5862638"/>
            <a:ext cx="654050"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gN®KS</a:t>
            </a:r>
            <a:endParaRPr lang="en-US" altLang="en-US" sz="2400">
              <a:solidFill>
                <a:schemeClr val="bg1"/>
              </a:solidFill>
              <a:latin typeface="Times New Roman" charset="0"/>
              <a:ea typeface="Times New Roman" charset="0"/>
              <a:cs typeface="Times New Roman" charset="0"/>
            </a:endParaRPr>
          </a:p>
        </p:txBody>
      </p:sp>
      <p:sp>
        <p:nvSpPr>
          <p:cNvPr id="37986" name="Rectangle 98"/>
          <p:cNvSpPr>
            <a:spLocks noChangeArrowheads="1"/>
          </p:cNvSpPr>
          <p:nvPr/>
        </p:nvSpPr>
        <p:spPr bwMode="auto">
          <a:xfrm>
            <a:off x="44688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7" name="Rectangle 99"/>
          <p:cNvSpPr>
            <a:spLocks noChangeArrowheads="1"/>
          </p:cNvSpPr>
          <p:nvPr/>
        </p:nvSpPr>
        <p:spPr bwMode="auto">
          <a:xfrm>
            <a:off x="4621213" y="5862638"/>
            <a:ext cx="6810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rN®KS</a:t>
            </a:r>
            <a:endParaRPr lang="en-US" altLang="en-US" sz="2400">
              <a:solidFill>
                <a:schemeClr val="bg1"/>
              </a:solidFill>
              <a:latin typeface="Times New Roman" charset="0"/>
              <a:ea typeface="Times New Roman" charset="0"/>
              <a:cs typeface="Times New Roman" charset="0"/>
            </a:endParaRPr>
          </a:p>
        </p:txBody>
      </p:sp>
      <p:sp>
        <p:nvSpPr>
          <p:cNvPr id="37988" name="Rectangle 100"/>
          <p:cNvSpPr>
            <a:spLocks noChangeArrowheads="1"/>
          </p:cNvSpPr>
          <p:nvPr/>
        </p:nvSpPr>
        <p:spPr bwMode="auto">
          <a:xfrm>
            <a:off x="55546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89" name="Rectangle 101"/>
          <p:cNvSpPr>
            <a:spLocks noChangeArrowheads="1"/>
          </p:cNvSpPr>
          <p:nvPr/>
        </p:nvSpPr>
        <p:spPr bwMode="auto">
          <a:xfrm>
            <a:off x="5707063" y="5862638"/>
            <a:ext cx="690562"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sN®KS</a:t>
            </a:r>
            <a:endParaRPr lang="en-US" altLang="en-US" sz="2400">
              <a:solidFill>
                <a:schemeClr val="bg1"/>
              </a:solidFill>
              <a:latin typeface="Times New Roman" charset="0"/>
              <a:ea typeface="Times New Roman" charset="0"/>
              <a:cs typeface="Times New Roman" charset="0"/>
            </a:endParaRPr>
          </a:p>
        </p:txBody>
      </p:sp>
      <p:sp>
        <p:nvSpPr>
          <p:cNvPr id="37990" name="Rectangle 102"/>
          <p:cNvSpPr>
            <a:spLocks noChangeArrowheads="1"/>
          </p:cNvSpPr>
          <p:nvPr/>
        </p:nvSpPr>
        <p:spPr bwMode="auto">
          <a:xfrm>
            <a:off x="664051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1" name="Rectangle 103"/>
          <p:cNvSpPr>
            <a:spLocks noChangeArrowheads="1"/>
          </p:cNvSpPr>
          <p:nvPr/>
        </p:nvSpPr>
        <p:spPr bwMode="auto">
          <a:xfrm>
            <a:off x="6792913" y="5862638"/>
            <a:ext cx="706437"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KL®KS</a:t>
            </a:r>
            <a:endParaRPr lang="en-US" altLang="en-US" sz="2400">
              <a:solidFill>
                <a:schemeClr val="bg1"/>
              </a:solidFill>
              <a:latin typeface="Times New Roman" charset="0"/>
              <a:ea typeface="Times New Roman" charset="0"/>
              <a:cs typeface="Times New Roman" charset="0"/>
            </a:endParaRPr>
          </a:p>
        </p:txBody>
      </p:sp>
      <p:sp>
        <p:nvSpPr>
          <p:cNvPr id="37992" name="Rectangle 104"/>
          <p:cNvSpPr>
            <a:spLocks noChangeArrowheads="1"/>
          </p:cNvSpPr>
          <p:nvPr/>
        </p:nvSpPr>
        <p:spPr bwMode="auto">
          <a:xfrm>
            <a:off x="7726363" y="5745163"/>
            <a:ext cx="163512" cy="3206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2100">
                <a:solidFill>
                  <a:schemeClr val="bg1"/>
                </a:solidFill>
                <a:ea typeface="Times New Roman" charset="0"/>
                <a:cs typeface="Times New Roman" charset="0"/>
              </a:rPr>
              <a:t>T</a:t>
            </a:r>
            <a:endParaRPr lang="en-US" altLang="en-US" sz="2400">
              <a:solidFill>
                <a:schemeClr val="bg1"/>
              </a:solidFill>
              <a:latin typeface="Times New Roman" charset="0"/>
              <a:ea typeface="Times New Roman" charset="0"/>
              <a:cs typeface="Times New Roman" charset="0"/>
            </a:endParaRPr>
          </a:p>
        </p:txBody>
      </p:sp>
      <p:sp>
        <p:nvSpPr>
          <p:cNvPr id="37993" name="Rectangle 105"/>
          <p:cNvSpPr>
            <a:spLocks noChangeArrowheads="1"/>
          </p:cNvSpPr>
          <p:nvPr/>
        </p:nvSpPr>
        <p:spPr bwMode="auto">
          <a:xfrm>
            <a:off x="7878763" y="5862638"/>
            <a:ext cx="688975" cy="2286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altLang="en-US" sz="1500">
                <a:solidFill>
                  <a:schemeClr val="bg1"/>
                </a:solidFill>
                <a:latin typeface="Symbol" charset="2"/>
                <a:ea typeface="Times New Roman" charset="0"/>
                <a:cs typeface="Times New Roman" charset="0"/>
              </a:rPr>
              <a:t>KS®KS</a:t>
            </a:r>
            <a:endParaRPr lang="en-US" altLang="en-US" sz="2400">
              <a:solidFill>
                <a:schemeClr val="bg1"/>
              </a:solidFill>
              <a:latin typeface="Times New Roman" charset="0"/>
              <a:ea typeface="Times New Roman" charset="0"/>
              <a:cs typeface="Times New Roman" charset="0"/>
            </a:endParaRPr>
          </a:p>
        </p:txBody>
      </p:sp>
      <p:sp>
        <p:nvSpPr>
          <p:cNvPr id="37994" name="Line 106"/>
          <p:cNvSpPr>
            <a:spLocks noChangeShapeType="1"/>
          </p:cNvSpPr>
          <p:nvPr/>
        </p:nvSpPr>
        <p:spPr bwMode="auto">
          <a:xfrm>
            <a:off x="1143000" y="33528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5" name="Rectangle 107"/>
          <p:cNvSpPr>
            <a:spLocks noChangeArrowheads="1"/>
          </p:cNvSpPr>
          <p:nvPr/>
        </p:nvSpPr>
        <p:spPr bwMode="auto">
          <a:xfrm>
            <a:off x="1143000" y="33528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6" name="Line 108"/>
          <p:cNvSpPr>
            <a:spLocks noChangeShapeType="1"/>
          </p:cNvSpPr>
          <p:nvPr/>
        </p:nvSpPr>
        <p:spPr bwMode="auto">
          <a:xfrm>
            <a:off x="1143000" y="3743325"/>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7" name="Rectangle 109"/>
          <p:cNvSpPr>
            <a:spLocks noChangeArrowheads="1"/>
          </p:cNvSpPr>
          <p:nvPr/>
        </p:nvSpPr>
        <p:spPr bwMode="auto">
          <a:xfrm>
            <a:off x="1143000" y="3743325"/>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998" name="Line 110"/>
          <p:cNvSpPr>
            <a:spLocks noChangeShapeType="1"/>
          </p:cNvSpPr>
          <p:nvPr/>
        </p:nvSpPr>
        <p:spPr bwMode="auto">
          <a:xfrm>
            <a:off x="1143000" y="413385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99" name="Rectangle 111"/>
          <p:cNvSpPr>
            <a:spLocks noChangeArrowheads="1"/>
          </p:cNvSpPr>
          <p:nvPr/>
        </p:nvSpPr>
        <p:spPr bwMode="auto">
          <a:xfrm>
            <a:off x="1143000" y="4133850"/>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0" name="Line 112"/>
          <p:cNvSpPr>
            <a:spLocks noChangeShapeType="1"/>
          </p:cNvSpPr>
          <p:nvPr/>
        </p:nvSpPr>
        <p:spPr bwMode="auto">
          <a:xfrm>
            <a:off x="668338" y="4641972"/>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8001" name="Rectangle 113"/>
          <p:cNvSpPr>
            <a:spLocks noChangeArrowheads="1"/>
          </p:cNvSpPr>
          <p:nvPr/>
        </p:nvSpPr>
        <p:spPr bwMode="auto">
          <a:xfrm>
            <a:off x="1143000" y="4522788"/>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2" name="Line 114"/>
          <p:cNvSpPr>
            <a:spLocks noChangeShapeType="1"/>
          </p:cNvSpPr>
          <p:nvPr/>
        </p:nvSpPr>
        <p:spPr bwMode="auto">
          <a:xfrm>
            <a:off x="1143000" y="4913313"/>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3" name="Rectangle 115"/>
          <p:cNvSpPr>
            <a:spLocks noChangeArrowheads="1"/>
          </p:cNvSpPr>
          <p:nvPr/>
        </p:nvSpPr>
        <p:spPr bwMode="auto">
          <a:xfrm>
            <a:off x="1143000" y="4913313"/>
            <a:ext cx="7600950" cy="1746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4" name="Line 116"/>
          <p:cNvSpPr>
            <a:spLocks noChangeShapeType="1"/>
          </p:cNvSpPr>
          <p:nvPr/>
        </p:nvSpPr>
        <p:spPr bwMode="auto">
          <a:xfrm>
            <a:off x="1087438" y="5317194"/>
            <a:ext cx="76009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5" name="Rectangle 117"/>
          <p:cNvSpPr>
            <a:spLocks noChangeArrowheads="1"/>
          </p:cNvSpPr>
          <p:nvPr/>
        </p:nvSpPr>
        <p:spPr bwMode="auto">
          <a:xfrm>
            <a:off x="1143000" y="5303838"/>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7" name="Rectangle 119"/>
          <p:cNvSpPr>
            <a:spLocks noChangeArrowheads="1"/>
          </p:cNvSpPr>
          <p:nvPr/>
        </p:nvSpPr>
        <p:spPr bwMode="auto">
          <a:xfrm>
            <a:off x="1143000" y="5694363"/>
            <a:ext cx="7600950" cy="158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08" name="Line 120"/>
          <p:cNvSpPr>
            <a:spLocks noChangeShapeType="1"/>
          </p:cNvSpPr>
          <p:nvPr/>
        </p:nvSpPr>
        <p:spPr bwMode="auto">
          <a:xfrm>
            <a:off x="1143000" y="6083300"/>
            <a:ext cx="760095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09" name="Rectangle 121"/>
          <p:cNvSpPr>
            <a:spLocks noChangeArrowheads="1"/>
          </p:cNvSpPr>
          <p:nvPr/>
        </p:nvSpPr>
        <p:spPr bwMode="auto">
          <a:xfrm>
            <a:off x="1143000" y="6083300"/>
            <a:ext cx="7600950" cy="1746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0" name="Line 122"/>
          <p:cNvSpPr>
            <a:spLocks noChangeShapeType="1"/>
          </p:cNvSpPr>
          <p:nvPr/>
        </p:nvSpPr>
        <p:spPr bwMode="auto">
          <a:xfrm>
            <a:off x="11430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1" name="Rectangle 123"/>
          <p:cNvSpPr>
            <a:spLocks noChangeArrowheads="1"/>
          </p:cNvSpPr>
          <p:nvPr/>
        </p:nvSpPr>
        <p:spPr bwMode="auto">
          <a:xfrm>
            <a:off x="11430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3" name="Rectangle 125"/>
          <p:cNvSpPr>
            <a:spLocks noChangeArrowheads="1"/>
          </p:cNvSpPr>
          <p:nvPr/>
        </p:nvSpPr>
        <p:spPr bwMode="auto">
          <a:xfrm>
            <a:off x="22288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4" name="Line 126"/>
          <p:cNvSpPr>
            <a:spLocks noChangeShapeType="1"/>
          </p:cNvSpPr>
          <p:nvPr/>
        </p:nvSpPr>
        <p:spPr bwMode="auto">
          <a:xfrm>
            <a:off x="33147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5" name="Rectangle 127"/>
          <p:cNvSpPr>
            <a:spLocks noChangeArrowheads="1"/>
          </p:cNvSpPr>
          <p:nvPr/>
        </p:nvSpPr>
        <p:spPr bwMode="auto">
          <a:xfrm>
            <a:off x="33147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6" name="Line 128"/>
          <p:cNvSpPr>
            <a:spLocks noChangeShapeType="1"/>
          </p:cNvSpPr>
          <p:nvPr/>
        </p:nvSpPr>
        <p:spPr bwMode="auto">
          <a:xfrm>
            <a:off x="44005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7" name="Rectangle 129"/>
          <p:cNvSpPr>
            <a:spLocks noChangeArrowheads="1"/>
          </p:cNvSpPr>
          <p:nvPr/>
        </p:nvSpPr>
        <p:spPr bwMode="auto">
          <a:xfrm>
            <a:off x="44005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18" name="Line 130"/>
          <p:cNvSpPr>
            <a:spLocks noChangeShapeType="1"/>
          </p:cNvSpPr>
          <p:nvPr/>
        </p:nvSpPr>
        <p:spPr bwMode="auto">
          <a:xfrm>
            <a:off x="54864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19" name="Rectangle 131"/>
          <p:cNvSpPr>
            <a:spLocks noChangeArrowheads="1"/>
          </p:cNvSpPr>
          <p:nvPr/>
        </p:nvSpPr>
        <p:spPr bwMode="auto">
          <a:xfrm>
            <a:off x="54864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0" name="Line 132"/>
          <p:cNvSpPr>
            <a:spLocks noChangeShapeType="1"/>
          </p:cNvSpPr>
          <p:nvPr/>
        </p:nvSpPr>
        <p:spPr bwMode="auto">
          <a:xfrm>
            <a:off x="65722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1" name="Rectangle 133"/>
          <p:cNvSpPr>
            <a:spLocks noChangeArrowheads="1"/>
          </p:cNvSpPr>
          <p:nvPr/>
        </p:nvSpPr>
        <p:spPr bwMode="auto">
          <a:xfrm>
            <a:off x="65722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2" name="Line 134"/>
          <p:cNvSpPr>
            <a:spLocks noChangeShapeType="1"/>
          </p:cNvSpPr>
          <p:nvPr/>
        </p:nvSpPr>
        <p:spPr bwMode="auto">
          <a:xfrm>
            <a:off x="765810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3" name="Rectangle 135"/>
          <p:cNvSpPr>
            <a:spLocks noChangeArrowheads="1"/>
          </p:cNvSpPr>
          <p:nvPr/>
        </p:nvSpPr>
        <p:spPr bwMode="auto">
          <a:xfrm>
            <a:off x="765810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024" name="Line 136"/>
          <p:cNvSpPr>
            <a:spLocks noChangeShapeType="1"/>
          </p:cNvSpPr>
          <p:nvPr/>
        </p:nvSpPr>
        <p:spPr bwMode="auto">
          <a:xfrm>
            <a:off x="8743950" y="3352800"/>
            <a:ext cx="1588" cy="2730500"/>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25" name="Rectangle 137"/>
          <p:cNvSpPr>
            <a:spLocks noChangeArrowheads="1"/>
          </p:cNvSpPr>
          <p:nvPr/>
        </p:nvSpPr>
        <p:spPr bwMode="auto">
          <a:xfrm>
            <a:off x="8743950" y="3352800"/>
            <a:ext cx="17463" cy="27305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6154" name="Rectangle 138"/>
          <p:cNvSpPr>
            <a:spLocks noChangeArrowheads="1"/>
          </p:cNvSpPr>
          <p:nvPr/>
        </p:nvSpPr>
        <p:spPr bwMode="auto">
          <a:xfrm>
            <a:off x="4427159" y="1242030"/>
            <a:ext cx="4294187" cy="1600200"/>
          </a:xfrm>
          <a:prstGeom prst="rect">
            <a:avLst/>
          </a:prstGeom>
          <a:solidFill>
            <a:schemeClr val="accent3">
              <a:lumMod val="75000"/>
            </a:schemeClr>
          </a:solidFill>
          <a:ln w="9525">
            <a:solidFill>
              <a:srgbClr val="000000"/>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400" dirty="0">
                <a:solidFill>
                  <a:schemeClr val="bg1"/>
                </a:solidFill>
                <a:latin typeface="Book Antiqua" charset="0"/>
                <a:ea typeface="Book Antiqua" charset="0"/>
                <a:cs typeface="Book Antiqua" charset="0"/>
              </a:rPr>
              <a:t>The </a:t>
            </a:r>
            <a:r>
              <a:rPr lang="en-US" altLang="en-US" sz="2400" dirty="0">
                <a:solidFill>
                  <a:srgbClr val="FFFF00"/>
                </a:solidFill>
                <a:latin typeface="Book Antiqua" charset="0"/>
                <a:ea typeface="Book Antiqua" charset="0"/>
                <a:cs typeface="Book Antiqua" charset="0"/>
              </a:rPr>
              <a:t>same</a:t>
            </a:r>
            <a:r>
              <a:rPr lang="en-US" altLang="en-US" sz="2400" i="1" dirty="0">
                <a:solidFill>
                  <a:schemeClr val="bg1"/>
                </a:solidFill>
                <a:latin typeface="Book Antiqua" charset="0"/>
                <a:ea typeface="Book Antiqua" charset="0"/>
                <a:cs typeface="Book Antiqua" charset="0"/>
              </a:rPr>
              <a:t> </a:t>
            </a:r>
            <a:r>
              <a:rPr lang="en-US" altLang="en-US" sz="2400" dirty="0">
                <a:solidFill>
                  <a:schemeClr val="bg1"/>
                </a:solidFill>
                <a:latin typeface="Book Antiqua" charset="0"/>
                <a:ea typeface="Book Antiqua" charset="0"/>
                <a:cs typeface="Book Antiqua" charset="0"/>
              </a:rPr>
              <a:t>N* resonance must be found in </a:t>
            </a:r>
            <a:r>
              <a:rPr lang="en-US" altLang="en-US" sz="2400" dirty="0">
                <a:solidFill>
                  <a:srgbClr val="FFFF00"/>
                </a:solidFill>
                <a:latin typeface="Book Antiqua" charset="0"/>
                <a:ea typeface="Book Antiqua" charset="0"/>
                <a:cs typeface="Book Antiqua" charset="0"/>
              </a:rPr>
              <a:t>different</a:t>
            </a:r>
            <a:r>
              <a:rPr lang="en-US" altLang="en-US" sz="2400" dirty="0">
                <a:solidFill>
                  <a:schemeClr val="bg1"/>
                </a:solidFill>
                <a:latin typeface="Book Antiqua" charset="0"/>
                <a:ea typeface="Book Antiqua" charset="0"/>
                <a:cs typeface="Book Antiqua" charset="0"/>
              </a:rPr>
              <a:t> reaction channels in a consistent way!</a:t>
            </a:r>
            <a:endParaRPr lang="en-US" altLang="en-US" sz="2400" dirty="0">
              <a:solidFill>
                <a:srgbClr val="FFFF99"/>
              </a:solidFill>
              <a:latin typeface="Book Antiqua" charset="0"/>
              <a:ea typeface="Book Antiqua" charset="0"/>
              <a:cs typeface="Book Antiqua" charset="0"/>
            </a:endParaRPr>
          </a:p>
        </p:txBody>
      </p:sp>
      <p:grpSp>
        <p:nvGrpSpPr>
          <p:cNvPr id="38027" name="Group 139"/>
          <p:cNvGrpSpPr>
            <a:grpSpLocks/>
          </p:cNvGrpSpPr>
          <p:nvPr/>
        </p:nvGrpSpPr>
        <p:grpSpPr bwMode="auto">
          <a:xfrm>
            <a:off x="423048" y="921681"/>
            <a:ext cx="3579110" cy="2246313"/>
            <a:chOff x="669" y="624"/>
            <a:chExt cx="2420" cy="1415"/>
          </a:xfrm>
        </p:grpSpPr>
        <p:sp>
          <p:nvSpPr>
            <p:cNvPr id="38029" name="Text Box 140"/>
            <p:cNvSpPr txBox="1">
              <a:spLocks noChangeArrowheads="1"/>
            </p:cNvSpPr>
            <p:nvPr/>
          </p:nvSpPr>
          <p:spPr bwMode="auto">
            <a:xfrm>
              <a:off x="669" y="624"/>
              <a:ext cx="2420" cy="1415"/>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altLang="en-US" sz="2800" b="1" dirty="0">
                  <a:solidFill>
                    <a:srgbClr val="660033"/>
                  </a:solidFill>
                  <a:latin typeface="Times New Roman" charset="0"/>
                  <a:ea typeface="Times New Roman" charset="0"/>
                  <a:cs typeface="Times New Roman" charset="0"/>
                  <a:sym typeface="Symbol" charset="2"/>
                </a:rPr>
                <a:t>		                N</a:t>
              </a:r>
            </a:p>
            <a:p>
              <a:pPr algn="l"/>
              <a:r>
                <a:rPr lang="en-US" altLang="en-US" sz="2800" b="1" dirty="0">
                  <a:solidFill>
                    <a:srgbClr val="660033"/>
                  </a:solidFill>
                  <a:latin typeface="Times New Roman" charset="0"/>
                  <a:ea typeface="Times New Roman" charset="0"/>
                  <a:cs typeface="Times New Roman" charset="0"/>
                  <a:sym typeface="Symbol" charset="2"/>
                </a:rPr>
                <a:t>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pPr algn="l"/>
              <a:r>
                <a:rPr lang="en-US" altLang="en-US" sz="2800" b="1" dirty="0">
                  <a:solidFill>
                    <a:srgbClr val="660033"/>
                  </a:solidFill>
                  <a:latin typeface="Times New Roman" charset="0"/>
                  <a:ea typeface="Times New Roman" charset="0"/>
                  <a:cs typeface="Times New Roman" charset="0"/>
                  <a:sym typeface="Symbol" charset="2"/>
                </a:rPr>
                <a:t>      N*     </a:t>
              </a:r>
              <a:r>
                <a:rPr lang="en-US" altLang="en-US" sz="2800" b="1" dirty="0">
                  <a:solidFill>
                    <a:srgbClr val="660033"/>
                  </a:solidFill>
                  <a:ea typeface="Arial" charset="0"/>
                  <a:cs typeface="Arial"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p>
            <a:p>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Λ</a:t>
              </a:r>
              <a:r>
                <a:rPr lang="en-US" altLang="en-US" sz="2800" b="1" dirty="0">
                  <a:solidFill>
                    <a:srgbClr val="660033"/>
                  </a:solidFill>
                  <a:latin typeface="Times New Roman" charset="0"/>
                  <a:ea typeface="Times New Roman" charset="0"/>
                  <a:cs typeface="Times New Roman" charset="0"/>
                  <a:sym typeface="Symbol" charset="2"/>
                </a:rPr>
                <a:t>			                   K</a:t>
              </a:r>
              <a:r>
                <a:rPr lang="el-GR" altLang="en-US" sz="2800" b="1" dirty="0">
                  <a:solidFill>
                    <a:srgbClr val="660033"/>
                  </a:solidFill>
                  <a:latin typeface="Times New Roman" charset="0"/>
                  <a:ea typeface="Times New Roman" charset="0"/>
                  <a:cs typeface="Times New Roman" charset="0"/>
                  <a:sym typeface="Symbol" charset="2"/>
                </a:rPr>
                <a:t>Σ</a:t>
              </a:r>
              <a:endParaRPr lang="en-US" altLang="en-US" sz="2800" b="1" dirty="0">
                <a:solidFill>
                  <a:srgbClr val="660033"/>
                </a:solidFill>
                <a:latin typeface="Times New Roman" charset="0"/>
                <a:ea typeface="Times New Roman" charset="0"/>
                <a:cs typeface="Times New Roman" charset="0"/>
                <a:sym typeface="Symbol" charset="2"/>
              </a:endParaRPr>
            </a:p>
          </p:txBody>
        </p:sp>
        <p:sp>
          <p:nvSpPr>
            <p:cNvPr id="38030" name="AutoShape 141"/>
            <p:cNvSpPr>
              <a:spLocks/>
            </p:cNvSpPr>
            <p:nvPr/>
          </p:nvSpPr>
          <p:spPr bwMode="auto">
            <a:xfrm>
              <a:off x="2040" y="720"/>
              <a:ext cx="144" cy="1248"/>
            </a:xfrm>
            <a:prstGeom prst="leftBrace">
              <a:avLst>
                <a:gd name="adj1" fmla="val 72222"/>
                <a:gd name="adj2" fmla="val 50000"/>
              </a:avLst>
            </a:prstGeom>
            <a:noFill/>
            <a:ln w="381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3" name="TextBox 2">
            <a:extLst>
              <a:ext uri="{FF2B5EF4-FFF2-40B4-BE49-F238E27FC236}">
                <a16:creationId xmlns:a16="http://schemas.microsoft.com/office/drawing/2014/main" id="{38488E7F-64BF-9EF7-1F26-2E0FD244DF38}"/>
              </a:ext>
            </a:extLst>
          </p:cNvPr>
          <p:cNvSpPr txBox="1"/>
          <p:nvPr/>
        </p:nvSpPr>
        <p:spPr>
          <a:xfrm>
            <a:off x="422654" y="2080901"/>
            <a:ext cx="712788"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πN</a:t>
            </a:r>
            <a:endParaRPr lang="en-US" sz="2800" b="1" dirty="0"/>
          </a:p>
        </p:txBody>
      </p:sp>
      <p:sp>
        <p:nvSpPr>
          <p:cNvPr id="4" name="TextBox 3">
            <a:extLst>
              <a:ext uri="{FF2B5EF4-FFF2-40B4-BE49-F238E27FC236}">
                <a16:creationId xmlns:a16="http://schemas.microsoft.com/office/drawing/2014/main" id="{669AD359-C25D-89C7-BD0B-278AD1982B8F}"/>
              </a:ext>
            </a:extLst>
          </p:cNvPr>
          <p:cNvSpPr txBox="1"/>
          <p:nvPr/>
        </p:nvSpPr>
        <p:spPr>
          <a:xfrm>
            <a:off x="438943" y="1568794"/>
            <a:ext cx="1137789" cy="523220"/>
          </a:xfrm>
          <a:prstGeom prst="rect">
            <a:avLst/>
          </a:prstGeom>
          <a:noFill/>
        </p:spPr>
        <p:txBody>
          <a:bodyPr wrap="square" rtlCol="0">
            <a:spAutoFit/>
          </a:bodyPr>
          <a:lstStyle/>
          <a:p>
            <a:r>
              <a:rPr lang="en-US" altLang="en-US" sz="2800" b="1" dirty="0">
                <a:solidFill>
                  <a:srgbClr val="660033"/>
                </a:solidFill>
                <a:latin typeface="Times New Roman" charset="0"/>
                <a:ea typeface="Times New Roman" charset="0"/>
                <a:cs typeface="Times New Roman" charset="0"/>
                <a:sym typeface="Symbol" charset="2"/>
              </a:rPr>
              <a:t>e</a:t>
            </a:r>
            <a:r>
              <a:rPr lang="en-US" altLang="en-US" sz="2800" b="1" baseline="30000" dirty="0">
                <a:solidFill>
                  <a:srgbClr val="660033"/>
                </a:solidFill>
                <a:latin typeface="Times New Roman" charset="0"/>
                <a:ea typeface="Times New Roman" charset="0"/>
                <a:cs typeface="Times New Roman" charset="0"/>
                <a:sym typeface="Symbol" charset="2"/>
              </a:rPr>
              <a:t>-</a:t>
            </a:r>
            <a:r>
              <a:rPr lang="en-US" altLang="en-US" sz="2800" b="1" dirty="0">
                <a:solidFill>
                  <a:srgbClr val="660033"/>
                </a:solidFill>
                <a:latin typeface="Times New Roman" charset="0"/>
                <a:ea typeface="Times New Roman" charset="0"/>
                <a:cs typeface="Times New Roman" charset="0"/>
                <a:sym typeface="Symbol" charset="2"/>
              </a:rPr>
              <a:t>N</a:t>
            </a:r>
            <a:endParaRPr lang="en-US" sz="2800" b="1" dirty="0"/>
          </a:p>
        </p:txBody>
      </p:sp>
      <p:sp>
        <p:nvSpPr>
          <p:cNvPr id="5" name="TextBox 4">
            <a:extLst>
              <a:ext uri="{FF2B5EF4-FFF2-40B4-BE49-F238E27FC236}">
                <a16:creationId xmlns:a16="http://schemas.microsoft.com/office/drawing/2014/main" id="{4BA983CC-D76A-5258-76E8-F0F0F8518E43}"/>
              </a:ext>
            </a:extLst>
          </p:cNvPr>
          <p:cNvSpPr txBox="1"/>
          <p:nvPr/>
        </p:nvSpPr>
        <p:spPr>
          <a:xfrm>
            <a:off x="60326" y="6501548"/>
            <a:ext cx="3097212" cy="369332"/>
          </a:xfrm>
          <a:prstGeom prst="rect">
            <a:avLst/>
          </a:prstGeom>
          <a:noFill/>
        </p:spPr>
        <p:txBody>
          <a:bodyPr wrap="square" rtlCol="0">
            <a:spAutoFit/>
          </a:bodyPr>
          <a:lstStyle/>
          <a:p>
            <a:r>
              <a:rPr lang="en-US" dirty="0">
                <a:highlight>
                  <a:srgbClr val="FFBF16"/>
                </a:highlight>
              </a:rPr>
              <a:t>See Yannick Wunderlich’s talk</a:t>
            </a:r>
          </a:p>
        </p:txBody>
      </p:sp>
    </p:spTree>
    <p:extLst>
      <p:ext uri="{BB962C8B-B14F-4D97-AF65-F5344CB8AC3E}">
        <p14:creationId xmlns:p14="http://schemas.microsoft.com/office/powerpoint/2010/main" val="39499086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154"/>
                                        </p:tgtEl>
                                        <p:attrNameLst>
                                          <p:attrName>style.visibility</p:attrName>
                                        </p:attrNameLst>
                                      </p:cBhvr>
                                      <p:to>
                                        <p:strVal val="visible"/>
                                      </p:to>
                                    </p:set>
                                    <p:anim calcmode="lin" valueType="num">
                                      <p:cBhvr>
                                        <p:cTn id="7" dur="500" fill="hold"/>
                                        <p:tgtEl>
                                          <p:spTgt spid="86154"/>
                                        </p:tgtEl>
                                        <p:attrNameLst>
                                          <p:attrName>ppt_w</p:attrName>
                                        </p:attrNameLst>
                                      </p:cBhvr>
                                      <p:tavLst>
                                        <p:tav tm="0">
                                          <p:val>
                                            <p:fltVal val="0"/>
                                          </p:val>
                                        </p:tav>
                                        <p:tav tm="100000">
                                          <p:val>
                                            <p:strVal val="#ppt_w"/>
                                          </p:val>
                                        </p:tav>
                                      </p:tavLst>
                                    </p:anim>
                                    <p:anim calcmode="lin" valueType="num">
                                      <p:cBhvr>
                                        <p:cTn id="8" dur="500" fill="hold"/>
                                        <p:tgtEl>
                                          <p:spTgt spid="861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dissolve">
                                      <p:cBhvr>
                                        <p:cTn id="1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2" grpId="0" animBg="1"/>
      <p:bldP spid="86154"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35" y="958780"/>
            <a:ext cx="8204200" cy="5321300"/>
          </a:xfrm>
          <a:prstGeom prst="rect">
            <a:avLst/>
          </a:prstGeom>
        </p:spPr>
      </p:pic>
      <p:sp>
        <p:nvSpPr>
          <p:cNvPr id="6" name="Footer Placeholder 5"/>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2" name="TextBox 1">
            <a:extLst>
              <a:ext uri="{FF2B5EF4-FFF2-40B4-BE49-F238E27FC236}">
                <a16:creationId xmlns:a16="http://schemas.microsoft.com/office/drawing/2014/main" id="{E32271DC-1D50-D911-FF13-E63AFF623C90}"/>
              </a:ext>
            </a:extLst>
          </p:cNvPr>
          <p:cNvSpPr txBox="1"/>
          <p:nvPr/>
        </p:nvSpPr>
        <p:spPr>
          <a:xfrm>
            <a:off x="332409" y="65019"/>
            <a:ext cx="8624956" cy="584775"/>
          </a:xfrm>
          <a:prstGeom prst="rect">
            <a:avLst/>
          </a:prstGeom>
          <a:noFill/>
        </p:spPr>
        <p:txBody>
          <a:bodyPr wrap="square" rtlCol="0">
            <a:spAutoFit/>
          </a:bodyPr>
          <a:lstStyle/>
          <a:p>
            <a:pPr algn="ctr"/>
            <a:r>
              <a:rPr lang="en-US" sz="3200" dirty="0"/>
              <a:t>A Campaign – across continents and NP subfields</a:t>
            </a:r>
          </a:p>
        </p:txBody>
      </p:sp>
      <p:sp>
        <p:nvSpPr>
          <p:cNvPr id="3" name="TextBox 2">
            <a:extLst>
              <a:ext uri="{FF2B5EF4-FFF2-40B4-BE49-F238E27FC236}">
                <a16:creationId xmlns:a16="http://schemas.microsoft.com/office/drawing/2014/main" id="{2FD573AC-C3B8-DB71-BC58-E55809D3E49A}"/>
              </a:ext>
            </a:extLst>
          </p:cNvPr>
          <p:cNvSpPr txBox="1"/>
          <p:nvPr/>
        </p:nvSpPr>
        <p:spPr>
          <a:xfrm>
            <a:off x="0" y="6101317"/>
            <a:ext cx="3867150" cy="369332"/>
          </a:xfrm>
          <a:prstGeom prst="rect">
            <a:avLst/>
          </a:prstGeom>
          <a:noFill/>
        </p:spPr>
        <p:txBody>
          <a:bodyPr wrap="square" rtlCol="0">
            <a:spAutoFit/>
          </a:bodyPr>
          <a:lstStyle/>
          <a:p>
            <a:r>
              <a:rPr lang="en-US" dirty="0">
                <a:highlight>
                  <a:srgbClr val="FFBF16"/>
                </a:highlight>
              </a:rPr>
              <a:t>cf. Harry Lee’s Opening Remarks.</a:t>
            </a:r>
          </a:p>
        </p:txBody>
      </p:sp>
      <p:sp>
        <p:nvSpPr>
          <p:cNvPr id="4" name="Slide Number Placeholder 3">
            <a:extLst>
              <a:ext uri="{FF2B5EF4-FFF2-40B4-BE49-F238E27FC236}">
                <a16:creationId xmlns:a16="http://schemas.microsoft.com/office/drawing/2014/main" id="{9E796A03-0649-EBDE-F4D4-C656FA293482}"/>
              </a:ext>
            </a:extLst>
          </p:cNvPr>
          <p:cNvSpPr>
            <a:spLocks noGrp="1"/>
          </p:cNvSpPr>
          <p:nvPr>
            <p:ph type="sldNum" sz="quarter" idx="12"/>
          </p:nvPr>
        </p:nvSpPr>
        <p:spPr/>
        <p:txBody>
          <a:bodyPr/>
          <a:lstStyle/>
          <a:p>
            <a:pPr>
              <a:defRPr/>
            </a:pPr>
            <a:fld id="{33386914-9120-D54D-A0BF-EF4C0751C264}" type="slidenum">
              <a:rPr lang="en-US" altLang="en-US" smtClean="0"/>
              <a:pPr>
                <a:defRPr/>
              </a:pPr>
              <a:t>40</a:t>
            </a:fld>
            <a:endParaRPr lang="en-US" altLang="en-US"/>
          </a:p>
        </p:txBody>
      </p:sp>
      <p:sp>
        <p:nvSpPr>
          <p:cNvPr id="7" name="TextBox 6">
            <a:extLst>
              <a:ext uri="{FF2B5EF4-FFF2-40B4-BE49-F238E27FC236}">
                <a16:creationId xmlns:a16="http://schemas.microsoft.com/office/drawing/2014/main" id="{8AB88295-9702-0AAE-9258-184857177663}"/>
              </a:ext>
            </a:extLst>
          </p:cNvPr>
          <p:cNvSpPr txBox="1"/>
          <p:nvPr/>
        </p:nvSpPr>
        <p:spPr>
          <a:xfrm>
            <a:off x="5602436" y="3105834"/>
            <a:ext cx="2669129" cy="646331"/>
          </a:xfrm>
          <a:prstGeom prst="rect">
            <a:avLst/>
          </a:prstGeom>
          <a:noFill/>
        </p:spPr>
        <p:txBody>
          <a:bodyPr wrap="none" rtlCol="0">
            <a:spAutoFit/>
          </a:bodyPr>
          <a:lstStyle/>
          <a:p>
            <a:pPr algn="ctr"/>
            <a:r>
              <a:rPr lang="en-US" dirty="0">
                <a:highlight>
                  <a:srgbClr val="FFBF16"/>
                </a:highlight>
              </a:rPr>
              <a:t>Meeting Ground between </a:t>
            </a:r>
          </a:p>
          <a:p>
            <a:pPr algn="ctr"/>
            <a:r>
              <a:rPr lang="en-US" dirty="0">
                <a:highlight>
                  <a:srgbClr val="FFBF16"/>
                </a:highlight>
              </a:rPr>
              <a:t>Theory and Experiment</a:t>
            </a:r>
          </a:p>
        </p:txBody>
      </p:sp>
    </p:spTree>
    <p:extLst>
      <p:ext uri="{BB962C8B-B14F-4D97-AF65-F5344CB8AC3E}">
        <p14:creationId xmlns:p14="http://schemas.microsoft.com/office/powerpoint/2010/main" val="3555052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thumbs.dreamstime.com/z/merci-22354898.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4" y="344556"/>
            <a:ext cx="9143385" cy="61260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3" name="Slide Number Placeholder 2">
            <a:extLst>
              <a:ext uri="{FF2B5EF4-FFF2-40B4-BE49-F238E27FC236}">
                <a16:creationId xmlns:a16="http://schemas.microsoft.com/office/drawing/2014/main" id="{ECFC9371-8398-1416-8434-B5B6A25286C8}"/>
              </a:ext>
            </a:extLst>
          </p:cNvPr>
          <p:cNvSpPr>
            <a:spLocks noGrp="1"/>
          </p:cNvSpPr>
          <p:nvPr>
            <p:ph type="sldNum" sz="quarter" idx="12"/>
          </p:nvPr>
        </p:nvSpPr>
        <p:spPr/>
        <p:txBody>
          <a:bodyPr/>
          <a:lstStyle/>
          <a:p>
            <a:pPr>
              <a:defRPr/>
            </a:pPr>
            <a:fld id="{33386914-9120-D54D-A0BF-EF4C0751C264}" type="slidenum">
              <a:rPr lang="en-US" altLang="en-US" smtClean="0"/>
              <a:pPr>
                <a:defRPr/>
              </a:pPr>
              <a:t>41</a:t>
            </a:fld>
            <a:endParaRPr lang="en-US" altLang="en-US"/>
          </a:p>
        </p:txBody>
      </p:sp>
    </p:spTree>
    <p:extLst>
      <p:ext uri="{BB962C8B-B14F-4D97-AF65-F5344CB8AC3E}">
        <p14:creationId xmlns:p14="http://schemas.microsoft.com/office/powerpoint/2010/main" val="126675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BA5F385-2DCA-CBB1-CE40-E84A9A0F5504}"/>
              </a:ext>
            </a:extLst>
          </p:cNvPr>
          <p:cNvSpPr>
            <a:spLocks noGrp="1"/>
          </p:cNvSpPr>
          <p:nvPr>
            <p:ph type="title"/>
          </p:nvPr>
        </p:nvSpPr>
        <p:spPr>
          <a:xfrm>
            <a:off x="457200" y="-30163"/>
            <a:ext cx="8229600" cy="844551"/>
          </a:xfrm>
        </p:spPr>
        <p:txBody>
          <a:bodyPr/>
          <a:lstStyle/>
          <a:p>
            <a:r>
              <a:rPr lang="en-US" dirty="0"/>
              <a:t>Why</a:t>
            </a:r>
          </a:p>
        </p:txBody>
      </p:sp>
      <p:pic>
        <p:nvPicPr>
          <p:cNvPr id="6" name="Content Placeholder 5" descr="Graphical user interface&#10;&#10;Description automatically generated with low confidence">
            <a:extLst>
              <a:ext uri="{FF2B5EF4-FFF2-40B4-BE49-F238E27FC236}">
                <a16:creationId xmlns:a16="http://schemas.microsoft.com/office/drawing/2014/main" id="{BAE76D6D-ED34-9EDC-9AF7-CD407D120D91}"/>
              </a:ext>
            </a:extLst>
          </p:cNvPr>
          <p:cNvPicPr>
            <a:picLocks noGrp="1" noChangeAspect="1"/>
          </p:cNvPicPr>
          <p:nvPr>
            <p:ph idx="1"/>
          </p:nvPr>
        </p:nvPicPr>
        <p:blipFill>
          <a:blip r:embed="rId2"/>
          <a:stretch>
            <a:fillRect/>
          </a:stretch>
        </p:blipFill>
        <p:spPr>
          <a:xfrm>
            <a:off x="210256" y="1200150"/>
            <a:ext cx="8723488" cy="4906963"/>
          </a:xfrm>
          <a:prstGeom prst="rect">
            <a:avLst/>
          </a:prstGeom>
          <a:noFill/>
        </p:spPr>
      </p:pic>
      <p:sp>
        <p:nvSpPr>
          <p:cNvPr id="4" name="Footer Placeholder 3">
            <a:extLst>
              <a:ext uri="{FF2B5EF4-FFF2-40B4-BE49-F238E27FC236}">
                <a16:creationId xmlns:a16="http://schemas.microsoft.com/office/drawing/2014/main" id="{1F7CE25C-2A4E-B21D-E252-BFDEAFF88816}"/>
              </a:ext>
            </a:extLst>
          </p:cNvPr>
          <p:cNvSpPr>
            <a:spLocks noGrp="1"/>
          </p:cNvSpPr>
          <p:nvPr>
            <p:ph type="ftr" sz="quarter" idx="11"/>
          </p:nvPr>
        </p:nvSpPr>
        <p:spPr>
          <a:xfrm>
            <a:off x="2590800" y="6470650"/>
            <a:ext cx="3962400" cy="365125"/>
          </a:xfrm>
        </p:spPr>
        <p:txBody>
          <a:bodyPr anchor="ctr">
            <a:normAutofit fontScale="92500" lnSpcReduction="20000"/>
          </a:bodyPr>
          <a:lstStyle/>
          <a:p>
            <a:pPr>
              <a:spcAft>
                <a:spcPts val="600"/>
              </a:spcAft>
              <a:defRPr/>
            </a:pPr>
            <a:r>
              <a:rPr lang="en-US"/>
              <a:t>APCTP:  Physics of Excited Hadrons in the Present and Future Facilities     July 16, 2022        PLC</a:t>
            </a:r>
          </a:p>
        </p:txBody>
      </p:sp>
      <p:sp>
        <p:nvSpPr>
          <p:cNvPr id="7" name="TextBox 6">
            <a:extLst>
              <a:ext uri="{FF2B5EF4-FFF2-40B4-BE49-F238E27FC236}">
                <a16:creationId xmlns:a16="http://schemas.microsoft.com/office/drawing/2014/main" id="{4C5CD662-4D53-C54F-497A-68F453CDCAD9}"/>
              </a:ext>
            </a:extLst>
          </p:cNvPr>
          <p:cNvSpPr txBox="1"/>
          <p:nvPr/>
        </p:nvSpPr>
        <p:spPr>
          <a:xfrm>
            <a:off x="0" y="6492875"/>
            <a:ext cx="2539028" cy="369332"/>
          </a:xfrm>
          <a:prstGeom prst="rect">
            <a:avLst/>
          </a:prstGeom>
          <a:noFill/>
        </p:spPr>
        <p:txBody>
          <a:bodyPr wrap="none" rtlCol="0">
            <a:spAutoFit/>
          </a:bodyPr>
          <a:lstStyle/>
          <a:p>
            <a:r>
              <a:rPr lang="en-US" dirty="0">
                <a:highlight>
                  <a:srgbClr val="FFBF16"/>
                </a:highlight>
              </a:rPr>
              <a:t>From Hiroyuki </a:t>
            </a:r>
            <a:r>
              <a:rPr lang="en-US" dirty="0" err="1">
                <a:highlight>
                  <a:srgbClr val="FFBF16"/>
                </a:highlight>
              </a:rPr>
              <a:t>Sako’s</a:t>
            </a:r>
            <a:r>
              <a:rPr lang="en-US" dirty="0">
                <a:highlight>
                  <a:srgbClr val="FFBF16"/>
                </a:highlight>
              </a:rPr>
              <a:t> Talk</a:t>
            </a:r>
          </a:p>
        </p:txBody>
      </p:sp>
      <p:sp>
        <p:nvSpPr>
          <p:cNvPr id="2" name="Slide Number Placeholder 1">
            <a:extLst>
              <a:ext uri="{FF2B5EF4-FFF2-40B4-BE49-F238E27FC236}">
                <a16:creationId xmlns:a16="http://schemas.microsoft.com/office/drawing/2014/main" id="{520B91F9-0475-7F63-370B-CAB288AA1693}"/>
              </a:ext>
            </a:extLst>
          </p:cNvPr>
          <p:cNvSpPr>
            <a:spLocks noGrp="1"/>
          </p:cNvSpPr>
          <p:nvPr>
            <p:ph type="sldNum" sz="quarter" idx="12"/>
          </p:nvPr>
        </p:nvSpPr>
        <p:spPr/>
        <p:txBody>
          <a:bodyPr/>
          <a:lstStyle/>
          <a:p>
            <a:pPr>
              <a:defRPr/>
            </a:pPr>
            <a:fld id="{AB7CE779-21FB-D348-B8EA-3C752F0DE6DE}" type="slidenum">
              <a:rPr lang="en-US" altLang="en-US" smtClean="0"/>
              <a:pPr>
                <a:defRPr/>
              </a:pPr>
              <a:t>5</a:t>
            </a:fld>
            <a:endParaRPr lang="en-US" altLang="en-US"/>
          </a:p>
        </p:txBody>
      </p:sp>
    </p:spTree>
    <p:extLst>
      <p:ext uri="{BB962C8B-B14F-4D97-AF65-F5344CB8AC3E}">
        <p14:creationId xmlns:p14="http://schemas.microsoft.com/office/powerpoint/2010/main" val="211728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ortrait">
            <a:extLst>
              <a:ext uri="{FF2B5EF4-FFF2-40B4-BE49-F238E27FC236}">
                <a16:creationId xmlns:a16="http://schemas.microsoft.com/office/drawing/2014/main" id="{18C9234A-2F4B-9849-8018-B78BDDE577CC}"/>
              </a:ext>
            </a:extLst>
          </p:cNvPr>
          <p:cNvPicPr>
            <a:picLocks noGrp="1" noChangeArrowheads="1"/>
          </p:cNvPicPr>
          <p:nvPr>
            <p:ph type="body" idx="4294967295"/>
          </p:nvPr>
        </p:nvPicPr>
        <p:blipFill>
          <a:blip r:embed="rId2" cstate="print">
            <a:extLst>
              <a:ext uri="{28A0092B-C50C-407E-A947-70E740481C1C}">
                <a14:useLocalDpi xmlns:a14="http://schemas.microsoft.com/office/drawing/2010/main"/>
              </a:ext>
            </a:extLst>
          </a:blip>
          <a:srcRect l="5721" t="7076" r="3488" b="2831"/>
          <a:stretch>
            <a:fillRect/>
          </a:stretch>
        </p:blipFill>
        <p:spPr>
          <a:xfrm>
            <a:off x="4873625" y="1474788"/>
            <a:ext cx="3965575" cy="4545012"/>
          </a:xfrm>
          <a:noFill/>
        </p:spPr>
      </p:pic>
      <p:sp>
        <p:nvSpPr>
          <p:cNvPr id="44034" name="Line 4">
            <a:extLst>
              <a:ext uri="{FF2B5EF4-FFF2-40B4-BE49-F238E27FC236}">
                <a16:creationId xmlns:a16="http://schemas.microsoft.com/office/drawing/2014/main" id="{954C5D5E-DB94-A948-AA5E-0E68E1618583}"/>
              </a:ext>
            </a:extLst>
          </p:cNvPr>
          <p:cNvSpPr>
            <a:spLocks noChangeShapeType="1"/>
          </p:cNvSpPr>
          <p:nvPr/>
        </p:nvSpPr>
        <p:spPr bwMode="auto">
          <a:xfrm flipV="1">
            <a:off x="6096000" y="2544763"/>
            <a:ext cx="0" cy="363220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5" name="Line 5">
            <a:extLst>
              <a:ext uri="{FF2B5EF4-FFF2-40B4-BE49-F238E27FC236}">
                <a16:creationId xmlns:a16="http://schemas.microsoft.com/office/drawing/2014/main" id="{92892B56-8FA9-6F42-B96E-3A36900EB3D7}"/>
              </a:ext>
            </a:extLst>
          </p:cNvPr>
          <p:cNvSpPr>
            <a:spLocks noChangeShapeType="1"/>
          </p:cNvSpPr>
          <p:nvPr/>
        </p:nvSpPr>
        <p:spPr bwMode="auto">
          <a:xfrm flipV="1">
            <a:off x="6705600" y="2905125"/>
            <a:ext cx="0" cy="32067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3" name="Line 6">
            <a:extLst>
              <a:ext uri="{FF2B5EF4-FFF2-40B4-BE49-F238E27FC236}">
                <a16:creationId xmlns:a16="http://schemas.microsoft.com/office/drawing/2014/main" id="{F894B404-E554-624D-A7AF-D8C56D2EFF78}"/>
              </a:ext>
            </a:extLst>
          </p:cNvPr>
          <p:cNvSpPr>
            <a:spLocks noChangeShapeType="1"/>
          </p:cNvSpPr>
          <p:nvPr/>
        </p:nvSpPr>
        <p:spPr bwMode="auto">
          <a:xfrm flipV="1">
            <a:off x="7086600" y="2971800"/>
            <a:ext cx="0" cy="3136900"/>
          </a:xfrm>
          <a:prstGeom prst="line">
            <a:avLst/>
          </a:prstGeom>
          <a:noFill/>
          <a:ln w="9525">
            <a:solidFill>
              <a:schemeClr val="tx2">
                <a:lumMod val="50000"/>
              </a:schemeClr>
            </a:solidFill>
            <a:round/>
            <a:headEnd/>
            <a:tailEnd type="triangle" w="med" len="med"/>
          </a:ln>
        </p:spPr>
        <p:txBody>
          <a:bodyPr/>
          <a:lstStyle/>
          <a:p>
            <a:pPr algn="ctr" eaLnBrk="1" hangingPunct="1">
              <a:defRPr/>
            </a:pPr>
            <a:endParaRPr lang="en-US"/>
          </a:p>
        </p:txBody>
      </p:sp>
      <p:sp>
        <p:nvSpPr>
          <p:cNvPr id="44037" name="Line 7">
            <a:extLst>
              <a:ext uri="{FF2B5EF4-FFF2-40B4-BE49-F238E27FC236}">
                <a16:creationId xmlns:a16="http://schemas.microsoft.com/office/drawing/2014/main" id="{381AE608-1101-A04A-A318-D621E801384D}"/>
              </a:ext>
            </a:extLst>
          </p:cNvPr>
          <p:cNvSpPr>
            <a:spLocks noChangeShapeType="1"/>
          </p:cNvSpPr>
          <p:nvPr/>
        </p:nvSpPr>
        <p:spPr bwMode="auto">
          <a:xfrm flipV="1">
            <a:off x="7434263" y="4473575"/>
            <a:ext cx="0" cy="1638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8" name="Text Box 14">
            <a:extLst>
              <a:ext uri="{FF2B5EF4-FFF2-40B4-BE49-F238E27FC236}">
                <a16:creationId xmlns:a16="http://schemas.microsoft.com/office/drawing/2014/main" id="{FCE4AD6A-2C95-2C4F-815A-60E261A8F26C}"/>
              </a:ext>
            </a:extLst>
          </p:cNvPr>
          <p:cNvSpPr txBox="1">
            <a:spLocks noChangeArrowheads="1"/>
          </p:cNvSpPr>
          <p:nvPr/>
        </p:nvSpPr>
        <p:spPr bwMode="auto">
          <a:xfrm>
            <a:off x="4800600" y="833438"/>
            <a:ext cx="4038600" cy="650875"/>
          </a:xfrm>
          <a:prstGeom prst="rect">
            <a:avLst/>
          </a:prstGeom>
          <a:solidFill>
            <a:srgbClr val="00FFFF"/>
          </a:solidFill>
          <a:ln w="9525" algn="ctr">
            <a:solidFill>
              <a:schemeClr val="tx1"/>
            </a:solidFill>
            <a:miter lim="800000"/>
            <a:headEnd/>
            <a:tailEnd/>
          </a:ln>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CLAS data on meson electroproduction at Q</a:t>
            </a:r>
            <a:r>
              <a:rPr lang="en-US" altLang="en-US" sz="1800" b="1" baseline="30000"/>
              <a:t>2 </a:t>
            </a:r>
            <a:r>
              <a:rPr lang="en-US" altLang="en-US" sz="1800"/>
              <a:t>&lt; 4.0 GeV</a:t>
            </a:r>
            <a:r>
              <a:rPr lang="en-US" altLang="en-US" sz="1600" b="1" baseline="30000"/>
              <a:t>2</a:t>
            </a:r>
          </a:p>
        </p:txBody>
      </p:sp>
      <p:sp>
        <p:nvSpPr>
          <p:cNvPr id="44039" name="Line 17">
            <a:extLst>
              <a:ext uri="{FF2B5EF4-FFF2-40B4-BE49-F238E27FC236}">
                <a16:creationId xmlns:a16="http://schemas.microsoft.com/office/drawing/2014/main" id="{4D57B6E2-0EB2-FA40-A006-3DED4F2FACBE}"/>
              </a:ext>
            </a:extLst>
          </p:cNvPr>
          <p:cNvSpPr>
            <a:spLocks noChangeShapeType="1"/>
          </p:cNvSpPr>
          <p:nvPr/>
        </p:nvSpPr>
        <p:spPr bwMode="auto">
          <a:xfrm flipH="1" flipV="1">
            <a:off x="2705100" y="2965450"/>
            <a:ext cx="25400" cy="31369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218121" name="Rectangle 20">
            <a:extLst>
              <a:ext uri="{FF2B5EF4-FFF2-40B4-BE49-F238E27FC236}">
                <a16:creationId xmlns:a16="http://schemas.microsoft.com/office/drawing/2014/main" id="{B1E00C5E-BBE8-0045-AEF4-B57D5AEC7D33}"/>
              </a:ext>
            </a:extLst>
          </p:cNvPr>
          <p:cNvSpPr>
            <a:spLocks noGrp="1" noChangeArrowheads="1"/>
          </p:cNvSpPr>
          <p:nvPr>
            <p:ph type="title" idx="4294967295"/>
          </p:nvPr>
        </p:nvSpPr>
        <p:spPr>
          <a:xfrm>
            <a:off x="0" y="0"/>
            <a:ext cx="9144000" cy="609600"/>
          </a:xfrm>
        </p:spPr>
        <p:txBody>
          <a:bodyPr/>
          <a:lstStyle/>
          <a:p>
            <a:pPr>
              <a:defRPr/>
            </a:pPr>
            <a:r>
              <a:rPr lang="en-US" sz="2800">
                <a:solidFill>
                  <a:srgbClr val="FF0000"/>
                </a:solidFill>
                <a:latin typeface="Garamond" pitchFamily="18" charset="0"/>
              </a:rPr>
              <a:t> </a:t>
            </a:r>
            <a:r>
              <a:rPr lang="en-US" sz="2400" b="1">
                <a:solidFill>
                  <a:srgbClr val="FF0000"/>
                </a:solidFill>
                <a:effectLst>
                  <a:outerShdw blurRad="38100" dist="38100" dir="2700000" algn="tl">
                    <a:srgbClr val="C0C0C0"/>
                  </a:outerShdw>
                </a:effectLst>
                <a:latin typeface="Garamond" pitchFamily="18" charset="0"/>
              </a:rPr>
              <a:t>Why  N</a:t>
            </a:r>
            <a:r>
              <a:rPr lang="en-US" sz="2400" b="1">
                <a:solidFill>
                  <a:srgbClr val="FF0000"/>
                </a:solidFill>
                <a:effectLst>
                  <a:outerShdw blurRad="38100" dist="38100" dir="2700000" algn="tl">
                    <a:srgbClr val="C0C0C0"/>
                  </a:outerShdw>
                </a:effectLst>
                <a:latin typeface="Symbol" pitchFamily="18" charset="2"/>
              </a:rPr>
              <a:t>p</a:t>
            </a:r>
            <a:r>
              <a:rPr lang="en-US" sz="2400" b="1">
                <a:solidFill>
                  <a:srgbClr val="FF0000"/>
                </a:solidFill>
                <a:effectLst>
                  <a:outerShdw blurRad="38100" dist="38100" dir="2700000" algn="tl">
                    <a:srgbClr val="C0C0C0"/>
                  </a:outerShdw>
                </a:effectLst>
                <a:latin typeface="Garamond" pitchFamily="18" charset="0"/>
              </a:rPr>
              <a:t>/N</a:t>
            </a:r>
            <a:r>
              <a:rPr lang="en-US" sz="2400" b="1">
                <a:solidFill>
                  <a:srgbClr val="FF0000"/>
                </a:solidFill>
                <a:effectLst>
                  <a:outerShdw blurRad="38100" dist="38100" dir="2700000" algn="tl">
                    <a:srgbClr val="C0C0C0"/>
                  </a:outerShdw>
                </a:effectLst>
                <a:latin typeface="Symbol" pitchFamily="18" charset="2"/>
              </a:rPr>
              <a:t>pp</a:t>
            </a:r>
            <a:r>
              <a:rPr lang="en-US" sz="2400" b="1">
                <a:solidFill>
                  <a:srgbClr val="FF0000"/>
                </a:solidFill>
                <a:effectLst>
                  <a:outerShdw blurRad="38100" dist="38100" dir="2700000" algn="tl">
                    <a:srgbClr val="C0C0C0"/>
                  </a:outerShdw>
                </a:effectLst>
                <a:latin typeface="Garamond" pitchFamily="18" charset="0"/>
              </a:rPr>
              <a:t> electroproduction channels are important</a:t>
            </a:r>
          </a:p>
        </p:txBody>
      </p:sp>
      <p:sp>
        <p:nvSpPr>
          <p:cNvPr id="44041" name="TextBox 16">
            <a:extLst>
              <a:ext uri="{FF2B5EF4-FFF2-40B4-BE49-F238E27FC236}">
                <a16:creationId xmlns:a16="http://schemas.microsoft.com/office/drawing/2014/main" id="{DD8200B1-6667-DB40-81FF-F39AEF9D21DB}"/>
              </a:ext>
            </a:extLst>
          </p:cNvPr>
          <p:cNvSpPr txBox="1">
            <a:spLocks noChangeArrowheads="1"/>
          </p:cNvSpPr>
          <p:nvPr/>
        </p:nvSpPr>
        <p:spPr bwMode="auto">
          <a:xfrm>
            <a:off x="0" y="1219200"/>
            <a:ext cx="4851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65000"/>
              <a:buFont typeface="Wingdings" pitchFamily="2" charset="2"/>
              <a:buChar char="n"/>
              <a:defRPr sz="3000">
                <a:solidFill>
                  <a:schemeClr val="tx1"/>
                </a:solidFill>
                <a:latin typeface="Arial" panose="020B0604020202020204" pitchFamily="34" charset="0"/>
              </a:defRPr>
            </a:lvl1pPr>
            <a:lvl2pPr marL="349250" indent="-228600">
              <a:spcBef>
                <a:spcPct val="20000"/>
              </a:spcBef>
              <a:buClr>
                <a:schemeClr val="accent2"/>
              </a:buClr>
              <a:buSzPct val="60000"/>
              <a:buFont typeface="Wingdings"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defRPr>
            </a:lvl9pPr>
          </a:lstStyle>
          <a:p>
            <a:pPr lvl="1">
              <a:spcBef>
                <a:spcPct val="0"/>
              </a:spcBef>
              <a:buClrTx/>
              <a:buSzTx/>
              <a:buFont typeface="Arial" panose="020B0604020202020204" pitchFamily="34" charset="0"/>
              <a:buChar char="•"/>
            </a:pPr>
            <a:r>
              <a:rPr lang="en-US" altLang="en-US" sz="1800" b="1" dirty="0"/>
              <a:t>N</a:t>
            </a:r>
            <a:r>
              <a:rPr lang="en-US" altLang="en-US" sz="1800" b="1" dirty="0">
                <a:latin typeface="Symbol" pitchFamily="2" charset="2"/>
              </a:rPr>
              <a:t>p</a:t>
            </a:r>
            <a:r>
              <a:rPr lang="en-US" altLang="en-US" sz="1800" b="1" dirty="0"/>
              <a:t>/</a:t>
            </a:r>
            <a:r>
              <a:rPr lang="en-US" altLang="en-US" sz="1800" b="1" dirty="0" err="1"/>
              <a:t>N</a:t>
            </a:r>
            <a:r>
              <a:rPr lang="en-US" altLang="en-US" sz="1800" b="1" dirty="0" err="1">
                <a:latin typeface="Symbol" pitchFamily="2" charset="2"/>
              </a:rPr>
              <a:t>pp</a:t>
            </a:r>
            <a:r>
              <a:rPr lang="en-US" altLang="en-US" sz="1800" b="1" dirty="0"/>
              <a:t> channels are the two major contributors in N* excitation region;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these two channels combined are sensitive to almost all excited proton states; </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they are strongly coupled by </a:t>
            </a:r>
            <a:r>
              <a:rPr lang="en-US" altLang="en-US" sz="1800" b="1" dirty="0" err="1">
                <a:latin typeface="Symbol" pitchFamily="2" charset="2"/>
              </a:rPr>
              <a:t>p</a:t>
            </a:r>
            <a:r>
              <a:rPr lang="en-US" altLang="en-US" sz="1800" b="1" dirty="0" err="1"/>
              <a:t>N→</a:t>
            </a:r>
            <a:r>
              <a:rPr lang="en-US" altLang="en-US" sz="1800" b="1" dirty="0" err="1">
                <a:latin typeface="Symbol" pitchFamily="2" charset="2"/>
              </a:rPr>
              <a:t>pp</a:t>
            </a:r>
            <a:r>
              <a:rPr lang="en-US" altLang="en-US" sz="1800" b="1" dirty="0" err="1"/>
              <a:t>N</a:t>
            </a:r>
            <a:r>
              <a:rPr lang="en-US" altLang="en-US" sz="1800" b="1" dirty="0"/>
              <a:t> final state interaction;</a:t>
            </a:r>
          </a:p>
          <a:p>
            <a:pPr lvl="1">
              <a:spcBef>
                <a:spcPct val="0"/>
              </a:spcBef>
              <a:buClrTx/>
              <a:buSzTx/>
              <a:buFont typeface="Arial" panose="020B0604020202020204" pitchFamily="34" charset="0"/>
              <a:buChar char="•"/>
            </a:pPr>
            <a:endParaRPr lang="en-US" altLang="en-US" sz="1800" b="1" dirty="0"/>
          </a:p>
          <a:p>
            <a:pPr lvl="1">
              <a:spcBef>
                <a:spcPct val="0"/>
              </a:spcBef>
              <a:buClrTx/>
              <a:buSzTx/>
              <a:buFont typeface="Arial" panose="020B0604020202020204" pitchFamily="34" charset="0"/>
              <a:buChar char="•"/>
            </a:pPr>
            <a:r>
              <a:rPr lang="en-US" altLang="en-US" sz="1800" b="1" dirty="0"/>
              <a:t>may substantially affect exclusive channels having smaller cross sections, such as </a:t>
            </a:r>
            <a:r>
              <a:rPr lang="en-US" altLang="en-US" sz="1800" b="1" dirty="0">
                <a:latin typeface="Symbol" pitchFamily="2" charset="2"/>
              </a:rPr>
              <a:t>h</a:t>
            </a:r>
            <a:r>
              <a:rPr lang="en-US" altLang="en-US" sz="1800" b="1" dirty="0"/>
              <a:t>p, K</a:t>
            </a:r>
            <a:r>
              <a:rPr lang="en-US" altLang="en-US" sz="1800" b="1" dirty="0">
                <a:latin typeface="Symbol" pitchFamily="2" charset="2"/>
              </a:rPr>
              <a:t>L</a:t>
            </a:r>
            <a:r>
              <a:rPr lang="en-US" altLang="en-US" sz="1800" b="1" dirty="0"/>
              <a:t>, and K</a:t>
            </a:r>
            <a:r>
              <a:rPr lang="en-US" altLang="en-US" sz="1800" b="1" dirty="0">
                <a:latin typeface="Symbol" pitchFamily="2" charset="2"/>
              </a:rPr>
              <a:t>S</a:t>
            </a:r>
            <a:r>
              <a:rPr lang="en-US" altLang="en-US" sz="1800" b="1" dirty="0"/>
              <a:t>.</a:t>
            </a:r>
          </a:p>
        </p:txBody>
      </p:sp>
      <p:sp>
        <p:nvSpPr>
          <p:cNvPr id="218123" name="TextBox 17">
            <a:extLst>
              <a:ext uri="{FF2B5EF4-FFF2-40B4-BE49-F238E27FC236}">
                <a16:creationId xmlns:a16="http://schemas.microsoft.com/office/drawing/2014/main" id="{41990A2E-5A7F-3B42-BD5E-729C5AE767AC}"/>
              </a:ext>
            </a:extLst>
          </p:cNvPr>
          <p:cNvSpPr txBox="1">
            <a:spLocks noChangeArrowheads="1"/>
          </p:cNvSpPr>
          <p:nvPr/>
        </p:nvSpPr>
        <p:spPr bwMode="auto">
          <a:xfrm>
            <a:off x="609599" y="5029200"/>
            <a:ext cx="3654425" cy="1323439"/>
          </a:xfrm>
          <a:prstGeom prst="rect">
            <a:avLst/>
          </a:prstGeom>
          <a:solidFill>
            <a:srgbClr val="00FFFF"/>
          </a:solidFill>
          <a:ln w="28575">
            <a:solidFill>
              <a:srgbClr val="FF0000"/>
            </a:solidFill>
            <a:miter lim="800000"/>
            <a:headEnd/>
            <a:tailEnd/>
          </a:ln>
          <a:effectLst/>
        </p:spPr>
        <p:txBody>
          <a:bodyPr wrap="square">
            <a:spAutoFit/>
          </a:bodyPr>
          <a:lstStyle/>
          <a:p>
            <a:pPr>
              <a:defRPr/>
            </a:pPr>
            <a:r>
              <a:rPr lang="en-US" sz="2000" b="1" dirty="0">
                <a:solidFill>
                  <a:srgbClr val="FF0000"/>
                </a:solidFill>
                <a:effectLst>
                  <a:outerShdw blurRad="38100" dist="38100" dir="2700000" algn="tl">
                    <a:srgbClr val="000000"/>
                  </a:outerShdw>
                </a:effectLst>
              </a:rPr>
              <a:t>  Therefore, knowledge on  </a:t>
            </a:r>
            <a:r>
              <a:rPr lang="en-US" sz="2000" b="1" dirty="0">
                <a:solidFill>
                  <a:srgbClr val="FF0000"/>
                </a:solidFill>
                <a:effectLst>
                  <a:outerShdw blurRad="38100" dist="38100" dir="2700000" algn="tl">
                    <a:srgbClr val="000000"/>
                  </a:outerShdw>
                </a:effectLst>
                <a:latin typeface="Symbol" pitchFamily="18" charset="2"/>
              </a:rPr>
              <a:t>Np/</a:t>
            </a:r>
            <a:r>
              <a:rPr lang="en-US" sz="2000" b="1" dirty="0" err="1">
                <a:solidFill>
                  <a:srgbClr val="FF0000"/>
                </a:solidFill>
                <a:effectLst>
                  <a:outerShdw blurRad="38100" dist="38100" dir="2700000" algn="tl">
                    <a:srgbClr val="000000"/>
                  </a:outerShdw>
                </a:effectLst>
                <a:latin typeface="Symbol" pitchFamily="18" charset="2"/>
              </a:rPr>
              <a:t>Npp</a:t>
            </a:r>
            <a:r>
              <a:rPr lang="en-US" sz="2000" b="1" dirty="0">
                <a:solidFill>
                  <a:srgbClr val="FF0000"/>
                </a:solidFill>
                <a:effectLst>
                  <a:outerShdw blurRad="38100" dist="38100" dir="2700000" algn="tl">
                    <a:srgbClr val="000000"/>
                  </a:outerShdw>
                </a:effectLst>
                <a:latin typeface="Symbol" pitchFamily="18" charset="2"/>
              </a:rPr>
              <a:t>  </a:t>
            </a:r>
            <a:r>
              <a:rPr lang="en-US" sz="2000" b="1" dirty="0">
                <a:solidFill>
                  <a:srgbClr val="FF0000"/>
                </a:solidFill>
                <a:effectLst>
                  <a:outerShdw blurRad="38100" dist="38100" dir="2700000" algn="tl">
                    <a:srgbClr val="000000"/>
                  </a:outerShdw>
                </a:effectLst>
                <a:highlight>
                  <a:srgbClr val="FFBF16"/>
                </a:highlight>
              </a:rPr>
              <a:t>electroproduction and pion-beam </a:t>
            </a:r>
            <a:r>
              <a:rPr lang="en-US" sz="2000" b="1" dirty="0">
                <a:solidFill>
                  <a:srgbClr val="FF0000"/>
                </a:solidFill>
                <a:effectLst>
                  <a:outerShdw blurRad="38100" dist="38100" dir="2700000" algn="tl">
                    <a:srgbClr val="000000"/>
                  </a:outerShdw>
                </a:effectLst>
              </a:rPr>
              <a:t>mechanisms  is key for the  entire N* Program</a:t>
            </a:r>
            <a:r>
              <a:rPr lang="en-US" sz="2000" b="1" dirty="0">
                <a:solidFill>
                  <a:srgbClr val="FF0000"/>
                </a:solidFill>
              </a:rPr>
              <a:t> </a:t>
            </a:r>
          </a:p>
        </p:txBody>
      </p:sp>
    </p:spTree>
    <p:extLst>
      <p:ext uri="{BB962C8B-B14F-4D97-AF65-F5344CB8AC3E}">
        <p14:creationId xmlns:p14="http://schemas.microsoft.com/office/powerpoint/2010/main" val="18050963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DBD9BB8-0AE0-BA8A-5302-25CB57C3F256}"/>
              </a:ext>
            </a:extLst>
          </p:cNvPr>
          <p:cNvSpPr>
            <a:spLocks noGrp="1"/>
          </p:cNvSpPr>
          <p:nvPr>
            <p:ph type="title"/>
          </p:nvPr>
        </p:nvSpPr>
        <p:spPr>
          <a:xfrm>
            <a:off x="457200" y="-30163"/>
            <a:ext cx="8229600" cy="844551"/>
          </a:xfrm>
        </p:spPr>
        <p:txBody>
          <a:bodyPr/>
          <a:lstStyle/>
          <a:p>
            <a:r>
              <a:rPr lang="en-US" dirty="0"/>
              <a:t>Why</a:t>
            </a:r>
          </a:p>
        </p:txBody>
      </p:sp>
      <p:pic>
        <p:nvPicPr>
          <p:cNvPr id="8" name="Content Placeholder 7" descr="Chart&#10;&#10;Description automatically generated">
            <a:extLst>
              <a:ext uri="{FF2B5EF4-FFF2-40B4-BE49-F238E27FC236}">
                <a16:creationId xmlns:a16="http://schemas.microsoft.com/office/drawing/2014/main" id="{A5C6885B-96F7-ED9B-5AE7-D07D1B0BD559}"/>
              </a:ext>
            </a:extLst>
          </p:cNvPr>
          <p:cNvPicPr>
            <a:picLocks noGrp="1" noChangeAspect="1"/>
          </p:cNvPicPr>
          <p:nvPr>
            <p:ph idx="1"/>
          </p:nvPr>
        </p:nvPicPr>
        <p:blipFill>
          <a:blip r:embed="rId2"/>
          <a:stretch>
            <a:fillRect/>
          </a:stretch>
        </p:blipFill>
        <p:spPr>
          <a:xfrm>
            <a:off x="793062" y="1023970"/>
            <a:ext cx="7893738" cy="5446680"/>
          </a:xfrm>
          <a:prstGeom prst="rect">
            <a:avLst/>
          </a:prstGeom>
          <a:noFill/>
        </p:spPr>
      </p:pic>
      <p:sp>
        <p:nvSpPr>
          <p:cNvPr id="4" name="Footer Placeholder 3">
            <a:extLst>
              <a:ext uri="{FF2B5EF4-FFF2-40B4-BE49-F238E27FC236}">
                <a16:creationId xmlns:a16="http://schemas.microsoft.com/office/drawing/2014/main" id="{399DF388-38D6-298C-188F-703C1B32CC03}"/>
              </a:ext>
            </a:extLst>
          </p:cNvPr>
          <p:cNvSpPr>
            <a:spLocks noGrp="1"/>
          </p:cNvSpPr>
          <p:nvPr>
            <p:ph type="ftr" sz="quarter" idx="11"/>
          </p:nvPr>
        </p:nvSpPr>
        <p:spPr>
          <a:xfrm>
            <a:off x="2590800" y="6470650"/>
            <a:ext cx="3962400" cy="365125"/>
          </a:xfrm>
        </p:spPr>
        <p:txBody>
          <a:bodyPr anchor="ctr">
            <a:normAutofit fontScale="92500" lnSpcReduction="20000"/>
          </a:bodyPr>
          <a:lstStyle/>
          <a:p>
            <a:pPr>
              <a:spcAft>
                <a:spcPts val="600"/>
              </a:spcAft>
              <a:defRPr/>
            </a:pPr>
            <a:r>
              <a:rPr lang="en-US"/>
              <a:t>APCTP:  Physics of Excited Hadrons in the Present and Future Facilities     July 16, 2022        PLC</a:t>
            </a:r>
          </a:p>
        </p:txBody>
      </p:sp>
      <p:sp>
        <p:nvSpPr>
          <p:cNvPr id="5" name="TextBox 4">
            <a:extLst>
              <a:ext uri="{FF2B5EF4-FFF2-40B4-BE49-F238E27FC236}">
                <a16:creationId xmlns:a16="http://schemas.microsoft.com/office/drawing/2014/main" id="{8F08A4F0-E805-BF80-1E09-FE4403347392}"/>
              </a:ext>
            </a:extLst>
          </p:cNvPr>
          <p:cNvSpPr txBox="1"/>
          <p:nvPr/>
        </p:nvSpPr>
        <p:spPr>
          <a:xfrm>
            <a:off x="0" y="6499772"/>
            <a:ext cx="2590800" cy="369332"/>
          </a:xfrm>
          <a:prstGeom prst="rect">
            <a:avLst/>
          </a:prstGeom>
          <a:noFill/>
        </p:spPr>
        <p:txBody>
          <a:bodyPr wrap="square" rtlCol="0">
            <a:spAutoFit/>
          </a:bodyPr>
          <a:lstStyle/>
          <a:p>
            <a:r>
              <a:rPr lang="en-US" dirty="0">
                <a:highlight>
                  <a:srgbClr val="FFBF16"/>
                </a:highlight>
              </a:rPr>
              <a:t>From Hiroyuki </a:t>
            </a:r>
            <a:r>
              <a:rPr lang="en-US" dirty="0" err="1">
                <a:highlight>
                  <a:srgbClr val="FFBF16"/>
                </a:highlight>
              </a:rPr>
              <a:t>Sako’s</a:t>
            </a:r>
            <a:r>
              <a:rPr lang="en-US" dirty="0">
                <a:highlight>
                  <a:srgbClr val="FFBF16"/>
                </a:highlight>
              </a:rPr>
              <a:t> Talk</a:t>
            </a:r>
          </a:p>
        </p:txBody>
      </p:sp>
      <p:sp>
        <p:nvSpPr>
          <p:cNvPr id="6" name="Slide Number Placeholder 5">
            <a:extLst>
              <a:ext uri="{FF2B5EF4-FFF2-40B4-BE49-F238E27FC236}">
                <a16:creationId xmlns:a16="http://schemas.microsoft.com/office/drawing/2014/main" id="{9F74FCEB-AA6A-383A-46F2-EB795B4D004C}"/>
              </a:ext>
            </a:extLst>
          </p:cNvPr>
          <p:cNvSpPr>
            <a:spLocks noGrp="1"/>
          </p:cNvSpPr>
          <p:nvPr>
            <p:ph type="sldNum" sz="quarter" idx="12"/>
          </p:nvPr>
        </p:nvSpPr>
        <p:spPr/>
        <p:txBody>
          <a:bodyPr/>
          <a:lstStyle/>
          <a:p>
            <a:pPr>
              <a:defRPr/>
            </a:pPr>
            <a:fld id="{AB7CE779-21FB-D348-B8EA-3C752F0DE6DE}" type="slidenum">
              <a:rPr lang="en-US" altLang="en-US" smtClean="0"/>
              <a:pPr>
                <a:defRPr/>
              </a:pPr>
              <a:t>7</a:t>
            </a:fld>
            <a:endParaRPr lang="en-US" altLang="en-US"/>
          </a:p>
        </p:txBody>
      </p:sp>
    </p:spTree>
    <p:extLst>
      <p:ext uri="{BB962C8B-B14F-4D97-AF65-F5344CB8AC3E}">
        <p14:creationId xmlns:p14="http://schemas.microsoft.com/office/powerpoint/2010/main" val="243188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CF9F-5BDE-1BBF-1A1A-EA00310173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8FFFAD-A244-4397-E787-001CDB9BDEF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A1CE8F8-3C73-95F0-0E36-730E896455DD}"/>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sp>
        <p:nvSpPr>
          <p:cNvPr id="5" name="Slide Number Placeholder 4">
            <a:extLst>
              <a:ext uri="{FF2B5EF4-FFF2-40B4-BE49-F238E27FC236}">
                <a16:creationId xmlns:a16="http://schemas.microsoft.com/office/drawing/2014/main" id="{266BF588-280E-F6C7-18A3-FF45C24C8BF2}"/>
              </a:ext>
            </a:extLst>
          </p:cNvPr>
          <p:cNvSpPr>
            <a:spLocks noGrp="1"/>
          </p:cNvSpPr>
          <p:nvPr>
            <p:ph type="sldNum" sz="quarter" idx="12"/>
          </p:nvPr>
        </p:nvSpPr>
        <p:spPr/>
        <p:txBody>
          <a:bodyPr/>
          <a:lstStyle/>
          <a:p>
            <a:pPr>
              <a:defRPr/>
            </a:pPr>
            <a:fld id="{AB7CE779-21FB-D348-B8EA-3C752F0DE6DE}" type="slidenum">
              <a:rPr lang="en-US" altLang="en-US" smtClean="0"/>
              <a:pPr>
                <a:defRPr/>
              </a:pPr>
              <a:t>8</a:t>
            </a:fld>
            <a:endParaRPr lang="en-US" altLang="en-US"/>
          </a:p>
        </p:txBody>
      </p:sp>
      <p:pic>
        <p:nvPicPr>
          <p:cNvPr id="6" name="Picture 5">
            <a:extLst>
              <a:ext uri="{FF2B5EF4-FFF2-40B4-BE49-F238E27FC236}">
                <a16:creationId xmlns:a16="http://schemas.microsoft.com/office/drawing/2014/main" id="{F9F27E56-B729-D6FD-ED81-EEE4FDA48243}"/>
              </a:ext>
            </a:extLst>
          </p:cNvPr>
          <p:cNvPicPr>
            <a:picLocks noChangeAspect="1"/>
          </p:cNvPicPr>
          <p:nvPr/>
        </p:nvPicPr>
        <p:blipFill>
          <a:blip r:embed="rId2"/>
          <a:stretch>
            <a:fillRect/>
          </a:stretch>
        </p:blipFill>
        <p:spPr>
          <a:xfrm>
            <a:off x="0" y="844826"/>
            <a:ext cx="9144000" cy="5168348"/>
          </a:xfrm>
          <a:prstGeom prst="rect">
            <a:avLst/>
          </a:prstGeom>
        </p:spPr>
      </p:pic>
      <p:sp>
        <p:nvSpPr>
          <p:cNvPr id="7" name="TextBox 6">
            <a:extLst>
              <a:ext uri="{FF2B5EF4-FFF2-40B4-BE49-F238E27FC236}">
                <a16:creationId xmlns:a16="http://schemas.microsoft.com/office/drawing/2014/main" id="{2D0CA8E9-F7D3-BB7A-C8A9-6AC9DB830E7D}"/>
              </a:ext>
            </a:extLst>
          </p:cNvPr>
          <p:cNvSpPr txBox="1"/>
          <p:nvPr/>
        </p:nvSpPr>
        <p:spPr>
          <a:xfrm>
            <a:off x="0" y="6499772"/>
            <a:ext cx="2590800" cy="369332"/>
          </a:xfrm>
          <a:prstGeom prst="rect">
            <a:avLst/>
          </a:prstGeom>
          <a:noFill/>
        </p:spPr>
        <p:txBody>
          <a:bodyPr wrap="square" rtlCol="0">
            <a:spAutoFit/>
          </a:bodyPr>
          <a:lstStyle/>
          <a:p>
            <a:r>
              <a:rPr lang="en-US" dirty="0">
                <a:highlight>
                  <a:srgbClr val="FFBF16"/>
                </a:highlight>
              </a:rPr>
              <a:t>From Hiroyuki </a:t>
            </a:r>
            <a:r>
              <a:rPr lang="en-US" dirty="0" err="1">
                <a:highlight>
                  <a:srgbClr val="FFBF16"/>
                </a:highlight>
              </a:rPr>
              <a:t>Sako’s</a:t>
            </a:r>
            <a:r>
              <a:rPr lang="en-US" dirty="0">
                <a:highlight>
                  <a:srgbClr val="FFBF16"/>
                </a:highlight>
              </a:rPr>
              <a:t> Talk</a:t>
            </a:r>
          </a:p>
        </p:txBody>
      </p:sp>
    </p:spTree>
    <p:extLst>
      <p:ext uri="{BB962C8B-B14F-4D97-AF65-F5344CB8AC3E}">
        <p14:creationId xmlns:p14="http://schemas.microsoft.com/office/powerpoint/2010/main" val="28105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D044-14F9-5823-38FC-39882BC32845}"/>
              </a:ext>
            </a:extLst>
          </p:cNvPr>
          <p:cNvSpPr>
            <a:spLocks noGrp="1"/>
          </p:cNvSpPr>
          <p:nvPr>
            <p:ph type="title"/>
          </p:nvPr>
        </p:nvSpPr>
        <p:spPr>
          <a:xfrm>
            <a:off x="133350" y="0"/>
            <a:ext cx="9144000" cy="844551"/>
          </a:xfrm>
        </p:spPr>
        <p:txBody>
          <a:bodyPr/>
          <a:lstStyle/>
          <a:p>
            <a:r>
              <a:rPr lang="en-US" sz="3200" dirty="0"/>
              <a:t>E45 – Big Statistics in the 2</a:t>
            </a:r>
            <a:r>
              <a:rPr lang="en-US" sz="3200" baseline="30000" dirty="0"/>
              <a:t>nd</a:t>
            </a:r>
            <a:r>
              <a:rPr lang="en-US" sz="3200" dirty="0"/>
              <a:t> &amp; 3</a:t>
            </a:r>
            <a:r>
              <a:rPr lang="en-US" sz="3200" baseline="30000" dirty="0"/>
              <a:t>rd</a:t>
            </a:r>
            <a:r>
              <a:rPr lang="en-US" sz="3200" dirty="0"/>
              <a:t> Resonance Regimes</a:t>
            </a:r>
          </a:p>
        </p:txBody>
      </p:sp>
      <p:sp>
        <p:nvSpPr>
          <p:cNvPr id="4" name="Footer Placeholder 3">
            <a:extLst>
              <a:ext uri="{FF2B5EF4-FFF2-40B4-BE49-F238E27FC236}">
                <a16:creationId xmlns:a16="http://schemas.microsoft.com/office/drawing/2014/main" id="{9C0F28F5-52F1-BE7A-C984-9E3459266655}"/>
              </a:ext>
            </a:extLst>
          </p:cNvPr>
          <p:cNvSpPr>
            <a:spLocks noGrp="1"/>
          </p:cNvSpPr>
          <p:nvPr>
            <p:ph type="ftr" sz="quarter" idx="11"/>
          </p:nvPr>
        </p:nvSpPr>
        <p:spPr/>
        <p:txBody>
          <a:bodyPr/>
          <a:lstStyle/>
          <a:p>
            <a:pPr>
              <a:defRPr/>
            </a:pPr>
            <a:r>
              <a:rPr lang="en-US"/>
              <a:t>APCTP:  Physics of Excited Hadrons in the Present and Future Facilities     July 16, 2022        PLC</a:t>
            </a:r>
            <a:endParaRPr lang="en-US" dirty="0"/>
          </a:p>
        </p:txBody>
      </p:sp>
      <p:pic>
        <p:nvPicPr>
          <p:cNvPr id="5" name="Picture 4">
            <a:extLst>
              <a:ext uri="{FF2B5EF4-FFF2-40B4-BE49-F238E27FC236}">
                <a16:creationId xmlns:a16="http://schemas.microsoft.com/office/drawing/2014/main" id="{8169C29C-C9F0-0929-B84C-96C1E06A0B1C}"/>
              </a:ext>
            </a:extLst>
          </p:cNvPr>
          <p:cNvPicPr>
            <a:picLocks noChangeAspect="1"/>
          </p:cNvPicPr>
          <p:nvPr/>
        </p:nvPicPr>
        <p:blipFill>
          <a:blip r:embed="rId2"/>
          <a:stretch>
            <a:fillRect/>
          </a:stretch>
        </p:blipFill>
        <p:spPr>
          <a:xfrm>
            <a:off x="133350" y="930462"/>
            <a:ext cx="9144000" cy="5540188"/>
          </a:xfrm>
          <a:prstGeom prst="rect">
            <a:avLst/>
          </a:prstGeom>
        </p:spPr>
      </p:pic>
      <p:sp>
        <p:nvSpPr>
          <p:cNvPr id="6" name="TextBox 5">
            <a:extLst>
              <a:ext uri="{FF2B5EF4-FFF2-40B4-BE49-F238E27FC236}">
                <a16:creationId xmlns:a16="http://schemas.microsoft.com/office/drawing/2014/main" id="{3E5C4CB6-D5BC-83C1-F3A1-568694461A28}"/>
              </a:ext>
            </a:extLst>
          </p:cNvPr>
          <p:cNvSpPr txBox="1"/>
          <p:nvPr/>
        </p:nvSpPr>
        <p:spPr>
          <a:xfrm>
            <a:off x="0" y="6499772"/>
            <a:ext cx="2590800" cy="369332"/>
          </a:xfrm>
          <a:prstGeom prst="rect">
            <a:avLst/>
          </a:prstGeom>
          <a:noFill/>
        </p:spPr>
        <p:txBody>
          <a:bodyPr wrap="square" rtlCol="0">
            <a:spAutoFit/>
          </a:bodyPr>
          <a:lstStyle/>
          <a:p>
            <a:r>
              <a:rPr lang="en-US" dirty="0">
                <a:highlight>
                  <a:srgbClr val="FFBF16"/>
                </a:highlight>
              </a:rPr>
              <a:t>From Hiroyuki </a:t>
            </a:r>
            <a:r>
              <a:rPr lang="en-US" dirty="0" err="1">
                <a:highlight>
                  <a:srgbClr val="FFBF16"/>
                </a:highlight>
              </a:rPr>
              <a:t>Sako’s</a:t>
            </a:r>
            <a:r>
              <a:rPr lang="en-US" dirty="0">
                <a:highlight>
                  <a:srgbClr val="FFBF16"/>
                </a:highlight>
              </a:rPr>
              <a:t> Talk</a:t>
            </a:r>
          </a:p>
        </p:txBody>
      </p:sp>
      <p:sp>
        <p:nvSpPr>
          <p:cNvPr id="7" name="Slide Number Placeholder 6">
            <a:extLst>
              <a:ext uri="{FF2B5EF4-FFF2-40B4-BE49-F238E27FC236}">
                <a16:creationId xmlns:a16="http://schemas.microsoft.com/office/drawing/2014/main" id="{B8C5A096-DA13-4899-1FA2-A5859AC69617}"/>
              </a:ext>
            </a:extLst>
          </p:cNvPr>
          <p:cNvSpPr>
            <a:spLocks noGrp="1"/>
          </p:cNvSpPr>
          <p:nvPr>
            <p:ph type="sldNum" sz="quarter" idx="12"/>
          </p:nvPr>
        </p:nvSpPr>
        <p:spPr/>
        <p:txBody>
          <a:bodyPr/>
          <a:lstStyle/>
          <a:p>
            <a:pPr>
              <a:defRPr/>
            </a:pPr>
            <a:fld id="{AB7CE779-21FB-D348-B8EA-3C752F0DE6DE}" type="slidenum">
              <a:rPr lang="en-US" altLang="en-US" smtClean="0"/>
              <a:pPr>
                <a:defRPr/>
              </a:pPr>
              <a:t>9</a:t>
            </a:fld>
            <a:endParaRPr lang="en-US" altLang="en-US"/>
          </a:p>
        </p:txBody>
      </p:sp>
    </p:spTree>
    <p:extLst>
      <p:ext uri="{BB962C8B-B14F-4D97-AF65-F5344CB8AC3E}">
        <p14:creationId xmlns:p14="http://schemas.microsoft.com/office/powerpoint/2010/main" val="1064381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134556</TotalTime>
  <Words>3164</Words>
  <Application>Microsoft Macintosh PowerPoint</Application>
  <PresentationFormat>On-screen Show (4:3)</PresentationFormat>
  <Paragraphs>527</Paragraphs>
  <Slides>41</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Arial</vt:lpstr>
      <vt:lpstr>Book Antiqua</vt:lpstr>
      <vt:lpstr>Calibri</vt:lpstr>
      <vt:lpstr>Comic Sans MS</vt:lpstr>
      <vt:lpstr>Copperplate Gothic Bold</vt:lpstr>
      <vt:lpstr>Garamond</vt:lpstr>
      <vt:lpstr>MS Reference Sans Serif</vt:lpstr>
      <vt:lpstr>NimbusRomNo9L-Medi</vt:lpstr>
      <vt:lpstr>NimbusRomNo9L-Regu</vt:lpstr>
      <vt:lpstr>Symbol</vt:lpstr>
      <vt:lpstr>Times New Roman</vt:lpstr>
      <vt:lpstr>Trebuchet MS</vt:lpstr>
      <vt:lpstr>Verdana</vt:lpstr>
      <vt:lpstr>Wingdings</vt:lpstr>
      <vt:lpstr>Office Theme</vt:lpstr>
      <vt:lpstr>PowerPoint Presentation</vt:lpstr>
      <vt:lpstr>Outline</vt:lpstr>
      <vt:lpstr> Why </vt:lpstr>
      <vt:lpstr>Coupled-channels picture of resonance excitation [Motivation (Whys and Wherefores and How)]</vt:lpstr>
      <vt:lpstr>Why</vt:lpstr>
      <vt:lpstr> Why  Np/Npp electroproduction channels are important</vt:lpstr>
      <vt:lpstr>Why</vt:lpstr>
      <vt:lpstr>PowerPoint Presentation</vt:lpstr>
      <vt:lpstr>E45 – Big Statistics in the 2nd &amp; 3rd Resonance Regimes</vt:lpstr>
      <vt:lpstr>PowerPoint Presentation</vt:lpstr>
      <vt:lpstr>PowerPoint Presentation</vt:lpstr>
      <vt:lpstr>PowerPoint Presentation</vt:lpstr>
      <vt:lpstr>Decay Modes</vt:lpstr>
      <vt:lpstr>Decay Modes</vt:lpstr>
      <vt:lpstr>Decay Modes</vt:lpstr>
      <vt:lpstr>The Puzzle of the Proton</vt:lpstr>
      <vt:lpstr>White Paper</vt:lpstr>
      <vt:lpstr>LOI: NSF PIRE  Submitted: Sept 8, 2016</vt:lpstr>
      <vt:lpstr>LOI: NSF PIRE  Submitted: Sept 8, 2016</vt:lpstr>
      <vt:lpstr>PowerPoint Presentation</vt:lpstr>
      <vt:lpstr>Experimental/Theory/Phenomenology for q2 &lt; 0, q2 = 0, q2 &gt; 0 (space-like/photon/time-like)</vt:lpstr>
      <vt:lpstr>Experimental/Theory/Phenomenology for q2 &lt; 0, q2 = 0, q2 &gt; 0 (space-like/photon/time-like)</vt:lpstr>
      <vt:lpstr>PowerPoint Presentation</vt:lpstr>
      <vt:lpstr>Reason for the Workshop</vt:lpstr>
      <vt:lpstr>Our Research Vision</vt:lpstr>
      <vt:lpstr>Confirmed Speakers at ECT* (SL/TL)</vt:lpstr>
      <vt:lpstr>Following topics were covered</vt:lpstr>
      <vt:lpstr>PowerPoint Presentation</vt:lpstr>
      <vt:lpstr>Structure of excited baryons</vt:lpstr>
      <vt:lpstr>PowerPoint Presentation</vt:lpstr>
      <vt:lpstr>PowerPoint Presentation</vt:lpstr>
      <vt:lpstr>Electromagnetic baryonic transitions in time-like  and space-like regions: towards a global picture?</vt:lpstr>
      <vt:lpstr>PowerPoint Presentation</vt:lpstr>
      <vt:lpstr>Electromagnetic structure of baryons</vt:lpstr>
      <vt:lpstr>Change in Degrees of Freedom</vt:lpstr>
      <vt:lpstr>Some Questions to Ponder</vt:lpstr>
      <vt:lpstr>Let’s not forget the fun…</vt:lpstr>
      <vt:lpstr>Let’s not forget the fun…</vt:lpstr>
      <vt:lpstr>Let’s not forget the fun…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Volker Burkert</dc:creator>
  <cp:lastModifiedBy>Phil Cole</cp:lastModifiedBy>
  <cp:revision>1262</cp:revision>
  <cp:lastPrinted>2014-03-24T16:21:14Z</cp:lastPrinted>
  <dcterms:created xsi:type="dcterms:W3CDTF">2014-10-07T19:00:54Z</dcterms:created>
  <dcterms:modified xsi:type="dcterms:W3CDTF">2022-07-15T06:54:34Z</dcterms:modified>
</cp:coreProperties>
</file>