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300" r:id="rId4"/>
    <p:sldId id="258" r:id="rId5"/>
    <p:sldId id="260" r:id="rId6"/>
    <p:sldId id="289" r:id="rId7"/>
    <p:sldId id="290" r:id="rId8"/>
    <p:sldId id="291" r:id="rId9"/>
    <p:sldId id="301" r:id="rId10"/>
    <p:sldId id="292" r:id="rId11"/>
    <p:sldId id="293" r:id="rId12"/>
    <p:sldId id="277" r:id="rId13"/>
    <p:sldId id="278" r:id="rId14"/>
    <p:sldId id="302" r:id="rId15"/>
    <p:sldId id="294" r:id="rId16"/>
    <p:sldId id="296" r:id="rId17"/>
    <p:sldId id="279" r:id="rId18"/>
    <p:sldId id="303" r:id="rId19"/>
    <p:sldId id="295" r:id="rId20"/>
    <p:sldId id="297" r:id="rId21"/>
    <p:sldId id="298" r:id="rId22"/>
    <p:sldId id="287" r:id="rId23"/>
    <p:sldId id="299" r:id="rId24"/>
    <p:sldId id="288" r:id="rId25"/>
    <p:sldId id="284" r:id="rId26"/>
    <p:sldId id="283" r:id="rId27"/>
    <p:sldId id="263" r:id="rId28"/>
    <p:sldId id="264" r:id="rId29"/>
    <p:sldId id="282" r:id="rId30"/>
    <p:sldId id="286" r:id="rId31"/>
    <p:sldId id="261" r:id="rId32"/>
    <p:sldId id="271" r:id="rId33"/>
    <p:sldId id="265" r:id="rId34"/>
    <p:sldId id="280" r:id="rId35"/>
    <p:sldId id="275" r:id="rId36"/>
    <p:sldId id="267" r:id="rId37"/>
    <p:sldId id="285" r:id="rId38"/>
    <p:sldId id="274" r:id="rId3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홍기훈" initials="홍" lastIdx="1" clrIdx="0">
    <p:extLst>
      <p:ext uri="{19B8F6BF-5375-455C-9EA6-DF929625EA0E}">
        <p15:presenceInfo xmlns:p15="http://schemas.microsoft.com/office/powerpoint/2012/main" userId="홍기훈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56E87-2E33-488E-9D5F-9D975A7C8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6E6F390-4F58-46C7-B7F8-DD4E49AB7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BEAD77-D585-42CC-B67C-9F39F634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2022-07-15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16A06B-411D-44DD-9791-A03363AA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AE7529-69EF-4B92-9B3E-AC2071BD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616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98539F-CB69-46F5-A3C3-15735383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2BAA6C-4AFC-423A-8A52-58AE8D365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7F3AF5-5147-4373-B2AE-C3E37877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2022-07-15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BF6BE8-1A15-40E1-986E-762C5A2F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AA2051-6FFE-4C80-9EA0-CA5CBC74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005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85C8E37-ACCB-41B5-B77C-8B744CDA1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4396515-5298-468D-AE78-0776C143F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9E962C-D939-456E-918B-2FF7F73A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2022-07-15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A2E83D-BA2A-4F9F-BF4E-671D9CCB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05F0-B6EC-4D62-9ABA-1AE3F6C6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728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0AB6AB-8A87-473B-A28F-C6C923EC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40784C-1881-417A-8B9B-B58DFA5E6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9022A9-D45E-4D50-81C3-6DBD026A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2022-07-15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64E0FA-8357-48FD-AB6A-638C6E67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08ABD2-5D05-4ACF-97E5-48E0C1BD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41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CEF4D6-F066-4BD3-AEA3-B406F157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37F16C-B86A-413F-AA0A-8281952EF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F50243-BEFA-4BF3-B535-7A691C76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2022-07-15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B65FA2-5554-4779-9120-CC4AEDD7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9A4C10-2088-45CD-A497-E23E3168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962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6E6688-2924-44D2-9D4E-3A335E4E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03D43F-2D1D-41E0-AFD4-94AE50A04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34F7179-ABCA-4F5C-8FE0-4933DD915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67B722B-D9D4-471A-B5B0-F550C0BE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2022-07-15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E9FAD39-44D8-4F1C-B01B-BCAB9F66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AAD89B1-EADE-4766-A47D-1CC25761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81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FE0C75-BC85-4FDC-B3A4-C108E650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8099CD-7027-457E-9E08-3CE66E284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9BCC14-45B3-4F8F-BD11-34D915FB1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8A9BD8-507C-4139-A461-1815DE0A0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13A2F4B-D410-444B-ACF6-6C721EFBB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E93F518-3776-4E4E-8909-BF163469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2022-07-15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35A0935-1F34-4BCE-8A2D-9964E3B3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4060510-9B25-4C47-B4EB-6DC569DD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408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D3CF01-817C-488C-927B-AAE399D0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C4D56B6-C1BE-49B4-88B5-0D4D8D3B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2022-07-15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A7BB9E8-EAD9-49D3-B045-F46C77AB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8ED8BB-B22C-4BDF-8F61-8C022841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438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ED9B0B5-5186-4335-9A5F-DBCDC402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2022-07-15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EF2EE38-D67E-487F-AEE5-605EAC81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F483F4-2F4B-4FA8-BBDD-BB3B96B9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116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0F45C6-D779-455B-8230-D308B36D6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B2CC15-5634-4AB5-9A7C-35EEC8DA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33C34E-1C94-4885-8F39-4CE8C2FF1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EC1FBC0-34DD-407C-85BE-4624D4EF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2022-07-15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4BC730-ECEE-414F-BDFC-52FCBD9B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7A6B2A-A237-460E-A0B9-B911708A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650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190556-6628-45FA-80DE-95E7313A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9927352-9C38-4F23-96BB-2B3B2BE25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AB6F76A-D5E3-42E6-A9A9-16A6B7F7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5E9AF50-6E88-4605-8176-8F06E5DA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D02A-1F50-4FFB-8D27-8480DF84637F}" type="datetimeFigureOut">
              <a:rPr lang="ko-KR" altLang="en-US" smtClean="0"/>
              <a:t>2022-07-15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D3B166-6C03-4A52-8B0D-78CE4D20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5B01862-F5EC-4DA9-BFF4-5A6FEAAD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666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72CF2E6-EB2F-4A64-A31F-9786D027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D7854B0-69DE-4F46-BA5B-69519F21A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B0DB55-F173-4B7F-AFC4-A872F69E7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FD02A-1F50-4FFB-8D27-8480DF84637F}" type="datetimeFigureOut">
              <a:rPr lang="ko-KR" altLang="en-US" smtClean="0"/>
              <a:t>2022-07-15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F01291-B564-4252-9465-39CC29125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3F8EB0-C736-49A8-82B5-584C2FF6A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DF331-97F1-4A76-A1C6-5B0DB871DB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503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48.png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46.png"/><Relationship Id="rId5" Type="http://schemas.openxmlformats.org/officeDocument/2006/relationships/tags" Target="../tags/tag30.xml"/><Relationship Id="rId10" Type="http://schemas.openxmlformats.org/officeDocument/2006/relationships/image" Target="../media/image45.png"/><Relationship Id="rId4" Type="http://schemas.openxmlformats.org/officeDocument/2006/relationships/tags" Target="../tags/tag29.xml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13" Type="http://schemas.openxmlformats.org/officeDocument/2006/relationships/image" Target="../media/image55.png"/><Relationship Id="rId3" Type="http://schemas.openxmlformats.org/officeDocument/2006/relationships/tags" Target="../tags/tag34.xml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17" Type="http://schemas.openxmlformats.org/officeDocument/2006/relationships/image" Target="../media/image60.png"/><Relationship Id="rId2" Type="http://schemas.openxmlformats.org/officeDocument/2006/relationships/tags" Target="../tags/tag33.xml"/><Relationship Id="rId16" Type="http://schemas.openxmlformats.org/officeDocument/2006/relationships/image" Target="../media/image58.png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4.png"/><Relationship Id="rId5" Type="http://schemas.openxmlformats.org/officeDocument/2006/relationships/tags" Target="../tags/tag36.xml"/><Relationship Id="rId15" Type="http://schemas.openxmlformats.org/officeDocument/2006/relationships/image" Target="../media/image57.svg"/><Relationship Id="rId10" Type="http://schemas.openxmlformats.org/officeDocument/2006/relationships/image" Target="../media/image52.png"/><Relationship Id="rId4" Type="http://schemas.openxmlformats.org/officeDocument/2006/relationships/tags" Target="../tags/tag35.xml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png"/><Relationship Id="rId3" Type="http://schemas.openxmlformats.org/officeDocument/2006/relationships/tags" Target="../tags/tag39.xml"/><Relationship Id="rId7" Type="http://schemas.openxmlformats.org/officeDocument/2006/relationships/image" Target="../media/image61.png"/><Relationship Id="rId12" Type="http://schemas.openxmlformats.org/officeDocument/2006/relationships/image" Target="../media/image6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5.png"/><Relationship Id="rId5" Type="http://schemas.openxmlformats.org/officeDocument/2006/relationships/tags" Target="../tags/tag41.xml"/><Relationship Id="rId10" Type="http://schemas.openxmlformats.org/officeDocument/2006/relationships/image" Target="../media/image53.png"/><Relationship Id="rId4" Type="http://schemas.openxmlformats.org/officeDocument/2006/relationships/tags" Target="../tags/tag40.xml"/><Relationship Id="rId9" Type="http://schemas.openxmlformats.org/officeDocument/2006/relationships/image" Target="../media/image62.pn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44.xml"/><Relationship Id="rId7" Type="http://schemas.openxmlformats.org/officeDocument/2006/relationships/image" Target="../media/image71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5" Type="http://schemas.openxmlformats.org/officeDocument/2006/relationships/tags" Target="../tags/tag46.xml"/><Relationship Id="rId10" Type="http://schemas.openxmlformats.org/officeDocument/2006/relationships/image" Target="../media/image74.png"/><Relationship Id="rId4" Type="http://schemas.openxmlformats.org/officeDocument/2006/relationships/tags" Target="../tags/tag45.xml"/><Relationship Id="rId9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49.xml"/><Relationship Id="rId7" Type="http://schemas.openxmlformats.org/officeDocument/2006/relationships/image" Target="../media/image77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76.png"/><Relationship Id="rId5" Type="http://schemas.openxmlformats.org/officeDocument/2006/relationships/image" Target="../media/image700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0.png"/><Relationship Id="rId7" Type="http://schemas.openxmlformats.org/officeDocument/2006/relationships/image" Target="../media/image77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1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tags" Target="../tags/tag52.xml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210.png"/><Relationship Id="rId10" Type="http://schemas.openxmlformats.org/officeDocument/2006/relationships/image" Target="../media/image9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55.xml"/><Relationship Id="rId7" Type="http://schemas.openxmlformats.org/officeDocument/2006/relationships/image" Target="../media/image10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04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5.png"/><Relationship Id="rId4" Type="http://schemas.openxmlformats.org/officeDocument/2006/relationships/tags" Target="../tags/tag56.xml"/><Relationship Id="rId9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6" Type="http://schemas.openxmlformats.org/officeDocument/2006/relationships/image" Target="../media/image109.png"/><Relationship Id="rId11" Type="http://schemas.openxmlformats.org/officeDocument/2006/relationships/image" Target="../media/image113.png"/><Relationship Id="rId5" Type="http://schemas.openxmlformats.org/officeDocument/2006/relationships/image" Target="../media/image108.png"/><Relationship Id="rId10" Type="http://schemas.openxmlformats.org/officeDocument/2006/relationships/image" Target="../media/image64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17.png"/><Relationship Id="rId3" Type="http://schemas.openxmlformats.org/officeDocument/2006/relationships/tags" Target="../tags/tag60.xml"/><Relationship Id="rId7" Type="http://schemas.openxmlformats.org/officeDocument/2006/relationships/image" Target="../media/image92.png"/><Relationship Id="rId12" Type="http://schemas.openxmlformats.org/officeDocument/2006/relationships/image" Target="../media/image116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14.png"/><Relationship Id="rId11" Type="http://schemas.openxmlformats.org/officeDocument/2006/relationships/image" Target="../media/image115.png"/><Relationship Id="rId5" Type="http://schemas.openxmlformats.org/officeDocument/2006/relationships/image" Target="../media/image171.png"/><Relationship Id="rId10" Type="http://schemas.openxmlformats.org/officeDocument/2006/relationships/image" Target="../media/image17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1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1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0.png"/><Relationship Id="rId12" Type="http://schemas.openxmlformats.org/officeDocument/2006/relationships/image" Target="../media/image128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470.png"/><Relationship Id="rId11" Type="http://schemas.openxmlformats.org/officeDocument/2006/relationships/image" Target="../media/image127.png"/><Relationship Id="rId5" Type="http://schemas.openxmlformats.org/officeDocument/2006/relationships/image" Target="../media/image124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4" Type="http://schemas.openxmlformats.org/officeDocument/2006/relationships/image" Target="../media/image123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tags" Target="../tags/tag67.xml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510.png"/><Relationship Id="rId11" Type="http://schemas.openxmlformats.org/officeDocument/2006/relationships/image" Target="../media/image13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6.png"/><Relationship Id="rId4" Type="http://schemas.openxmlformats.org/officeDocument/2006/relationships/tags" Target="../tags/tag68.xml"/><Relationship Id="rId9" Type="http://schemas.openxmlformats.org/officeDocument/2006/relationships/image" Target="../media/image1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6" Type="http://schemas.openxmlformats.org/officeDocument/2006/relationships/image" Target="../media/image140.png"/><Relationship Id="rId5" Type="http://schemas.openxmlformats.org/officeDocument/2006/relationships/image" Target="../media/image121.png"/><Relationship Id="rId4" Type="http://schemas.openxmlformats.org/officeDocument/2006/relationships/image" Target="../media/image1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" Type="http://schemas.openxmlformats.org/officeDocument/2006/relationships/tags" Target="../tags/tag71.xml"/><Relationship Id="rId16" Type="http://schemas.openxmlformats.org/officeDocument/2006/relationships/image" Target="../media/image146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141.png"/><Relationship Id="rId5" Type="http://schemas.openxmlformats.org/officeDocument/2006/relationships/tags" Target="../tags/tag74.xml"/><Relationship Id="rId15" Type="http://schemas.openxmlformats.org/officeDocument/2006/relationships/image" Target="../media/image145.png"/><Relationship Id="rId10" Type="http://schemas.openxmlformats.org/officeDocument/2006/relationships/image" Target="../media/image640.png"/><Relationship Id="rId19" Type="http://schemas.openxmlformats.org/officeDocument/2006/relationships/image" Target="../media/image149.png"/><Relationship Id="rId4" Type="http://schemas.openxmlformats.org/officeDocument/2006/relationships/tags" Target="../tags/tag7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9.png"/><Relationship Id="rId5" Type="http://schemas.openxmlformats.org/officeDocument/2006/relationships/tags" Target="../tags/tag9.xml"/><Relationship Id="rId10" Type="http://schemas.openxmlformats.org/officeDocument/2006/relationships/image" Target="../media/image18.png"/><Relationship Id="rId4" Type="http://schemas.openxmlformats.org/officeDocument/2006/relationships/tags" Target="../tags/tag8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tags" Target="../tags/tag12.xml"/><Relationship Id="rId16" Type="http://schemas.openxmlformats.org/officeDocument/2006/relationships/image" Target="../media/image28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3.png"/><Relationship Id="rId5" Type="http://schemas.openxmlformats.org/officeDocument/2006/relationships/tags" Target="../tags/tag15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tags" Target="../tags/tag14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0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tags" Target="../tags/tag22.xml"/><Relationship Id="rId10" Type="http://schemas.openxmlformats.org/officeDocument/2006/relationships/image" Target="../media/image33.png"/><Relationship Id="rId4" Type="http://schemas.openxmlformats.org/officeDocument/2006/relationships/tags" Target="../tags/tag21.xm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0D055-C403-4035-99AF-28E795E69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9770" y="2378884"/>
            <a:ext cx="12191999" cy="1588089"/>
          </a:xfrm>
        </p:spPr>
        <p:txBody>
          <a:bodyPr>
            <a:normAutofit/>
          </a:bodyPr>
          <a:lstStyle/>
          <a:p>
            <a:r>
              <a:rPr lang="en-US" altLang="ko-KR" sz="4000" b="1" dirty="0"/>
              <a:t>Instanton</a:t>
            </a:r>
            <a:r>
              <a:rPr lang="ko-KR" altLang="en-US" sz="4000" b="1" dirty="0"/>
              <a:t> </a:t>
            </a:r>
            <a:r>
              <a:rPr lang="en-US" altLang="ko-KR" sz="4000" b="1" dirty="0"/>
              <a:t>effects</a:t>
            </a:r>
            <a:r>
              <a:rPr lang="ko-KR" altLang="en-US" sz="4000" b="1" dirty="0"/>
              <a:t> </a:t>
            </a:r>
            <a:r>
              <a:rPr lang="en-US" altLang="ko-KR" sz="4000" b="1" dirty="0"/>
              <a:t>on</a:t>
            </a:r>
            <a:r>
              <a:rPr lang="ko-KR" altLang="en-US" sz="4000" b="1" dirty="0"/>
              <a:t> </a:t>
            </a:r>
            <a:r>
              <a:rPr lang="en-US" altLang="ko-KR" sz="4000" b="1" dirty="0"/>
              <a:t>charmonium</a:t>
            </a:r>
            <a:r>
              <a:rPr lang="ko-KR" altLang="en-US" sz="4000" b="1" dirty="0"/>
              <a:t> </a:t>
            </a:r>
            <a:r>
              <a:rPr lang="en-US" altLang="ko-KR" sz="4000" b="1" dirty="0"/>
              <a:t>spectrum</a:t>
            </a:r>
            <a:br>
              <a:rPr lang="en-US" altLang="ko-KR" sz="4000" b="1" dirty="0"/>
            </a:br>
            <a:r>
              <a:rPr lang="ko-KR" altLang="en-US" sz="4000" b="1" dirty="0"/>
              <a:t> </a:t>
            </a:r>
            <a:r>
              <a:rPr lang="en-US" altLang="ko-KR" sz="4000" b="1" dirty="0"/>
              <a:t>and</a:t>
            </a:r>
            <a:r>
              <a:rPr lang="ko-KR" altLang="en-US" sz="4000" b="1" dirty="0"/>
              <a:t> </a:t>
            </a:r>
            <a:r>
              <a:rPr lang="en-US" altLang="ko-KR" sz="4000" b="1" dirty="0"/>
              <a:t>electromagnetic</a:t>
            </a:r>
            <a:r>
              <a:rPr lang="ko-KR" altLang="en-US" sz="4000" b="1" dirty="0"/>
              <a:t> </a:t>
            </a:r>
            <a:r>
              <a:rPr lang="en-US" altLang="ko-KR" sz="4000" b="1" dirty="0"/>
              <a:t>transitions</a:t>
            </a:r>
            <a:endParaRPr lang="ko-KR" altLang="en-US" sz="40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40D98FC-2D69-41C3-9634-F0478005B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7543" y="4379968"/>
            <a:ext cx="10056910" cy="1284660"/>
          </a:xfrm>
        </p:spPr>
        <p:txBody>
          <a:bodyPr>
            <a:normAutofit/>
          </a:bodyPr>
          <a:lstStyle/>
          <a:p>
            <a:r>
              <a:rPr lang="en-US" altLang="ko-KR" dirty="0"/>
              <a:t>Ki-Hoon Hong</a:t>
            </a:r>
          </a:p>
          <a:p>
            <a:endParaRPr lang="en-US" altLang="ko-KR" dirty="0"/>
          </a:p>
          <a:p>
            <a:r>
              <a:rPr lang="en-US" altLang="ko-KR" sz="1800" dirty="0"/>
              <a:t>In collaboration with Hyun-</a:t>
            </a:r>
            <a:r>
              <a:rPr lang="en-US" altLang="ko-KR" sz="1800" dirty="0" err="1"/>
              <a:t>Chul</a:t>
            </a:r>
            <a:r>
              <a:rPr lang="en-US" altLang="ko-KR" sz="1800" dirty="0"/>
              <a:t> Kim, Ulugbek </a:t>
            </a:r>
            <a:r>
              <a:rPr lang="en-US" altLang="ko-KR" sz="1800" dirty="0" err="1"/>
              <a:t>Yakhshiev</a:t>
            </a:r>
            <a:r>
              <a:rPr lang="en-US" altLang="ko-KR" sz="1800" dirty="0"/>
              <a:t> (</a:t>
            </a:r>
            <a:r>
              <a:rPr lang="en-US" altLang="ko-KR" sz="1800" dirty="0" err="1"/>
              <a:t>Inha</a:t>
            </a:r>
            <a:r>
              <a:rPr lang="en-US" altLang="ko-KR" sz="1800" dirty="0"/>
              <a:t> University)</a:t>
            </a:r>
          </a:p>
          <a:p>
            <a:endParaRPr lang="ko-KR" altLang="en-US" sz="18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4DC484E-33D6-44F9-8754-FAC659492C77}"/>
              </a:ext>
            </a:extLst>
          </p:cNvPr>
          <p:cNvSpPr/>
          <p:nvPr/>
        </p:nvSpPr>
        <p:spPr>
          <a:xfrm>
            <a:off x="-1" y="6005312"/>
            <a:ext cx="12192001" cy="87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FFE75B8-9AE6-4BA0-A9B1-63736172A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9191"/>
            <a:ext cx="2055137" cy="1996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DBF0DD-AAC7-482A-B32B-3046200846A9}"/>
              </a:ext>
            </a:extLst>
          </p:cNvPr>
          <p:cNvSpPr txBox="1"/>
          <p:nvPr/>
        </p:nvSpPr>
        <p:spPr>
          <a:xfrm>
            <a:off x="4046375" y="6152130"/>
            <a:ext cx="814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0" i="1" u="none" strike="noStrike" baseline="0" dirty="0">
                <a:latin typeface="CMTI9"/>
              </a:rPr>
              <a:t>Department of Physics, </a:t>
            </a:r>
            <a:r>
              <a:rPr lang="en-US" altLang="ko-KR" sz="1600" b="0" i="1" u="none" strike="noStrike" baseline="0" dirty="0" err="1">
                <a:latin typeface="CMTI9"/>
              </a:rPr>
              <a:t>Inha</a:t>
            </a:r>
            <a:r>
              <a:rPr lang="en-US" altLang="ko-KR" sz="1600" b="0" i="1" u="none" strike="noStrike" baseline="0" dirty="0">
                <a:latin typeface="CMTI9"/>
              </a:rPr>
              <a:t> University</a:t>
            </a:r>
            <a:r>
              <a:rPr lang="en-US" altLang="ko-KR" sz="1600" b="0" i="1" u="none" strike="noStrike" baseline="0">
                <a:latin typeface="CMTI9"/>
              </a:rPr>
              <a:t>, Incheon, </a:t>
            </a:r>
            <a:r>
              <a:rPr lang="en-US" altLang="ko-KR" sz="1600" b="0" i="1" u="none" strike="noStrike" baseline="0" dirty="0">
                <a:latin typeface="CMTI9"/>
              </a:rPr>
              <a:t>South Korea</a:t>
            </a:r>
          </a:p>
          <a:p>
            <a:pPr algn="r"/>
            <a:r>
              <a:rPr lang="en-US" altLang="ko-KR" sz="1600" i="1" dirty="0">
                <a:latin typeface="CMTI9"/>
              </a:rPr>
              <a:t>kihoon7065@naver.com</a:t>
            </a:r>
            <a:endParaRPr lang="ko-KR" altLang="en-US" sz="1600" i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5D77332-38DB-4FB9-6786-0E834BE90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511"/>
          <a:stretch/>
        </p:blipFill>
        <p:spPr>
          <a:xfrm>
            <a:off x="0" y="-45268"/>
            <a:ext cx="12191998" cy="248065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0044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38E84FD2-1A1B-0413-8642-3194BB205E72}"/>
              </a:ext>
            </a:extLst>
          </p:cNvPr>
          <p:cNvCxnSpPr/>
          <p:nvPr/>
        </p:nvCxnSpPr>
        <p:spPr>
          <a:xfrm>
            <a:off x="0" y="1159775"/>
            <a:ext cx="12192000" cy="3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1">
            <a:extLst>
              <a:ext uri="{FF2B5EF4-FFF2-40B4-BE49-F238E27FC236}">
                <a16:creationId xmlns:a16="http://schemas.microsoft.com/office/drawing/2014/main" id="{80FAD3EA-084D-FD5E-3F60-5BEF5A4F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29919"/>
            <a:ext cx="10515600" cy="1101207"/>
          </a:xfrm>
        </p:spPr>
        <p:txBody>
          <a:bodyPr>
            <a:normAutofit/>
          </a:bodyPr>
          <a:lstStyle/>
          <a:p>
            <a:r>
              <a:rPr lang="en-US" altLang="ko-KR" sz="3600" b="1" dirty="0"/>
              <a:t>Instanton-induced</a:t>
            </a:r>
            <a:r>
              <a:rPr lang="ko-KR" altLang="en-US" sz="3600" b="1" dirty="0"/>
              <a:t> </a:t>
            </a:r>
            <a:r>
              <a:rPr lang="en-US" altLang="ko-KR" sz="3600" b="1" dirty="0"/>
              <a:t>heavy-quark potential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1D2F89-588F-0F12-C18A-150B3A844A63}"/>
                  </a:ext>
                </a:extLst>
              </p:cNvPr>
              <p:cNvSpPr txBox="1"/>
              <p:nvPr/>
            </p:nvSpPr>
            <p:spPr>
              <a:xfrm>
                <a:off x="427140" y="1484768"/>
                <a:ext cx="11025494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In the static state, we can use a rectangular Wilson loop along a contour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ko-KR" dirty="0"/>
                  <a:t> with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ko-KR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The instanton-induced heavy-quark potential can be expressed in the leading order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𝑉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dirty="0"/>
                  <a:t>: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1D2F89-588F-0F12-C18A-150B3A844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40" y="1484768"/>
                <a:ext cx="11025494" cy="3693319"/>
              </a:xfrm>
              <a:prstGeom prst="rect">
                <a:avLst/>
              </a:prstGeom>
              <a:blipFill>
                <a:blip r:embed="rId4"/>
                <a:stretch>
                  <a:fillRect l="-332" t="-992" b="-18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개체 6">
            <a:extLst>
              <a:ext uri="{FF2B5EF4-FFF2-40B4-BE49-F238E27FC236}">
                <a16:creationId xmlns:a16="http://schemas.microsoft.com/office/drawing/2014/main" id="{2D17C55B-E52C-0348-3E99-E8EFA028C8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054326"/>
              </p:ext>
            </p:extLst>
          </p:nvPr>
        </p:nvGraphicFramePr>
        <p:xfrm>
          <a:off x="843324" y="2030083"/>
          <a:ext cx="3909745" cy="242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8181726" imgH="5076515" progId="Acrobat.Document.DC">
                  <p:embed/>
                </p:oleObj>
              </mc:Choice>
              <mc:Fallback>
                <p:oleObj name="Acrobat Document" r:id="rId5" imgW="8181726" imgH="507651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3324" y="2030083"/>
                        <a:ext cx="3909745" cy="2425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AC53600-C1FE-1229-63E2-4E46C539C7CB}"/>
              </a:ext>
            </a:extLst>
          </p:cNvPr>
          <p:cNvSpPr txBox="1"/>
          <p:nvPr/>
        </p:nvSpPr>
        <p:spPr>
          <a:xfrm>
            <a:off x="5106154" y="2030083"/>
            <a:ext cx="540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In this limit, we can neglect the short sides of the rectangle then we can write </a:t>
            </a:r>
            <a:endParaRPr lang="ko-KR" altLang="en-US" dirty="0"/>
          </a:p>
        </p:txBody>
      </p:sp>
      <p:pic>
        <p:nvPicPr>
          <p:cNvPr id="12" name="그림 11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W(L_1,L_2)=-\left\langle\left\langle\langle T|\left(\theta^{-1}-\sum_Ia_I^{(1)}\right)^{-1}|0\rangle\langle0|\left(\theta^{-1}-\sum_Ia_I^{(2)}\right)^{-1}|T\rangle\right\rangle\right\rangle.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E3CD6020-D9E0-40FF-30B0-4F3D8DF37CE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10" y="2983079"/>
            <a:ext cx="5410931" cy="51996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9B4696A-A5E9-7813-08DC-037F94F682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9446"/>
          <a:stretch/>
        </p:blipFill>
        <p:spPr>
          <a:xfrm>
            <a:off x="4464998" y="5315625"/>
            <a:ext cx="7141544" cy="1357440"/>
          </a:xfrm>
          <a:prstGeom prst="rect">
            <a:avLst/>
          </a:prstGeom>
        </p:spPr>
      </p:pic>
      <p:pic>
        <p:nvPicPr>
          <p:cNvPr id="13" name="그림 12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V_I=\frac{4\pi\bar{\rho}^3N}{VN_c}\mathcal{I}_{\rm NP}\left(r/\bar{\rho}\right).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98513C65-1638-5182-8572-AB131ECFD8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07" y="5373232"/>
            <a:ext cx="2037030" cy="47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4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EB0322E1-8642-4EC7-9DAD-C9C8455DF1C2}"/>
              </a:ext>
            </a:extLst>
          </p:cNvPr>
          <p:cNvCxnSpPr/>
          <p:nvPr/>
        </p:nvCxnSpPr>
        <p:spPr>
          <a:xfrm>
            <a:off x="0" y="1159775"/>
            <a:ext cx="12192000" cy="3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C6751238-8815-442A-8ECB-912CF6E21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853"/>
          <a:stretch/>
        </p:blipFill>
        <p:spPr>
          <a:xfrm>
            <a:off x="7332908" y="2801721"/>
            <a:ext cx="2020594" cy="1941194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9B5F3A85-229E-43CC-B2FF-305DBF04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29919"/>
            <a:ext cx="10515600" cy="1101207"/>
          </a:xfrm>
        </p:spPr>
        <p:txBody>
          <a:bodyPr>
            <a:normAutofit/>
          </a:bodyPr>
          <a:lstStyle/>
          <a:p>
            <a:r>
              <a:rPr lang="en-US" altLang="ko-KR" sz="3600" b="1" dirty="0"/>
              <a:t>Instanton-induced</a:t>
            </a:r>
            <a:r>
              <a:rPr lang="ko-KR" altLang="en-US" sz="3600" b="1" dirty="0"/>
              <a:t> </a:t>
            </a:r>
            <a:r>
              <a:rPr lang="en-US" altLang="ko-KR" sz="3600" b="1" dirty="0"/>
              <a:t>heavy-quark potential</a:t>
            </a:r>
            <a:endParaRPr lang="ko-KR" altLang="en-US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AFDF346-110E-44C3-A2C4-F792FB4CF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483"/>
          <a:stretch/>
        </p:blipFill>
        <p:spPr>
          <a:xfrm>
            <a:off x="923855" y="1460357"/>
            <a:ext cx="10344290" cy="1076329"/>
          </a:xfrm>
          <a:prstGeom prst="rect">
            <a:avLst/>
          </a:prstGeom>
          <a:ln w="107950" cmpd="dbl">
            <a:solidFill>
              <a:schemeClr val="accent1"/>
            </a:solidFill>
          </a:ln>
        </p:spPr>
      </p:pic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50109E3B-B5B5-BBF9-379A-AF6AD21B6C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540775"/>
              </p:ext>
            </p:extLst>
          </p:nvPr>
        </p:nvGraphicFramePr>
        <p:xfrm>
          <a:off x="1173144" y="2966269"/>
          <a:ext cx="5414582" cy="3891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3657600" imgH="2628687" progId="Acrobat.Document.DC">
                  <p:embed/>
                </p:oleObj>
              </mc:Choice>
              <mc:Fallback>
                <p:oleObj name="Acrobat Document" r:id="rId5" imgW="3657600" imgH="2628687" progId="Acrobat.Document.DC">
                  <p:embed/>
                  <p:pic>
                    <p:nvPicPr>
                      <p:cNvPr id="2" name="개체 1">
                        <a:extLst>
                          <a:ext uri="{FF2B5EF4-FFF2-40B4-BE49-F238E27FC236}">
                            <a16:creationId xmlns:a16="http://schemas.microsoft.com/office/drawing/2014/main" id="{50109E3B-B5B5-BBF9-379A-AF6AD21B6C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3144" y="2966269"/>
                        <a:ext cx="5414582" cy="3891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그림 8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V_I=\frac{4\pi\bar{\rho}^3N}{VN_c}\mathcal{I}_{\rm NP}\left(\infty\right)\simeq 140 \rm MeV.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A3C3E549-CD4A-CBB2-2185-9CF3B53B1A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17" y="4919326"/>
            <a:ext cx="2906212" cy="475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C512C8-D688-BCC3-8233-746B83413F87}"/>
                  </a:ext>
                </a:extLst>
              </p:cNvPr>
              <p:cNvSpPr txBox="1"/>
              <p:nvPr/>
            </p:nvSpPr>
            <p:spPr>
              <a:xfrm>
                <a:off x="6904654" y="5598359"/>
                <a:ext cx="45066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Instanton does not describe the quark </a:t>
                </a:r>
              </a:p>
              <a:p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confinement.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</a:rPr>
                  <a:t>This is reason for why we need to add the </a:t>
                </a:r>
              </a:p>
              <a:p>
                <a:r>
                  <a:rPr lang="en-US" altLang="ko-KR" dirty="0">
                    <a:latin typeface="Cambria Math" panose="02040503050406030204" pitchFamily="18" charset="0"/>
                  </a:rPr>
                  <a:t>     confining potential.</a:t>
                </a:r>
                <a:endParaRPr lang="ko-KR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C512C8-D688-BCC3-8233-746B83413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654" y="5598359"/>
                <a:ext cx="4506685" cy="1200329"/>
              </a:xfrm>
              <a:prstGeom prst="rect">
                <a:avLst/>
              </a:prstGeom>
              <a:blipFill>
                <a:blip r:embed="rId8"/>
                <a:stretch>
                  <a:fillRect t="-3046" r="-1218" b="-65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9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제목 1">
                <a:extLst>
                  <a:ext uri="{FF2B5EF4-FFF2-40B4-BE49-F238E27FC236}">
                    <a16:creationId xmlns:a16="http://schemas.microsoft.com/office/drawing/2014/main" id="{8DAD3E1F-E72C-481F-96F7-938ECC9E82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7808" y="68708"/>
                <a:ext cx="11506713" cy="11012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b="1" dirty="0"/>
                  <a:t>Spin-dependent parts of the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𝑸</m:t>
                    </m:r>
                    <m:acc>
                      <m:accPr>
                        <m:chr m:val="̅"/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</m:oMath>
                </a14:m>
                <a:r>
                  <a:rPr lang="ko-KR" altLang="en-US" b="1" dirty="0"/>
                  <a:t> </a:t>
                </a:r>
                <a:r>
                  <a:rPr lang="en-US" altLang="ko-KR" b="1" dirty="0"/>
                  <a:t>potential</a:t>
                </a:r>
                <a:endParaRPr lang="ko-KR" altLang="en-US" b="1" dirty="0"/>
              </a:p>
            </p:txBody>
          </p:sp>
        </mc:Choice>
        <mc:Fallback xmlns="">
          <p:sp>
            <p:nvSpPr>
              <p:cNvPr id="4" name="제목 1">
                <a:extLst>
                  <a:ext uri="{FF2B5EF4-FFF2-40B4-BE49-F238E27FC236}">
                    <a16:creationId xmlns:a16="http://schemas.microsoft.com/office/drawing/2014/main" id="{8DAD3E1F-E72C-481F-96F7-938ECC9E8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08" y="68708"/>
                <a:ext cx="11506713" cy="1101207"/>
              </a:xfrm>
              <a:prstGeom prst="rect">
                <a:avLst/>
              </a:prstGeom>
              <a:blipFill>
                <a:blip r:embed="rId8"/>
                <a:stretch>
                  <a:fillRect l="-2173" r="-1219" b="-77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 descr="\documentclass{article}&#10;\usepackage{amsmath}&#10;\pagestyle{empty}&#10;\begin{document}&#10;\begin{equation}&#10;V_{SD}=V_{SS}\mathbf{S}_Q\cdot\mathbf{S}_{\bar{Q}}+V_{LS}\mathbf{L}\cdot\mathbf{S}+V_{T}\left[3(\mathbf{S}_{Q}\cdot\hat{\mathbf{n}})(\mathbf{S}_{\bar{Q}}\cdot\hat{\mathbf{n}})-\mathbf{S}_{Q}\cdot\mathbf{S}_{\bar{Q}}\right]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F7EDA7EF-4CFB-4933-8480-B6374F0A40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9" y="2755101"/>
            <a:ext cx="5432726" cy="23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25BA13-13C5-4C41-9188-8AAA50C2077D}"/>
              </a:ext>
            </a:extLst>
          </p:cNvPr>
          <p:cNvSpPr txBox="1"/>
          <p:nvPr/>
        </p:nvSpPr>
        <p:spPr>
          <a:xfrm>
            <a:off x="417808" y="1402556"/>
            <a:ext cx="5365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spin-dependent parts of the heavy-quark potential are represented by the </a:t>
            </a:r>
            <a:r>
              <a:rPr lang="en-US" altLang="ko-KR" dirty="0" err="1"/>
              <a:t>Breit</a:t>
            </a:r>
            <a:r>
              <a:rPr lang="en-US" altLang="ko-KR" dirty="0"/>
              <a:t>-Fermi equation [3, 4]: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7E86C9-F7BA-425F-B647-B831E24B74CB}"/>
              </a:ext>
            </a:extLst>
          </p:cNvPr>
          <p:cNvSpPr txBox="1"/>
          <p:nvPr/>
        </p:nvSpPr>
        <p:spPr>
          <a:xfrm>
            <a:off x="177282" y="6279502"/>
            <a:ext cx="1150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[3] </a:t>
            </a:r>
            <a:r>
              <a:rPr lang="de-DE" altLang="ko-KR" sz="1400" b="0" i="0" dirty="0">
                <a:effectLst/>
                <a:latin typeface="Arial" panose="020B0604020202020204" pitchFamily="34" charset="0"/>
              </a:rPr>
              <a:t>E. Eichten and F. Feinberg, Phys. Rev. D173090 (1981)</a:t>
            </a:r>
          </a:p>
          <a:p>
            <a:r>
              <a:rPr lang="de-DE" altLang="ko-KR" sz="1400" dirty="0">
                <a:latin typeface="Arial" panose="020B0604020202020204" pitchFamily="34" charset="0"/>
              </a:rPr>
              <a:t>[4] </a:t>
            </a:r>
            <a:r>
              <a:rPr lang="en-US" altLang="ko-KR" sz="1400" b="0" i="0" dirty="0">
                <a:effectLst/>
                <a:latin typeface="Arial" panose="020B0604020202020204" pitchFamily="34" charset="0"/>
              </a:rPr>
              <a:t>M. B. Voloshin, Progress in Particle and </a:t>
            </a:r>
            <a:r>
              <a:rPr lang="en-US" altLang="ko-KR" sz="1400" b="0" i="0" dirty="0" err="1">
                <a:effectLst/>
                <a:latin typeface="Arial" panose="020B0604020202020204" pitchFamily="34" charset="0"/>
              </a:rPr>
              <a:t>Nucl</a:t>
            </a:r>
            <a:r>
              <a:rPr lang="en-US" altLang="ko-KR" sz="1400" b="0" i="0" dirty="0">
                <a:effectLst/>
                <a:latin typeface="Arial" panose="020B0604020202020204" pitchFamily="34" charset="0"/>
              </a:rPr>
              <a:t> Phys. 61 (2008) 455-511</a:t>
            </a:r>
            <a:endParaRPr lang="ko-KR" altLang="en-US" sz="1400" dirty="0"/>
          </a:p>
        </p:txBody>
      </p:sp>
      <p:pic>
        <p:nvPicPr>
          <p:cNvPr id="14" name="그림 13" descr="\documentclass{article}&#10;\usepackage{amsmath}&#10;\pagestyle{empty}&#10;\begin{document}&#10;\begin{equation}&#10;\mathbf{S}=\mathbf{S}_Q+\mathbf{S}_{\bar{Q}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1B20E7B9-3FDF-46FB-B016-AD34792DFAE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4" y="4015303"/>
            <a:ext cx="1076941" cy="203498"/>
          </a:xfrm>
          <a:prstGeom prst="rect">
            <a:avLst/>
          </a:prstGeom>
        </p:spPr>
      </p:pic>
      <p:pic>
        <p:nvPicPr>
          <p:cNvPr id="16" name="그림 15" descr="\documentclass{article}&#10;\usepackage{amsmath}&#10;\pagestyle{empty}&#10;\begin{document}&#10;\begin{equation}&#10;V_{SS}(r)=\frac{2}{3m_{Q}^{2}}\nabla^2V_V\nonumber\\&#10;=\frac{32\pi\alpha_s}{9m_Q^2}\delta(r)\nonumber&#10;\end{equation}&#10;\begin{equation}&#10;=\frac{32\alpha_s\sigma^3}{9m_Q^2\sqrt{\pi}}e^{-\sigma^2r^2}\nonumber&#10;\end{equation}&#10;\begin{equation}&#10;V_{LS}(r)=\frac{1}{2m_{Q}^{2}r}\left(3\frac{dV_V}{dr}-\frac{dV_S}{dr}\right)\nonumber&#10;\end{equation}&#10;\begin{equation}&#10;V_{T}(r)=\frac{1}{3m_{Q}^{2}}\left(\frac{1}{r}\frac{dV_V}{dr}-\frac{d^2V_{V}}{dr^2}\right)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9C2A9959-F5A9-445B-98BD-08E5D357983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18" y="3200835"/>
            <a:ext cx="3250054" cy="2679826"/>
          </a:xfrm>
          <a:prstGeom prst="rect">
            <a:avLst/>
          </a:prstGeom>
        </p:spPr>
      </p:pic>
      <p:pic>
        <p:nvPicPr>
          <p:cNvPr id="5" name="그림 4" descr="\documentclass{article}&#10;\usepackage{amsmath}&#10;\pagestyle{empty}&#10;\begin{document}&#10;\begin{equation}&#10;V_V=-\frac{4\alpha_s}{3r}\nonumber&#10;\end{equation}&#10;\begin{equation}&#10;V_S=k r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3711020C-FD5C-402D-A622-C22878FF81D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" y="4539963"/>
            <a:ext cx="1272381" cy="909715"/>
          </a:xfrm>
          <a:prstGeom prst="rect">
            <a:avLst/>
          </a:prstGeom>
        </p:spPr>
      </p:pic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ABA59B91-7183-4489-9A24-1392A3601C1B}"/>
              </a:ext>
            </a:extLst>
          </p:cNvPr>
          <p:cNvCxnSpPr/>
          <p:nvPr/>
        </p:nvCxnSpPr>
        <p:spPr>
          <a:xfrm>
            <a:off x="0" y="6222960"/>
            <a:ext cx="12192000" cy="3812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7C9CC4C6-67B0-466E-8AA2-DEDF28800EA8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2DA53F7-D939-4DCD-8CDA-B54ECCFA0334}"/>
              </a:ext>
            </a:extLst>
          </p:cNvPr>
          <p:cNvSpPr/>
          <p:nvPr/>
        </p:nvSpPr>
        <p:spPr>
          <a:xfrm>
            <a:off x="261258" y="1365862"/>
            <a:ext cx="5570376" cy="4642255"/>
          </a:xfrm>
          <a:prstGeom prst="rect">
            <a:avLst/>
          </a:prstGeom>
          <a:noFill/>
          <a:ln w="41275" cap="rnd">
            <a:solidFill>
              <a:schemeClr val="accent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70377"/>
                      <a:gd name="connsiteY0" fmla="*/ 0 h 4642255"/>
                      <a:gd name="connsiteX1" fmla="*/ 5570377 w 5570377"/>
                      <a:gd name="connsiteY1" fmla="*/ 0 h 4642255"/>
                      <a:gd name="connsiteX2" fmla="*/ 5570377 w 5570377"/>
                      <a:gd name="connsiteY2" fmla="*/ 4642255 h 4642255"/>
                      <a:gd name="connsiteX3" fmla="*/ 0 w 5570377"/>
                      <a:gd name="connsiteY3" fmla="*/ 4642255 h 4642255"/>
                      <a:gd name="connsiteX4" fmla="*/ 0 w 5570377"/>
                      <a:gd name="connsiteY4" fmla="*/ 0 h 4642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377" h="4642255" extrusionOk="0">
                        <a:moveTo>
                          <a:pt x="0" y="0"/>
                        </a:moveTo>
                        <a:cubicBezTo>
                          <a:pt x="2349389" y="118645"/>
                          <a:pt x="4389732" y="116012"/>
                          <a:pt x="5570377" y="0"/>
                        </a:cubicBezTo>
                        <a:cubicBezTo>
                          <a:pt x="5437495" y="825025"/>
                          <a:pt x="5655328" y="3740802"/>
                          <a:pt x="5570377" y="4642255"/>
                        </a:cubicBezTo>
                        <a:cubicBezTo>
                          <a:pt x="2896648" y="4776855"/>
                          <a:pt x="1299959" y="4485059"/>
                          <a:pt x="0" y="4642255"/>
                        </a:cubicBezTo>
                        <a:cubicBezTo>
                          <a:pt x="-20187" y="3881048"/>
                          <a:pt x="-152480" y="15263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4A051BFE-FFBF-4AF3-8283-42AEE902ECE3}"/>
              </a:ext>
            </a:extLst>
          </p:cNvPr>
          <p:cNvSpPr/>
          <p:nvPr/>
        </p:nvSpPr>
        <p:spPr>
          <a:xfrm>
            <a:off x="6207969" y="1368971"/>
            <a:ext cx="5716552" cy="4642255"/>
          </a:xfrm>
          <a:prstGeom prst="rect">
            <a:avLst/>
          </a:prstGeom>
          <a:noFill/>
          <a:ln w="41275" cap="rnd">
            <a:solidFill>
              <a:schemeClr val="accent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70377"/>
                      <a:gd name="connsiteY0" fmla="*/ 0 h 4642255"/>
                      <a:gd name="connsiteX1" fmla="*/ 5570377 w 5570377"/>
                      <a:gd name="connsiteY1" fmla="*/ 0 h 4642255"/>
                      <a:gd name="connsiteX2" fmla="*/ 5570377 w 5570377"/>
                      <a:gd name="connsiteY2" fmla="*/ 4642255 h 4642255"/>
                      <a:gd name="connsiteX3" fmla="*/ 0 w 5570377"/>
                      <a:gd name="connsiteY3" fmla="*/ 4642255 h 4642255"/>
                      <a:gd name="connsiteX4" fmla="*/ 0 w 5570377"/>
                      <a:gd name="connsiteY4" fmla="*/ 0 h 4642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377" h="4642255" extrusionOk="0">
                        <a:moveTo>
                          <a:pt x="0" y="0"/>
                        </a:moveTo>
                        <a:cubicBezTo>
                          <a:pt x="2349389" y="118645"/>
                          <a:pt x="4389732" y="116012"/>
                          <a:pt x="5570377" y="0"/>
                        </a:cubicBezTo>
                        <a:cubicBezTo>
                          <a:pt x="5437495" y="825025"/>
                          <a:pt x="5655328" y="3740802"/>
                          <a:pt x="5570377" y="4642255"/>
                        </a:cubicBezTo>
                        <a:cubicBezTo>
                          <a:pt x="2896648" y="4776855"/>
                          <a:pt x="1299959" y="4485059"/>
                          <a:pt x="0" y="4642255"/>
                        </a:cubicBezTo>
                        <a:cubicBezTo>
                          <a:pt x="-20187" y="3881048"/>
                          <a:pt x="-152480" y="15263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587550-24B7-41CC-9994-0EA579543BD2}"/>
              </a:ext>
            </a:extLst>
          </p:cNvPr>
          <p:cNvSpPr txBox="1"/>
          <p:nvPr/>
        </p:nvSpPr>
        <p:spPr>
          <a:xfrm>
            <a:off x="6254630" y="1546252"/>
            <a:ext cx="536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spin-dependent parts of the instanton case are derived in Ref. [3]:</a:t>
            </a:r>
          </a:p>
        </p:txBody>
      </p:sp>
      <p:pic>
        <p:nvPicPr>
          <p:cNvPr id="42" name="그림 41" descr="\documentclass{article}&#10;\usepackage{amsmath}&#10;\pagestyle{empty}&#10;\begin{document}&#10;&#10;\begin{equation}&#10;V_{SD}^I=V_{SS}^I\mathbf{S}_Q\cdot\mathbf{S}_{\bar{Q}}+V_{LS}^I\mathbf{L}\cdot\mathbf{S}+V_T^I\left[3(\mathbf{S}_Q\cdot\hat{\mathbf{n}})(\mathbf{S}_{\bar{Q}}\cdot\hat{\mathbf{n}})-\mathbf{S}_{Q}\cdot\mathbf{S}_{\bar{Q}}\right]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C8649EFC-A164-409C-B1B4-85113EAF563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35" y="2741104"/>
            <a:ext cx="5260560" cy="234000"/>
          </a:xfrm>
          <a:prstGeom prst="rect">
            <a:avLst/>
          </a:prstGeom>
        </p:spPr>
      </p:pic>
      <p:pic>
        <p:nvPicPr>
          <p:cNvPr id="54" name="그림 53" descr="\documentclass{article}&#10;\usepackage{amsmath}&#10;\pagestyle{empty}&#10;\begin{document}&#10;\begin{equation}&#10;V_{SS}^I(r)=\frac{1}{3m_{Q}^{2}}\nabla^2V_I^{\mathrm{(NP)}}\nonumber&#10;\end{equation}&#10;\begin{equation}&#10;V_{LS}^I(r)=\frac{1}{2m_{Q}^{2}r}\frac{dV_I^{\mathrm{(NP)}}}{dr}\nonumber&#10;\end{equation}&#10;\begin{equation}&#10;V_{T}^I(r)=\frac{1}{3m_{Q}^{2}}\left(\frac{d^2V_{I}^{\mathrm{(NP)}}}{dr^2}-\frac{1}{r}\frac{dV_I^{\mathrm{(NP)}}}{dr}\right)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4EF282D1-EB44-49DF-BBB0-B989A7AAD98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02" y="3656542"/>
            <a:ext cx="3639797" cy="2105672"/>
          </a:xfrm>
          <a:prstGeom prst="rect">
            <a:avLst/>
          </a:prstGeom>
        </p:spPr>
      </p:pic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A0D69F15-249B-40F3-A896-D0E5B4F35DC4}"/>
              </a:ext>
            </a:extLst>
          </p:cNvPr>
          <p:cNvCxnSpPr>
            <a:cxnSpLocks/>
          </p:cNvCxnSpPr>
          <p:nvPr/>
        </p:nvCxnSpPr>
        <p:spPr>
          <a:xfrm>
            <a:off x="1886331" y="3851133"/>
            <a:ext cx="13018" cy="1951101"/>
          </a:xfrm>
          <a:prstGeom prst="line">
            <a:avLst/>
          </a:prstGeom>
          <a:ln w="9525">
            <a:solidFill>
              <a:schemeClr val="accent1">
                <a:alpha val="9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846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C59C6750-BE25-48C3-A340-AF47CF528026}"/>
              </a:ext>
            </a:extLst>
          </p:cNvPr>
          <p:cNvSpPr txBox="1">
            <a:spLocks/>
          </p:cNvSpPr>
          <p:nvPr/>
        </p:nvSpPr>
        <p:spPr>
          <a:xfrm>
            <a:off x="417808" y="68708"/>
            <a:ext cx="11506713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Eigenvalues of the Hamiltonian</a:t>
            </a:r>
            <a:endParaRPr lang="ko-KR" altLang="en-US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BDB8A72-F893-4E0F-AB34-C9A62CE01F24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\documentclass{article}&#10;\usepackage{amsmath}&#10;\pagestyle{empty}&#10;\begin{document}&#10;$m_{Q\bar{Q}}=2m_Q+E_B$&#10;&#10;&#10;&#10;\end{document}" title="IguanaTex Bitmap Display">
            <a:extLst>
              <a:ext uri="{FF2B5EF4-FFF2-40B4-BE49-F238E27FC236}">
                <a16:creationId xmlns:a16="http://schemas.microsoft.com/office/drawing/2014/main" id="{ED399624-9193-38C8-B76E-BBCD82820E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97" y="3324728"/>
            <a:ext cx="2051047" cy="266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193B1A-8987-4F98-8460-B83E846A62B2}"/>
                  </a:ext>
                </a:extLst>
              </p:cNvPr>
              <p:cNvSpPr txBox="1"/>
              <p:nvPr/>
            </p:nvSpPr>
            <p:spPr>
              <a:xfrm>
                <a:off x="2132441" y="3945104"/>
                <a:ext cx="8653933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ko-KR" dirty="0"/>
                  <a:t>: mass of the </a:t>
                </a:r>
                <a:r>
                  <a:rPr lang="en-US" altLang="ko-KR" dirty="0" err="1"/>
                  <a:t>quarkonia</a:t>
                </a:r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/>
                  <a:t>: Bound state energy (eigenvalue of the Hamiltonian)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193B1A-8987-4F98-8460-B83E846A6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441" y="3945104"/>
                <a:ext cx="8653933" cy="668516"/>
              </a:xfrm>
              <a:prstGeom prst="rect">
                <a:avLst/>
              </a:prstGeom>
              <a:blipFill>
                <a:blip r:embed="rId8"/>
                <a:stretch>
                  <a:fillRect t="-5455" b="-127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그림 37" descr="\documentclass{article}&#10;\usepackage{amsmath}&#10;\pagestyle{empty}&#10;\begin{document}&#10;\begin{equation}&#10;\left[-\frac{\hbar^2}{m_Q}\frac{d^2}{dr^2}+\frac{\hbar^{2} l(l+1)}{m_Q r^2}+V(r)\right]\chi(r)=E_B\chi(r)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1F10CDF8-3437-BB48-AE86-AAD947B7ED1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19" y="2217117"/>
            <a:ext cx="5203810" cy="649142"/>
          </a:xfrm>
          <a:prstGeom prst="rect">
            <a:avLst/>
          </a:prstGeom>
        </p:spPr>
      </p:pic>
      <p:pic>
        <p:nvPicPr>
          <p:cNvPr id="21" name="그림 20" descr="\documentclass{article}&#10;\usepackage{amsmath}&#10;\pagestyle{empty}&#10;\begin{document}&#10;&#10;\begin{equation}&#10;\chi(r)=r\psi(r)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118B91C5-050B-2A79-7C09-4F5451D9E0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39" y="2489471"/>
            <a:ext cx="1392762" cy="254476"/>
          </a:xfrm>
          <a:prstGeom prst="rect">
            <a:avLst/>
          </a:prstGeom>
        </p:spPr>
      </p:pic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7B0B9C18-2A4F-B50E-4841-3BC156981F0C}"/>
              </a:ext>
            </a:extLst>
          </p:cNvPr>
          <p:cNvCxnSpPr/>
          <p:nvPr/>
        </p:nvCxnSpPr>
        <p:spPr>
          <a:xfrm>
            <a:off x="7653509" y="2002455"/>
            <a:ext cx="0" cy="1119674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194419-C24C-0663-DDBE-A35ED279D3FE}"/>
                  </a:ext>
                </a:extLst>
              </p:cNvPr>
              <p:cNvSpPr txBox="1"/>
              <p:nvPr/>
            </p:nvSpPr>
            <p:spPr>
              <a:xfrm>
                <a:off x="307817" y="1358020"/>
                <a:ext cx="11506713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 obtain the bound state energy of the </a:t>
                </a:r>
                <a:r>
                  <a:rPr lang="en-US" altLang="ko-KR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quarkonia</a:t>
                </a: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we solved the non-relativistic Schrödinger equation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have 5 fitting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lit/>
                      </m:rP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ko-KR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194419-C24C-0663-DDBE-A35ED279D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17" y="1358020"/>
                <a:ext cx="11506713" cy="5355312"/>
              </a:xfrm>
              <a:prstGeom prst="rect">
                <a:avLst/>
              </a:prstGeom>
              <a:blipFill>
                <a:blip r:embed="rId11"/>
                <a:stretch>
                  <a:fillRect l="-318" t="-7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V(r)=-\frac{4\alpha_s}{3r}+V_{\rm s}+V_{\rm SD}+V_I+V^I_{\rm SD}.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1DBC017C-167F-6990-D9B4-B791C3D106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97" y="5077372"/>
            <a:ext cx="4784516" cy="604675"/>
          </a:xfrm>
          <a:prstGeom prst="rect">
            <a:avLst/>
          </a:prstGeom>
        </p:spPr>
      </p:pic>
      <p:pic>
        <p:nvPicPr>
          <p:cNvPr id="12" name="그림 11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V_{\rm s}=\frac{k(1-e^{-br^2})}{b}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385CBFF5-B2BB-146F-1D8A-8D21F24373E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4425075"/>
            <a:ext cx="1224633" cy="377475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BA550E45-23C1-00B0-9B93-1B5EA018EB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64936" y="3324728"/>
            <a:ext cx="3559585" cy="2321146"/>
          </a:xfrm>
          <a:prstGeom prst="rect">
            <a:avLst/>
          </a:prstGeom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C8CCDDAC-E976-DF5B-2466-7FAE0591BAB7}"/>
              </a:ext>
            </a:extLst>
          </p:cNvPr>
          <p:cNvSpPr/>
          <p:nvPr/>
        </p:nvSpPr>
        <p:spPr>
          <a:xfrm>
            <a:off x="8248259" y="6211542"/>
            <a:ext cx="502559" cy="62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8B89ADA1-9173-2B97-1F66-68300435CC5D}"/>
              </a:ext>
            </a:extLst>
          </p:cNvPr>
          <p:cNvSpPr/>
          <p:nvPr/>
        </p:nvSpPr>
        <p:spPr>
          <a:xfrm rot="10800000">
            <a:off x="6809685" y="6206801"/>
            <a:ext cx="502559" cy="62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11662AA-4E3D-72DD-1F16-7EDD2138BA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25319" y="6141875"/>
            <a:ext cx="673999" cy="191519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174EED51-C3ED-7594-1EBF-ADBA13ECCCC1}"/>
              </a:ext>
            </a:extLst>
          </p:cNvPr>
          <p:cNvSpPr/>
          <p:nvPr/>
        </p:nvSpPr>
        <p:spPr>
          <a:xfrm>
            <a:off x="7228082" y="6086938"/>
            <a:ext cx="298579" cy="2993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E46B6E0-EDEC-DA5A-D504-231C1BCA7C15}"/>
              </a:ext>
            </a:extLst>
          </p:cNvPr>
          <p:cNvSpPr/>
          <p:nvPr/>
        </p:nvSpPr>
        <p:spPr>
          <a:xfrm>
            <a:off x="8005024" y="6090075"/>
            <a:ext cx="298579" cy="2993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8C66C8F-B895-F2F8-7684-3969C92D22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11223699" y="6141956"/>
            <a:ext cx="673999" cy="191519"/>
          </a:xfrm>
          <a:prstGeom prst="rect">
            <a:avLst/>
          </a:prstGeom>
        </p:spPr>
      </p:pic>
      <p:sp>
        <p:nvSpPr>
          <p:cNvPr id="27" name="타원 26">
            <a:extLst>
              <a:ext uri="{FF2B5EF4-FFF2-40B4-BE49-F238E27FC236}">
                <a16:creationId xmlns:a16="http://schemas.microsoft.com/office/drawing/2014/main" id="{DF0305C5-A5E6-8D8D-CA86-19CD576A9C08}"/>
              </a:ext>
            </a:extLst>
          </p:cNvPr>
          <p:cNvSpPr/>
          <p:nvPr/>
        </p:nvSpPr>
        <p:spPr>
          <a:xfrm rot="10800000">
            <a:off x="11796356" y="6089042"/>
            <a:ext cx="298579" cy="29937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2E28F630-094F-98C9-A636-605F6EAC8D26}"/>
              </a:ext>
            </a:extLst>
          </p:cNvPr>
          <p:cNvSpPr/>
          <p:nvPr/>
        </p:nvSpPr>
        <p:spPr>
          <a:xfrm rot="10800000">
            <a:off x="11019414" y="6085905"/>
            <a:ext cx="298579" cy="2993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BC6ED6-8D6F-42CB-EE6D-411EA4781710}"/>
              </a:ext>
            </a:extLst>
          </p:cNvPr>
          <p:cNvSpPr txBox="1"/>
          <p:nvPr/>
        </p:nvSpPr>
        <p:spPr>
          <a:xfrm>
            <a:off x="10138395" y="5659453"/>
            <a:ext cx="116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creation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962010ED-AA7F-6A2C-8DAC-7872A56383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825" y="5905744"/>
            <a:ext cx="793481" cy="731986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54D77C55-DAF8-61F0-D860-F9750B1E7A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66846" y="6140842"/>
            <a:ext cx="673999" cy="191519"/>
          </a:xfrm>
          <a:prstGeom prst="rect">
            <a:avLst/>
          </a:prstGeom>
        </p:spPr>
      </p:pic>
      <p:sp>
        <p:nvSpPr>
          <p:cNvPr id="39" name="타원 38">
            <a:extLst>
              <a:ext uri="{FF2B5EF4-FFF2-40B4-BE49-F238E27FC236}">
                <a16:creationId xmlns:a16="http://schemas.microsoft.com/office/drawing/2014/main" id="{406D6D34-0EEA-BB65-FB08-27CE1006BABD}"/>
              </a:ext>
            </a:extLst>
          </p:cNvPr>
          <p:cNvSpPr/>
          <p:nvPr/>
        </p:nvSpPr>
        <p:spPr>
          <a:xfrm>
            <a:off x="9169609" y="6085905"/>
            <a:ext cx="298579" cy="2993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1AF1B078-4CE6-DBF3-784F-C902B4502E81}"/>
              </a:ext>
            </a:extLst>
          </p:cNvPr>
          <p:cNvSpPr/>
          <p:nvPr/>
        </p:nvSpPr>
        <p:spPr>
          <a:xfrm>
            <a:off x="9946551" y="6089042"/>
            <a:ext cx="298579" cy="2993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45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E7C8B9-DBB4-1A64-6A88-38ADED8D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281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altLang="ko-KR" sz="7200" dirty="0">
                <a:latin typeface="Cambria Math" panose="02040503050406030204" pitchFamily="18" charset="0"/>
                <a:ea typeface="Cambria Math" panose="02040503050406030204" pitchFamily="18" charset="0"/>
              </a:rPr>
              <a:t>Results: </a:t>
            </a:r>
            <a:br>
              <a:rPr lang="en-US" altLang="ko-KR" sz="72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ko-KR" sz="7200" dirty="0">
                <a:latin typeface="Cambria Math" panose="02040503050406030204" pitchFamily="18" charset="0"/>
                <a:ea typeface="Cambria Math" panose="02040503050406030204" pitchFamily="18" charset="0"/>
              </a:rPr>
              <a:t>Charmonium spectrum</a:t>
            </a:r>
            <a:endParaRPr lang="ko-KR" altLang="en-US" sz="72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5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2EDBAE47-A970-44A4-BB16-8AF2E29DA186}"/>
              </a:ext>
            </a:extLst>
          </p:cNvPr>
          <p:cNvSpPr txBox="1">
            <a:spLocks/>
          </p:cNvSpPr>
          <p:nvPr/>
        </p:nvSpPr>
        <p:spPr>
          <a:xfrm>
            <a:off x="417808" y="68708"/>
            <a:ext cx="11506713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Results: Fitting parameters</a:t>
            </a:r>
            <a:endParaRPr lang="ko-KR" altLang="en-US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9FBEF0B-463D-459B-BCD8-1EC13FDE0E31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781DCF6-455B-4042-8930-22E8CD6632BE}"/>
              </a:ext>
            </a:extLst>
          </p:cNvPr>
          <p:cNvSpPr txBox="1"/>
          <p:nvPr/>
        </p:nvSpPr>
        <p:spPr>
          <a:xfrm>
            <a:off x="74443" y="6388127"/>
            <a:ext cx="10599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[4] Wei-Jun Deng et al, Phys. Rev. D 95. 034026 (2017)</a:t>
            </a:r>
            <a:endParaRPr lang="ko-KR" altLang="en-US" sz="1400" dirty="0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A8F48909-A809-40CD-AAFF-23FCB565E6CA}"/>
              </a:ext>
            </a:extLst>
          </p:cNvPr>
          <p:cNvCxnSpPr/>
          <p:nvPr/>
        </p:nvCxnSpPr>
        <p:spPr>
          <a:xfrm>
            <a:off x="0" y="6278946"/>
            <a:ext cx="12192000" cy="3812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6AE04DAE-E6FA-C6C2-FF6A-AA43C6E2D2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4980" y="2567813"/>
            <a:ext cx="6115904" cy="10860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B4E3F5-77C3-734E-9D7E-143485343F51}"/>
                  </a:ext>
                </a:extLst>
              </p:cNvPr>
              <p:cNvSpPr txBox="1"/>
              <p:nvPr/>
            </p:nvSpPr>
            <p:spPr>
              <a:xfrm>
                <a:off x="5784980" y="1381109"/>
                <a:ext cx="5654295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made the modified screened potential to include the induced heavy-quark potential.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05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Model I is not including the instanton effects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Model II is including the instanton effects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in Model II approaches the results of the </a:t>
                </a:r>
                <a:r>
                  <a:rPr lang="en-US" altLang="ko-KR" dirty="0" err="1">
                    <a:latin typeface="Cambria Math" panose="02040503050406030204" pitchFamily="18" charset="0"/>
                  </a:rPr>
                  <a:t>pQCD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:</a:t>
                </a:r>
                <a:endParaRPr lang="ko-KR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B4E3F5-77C3-734E-9D7E-143485343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980" y="1381109"/>
                <a:ext cx="5654295" cy="4524315"/>
              </a:xfrm>
              <a:prstGeom prst="rect">
                <a:avLst/>
              </a:prstGeom>
              <a:blipFill>
                <a:blip r:embed="rId8"/>
                <a:stretch>
                  <a:fillRect l="-754" t="-9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그림 76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V(r)=-\frac{4\alpha_s}{3r}+V_{\rm s}+V_{\rm SD}.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9EB98B40-EFC8-C820-4840-A31C931066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12" y="4139167"/>
            <a:ext cx="2264991" cy="418133"/>
          </a:xfrm>
          <a:prstGeom prst="rect">
            <a:avLst/>
          </a:prstGeom>
        </p:spPr>
      </p:pic>
      <p:pic>
        <p:nvPicPr>
          <p:cNvPr id="79" name="그림 78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V(r)=-\frac{4\alpha_s}{3r}+V_{\rm s}+V_{\rm SD}+V_I+V^I_{\rm SD}.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509455B0-948E-15FE-9624-94CC818EC9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10" y="4994190"/>
            <a:ext cx="3308495" cy="418133"/>
          </a:xfrm>
          <a:prstGeom prst="rect">
            <a:avLst/>
          </a:prstGeom>
        </p:spPr>
      </p:pic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878BBCCA-7D24-F6F7-B5D3-4B17E676D09A}"/>
              </a:ext>
            </a:extLst>
          </p:cNvPr>
          <p:cNvCxnSpPr>
            <a:cxnSpLocks/>
          </p:cNvCxnSpPr>
          <p:nvPr/>
        </p:nvCxnSpPr>
        <p:spPr>
          <a:xfrm>
            <a:off x="5480026" y="1498526"/>
            <a:ext cx="0" cy="405128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8" name="그림 47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V_{\rm s}=\frac{k(1-e^{-br^2})}{b}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10BAF713-7013-3642-E242-94392A9C3F0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45" y="2008644"/>
            <a:ext cx="1698828" cy="523639"/>
          </a:xfrm>
          <a:prstGeom prst="rect">
            <a:avLst/>
          </a:prstGeom>
        </p:spPr>
      </p:pic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2CC45C2B-45BA-B1BB-EF8E-3A83754805CA}"/>
              </a:ext>
            </a:extLst>
          </p:cNvPr>
          <p:cNvCxnSpPr>
            <a:cxnSpLocks/>
          </p:cNvCxnSpPr>
          <p:nvPr/>
        </p:nvCxnSpPr>
        <p:spPr>
          <a:xfrm flipV="1">
            <a:off x="5002534" y="1620143"/>
            <a:ext cx="782446" cy="399242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그림 65">
            <a:extLst>
              <a:ext uri="{FF2B5EF4-FFF2-40B4-BE49-F238E27FC236}">
                <a16:creationId xmlns:a16="http://schemas.microsoft.com/office/drawing/2014/main" id="{3EB1697B-CEC4-9E63-5F2A-F1927FD779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745" y="1317390"/>
            <a:ext cx="4792759" cy="185765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1916A16-4A1C-6FEC-40F2-FFC50A55F804}"/>
              </a:ext>
            </a:extLst>
          </p:cNvPr>
          <p:cNvSpPr txBox="1"/>
          <p:nvPr/>
        </p:nvSpPr>
        <p:spPr>
          <a:xfrm>
            <a:off x="235744" y="3216833"/>
            <a:ext cx="484275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Linear (LP) and screened (SP) potential models [4]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ko-K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SP model has the advantage that it gives the smaller running coupling constant and the heavy quark mass than LP.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However,</a:t>
            </a:r>
            <a:r>
              <a:rPr lang="en-US" altLang="ko-K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altLang="ko-K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SP model is not easy to optimize in the instanton model because of the additional dynamical mass from the instanton vacuum.</a:t>
            </a:r>
            <a:endParaRPr lang="ko-KR" altLang="en-US" sz="1600" dirty="0">
              <a:latin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2000" dirty="0">
              <a:latin typeface="Cambria Math" panose="02040503050406030204" pitchFamily="18" charset="0"/>
            </a:endParaRPr>
          </a:p>
        </p:txBody>
      </p:sp>
      <p:pic>
        <p:nvPicPr>
          <p:cNvPr id="68" name="그림 67" descr="\documentclass{article}&#10;\usepackage{amsmath}&#10;\pagestyle{empty}&#10;\begin{document}&#10;\begin{equation}&#10;V_{\rm s}=\left\{\begin{array}{c}&#10;kr\\&#10;\frac{k}{\mu}(1-e^{-\mu r})&#10;\end{array}&#10;\right.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53148188-AB82-F507-EA3F-196EC2CDB51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5" y="3741136"/>
            <a:ext cx="1687041" cy="48925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598E914-0D95-05AF-136D-D48ED8F6F463}"/>
              </a:ext>
            </a:extLst>
          </p:cNvPr>
          <p:cNvSpPr txBox="1"/>
          <p:nvPr/>
        </p:nvSpPr>
        <p:spPr>
          <a:xfrm>
            <a:off x="2492613" y="3653815"/>
            <a:ext cx="284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: Linear Potential (LP)</a:t>
            </a:r>
            <a:endParaRPr lang="ko-KR" altLang="en-US" sz="16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375271-F1A2-C6CE-65BD-C00A9697072B}"/>
              </a:ext>
            </a:extLst>
          </p:cNvPr>
          <p:cNvSpPr txBox="1"/>
          <p:nvPr/>
        </p:nvSpPr>
        <p:spPr>
          <a:xfrm>
            <a:off x="2492614" y="3892991"/>
            <a:ext cx="284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: Screened potential (SP)</a:t>
            </a:r>
            <a:endParaRPr lang="ko-KR" altLang="en-US" sz="1600" dirty="0"/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A7BE9A8D-F71C-DDBF-3854-ACF1A60F53F0}"/>
              </a:ext>
            </a:extLst>
          </p:cNvPr>
          <p:cNvSpPr/>
          <p:nvPr/>
        </p:nvSpPr>
        <p:spPr>
          <a:xfrm>
            <a:off x="285745" y="2015411"/>
            <a:ext cx="4678141" cy="21096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\documentclass{article}&#10;\usepackage{amsmath}&#10;\pagestyle{empty}&#10;\begin{document}&#10;\begin{table}&#10;\begin{tabular}{cc}&#10;$\mu$\ [GeV] &amp; 1.275\\&#10;\hline&#10;$\alpha_s(\mu)$ &amp; 0.4258 &#10;\end{tabular}&#10;\end{table}&#10;&#10;\end{document}" title="IguanaTex Bitmap Display">
            <a:extLst>
              <a:ext uri="{FF2B5EF4-FFF2-40B4-BE49-F238E27FC236}">
                <a16:creationId xmlns:a16="http://schemas.microsoft.com/office/drawing/2014/main" id="{A2778CF1-32A6-7262-D521-6146A8B5DCE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93" y="5784414"/>
            <a:ext cx="1771842" cy="4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4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8D35B81-126F-CEAB-3602-1664490FF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2" y="1241429"/>
            <a:ext cx="6145557" cy="5033668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2EDBAE47-A970-44A4-BB16-8AF2E29DA186}"/>
              </a:ext>
            </a:extLst>
          </p:cNvPr>
          <p:cNvSpPr txBox="1">
            <a:spLocks/>
          </p:cNvSpPr>
          <p:nvPr/>
        </p:nvSpPr>
        <p:spPr>
          <a:xfrm>
            <a:off x="417808" y="68708"/>
            <a:ext cx="11506713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Results: Charmonium spectrum</a:t>
            </a:r>
            <a:endParaRPr lang="ko-KR" altLang="en-US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9FBEF0B-463D-459B-BCD8-1EC13FDE0E31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781DCF6-455B-4042-8930-22E8CD6632BE}"/>
              </a:ext>
            </a:extLst>
          </p:cNvPr>
          <p:cNvSpPr txBox="1"/>
          <p:nvPr/>
        </p:nvSpPr>
        <p:spPr>
          <a:xfrm>
            <a:off x="74443" y="6322810"/>
            <a:ext cx="10599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[28] T. Barnes and S. Godfrey, Phys. Rev. D 69, 054008 (2004)</a:t>
            </a:r>
          </a:p>
          <a:p>
            <a:r>
              <a:rPr lang="en-US" altLang="ko-KR" sz="1400" dirty="0"/>
              <a:t>[29] Wei-Jun Deng et al, Phys. Rev. D 95. 034026 (2017)</a:t>
            </a: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A8F48909-A809-40CD-AAFF-23FCB565E6CA}"/>
              </a:ext>
            </a:extLst>
          </p:cNvPr>
          <p:cNvCxnSpPr/>
          <p:nvPr/>
        </p:nvCxnSpPr>
        <p:spPr>
          <a:xfrm>
            <a:off x="0" y="6278946"/>
            <a:ext cx="12192000" cy="3812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56871FA-FF9A-271D-0ECC-BC99252BD53F}"/>
              </a:ext>
            </a:extLst>
          </p:cNvPr>
          <p:cNvSpPr/>
          <p:nvPr/>
        </p:nvSpPr>
        <p:spPr>
          <a:xfrm>
            <a:off x="2351314" y="1539551"/>
            <a:ext cx="1315616" cy="711065"/>
          </a:xfrm>
          <a:prstGeom prst="round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0E3A631-FB94-67B4-871C-911B0E3737FB}"/>
              </a:ext>
            </a:extLst>
          </p:cNvPr>
          <p:cNvSpPr/>
          <p:nvPr/>
        </p:nvSpPr>
        <p:spPr>
          <a:xfrm>
            <a:off x="2354424" y="2662059"/>
            <a:ext cx="1315616" cy="202161"/>
          </a:xfrm>
          <a:prstGeom prst="round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9A657676-6A55-8830-A7C2-644682FA6117}"/>
              </a:ext>
            </a:extLst>
          </p:cNvPr>
          <p:cNvSpPr/>
          <p:nvPr/>
        </p:nvSpPr>
        <p:spPr>
          <a:xfrm>
            <a:off x="2354424" y="3046268"/>
            <a:ext cx="1315616" cy="202161"/>
          </a:xfrm>
          <a:prstGeom prst="round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74085703-1C31-EDF0-1D16-05C26EA041E2}"/>
              </a:ext>
            </a:extLst>
          </p:cNvPr>
          <p:cNvSpPr/>
          <p:nvPr/>
        </p:nvSpPr>
        <p:spPr>
          <a:xfrm>
            <a:off x="2354424" y="3617413"/>
            <a:ext cx="1315616" cy="202161"/>
          </a:xfrm>
          <a:prstGeom prst="round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12B4DBAD-A9E2-4EC0-6CB4-2FF4BDB54527}"/>
              </a:ext>
            </a:extLst>
          </p:cNvPr>
          <p:cNvSpPr/>
          <p:nvPr/>
        </p:nvSpPr>
        <p:spPr>
          <a:xfrm>
            <a:off x="3670038" y="1531029"/>
            <a:ext cx="1315616" cy="913591"/>
          </a:xfrm>
          <a:prstGeom prst="round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967383CD-1006-70E1-698E-546A6B2C942F}"/>
              </a:ext>
            </a:extLst>
          </p:cNvPr>
          <p:cNvSpPr/>
          <p:nvPr/>
        </p:nvSpPr>
        <p:spPr>
          <a:xfrm>
            <a:off x="3670040" y="2655717"/>
            <a:ext cx="1315616" cy="202161"/>
          </a:xfrm>
          <a:prstGeom prst="round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253E7AA4-25ED-84A7-411B-46583CBC5F73}"/>
              </a:ext>
            </a:extLst>
          </p:cNvPr>
          <p:cNvSpPr/>
          <p:nvPr/>
        </p:nvSpPr>
        <p:spPr>
          <a:xfrm>
            <a:off x="3670038" y="3049054"/>
            <a:ext cx="1315616" cy="544509"/>
          </a:xfrm>
          <a:prstGeom prst="round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7D91C4B-A51C-6ED1-7E1D-519ACEA8A884}"/>
              </a:ext>
            </a:extLst>
          </p:cNvPr>
          <p:cNvSpPr/>
          <p:nvPr/>
        </p:nvSpPr>
        <p:spPr>
          <a:xfrm>
            <a:off x="3685592" y="4972542"/>
            <a:ext cx="1293847" cy="225260"/>
          </a:xfrm>
          <a:prstGeom prst="round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8AD713D1-7D26-B00B-F87D-F2512AA564A5}"/>
              </a:ext>
            </a:extLst>
          </p:cNvPr>
          <p:cNvSpPr/>
          <p:nvPr/>
        </p:nvSpPr>
        <p:spPr>
          <a:xfrm>
            <a:off x="4980643" y="1534083"/>
            <a:ext cx="1217295" cy="913591"/>
          </a:xfrm>
          <a:prstGeom prst="round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A2C6862D-91C1-3449-B878-790F857A0522}"/>
              </a:ext>
            </a:extLst>
          </p:cNvPr>
          <p:cNvSpPr/>
          <p:nvPr/>
        </p:nvSpPr>
        <p:spPr>
          <a:xfrm>
            <a:off x="4979439" y="3037215"/>
            <a:ext cx="1217295" cy="764253"/>
          </a:xfrm>
          <a:prstGeom prst="round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94B467CF-205D-9D3E-617A-AF53103420B8}"/>
              </a:ext>
            </a:extLst>
          </p:cNvPr>
          <p:cNvSpPr/>
          <p:nvPr/>
        </p:nvSpPr>
        <p:spPr>
          <a:xfrm>
            <a:off x="4979439" y="4206954"/>
            <a:ext cx="1217295" cy="202161"/>
          </a:xfrm>
          <a:prstGeom prst="round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B660DA55-48E3-CD67-DD00-CE11CA46555A}"/>
              </a:ext>
            </a:extLst>
          </p:cNvPr>
          <p:cNvSpPr/>
          <p:nvPr/>
        </p:nvSpPr>
        <p:spPr>
          <a:xfrm>
            <a:off x="4984971" y="4778545"/>
            <a:ext cx="1217295" cy="378052"/>
          </a:xfrm>
          <a:prstGeom prst="round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77C53-B702-C935-BD03-68338773CBC2}"/>
              </a:ext>
            </a:extLst>
          </p:cNvPr>
          <p:cNvSpPr txBox="1"/>
          <p:nvPr/>
        </p:nvSpPr>
        <p:spPr>
          <a:xfrm>
            <a:off x="6517327" y="1373747"/>
            <a:ext cx="53680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NR and GI models are nonrelativistic model and Godfrey-</a:t>
            </a:r>
            <a:r>
              <a:rPr lang="en-US" altLang="ko-K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Isgur</a:t>
            </a: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 (relativized quark)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Nonrelativistic model: Model I(II), NR, LP, 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Number of input data</a:t>
            </a:r>
          </a:p>
          <a:p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	This work: 7</a:t>
            </a:r>
          </a:p>
          <a:p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	Ref. [28]: 11</a:t>
            </a:r>
          </a:p>
          <a:p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	Ref. [29]: 12 </a:t>
            </a:r>
          </a:p>
          <a:p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Our model requires relatively less data than another models.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2798C23C-005C-D943-6B72-98EC6825D136}"/>
              </a:ext>
            </a:extLst>
          </p:cNvPr>
          <p:cNvSpPr/>
          <p:nvPr/>
        </p:nvSpPr>
        <p:spPr>
          <a:xfrm>
            <a:off x="3688701" y="5740767"/>
            <a:ext cx="1293847" cy="225260"/>
          </a:xfrm>
          <a:prstGeom prst="round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8975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>
            <a:extLst>
              <a:ext uri="{FF2B5EF4-FFF2-40B4-BE49-F238E27FC236}">
                <a16:creationId xmlns:a16="http://schemas.microsoft.com/office/drawing/2014/main" id="{10D16219-3A1F-0647-9CEA-905035411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1" y="1223081"/>
            <a:ext cx="6123497" cy="5015599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2EDBAE47-A970-44A4-BB16-8AF2E29DA186}"/>
              </a:ext>
            </a:extLst>
          </p:cNvPr>
          <p:cNvSpPr txBox="1">
            <a:spLocks/>
          </p:cNvSpPr>
          <p:nvPr/>
        </p:nvSpPr>
        <p:spPr>
          <a:xfrm>
            <a:off x="417808" y="68708"/>
            <a:ext cx="11506713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Results: Charmonium spectrum</a:t>
            </a:r>
            <a:endParaRPr lang="ko-KR" altLang="en-US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9FBEF0B-463D-459B-BCD8-1EC13FDE0E31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781DCF6-455B-4042-8930-22E8CD6632BE}"/>
              </a:ext>
            </a:extLst>
          </p:cNvPr>
          <p:cNvSpPr txBox="1"/>
          <p:nvPr/>
        </p:nvSpPr>
        <p:spPr>
          <a:xfrm>
            <a:off x="74443" y="6322810"/>
            <a:ext cx="10599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[28] T. Barnes and S. Godfrey, Phys. Rev. D 69, 054008 (2004)</a:t>
            </a:r>
          </a:p>
          <a:p>
            <a:r>
              <a:rPr lang="en-US" altLang="ko-KR" sz="1400" dirty="0"/>
              <a:t>[29] Wei-Jun Deng et al, Phys. Rev. D 95. 034026 (2017)</a:t>
            </a: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A8F48909-A809-40CD-AAFF-23FCB565E6CA}"/>
              </a:ext>
            </a:extLst>
          </p:cNvPr>
          <p:cNvCxnSpPr/>
          <p:nvPr/>
        </p:nvCxnSpPr>
        <p:spPr>
          <a:xfrm>
            <a:off x="0" y="6278946"/>
            <a:ext cx="12192000" cy="3812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130A964-97DC-86DD-C50B-F44720B91B5B}"/>
              </a:ext>
            </a:extLst>
          </p:cNvPr>
          <p:cNvSpPr txBox="1"/>
          <p:nvPr/>
        </p:nvSpPr>
        <p:spPr>
          <a:xfrm>
            <a:off x="6568751" y="1240976"/>
            <a:ext cx="53557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The modified screened potential model well describes each ground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Model II (instanton model) is the best prediction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However, it still cannot describe the excited states of  P and D wave because the modified screened potential cannot explain the confinement completely. 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884D6022-FA03-2D11-E970-3625110C5384}"/>
              </a:ext>
            </a:extLst>
          </p:cNvPr>
          <p:cNvSpPr/>
          <p:nvPr/>
        </p:nvSpPr>
        <p:spPr>
          <a:xfrm>
            <a:off x="74443" y="1492898"/>
            <a:ext cx="2251582" cy="361264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1C7BD97F-A7E3-A2A4-C640-08911754186F}"/>
              </a:ext>
            </a:extLst>
          </p:cNvPr>
          <p:cNvSpPr/>
          <p:nvPr/>
        </p:nvSpPr>
        <p:spPr>
          <a:xfrm>
            <a:off x="77552" y="3054214"/>
            <a:ext cx="2258621" cy="747445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0A15C904-F628-C91C-E35D-F9E46DCAC5C5}"/>
              </a:ext>
            </a:extLst>
          </p:cNvPr>
          <p:cNvSpPr/>
          <p:nvPr/>
        </p:nvSpPr>
        <p:spPr>
          <a:xfrm>
            <a:off x="74443" y="4575980"/>
            <a:ext cx="2267541" cy="58357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06C93136-2DBB-AA76-507C-F342F6751CD3}"/>
              </a:ext>
            </a:extLst>
          </p:cNvPr>
          <p:cNvSpPr/>
          <p:nvPr/>
        </p:nvSpPr>
        <p:spPr>
          <a:xfrm>
            <a:off x="7147251" y="2015409"/>
            <a:ext cx="3853544" cy="723885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ground state of each wave</a:t>
            </a:r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D2ADCCC3-30B9-8EF0-1BF8-98AC518E92EA}"/>
              </a:ext>
            </a:extLst>
          </p:cNvPr>
          <p:cNvSpPr/>
          <p:nvPr/>
        </p:nvSpPr>
        <p:spPr>
          <a:xfrm>
            <a:off x="2338876" y="1515148"/>
            <a:ext cx="1328056" cy="171536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CEBBC3AF-7AA9-271D-997D-C058D3C3FBC4}"/>
              </a:ext>
            </a:extLst>
          </p:cNvPr>
          <p:cNvSpPr/>
          <p:nvPr/>
        </p:nvSpPr>
        <p:spPr>
          <a:xfrm>
            <a:off x="4963886" y="1508923"/>
            <a:ext cx="1215392" cy="170588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53216421-9329-1E98-F0BD-923370809EBF}"/>
              </a:ext>
            </a:extLst>
          </p:cNvPr>
          <p:cNvSpPr/>
          <p:nvPr/>
        </p:nvSpPr>
        <p:spPr>
          <a:xfrm>
            <a:off x="4966995" y="1689315"/>
            <a:ext cx="1215392" cy="170588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898C0BAB-33B8-075B-2A7F-F73A8F9D0984}"/>
              </a:ext>
            </a:extLst>
          </p:cNvPr>
          <p:cNvSpPr/>
          <p:nvPr/>
        </p:nvSpPr>
        <p:spPr>
          <a:xfrm>
            <a:off x="2338875" y="1698643"/>
            <a:ext cx="1324253" cy="155519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55F2FEDB-FADD-F1AD-3B48-D6670D8E0E9F}"/>
              </a:ext>
            </a:extLst>
          </p:cNvPr>
          <p:cNvSpPr/>
          <p:nvPr/>
        </p:nvSpPr>
        <p:spPr>
          <a:xfrm>
            <a:off x="2341984" y="1869703"/>
            <a:ext cx="1324253" cy="211015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3B66A917-106E-BB2C-2694-F575AF356C33}"/>
              </a:ext>
            </a:extLst>
          </p:cNvPr>
          <p:cNvSpPr/>
          <p:nvPr/>
        </p:nvSpPr>
        <p:spPr>
          <a:xfrm>
            <a:off x="2338875" y="2068758"/>
            <a:ext cx="1330468" cy="181080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A5061372-12BF-4636-396F-D96467763295}"/>
              </a:ext>
            </a:extLst>
          </p:cNvPr>
          <p:cNvSpPr/>
          <p:nvPr/>
        </p:nvSpPr>
        <p:spPr>
          <a:xfrm>
            <a:off x="5574197" y="2083837"/>
            <a:ext cx="608190" cy="181552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207C6442-D909-B701-43B9-FB0437B60A0E}"/>
              </a:ext>
            </a:extLst>
          </p:cNvPr>
          <p:cNvSpPr/>
          <p:nvPr/>
        </p:nvSpPr>
        <p:spPr>
          <a:xfrm>
            <a:off x="5567975" y="2269278"/>
            <a:ext cx="605082" cy="180393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6BA44760-B6E8-BC20-4D6B-F826DEADB68C}"/>
              </a:ext>
            </a:extLst>
          </p:cNvPr>
          <p:cNvSpPr/>
          <p:nvPr/>
        </p:nvSpPr>
        <p:spPr>
          <a:xfrm>
            <a:off x="2341984" y="2648725"/>
            <a:ext cx="1330468" cy="190894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47C1811F-CF04-074D-47C6-D80BC71FC08D}"/>
              </a:ext>
            </a:extLst>
          </p:cNvPr>
          <p:cNvSpPr/>
          <p:nvPr/>
        </p:nvSpPr>
        <p:spPr>
          <a:xfrm>
            <a:off x="2975617" y="3028958"/>
            <a:ext cx="678180" cy="193683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E3140ADF-B784-8361-EFFC-E8F3F6D942B0}"/>
              </a:ext>
            </a:extLst>
          </p:cNvPr>
          <p:cNvSpPr/>
          <p:nvPr/>
        </p:nvSpPr>
        <p:spPr>
          <a:xfrm>
            <a:off x="3689407" y="3040609"/>
            <a:ext cx="667294" cy="185142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" name="사각형: 둥근 모서리 63">
            <a:extLst>
              <a:ext uri="{FF2B5EF4-FFF2-40B4-BE49-F238E27FC236}">
                <a16:creationId xmlns:a16="http://schemas.microsoft.com/office/drawing/2014/main" id="{0C3C6896-B717-A15C-6B60-CE620D4F11A4}"/>
              </a:ext>
            </a:extLst>
          </p:cNvPr>
          <p:cNvSpPr/>
          <p:nvPr/>
        </p:nvSpPr>
        <p:spPr>
          <a:xfrm>
            <a:off x="2978725" y="3218681"/>
            <a:ext cx="678180" cy="193683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BECF388D-1B4A-3562-E1BB-18426229F5A8}"/>
              </a:ext>
            </a:extLst>
          </p:cNvPr>
          <p:cNvSpPr/>
          <p:nvPr/>
        </p:nvSpPr>
        <p:spPr>
          <a:xfrm>
            <a:off x="2341984" y="3405673"/>
            <a:ext cx="1315616" cy="186613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ADD2C21C-99A3-E8D6-9990-762E87333098}"/>
              </a:ext>
            </a:extLst>
          </p:cNvPr>
          <p:cNvSpPr/>
          <p:nvPr/>
        </p:nvSpPr>
        <p:spPr>
          <a:xfrm>
            <a:off x="4982547" y="3428116"/>
            <a:ext cx="1215392" cy="170588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D9E336C3-074D-7322-05EE-EA421BB17233}"/>
              </a:ext>
            </a:extLst>
          </p:cNvPr>
          <p:cNvSpPr/>
          <p:nvPr/>
        </p:nvSpPr>
        <p:spPr>
          <a:xfrm>
            <a:off x="2330249" y="3592014"/>
            <a:ext cx="645368" cy="193683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A8734195-8A3E-A7A8-33FF-7D570584844A}"/>
              </a:ext>
            </a:extLst>
          </p:cNvPr>
          <p:cNvSpPr/>
          <p:nvPr/>
        </p:nvSpPr>
        <p:spPr>
          <a:xfrm>
            <a:off x="5580414" y="3811934"/>
            <a:ext cx="605082" cy="180393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91DECDF4-7683-1A83-8C85-66F777585840}"/>
              </a:ext>
            </a:extLst>
          </p:cNvPr>
          <p:cNvSpPr/>
          <p:nvPr/>
        </p:nvSpPr>
        <p:spPr>
          <a:xfrm>
            <a:off x="5578861" y="4000998"/>
            <a:ext cx="605082" cy="180393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A1624B80-290D-A0DB-4AA5-4DDF0DD90AB2}"/>
              </a:ext>
            </a:extLst>
          </p:cNvPr>
          <p:cNvSpPr/>
          <p:nvPr/>
        </p:nvSpPr>
        <p:spPr>
          <a:xfrm>
            <a:off x="4975479" y="4200054"/>
            <a:ext cx="605082" cy="180393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EF6DC84A-3692-C363-5804-4F3D728802B0}"/>
              </a:ext>
            </a:extLst>
          </p:cNvPr>
          <p:cNvSpPr/>
          <p:nvPr/>
        </p:nvSpPr>
        <p:spPr>
          <a:xfrm>
            <a:off x="4334782" y="4584181"/>
            <a:ext cx="605082" cy="180393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FA1731E6-CD50-9CDC-D668-C04818A1D693}"/>
              </a:ext>
            </a:extLst>
          </p:cNvPr>
          <p:cNvSpPr/>
          <p:nvPr/>
        </p:nvSpPr>
        <p:spPr>
          <a:xfrm>
            <a:off x="2326432" y="4760960"/>
            <a:ext cx="1327365" cy="210621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86D41DF2-A497-B1D0-76BD-CB8B743A29FB}"/>
              </a:ext>
            </a:extLst>
          </p:cNvPr>
          <p:cNvSpPr/>
          <p:nvPr/>
        </p:nvSpPr>
        <p:spPr>
          <a:xfrm>
            <a:off x="2975617" y="4979177"/>
            <a:ext cx="678180" cy="171321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EB007389-69F9-D751-1025-6F4F791CBBFC}"/>
              </a:ext>
            </a:extLst>
          </p:cNvPr>
          <p:cNvSpPr/>
          <p:nvPr/>
        </p:nvSpPr>
        <p:spPr>
          <a:xfrm>
            <a:off x="4356700" y="5743760"/>
            <a:ext cx="569173" cy="184295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39E7FF8C-29B4-C978-F819-069111B5A030}"/>
              </a:ext>
            </a:extLst>
          </p:cNvPr>
          <p:cNvSpPr/>
          <p:nvPr/>
        </p:nvSpPr>
        <p:spPr>
          <a:xfrm>
            <a:off x="7167671" y="2957063"/>
            <a:ext cx="3853543" cy="641641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Most accurate prediction</a:t>
            </a:r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3643F6CD-2137-9423-5B4A-1D728AB66CA2}"/>
              </a:ext>
            </a:extLst>
          </p:cNvPr>
          <p:cNvSpPr/>
          <p:nvPr/>
        </p:nvSpPr>
        <p:spPr>
          <a:xfrm>
            <a:off x="4356700" y="3234804"/>
            <a:ext cx="608885" cy="185142"/>
          </a:xfrm>
          <a:prstGeom prst="round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57F4BD11-CE7C-6947-90CE-553A5B7B19CE}"/>
              </a:ext>
            </a:extLst>
          </p:cNvPr>
          <p:cNvSpPr/>
          <p:nvPr/>
        </p:nvSpPr>
        <p:spPr>
          <a:xfrm>
            <a:off x="3689407" y="1491259"/>
            <a:ext cx="1250457" cy="361264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E2017D1B-64B5-07ED-6F28-453CC1E3050D}"/>
              </a:ext>
            </a:extLst>
          </p:cNvPr>
          <p:cNvSpPr/>
          <p:nvPr/>
        </p:nvSpPr>
        <p:spPr>
          <a:xfrm>
            <a:off x="2333251" y="3054214"/>
            <a:ext cx="644779" cy="342606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C7823636-1D18-B612-130A-9C670CE8321F}"/>
              </a:ext>
            </a:extLst>
          </p:cNvPr>
          <p:cNvSpPr/>
          <p:nvPr/>
        </p:nvSpPr>
        <p:spPr>
          <a:xfrm>
            <a:off x="2981856" y="3591014"/>
            <a:ext cx="687487" cy="223246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C7DEB0C4-0012-D58A-3361-4544B7B72E38}"/>
              </a:ext>
            </a:extLst>
          </p:cNvPr>
          <p:cNvSpPr/>
          <p:nvPr/>
        </p:nvSpPr>
        <p:spPr>
          <a:xfrm>
            <a:off x="3679310" y="3227913"/>
            <a:ext cx="687487" cy="223246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89A5A671-E522-3F93-F55C-02C305986BCB}"/>
              </a:ext>
            </a:extLst>
          </p:cNvPr>
          <p:cNvSpPr/>
          <p:nvPr/>
        </p:nvSpPr>
        <p:spPr>
          <a:xfrm>
            <a:off x="4366796" y="3047952"/>
            <a:ext cx="1806261" cy="19368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13DFC589-2C52-042A-649C-F30957078C04}"/>
              </a:ext>
            </a:extLst>
          </p:cNvPr>
          <p:cNvSpPr/>
          <p:nvPr/>
        </p:nvSpPr>
        <p:spPr>
          <a:xfrm>
            <a:off x="4963886" y="3236741"/>
            <a:ext cx="1209171" cy="19621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9A12DC02-D975-F203-342A-E4E8A05C4B6C}"/>
              </a:ext>
            </a:extLst>
          </p:cNvPr>
          <p:cNvSpPr/>
          <p:nvPr/>
        </p:nvSpPr>
        <p:spPr>
          <a:xfrm>
            <a:off x="3688363" y="3427189"/>
            <a:ext cx="1251502" cy="373162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1297D6D3-EFA1-C482-E9E3-FDBEE6D0B35B}"/>
              </a:ext>
            </a:extLst>
          </p:cNvPr>
          <p:cNvSpPr/>
          <p:nvPr/>
        </p:nvSpPr>
        <p:spPr>
          <a:xfrm>
            <a:off x="4989830" y="3606911"/>
            <a:ext cx="1209171" cy="19621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FD85EBF4-2B51-8442-2BEE-EDB5F1157DA2}"/>
              </a:ext>
            </a:extLst>
          </p:cNvPr>
          <p:cNvSpPr/>
          <p:nvPr/>
        </p:nvSpPr>
        <p:spPr>
          <a:xfrm>
            <a:off x="2326025" y="4576771"/>
            <a:ext cx="1346427" cy="184189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9CABF806-6DDE-30DC-48F2-0474F0C20872}"/>
              </a:ext>
            </a:extLst>
          </p:cNvPr>
          <p:cNvSpPr/>
          <p:nvPr/>
        </p:nvSpPr>
        <p:spPr>
          <a:xfrm>
            <a:off x="2336554" y="4957858"/>
            <a:ext cx="639063" cy="223246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E8A61037-6F3D-EF38-37EF-0EEE3E2C97A1}"/>
              </a:ext>
            </a:extLst>
          </p:cNvPr>
          <p:cNvSpPr/>
          <p:nvPr/>
        </p:nvSpPr>
        <p:spPr>
          <a:xfrm>
            <a:off x="3688361" y="4768708"/>
            <a:ext cx="2484695" cy="373162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DE1BCC2B-10DD-F06E-67B1-4FCFADD2A5A0}"/>
              </a:ext>
            </a:extLst>
          </p:cNvPr>
          <p:cNvSpPr/>
          <p:nvPr/>
        </p:nvSpPr>
        <p:spPr>
          <a:xfrm>
            <a:off x="4961993" y="4584618"/>
            <a:ext cx="1209171" cy="19621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427FE0CD-16C0-6690-0A1C-DBED23447C60}"/>
              </a:ext>
            </a:extLst>
          </p:cNvPr>
          <p:cNvSpPr/>
          <p:nvPr/>
        </p:nvSpPr>
        <p:spPr>
          <a:xfrm>
            <a:off x="3696761" y="4570553"/>
            <a:ext cx="638021" cy="20135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265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3D5891-0A8D-37C4-E480-76296BAF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17" y="1750305"/>
            <a:ext cx="11483566" cy="3063875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Results:</a:t>
            </a:r>
            <a:br>
              <a:rPr lang="en-US" altLang="ko-KR" sz="60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ko-KR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Decay width of the E1 and M1 radiative transitions</a:t>
            </a:r>
            <a:endParaRPr lang="ko-KR" altLang="en-US" sz="6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04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2EDBAE47-A970-44A4-BB16-8AF2E29DA186}"/>
              </a:ext>
            </a:extLst>
          </p:cNvPr>
          <p:cNvSpPr txBox="1">
            <a:spLocks/>
          </p:cNvSpPr>
          <p:nvPr/>
        </p:nvSpPr>
        <p:spPr>
          <a:xfrm>
            <a:off x="417808" y="68708"/>
            <a:ext cx="11506713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/>
              <a:t>Decay width of the electromagnetic transitions</a:t>
            </a:r>
            <a:endParaRPr lang="ko-KR" altLang="en-US" sz="36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9FBEF0B-463D-459B-BCD8-1EC13FDE0E31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4EE6CB-555D-5B59-5E5E-46FDFEF99787}"/>
                  </a:ext>
                </a:extLst>
              </p:cNvPr>
              <p:cNvSpPr txBox="1"/>
              <p:nvPr/>
            </p:nvSpPr>
            <p:spPr>
              <a:xfrm>
                <a:off x="606490" y="1399592"/>
                <a:ext cx="993710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 see the electromagnetic transitions, we need to know the initial and final state because we have to calculate the matrix element of the EM </a:t>
                </a:r>
                <a:r>
                  <a:rPr lang="en-US" altLang="ko-KR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hamiltonian</a:t>
                </a: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From the previous results, we get also each wavefunction of state. 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wavefunctions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are obtained by the eigenvalue problem.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ko-KR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4EE6CB-555D-5B59-5E5E-46FDFEF99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90" y="1399592"/>
                <a:ext cx="9937102" cy="2308324"/>
              </a:xfrm>
              <a:prstGeom prst="rect">
                <a:avLst/>
              </a:prstGeom>
              <a:blipFill>
                <a:blip r:embed="rId2"/>
                <a:stretch>
                  <a:fillRect l="-368" t="-18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51BE4DBB-160B-03ED-9750-1E1F8DC27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5" y="3978406"/>
            <a:ext cx="4246368" cy="254782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3247256-8EB0-53A9-DDF3-41F45D1C6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80" y="3978406"/>
            <a:ext cx="4246367" cy="254782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74F447D-784E-B3C0-CFA2-3B224D4C5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63" y="4001200"/>
            <a:ext cx="4208379" cy="2525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B7275E-EAC7-C7B5-7019-AF5DB07949E0}"/>
              </a:ext>
            </a:extLst>
          </p:cNvPr>
          <p:cNvSpPr txBox="1"/>
          <p:nvPr/>
        </p:nvSpPr>
        <p:spPr>
          <a:xfrm>
            <a:off x="417808" y="342900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Example: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7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DCE44C4-3D7A-440A-BB43-2E720FC6C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597689"/>
                <a:ext cx="10515598" cy="5104562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Introduction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Heavy-Quark </a:t>
                </a:r>
                <a:r>
                  <a:rPr lang="en-US" altLang="ko-KR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Potential&amp;Instanton</a:t>
                </a:r>
                <a:endParaRPr lang="en-US" altLang="ko-KR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altLang="ko-KR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Heavy-quark potential in the instanton vacuum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r>
                  <a:rPr lang="en-US" altLang="ko-KR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Instanton-induced </a:t>
                </a:r>
                <a:r>
                  <a:rPr lang="en-US" altLang="ko-KR" sz="2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heay</a:t>
                </a:r>
                <a:r>
                  <a:rPr lang="en-US" altLang="ko-KR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-quark potential </a:t>
                </a:r>
                <a:endParaRPr lang="en-US" altLang="ko-KR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v"/>
                </a:pPr>
                <a:r>
                  <a:rPr lang="en-US" altLang="ko-KR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Spin-dependent parts of the </a:t>
                </a:r>
                <a14:m>
                  <m:oMath xmlns:m="http://schemas.openxmlformats.org/officeDocument/2006/math">
                    <m:r>
                      <a:rPr lang="en-US" altLang="ko-KR" sz="2400" b="0" i="1">
                        <a:solidFill>
                          <a:schemeClr val="bg1"/>
                        </a:solidFill>
                        <a:latin typeface="Cambria Math" panose="02000000000000000000" pitchFamily="2" charset="0"/>
                        <a:ea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altLang="ko-K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ko-KR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potential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endParaRPr lang="en-US" altLang="ko-KR" sz="2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ko-KR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Results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r>
                  <a:rPr lang="en-US" altLang="ko-KR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Charmonium energy spectrum 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r>
                  <a:rPr lang="en-US" altLang="ko-KR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Decay rate of the E1 &amp; M1 Radiative Transition</a:t>
                </a:r>
              </a:p>
              <a:p>
                <a:endParaRPr lang="en-US" altLang="ko-KR" sz="2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ko-KR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Summary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DCE44C4-3D7A-440A-BB43-2E720FC6C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597689"/>
                <a:ext cx="10515598" cy="5104562"/>
              </a:xfrm>
              <a:blipFill>
                <a:blip r:embed="rId2"/>
                <a:stretch>
                  <a:fillRect l="-812" t="-16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6A0F03A-6BDA-4FDC-93BC-47198D737355}"/>
              </a:ext>
            </a:extLst>
          </p:cNvPr>
          <p:cNvCxnSpPr>
            <a:cxnSpLocks/>
          </p:cNvCxnSpPr>
          <p:nvPr/>
        </p:nvCxnSpPr>
        <p:spPr>
          <a:xfrm>
            <a:off x="0" y="1159775"/>
            <a:ext cx="12192000" cy="1661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>
            <a:extLst>
              <a:ext uri="{FF2B5EF4-FFF2-40B4-BE49-F238E27FC236}">
                <a16:creationId xmlns:a16="http://schemas.microsoft.com/office/drawing/2014/main" id="{64FC35F4-9E1B-4556-A12C-4CF3AB14416B}"/>
              </a:ext>
            </a:extLst>
          </p:cNvPr>
          <p:cNvSpPr txBox="1">
            <a:spLocks/>
          </p:cNvSpPr>
          <p:nvPr/>
        </p:nvSpPr>
        <p:spPr>
          <a:xfrm>
            <a:off x="427140" y="67243"/>
            <a:ext cx="10515600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>
                <a:solidFill>
                  <a:schemeClr val="bg1"/>
                </a:solidFill>
              </a:rPr>
              <a:t>Outline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34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2EDBAE47-A970-44A4-BB16-8AF2E29DA186}"/>
              </a:ext>
            </a:extLst>
          </p:cNvPr>
          <p:cNvSpPr txBox="1">
            <a:spLocks/>
          </p:cNvSpPr>
          <p:nvPr/>
        </p:nvSpPr>
        <p:spPr>
          <a:xfrm>
            <a:off x="417808" y="68708"/>
            <a:ext cx="11506713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/>
              <a:t>Decay width of the electromagnetic transitions</a:t>
            </a:r>
            <a:endParaRPr lang="ko-KR" altLang="en-US" sz="36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9FBEF0B-463D-459B-BCD8-1EC13FDE0E31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E4EE6CB-555D-5B59-5E5E-46FDFEF99787}"/>
              </a:ext>
            </a:extLst>
          </p:cNvPr>
          <p:cNvSpPr txBox="1"/>
          <p:nvPr/>
        </p:nvSpPr>
        <p:spPr>
          <a:xfrm>
            <a:off x="606490" y="1399592"/>
            <a:ext cx="99371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The interaction Hamiltonian of the quark-photon EM coupling at the tree level is given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It gives the electric and magnetic dipole interaction: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The initial and final </a:t>
            </a:r>
            <a:r>
              <a:rPr lang="en-US" altLang="ko-K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Fock</a:t>
            </a: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 states are represented by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7" name="그림 6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H_{\rm EM}=-e_c|e|\bar{\psi}\gamma^\mu A_\mu\psi.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A9087C99-0709-BAF7-13C1-D022102709E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51" y="2205893"/>
            <a:ext cx="2037029" cy="234057"/>
          </a:xfrm>
          <a:prstGeom prst="rect">
            <a:avLst/>
          </a:prstGeom>
        </p:spPr>
      </p:pic>
      <p:pic>
        <p:nvPicPr>
          <p:cNvPr id="19" name="그림 18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e_c=2/3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BC76C51F-1CAC-D911-174F-8D89C5B836A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121" y="2236369"/>
            <a:ext cx="732648" cy="2035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2863AA2-8191-DB06-C0FD-59C53E0F958F}"/>
              </a:ext>
            </a:extLst>
          </p:cNvPr>
          <p:cNvSpPr txBox="1"/>
          <p:nvPr/>
        </p:nvSpPr>
        <p:spPr>
          <a:xfrm>
            <a:off x="8568938" y="2112302"/>
            <a:ext cx="288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: charge of the charm quark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25" name="그림 24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H_{\rm E1}=e_c|e|\vec{r}\cdot\vec{E},\quad H_{\rm M1}=-\frac{e_c|e|}{2m_Q}\vec{\sigma}\cdot\vec{B}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8C078D73-7595-95D8-7FF4-1BC77CD3FD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98" y="3306776"/>
            <a:ext cx="3864686" cy="547200"/>
          </a:xfrm>
          <a:prstGeom prst="rect">
            <a:avLst/>
          </a:prstGeom>
        </p:spPr>
      </p:pic>
      <p:pic>
        <p:nvPicPr>
          <p:cNvPr id="35" name="그림 34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|nL\rangle\rightarrow |n;L,m_l;S,m_s;J,m_J;0\rangle=|n;L,m_l;S,m_s;J,m_J\rangle\otimes|0\rangle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31C46DB3-1F56-E12B-248B-4BBA86ABDD9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98" y="4661600"/>
            <a:ext cx="6224914" cy="229029"/>
          </a:xfrm>
          <a:prstGeom prst="rect">
            <a:avLst/>
          </a:prstGeom>
        </p:spPr>
      </p:pic>
      <p:pic>
        <p:nvPicPr>
          <p:cNvPr id="33" name="그림 32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|n'L'\rangle\rightarrow |n';L',m_l';S',m_{s'};J,m_{J'};\gamma\rangle=|n';L',m_{l'};S',m_{s'};J',m_{J'}\rangle\otimes|\gamma\rangle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F512D3DA-F3B4-5CF8-B7BC-61BC39FA94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8" y="5031852"/>
            <a:ext cx="7190400" cy="2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60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7077F5B9-6B7F-3EF3-4C99-B0EABE44C6A6}"/>
              </a:ext>
            </a:extLst>
          </p:cNvPr>
          <p:cNvSpPr txBox="1">
            <a:spLocks/>
          </p:cNvSpPr>
          <p:nvPr/>
        </p:nvSpPr>
        <p:spPr>
          <a:xfrm>
            <a:off x="417808" y="68708"/>
            <a:ext cx="11506713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/>
              <a:t>Decay width of the electromagnetic transitions</a:t>
            </a:r>
            <a:endParaRPr lang="ko-KR" altLang="en-US" sz="36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9E66F19B-9631-6BEE-7468-2D6A272C64EF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90F897-A028-A5C1-E405-39D2B8781225}"/>
                  </a:ext>
                </a:extLst>
              </p:cNvPr>
              <p:cNvSpPr txBox="1"/>
              <p:nvPr/>
            </p:nvSpPr>
            <p:spPr>
              <a:xfrm>
                <a:off x="606490" y="1399592"/>
                <a:ext cx="9937102" cy="4298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Using these states, we get the E1 and M1 decay width[28]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is a final photon energy,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</a:rPr>
                  <a:t>denotes a total energy of the final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state,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p>
                    </m:sSubSup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stands for a mass of the initial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state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is known as the fine-structure constant.</a:t>
                </a:r>
                <a:endParaRPr lang="ko-KR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90F897-A028-A5C1-E405-39D2B8781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90" y="1399592"/>
                <a:ext cx="9937102" cy="4298293"/>
              </a:xfrm>
              <a:prstGeom prst="rect">
                <a:avLst/>
              </a:prstGeom>
              <a:blipFill>
                <a:blip r:embed="rId5"/>
                <a:stretch>
                  <a:fillRect l="-368" b="-12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그림 15" descr="\documentclass{article}&#10;\usepackage{amsmath}&#10;\pagestyle{empty}&#10;\begin{document}&#10;\begin{equation}&#10;\Gamma_{\rm E1}(n^{2S+1}L_J\rightarrow n'^{2S'+1}L'_{J'}+\gamma)=\frac{4}{3}C_{fi}\delta_{SS'}e_c^2\alpha|\langle\psi_f|r|\psi_i\rangle|^2E_\gamma^3\frac{E_f^{(c\bar{c})}}{M_i^{(c\bar{c})}}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305F7E88-2787-34F3-2BE4-C5846922D7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75" y="2552598"/>
            <a:ext cx="6652768" cy="687108"/>
          </a:xfrm>
          <a:prstGeom prst="rect">
            <a:avLst/>
          </a:prstGeom>
        </p:spPr>
      </p:pic>
      <p:pic>
        <p:nvPicPr>
          <p:cNvPr id="14" name="그림 13" descr="\documentclass{article}&#10;\usepackage{amsmath}&#10;\pagestyle{empty}&#10;\begin{document}&#10;\begin{equation}&#10;\Gamma_{\rm M1}(n^{2S+1}L_J\rightarrow n'^{2S'+1}L'_{J'}+\gamma)=\frac{4}{3}\frac{2J'+1}{2L+1}\delta_{LL'}\delta_{S,S'\pm 1}e_c^2\frac{\alpha}{m_c^2}|\langle\psi_f|\psi_i\rangle|^2E_\gamma^3\frac{E_f^{(c\bar{c})}}{M_i^{(c\bar{c})}}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8F5418C9-6380-7182-8802-CB0595A586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76" y="3694554"/>
            <a:ext cx="7733657" cy="687108"/>
          </a:xfrm>
          <a:prstGeom prst="rect">
            <a:avLst/>
          </a:prstGeom>
        </p:spPr>
      </p:pic>
      <p:pic>
        <p:nvPicPr>
          <p:cNvPr id="17" name="그림 16" descr="\documentclass{article}&#10;\usepackage{amsmath}&#10;\pagestyle{empty}&#10;\begin{document}&#10;\begin{equation}&#10;C_{fi}={\rm max}(L,L')(2J'+1)\left\{\begin{array}{ccc}&#10;L'&amp;J'&amp;S\\&#10;J&amp; L &amp; 1&#10;\end{array}\right\}^2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92946738-BC42-6E58-F145-8A5139408CF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48" y="2696812"/>
            <a:ext cx="2584473" cy="3986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882A34-ABF5-0722-E2A3-D62E66FFC99B}"/>
              </a:ext>
            </a:extLst>
          </p:cNvPr>
          <p:cNvSpPr txBox="1"/>
          <p:nvPr/>
        </p:nvSpPr>
        <p:spPr>
          <a:xfrm>
            <a:off x="36212" y="6386284"/>
            <a:ext cx="9060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800" b="0" i="0" u="none" strike="noStrike" baseline="0" dirty="0">
                <a:latin typeface="Cambria Math" panose="02040503050406030204" pitchFamily="18" charset="0"/>
                <a:ea typeface="Cambria Math" panose="02040503050406030204" pitchFamily="18" charset="0"/>
              </a:rPr>
              <a:t>[28] </a:t>
            </a:r>
            <a:r>
              <a:rPr lang="en-US" altLang="ko-KR" sz="1800" dirty="0"/>
              <a:t>T. Barnes and S. Godfrey, Phys. Rev. D 69, 054008 (2004)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EC24DBE-DB6B-15A6-9E2E-D58A43A82803}"/>
              </a:ext>
            </a:extLst>
          </p:cNvPr>
          <p:cNvCxnSpPr/>
          <p:nvPr/>
        </p:nvCxnSpPr>
        <p:spPr>
          <a:xfrm>
            <a:off x="0" y="6278946"/>
            <a:ext cx="12192000" cy="3812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325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2EDBAE47-A970-44A4-BB16-8AF2E29DA186}"/>
              </a:ext>
            </a:extLst>
          </p:cNvPr>
          <p:cNvSpPr txBox="1">
            <a:spLocks/>
          </p:cNvSpPr>
          <p:nvPr/>
        </p:nvSpPr>
        <p:spPr>
          <a:xfrm>
            <a:off x="417808" y="68708"/>
            <a:ext cx="11506713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Results: E1 &amp; M1 Radiative Transitions</a:t>
            </a:r>
            <a:endParaRPr lang="ko-KR" altLang="en-US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9FBEF0B-463D-459B-BCD8-1EC13FDE0E31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CCD983D7-9A10-4E1A-B6DE-0BCDD66D5418}"/>
              </a:ext>
            </a:extLst>
          </p:cNvPr>
          <p:cNvCxnSpPr/>
          <p:nvPr/>
        </p:nvCxnSpPr>
        <p:spPr>
          <a:xfrm>
            <a:off x="0" y="6278946"/>
            <a:ext cx="12192000" cy="3812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248A41FF-2C8E-422C-FF56-F2C89CF8A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12" y="1455525"/>
            <a:ext cx="4458452" cy="178115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144C547-7919-6306-AA21-7333FA3F0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858" y="1455525"/>
            <a:ext cx="4998537" cy="1781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9A71AC-9BD6-04E6-05B7-0C37EACB5109}"/>
                  </a:ext>
                </a:extLst>
              </p:cNvPr>
              <p:cNvSpPr txBox="1"/>
              <p:nvPr/>
            </p:nvSpPr>
            <p:spPr>
              <a:xfrm>
                <a:off x="1969256" y="1158148"/>
                <a:ext cx="2611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2S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1P</a:t>
                </a:r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transitions (keV)</a:t>
                </a:r>
                <a:endParaRPr lang="ko-KR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9A71AC-9BD6-04E6-05B7-0C37EACB5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256" y="1158148"/>
                <a:ext cx="2611677" cy="369332"/>
              </a:xfrm>
              <a:prstGeom prst="rect">
                <a:avLst/>
              </a:prstGeom>
              <a:blipFill>
                <a:blip r:embed="rId4"/>
                <a:stretch>
                  <a:fillRect l="-1869" t="-11475" r="-1636" b="-229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154991B-46AA-51B2-95F3-256F7D5A0C96}"/>
                  </a:ext>
                </a:extLst>
              </p:cNvPr>
              <p:cNvSpPr txBox="1"/>
              <p:nvPr/>
            </p:nvSpPr>
            <p:spPr>
              <a:xfrm>
                <a:off x="7872648" y="1146381"/>
                <a:ext cx="26757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1S</a:t>
                </a:r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transitions (keV)</a:t>
                </a:r>
                <a:endParaRPr lang="ko-KR" altLang="en-US" dirty="0">
                  <a:latin typeface="Cambria Math" panose="02040503050406030204" pitchFamily="18" charset="0"/>
                </a:endParaRPr>
              </a:p>
              <a:p>
                <a:endParaRPr lang="ko-KR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154991B-46AA-51B2-95F3-256F7D5A0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648" y="1146381"/>
                <a:ext cx="2675797" cy="646331"/>
              </a:xfrm>
              <a:prstGeom prst="rect">
                <a:avLst/>
              </a:prstGeom>
              <a:blipFill>
                <a:blip r:embed="rId5"/>
                <a:stretch>
                  <a:fillRect l="-1822" t="-5660" r="-13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8AE390-C822-988E-3AFF-4F44AF853B4A}"/>
                  </a:ext>
                </a:extLst>
              </p:cNvPr>
              <p:cNvSpPr txBox="1"/>
              <p:nvPr/>
            </p:nvSpPr>
            <p:spPr>
              <a:xfrm>
                <a:off x="484740" y="3302251"/>
                <a:ext cx="4911125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instanton effects tend to correct the mass spectrum from Model I.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b="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b="0" dirty="0">
                    <a:latin typeface="Cambria Math" panose="02040503050406030204" pitchFamily="18" charset="0"/>
                  </a:rPr>
                  <a:t> are still big, which are a common problem of the nonrelativistic models.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mbria Math" panose="02040503050406030204" pitchFamily="18" charset="0"/>
                  </a:rPr>
                  <a:t>The confinement potentials of these models are not enough to reproduce the excited states.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b="0" dirty="0">
                    <a:latin typeface="Cambria Math" panose="02040503050406030204" pitchFamily="18" charset="0"/>
                  </a:rPr>
                  <a:t>Nevertheless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, the instanton effects offer the smaller values than the no instanton models.</a:t>
                </a:r>
                <a:endParaRPr lang="en-US" altLang="ko-KR" b="0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ko-KR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8AE390-C822-988E-3AFF-4F44AF853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0" y="3302251"/>
                <a:ext cx="4911125" cy="3139321"/>
              </a:xfrm>
              <a:prstGeom prst="rect">
                <a:avLst/>
              </a:prstGeom>
              <a:blipFill>
                <a:blip r:embed="rId6"/>
                <a:stretch>
                  <a:fillRect l="-870" t="-1359" r="-19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F21E6E42-181A-799E-C459-12CD98D3DA1B}"/>
              </a:ext>
            </a:extLst>
          </p:cNvPr>
          <p:cNvSpPr txBox="1"/>
          <p:nvPr/>
        </p:nvSpPr>
        <p:spPr>
          <a:xfrm>
            <a:off x="74443" y="6322810"/>
            <a:ext cx="10599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[28] T. Barnes and S. Godfrey, Phys. Rev. D 69, 054008 (2004)</a:t>
            </a:r>
          </a:p>
          <a:p>
            <a:r>
              <a:rPr lang="en-US" altLang="ko-KR" sz="1400" dirty="0"/>
              <a:t>[29] Wei-Jun Deng et al, Phys. Rev. D 95. 034026 (2017)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4D7C96-E003-A1FC-A878-38983C53DB7B}"/>
                  </a:ext>
                </a:extLst>
              </p:cNvPr>
              <p:cNvSpPr txBox="1"/>
              <p:nvPr/>
            </p:nvSpPr>
            <p:spPr>
              <a:xfrm>
                <a:off x="6182245" y="3428999"/>
                <a:ext cx="542429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Overall, the modified </a:t>
                </a: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screened potential model gives excellent results in this transition compared to other models.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However,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b="0" dirty="0">
                    <a:latin typeface="Cambria Math" panose="02040503050406030204" pitchFamily="18" charset="0"/>
                  </a:rPr>
                  <a:t> (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may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b="0" dirty="0">
                    <a:latin typeface="Cambria Math" panose="02040503050406030204" pitchFamily="18" charset="0"/>
                  </a:rPr>
                  <a:t> also) </a:t>
                </a:r>
                <a:r>
                  <a:rPr lang="en-US" altLang="ko-KR" b="0" dirty="0" err="1">
                    <a:latin typeface="Cambria Math" panose="02040503050406030204" pitchFamily="18" charset="0"/>
                  </a:rPr>
                  <a:t>littile</a:t>
                </a:r>
                <a:r>
                  <a:rPr lang="en-US" altLang="ko-KR" b="0" dirty="0">
                    <a:latin typeface="Cambria Math" panose="02040503050406030204" pitchFamily="18" charset="0"/>
                  </a:rPr>
                  <a:t> big.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mbria Math" panose="02040503050406030204" pitchFamily="18" charset="0"/>
                  </a:rPr>
                  <a:t>We are guessing that is from the overestimated </a:t>
                </a:r>
                <a:r>
                  <a:rPr lang="en-US" altLang="ko-KR">
                    <a:latin typeface="Cambria Math" panose="02040503050406030204" pitchFamily="18" charset="0"/>
                  </a:rPr>
                  <a:t>excited states(2P).</a:t>
                </a:r>
                <a:endParaRPr lang="en-US" altLang="ko-KR" b="0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ko-KR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4D7C96-E003-A1FC-A878-38983C53D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245" y="3428999"/>
                <a:ext cx="5424298" cy="2031325"/>
              </a:xfrm>
              <a:prstGeom prst="rect">
                <a:avLst/>
              </a:prstGeom>
              <a:blipFill>
                <a:blip r:embed="rId7"/>
                <a:stretch>
                  <a:fillRect l="-674" t="-17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2997A150-DB25-DBA4-1780-BD7A33AE53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3300" y="5394109"/>
            <a:ext cx="3753374" cy="81926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D0216F1-E6D6-8FCC-9A1F-79FED52938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4722" y="5103725"/>
            <a:ext cx="3801005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40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B4309775-4C4A-7D71-9440-4BA20258D7B8}"/>
              </a:ext>
            </a:extLst>
          </p:cNvPr>
          <p:cNvSpPr txBox="1">
            <a:spLocks/>
          </p:cNvSpPr>
          <p:nvPr/>
        </p:nvSpPr>
        <p:spPr>
          <a:xfrm>
            <a:off x="417808" y="68708"/>
            <a:ext cx="11506713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Results: E1 &amp; M1 Radiative Transitions</a:t>
            </a:r>
            <a:endParaRPr lang="ko-KR" altLang="en-US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3B4182E-29D2-CC3A-4994-FF46ABF0B4CC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9566663-E95B-B8EE-3925-52C575DA4A19}"/>
              </a:ext>
            </a:extLst>
          </p:cNvPr>
          <p:cNvCxnSpPr/>
          <p:nvPr/>
        </p:nvCxnSpPr>
        <p:spPr>
          <a:xfrm>
            <a:off x="0" y="6278946"/>
            <a:ext cx="12192000" cy="3812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33BE596-E006-F9F0-3685-EA85AFC2D444}"/>
              </a:ext>
            </a:extLst>
          </p:cNvPr>
          <p:cNvSpPr txBox="1"/>
          <p:nvPr/>
        </p:nvSpPr>
        <p:spPr>
          <a:xfrm>
            <a:off x="74443" y="6322810"/>
            <a:ext cx="10599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[28] T. Barnes and S. Godfrey, Phys. Rev. D 69, 054008 (2004)</a:t>
            </a:r>
          </a:p>
          <a:p>
            <a:r>
              <a:rPr lang="en-US" altLang="ko-KR" sz="1400" dirty="0"/>
              <a:t>[29] Wei-Jun Deng et al, Phys. Rev. D 95. 034026 (2017)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79CCCDE-4D43-BD2C-2FDF-537216257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74" y="1503736"/>
            <a:ext cx="4821131" cy="2175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E09E7C-4633-6A2C-BC89-AFB7C7FFCAE0}"/>
                  </a:ext>
                </a:extLst>
              </p:cNvPr>
              <p:cNvSpPr txBox="1"/>
              <p:nvPr/>
            </p:nvSpPr>
            <p:spPr>
              <a:xfrm>
                <a:off x="1674807" y="1159549"/>
                <a:ext cx="27142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1P</a:t>
                </a:r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transitions (keV)</a:t>
                </a:r>
                <a:endParaRPr lang="ko-KR" altLang="en-US" dirty="0">
                  <a:latin typeface="Cambria Math" panose="02040503050406030204" pitchFamily="18" charset="0"/>
                </a:endParaRPr>
              </a:p>
              <a:p>
                <a:endParaRPr lang="ko-KR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E09E7C-4633-6A2C-BC89-AFB7C7FFC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07" y="1159549"/>
                <a:ext cx="2714269" cy="646331"/>
              </a:xfrm>
              <a:prstGeom prst="rect">
                <a:avLst/>
              </a:prstGeom>
              <a:blipFill>
                <a:blip r:embed="rId3"/>
                <a:stretch>
                  <a:fillRect l="-2022" t="-5660" r="-1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006853-95F0-007D-00EE-E00F783D8AF9}"/>
                  </a:ext>
                </a:extLst>
              </p:cNvPr>
              <p:cNvSpPr txBox="1"/>
              <p:nvPr/>
            </p:nvSpPr>
            <p:spPr>
              <a:xfrm>
                <a:off x="417808" y="3759077"/>
                <a:ext cx="522826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mbria Math" panose="02040503050406030204" pitchFamily="18" charset="0"/>
                  </a:rPr>
                  <a:t>One can see the problems of the nonrelativistic models.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mbria Math" panose="02040503050406030204" pitchFamily="18" charset="0"/>
                  </a:rPr>
                  <a:t>In the higher states, they cannot well describe the transitions.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mbria Math" panose="02040503050406030204" pitchFamily="18" charset="0"/>
                  </a:rPr>
                  <a:t>However, the instanton effects give better results than Model I.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mbria Math" panose="02040503050406030204" pitchFamily="18" charset="0"/>
                  </a:rPr>
                  <a:t>Especially,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is remarkable for the best result of the nonrelativistic models.</a:t>
                </a:r>
                <a:endParaRPr lang="ko-KR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006853-95F0-007D-00EE-E00F783D8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08" y="3759077"/>
                <a:ext cx="5228268" cy="2308324"/>
              </a:xfrm>
              <a:prstGeom prst="rect">
                <a:avLst/>
              </a:prstGeom>
              <a:blipFill>
                <a:blip r:embed="rId4"/>
                <a:stretch>
                  <a:fillRect l="-817" t="-1852" r="-1050" b="-31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>
            <a:extLst>
              <a:ext uri="{FF2B5EF4-FFF2-40B4-BE49-F238E27FC236}">
                <a16:creationId xmlns:a16="http://schemas.microsoft.com/office/drawing/2014/main" id="{21EE9DF9-A511-C1A9-00E5-B1289AD99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46" y="1503736"/>
            <a:ext cx="5447334" cy="18366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A7DC3E-6A3A-3723-F98A-DCFF24797E8E}"/>
              </a:ext>
            </a:extLst>
          </p:cNvPr>
          <p:cNvSpPr txBox="1"/>
          <p:nvPr/>
        </p:nvSpPr>
        <p:spPr>
          <a:xfrm>
            <a:off x="6203978" y="3373607"/>
            <a:ext cx="5228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mbria Math" panose="02040503050406030204" pitchFamily="18" charset="0"/>
              </a:rPr>
              <a:t>The modified screened potential models predict the first two transitions very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mbria Math" panose="02040503050406030204" pitchFamily="18" charset="0"/>
              </a:rPr>
              <a:t>On the other hands, we cannot explain the last two transitions. (Homework!)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B33045-449C-D835-652B-7AFB3F41D0B4}"/>
              </a:ext>
            </a:extLst>
          </p:cNvPr>
          <p:cNvSpPr txBox="1"/>
          <p:nvPr/>
        </p:nvSpPr>
        <p:spPr>
          <a:xfrm>
            <a:off x="8444837" y="1137187"/>
            <a:ext cx="746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(keV)</a:t>
            </a:r>
            <a:endParaRPr lang="ko-KR" altLang="en-US" dirty="0">
              <a:latin typeface="Cambria Math" panose="02040503050406030204" pitchFamily="18" charset="0"/>
            </a:endParaRPr>
          </a:p>
          <a:p>
            <a:endParaRPr lang="ko-KR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29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CF94A18-6175-479C-AB10-E07B379118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8238"/>
                <a:ext cx="10515600" cy="509195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make the modified screened potential to include the instanton effects on SP model. </a:t>
                </a:r>
              </a:p>
              <a:p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obtained the charmonium spectrum from the heavy-quark potential with the instanton effects.</a:t>
                </a:r>
              </a:p>
              <a:p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got the smaller running coupling constant from MSP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=0.49) than that of SP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=0.51)</m:t>
                    </m:r>
                  </m:oMath>
                </a14:m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model.</a:t>
                </a:r>
              </a:p>
              <a:p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instanton model (Model II) gives revised results of each ground state than the others.</a:t>
                </a:r>
              </a:p>
              <a:p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also evaluated the radiative transition width of E1 and M1 transitions.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Although the instanton effect in the heavy-quark system is known to have little contribution, it gives remarkable results from E1 and M1 transitions.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So, we can say that the instanton is still meaningful in the heavy-quark system.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CF94A18-6175-479C-AB10-E07B37911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8238"/>
                <a:ext cx="10515600" cy="5091953"/>
              </a:xfrm>
              <a:blipFill>
                <a:blip r:embed="rId2"/>
                <a:stretch>
                  <a:fillRect l="-464" t="-1794" r="-116" b="-19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제목 1">
            <a:extLst>
              <a:ext uri="{FF2B5EF4-FFF2-40B4-BE49-F238E27FC236}">
                <a16:creationId xmlns:a16="http://schemas.microsoft.com/office/drawing/2014/main" id="{AD95F03C-19FB-4E44-836E-3853ABDA554A}"/>
              </a:ext>
            </a:extLst>
          </p:cNvPr>
          <p:cNvSpPr txBox="1">
            <a:spLocks/>
          </p:cNvSpPr>
          <p:nvPr/>
        </p:nvSpPr>
        <p:spPr>
          <a:xfrm>
            <a:off x="401973" y="61163"/>
            <a:ext cx="10515600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Summary</a:t>
            </a:r>
            <a:endParaRPr lang="ko-KR" altLang="en-US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2395FF2-74DA-48FE-A9C5-8E51DC83BDB4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721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A2551E-4261-49C6-B78F-010F4C9A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263"/>
            <a:ext cx="10515600" cy="3141473"/>
          </a:xfrm>
        </p:spPr>
        <p:txBody>
          <a:bodyPr>
            <a:normAutofit/>
          </a:bodyPr>
          <a:lstStyle/>
          <a:p>
            <a:pPr algn="ctr"/>
            <a:r>
              <a:rPr lang="en-US" altLang="ko-KR" sz="7200" b="1" dirty="0"/>
              <a:t>Thank you for your attention</a:t>
            </a:r>
            <a:endParaRPr lang="ko-KR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37147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E0B0BEFD-AEAF-49DB-9457-F3C0EDE7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8800" b="1" dirty="0"/>
              <a:t>Back Up</a:t>
            </a:r>
            <a:endParaRPr lang="en-US" altLang="ko-KR" sz="8800" b="1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63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5C37A6E-2203-4315-B50E-8F6C126EF1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0320"/>
                <a:ext cx="10515600" cy="5304320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</a:t>
                </a:r>
                <a:r>
                  <a:rPr lang="ko-KR" alt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Ref. [2], they considered the one-gluon exchange(OGE) perturbation part.</a:t>
                </a:r>
              </a:p>
              <a:p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They used the instanton packing parameter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~0.01</m:t>
                    </m:r>
                  </m:oMath>
                </a14:m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as the running coupling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f>
                          <m:f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Averaged Wilson loop(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correlator) can be written as</a:t>
                </a:r>
              </a:p>
              <a:p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ko-KR" sz="9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ko-KR" sz="800" dirty="0">
                  <a:latin typeface="Cambria Math" panose="02040503050406030204" pitchFamily="18" charset="0"/>
                </a:endParaRPr>
              </a:p>
              <a:p>
                <a:r>
                  <a:rPr lang="en-US" altLang="ko-KR" sz="2000" dirty="0">
                    <a:latin typeface="Cambria Math" panose="02040503050406030204" pitchFamily="18" charset="0"/>
                  </a:rPr>
                  <a:t>Using the Fourier 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sz="2000" dirty="0">
                    <a:latin typeface="Cambria Math" panose="02040503050406030204" pitchFamily="18" charset="0"/>
                  </a:rPr>
                  <a:t>:</a:t>
                </a:r>
                <a:r>
                  <a:rPr lang="ko-KR" altLang="en-US" sz="20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altLang="ko-KR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5C37A6E-2203-4315-B50E-8F6C126EF1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0320"/>
                <a:ext cx="10515600" cy="5304320"/>
              </a:xfrm>
              <a:blipFill>
                <a:blip r:embed="rId5"/>
                <a:stretch>
                  <a:fillRect l="-522" t="-12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D0B31407-51DF-43F1-B3DB-166337322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749" y="3002253"/>
            <a:ext cx="5522948" cy="79806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677BC7F-9966-42D9-9F0C-B1A18287E1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961"/>
          <a:stretch/>
        </p:blipFill>
        <p:spPr>
          <a:xfrm>
            <a:off x="9890039" y="1531989"/>
            <a:ext cx="1609435" cy="24760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63CD3B1-F818-459D-BE78-691AFE6F0C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7723" y="3726875"/>
            <a:ext cx="3324565" cy="552450"/>
          </a:xfrm>
          <a:prstGeom prst="rect">
            <a:avLst/>
          </a:prstGeom>
        </p:spPr>
      </p:pic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727F8D29-D9E6-4DEE-89E0-74203ABAA05C}"/>
              </a:ext>
            </a:extLst>
          </p:cNvPr>
          <p:cNvSpPr/>
          <p:nvPr/>
        </p:nvSpPr>
        <p:spPr>
          <a:xfrm>
            <a:off x="3350768" y="3821030"/>
            <a:ext cx="934720" cy="342900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2E7A54D-B1AA-4B67-AB2A-FE19B71503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97" y="2497276"/>
            <a:ext cx="2825182" cy="14556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AA71BA-2677-4053-B09B-76FA98201196}"/>
              </a:ext>
            </a:extLst>
          </p:cNvPr>
          <p:cNvSpPr txBox="1"/>
          <p:nvPr/>
        </p:nvSpPr>
        <p:spPr>
          <a:xfrm>
            <a:off x="11224809" y="2567218"/>
            <a:ext cx="43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A8A5C2-68BA-413E-A206-429D21B71A33}"/>
              </a:ext>
            </a:extLst>
          </p:cNvPr>
          <p:cNvSpPr txBox="1"/>
          <p:nvPr/>
        </p:nvSpPr>
        <p:spPr>
          <a:xfrm>
            <a:off x="11224809" y="3662755"/>
            <a:ext cx="43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(2)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13E130-859A-4FDB-BD89-0F2CBCBCBB83}"/>
              </a:ext>
            </a:extLst>
          </p:cNvPr>
          <p:cNvSpPr txBox="1"/>
          <p:nvPr/>
        </p:nvSpPr>
        <p:spPr>
          <a:xfrm>
            <a:off x="1209577" y="3807814"/>
            <a:ext cx="210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order of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BDB031-7337-4245-BFE8-880C8DDA5C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0339" y="5689552"/>
            <a:ext cx="6609788" cy="5437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7B7D7F-F17F-4D44-BDF6-675B59D74E16}"/>
              </a:ext>
            </a:extLst>
          </p:cNvPr>
          <p:cNvSpPr txBox="1"/>
          <p:nvPr/>
        </p:nvSpPr>
        <p:spPr>
          <a:xfrm>
            <a:off x="838200" y="5280303"/>
            <a:ext cx="8189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Correlation function from the Fourier transformation :</a:t>
            </a:r>
            <a:endParaRPr lang="ko-KR" altLang="en-US" sz="2000" dirty="0">
              <a:latin typeface="Cambria Math" panose="02040503050406030204" pitchFamily="18" charset="0"/>
            </a:endParaRPr>
          </a:p>
        </p:txBody>
      </p:sp>
      <p:pic>
        <p:nvPicPr>
          <p:cNvPr id="15" name="그림 14" descr="\documentclass{article}&#10;\usepackage{amsmath}&#10;\pagestyle{empty}&#10;\begin{document}&#10;&#10;$\alpha_s(\propto g^2)$&#10;&#10;&#10;\end{document}" title="IguanaTex Bitmap Display">
            <a:extLst>
              <a:ext uri="{FF2B5EF4-FFF2-40B4-BE49-F238E27FC236}">
                <a16:creationId xmlns:a16="http://schemas.microsoft.com/office/drawing/2014/main" id="{E896A47F-1B67-42CC-89FF-7C75429984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56" y="3844953"/>
            <a:ext cx="943238" cy="2727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853B94-2A26-422E-AEDF-85103054D906}"/>
              </a:ext>
            </a:extLst>
          </p:cNvPr>
          <p:cNvSpPr txBox="1"/>
          <p:nvPr/>
        </p:nvSpPr>
        <p:spPr>
          <a:xfrm>
            <a:off x="83281" y="631177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ko-KR" sz="1400" dirty="0"/>
              <a:t>[1] </a:t>
            </a:r>
            <a:r>
              <a:rPr lang="nb-NO" altLang="ko-KR" sz="1400" dirty="0"/>
              <a:t>Diakonov et al, Phys. Lett. B 226, 372 (1989)</a:t>
            </a: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/>
              <a:t>[2] </a:t>
            </a:r>
            <a:r>
              <a:rPr lang="en-US" altLang="ko-KR" sz="1400" dirty="0" err="1"/>
              <a:t>M.Musakhanov</a:t>
            </a:r>
            <a:r>
              <a:rPr lang="en-US" altLang="ko-KR" sz="1400" dirty="0"/>
              <a:t> et</a:t>
            </a:r>
            <a:r>
              <a:rPr lang="ko-KR" altLang="en-US" sz="1400" dirty="0"/>
              <a:t> </a:t>
            </a:r>
            <a:r>
              <a:rPr lang="en-US" altLang="ko-KR" sz="1400" dirty="0"/>
              <a:t>al, PhysRevD.102.076022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BFC2E13-EE35-4864-BD6C-385716672987}"/>
              </a:ext>
            </a:extLst>
          </p:cNvPr>
          <p:cNvCxnSpPr/>
          <p:nvPr/>
        </p:nvCxnSpPr>
        <p:spPr>
          <a:xfrm>
            <a:off x="0" y="6278946"/>
            <a:ext cx="12192000" cy="3812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B504F712-4F00-48C9-A510-FB1F6B5E71E2}"/>
              </a:ext>
            </a:extLst>
          </p:cNvPr>
          <p:cNvCxnSpPr>
            <a:cxnSpLocks/>
          </p:cNvCxnSpPr>
          <p:nvPr/>
        </p:nvCxnSpPr>
        <p:spPr>
          <a:xfrm flipV="1">
            <a:off x="10537859" y="1368061"/>
            <a:ext cx="536805" cy="139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그림 31" descr="\documentclass{article}&#10;\usepackage{amsmath}&#10;\pagestyle{empty}&#10;\begin{document}&#10;\begin{equation}&#10;\theta^{-1}=\frac{d}{dt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275A52F0-E6C3-42F5-91D8-D58B35A4028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376" y="1237711"/>
            <a:ext cx="517191" cy="266679"/>
          </a:xfrm>
          <a:prstGeom prst="rect">
            <a:avLst/>
          </a:prstGeom>
        </p:spPr>
      </p:pic>
      <p:pic>
        <p:nvPicPr>
          <p:cNvPr id="30" name="그림 29" descr="\documentclass{article}&#10;\usepackage{amsmath}&#10;\pagestyle{empty}&#10;\begin{document}&#10;\begin{equation}&#10;\langle t_1|W|t_2\rangle=\int\frac{d\omega}{2\pi}e^{i\omega(t_1-t_2)}\frac{1}{W^{-1}(\omega)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96BE7C7F-13A9-4A37-A571-78DA12F0B77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398" y="4832419"/>
            <a:ext cx="3564499" cy="529559"/>
          </a:xfrm>
          <a:prstGeom prst="rect">
            <a:avLst/>
          </a:prstGeom>
        </p:spPr>
      </p:pic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B7CF13E-9AAD-4ADA-8D06-67887973B370}"/>
              </a:ext>
            </a:extLst>
          </p:cNvPr>
          <p:cNvCxnSpPr>
            <a:cxnSpLocks/>
          </p:cNvCxnSpPr>
          <p:nvPr/>
        </p:nvCxnSpPr>
        <p:spPr>
          <a:xfrm>
            <a:off x="0" y="1159775"/>
            <a:ext cx="12192000" cy="1661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64193519-D8C0-43DA-90D6-AEA6B8EC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29919"/>
            <a:ext cx="10515600" cy="1101207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/>
              <a:t>Heavy-quark potential in the instanton vacuum</a:t>
            </a:r>
            <a:br>
              <a:rPr lang="en-US" altLang="ko-KR" b="1" dirty="0"/>
            </a:br>
            <a:r>
              <a:rPr lang="en-US" altLang="ko-KR" sz="3600" b="1" dirty="0"/>
              <a:t>(Including perturbative corrections)</a:t>
            </a:r>
            <a:r>
              <a:rPr lang="en-US" altLang="ko-KR" sz="1600" b="1" dirty="0"/>
              <a:t> </a:t>
            </a:r>
            <a:r>
              <a:rPr lang="en-US" altLang="ko-KR" sz="1300" b="1" dirty="0"/>
              <a:t>[2]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189363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15B6867-627B-4028-A3F6-55DBFE68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29919"/>
            <a:ext cx="10515600" cy="1101207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/>
              <a:t>Heavy-quark potential in the instanton vacuum</a:t>
            </a:r>
            <a:br>
              <a:rPr lang="en-US" altLang="ko-KR" b="1" dirty="0"/>
            </a:br>
            <a:r>
              <a:rPr lang="en-US" altLang="ko-KR" sz="3600" b="1" dirty="0"/>
              <a:t>(Including perturbative corrections)</a:t>
            </a:r>
            <a:r>
              <a:rPr lang="en-US" altLang="ko-KR" sz="1600" b="1" dirty="0"/>
              <a:t> </a:t>
            </a:r>
            <a:r>
              <a:rPr lang="en-US" altLang="ko-KR" sz="1300" b="1" dirty="0"/>
              <a:t>[2]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DF1524-0094-41D9-A42E-73F6061F6242}"/>
                  </a:ext>
                </a:extLst>
              </p:cNvPr>
              <p:cNvSpPr txBox="1"/>
              <p:nvPr/>
            </p:nvSpPr>
            <p:spPr>
              <a:xfrm>
                <a:off x="5023831" y="2441432"/>
                <a:ext cx="6685228" cy="1386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Momentum dependent gluon mass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: Modified Bessel function of the second type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fm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lit/>
                      </m:rP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</a:rPr>
                  <a:t>fm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DF1524-0094-41D9-A42E-73F6061F6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831" y="2441432"/>
                <a:ext cx="6685228" cy="1386662"/>
              </a:xfrm>
              <a:prstGeom prst="rect">
                <a:avLst/>
              </a:prstGeom>
              <a:blipFill>
                <a:blip r:embed="rId2"/>
                <a:stretch>
                  <a:fillRect l="-1276" r="-1276" b="-92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7BF434C8-680D-46DE-9CD3-1338C8FB0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36" y="4142940"/>
            <a:ext cx="4713270" cy="93552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D45D648-C849-4DA1-AF01-155F1168BB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3158"/>
          <a:stretch/>
        </p:blipFill>
        <p:spPr>
          <a:xfrm>
            <a:off x="3233164" y="5376858"/>
            <a:ext cx="5070798" cy="1268957"/>
          </a:xfrm>
          <a:prstGeom prst="rect">
            <a:avLst/>
          </a:prstGeom>
        </p:spPr>
      </p:pic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8BC8AFAE-56F2-4DA0-A24D-2B8E208D86E2}"/>
              </a:ext>
            </a:extLst>
          </p:cNvPr>
          <p:cNvSpPr/>
          <p:nvPr/>
        </p:nvSpPr>
        <p:spPr>
          <a:xfrm>
            <a:off x="4744720" y="2449201"/>
            <a:ext cx="6964339" cy="1386662"/>
          </a:xfrm>
          <a:prstGeom prst="roundRect">
            <a:avLst/>
          </a:prstGeom>
          <a:solidFill>
            <a:schemeClr val="lt1">
              <a:alpha val="0"/>
            </a:schemeClr>
          </a:solidFill>
          <a:ln w="444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E65C7-F3DD-4281-AE95-08F7739CB914}"/>
              </a:ext>
            </a:extLst>
          </p:cNvPr>
          <p:cNvSpPr txBox="1"/>
          <p:nvPr/>
        </p:nvSpPr>
        <p:spPr>
          <a:xfrm>
            <a:off x="838199" y="3639603"/>
            <a:ext cx="343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In the color-singlet state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F8C21BD-ED77-456F-A274-07F87B2BC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81" y="1610862"/>
            <a:ext cx="8420100" cy="6762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BA13062-2AF0-4DB8-A38A-C34FBA201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781" y="2682598"/>
            <a:ext cx="3543300" cy="762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9007710-648A-40AF-A91C-9FC50580D6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5526" y="3933094"/>
            <a:ext cx="1821837" cy="1150258"/>
          </a:xfrm>
          <a:prstGeom prst="rect">
            <a:avLst/>
          </a:prstGeom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852E67C1-7C41-456E-AD21-36AF8DA39431}"/>
              </a:ext>
            </a:extLst>
          </p:cNvPr>
          <p:cNvSpPr/>
          <p:nvPr/>
        </p:nvSpPr>
        <p:spPr>
          <a:xfrm>
            <a:off x="7028328" y="3933094"/>
            <a:ext cx="2545977" cy="1150257"/>
          </a:xfrm>
          <a:prstGeom prst="roundRect">
            <a:avLst/>
          </a:prstGeom>
          <a:noFill/>
          <a:ln w="412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548ABB3-C342-4463-AD4E-1435F55FEF28}"/>
              </a:ext>
            </a:extLst>
          </p:cNvPr>
          <p:cNvSpPr/>
          <p:nvPr/>
        </p:nvSpPr>
        <p:spPr>
          <a:xfrm>
            <a:off x="2939472" y="5212472"/>
            <a:ext cx="5640329" cy="1597730"/>
          </a:xfrm>
          <a:prstGeom prst="roundRect">
            <a:avLst/>
          </a:prstGeom>
          <a:noFill/>
          <a:ln w="412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DAC30931-647D-4EF9-8E9D-D38AFAD0CFD2}"/>
              </a:ext>
            </a:extLst>
          </p:cNvPr>
          <p:cNvCxnSpPr>
            <a:cxnSpLocks/>
          </p:cNvCxnSpPr>
          <p:nvPr/>
        </p:nvCxnSpPr>
        <p:spPr>
          <a:xfrm>
            <a:off x="0" y="1159775"/>
            <a:ext cx="12192000" cy="1661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706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426C48D8-F3A5-433E-B61E-502AD1AC74FD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1">
            <a:extLst>
              <a:ext uri="{FF2B5EF4-FFF2-40B4-BE49-F238E27FC236}">
                <a16:creationId xmlns:a16="http://schemas.microsoft.com/office/drawing/2014/main" id="{B09823C0-258E-4BED-B4C1-D6835F5C597C}"/>
              </a:ext>
            </a:extLst>
          </p:cNvPr>
          <p:cNvSpPr txBox="1">
            <a:spLocks/>
          </p:cNvSpPr>
          <p:nvPr/>
        </p:nvSpPr>
        <p:spPr>
          <a:xfrm>
            <a:off x="417808" y="68708"/>
            <a:ext cx="11506713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Outlooks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47F0E0-A8AD-41FC-ABD8-D4125912CF1E}"/>
                  </a:ext>
                </a:extLst>
              </p:cNvPr>
              <p:cNvSpPr txBox="1"/>
              <p:nvPr/>
            </p:nvSpPr>
            <p:spPr>
              <a:xfrm>
                <a:off x="494950" y="1384183"/>
                <a:ext cx="1111541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For the case of the hadronic transition amplitude </a:t>
                </a:r>
                <a:r>
                  <a:rPr lang="en-US" altLang="ko-KR" sz="1400" dirty="0"/>
                  <a:t>[5]</a:t>
                </a:r>
                <a:r>
                  <a:rPr lang="en-US" altLang="ko-KR" dirty="0"/>
                  <a:t> of the two-pion transition between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states: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transition in the chromo-electric field is described by the effective Hamiltonian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r>
                  <a:rPr lang="en-US" altLang="ko-KR" dirty="0"/>
                  <a:t>    with the chromo-polarizability given by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    where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is the Green’s function of the heavy quark pair in the color octet state.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47F0E0-A8AD-41FC-ABD8-D4125912C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50" y="1384183"/>
                <a:ext cx="11115413" cy="3970318"/>
              </a:xfrm>
              <a:prstGeom prst="rect">
                <a:avLst/>
              </a:prstGeom>
              <a:blipFill>
                <a:blip r:embed="rId6"/>
                <a:stretch>
                  <a:fillRect l="-329" t="-768" b="-15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 descr="\documentclass{article}&#10;\usepackage{amsmath}&#10;\pagestyle{empty}&#10;\begin{document}&#10;&#10;\begin{equation}&#10;A(\psi'\rightarrow\pi^+\pi^- J/\psi)=\frac{1}{2}\langle\pi^+\pi^-|E_i^aE_j^a|0\rangle\alpha_{ij}^{(12)}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A058E1F4-632E-43CB-A2E4-BDE4CFD7B2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62" y="2041192"/>
            <a:ext cx="4896000" cy="513524"/>
          </a:xfrm>
          <a:prstGeom prst="rect">
            <a:avLst/>
          </a:prstGeom>
        </p:spPr>
      </p:pic>
      <p:pic>
        <p:nvPicPr>
          <p:cNvPr id="12" name="그림 11" descr="\documentclass{article}&#10;\usepackage{amsmath}&#10;\pagestyle{empty}&#10;\begin{document}&#10;\begin{equation}&#10;H_{\mathrm{eff}}=-\frac{1}{2}\alpha_{ij}^{(12)}E_i^aE_j^a,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B01285B8-999C-4380-B11C-A9A007F5B2B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84" y="3369342"/>
            <a:ext cx="2154514" cy="462171"/>
          </a:xfrm>
          <a:prstGeom prst="rect">
            <a:avLst/>
          </a:prstGeom>
        </p:spPr>
      </p:pic>
      <p:pic>
        <p:nvPicPr>
          <p:cNvPr id="6" name="그림 5" descr="\documentclass{article}&#10;\usepackage{amsmath}&#10;\pagestyle{empty}&#10;\begin{document}&#10;\begin{equation}&#10;\alpha^{(12)}=\frac{1}{48}\langle 1S|\xi^ar_iGr_i\xi^a|2S\rangle=\frac{1}{9}\langle 1S|r_i\frac{1}{H_o-E_{2S}}r_i|2S\rangle,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2E10D495-C582-49A7-AB8F-832313BA46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35" y="4323565"/>
            <a:ext cx="6221715" cy="5531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548F2A-5A63-4E82-8812-7D226753D932}"/>
              </a:ext>
            </a:extLst>
          </p:cNvPr>
          <p:cNvSpPr txBox="1"/>
          <p:nvPr/>
        </p:nvSpPr>
        <p:spPr>
          <a:xfrm>
            <a:off x="75164" y="639930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ko-KR" sz="1400" dirty="0"/>
              <a:t>[5] M. B. Voloshin, Progress in Particle and </a:t>
            </a:r>
            <a:r>
              <a:rPr lang="en-US" altLang="ko-KR" sz="1400" dirty="0" err="1"/>
              <a:t>Nucl</a:t>
            </a:r>
            <a:r>
              <a:rPr lang="en-US" altLang="ko-KR" sz="1400" dirty="0"/>
              <a:t> Phys. 61 (2008) 455-511</a:t>
            </a: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076AA8B5-16D1-4378-A764-60C11826EBFD}"/>
              </a:ext>
            </a:extLst>
          </p:cNvPr>
          <p:cNvCxnSpPr/>
          <p:nvPr/>
        </p:nvCxnSpPr>
        <p:spPr>
          <a:xfrm>
            <a:off x="0" y="6278946"/>
            <a:ext cx="12192000" cy="3812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\documentclass{article}&#10;\usepackage{amsmath}&#10;\pagestyle{empty}&#10;\begin{document}&#10;\begin{equation}&#10;\xi^a=\frac{\lambda^a}{2}-\frac{\bar{\lambda}^a}{2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94C6E77E-4463-436D-B630-DF5BFE8BAA4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125" y="4286762"/>
            <a:ext cx="1519238" cy="5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2B597F-577B-C445-387B-9A636CE58ADB}"/>
              </a:ext>
            </a:extLst>
          </p:cNvPr>
          <p:cNvSpPr txBox="1"/>
          <p:nvPr/>
        </p:nvSpPr>
        <p:spPr>
          <a:xfrm flipH="1">
            <a:off x="1841097" y="1997839"/>
            <a:ext cx="8509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Heavy-quark potential</a:t>
            </a:r>
          </a:p>
          <a:p>
            <a:pPr algn="ctr"/>
            <a:r>
              <a:rPr lang="en-US" altLang="ko-KR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&amp;</a:t>
            </a:r>
          </a:p>
          <a:p>
            <a:pPr algn="ctr"/>
            <a:r>
              <a:rPr lang="en-US" altLang="ko-KR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Instanton</a:t>
            </a:r>
            <a:endParaRPr lang="ko-KR" altLang="en-US" sz="6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75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2EDBAE47-A970-44A4-BB16-8AF2E29DA186}"/>
              </a:ext>
            </a:extLst>
          </p:cNvPr>
          <p:cNvSpPr txBox="1">
            <a:spLocks/>
          </p:cNvSpPr>
          <p:nvPr/>
        </p:nvSpPr>
        <p:spPr>
          <a:xfrm>
            <a:off x="417808" y="68708"/>
            <a:ext cx="11506713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Results: Charmonium spectrum</a:t>
            </a:r>
            <a:endParaRPr lang="ko-KR" altLang="en-US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9FBEF0B-463D-459B-BCD8-1EC13FDE0E31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id="{824502CA-BF1E-4402-A10C-7FD9ED0AA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75" y="3239401"/>
            <a:ext cx="5082074" cy="283975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017A4A7-7A5B-4EF2-B371-4BAE59BB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798" y="2993055"/>
            <a:ext cx="2209800" cy="30861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0E6A4C9-72C7-4E0C-8105-6B2DC306C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177" y="3078780"/>
            <a:ext cx="876300" cy="300037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43A8CF7-9E4F-4395-9E5F-0303D74717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756" y="2815246"/>
            <a:ext cx="3505200" cy="33337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5C4D9A4-805E-4A3A-AE8B-6C37F02C45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777"/>
          <a:stretch/>
        </p:blipFill>
        <p:spPr>
          <a:xfrm>
            <a:off x="353293" y="2920742"/>
            <a:ext cx="5310389" cy="3333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EF5860F-1DDA-45B9-AC11-1DF4B70ABF83}"/>
              </a:ext>
            </a:extLst>
          </p:cNvPr>
          <p:cNvSpPr txBox="1"/>
          <p:nvPr/>
        </p:nvSpPr>
        <p:spPr>
          <a:xfrm>
            <a:off x="74443" y="6378796"/>
            <a:ext cx="10599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[4] Wei-Jun Deng et al, Phys. Rev. D 95. 034026 (2017)</a:t>
            </a:r>
            <a:endParaRPr lang="ko-KR" alt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FEC571-7852-4DB8-BFD1-1B45181C7DDE}"/>
              </a:ext>
            </a:extLst>
          </p:cNvPr>
          <p:cNvSpPr txBox="1"/>
          <p:nvPr/>
        </p:nvSpPr>
        <p:spPr>
          <a:xfrm>
            <a:off x="9492477" y="2815246"/>
            <a:ext cx="547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[4]</a:t>
            </a:r>
            <a:endParaRPr lang="ko-KR" altLang="en-US" dirty="0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F763CFC5-FF7C-4831-8151-53B2E0C3B572}"/>
              </a:ext>
            </a:extLst>
          </p:cNvPr>
          <p:cNvCxnSpPr/>
          <p:nvPr/>
        </p:nvCxnSpPr>
        <p:spPr>
          <a:xfrm>
            <a:off x="0" y="6278946"/>
            <a:ext cx="12192000" cy="3812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C3FC8784-4342-43C5-8014-8E98C7FAC1D2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그림 29">
            <a:extLst>
              <a:ext uri="{FF2B5EF4-FFF2-40B4-BE49-F238E27FC236}">
                <a16:creationId xmlns:a16="http://schemas.microsoft.com/office/drawing/2014/main" id="{3E4D373C-ACC2-4CDD-8C27-1ECCB101B3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067" b="9686"/>
          <a:stretch/>
        </p:blipFill>
        <p:spPr>
          <a:xfrm>
            <a:off x="317048" y="1211416"/>
            <a:ext cx="5227182" cy="67145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ADB4CD83-8080-4529-B5F9-4DFED4FE2D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072" y="1844318"/>
            <a:ext cx="5049983" cy="69070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C085F18A-18AB-40E5-A575-02BA0440C8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0736" y="1189146"/>
            <a:ext cx="3448403" cy="1336590"/>
          </a:xfrm>
          <a:prstGeom prst="rect">
            <a:avLst/>
          </a:prstGeom>
        </p:spPr>
      </p:pic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937CC883-4147-4B63-A778-21E2B41266C9}"/>
              </a:ext>
            </a:extLst>
          </p:cNvPr>
          <p:cNvSpPr/>
          <p:nvPr/>
        </p:nvSpPr>
        <p:spPr>
          <a:xfrm>
            <a:off x="2192694" y="1242558"/>
            <a:ext cx="3219579" cy="1304380"/>
          </a:xfrm>
          <a:prstGeom prst="roundRect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729B4F17-2999-4032-9E2D-BF36E1656E66}"/>
              </a:ext>
            </a:extLst>
          </p:cNvPr>
          <p:cNvSpPr/>
          <p:nvPr/>
        </p:nvSpPr>
        <p:spPr>
          <a:xfrm>
            <a:off x="6285464" y="1262820"/>
            <a:ext cx="3343728" cy="1222388"/>
          </a:xfrm>
          <a:prstGeom prst="roundRect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FB47AFB5-B36C-4C09-96AB-9E03841EED71}"/>
              </a:ext>
            </a:extLst>
          </p:cNvPr>
          <p:cNvSpPr/>
          <p:nvPr/>
        </p:nvSpPr>
        <p:spPr>
          <a:xfrm>
            <a:off x="10101479" y="1756735"/>
            <a:ext cx="1607688" cy="343103"/>
          </a:xfrm>
          <a:prstGeom prst="roundRect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5AAEA9-2F92-4439-A4DB-29F3C43E7696}"/>
              </a:ext>
            </a:extLst>
          </p:cNvPr>
          <p:cNvSpPr txBox="1"/>
          <p:nvPr/>
        </p:nvSpPr>
        <p:spPr>
          <a:xfrm>
            <a:off x="10101479" y="1756735"/>
            <a:ext cx="176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Fitting parameters</a:t>
            </a:r>
            <a:endParaRPr lang="ko-KR" altLang="en-US" dirty="0"/>
          </a:p>
        </p:txBody>
      </p:sp>
      <p:pic>
        <p:nvPicPr>
          <p:cNvPr id="37" name="그림 36" descr="\documentclass{article}&#10;\usepackage{amsmath}&#10;\pagestyle{empty}&#10;\begin{document}&#10;\begin{equation}&#10;V_s=\left\{\begin{array}{c}&#10;kr\\&#10;\frac{k}{\mu}(1-e^{-\mu r})&#10;\end{array}&#10;\right.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9E466517-4B0E-4A60-B183-E46CC9C84E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39" y="3965842"/>
            <a:ext cx="1700010" cy="48925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E315A40-333D-49AC-B0CB-3FA19FA0593D}"/>
              </a:ext>
            </a:extLst>
          </p:cNvPr>
          <p:cNvSpPr txBox="1"/>
          <p:nvPr/>
        </p:nvSpPr>
        <p:spPr>
          <a:xfrm>
            <a:off x="11387459" y="3908143"/>
            <a:ext cx="690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: LP</a:t>
            </a:r>
            <a:endParaRPr lang="ko-KR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5F7552-FB5D-41C2-A5E1-5A299E718636}"/>
              </a:ext>
            </a:extLst>
          </p:cNvPr>
          <p:cNvSpPr txBox="1"/>
          <p:nvPr/>
        </p:nvSpPr>
        <p:spPr>
          <a:xfrm>
            <a:off x="11387459" y="4147319"/>
            <a:ext cx="690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: SP</a:t>
            </a:r>
            <a:endParaRPr lang="ko-KR" altLang="en-US" dirty="0"/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DA6D5BD2-B7FB-4AD6-9587-4F574F6A5E68}"/>
              </a:ext>
            </a:extLst>
          </p:cNvPr>
          <p:cNvCxnSpPr/>
          <p:nvPr/>
        </p:nvCxnSpPr>
        <p:spPr>
          <a:xfrm>
            <a:off x="5888395" y="1712860"/>
            <a:ext cx="0" cy="4125878"/>
          </a:xfrm>
          <a:prstGeom prst="line">
            <a:avLst/>
          </a:prstGeom>
          <a:ln w="15875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765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C550022-6DBC-46AB-BC08-E6E7B677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57912"/>
            <a:ext cx="10515600" cy="1101207"/>
          </a:xfrm>
        </p:spPr>
        <p:txBody>
          <a:bodyPr/>
          <a:lstStyle/>
          <a:p>
            <a:r>
              <a:rPr lang="en-US" altLang="ko-KR" b="1" dirty="0"/>
              <a:t>Potential from Wilson Loop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115D694-40E8-4F5C-9454-BFFB74E02A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7406"/>
                <a:ext cx="10515600" cy="4809557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ko-KR" altLang="en-US" sz="18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ko-KR" altLang="en-US" sz="1800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state evaluates in time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can be represented as</a:t>
                </a:r>
              </a:p>
              <a:p>
                <a:pPr marL="0" indent="0">
                  <a:buNone/>
                </a:pPr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                            </m:t>
                    </m:r>
                  </m:oMath>
                </a14:m>
                <a:r>
                  <a:rPr lang="ko-KR" altLang="en-US" sz="1800" dirty="0">
                    <a:latin typeface="Cambria Math" panose="02040503050406030204" pitchFamily="18" charset="0"/>
                  </a:rPr>
                  <a:t>     </a:t>
                </a:r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Wilson line</a:t>
                </a:r>
              </a:p>
              <a:p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assume that the heavy quark and antiquark masses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ko-KR" altLang="en-US" sz="1800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they are in static state during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Heavy quark potential from the correlation function: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115D694-40E8-4F5C-9454-BFFB74E02A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7406"/>
                <a:ext cx="10515600" cy="4809557"/>
              </a:xfrm>
              <a:blipFill>
                <a:blip r:embed="rId5"/>
                <a:stretch>
                  <a:fillRect l="-406" t="-12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>
            <a:extLst>
              <a:ext uri="{FF2B5EF4-FFF2-40B4-BE49-F238E27FC236}">
                <a16:creationId xmlns:a16="http://schemas.microsoft.com/office/drawing/2014/main" id="{2CEB9E1E-F88A-4C23-A68B-46C7B26A7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15" y="2426763"/>
            <a:ext cx="2924175" cy="32385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A4DE048-4ACD-44AF-B2B6-D988A1EEC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35" y="3285290"/>
            <a:ext cx="3239816" cy="1669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DB1FDE-4CD8-4B75-BA51-76B6F7A12F61}"/>
                  </a:ext>
                </a:extLst>
              </p:cNvPr>
              <p:cNvSpPr txBox="1"/>
              <p:nvPr/>
            </p:nvSpPr>
            <p:spPr>
              <a:xfrm>
                <a:off x="6498464" y="4014627"/>
                <a:ext cx="16930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(=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DB1FDE-4CD8-4B75-BA51-76B6F7A12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464" y="4014627"/>
                <a:ext cx="1693028" cy="276999"/>
              </a:xfrm>
              <a:prstGeom prst="rect">
                <a:avLst/>
              </a:prstGeom>
              <a:blipFill>
                <a:blip r:embed="rId8"/>
                <a:stretch>
                  <a:fillRect l="-1799" r="-3597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B34B0792-E67A-443C-8132-5F66E7CF1DDF}"/>
              </a:ext>
            </a:extLst>
          </p:cNvPr>
          <p:cNvSpPr/>
          <p:nvPr/>
        </p:nvSpPr>
        <p:spPr>
          <a:xfrm>
            <a:off x="8530281" y="6254399"/>
            <a:ext cx="496193" cy="947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264333-444D-4449-B5EE-6FAF2000757A}"/>
                  </a:ext>
                </a:extLst>
              </p:cNvPr>
              <p:cNvSpPr txBox="1"/>
              <p:nvPr/>
            </p:nvSpPr>
            <p:spPr>
              <a:xfrm>
                <a:off x="9134675" y="6015152"/>
                <a:ext cx="229768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264333-444D-4449-B5EE-6FAF20007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675" y="6015152"/>
                <a:ext cx="2297680" cy="518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오른쪽 중괄호 20">
            <a:extLst>
              <a:ext uri="{FF2B5EF4-FFF2-40B4-BE49-F238E27FC236}">
                <a16:creationId xmlns:a16="http://schemas.microsoft.com/office/drawing/2014/main" id="{AB6B5CA6-D51A-4E22-A557-24C1303EA73E}"/>
              </a:ext>
            </a:extLst>
          </p:cNvPr>
          <p:cNvSpPr/>
          <p:nvPr/>
        </p:nvSpPr>
        <p:spPr>
          <a:xfrm rot="16200000">
            <a:off x="7224246" y="5080785"/>
            <a:ext cx="168264" cy="203699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2A9B9C-B2F6-4D48-BC2F-20F15BC67100}"/>
                  </a:ext>
                </a:extLst>
              </p:cNvPr>
              <p:cNvSpPr txBox="1"/>
              <p:nvPr/>
            </p:nvSpPr>
            <p:spPr>
              <a:xfrm>
                <a:off x="6693018" y="5555640"/>
                <a:ext cx="37010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2A9B9C-B2F6-4D48-BC2F-20F15BC67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018" y="5555640"/>
                <a:ext cx="3701013" cy="276999"/>
              </a:xfrm>
              <a:prstGeom prst="rect">
                <a:avLst/>
              </a:prstGeom>
              <a:blipFill>
                <a:blip r:embed="rId10"/>
                <a:stretch>
                  <a:fillRect l="-659" t="-41304" r="-1483" b="-36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 descr="\documentclass{article}&#10;\usepackage{amsmath}&#10;\pagestyle{empty}&#10;\begin{document}&#10;&#10;$|\Phi(\vec{x},T;\vec{y},T)\rangle=\bar{Q}(\vec{x})U(x,y)Q(\vec{y})|0\rangle$&#10;&#10;&#10;\end{document}" title="IguanaTex Bitmap Display">
            <a:extLst>
              <a:ext uri="{FF2B5EF4-FFF2-40B4-BE49-F238E27FC236}">
                <a16:creationId xmlns:a16="http://schemas.microsoft.com/office/drawing/2014/main" id="{1DB23E1F-867F-4D58-AB3E-1B4E103D25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80" y="1928249"/>
            <a:ext cx="3964952" cy="277333"/>
          </a:xfrm>
          <a:prstGeom prst="rect">
            <a:avLst/>
          </a:prstGeom>
        </p:spPr>
      </p:pic>
      <p:pic>
        <p:nvPicPr>
          <p:cNvPr id="7" name="그림 6" descr="\documentclass{article}&#10;\usepackage{amsmath}&#10;\pagestyle{empty}&#10;\begin{document}&#10;&#10;$U(x,y)=P\exp\left(ig\int_x^y\frac{\lambda_a}{2}A_\mu^a(z)dz_\mu\right)$&#10;&#10;&#10;\end{document}" title="IguanaTex Bitmap Display">
            <a:extLst>
              <a:ext uri="{FF2B5EF4-FFF2-40B4-BE49-F238E27FC236}">
                <a16:creationId xmlns:a16="http://schemas.microsoft.com/office/drawing/2014/main" id="{623D5472-A7E4-4392-A60C-82D8AC463B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65" y="2513165"/>
            <a:ext cx="3499886" cy="294857"/>
          </a:xfrm>
          <a:prstGeom prst="rect">
            <a:avLst/>
          </a:prstGeom>
        </p:spPr>
      </p:pic>
      <p:pic>
        <p:nvPicPr>
          <p:cNvPr id="6" name="그림 5" descr="\documentclass{article}&#10;\usepackage{amsmath}&#10;\pagestyle{empty}&#10;\begin{document}&#10;&#10;&#10;$\langle\Phi(\vec{y},-T;\vec{x},-T)|\Phi(\vec{x},T;\vec{y},T)\rangle=\langle e^{-HT}\rangle\sim e^{-VT}=\langle P\exp\left(\oint A_4(z)dz_4\right)\rangle$&#10;&#10;\end{document}" title="IguanaTex Bitmap Display">
            <a:extLst>
              <a:ext uri="{FF2B5EF4-FFF2-40B4-BE49-F238E27FC236}">
                <a16:creationId xmlns:a16="http://schemas.microsoft.com/office/drawing/2014/main" id="{EA4464AB-8373-4E3E-8678-A027EB50E0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2" y="6197506"/>
            <a:ext cx="8047238" cy="303238"/>
          </a:xfrm>
          <a:prstGeom prst="rect">
            <a:avLst/>
          </a:prstGeom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B57252B0-98C1-447F-B3BD-97C75FF9BAA0}"/>
              </a:ext>
            </a:extLst>
          </p:cNvPr>
          <p:cNvCxnSpPr>
            <a:cxnSpLocks/>
          </p:cNvCxnSpPr>
          <p:nvPr/>
        </p:nvCxnSpPr>
        <p:spPr>
          <a:xfrm>
            <a:off x="0" y="1159775"/>
            <a:ext cx="12192000" cy="1661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702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6CB5EA0F-7A3D-477F-8FCE-8B5293ECEE04}"/>
              </a:ext>
            </a:extLst>
          </p:cNvPr>
          <p:cNvSpPr txBox="1">
            <a:spLocks/>
          </p:cNvSpPr>
          <p:nvPr/>
        </p:nvSpPr>
        <p:spPr>
          <a:xfrm>
            <a:off x="427140" y="143356"/>
            <a:ext cx="10515600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Results</a:t>
            </a:r>
            <a:endParaRPr lang="ko-KR" altLang="en-US" b="1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93BDEBFF-7C40-474E-BD78-439104AF7830}"/>
              </a:ext>
            </a:extLst>
          </p:cNvPr>
          <p:cNvSpPr txBox="1">
            <a:spLocks/>
          </p:cNvSpPr>
          <p:nvPr/>
        </p:nvSpPr>
        <p:spPr>
          <a:xfrm>
            <a:off x="427140" y="143357"/>
            <a:ext cx="10515600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Results</a:t>
            </a:r>
            <a:endParaRPr lang="ko-KR" altLang="en-US" b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BCB8D65-B968-4692-9661-370FA6066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" y="1074109"/>
            <a:ext cx="11940988" cy="572664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40D336C-218F-48FC-95F9-499C366E76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2277" b="-5273"/>
          <a:stretch/>
        </p:blipFill>
        <p:spPr>
          <a:xfrm>
            <a:off x="3402048" y="496111"/>
            <a:ext cx="6004599" cy="496110"/>
          </a:xfrm>
          <a:prstGeom prst="rect">
            <a:avLst/>
          </a:prstGeom>
        </p:spPr>
      </p:pic>
      <p:pic>
        <p:nvPicPr>
          <p:cNvPr id="3" name="그림 2" descr="\documentclass{article}&#10;\usepackage{amsmath}&#10;\pagestyle{empty}&#10;\begin{document}&#10;&#10;2&#10;&#10;&#10;\end{document}" title="IguanaTex Bitmap Display">
            <a:extLst>
              <a:ext uri="{FF2B5EF4-FFF2-40B4-BE49-F238E27FC236}">
                <a16:creationId xmlns:a16="http://schemas.microsoft.com/office/drawing/2014/main" id="{4C03F5B9-2BBB-44CD-9ADE-684DB71904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" y="5492750"/>
            <a:ext cx="102095" cy="1676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C7ED779-6B52-453F-8CD9-2BFA96722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0519" y="143355"/>
            <a:ext cx="3823881" cy="297737"/>
          </a:xfrm>
          <a:prstGeom prst="rect">
            <a:avLst/>
          </a:prstGeom>
        </p:spPr>
      </p:pic>
      <p:pic>
        <p:nvPicPr>
          <p:cNvPr id="6" name="그림 5" descr="\documentclass{article}&#10;\usepackage{amsmath}&#10;\pagestyle{empty}&#10;\begin{document}&#10;&#10;$=C$&#10;&#10;&#10;\end{document}" title="IguanaTex Bitmap Display">
            <a:extLst>
              <a:ext uri="{FF2B5EF4-FFF2-40B4-BE49-F238E27FC236}">
                <a16:creationId xmlns:a16="http://schemas.microsoft.com/office/drawing/2014/main" id="{F7DC11D6-79FE-4F04-B4EF-62E762612A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131" y="224333"/>
            <a:ext cx="328787" cy="1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41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E89F2743-7271-44B2-8707-7057DCBE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57912"/>
            <a:ext cx="10515600" cy="1101207"/>
          </a:xfrm>
        </p:spPr>
        <p:txBody>
          <a:bodyPr>
            <a:normAutofit/>
          </a:bodyPr>
          <a:lstStyle/>
          <a:p>
            <a:r>
              <a:rPr lang="en-US" altLang="ko-KR" sz="3600" b="1" dirty="0"/>
              <a:t>Color-octet heavy-quark potential</a:t>
            </a:r>
            <a:br>
              <a:rPr lang="en-US" altLang="ko-KR" sz="3600" b="1" dirty="0"/>
            </a:br>
            <a:r>
              <a:rPr lang="en-US" altLang="ko-KR" sz="3600" b="1" dirty="0"/>
              <a:t>(NP</a:t>
            </a:r>
            <a:r>
              <a:rPr lang="ko-KR" altLang="en-US" sz="3600" b="1" dirty="0"/>
              <a:t> </a:t>
            </a:r>
            <a:r>
              <a:rPr lang="en-US" altLang="ko-KR" sz="3600" b="1" dirty="0"/>
              <a:t>correction)</a:t>
            </a:r>
            <a:endParaRPr lang="ko-KR" altLang="en-US" sz="3600" b="1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5CBE4530-CD6E-47F2-9319-423A43D0D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6944" y="2084132"/>
            <a:ext cx="7239583" cy="955768"/>
          </a:xfr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20F3CB5-0767-4056-8898-54D835D2E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86" y="1830144"/>
            <a:ext cx="3324225" cy="1609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8CD6C8-B119-4A67-94A0-9F5C28D25E41}"/>
                  </a:ext>
                </a:extLst>
              </p:cNvPr>
              <p:cNvSpPr txBox="1"/>
              <p:nvPr/>
            </p:nvSpPr>
            <p:spPr>
              <a:xfrm>
                <a:off x="7776527" y="2381629"/>
                <a:ext cx="487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8CD6C8-B119-4A67-94A0-9F5C28D25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527" y="2381629"/>
                <a:ext cx="4876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4706A3-3486-4305-9CBD-27E0A9CFBE22}"/>
                  </a:ext>
                </a:extLst>
              </p:cNvPr>
              <p:cNvSpPr txBox="1"/>
              <p:nvPr/>
            </p:nvSpPr>
            <p:spPr>
              <a:xfrm>
                <a:off x="11446190" y="2385195"/>
                <a:ext cx="487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4706A3-3486-4305-9CBD-27E0A9CFB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6190" y="2385195"/>
                <a:ext cx="4876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D5917B-491C-47F2-8181-F66DA9345253}"/>
                  </a:ext>
                </a:extLst>
              </p:cNvPr>
              <p:cNvSpPr txBox="1"/>
              <p:nvPr/>
            </p:nvSpPr>
            <p:spPr>
              <a:xfrm>
                <a:off x="914400" y="1280422"/>
                <a:ext cx="1051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Color-octet Wilson loop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can be represented by inserting the color exchange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D5917B-491C-47F2-8181-F66DA9345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80422"/>
                <a:ext cx="10515600" cy="369332"/>
              </a:xfrm>
              <a:prstGeom prst="rect">
                <a:avLst/>
              </a:prstGeom>
              <a:blipFill>
                <a:blip r:embed="rId8"/>
                <a:stretch>
                  <a:fillRect l="-348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그림 22">
            <a:extLst>
              <a:ext uri="{FF2B5EF4-FFF2-40B4-BE49-F238E27FC236}">
                <a16:creationId xmlns:a16="http://schemas.microsoft.com/office/drawing/2014/main" id="{AC134418-ABE7-4CB2-AA5E-F5EAFA10F07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092" r="2913"/>
          <a:stretch/>
        </p:blipFill>
        <p:spPr>
          <a:xfrm>
            <a:off x="3998915" y="3171668"/>
            <a:ext cx="2889565" cy="588026"/>
          </a:xfrm>
          <a:prstGeom prst="rect">
            <a:avLst/>
          </a:prstGeom>
        </p:spPr>
      </p:pic>
      <p:sp>
        <p:nvSpPr>
          <p:cNvPr id="24" name="화살표: 아래쪽 23">
            <a:extLst>
              <a:ext uri="{FF2B5EF4-FFF2-40B4-BE49-F238E27FC236}">
                <a16:creationId xmlns:a16="http://schemas.microsoft.com/office/drawing/2014/main" id="{0D7B4930-E160-4301-8152-C54F7800AABD}"/>
              </a:ext>
            </a:extLst>
          </p:cNvPr>
          <p:cNvSpPr/>
          <p:nvPr/>
        </p:nvSpPr>
        <p:spPr>
          <a:xfrm>
            <a:off x="1711960" y="3115290"/>
            <a:ext cx="355600" cy="5540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196EEE-42F6-44E1-9191-F050ABD463AA}"/>
              </a:ext>
            </a:extLst>
          </p:cNvPr>
          <p:cNvSpPr txBox="1"/>
          <p:nvPr/>
        </p:nvSpPr>
        <p:spPr>
          <a:xfrm>
            <a:off x="2424426" y="3244334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Using identity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AB1145AD-F3C1-4161-BA53-BD06A66E2A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944" y="3832360"/>
            <a:ext cx="7995500" cy="11967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9131DAF-7FD4-4C03-9792-E78DE7D2B5F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" b="12195"/>
          <a:stretch/>
        </p:blipFill>
        <p:spPr>
          <a:xfrm>
            <a:off x="5684940" y="4810653"/>
            <a:ext cx="2790825" cy="32617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2021D54-4A81-4A02-B563-A1F2C8E5BAAE}"/>
              </a:ext>
            </a:extLst>
          </p:cNvPr>
          <p:cNvSpPr txBox="1"/>
          <p:nvPr/>
        </p:nvSpPr>
        <p:spPr>
          <a:xfrm>
            <a:off x="8475765" y="4835239"/>
            <a:ext cx="33242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:cluster decomposition for one-instanton calculation</a:t>
            </a:r>
            <a:endParaRPr lang="ko-KR" altLang="en-US" dirty="0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C1381E01-40C7-42C7-B862-0D9E5BD3934D}"/>
              </a:ext>
            </a:extLst>
          </p:cNvPr>
          <p:cNvSpPr/>
          <p:nvPr/>
        </p:nvSpPr>
        <p:spPr>
          <a:xfrm>
            <a:off x="2011680" y="3867722"/>
            <a:ext cx="2865120" cy="518084"/>
          </a:xfrm>
          <a:prstGeom prst="ellipse">
            <a:avLst/>
          </a:prstGeom>
          <a:solidFill>
            <a:schemeClr val="accent4">
              <a:alpha val="2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12F8EE96-17A0-46CF-873A-EB307B205B28}"/>
              </a:ext>
            </a:extLst>
          </p:cNvPr>
          <p:cNvSpPr/>
          <p:nvPr/>
        </p:nvSpPr>
        <p:spPr>
          <a:xfrm>
            <a:off x="2011680" y="4421168"/>
            <a:ext cx="1005840" cy="518084"/>
          </a:xfrm>
          <a:prstGeom prst="ellipse">
            <a:avLst/>
          </a:prstGeom>
          <a:solidFill>
            <a:srgbClr val="00B0F0">
              <a:alpha val="2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BAE385A0-E1FE-4574-B690-CA746360DC17}"/>
              </a:ext>
            </a:extLst>
          </p:cNvPr>
          <p:cNvSpPr/>
          <p:nvPr/>
        </p:nvSpPr>
        <p:spPr>
          <a:xfrm>
            <a:off x="5647792" y="4810653"/>
            <a:ext cx="1240688" cy="454130"/>
          </a:xfrm>
          <a:prstGeom prst="ellipse">
            <a:avLst/>
          </a:prstGeom>
          <a:solidFill>
            <a:schemeClr val="accent4">
              <a:alpha val="2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2663C720-E685-4C07-A457-E5B183F70F21}"/>
              </a:ext>
            </a:extLst>
          </p:cNvPr>
          <p:cNvSpPr/>
          <p:nvPr/>
        </p:nvSpPr>
        <p:spPr>
          <a:xfrm>
            <a:off x="7122527" y="4751464"/>
            <a:ext cx="1353237" cy="518084"/>
          </a:xfrm>
          <a:prstGeom prst="ellipse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2CDBC913-A724-4DDF-825D-858C609E06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6875" y="3690176"/>
            <a:ext cx="2143125" cy="80010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8895A603-4BDA-4453-A73B-1EC5C402B5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140" y="5434207"/>
            <a:ext cx="7200900" cy="135255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6B699E22-FC31-4AC6-A88D-B4883C2E6A4A}"/>
              </a:ext>
            </a:extLst>
          </p:cNvPr>
          <p:cNvSpPr/>
          <p:nvPr/>
        </p:nvSpPr>
        <p:spPr>
          <a:xfrm>
            <a:off x="2523749" y="2286532"/>
            <a:ext cx="7467581" cy="2183075"/>
          </a:xfrm>
          <a:prstGeom prst="roundRect">
            <a:avLst/>
          </a:prstGeom>
          <a:ln w="155575" cmpd="thickThin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\documentclass{article}&#10;\usepackage{amsmath}&#10;\pagestyle{empty}&#10;\begin{document}&#10;\begin{equation}&#10;V_I^{T_a}=-\lim_{T\rightarrow\infty}\frac{1}{T}\ln\langle T|W_{T_a}|T\rangle=-\lim_{T\rightarrow\infty}\frac{\frac{d}{dt}\langle T|W_{T_a}|T\rangle}{\langle T|W_{T_a}|T\rangle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003AB5E6-09AE-42FE-9037-16C3D56936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77" y="2665080"/>
            <a:ext cx="5907809" cy="647619"/>
          </a:xfrm>
          <a:prstGeom prst="rect">
            <a:avLst/>
          </a:prstGeom>
        </p:spPr>
      </p:pic>
      <p:pic>
        <p:nvPicPr>
          <p:cNvPr id="14" name="그림 13" descr="\documentclass{article}&#10;\usepackage{amsmath}&#10;\pagestyle{empty}&#10;\begin{document}&#10;\begin{equation}&#10;=\lim_{T\rightarrow\infty}\frac{2N_c^2\Delta Me^{-(2\Delta M-V_I^{1})T}-V_I^1}{N_c^2e^{-(2\Delta M-V_I^1)T}-1}=V_I^1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3A52FFD3-9E3D-4AF3-9F33-7D99CF89F7F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25" y="3445706"/>
            <a:ext cx="4603429" cy="688761"/>
          </a:xfrm>
          <a:prstGeom prst="rect">
            <a:avLst/>
          </a:prstGeom>
        </p:spPr>
      </p:pic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4F7219E9-23FA-44E0-B07B-5CB47AFFBAD8}"/>
              </a:ext>
            </a:extLst>
          </p:cNvPr>
          <p:cNvCxnSpPr>
            <a:cxnSpLocks/>
          </p:cNvCxnSpPr>
          <p:nvPr/>
        </p:nvCxnSpPr>
        <p:spPr>
          <a:xfrm>
            <a:off x="0" y="1159775"/>
            <a:ext cx="12192000" cy="1661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6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A7D8DAB-DD22-4390-8DA3-5B243F5B4D03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제목 1">
            <a:extLst>
              <a:ext uri="{FF2B5EF4-FFF2-40B4-BE49-F238E27FC236}">
                <a16:creationId xmlns:a16="http://schemas.microsoft.com/office/drawing/2014/main" id="{25202CFB-5C68-4ECD-B78D-5D62912199FC}"/>
              </a:ext>
            </a:extLst>
          </p:cNvPr>
          <p:cNvSpPr txBox="1">
            <a:spLocks/>
          </p:cNvSpPr>
          <p:nvPr/>
        </p:nvSpPr>
        <p:spPr>
          <a:xfrm>
            <a:off x="417808" y="68708"/>
            <a:ext cx="11506713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Eigenvalues of the Color-octet Hamiltonian</a:t>
            </a:r>
            <a:endParaRPr lang="ko-KR" altLang="en-US" b="1" dirty="0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84DF8403-E0F1-404D-A780-21AF6361CCD7}"/>
              </a:ext>
            </a:extLst>
          </p:cNvPr>
          <p:cNvSpPr/>
          <p:nvPr/>
        </p:nvSpPr>
        <p:spPr>
          <a:xfrm>
            <a:off x="5514392" y="1454765"/>
            <a:ext cx="1138335" cy="33590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BD6F49-2830-49E1-BCCA-D98BC9A68952}"/>
                  </a:ext>
                </a:extLst>
              </p:cNvPr>
              <p:cNvSpPr txBox="1"/>
              <p:nvPr/>
            </p:nvSpPr>
            <p:spPr>
              <a:xfrm>
                <a:off x="6725916" y="1449328"/>
                <a:ext cx="33713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Bound state energy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BD6F49-2830-49E1-BCCA-D98BC9A68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916" y="1449328"/>
                <a:ext cx="3371395" cy="369332"/>
              </a:xfrm>
              <a:prstGeom prst="rect">
                <a:avLst/>
              </a:prstGeom>
              <a:blipFill>
                <a:blip r:embed="rId2"/>
                <a:stretch>
                  <a:fillRect l="-1447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오른쪽 중괄호 14">
            <a:extLst>
              <a:ext uri="{FF2B5EF4-FFF2-40B4-BE49-F238E27FC236}">
                <a16:creationId xmlns:a16="http://schemas.microsoft.com/office/drawing/2014/main" id="{26F14B26-B15E-49F6-A4F4-72734060D5CA}"/>
              </a:ext>
            </a:extLst>
          </p:cNvPr>
          <p:cNvSpPr/>
          <p:nvPr/>
        </p:nvSpPr>
        <p:spPr>
          <a:xfrm>
            <a:off x="5514392" y="1950098"/>
            <a:ext cx="251926" cy="4590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8548A-32BD-416E-A2C4-3AE954B4FC57}"/>
              </a:ext>
            </a:extLst>
          </p:cNvPr>
          <p:cNvSpPr txBox="1"/>
          <p:nvPr/>
        </p:nvSpPr>
        <p:spPr>
          <a:xfrm>
            <a:off x="6008915" y="3922263"/>
            <a:ext cx="46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Unobservable quantities.</a:t>
            </a:r>
          </a:p>
          <a:p>
            <a:r>
              <a:rPr lang="en-US" altLang="ko-KR" dirty="0"/>
              <a:t>Physical implications are yet unknown.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5F90AAA-F619-4851-B136-5868C119A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238" y="1449328"/>
            <a:ext cx="3758856" cy="513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19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1146854-46BB-4421-AB5E-7E903F2959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1887"/>
                <a:ext cx="10515600" cy="4932400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000" dirty="0"/>
                  <a:t>In the </a:t>
                </a:r>
                <a:r>
                  <a:rPr lang="en-US" altLang="ko-KR" sz="2000" dirty="0" err="1"/>
                  <a:t>pQCD</a:t>
                </a:r>
                <a:r>
                  <a:rPr lang="en-US" altLang="ko-KR" sz="2000" dirty="0"/>
                  <a:t>, the running coupling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2000" dirty="0"/>
                  <a:t> at the one loop level is given by the expression [3-6]: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1146854-46BB-4421-AB5E-7E903F295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1887"/>
                <a:ext cx="10515600" cy="4932400"/>
              </a:xfrm>
              <a:blipFill>
                <a:blip r:embed="rId6"/>
                <a:stretch>
                  <a:fillRect l="-522" t="-12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제목 1">
            <a:extLst>
              <a:ext uri="{FF2B5EF4-FFF2-40B4-BE49-F238E27FC236}">
                <a16:creationId xmlns:a16="http://schemas.microsoft.com/office/drawing/2014/main" id="{73F51F6D-ED78-437C-9949-56D6D619E955}"/>
              </a:ext>
            </a:extLst>
          </p:cNvPr>
          <p:cNvSpPr txBox="1">
            <a:spLocks/>
          </p:cNvSpPr>
          <p:nvPr/>
        </p:nvSpPr>
        <p:spPr>
          <a:xfrm>
            <a:off x="427140" y="78039"/>
            <a:ext cx="10515600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Why we use the instanton?</a:t>
            </a:r>
          </a:p>
        </p:txBody>
      </p:sp>
      <p:pic>
        <p:nvPicPr>
          <p:cNvPr id="10" name="그림 9" descr="\documentclass{article}&#10;\usepackage{amsmath}&#10;\pagestyle{empty}&#10;\begin{document}&#10;\begin{equation}&#10;\alpha_s(\mu)=\frac{4\pi}{\beta_0}\frac{1}{\ln (\mu^2/\Lambda^2_{QCD})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18347D26-829C-40BF-B6BF-B3A35C96578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612" y="2074741"/>
            <a:ext cx="2794667" cy="624762"/>
          </a:xfrm>
          <a:prstGeom prst="rect">
            <a:avLst/>
          </a:prstGeom>
        </p:spPr>
      </p:pic>
      <p:pic>
        <p:nvPicPr>
          <p:cNvPr id="8" name="그림 7" descr="\documentclass{article}&#10;\usepackage{amsmath}&#10;\pagestyle{empty}&#10;\begin{document}&#10;\begin{equation}&#10;\beta_0=(11N_c-2N_f)/3,\qquad \Lambda_{QCD}=0.217\ \mathrm{GeV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678C7BE9-CD98-4870-8D3A-8623280407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989690"/>
            <a:ext cx="3803977" cy="19565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5C5177A-A668-4F73-84A7-16533D1021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523" y="3573584"/>
            <a:ext cx="6667500" cy="10287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24317A9-0624-40A0-B60F-EFE5978549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2052" y="2012370"/>
            <a:ext cx="3009900" cy="981075"/>
          </a:xfrm>
          <a:prstGeom prst="rect">
            <a:avLst/>
          </a:prstGeom>
        </p:spPr>
      </p:pic>
      <p:pic>
        <p:nvPicPr>
          <p:cNvPr id="16" name="그림 15" descr="\documentclass{article}&#10;\usepackage{amsmath}&#10;\pagestyle{empty}&#10;\begin{document}&#10;$\mu=m_c+\Delta m_I$&#10;&#10;&#10;&#10;\end{document}" title="IguanaTex Bitmap Display">
            <a:extLst>
              <a:ext uri="{FF2B5EF4-FFF2-40B4-BE49-F238E27FC236}">
                <a16:creationId xmlns:a16="http://schemas.microsoft.com/office/drawing/2014/main" id="{DC029A35-F6D7-4C5D-85B8-85386ACEFCD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795" y="3452657"/>
            <a:ext cx="1647238" cy="236190"/>
          </a:xfrm>
          <a:prstGeom prst="rect">
            <a:avLst/>
          </a:prstGeom>
        </p:spPr>
      </p:pic>
      <p:pic>
        <p:nvPicPr>
          <p:cNvPr id="40" name="그림 39" descr="\documentclass{article}&#10;\usepackage{amsmath}&#10;\pagestyle{empty}&#10;\begin{document}&#10;&#10;\noindent$\Delta m_I$: Dynamical mass (Instanton mass) [1]\\&#10;$m_c$: charm-quark mass=1275 MeV&#10;&#10;&#10;\end{document}" title="IguanaTex Bitmap Display">
            <a:extLst>
              <a:ext uri="{FF2B5EF4-FFF2-40B4-BE49-F238E27FC236}">
                <a16:creationId xmlns:a16="http://schemas.microsoft.com/office/drawing/2014/main" id="{9C6A3E4B-7B6E-4D9B-AB67-E04D37C6FA0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35" y="3967321"/>
            <a:ext cx="3520399" cy="39697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C23DAF6-0B11-4482-A2C4-997100CFB917}"/>
              </a:ext>
            </a:extLst>
          </p:cNvPr>
          <p:cNvSpPr txBox="1"/>
          <p:nvPr/>
        </p:nvSpPr>
        <p:spPr>
          <a:xfrm>
            <a:off x="238881" y="5604791"/>
            <a:ext cx="86092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[3] M. Peter, 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Phys. Rev. Lett. 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19ee2aa8.B"/>
              </a:rPr>
              <a:t>78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, 602 (1997).</a:t>
            </a:r>
          </a:p>
          <a:p>
            <a:r>
              <a:rPr lang="en-US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[4]M. Peter, </a:t>
            </a:r>
            <a:r>
              <a:rPr lang="en-US" altLang="ko-KR" sz="1200" b="0" i="0" u="none" strike="noStrike" baseline="0" dirty="0" err="1">
                <a:solidFill>
                  <a:srgbClr val="2E3093"/>
                </a:solidFill>
                <a:latin typeface="AdvOT483a8203"/>
              </a:rPr>
              <a:t>Nucl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. Phys. 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19ee2aa8.B"/>
              </a:rPr>
              <a:t>B501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, 471 (1997).</a:t>
            </a:r>
          </a:p>
          <a:p>
            <a:r>
              <a:rPr lang="de-DE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[5] Y. Schroder, </a:t>
            </a:r>
            <a:r>
              <a:rPr lang="de-DE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Phys. Lett. B </a:t>
            </a:r>
            <a:r>
              <a:rPr lang="de-DE" altLang="ko-KR" sz="1200" b="0" i="0" u="none" strike="noStrike" baseline="0" dirty="0">
                <a:solidFill>
                  <a:srgbClr val="2E3093"/>
                </a:solidFill>
                <a:latin typeface="AdvOT19ee2aa8.B"/>
              </a:rPr>
              <a:t>447</a:t>
            </a:r>
            <a:r>
              <a:rPr lang="de-DE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, 321 (1999)</a:t>
            </a:r>
            <a:r>
              <a:rPr lang="de-DE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.</a:t>
            </a:r>
          </a:p>
          <a:p>
            <a:pPr algn="l"/>
            <a:r>
              <a:rPr lang="de-DE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[6] A. V. Smirnov, V. A. Smirnov, and M. Steinhauser, </a:t>
            </a:r>
            <a:r>
              <a:rPr lang="de-DE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Phys. 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Rev. Lett. 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19ee2aa8.B"/>
              </a:rPr>
              <a:t>104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, 112002 (2010)</a:t>
            </a:r>
            <a:r>
              <a:rPr lang="en-US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.</a:t>
            </a:r>
          </a:p>
          <a:p>
            <a:pPr algn="l"/>
            <a:r>
              <a:rPr lang="en-US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[7] C. </a:t>
            </a:r>
            <a:r>
              <a:rPr lang="en-US" altLang="ko-KR" sz="1200" b="0" i="0" u="none" strike="noStrike" baseline="0" dirty="0" err="1">
                <a:solidFill>
                  <a:srgbClr val="231F20"/>
                </a:solidFill>
                <a:latin typeface="AdvOT483a8203"/>
              </a:rPr>
              <a:t>Anzai</a:t>
            </a:r>
            <a:r>
              <a:rPr lang="en-US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, Y. Kiyo, and Y. Sumino, 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Phys. Rev. Lett. 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19ee2aa8.B"/>
              </a:rPr>
              <a:t>104</a:t>
            </a:r>
            <a:r>
              <a:rPr lang="en-US" altLang="ko-KR" sz="1200" b="0" i="0" u="none" strike="noStrike" baseline="0" dirty="0">
                <a:solidFill>
                  <a:srgbClr val="2E3093"/>
                </a:solidFill>
                <a:latin typeface="AdvOT483a8203"/>
              </a:rPr>
              <a:t>, 112003 (2010)</a:t>
            </a:r>
            <a:r>
              <a:rPr lang="en-US" altLang="ko-KR" sz="1200" b="0" i="0" u="none" strike="noStrike" baseline="0" dirty="0">
                <a:solidFill>
                  <a:srgbClr val="231F20"/>
                </a:solidFill>
                <a:latin typeface="AdvOT483a8203"/>
              </a:rPr>
              <a:t>.</a:t>
            </a:r>
          </a:p>
          <a:p>
            <a:pPr algn="l"/>
            <a:r>
              <a:rPr lang="en-US" altLang="ko-KR" sz="1200" dirty="0">
                <a:solidFill>
                  <a:srgbClr val="231F20"/>
                </a:solidFill>
                <a:latin typeface="AdvOT483a8203"/>
              </a:rPr>
              <a:t>[8] </a:t>
            </a:r>
            <a:r>
              <a:rPr lang="da-DK" altLang="ko-KR" sz="1200" dirty="0">
                <a:solidFill>
                  <a:srgbClr val="231F20"/>
                </a:solidFill>
                <a:latin typeface="AdvOT483a8203"/>
              </a:rPr>
              <a:t>Yakhshiev et al, PhysRevD.98.114036</a:t>
            </a:r>
            <a:endParaRPr lang="ko-KR" altLang="en-US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43A9B4-67A4-4A90-BA34-D28729E74CFD}"/>
              </a:ext>
            </a:extLst>
          </p:cNvPr>
          <p:cNvSpPr txBox="1"/>
          <p:nvPr/>
        </p:nvSpPr>
        <p:spPr>
          <a:xfrm>
            <a:off x="1041260" y="4779206"/>
            <a:ext cx="10312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Table 1 [8]. The result using Cornell potential gives a 51%  difference from one of </a:t>
            </a:r>
            <a:r>
              <a:rPr lang="en-US" altLang="ko-KR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pQCD</a:t>
            </a:r>
            <a:r>
              <a:rPr lang="en-US" altLang="ko-K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On the other hand, the instanton effects as in M-I and M-</a:t>
            </a:r>
            <a:r>
              <a:rPr lang="en-US" altLang="ko-KR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Iib</a:t>
            </a:r>
            <a:r>
              <a:rPr lang="en-US" altLang="ko-K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give the difference 17% and 14%, respectively.</a:t>
            </a:r>
            <a:endParaRPr lang="ko-KR" altLang="en-US" sz="1600" dirty="0">
              <a:latin typeface="Cambria Math" panose="02040503050406030204" pitchFamily="18" charset="0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04AE1AD4-CD4C-46B5-9937-E1846C8CEABE}"/>
              </a:ext>
            </a:extLst>
          </p:cNvPr>
          <p:cNvCxnSpPr/>
          <p:nvPr/>
        </p:nvCxnSpPr>
        <p:spPr>
          <a:xfrm>
            <a:off x="0" y="1159775"/>
            <a:ext cx="12192000" cy="3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B28F28B9-28BE-4CEF-B08D-2CFD26E2538C}"/>
              </a:ext>
            </a:extLst>
          </p:cNvPr>
          <p:cNvCxnSpPr>
            <a:cxnSpLocks/>
          </p:cNvCxnSpPr>
          <p:nvPr/>
        </p:nvCxnSpPr>
        <p:spPr>
          <a:xfrm>
            <a:off x="0" y="5541817"/>
            <a:ext cx="12192000" cy="3429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486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제목 1">
                <a:extLst>
                  <a:ext uri="{FF2B5EF4-FFF2-40B4-BE49-F238E27FC236}">
                    <a16:creationId xmlns:a16="http://schemas.microsoft.com/office/drawing/2014/main" id="{960E6558-11C2-4EFC-8385-DC8D69EC4D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140" y="68708"/>
                <a:ext cx="10515600" cy="11012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b="1" dirty="0"/>
                  <a:t>Color-singlet &amp; octet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𝑸</m:t>
                    </m:r>
                    <m:acc>
                      <m:accPr>
                        <m:chr m:val="̅"/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altLang="ko-KR" b="1" dirty="0"/>
                  <a:t> potential</a:t>
                </a:r>
                <a:endParaRPr lang="ko-KR" altLang="en-US" b="1" dirty="0"/>
              </a:p>
            </p:txBody>
          </p:sp>
        </mc:Choice>
        <mc:Fallback xmlns="">
          <p:sp>
            <p:nvSpPr>
              <p:cNvPr id="6" name="제목 1">
                <a:extLst>
                  <a:ext uri="{FF2B5EF4-FFF2-40B4-BE49-F238E27FC236}">
                    <a16:creationId xmlns:a16="http://schemas.microsoft.com/office/drawing/2014/main" id="{960E6558-11C2-4EFC-8385-DC8D69EC4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40" y="68708"/>
                <a:ext cx="10515600" cy="1101207"/>
              </a:xfrm>
              <a:prstGeom prst="rect">
                <a:avLst/>
              </a:prstGeom>
              <a:blipFill>
                <a:blip r:embed="rId3"/>
                <a:stretch>
                  <a:fillRect l="-2319" b="-77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CD221940-0C36-4DC2-AC2B-1957B38FE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81" y="1159775"/>
            <a:ext cx="10618237" cy="567662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5E593DE-3D44-445F-933F-DB0EFD60B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581" y="2114504"/>
            <a:ext cx="3823881" cy="297737"/>
          </a:xfrm>
          <a:prstGeom prst="rect">
            <a:avLst/>
          </a:prstGeom>
        </p:spPr>
      </p:pic>
      <p:pic>
        <p:nvPicPr>
          <p:cNvPr id="15" name="그림 14" descr="\documentclass{article}&#10;\usepackage{amsmath}&#10;\pagestyle{empty}&#10;\begin{document}&#10;\begin{equation}&#10;V_{C}^{1,(P)}=-\frac{4\alpha_s}{3r}\nonumber&#10;\end{equation}&#10;\begin{equation}&#10;V_{C}^{T^{a},(P)}=\frac{\alpha_s}{6r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E9D0658A-B4AA-4C95-93FE-CE6075123A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570" y="3429000"/>
            <a:ext cx="1361794" cy="956801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22F6045-FA3D-404A-812C-E1B7318808A0}"/>
              </a:ext>
            </a:extLst>
          </p:cNvPr>
          <p:cNvCxnSpPr/>
          <p:nvPr/>
        </p:nvCxnSpPr>
        <p:spPr>
          <a:xfrm>
            <a:off x="0" y="1159775"/>
            <a:ext cx="12192000" cy="3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490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2EDBAE47-A970-44A4-BB16-8AF2E29DA186}"/>
              </a:ext>
            </a:extLst>
          </p:cNvPr>
          <p:cNvSpPr txBox="1">
            <a:spLocks/>
          </p:cNvSpPr>
          <p:nvPr/>
        </p:nvSpPr>
        <p:spPr>
          <a:xfrm>
            <a:off x="417808" y="68708"/>
            <a:ext cx="11506713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Results: Charmonium spectrum</a:t>
            </a:r>
            <a:endParaRPr lang="ko-KR" altLang="en-US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9FBEF0B-463D-459B-BCD8-1EC13FDE0E31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61F8BC-89E2-45E8-A145-EBCAE31B72EF}"/>
                  </a:ext>
                </a:extLst>
              </p:cNvPr>
              <p:cNvSpPr txBox="1"/>
              <p:nvPr/>
            </p:nvSpPr>
            <p:spPr>
              <a:xfrm>
                <a:off x="581613" y="6157984"/>
                <a:ext cx="11607280" cy="528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For the case of the instanton effects off: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=0,  </m:t>
                    </m:r>
                    <m:sSubSup>
                      <m:sSub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𝑆𝐷</m:t>
                        </m:r>
                      </m:sub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ko-KR" sz="105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We used the instanton parameters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r>
                  <a:rPr lang="en-US" altLang="ko-KR" sz="1400" dirty="0"/>
                  <a:t> </a:t>
                </a:r>
                <a:r>
                  <a:rPr lang="en-US" altLang="ko-KR" sz="1400" dirty="0" err="1"/>
                  <a:t>fm</a:t>
                </a:r>
                <a:r>
                  <a:rPr lang="en-US" altLang="ko-KR" sz="1400" dirty="0"/>
                  <a:t> and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ko-KR" altLang="en-US" sz="1400" dirty="0"/>
                  <a:t> </a:t>
                </a:r>
                <a:r>
                  <a:rPr lang="en-US" altLang="ko-KR" sz="1400" dirty="0"/>
                  <a:t>fm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61F8BC-89E2-45E8-A145-EBCAE31B7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13" y="6157984"/>
                <a:ext cx="11607280" cy="528927"/>
              </a:xfrm>
              <a:prstGeom prst="rect">
                <a:avLst/>
              </a:prstGeom>
              <a:blipFill>
                <a:blip r:embed="rId10"/>
                <a:stretch>
                  <a:fillRect l="-53" t="-2299" b="-103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그림 24" descr="\documentclass{article}&#10;\usepackage{amsmath}&#10;\pagestyle{empty}&#10;\begin{document}&#10;\begin{tabular}{c|cccc}&#10;Instanton &amp; $m_Q$ &amp; $\alpha_s$ &amp; $k$ &amp; $\sigma$\\&#10;\hline\hline&#10; Off &amp; 1.4796 &amp; 0.5426 &amp; 0.1444 &amp; 1.1510\\&#10; On &amp; 1.36530 &amp; 0.51770 &amp; 0.14280 &amp; 1.12900 &#10;\end{tabular}&#10;&#10;&#10;&#10;\end{document}" title="IguanaTex Bitmap Display">
            <a:extLst>
              <a:ext uri="{FF2B5EF4-FFF2-40B4-BE49-F238E27FC236}">
                <a16:creationId xmlns:a16="http://schemas.microsoft.com/office/drawing/2014/main" id="{7D59F8CD-67E9-48B0-882A-6424BD6B1C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7" y="1712596"/>
            <a:ext cx="4667254" cy="77042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ADEE379-413E-4647-8378-E39D4C65E8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244" y="1420044"/>
            <a:ext cx="4829175" cy="4733925"/>
          </a:xfrm>
          <a:prstGeom prst="rect">
            <a:avLst/>
          </a:prstGeom>
        </p:spPr>
      </p:pic>
      <p:pic>
        <p:nvPicPr>
          <p:cNvPr id="15" name="그림 14" descr="\documentclass{article}&#10;\usepackage{amsmath}&#10;\pagestyle{empty}&#10;\begin{document}&#10;&#10;&#10;Method 1&#10;&#10;\end{document}" title="IguanaTex Bitmap Display">
            <a:extLst>
              <a:ext uri="{FF2B5EF4-FFF2-40B4-BE49-F238E27FC236}">
                <a16:creationId xmlns:a16="http://schemas.microsoft.com/office/drawing/2014/main" id="{5E96D173-2A6B-4112-B3C0-0C4B630358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66" y="1274289"/>
            <a:ext cx="837917" cy="143748"/>
          </a:xfrm>
          <a:prstGeom prst="rect">
            <a:avLst/>
          </a:prstGeom>
        </p:spPr>
      </p:pic>
      <p:pic>
        <p:nvPicPr>
          <p:cNvPr id="9" name="그림 8" descr="\documentclass{article}&#10;\usepackage{amsmath}&#10;\pagestyle{empty}&#10;\begin{document}&#10;&#10;&#10;$\mathbf{Old\ version:\ Method\ 1}$&#10;&#10;\end{document}" title="IguanaTex Bitmap Display">
            <a:extLst>
              <a:ext uri="{FF2B5EF4-FFF2-40B4-BE49-F238E27FC236}">
                <a16:creationId xmlns:a16="http://schemas.microsoft.com/office/drawing/2014/main" id="{E09AC2AD-98A2-41F1-90EF-57F382BAF22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28" y="1363248"/>
            <a:ext cx="2366317" cy="144976"/>
          </a:xfrm>
          <a:prstGeom prst="rect">
            <a:avLst/>
          </a:prstGeom>
        </p:spPr>
      </p:pic>
      <p:pic>
        <p:nvPicPr>
          <p:cNvPr id="14" name="그림 13" descr="\documentclass{article}&#10;\usepackage{amsmath}&#10;\pagestyle{empty}&#10;\begin{document}&#10;&#10;&#10;$\mathbf{New\ version:\ Method\ 2}$&#10;&#10;\end{document}" title="IguanaTex Bitmap Display">
            <a:extLst>
              <a:ext uri="{FF2B5EF4-FFF2-40B4-BE49-F238E27FC236}">
                <a16:creationId xmlns:a16="http://schemas.microsoft.com/office/drawing/2014/main" id="{25D3A942-936A-45DE-830C-E6D32DEAF5D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28" y="2671361"/>
            <a:ext cx="2468291" cy="142519"/>
          </a:xfrm>
          <a:prstGeom prst="rect">
            <a:avLst/>
          </a:prstGeom>
        </p:spPr>
      </p:pic>
      <p:pic>
        <p:nvPicPr>
          <p:cNvPr id="27" name="그림 26" descr="\documentclass{article}&#10;\usepackage{amsmath}&#10;\pagestyle{empty}&#10;\begin{document}&#10;\begin{tabular}{c|cccc}&#10;Instanton &amp; $m_Q$ &amp; $\alpha_s$ &amp; $k$ &amp; $\sigma$\\&#10;\hline\hline&#10;  On &amp; 1.3353 &amp; 0.41495 &amp; 0.14679&amp; 1.79984 &#10;\end{tabular}&#10;&#10;&#10;&#10;\end{document}" title="IguanaTex Bitmap Display">
            <a:extLst>
              <a:ext uri="{FF2B5EF4-FFF2-40B4-BE49-F238E27FC236}">
                <a16:creationId xmlns:a16="http://schemas.microsoft.com/office/drawing/2014/main" id="{42097F40-C249-4C41-AFE3-47379702799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6" y="3032287"/>
            <a:ext cx="4567025" cy="530123"/>
          </a:xfrm>
          <a:prstGeom prst="rect">
            <a:avLst/>
          </a:prstGeom>
        </p:spPr>
      </p:pic>
      <p:pic>
        <p:nvPicPr>
          <p:cNvPr id="46" name="그림 45" descr="\documentclass{article}&#10;\usepackage{amsmath}&#10;\pagestyle{empty}&#10;\begin{document}&#10;\begin{equation}&#10;\alpha_s(\mu)=\frac{4\pi}{\beta_0}\frac{1}{\log(\mu^2/\Lambda_{\rm QCD}^2)}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A9EFF933-22D1-48AD-AB47-2C39F14386E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38" y="4567798"/>
            <a:ext cx="2875431" cy="624761"/>
          </a:xfrm>
          <a:prstGeom prst="rect">
            <a:avLst/>
          </a:prstGeom>
        </p:spPr>
      </p:pic>
      <p:sp>
        <p:nvSpPr>
          <p:cNvPr id="36" name="타원 35">
            <a:extLst>
              <a:ext uri="{FF2B5EF4-FFF2-40B4-BE49-F238E27FC236}">
                <a16:creationId xmlns:a16="http://schemas.microsoft.com/office/drawing/2014/main" id="{5AEB5BCD-1979-409D-B6D6-0C5B739164F8}"/>
              </a:ext>
            </a:extLst>
          </p:cNvPr>
          <p:cNvSpPr/>
          <p:nvPr/>
        </p:nvSpPr>
        <p:spPr>
          <a:xfrm>
            <a:off x="7461115" y="1644063"/>
            <a:ext cx="3543586" cy="352450"/>
          </a:xfrm>
          <a:prstGeom prst="ellipse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A50E8C9F-CF39-4EA6-9EA3-DAE7F4DE7E56}"/>
              </a:ext>
            </a:extLst>
          </p:cNvPr>
          <p:cNvSpPr/>
          <p:nvPr/>
        </p:nvSpPr>
        <p:spPr>
          <a:xfrm>
            <a:off x="9134271" y="2944332"/>
            <a:ext cx="1789365" cy="352450"/>
          </a:xfrm>
          <a:prstGeom prst="ellipse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D445F8-6D9F-4483-8680-21CB36C636C8}"/>
              </a:ext>
            </a:extLst>
          </p:cNvPr>
          <p:cNvSpPr txBox="1"/>
          <p:nvPr/>
        </p:nvSpPr>
        <p:spPr>
          <a:xfrm>
            <a:off x="6385253" y="3835381"/>
            <a:ext cx="482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The running coupling constant at the one-loop level:</a:t>
            </a:r>
            <a:endParaRPr lang="ko-KR" altLang="en-US" sz="1600" b="1" dirty="0"/>
          </a:p>
        </p:txBody>
      </p:sp>
      <p:pic>
        <p:nvPicPr>
          <p:cNvPr id="44" name="그림 43" descr="\documentclass{article}&#10;\usepackage{amsmath}&#10;\pagestyle{empty}&#10;\begin{document}&#10;\begin{equation}&#10;\beta_0=\frac{11N_c-2N_f}{3},\quad \Lambda_{\rm QCD}=0.217\ \rm GeV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3C13A715-A662-4D56-9E4D-CA3BE5EE14F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45" y="5475984"/>
            <a:ext cx="4478476" cy="522667"/>
          </a:xfrm>
          <a:prstGeom prst="rect">
            <a:avLst/>
          </a:prstGeom>
        </p:spPr>
      </p:pic>
      <p:pic>
        <p:nvPicPr>
          <p:cNvPr id="64" name="그림 63" descr="\documentclass{article}&#10;\usepackage{amsmath}&#10;\pagestyle{empty}&#10;\begin{document}&#10;&#10;\begin{equation}&#10;\mu=m_Q=m_{Q}^0+\Delta m_{I}^{\rm pert}=1.275+0.1454\alpha_s\ [\rm GeV]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D55BFF15-F6D2-4138-9B81-8676B6A8181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59" y="6168122"/>
            <a:ext cx="5619806" cy="329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2E857B-75EA-467F-BEA4-9D7F22035499}"/>
              </a:ext>
            </a:extLst>
          </p:cNvPr>
          <p:cNvSpPr txBox="1"/>
          <p:nvPr/>
        </p:nvSpPr>
        <p:spPr>
          <a:xfrm>
            <a:off x="10321876" y="2529943"/>
            <a:ext cx="2159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fitting parameters</a:t>
            </a:r>
            <a:endParaRPr lang="ko-KR" altLang="en-US" sz="1600" dirty="0"/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7A77FF45-9C48-491D-9062-8FCA7FF05E01}"/>
              </a:ext>
            </a:extLst>
          </p:cNvPr>
          <p:cNvCxnSpPr>
            <a:stCxn id="36" idx="6"/>
            <a:endCxn id="2" idx="0"/>
          </p:cNvCxnSpPr>
          <p:nvPr/>
        </p:nvCxnSpPr>
        <p:spPr>
          <a:xfrm>
            <a:off x="11004701" y="1820288"/>
            <a:ext cx="397055" cy="7096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84338594-8EC0-425F-8B03-B79BF06793D9}"/>
              </a:ext>
            </a:extLst>
          </p:cNvPr>
          <p:cNvCxnSpPr>
            <a:stCxn id="37" idx="6"/>
            <a:endCxn id="2" idx="2"/>
          </p:cNvCxnSpPr>
          <p:nvPr/>
        </p:nvCxnSpPr>
        <p:spPr>
          <a:xfrm flipV="1">
            <a:off x="10923636" y="2868497"/>
            <a:ext cx="478120" cy="2520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276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F94A18-6175-479C-AB10-E07B37911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529"/>
            <a:ext cx="10515600" cy="5091953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We showed the non-perturbative color-octet heavy quark potential in the instanton vacuum:</a:t>
            </a:r>
          </a:p>
          <a:p>
            <a:endParaRPr lang="en-US" altLang="ko-K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ko-K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ko-K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 perturbative one gluon exchange instanton effects make the color-singlet(octet) heavy quark potential a little weaker                              Instanton makes the screening effects.</a:t>
            </a:r>
          </a:p>
          <a:p>
            <a:endParaRPr lang="en-US" altLang="ko-K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ko-K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We obtained the charmonium spectrum and the bound energies in the color-octet states.</a:t>
            </a:r>
          </a:p>
          <a:p>
            <a:endParaRPr lang="en-US" altLang="ko-K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Using the color-octet potential derived in the present work, we are going to calculate chromo-polarizabilities of </a:t>
            </a:r>
            <a:r>
              <a:rPr lang="en-US" altLang="ko-KR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quarkonia</a:t>
            </a:r>
            <a:r>
              <a:rPr lang="en-US" altLang="ko-K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From this chromo-polarizability, we will show hadronic transition between charmonium resonances.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D95F03C-19FB-4E44-836E-3853ABDA554A}"/>
              </a:ext>
            </a:extLst>
          </p:cNvPr>
          <p:cNvSpPr txBox="1">
            <a:spLocks/>
          </p:cNvSpPr>
          <p:nvPr/>
        </p:nvSpPr>
        <p:spPr>
          <a:xfrm>
            <a:off x="401973" y="61163"/>
            <a:ext cx="10515600" cy="1101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Summary &amp; Outlook</a:t>
            </a:r>
            <a:endParaRPr lang="ko-KR" altLang="en-US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F3A0025-73A4-41D2-8D3F-1AC87BCE5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797584"/>
            <a:ext cx="2647950" cy="514350"/>
          </a:xfrm>
          <a:prstGeom prst="rect">
            <a:avLst/>
          </a:prstGeom>
        </p:spPr>
      </p:pic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D6371959-0A53-44B5-8EDD-656DBB5421A1}"/>
              </a:ext>
            </a:extLst>
          </p:cNvPr>
          <p:cNvSpPr/>
          <p:nvPr/>
        </p:nvSpPr>
        <p:spPr>
          <a:xfrm>
            <a:off x="4548069" y="3034695"/>
            <a:ext cx="1328287" cy="96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2395FF2-74DA-48FE-A9C5-8E51DC83BDB4}"/>
              </a:ext>
            </a:extLst>
          </p:cNvPr>
          <p:cNvCxnSpPr>
            <a:cxnSpLocks/>
          </p:cNvCxnSpPr>
          <p:nvPr/>
        </p:nvCxnSpPr>
        <p:spPr>
          <a:xfrm flipV="1">
            <a:off x="0" y="1159549"/>
            <a:ext cx="12188893" cy="22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6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C016DD-8147-4450-886D-4C8DBE1B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67243"/>
            <a:ext cx="10515600" cy="1101207"/>
          </a:xfrm>
        </p:spPr>
        <p:txBody>
          <a:bodyPr/>
          <a:lstStyle/>
          <a:p>
            <a:r>
              <a:rPr lang="en-US" altLang="ko-KR" b="1" dirty="0"/>
              <a:t>Heavy-quark Potential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B36FFAE-1AFF-4697-977F-BC3200B3E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64821"/>
                <a:ext cx="10515600" cy="1433369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altLang="ko-KR" sz="2000" dirty="0"/>
              </a:p>
              <a:p>
                <a:endParaRPr lang="en-US" altLang="ko-KR" sz="2000" dirty="0"/>
              </a:p>
              <a:p>
                <a:endParaRPr lang="en-US" altLang="ko-KR" sz="2000" dirty="0"/>
              </a:p>
              <a:p>
                <a:r>
                  <a:rPr lang="en-US" altLang="ko-KR" sz="2000" dirty="0"/>
                  <a:t>Usual heavy-quark potential :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𝑘𝑟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B36FFAE-1AFF-4697-977F-BC3200B3E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64821"/>
                <a:ext cx="10515600" cy="1433369"/>
              </a:xfrm>
              <a:blipFill>
                <a:blip r:embed="rId6"/>
                <a:stretch>
                  <a:fillRect l="-4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CC7384A-3534-43C4-B854-2923784930EA}"/>
              </a:ext>
            </a:extLst>
          </p:cNvPr>
          <p:cNvSpPr txBox="1"/>
          <p:nvPr/>
        </p:nvSpPr>
        <p:spPr>
          <a:xfrm>
            <a:off x="838200" y="1316964"/>
            <a:ext cx="8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Quark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360410-E1F9-40FE-8E66-C52CC3818625}"/>
              </a:ext>
            </a:extLst>
          </p:cNvPr>
          <p:cNvSpPr txBox="1"/>
          <p:nvPr/>
        </p:nvSpPr>
        <p:spPr>
          <a:xfrm>
            <a:off x="3716322" y="1402996"/>
            <a:ext cx="128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Antiquark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2CF64-F38F-4D70-AA0F-CF02B5F5570B}"/>
              </a:ext>
            </a:extLst>
          </p:cNvPr>
          <p:cNvSpPr txBox="1"/>
          <p:nvPr/>
        </p:nvSpPr>
        <p:spPr>
          <a:xfrm>
            <a:off x="1593909" y="3749528"/>
            <a:ext cx="219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Strong interaction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635EAC-A8A6-4060-995C-1411C2B0BD4D}"/>
                  </a:ext>
                </a:extLst>
              </p:cNvPr>
              <p:cNvSpPr txBox="1"/>
              <p:nvPr/>
            </p:nvSpPr>
            <p:spPr>
              <a:xfrm>
                <a:off x="5305902" y="1938945"/>
                <a:ext cx="5052858" cy="852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 , 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/>
                  <a:t>: Bound state energy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Light quarks inside of a meson are relativistic</a:t>
                </a:r>
              </a:p>
              <a:p>
                <a:r>
                  <a:rPr lang="en-US" altLang="ko-KR" dirty="0"/>
                  <a:t>	(quite complicated)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635EAC-A8A6-4060-995C-1411C2B0B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902" y="1938945"/>
                <a:ext cx="5052858" cy="852413"/>
              </a:xfrm>
              <a:prstGeom prst="rect">
                <a:avLst/>
              </a:prstGeom>
              <a:blipFill>
                <a:blip r:embed="rId7"/>
                <a:stretch>
                  <a:fillRect l="-2533" t="-10000" r="-1930" b="-15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1908FD6-91DA-4D1F-822D-48BADD630F63}"/>
              </a:ext>
            </a:extLst>
          </p:cNvPr>
          <p:cNvSpPr txBox="1"/>
          <p:nvPr/>
        </p:nvSpPr>
        <p:spPr>
          <a:xfrm>
            <a:off x="4960586" y="1501134"/>
            <a:ext cx="293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Light mesons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E6C92D-BF2F-4719-A4F7-7216AF107FBD}"/>
              </a:ext>
            </a:extLst>
          </p:cNvPr>
          <p:cNvSpPr txBox="1"/>
          <p:nvPr/>
        </p:nvSpPr>
        <p:spPr>
          <a:xfrm>
            <a:off x="4960586" y="2839747"/>
            <a:ext cx="293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err="1"/>
              <a:t>Quarkonia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109417-23B4-49EF-8E05-36B63E4B9235}"/>
                  </a:ext>
                </a:extLst>
              </p:cNvPr>
              <p:cNvSpPr txBox="1"/>
              <p:nvPr/>
            </p:nvSpPr>
            <p:spPr>
              <a:xfrm>
                <a:off x="5305901" y="3326474"/>
                <a:ext cx="6154121" cy="1147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Relativistic effects are sufficiently small.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altLang="ko-KR" b="0" i="1" dirty="0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 err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dirty="0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ko-KR" i="1" dirty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is taken to be a small parameter.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-US" altLang="ko-KR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A non-relativistic </a:t>
                </a:r>
                <a:r>
                  <a:rPr lang="en-US" altLang="ko-KR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potential approach is theoretically valid.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109417-23B4-49EF-8E05-36B63E4B9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901" y="3326474"/>
                <a:ext cx="6154121" cy="1147109"/>
              </a:xfrm>
              <a:prstGeom prst="rect">
                <a:avLst/>
              </a:prstGeom>
              <a:blipFill>
                <a:blip r:embed="rId8"/>
                <a:stretch>
                  <a:fillRect l="-2079" r="-891" b="-117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그림 31">
            <a:extLst>
              <a:ext uri="{FF2B5EF4-FFF2-40B4-BE49-F238E27FC236}">
                <a16:creationId xmlns:a16="http://schemas.microsoft.com/office/drawing/2014/main" id="{6F8FCA3A-AD4F-42DB-A79A-D183734B7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09" y="1777035"/>
            <a:ext cx="3588915" cy="1804482"/>
          </a:xfrm>
          <a:prstGeom prst="rect">
            <a:avLst/>
          </a:prstGeom>
        </p:spPr>
      </p:pic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9814A83D-D7CD-47B3-A441-19A352E20A1D}"/>
              </a:ext>
            </a:extLst>
          </p:cNvPr>
          <p:cNvCxnSpPr>
            <a:stCxn id="12" idx="2"/>
          </p:cNvCxnSpPr>
          <p:nvPr/>
        </p:nvCxnSpPr>
        <p:spPr>
          <a:xfrm flipH="1">
            <a:off x="3716322" y="1772328"/>
            <a:ext cx="641759" cy="618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0ECCD4C2-69CB-45D5-92E6-A0FDCA8DB41E}"/>
              </a:ext>
            </a:extLst>
          </p:cNvPr>
          <p:cNvCxnSpPr>
            <a:stCxn id="11" idx="2"/>
          </p:cNvCxnSpPr>
          <p:nvPr/>
        </p:nvCxnSpPr>
        <p:spPr>
          <a:xfrm>
            <a:off x="1274428" y="1686296"/>
            <a:ext cx="436227" cy="677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E85D801B-1819-4B16-92FA-8DDFFD87A430}"/>
              </a:ext>
            </a:extLst>
          </p:cNvPr>
          <p:cNvCxnSpPr>
            <a:stCxn id="17" idx="0"/>
          </p:cNvCxnSpPr>
          <p:nvPr/>
        </p:nvCxnSpPr>
        <p:spPr>
          <a:xfrm flipH="1" flipV="1">
            <a:off x="2692866" y="2869143"/>
            <a:ext cx="1" cy="88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B7F18AE-CEA9-4043-80DA-17ED3CD7C5E4}"/>
              </a:ext>
            </a:extLst>
          </p:cNvPr>
          <p:cNvSpPr txBox="1"/>
          <p:nvPr/>
        </p:nvSpPr>
        <p:spPr>
          <a:xfrm>
            <a:off x="1593909" y="5995022"/>
            <a:ext cx="260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one-gluon exchange perturbative potential</a:t>
            </a:r>
            <a:endParaRPr lang="ko-KR" altLang="en-US" dirty="0"/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36398B0B-BF3D-4D8D-961C-9D5C6D887D8C}"/>
              </a:ext>
            </a:extLst>
          </p:cNvPr>
          <p:cNvCxnSpPr>
            <a:cxnSpLocks/>
            <a:stCxn id="39" idx="0"/>
            <a:endCxn id="42" idx="3"/>
          </p:cNvCxnSpPr>
          <p:nvPr/>
        </p:nvCxnSpPr>
        <p:spPr>
          <a:xfrm flipV="1">
            <a:off x="2894202" y="5638131"/>
            <a:ext cx="2365649" cy="356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타원 41">
            <a:extLst>
              <a:ext uri="{FF2B5EF4-FFF2-40B4-BE49-F238E27FC236}">
                <a16:creationId xmlns:a16="http://schemas.microsoft.com/office/drawing/2014/main" id="{AB3BBE9F-5FAB-407E-A66E-C05A3D8A5DE0}"/>
              </a:ext>
            </a:extLst>
          </p:cNvPr>
          <p:cNvSpPr/>
          <p:nvPr/>
        </p:nvSpPr>
        <p:spPr>
          <a:xfrm>
            <a:off x="5189824" y="5142451"/>
            <a:ext cx="478173" cy="58072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7CC7C99F-1A8B-425E-BFD0-E8627FEB95EC}"/>
              </a:ext>
            </a:extLst>
          </p:cNvPr>
          <p:cNvSpPr/>
          <p:nvPr/>
        </p:nvSpPr>
        <p:spPr>
          <a:xfrm>
            <a:off x="5827388" y="5142451"/>
            <a:ext cx="385893" cy="58072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C7FC0B-D592-477A-B7D0-988A0A4203C0}"/>
              </a:ext>
            </a:extLst>
          </p:cNvPr>
          <p:cNvSpPr txBox="1"/>
          <p:nvPr/>
        </p:nvSpPr>
        <p:spPr>
          <a:xfrm>
            <a:off x="4269996" y="5995022"/>
            <a:ext cx="226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Phenomenological confining potential</a:t>
            </a:r>
            <a:endParaRPr lang="ko-KR" altLang="en-US" dirty="0"/>
          </a:p>
        </p:txBody>
      </p: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3539D4E1-E750-43BB-A54A-E8ECFC6CE7F6}"/>
              </a:ext>
            </a:extLst>
          </p:cNvPr>
          <p:cNvCxnSpPr>
            <a:cxnSpLocks/>
          </p:cNvCxnSpPr>
          <p:nvPr/>
        </p:nvCxnSpPr>
        <p:spPr>
          <a:xfrm flipV="1">
            <a:off x="5291567" y="5697834"/>
            <a:ext cx="752859" cy="356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\documentclass{article}&#10;\usepackage{amsmath}&#10;\pagestyle{empty}&#10;\begin{document}&#10;&#10;$r\rightarrow 0,\ \alpha(p^2\rightarrow\infty)\rightarrow \epsilon$&#10;&#10;&#10;\end{document}" title="IguanaTex Bitmap Display">
            <a:extLst>
              <a:ext uri="{FF2B5EF4-FFF2-40B4-BE49-F238E27FC236}">
                <a16:creationId xmlns:a16="http://schemas.microsoft.com/office/drawing/2014/main" id="{E74FEC93-520C-4D3F-8894-E382149496A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822" y="5160051"/>
            <a:ext cx="2567618" cy="272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8F8CCA-B7C9-4F49-8439-A2881EE50786}"/>
              </a:ext>
            </a:extLst>
          </p:cNvPr>
          <p:cNvSpPr txBox="1"/>
          <p:nvPr/>
        </p:nvSpPr>
        <p:spPr>
          <a:xfrm>
            <a:off x="9320169" y="5074645"/>
            <a:ext cx="244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: Asymptotic freedom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3B6CDB1-5397-4AE5-94CA-F6FB92F8B21F}"/>
              </a:ext>
            </a:extLst>
          </p:cNvPr>
          <p:cNvSpPr/>
          <p:nvPr/>
        </p:nvSpPr>
        <p:spPr>
          <a:xfrm>
            <a:off x="6537822" y="5660536"/>
            <a:ext cx="3758268" cy="9808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62171465-1370-408E-8B87-8BD4888AB8CB}"/>
              </a:ext>
            </a:extLst>
          </p:cNvPr>
          <p:cNvSpPr/>
          <p:nvPr/>
        </p:nvSpPr>
        <p:spPr>
          <a:xfrm>
            <a:off x="6798592" y="5828672"/>
            <a:ext cx="620785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2F5A2BFB-E2EC-48CB-98CF-F8F4EEF0D772}"/>
              </a:ext>
            </a:extLst>
          </p:cNvPr>
          <p:cNvSpPr/>
          <p:nvPr/>
        </p:nvSpPr>
        <p:spPr>
          <a:xfrm>
            <a:off x="9410364" y="5828672"/>
            <a:ext cx="620785" cy="64633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\documentclass{article}&#10;\usepackage{amsmath}&#10;\pagestyle{empty}&#10;\begin{document}&#10;&#10;$Q$&#10;&#10;&#10;\end{document}" title="IguanaTex Bitmap Display">
            <a:extLst>
              <a:ext uri="{FF2B5EF4-FFF2-40B4-BE49-F238E27FC236}">
                <a16:creationId xmlns:a16="http://schemas.microsoft.com/office/drawing/2014/main" id="{F9FFE876-D85A-46D1-B79C-5E88FA9ABE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365" y="6034922"/>
            <a:ext cx="175238" cy="227048"/>
          </a:xfrm>
          <a:prstGeom prst="rect">
            <a:avLst/>
          </a:prstGeom>
        </p:spPr>
      </p:pic>
      <p:pic>
        <p:nvPicPr>
          <p:cNvPr id="15" name="그림 14" descr="\documentclass{article}&#10;\usepackage{amsmath}&#10;\pagestyle{empty}&#10;\begin{document}&#10;&#10;&#10;$\bar{Q}$&#10;&#10;\end{document}" title="IguanaTex Bitmap Display">
            <a:extLst>
              <a:ext uri="{FF2B5EF4-FFF2-40B4-BE49-F238E27FC236}">
                <a16:creationId xmlns:a16="http://schemas.microsoft.com/office/drawing/2014/main" id="{F316A4FB-7CD0-4EE7-ACF9-27E133C84E6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137" y="6007118"/>
            <a:ext cx="175238" cy="262095"/>
          </a:xfrm>
          <a:prstGeom prst="rect">
            <a:avLst/>
          </a:prstGeom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5538A334-F955-4A87-A4DE-929222AC150F}"/>
              </a:ext>
            </a:extLst>
          </p:cNvPr>
          <p:cNvCxnSpPr>
            <a:endCxn id="29" idx="2"/>
          </p:cNvCxnSpPr>
          <p:nvPr/>
        </p:nvCxnSpPr>
        <p:spPr>
          <a:xfrm>
            <a:off x="7419377" y="6138165"/>
            <a:ext cx="1990987" cy="1367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 descr="\documentclass{article}&#10;\usepackage{amsmath}&#10;\pagestyle{empty}&#10;\begin{document}&#10;&#10;$r$&#10;&#10;&#10;\end{document}" title="IguanaTex Bitmap Display">
            <a:extLst>
              <a:ext uri="{FF2B5EF4-FFF2-40B4-BE49-F238E27FC236}">
                <a16:creationId xmlns:a16="http://schemas.microsoft.com/office/drawing/2014/main" id="{F09945A3-EEDF-4327-8953-6189FC27297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62" y="5916066"/>
            <a:ext cx="105143" cy="1142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F0729A-ABD7-406C-9381-FF97B232EE10}"/>
              </a:ext>
            </a:extLst>
          </p:cNvPr>
          <p:cNvSpPr txBox="1"/>
          <p:nvPr/>
        </p:nvSpPr>
        <p:spPr>
          <a:xfrm>
            <a:off x="10451636" y="5916066"/>
            <a:ext cx="183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: confinement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23AE2EC4-9345-4820-8E93-15754F794ED0}"/>
              </a:ext>
            </a:extLst>
          </p:cNvPr>
          <p:cNvCxnSpPr>
            <a:cxnSpLocks/>
          </p:cNvCxnSpPr>
          <p:nvPr/>
        </p:nvCxnSpPr>
        <p:spPr>
          <a:xfrm>
            <a:off x="0" y="1159775"/>
            <a:ext cx="12192000" cy="1661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18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BFA55FEF-14A5-4903-BD44-EC2BF1B1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57912"/>
            <a:ext cx="10515600" cy="1101207"/>
          </a:xfrm>
        </p:spPr>
        <p:txBody>
          <a:bodyPr/>
          <a:lstStyle/>
          <a:p>
            <a:r>
              <a:rPr lang="en-US" altLang="ko-KR" b="1" dirty="0"/>
              <a:t>Instanton</a:t>
            </a:r>
            <a:endParaRPr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F92375-6E13-449C-B4BA-54CA54F951F7}"/>
              </a:ext>
            </a:extLst>
          </p:cNvPr>
          <p:cNvSpPr txBox="1"/>
          <p:nvPr/>
        </p:nvSpPr>
        <p:spPr>
          <a:xfrm>
            <a:off x="807439" y="1455513"/>
            <a:ext cx="104701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b="0" i="0" u="none" strike="noStrike" baseline="0" dirty="0"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ko-K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Chern</a:t>
            </a: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-Simon coordinate</a:t>
            </a:r>
            <a:r>
              <a:rPr lang="en-US" altLang="ko-KR" b="0" i="0" u="none" strike="noStrike" baseline="0" dirty="0">
                <a:latin typeface="Cambria Math" panose="02040503050406030204" pitchFamily="18" charset="0"/>
                <a:ea typeface="Cambria Math" panose="02040503050406030204" pitchFamily="18" charset="0"/>
              </a:rPr>
              <a:t>, the instanton is a large fluctuation of the gluon field corresponding to quantum tunneling from one vacuum(minimum of the potential energy) to the neighboring one</a:t>
            </a:r>
            <a:r>
              <a:rPr lang="en-US" altLang="ko-KR" dirty="0">
                <a:latin typeface="CMSS10"/>
                <a:ea typeface="Cambria Math" panose="02040503050406030204" pitchFamily="18" charset="0"/>
              </a:rPr>
              <a:t>: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DAC3BC-0284-4DBC-86A4-A54500C8637B}"/>
              </a:ext>
            </a:extLst>
          </p:cNvPr>
          <p:cNvSpPr txBox="1"/>
          <p:nvPr/>
        </p:nvSpPr>
        <p:spPr>
          <a:xfrm>
            <a:off x="9194335" y="2533121"/>
            <a:ext cx="195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:  Instanton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06F2BC-2F38-4C87-B17A-2754D371FFC1}"/>
              </a:ext>
            </a:extLst>
          </p:cNvPr>
          <p:cNvSpPr txBox="1"/>
          <p:nvPr/>
        </p:nvSpPr>
        <p:spPr>
          <a:xfrm>
            <a:off x="9194335" y="2985911"/>
            <a:ext cx="214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:  </a:t>
            </a:r>
            <a:r>
              <a:rPr lang="en-US" altLang="ko-KR" dirty="0" err="1"/>
              <a:t>Antiinstanton</a:t>
            </a:r>
            <a:endParaRPr lang="ko-KR" altLang="en-US" dirty="0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4E4B9193-AF2E-405D-8B92-0F1D8F683118}"/>
              </a:ext>
            </a:extLst>
          </p:cNvPr>
          <p:cNvCxnSpPr>
            <a:cxnSpLocks/>
          </p:cNvCxnSpPr>
          <p:nvPr/>
        </p:nvCxnSpPr>
        <p:spPr>
          <a:xfrm flipH="1">
            <a:off x="8458201" y="3161951"/>
            <a:ext cx="6298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FC6950A0-5C12-480E-9030-8CDA0F6B1C5C}"/>
              </a:ext>
            </a:extLst>
          </p:cNvPr>
          <p:cNvCxnSpPr>
            <a:cxnSpLocks/>
          </p:cNvCxnSpPr>
          <p:nvPr/>
        </p:nvCxnSpPr>
        <p:spPr>
          <a:xfrm flipV="1">
            <a:off x="8458201" y="2752636"/>
            <a:ext cx="629873" cy="52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그림 30">
            <a:extLst>
              <a:ext uri="{FF2B5EF4-FFF2-40B4-BE49-F238E27FC236}">
                <a16:creationId xmlns:a16="http://schemas.microsoft.com/office/drawing/2014/main" id="{6C8DC163-C2BB-4135-85E8-B2DBF29BE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58" y="4513711"/>
            <a:ext cx="2254802" cy="696796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64A82490-34E6-4D1C-AB78-81A9ED186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860" y="4536093"/>
            <a:ext cx="772736" cy="680008"/>
          </a:xfrm>
          <a:prstGeom prst="rect">
            <a:avLst/>
          </a:prstGeom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361E0074-B3A7-4E1B-B204-88AFCB6654E9}"/>
              </a:ext>
            </a:extLst>
          </p:cNvPr>
          <p:cNvSpPr/>
          <p:nvPr/>
        </p:nvSpPr>
        <p:spPr>
          <a:xfrm>
            <a:off x="807438" y="3881853"/>
            <a:ext cx="9519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listo MT" panose="02040603050505030304" pitchFamily="18" charset="0"/>
              </a:rPr>
              <a:t>To find the best tunneling trajectory having the largest amplitude one has thus to minimize the YM action, which becomes</a:t>
            </a:r>
            <a:endParaRPr lang="ko-KR" altLang="en-US" dirty="0">
              <a:latin typeface="Calisto MT" panose="02040603050505030304" pitchFamily="18" charset="0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23EA028D-217F-4458-9716-1FACD9B6B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42" b="6949"/>
          <a:stretch/>
        </p:blipFill>
        <p:spPr>
          <a:xfrm>
            <a:off x="6735146" y="4663650"/>
            <a:ext cx="974337" cy="36933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8DE799B-123A-4F52-BBB6-07104610DFDE}"/>
              </a:ext>
            </a:extLst>
          </p:cNvPr>
          <p:cNvSpPr txBox="1"/>
          <p:nvPr/>
        </p:nvSpPr>
        <p:spPr>
          <a:xfrm>
            <a:off x="7709483" y="4648238"/>
            <a:ext cx="329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: self-duality</a:t>
            </a:r>
            <a:r>
              <a:rPr lang="ko-KR" altLang="en-US" dirty="0">
                <a:latin typeface="Cambria Math" panose="02040503050406030204" pitchFamily="18" charset="0"/>
              </a:rPr>
              <a:t> </a:t>
            </a: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condition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7ACC8D3-86A8-4972-A418-EF0B8836ECAB}"/>
              </a:ext>
            </a:extLst>
          </p:cNvPr>
          <p:cNvSpPr/>
          <p:nvPr/>
        </p:nvSpPr>
        <p:spPr>
          <a:xfrm>
            <a:off x="807438" y="5339790"/>
            <a:ext cx="9794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The singular gauge field satisfying the self-duality equation can be written as: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9FAC284E-9C8D-4922-86CA-F741269E7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088" y="5936747"/>
            <a:ext cx="3836740" cy="703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67291E-E3D8-4AA0-B62F-10EC8C193805}"/>
                  </a:ext>
                </a:extLst>
              </p:cNvPr>
              <p:cNvSpPr txBox="1"/>
              <p:nvPr/>
            </p:nvSpPr>
            <p:spPr>
              <a:xfrm>
                <a:off x="6568580" y="5872294"/>
                <a:ext cx="41357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: Average instanton size =1/3 </a:t>
                </a:r>
                <a:r>
                  <a:rPr lang="en-US" altLang="ko-KR" dirty="0" err="1"/>
                  <a:t>fm</a:t>
                </a:r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: A position of instanton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67291E-E3D8-4AA0-B62F-10EC8C19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580" y="5872294"/>
                <a:ext cx="4135772" cy="646331"/>
              </a:xfrm>
              <a:prstGeom prst="rect">
                <a:avLst/>
              </a:prstGeom>
              <a:blipFill>
                <a:blip r:embed="rId6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F4F6490-64FC-4A72-AFFD-9C1F05DE8B25}"/>
              </a:ext>
            </a:extLst>
          </p:cNvPr>
          <p:cNvCxnSpPr>
            <a:cxnSpLocks/>
          </p:cNvCxnSpPr>
          <p:nvPr/>
        </p:nvCxnSpPr>
        <p:spPr>
          <a:xfrm>
            <a:off x="0" y="1159775"/>
            <a:ext cx="12192000" cy="1661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>
            <a:extLst>
              <a:ext uri="{FF2B5EF4-FFF2-40B4-BE49-F238E27FC236}">
                <a16:creationId xmlns:a16="http://schemas.microsoft.com/office/drawing/2014/main" id="{145E54A6-9C8E-4ABA-8851-14C9B3B7E0E5}"/>
              </a:ext>
            </a:extLst>
          </p:cNvPr>
          <p:cNvGrpSpPr/>
          <p:nvPr/>
        </p:nvGrpSpPr>
        <p:grpSpPr>
          <a:xfrm>
            <a:off x="5023490" y="2283331"/>
            <a:ext cx="2685993" cy="1189817"/>
            <a:chOff x="5023490" y="2283331"/>
            <a:chExt cx="3094076" cy="1383913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0411F454-ED37-4690-9A33-F2407F9C5B05}"/>
                </a:ext>
              </a:extLst>
            </p:cNvPr>
            <p:cNvSpPr/>
            <p:nvPr/>
          </p:nvSpPr>
          <p:spPr>
            <a:xfrm rot="10800000">
              <a:off x="5632775" y="2283331"/>
              <a:ext cx="201335" cy="17197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24F2777A-2F78-46CA-91CB-5169DB34D516}"/>
                </a:ext>
              </a:extLst>
            </p:cNvPr>
            <p:cNvSpPr/>
            <p:nvPr/>
          </p:nvSpPr>
          <p:spPr>
            <a:xfrm rot="10800000">
              <a:off x="7305191" y="2292182"/>
              <a:ext cx="201335" cy="182461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257F2DA2-BC1C-4CFB-B288-BC794B7BD58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994669" y="2494824"/>
              <a:ext cx="1156980" cy="24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A0102596-7AAF-4138-BD76-758CD85E54B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969502" y="2297681"/>
              <a:ext cx="11569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C7A7A718-E500-4486-8CE5-7CF25F6FCE9F}"/>
                </a:ext>
              </a:extLst>
            </p:cNvPr>
            <p:cNvSpPr/>
            <p:nvPr/>
          </p:nvSpPr>
          <p:spPr>
            <a:xfrm rot="10800000">
              <a:off x="5023490" y="2374478"/>
              <a:ext cx="3094076" cy="1292766"/>
            </a:xfrm>
            <a:custGeom>
              <a:avLst/>
              <a:gdLst>
                <a:gd name="connsiteX0" fmla="*/ 0 w 1605516"/>
                <a:gd name="connsiteY0" fmla="*/ 0 h 1531095"/>
                <a:gd name="connsiteX1" fmla="*/ 382772 w 1605516"/>
                <a:gd name="connsiteY1" fmla="*/ 1520456 h 1531095"/>
                <a:gd name="connsiteX2" fmla="*/ 797441 w 1605516"/>
                <a:gd name="connsiteY2" fmla="*/ 21265 h 1531095"/>
                <a:gd name="connsiteX3" fmla="*/ 1233376 w 1605516"/>
                <a:gd name="connsiteY3" fmla="*/ 1531089 h 1531095"/>
                <a:gd name="connsiteX4" fmla="*/ 1605516 w 1605516"/>
                <a:gd name="connsiteY4" fmla="*/ 0 h 1531095"/>
                <a:gd name="connsiteX5" fmla="*/ 1605516 w 1605516"/>
                <a:gd name="connsiteY5" fmla="*/ 0 h 153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5516" h="1531095">
                  <a:moveTo>
                    <a:pt x="0" y="0"/>
                  </a:moveTo>
                  <a:cubicBezTo>
                    <a:pt x="124932" y="758456"/>
                    <a:pt x="249865" y="1516912"/>
                    <a:pt x="382772" y="1520456"/>
                  </a:cubicBezTo>
                  <a:cubicBezTo>
                    <a:pt x="515679" y="1524000"/>
                    <a:pt x="655674" y="19493"/>
                    <a:pt x="797441" y="21265"/>
                  </a:cubicBezTo>
                  <a:cubicBezTo>
                    <a:pt x="939208" y="23037"/>
                    <a:pt x="1098697" y="1534633"/>
                    <a:pt x="1233376" y="1531089"/>
                  </a:cubicBezTo>
                  <a:cubicBezTo>
                    <a:pt x="1368055" y="1527545"/>
                    <a:pt x="1605516" y="0"/>
                    <a:pt x="1605516" y="0"/>
                  </a:cubicBezTo>
                  <a:lnTo>
                    <a:pt x="160551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CF6C5AF6-2D11-48B4-9728-14A6C9C8D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25" y="2061896"/>
            <a:ext cx="3200662" cy="1605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028B8E-AE60-496B-A278-519228BB454C}"/>
              </a:ext>
            </a:extLst>
          </p:cNvPr>
          <p:cNvSpPr txBox="1"/>
          <p:nvPr/>
        </p:nvSpPr>
        <p:spPr>
          <a:xfrm>
            <a:off x="600464" y="3504612"/>
            <a:ext cx="419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Potential</a:t>
            </a:r>
            <a:r>
              <a:rPr lang="ko-KR" altLang="en-US" sz="1600" dirty="0"/>
              <a:t> </a:t>
            </a:r>
            <a:r>
              <a:rPr lang="en-US" altLang="ko-KR" sz="1600" dirty="0"/>
              <a:t>energy of the gluon field</a:t>
            </a:r>
            <a:endParaRPr lang="ko-KR" altLang="en-US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F8768E-4FB3-45F0-A8D2-9C30E31E941D}"/>
              </a:ext>
            </a:extLst>
          </p:cNvPr>
          <p:cNvSpPr txBox="1"/>
          <p:nvPr/>
        </p:nvSpPr>
        <p:spPr>
          <a:xfrm>
            <a:off x="4637104" y="3561956"/>
            <a:ext cx="419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Classical trajectory in Euclidean space</a:t>
            </a:r>
            <a:endParaRPr lang="ko-KR" altLang="en-US" sz="1600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98A3640E-48D2-7455-2D79-955255AF0C21}"/>
              </a:ext>
            </a:extLst>
          </p:cNvPr>
          <p:cNvCxnSpPr/>
          <p:nvPr/>
        </p:nvCxnSpPr>
        <p:spPr>
          <a:xfrm>
            <a:off x="1240325" y="2917420"/>
            <a:ext cx="380245" cy="15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4BDC763C-E40E-8F62-D5A0-9504CF62281D}"/>
              </a:ext>
            </a:extLst>
          </p:cNvPr>
          <p:cNvCxnSpPr>
            <a:cxnSpLocks/>
          </p:cNvCxnSpPr>
          <p:nvPr/>
        </p:nvCxnSpPr>
        <p:spPr>
          <a:xfrm flipH="1" flipV="1">
            <a:off x="1180223" y="2972883"/>
            <a:ext cx="358866" cy="12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F20EF8A-58EC-5446-BF76-81C9F9DE5B03}"/>
              </a:ext>
            </a:extLst>
          </p:cNvPr>
          <p:cNvSpPr txBox="1"/>
          <p:nvPr/>
        </p:nvSpPr>
        <p:spPr>
          <a:xfrm rot="1173443">
            <a:off x="829696" y="3097725"/>
            <a:ext cx="1168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Cambria Math" panose="02040503050406030204" pitchFamily="18" charset="0"/>
                <a:ea typeface="Cambria Math" panose="02040503050406030204" pitchFamily="18" charset="0"/>
              </a:rPr>
              <a:t>(anti)instanton</a:t>
            </a:r>
            <a:endParaRPr lang="ko-KR" altLang="en-US" sz="1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5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C016DD-8147-4450-886D-4C8DBE1B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67243"/>
            <a:ext cx="10515600" cy="1101207"/>
          </a:xfrm>
        </p:spPr>
        <p:txBody>
          <a:bodyPr/>
          <a:lstStyle/>
          <a:p>
            <a:r>
              <a:rPr lang="en-US" altLang="ko-KR" b="1" dirty="0"/>
              <a:t>Instanton in the light-quark system</a:t>
            </a:r>
            <a:endParaRPr lang="ko-KR" altLang="en-US" b="1" dirty="0"/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23AE2EC4-9345-4820-8E93-15754F794ED0}"/>
              </a:ext>
            </a:extLst>
          </p:cNvPr>
          <p:cNvCxnSpPr>
            <a:cxnSpLocks/>
          </p:cNvCxnSpPr>
          <p:nvPr/>
        </p:nvCxnSpPr>
        <p:spPr>
          <a:xfrm>
            <a:off x="0" y="1159775"/>
            <a:ext cx="12192000" cy="1661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8A186C1-10F0-4320-BD4E-6AF8D290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802"/>
            <a:ext cx="10515600" cy="4596606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 Instanton is known to contribute to the interaction between light quarks more than that between heavy quarks.</a:t>
            </a:r>
          </a:p>
          <a:p>
            <a:endParaRPr lang="en-US" altLang="ko-K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ko-K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 dynamical light</a:t>
            </a:r>
            <a:r>
              <a:rPr lang="ko-KR" altLang="en-US" sz="2000" dirty="0">
                <a:latin typeface="Cambria Math" panose="02040503050406030204" pitchFamily="18" charset="0"/>
              </a:rPr>
              <a:t> </a:t>
            </a:r>
            <a:r>
              <a:rPr lang="en-US" altLang="ko-K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quark mass is generated from the instanton vacuum (spontaneous breakdown of chiral symmetry): </a:t>
            </a:r>
          </a:p>
          <a:p>
            <a:pPr marL="0" indent="0">
              <a:buNone/>
            </a:pPr>
            <a:endParaRPr lang="en-US" altLang="ko-K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그림 12" descr="\documentclass{article}&#10;\usepackage{amsmath}&#10;\pagestyle{empty}&#10;\begin{document}&#10;\begin{equation}&#10;M\approx 350\ \mathrm{MeV}\ (M\gg m_q)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82E05FA3-EAC5-44D7-BBBB-5635D14E9CC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13" y="5671407"/>
            <a:ext cx="2894623" cy="266935"/>
          </a:xfrm>
          <a:prstGeom prst="rect">
            <a:avLst/>
          </a:prstGeom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3BE2D7C5-69CF-3A31-4D2C-90B25EE5C583}"/>
              </a:ext>
            </a:extLst>
          </p:cNvPr>
          <p:cNvSpPr/>
          <p:nvPr/>
        </p:nvSpPr>
        <p:spPr>
          <a:xfrm>
            <a:off x="931817" y="5216434"/>
            <a:ext cx="705394" cy="721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6B1B57F9-DD73-0360-6680-5F66F55DB53B}"/>
              </a:ext>
            </a:extLst>
          </p:cNvPr>
          <p:cNvSpPr/>
          <p:nvPr/>
        </p:nvSpPr>
        <p:spPr>
          <a:xfrm>
            <a:off x="2076992" y="3650105"/>
            <a:ext cx="705394" cy="72190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E0FD0FD6-63C4-84F6-1DE9-A646F51C5E28}"/>
              </a:ext>
            </a:extLst>
          </p:cNvPr>
          <p:cNvSpPr/>
          <p:nvPr/>
        </p:nvSpPr>
        <p:spPr>
          <a:xfrm>
            <a:off x="3287483" y="5226500"/>
            <a:ext cx="705394" cy="721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57FEDB73-9872-1952-ED40-68F017CB8232}"/>
              </a:ext>
            </a:extLst>
          </p:cNvPr>
          <p:cNvSpPr/>
          <p:nvPr/>
        </p:nvSpPr>
        <p:spPr>
          <a:xfrm>
            <a:off x="4540915" y="3608848"/>
            <a:ext cx="705394" cy="72190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\documentclass{article}&#10;\usepackage{amsmath}&#10;\pagestyle{empty}&#10;\begin{document}&#10;\begin{equation}&#10;I\nonumber&#10;\end{equation}&#10;\end{document}" title="IguanaTex Bitmap Display">
            <a:extLst>
              <a:ext uri="{FF2B5EF4-FFF2-40B4-BE49-F238E27FC236}">
                <a16:creationId xmlns:a16="http://schemas.microsoft.com/office/drawing/2014/main" id="{7DDEBA38-4F93-1027-F912-D6C9CD1ACCD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83" y="5449550"/>
            <a:ext cx="201527" cy="291956"/>
          </a:xfrm>
          <a:prstGeom prst="rect">
            <a:avLst/>
          </a:prstGeom>
        </p:spPr>
      </p:pic>
      <p:pic>
        <p:nvPicPr>
          <p:cNvPr id="17" name="그림 16" descr="\documentclass{article}&#10;\usepackage{amsmath}&#10;\pagestyle{empty}&#10;\begin{document}&#10;\begin{equation}&#10;I\nonumber&#10;\end{equation}&#10;\end{document}" title="IguanaTex Bitmap Display">
            <a:extLst>
              <a:ext uri="{FF2B5EF4-FFF2-40B4-BE49-F238E27FC236}">
                <a16:creationId xmlns:a16="http://schemas.microsoft.com/office/drawing/2014/main" id="{55D19B32-557B-09CB-CB3F-0A82879C5B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39" y="5458259"/>
            <a:ext cx="201527" cy="291956"/>
          </a:xfrm>
          <a:prstGeom prst="rect">
            <a:avLst/>
          </a:prstGeom>
        </p:spPr>
      </p:pic>
      <p:pic>
        <p:nvPicPr>
          <p:cNvPr id="10" name="그림 9" descr="\documentclass{article}&#10;\usepackage{amsmath}&#10;\pagestyle{empty}&#10;\begin{document}&#10;\begin{equation}&#10;\bar{I}\nonumber&#10;\end{equation}&#10;\end{document}" title="IguanaTex Bitmap Display">
            <a:extLst>
              <a:ext uri="{FF2B5EF4-FFF2-40B4-BE49-F238E27FC236}">
                <a16:creationId xmlns:a16="http://schemas.microsoft.com/office/drawing/2014/main" id="{587C3C91-CA4D-0D76-32A6-C08E7E0DDC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99" y="3821537"/>
            <a:ext cx="224780" cy="361715"/>
          </a:xfrm>
          <a:prstGeom prst="rect">
            <a:avLst/>
          </a:prstGeom>
        </p:spPr>
      </p:pic>
      <p:pic>
        <p:nvPicPr>
          <p:cNvPr id="23" name="그림 22" descr="\documentclass{article}&#10;\usepackage{amsmath}&#10;\pagestyle{empty}&#10;\begin{document}&#10;\begin{equation}&#10;\bar{I}\nonumber&#10;\end{equation}&#10;\end{document}" title="IguanaTex Bitmap Display">
            <a:extLst>
              <a:ext uri="{FF2B5EF4-FFF2-40B4-BE49-F238E27FC236}">
                <a16:creationId xmlns:a16="http://schemas.microsoft.com/office/drawing/2014/main" id="{1BC2106F-AF4C-3710-22D2-BA71621F9E1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22" y="3788944"/>
            <a:ext cx="224780" cy="361715"/>
          </a:xfrm>
          <a:prstGeom prst="rect">
            <a:avLst/>
          </a:prstGeom>
        </p:spPr>
      </p:pic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79D987B1-FE5D-F166-6CA0-9A485F348F66}"/>
              </a:ext>
            </a:extLst>
          </p:cNvPr>
          <p:cNvCxnSpPr>
            <a:stCxn id="3" idx="7"/>
            <a:endCxn id="11" idx="3"/>
          </p:cNvCxnSpPr>
          <p:nvPr/>
        </p:nvCxnSpPr>
        <p:spPr>
          <a:xfrm flipV="1">
            <a:off x="1533908" y="4266292"/>
            <a:ext cx="646387" cy="1055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EA49E83F-4208-83DC-974C-F13ADADB804C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522514" y="4372013"/>
            <a:ext cx="512606" cy="950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71B9F16-3F8C-77DC-6B59-99D02BFF4907}"/>
              </a:ext>
            </a:extLst>
          </p:cNvPr>
          <p:cNvCxnSpPr>
            <a:stCxn id="11" idx="5"/>
            <a:endCxn id="12" idx="1"/>
          </p:cNvCxnSpPr>
          <p:nvPr/>
        </p:nvCxnSpPr>
        <p:spPr>
          <a:xfrm>
            <a:off x="2679083" y="4266292"/>
            <a:ext cx="711703" cy="1065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51F09CA-A620-671C-9A3B-7114056B816D}"/>
              </a:ext>
            </a:extLst>
          </p:cNvPr>
          <p:cNvCxnSpPr>
            <a:stCxn id="12" idx="7"/>
            <a:endCxn id="15" idx="3"/>
          </p:cNvCxnSpPr>
          <p:nvPr/>
        </p:nvCxnSpPr>
        <p:spPr>
          <a:xfrm flipV="1">
            <a:off x="3889574" y="4225035"/>
            <a:ext cx="754644" cy="1107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C3D759B0-EC3D-A6EA-4348-C70492A76C9F}"/>
              </a:ext>
            </a:extLst>
          </p:cNvPr>
          <p:cNvCxnSpPr>
            <a:stCxn id="15" idx="5"/>
          </p:cNvCxnSpPr>
          <p:nvPr/>
        </p:nvCxnSpPr>
        <p:spPr>
          <a:xfrm>
            <a:off x="5143006" y="4225035"/>
            <a:ext cx="683400" cy="1183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78F9762-7B84-BA74-DDB8-FAC254E52AEC}"/>
              </a:ext>
            </a:extLst>
          </p:cNvPr>
          <p:cNvSpPr txBox="1"/>
          <p:nvPr/>
        </p:nvSpPr>
        <p:spPr>
          <a:xfrm>
            <a:off x="217714" y="4702629"/>
            <a:ext cx="51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</a:t>
            </a:r>
            <a:endParaRPr lang="ko-KR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857605-6043-7E6A-464F-FF5BE55F767A}"/>
              </a:ext>
            </a:extLst>
          </p:cNvPr>
          <p:cNvSpPr txBox="1"/>
          <p:nvPr/>
        </p:nvSpPr>
        <p:spPr>
          <a:xfrm>
            <a:off x="1389010" y="4701230"/>
            <a:ext cx="51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</a:t>
            </a:r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5B54AF-1029-5211-1CF7-2C2F9F8155D0}"/>
              </a:ext>
            </a:extLst>
          </p:cNvPr>
          <p:cNvSpPr txBox="1"/>
          <p:nvPr/>
        </p:nvSpPr>
        <p:spPr>
          <a:xfrm>
            <a:off x="2624062" y="4692599"/>
            <a:ext cx="51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2C6E6D2-4CEE-BA5A-D738-FA5E23ED1316}"/>
              </a:ext>
            </a:extLst>
          </p:cNvPr>
          <p:cNvSpPr txBox="1"/>
          <p:nvPr/>
        </p:nvSpPr>
        <p:spPr>
          <a:xfrm>
            <a:off x="3795358" y="4691200"/>
            <a:ext cx="51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</a:t>
            </a:r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5B664D-9CF4-ED41-574F-7B83812ACFA0}"/>
              </a:ext>
            </a:extLst>
          </p:cNvPr>
          <p:cNvSpPr txBox="1"/>
          <p:nvPr/>
        </p:nvSpPr>
        <p:spPr>
          <a:xfrm>
            <a:off x="5570103" y="4609557"/>
            <a:ext cx="51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2801252-A4C6-B881-6403-F77FD74A5C7C}"/>
                  </a:ext>
                </a:extLst>
              </p:cNvPr>
              <p:cNvSpPr txBox="1"/>
              <p:nvPr/>
            </p:nvSpPr>
            <p:spPr>
              <a:xfrm>
                <a:off x="6514011" y="3429000"/>
                <a:ext cx="5095455" cy="1792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Quarks hopping from instantons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to anti-instantons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and vice versa flip helicity.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 infinite number of such jumps generates the dynamical mass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altLang="ko-KR" sz="105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05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2801252-A4C6-B881-6403-F77FD74A5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1" y="3429000"/>
                <a:ext cx="5095455" cy="1792798"/>
              </a:xfrm>
              <a:prstGeom prst="rect">
                <a:avLst/>
              </a:prstGeom>
              <a:blipFill>
                <a:blip r:embed="rId11"/>
                <a:stretch>
                  <a:fillRect l="-838" t="-2381" r="-17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12AB92B6-7076-F06A-A867-D383ACE24ABB}"/>
              </a:ext>
            </a:extLst>
          </p:cNvPr>
          <p:cNvCxnSpPr/>
          <p:nvPr/>
        </p:nvCxnSpPr>
        <p:spPr>
          <a:xfrm>
            <a:off x="7058073" y="6500342"/>
            <a:ext cx="17516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EC9D60D-8874-BA29-9336-C6F331740402}"/>
              </a:ext>
            </a:extLst>
          </p:cNvPr>
          <p:cNvSpPr txBox="1"/>
          <p:nvPr/>
        </p:nvSpPr>
        <p:spPr>
          <a:xfrm>
            <a:off x="8917579" y="6255087"/>
            <a:ext cx="264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: </a:t>
            </a: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quark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50" name="그림 49" descr="\documentclass{article}&#10;\usepackage{amsmath}&#10;\pagestyle{empty}&#10;\begin{document}&#10;\begin{equation}&#10;F(k)=-k\frac{d}{dk}\left[I_0\left(\frac{k\rho}{2}\right)K_0\left(\frac{k\rho}{2}\right)-I_1\left(\frac{k\rho}{2}\right)K_1\left(\frac{k\rho}{2}\right)\right]\nonumber&#10;\end{equation}&#10;&#10;&#10;&#10;\end{document}" title="IguanaTex Bitmap Display">
            <a:extLst>
              <a:ext uri="{FF2B5EF4-FFF2-40B4-BE49-F238E27FC236}">
                <a16:creationId xmlns:a16="http://schemas.microsoft.com/office/drawing/2014/main" id="{14DFBF90-0024-3D0E-4B8A-57994F4E6C7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41" y="4903771"/>
            <a:ext cx="4796429" cy="4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3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C016DD-8147-4450-886D-4C8DBE1B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67243"/>
            <a:ext cx="10515600" cy="1101207"/>
          </a:xfrm>
        </p:spPr>
        <p:txBody>
          <a:bodyPr/>
          <a:lstStyle/>
          <a:p>
            <a:r>
              <a:rPr lang="en-US" altLang="ko-KR" b="1" dirty="0"/>
              <a:t>Instanton in the heavy-quark system</a:t>
            </a:r>
            <a:endParaRPr lang="ko-KR" altLang="en-US" b="1" dirty="0"/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23AE2EC4-9345-4820-8E93-15754F794ED0}"/>
              </a:ext>
            </a:extLst>
          </p:cNvPr>
          <p:cNvCxnSpPr>
            <a:cxnSpLocks/>
          </p:cNvCxnSpPr>
          <p:nvPr/>
        </p:nvCxnSpPr>
        <p:spPr>
          <a:xfrm>
            <a:off x="0" y="1159775"/>
            <a:ext cx="12192000" cy="1661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4">
                <a:extLst>
                  <a:ext uri="{FF2B5EF4-FFF2-40B4-BE49-F238E27FC236}">
                    <a16:creationId xmlns:a16="http://schemas.microsoft.com/office/drawing/2014/main" id="{78A186C1-10F0-4320-BD4E-6AF8D290DC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1802"/>
                <a:ext cx="10515600" cy="459660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gauge field of the instanton medium can be represented by linear superposition of separate instantons and anti-instantons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</a:p>
              <a:p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3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Each instanton field is characterized by its </a:t>
                </a:r>
                <a:r>
                  <a:rPr lang="en-US" altLang="ko-KR" sz="1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centre</a:t>
                </a:r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and the color-orientation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en-US" altLang="ko-KR" sz="3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Averaging over the quark propagator in the instanton vacuum[1]:</a:t>
                </a:r>
              </a:p>
              <a:p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instanton ensemble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⟨⟨⟩⟩</m:t>
                    </m:r>
                  </m:oMath>
                </a14:m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composed of the instanton positions and the color-orientation.</a:t>
                </a:r>
              </a:p>
              <a:p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From</a:t>
                </a:r>
                <a:r>
                  <a:rPr lang="ko-KR" altLang="en-US" sz="1800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instanton ensemble one obtains</a:t>
                </a:r>
              </a:p>
              <a:p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내용 개체 틀 4">
                <a:extLst>
                  <a:ext uri="{FF2B5EF4-FFF2-40B4-BE49-F238E27FC236}">
                    <a16:creationId xmlns:a16="http://schemas.microsoft.com/office/drawing/2014/main" id="{78A186C1-10F0-4320-BD4E-6AF8D290DC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1802"/>
                <a:ext cx="10515600" cy="4596606"/>
              </a:xfrm>
              <a:blipFill>
                <a:blip r:embed="rId9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60FD8360-4C77-4330-A84B-B0EC6F2B752C}"/>
              </a:ext>
            </a:extLst>
          </p:cNvPr>
          <p:cNvCxnSpPr/>
          <p:nvPr/>
        </p:nvCxnSpPr>
        <p:spPr>
          <a:xfrm>
            <a:off x="0" y="6278946"/>
            <a:ext cx="12192000" cy="3812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3BB52BB-7891-4608-AC41-7BE5496DD1EC}"/>
              </a:ext>
            </a:extLst>
          </p:cNvPr>
          <p:cNvSpPr txBox="1"/>
          <p:nvPr/>
        </p:nvSpPr>
        <p:spPr>
          <a:xfrm>
            <a:off x="83281" y="640230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ko-KR" sz="1400" dirty="0"/>
              <a:t>[1] </a:t>
            </a:r>
            <a:r>
              <a:rPr lang="nb-NO" altLang="ko-KR" sz="1400" dirty="0"/>
              <a:t>Diakonov et al, Phys. Lett. B 226, 372 (1989)</a:t>
            </a:r>
            <a:endParaRPr lang="en-US" altLang="ko-KR" sz="1400" dirty="0"/>
          </a:p>
        </p:txBody>
      </p:sp>
      <p:pic>
        <p:nvPicPr>
          <p:cNvPr id="6" name="그림 5" descr="\documentclass{article}&#10;\usepackage{amsmath}&#10;\pagestyle{empty}&#10;\begin{document}&#10;\begin{equation}&#10;W=P\exp\left(i\int_Cdx_\mu A_{\mu}\right)=\langle T|\left\langle\left\langle\left(\frac{d}{dt}-\sum_I a_I(t)\right)^{-1}\right\rangle\right\rangle|0\rangle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6438A1C6-C88E-99EE-4A69-8A5DD5087D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1" y="3775825"/>
            <a:ext cx="5539352" cy="650971"/>
          </a:xfrm>
          <a:prstGeom prst="rect">
            <a:avLst/>
          </a:prstGeom>
        </p:spPr>
      </p:pic>
      <p:pic>
        <p:nvPicPr>
          <p:cNvPr id="16" name="그림 15" descr="\documentclass{article}&#10;\usepackage{amsmath}&#10;\pagestyle{empty}&#10;\begin{document}&#10;\begin{equation}&#10;A(x)=\sum_{I}A_I(x)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42D25516-BE1C-55F0-9821-496484A56A7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84" y="2377461"/>
            <a:ext cx="1512838" cy="433981"/>
          </a:xfrm>
          <a:prstGeom prst="rect">
            <a:avLst/>
          </a:prstGeom>
        </p:spPr>
      </p:pic>
      <p:pic>
        <p:nvPicPr>
          <p:cNvPr id="23" name="그림 22" descr="\documentclass{article}&#10;\usepackage{amsmath}&#10;\pagestyle{empty}&#10;\begin{document}&#10;\begin{equation}&#10;A_I(x)=U_I A(x-z_I,\rho_I)U_I^\dagger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D4C03285-B07E-83D6-C096-C56A1F3E29A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17" y="2413673"/>
            <a:ext cx="2383238" cy="257219"/>
          </a:xfrm>
          <a:prstGeom prst="rect">
            <a:avLst/>
          </a:prstGeom>
        </p:spPr>
      </p:pic>
      <p:pic>
        <p:nvPicPr>
          <p:cNvPr id="27" name="그림 26" descr="\documentclass{article}&#10;\usepackage{amsmath}&#10;\pagestyle{empty}&#10;\begin{document}&#10;\begin{equation}&#10;a_I(t)=iA_{I\mu}[x(t)]\dot{x}_{\mu}(t)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28AF3574-7E0F-2570-721C-E1F01D27C5E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57" y="3994645"/>
            <a:ext cx="1999238" cy="21333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847ED7D-F537-F45A-61EA-92E23178289D}"/>
              </a:ext>
            </a:extLst>
          </p:cNvPr>
          <p:cNvSpPr txBox="1"/>
          <p:nvPr/>
        </p:nvSpPr>
        <p:spPr>
          <a:xfrm>
            <a:off x="9357760" y="3894544"/>
            <a:ext cx="271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: is a Yang-Mills field tangent</a:t>
            </a:r>
            <a:endParaRPr lang="ko-KR" altLang="en-US" sz="1600" dirty="0">
              <a:latin typeface="Cambria Math" panose="02040503050406030204" pitchFamily="18" charset="0"/>
            </a:endParaRPr>
          </a:p>
        </p:txBody>
      </p:sp>
      <p:pic>
        <p:nvPicPr>
          <p:cNvPr id="37" name="그림 36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w^{-1}-\theta^{-1}=\frac{N}{2VN_c}\Tr_c\left\{\int d^4z_I(w-a_I^{-1})^{-1}+I\rightarrow\bar{I}\right\}.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A19B3EE1-D539-50A4-5BC0-EB421B149D4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90" y="5294564"/>
            <a:ext cx="4977370" cy="486400"/>
          </a:xfrm>
          <a:prstGeom prst="rect">
            <a:avLst/>
          </a:prstGeom>
        </p:spPr>
      </p:pic>
      <p:pic>
        <p:nvPicPr>
          <p:cNvPr id="4" name="그림 3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w=\left\langle\left\langle\left(\theta^{-1}-\sum_Ia_I(t)\right)^{-1}\right\rangle\right\rangle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FAEFC04F-66C3-A19E-38C9-FC1A55ED954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029" y="4817928"/>
            <a:ext cx="2041053" cy="458335"/>
          </a:xfrm>
          <a:prstGeom prst="rect">
            <a:avLst/>
          </a:prstGeom>
        </p:spPr>
      </p:pic>
      <p:pic>
        <p:nvPicPr>
          <p:cNvPr id="7" name="그림 6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\theta^{-1}=d/dt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7E8C1662-9706-630E-76B4-A39B8AF4426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029" y="5369099"/>
            <a:ext cx="705162" cy="168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741FDE-863F-CD83-564A-E01654A82A24}"/>
                  </a:ext>
                </a:extLst>
              </p:cNvPr>
              <p:cNvSpPr txBox="1"/>
              <p:nvPr/>
            </p:nvSpPr>
            <p:spPr>
              <a:xfrm>
                <a:off x="8760692" y="5758657"/>
                <a:ext cx="316625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sSup>
                          <m:s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200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gives the Heaviside function </a:t>
                </a:r>
                <a:endParaRPr lang="ko-KR" altLang="en-US" sz="1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741FDE-863F-CD83-564A-E01654A82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692" y="5758657"/>
                <a:ext cx="3166251" cy="184666"/>
              </a:xfrm>
              <a:prstGeom prst="rect">
                <a:avLst/>
              </a:prstGeom>
              <a:blipFill>
                <a:blip r:embed="rId17"/>
                <a:stretch>
                  <a:fillRect t="-26667" r="-1923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45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23AE2EC4-9345-4820-8E93-15754F794ED0}"/>
              </a:ext>
            </a:extLst>
          </p:cNvPr>
          <p:cNvCxnSpPr>
            <a:cxnSpLocks/>
          </p:cNvCxnSpPr>
          <p:nvPr/>
        </p:nvCxnSpPr>
        <p:spPr>
          <a:xfrm>
            <a:off x="0" y="1159775"/>
            <a:ext cx="12192000" cy="1661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4">
                <a:extLst>
                  <a:ext uri="{FF2B5EF4-FFF2-40B4-BE49-F238E27FC236}">
                    <a16:creationId xmlns:a16="http://schemas.microsoft.com/office/drawing/2014/main" id="{78A186C1-10F0-4320-BD4E-6AF8D290DC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1801"/>
                <a:ext cx="10515600" cy="495997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ko-KR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 use the perturbation theory, we can choose a small parameter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9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19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9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ko-KR" sz="19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sSub>
                          <m:sSubPr>
                            <m:ctrlPr>
                              <a:rPr lang="en-US" altLang="ko-KR" sz="1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1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≃0.004</m:t>
                    </m:r>
                  </m:oMath>
                </a14:m>
                <a:r>
                  <a:rPr lang="en-US" altLang="ko-KR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the instanton density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1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altLang="ko-KR" sz="1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fm</m:t>
                            </m:r>
                          </m:e>
                        </m:d>
                      </m:e>
                      <m:sup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the averaged instanton size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acc>
                    <m:r>
                      <a:rPr lang="en-US" altLang="ko-KR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=1/3</m:t>
                    </m:r>
                    <m:r>
                      <m:rPr>
                        <m:lit/>
                      </m:rPr>
                      <a:rPr lang="en-US" altLang="ko-KR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9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fm</m:t>
                    </m:r>
                  </m:oMath>
                </a14:m>
                <a:r>
                  <a:rPr lang="en-US" altLang="ko-KR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ko-KR" sz="1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Here the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altLang="ko-KR" sz="1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a one-instanton operator:  </a:t>
                </a:r>
              </a:p>
              <a:p>
                <a:r>
                  <a:rPr lang="en-US" altLang="ko-KR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After the Fourier transformation, we can use the definition [1]</a:t>
                </a:r>
              </a:p>
              <a:p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ko-KR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instanton effects on </a:t>
                </a:r>
                <a:r>
                  <a:rPr lang="en-US" altLang="ko-KR" sz="19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quarkonia</a:t>
                </a:r>
                <a:r>
                  <a:rPr lang="en-US" altLang="ko-KR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are small but still important because they allow one to use physical values of the parameters in the heavy-quark potential.</a:t>
                </a:r>
              </a:p>
            </p:txBody>
          </p:sp>
        </mc:Choice>
        <mc:Fallback xmlns="">
          <p:sp>
            <p:nvSpPr>
              <p:cNvPr id="5" name="내용 개체 틀 4">
                <a:extLst>
                  <a:ext uri="{FF2B5EF4-FFF2-40B4-BE49-F238E27FC236}">
                    <a16:creationId xmlns:a16="http://schemas.microsoft.com/office/drawing/2014/main" id="{78A186C1-10F0-4320-BD4E-6AF8D290DC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1801"/>
                <a:ext cx="10515600" cy="4959971"/>
              </a:xfrm>
              <a:blipFill>
                <a:blip r:embed="rId7"/>
                <a:stretch>
                  <a:fillRect l="-406" t="-369" b="-7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그림 20" descr="\documentclass{article}&#10;\usepackage{amsmath}&#10;\pagestyle{empty}&#10;\begin{document}&#10;\begin{equation}&#10;m_Q\gg M=16\pi\int_0^\infty dz\left(z\cos\frac{\pi z}{2\sqrt{z^2+1}}\right)^2\approx 70\ \rm MeV:\ {\rm Instanton\ dynamical\ mass[1]}\nonumber&#10;\end{equation}&#10;&#10;&#10;\end{document}" title="IguanaTex Bitmap Display">
            <a:extLst>
              <a:ext uri="{FF2B5EF4-FFF2-40B4-BE49-F238E27FC236}">
                <a16:creationId xmlns:a16="http://schemas.microsoft.com/office/drawing/2014/main" id="{4850415E-F7E7-06FF-8265-14828850F4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79" y="4685877"/>
            <a:ext cx="10081921" cy="715435"/>
          </a:xfrm>
          <a:prstGeom prst="rect">
            <a:avLst/>
          </a:prstGeom>
        </p:spPr>
      </p:pic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60FD8360-4C77-4330-A84B-B0EC6F2B752C}"/>
              </a:ext>
            </a:extLst>
          </p:cNvPr>
          <p:cNvCxnSpPr/>
          <p:nvPr/>
        </p:nvCxnSpPr>
        <p:spPr>
          <a:xfrm>
            <a:off x="0" y="6278946"/>
            <a:ext cx="12192000" cy="3812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3BB52BB-7891-4608-AC41-7BE5496DD1EC}"/>
              </a:ext>
            </a:extLst>
          </p:cNvPr>
          <p:cNvSpPr txBox="1"/>
          <p:nvPr/>
        </p:nvSpPr>
        <p:spPr>
          <a:xfrm>
            <a:off x="83281" y="631177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ko-KR" sz="1400" dirty="0"/>
              <a:t>[1] </a:t>
            </a:r>
            <a:r>
              <a:rPr lang="nb-NO" altLang="ko-KR" sz="1400" dirty="0"/>
              <a:t>Diakonov et al, Phys. Lett. B 226, 372 (1989)</a:t>
            </a:r>
            <a:endParaRPr lang="en-US" altLang="ko-KR" sz="1400" dirty="0"/>
          </a:p>
        </p:txBody>
      </p:sp>
      <p:pic>
        <p:nvPicPr>
          <p:cNvPr id="6" name="그림 5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w^{-1}=\theta^{-1}-\frac{N}{2VN_c}\Tr_c\left\{\int d^4z_I\theta^{-1}(w_I-\theta)\theta^{-1}+I\rightarrow\bar{I}\right\}+\mathcal{O}((N/VN_c)^2).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D12BA4E9-FA46-27F7-7FBE-555694A6EE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358935"/>
            <a:ext cx="6723048" cy="486400"/>
          </a:xfrm>
          <a:prstGeom prst="rect">
            <a:avLst/>
          </a:prstGeom>
        </p:spPr>
      </p:pic>
      <p:pic>
        <p:nvPicPr>
          <p:cNvPr id="8" name="그림 7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w_I=(\theta^{-1}-a_I)^{-1}.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2A8BB18B-C600-7337-008C-2BE9F9E5E8F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92" y="3159758"/>
            <a:ext cx="1681067" cy="229181"/>
          </a:xfrm>
          <a:prstGeom prst="rect">
            <a:avLst/>
          </a:prstGeom>
        </p:spPr>
      </p:pic>
      <p:pic>
        <p:nvPicPr>
          <p:cNvPr id="9" name="그림 8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P\exp\left(i\int_0^T dx_4 A_4\right)=\exp(-MT)=\exp\left(-\frac{N}{2VN_c}g(0)T\right),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FC7B8E2C-8DF6-60CC-00A2-8C5413180D4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4" y="3881286"/>
            <a:ext cx="6004113" cy="682971"/>
          </a:xfrm>
          <a:prstGeom prst="rect">
            <a:avLst/>
          </a:prstGeom>
        </p:spPr>
      </p:pic>
      <p:pic>
        <p:nvPicPr>
          <p:cNvPr id="15" name="그림 14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g(0)=\int d^3z_I\Tr_c\left[1-P\exp\left.\left(i\int_{-\infty}^\infty dx_4A_{I4}\right)\right|_{z_{I4}=0}\right]+I\rightarrow\bar{I}.\nonumber&#10;\end{equation}&#10;\end{document}&#10;" title="IguanaTex Bitmap Display">
            <a:extLst>
              <a:ext uri="{FF2B5EF4-FFF2-40B4-BE49-F238E27FC236}">
                <a16:creationId xmlns:a16="http://schemas.microsoft.com/office/drawing/2014/main" id="{72C4495D-FCB3-4AF1-A7B7-8CE8D383BA9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07" y="3917490"/>
            <a:ext cx="4460341" cy="487544"/>
          </a:xfrm>
          <a:prstGeom prst="rect">
            <a:avLst/>
          </a:prstGeom>
        </p:spPr>
      </p:pic>
      <p:sp>
        <p:nvSpPr>
          <p:cNvPr id="14" name="제목 1">
            <a:extLst>
              <a:ext uri="{FF2B5EF4-FFF2-40B4-BE49-F238E27FC236}">
                <a16:creationId xmlns:a16="http://schemas.microsoft.com/office/drawing/2014/main" id="{3BA20987-EE37-58F5-F55F-E6F5D5022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67243"/>
            <a:ext cx="10515600" cy="1101207"/>
          </a:xfrm>
        </p:spPr>
        <p:txBody>
          <a:bodyPr/>
          <a:lstStyle/>
          <a:p>
            <a:r>
              <a:rPr lang="en-US" altLang="ko-KR" b="1" dirty="0"/>
              <a:t>Instanton in the heavy-quark system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1493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0C5985-A2D0-E5A5-3A16-55C11F5C4724}"/>
              </a:ext>
            </a:extLst>
          </p:cNvPr>
          <p:cNvSpPr txBox="1"/>
          <p:nvPr/>
        </p:nvSpPr>
        <p:spPr>
          <a:xfrm>
            <a:off x="1566249" y="2172831"/>
            <a:ext cx="9059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Heavy-quark potential in the instanton vacuum</a:t>
            </a:r>
            <a:endParaRPr lang="ko-KR" altLang="en-US" sz="6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904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263.592"/>
  <p:tag name="LATEXADDIN" val="\documentclass{article}&#10;\usepackage{amsmath}&#10;\pagestyle{empty}&#10;\begin{document}&#10;&#10;$r\rightarrow 0,\ \alpha(p^2\rightarrow\infty)\rightarrow \epsilon$&#10;&#10;&#10;\end{document}"/>
  <p:tag name="IGUANATEXSIZE" val="20"/>
  <p:tag name="IGUANATEXCURSOR" val="147"/>
  <p:tag name="TRANSPARENCY" val="True"/>
  <p:tag name="LATEXENGINEID" val="0"/>
  <p:tag name="TEMPFOLDER" val="C:\Users\kihoon\Downloads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9625"/>
  <p:tag name="ORIGINALWIDTH" val="3079.865"/>
  <p:tag name="LATEXADDIN" val="\documentclass{article}&#10;\usepackage{amsmath}&#10;\pagestyle{empty}&#10;\begin{document}&#10;\begin{equation}&#10;F(k)=-k\frac{d}{dk}\left[I_0\left(\frac{k\rho}{2}\right)K_0\left(\frac{k\rho}{2}\right)-I_1\left(\frac{k\rho}{2}\right)K_1\left(\frac{k\rho}{2}\right)\right]\nonumber&#10;\end{equation}&#10;&#10;&#10;&#10;\end{document}"/>
  <p:tag name="IGUANATEXSIZE" val="18"/>
  <p:tag name="IGUANATEXCURSOR" val="263"/>
  <p:tag name="TRANSPARENCY" val="True"/>
  <p:tag name="LATEXENGINEID" val="0"/>
  <p:tag name="TEMPFOLDER" val="c:\users\kihoon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0.4499"/>
  <p:tag name="ORIGINALWIDTH" val="3407.574"/>
  <p:tag name="LATEXADDIN" val="\documentclass{article}&#10;\usepackage{amsmath}&#10;\pagestyle{empty}&#10;\begin{document}&#10;\begin{equation}&#10;W=P\exp\left(i\int_Cdx_\mu A_{\mu}\right)=\langle T|\left\langle\left\langle\left(\frac{d}{dt}-\sum_I a_I(t)\right)^{-1}\right\rangle\right\rangle|0\rangle\nonumber&#10;\end{equation}&#10;&#10;&#10;\end{document}"/>
  <p:tag name="IGUANATEXSIZE" val="16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930.6336"/>
  <p:tag name="LATEXADDIN" val="\documentclass{article}&#10;\usepackage{amsmath}&#10;\pagestyle{empty}&#10;\begin{document}&#10;\begin{equation}&#10;A(x)=\sum_{I}A_I(x)\nonumber&#10;\end{equation}&#10;\end{document}&#10;"/>
  <p:tag name="IGUANATEXSIZE" val="16"/>
  <p:tag name="IGUANATEXCURSOR" val="117"/>
  <p:tag name="TRANSPARENCY" val="True"/>
  <p:tag name="LATEXENGINEID" val="0"/>
  <p:tag name="TEMPFOLDER" val="c:\Users\kihoon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2302"/>
  <p:tag name="ORIGINALWIDTH" val="1466.067"/>
  <p:tag name="LATEXADDIN" val="\documentclass{article}&#10;\usepackage{amsmath}&#10;\pagestyle{empty}&#10;\begin{document}&#10;\begin{equation}&#10;A_I(x)=U_I A(x-z_I,\rho_I)U_I^\dagger\nonumber&#10;\end{equation}&#10;\end{document}&#10;"/>
  <p:tag name="IGUANATEXSIZE" val="16"/>
  <p:tag name="IGUANATEXCURSOR" val="143"/>
  <p:tag name="TRANSPARENCY" val="True"/>
  <p:tag name="LATEXENGINEID" val="0"/>
  <p:tag name="TEMPFOLDER" val="c:\users\kihoon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229.846"/>
  <p:tag name="LATEXADDIN" val="\documentclass{article}&#10;\usepackage{amsmath}&#10;\pagestyle{empty}&#10;\begin{document}&#10;\begin{equation}&#10;a_I(t)=iA_{I\mu}[x(t)]\dot{x}_{\mu}(t)\nonumber&#10;\end{equation}&#10;\end{document}&#10;"/>
  <p:tag name="IGUANATEXSIZE" val="16"/>
  <p:tag name="IGUANATEXCURSOR" val="1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061.867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w^{-1}-\theta^{-1}=\frac{N}{2VN_c}\Tr_c\left\{\int d^4z_I(w-a_I^{-1})^{-1}+I\rightarrow\bar{I}\right\}.\nonumber&#10;\end{equation}&#10;\end{document}&#10;"/>
  <p:tag name="IGUANATEXSIZE" val="16"/>
  <p:tag name="IGUANATEXCURSOR" val="7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0.4499"/>
  <p:tag name="ORIGINALWIDTH" val="1783.277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w=\left\langle\left\langle\left(\theta^{-1}-\sum_Ia_I(t)\right)^{-1}\right\rangle\right\rangle\nonumber&#10;\end{equation}&#10;\end{document}&#10;"/>
  <p:tag name="IGUANATEXSIZE" val="16"/>
  <p:tag name="IGUANATEXCURSOR" val="8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589.4263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\theta^{-1}=d/dt\nonumber&#10;\end{equation}&#10;\end{document}&#10;"/>
  <p:tag name="IGUANATEXSIZE" val="16"/>
  <p:tag name="IGUANATEXCURSOR" val="8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.2092"/>
  <p:tag name="ORIGINALWIDTH" val="4596.925"/>
  <p:tag name="LATEXADDIN" val="\documentclass{article}&#10;\usepackage{amsmath}&#10;\pagestyle{empty}&#10;\begin{document}&#10;\begin{equation}&#10;m_Q\gg M=16\pi\int_0^\infty dz\left(z\cos\frac{\pi z}{2\sqrt{z^2+1}}\right)^2\approx 70\ \rm MeV:\ {\rm Instanton\ dynamical\ mass[1]}\nonumber&#10;\end{equation}&#10;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4135.733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w^{-1}=\theta^{-1}-\frac{N}{2VN_c}\Tr_c\left\{\int d^4z_I\theta^{-1}(w_I-\theta)\theta^{-1}+I\rightarrow\bar{I}\right\}+\mathcal{O}((N/VN_c)^2).\nonumber&#10;\end{equation}&#10;\end{document}&#10;"/>
  <p:tag name="IGUANATEXSIZE" val="16"/>
  <p:tag name="IGUANATEXCURSOR" val="9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6.23921"/>
  <p:tag name="LATEXADDIN" val="\documentclass{article}&#10;\usepackage{amsmath}&#10;\pagestyle{empty}&#10;\begin{document}&#10;&#10;$Q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034.121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w_I=(\theta^{-1}-a_I)^{-1}.\nonumber&#10;\end{equation}&#10;\end{document}&#10;"/>
  <p:tag name="IGUANATEXSIZE" val="16"/>
  <p:tag name="IGUANATEXCURSOR" val="8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283.09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P\exp\left(i\int_0^T dx_4 A_4\right)=\exp(-MT)=\exp\left(-\frac{N}{2VN_c}g(0)T\right),\nonumber&#10;\end{equation}&#10;\end{document}&#10;"/>
  <p:tag name="IGUANATEXSIZE" val="18"/>
  <p:tag name="IGUANATEXCURSOR" val="8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416.573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g(0)=\int d^3z_I\Tr_c\left[1-P\exp\left.\left(i\int_{-\infty}^\infty dx_4A_{I4}\right)\right|_{z_{I4}=0}\right]+I\rightarrow\bar{I}.\nonumber&#10;\end{equation}&#10;\end{document}&#10;"/>
  <p:tag name="IGUANATEXSIZE" val="16"/>
  <p:tag name="IGUANATEXCURSOR" val="9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0.4499"/>
  <p:tag name="ORIGINALWIDTH" val="4167.229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W(L_1,L_2)=-\left\langle\left\langle\langle T|\left(\theta^{-1}-\sum_Ia_I^{(1)}\right)^{-1}|0\rangle\langle0|\left(\theta^{-1}-\sum_Ia_I^{(2)}\right)^{-1}|T\rangle\right\rangle\right\rangle.\nonumber&#10;\end{equation}&#10;\end{document}&#10;"/>
  <p:tag name="IGUANATEXSIZE" val="16"/>
  <p:tag name="IGUANATEXCURSOR" val="8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4635"/>
  <p:tag name="ORIGINALWIDTH" val="1253.093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V_I=\frac{4\pi\bar{\rho}^3N}{VN_c}\mathcal{I}_{\rm NP}\left(r/\bar{\rho}\right).\nonumber&#10;\end{equation}&#10;\end{document}&#10;"/>
  <p:tag name="IGUANATEXSIZE" val="16"/>
  <p:tag name="IGUANATEXCURSOR" val="8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4635"/>
  <p:tag name="ORIGINALWIDTH" val="1787.776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V_I=\frac{4\pi\bar{\rho}^3N}{VN_c}\mathcal{I}_{\rm NP}\left(\infty\right)\simeq 140 \rm MeV.\nonumber&#10;\end{equation}&#10;\end{document}&#10;"/>
  <p:tag name="IGUANATEXSIZE" val="16"/>
  <p:tag name="IGUANATEXCURSOR" val="8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309"/>
  <p:tag name="ORIGINALWIDTH" val="3534.308"/>
  <p:tag name="LATEXADDIN" val="\documentclass{article}&#10;\usepackage{amsmath}&#10;\pagestyle{empty}&#10;\begin{document}&#10;\begin{equation}&#10;V_{SD}=V_{SS}\mathbf{S}_Q\cdot\mathbf{S}_{\bar{Q}}+V_{LS}\mathbf{L}\cdot\mathbf{S}+V_{T}\left[3(\mathbf{S}_{Q}\cdot\hat{\mathbf{n}})(\mathbf{S}_{\bar{Q}}\cdot\hat{\mathbf{n}})-\mathbf{S}_{Q}\cdot\mathbf{S}_{\bar{Q}}\right]\nonumber&#10;\end{equation}&#10;&#10;&#10;&#10;\end{document}"/>
  <p:tag name="IGUANATEXSIZE" val="20"/>
  <p:tag name="IGUANATEXCURSOR" val="3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06.4117"/>
  <p:tag name="LATEXADDIN" val="\documentclass{article}&#10;\usepackage{amsmath}&#10;\pagestyle{empty}&#10;\begin{document}&#10;\begin{equation}&#10;\mathbf{S}=\mathbf{S}_Q+\mathbf{S}_{\bar{Q}}\nonumber&#10;\end{equation}&#10;&#10;&#10;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6.558"/>
  <p:tag name="ORIGINALWIDTH" val="1863.517"/>
  <p:tag name="LATEXADDIN" val="\documentclass{article}&#10;\usepackage{amsmath}&#10;\pagestyle{empty}&#10;\begin{document}&#10;\begin{equation}&#10;V_{SS}(r)=\frac{2}{3m_{Q}^{2}}\nabla^2V_V\nonumber\\&#10;=\frac{32\pi\alpha_s}{9m_Q^2}\delta(r)\nonumber&#10;\end{equation}&#10;\begin{equation}&#10;=\frac{32\alpha_s\sigma^3}{9m_Q^2\sqrt{\pi}}e^{-\sigma^2r^2}\nonumber&#10;\end{equation}&#10;\begin{equation}&#10;V_{LS}(r)=\frac{1}{2m_{Q}^{2}r}\left(3\frac{dV_V}{dr}-\frac{dV_S}{dr}\right)\nonumber&#10;\end{equation}&#10;\begin{equation}&#10;V_{T}(r)=\frac{1}{3m_{Q}^{2}}\left(\frac{1}{r}\frac{dV_V}{dr}-\frac{d^2V_{V}}{dr^2}\right)\nonumber&#10;\end{equation}&#10;&#10;&#10;&#10;\end{document}"/>
  <p:tag name="IGUANATEXSIZE" val="20"/>
  <p:tag name="IGUANATEXCURSOR" val="16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7.694"/>
  <p:tag name="ORIGINALWIDTH" val="626.1718"/>
  <p:tag name="LATEXADDIN" val="\documentclass{article}&#10;\usepackage{amsmath}&#10;\pagestyle{empty}&#10;\begin{document}&#10;\begin{equation}&#10;V_V=-\frac{4\alpha_s}{3r}\nonumber&#10;\end{equation}&#10;\begin{equation}&#10;V_S=k r\nonumber&#10;\end{equation}&#10;&#10;&#10;&#10;\end{document}"/>
  <p:tag name="IGUANATEXSIZE" val="20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86.23921"/>
  <p:tag name="LATEXADDIN" val="\documentclass{article}&#10;\usepackage{amsmath}&#10;\pagestyle{empty}&#10;\begin{document}&#10;&#10;&#10;$\bar{Q}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4803"/>
  <p:tag name="ORIGINALWIDTH" val="3540.307"/>
  <p:tag name="LATEXADDIN" val="\documentclass{article}&#10;\usepackage{amsmath}&#10;\pagestyle{empty}&#10;\begin{document}&#10;&#10;\begin{equation}&#10;V_{SD}^I=V_{SS}^I\mathbf{S}_Q\cdot\mathbf{S}_{\bar{Q}}+V_{LS}^I\mathbf{L}\cdot\mathbf{S}+V_T^I\left[3(\mathbf{S}_Q\cdot\hat{\mathbf{n}})(\mathbf{S}_{\bar{Q}}\cdot\hat{\mathbf{n}})-\mathbf{S}_{Q}\cdot\mathbf{S}_{\bar{Q}}\right]\nonumber&#10;\end{equation}&#10;&#10;&#10;\end{document}"/>
  <p:tag name="IGUANATEXSIZE" val="20"/>
  <p:tag name="IGUANATEXCURSOR" val="3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7.349"/>
  <p:tag name="ORIGINALWIDTH" val="2086.989"/>
  <p:tag name="LATEXADDIN" val="\documentclass{article}&#10;\usepackage{amsmath}&#10;\pagestyle{empty}&#10;\begin{document}&#10;\begin{equation}&#10;V_{SS}^I(r)=\frac{1}{3m_{Q}^{2}}\nabla^2V_I^{\mathrm{(NP)}}\nonumber&#10;\end{equation}&#10;\begin{equation}&#10;V_{LS}^I(r)=\frac{1}{2m_{Q}^{2}r}\frac{dV_I^{\mathrm{(NP)}}}{dr}\nonumber&#10;\end{equation}&#10;\begin{equation}&#10;V_{T}^I(r)=\frac{1}{3m_{Q}^{2}}\left(\frac{d^2V_{I}^{\mathrm{(NP)}}}{dr^2}-\frac{1}{r}\frac{dV_I^{\mathrm{(NP)}}}{dr}\right)\nonumber&#10;\end{equation}&#10;&#10;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009.374"/>
  <p:tag name="LATEXADDIN" val="\documentclass{article}&#10;\usepackage{amsmath}&#10;\pagestyle{empty}&#10;\begin{document}&#10;$m_{Q\bar{Q}}=2m_Q+E_B$&#10;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9.4601"/>
  <p:tag name="ORIGINALWIDTH" val="2560.93"/>
  <p:tag name="LATEXADDIN" val="\documentclass{article}&#10;\usepackage{amsmath}&#10;\pagestyle{empty}&#10;\begin{document}&#10;\begin{equation}&#10;\left[-\frac{\hbar^2}{m_Q}\frac{d^2}{dr^2}+\frac{\hbar^{2} l(l+1)}{m_Q r^2}+V(r)\right]\chi(r)=E_B\chi(r)\nonumber&#10;\end{equation}&#10;&#10;&#10;\end{document}"/>
  <p:tag name="IGUANATEXSIZE" val="20"/>
  <p:tag name="IGUANATEXCURSOR" val="17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85.4143"/>
  <p:tag name="LATEXADDIN" val="\documentclass{article}&#10;\usepackage{amsmath}&#10;\pagestyle{empty}&#10;\begin{document}&#10;&#10;\begin{equation}&#10;\chi(r)=r\psi(r)\nonumber&#10;\end{equation}&#10;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2035.246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V(r)=-\frac{4\alpha_s}{3r}+V_{\rm s}+V_{\rm SD}+V_I+V^I_{\rm SD}.\nonumber&#10;\end{equation}&#10;\end{document}&#10;"/>
  <p:tag name="IGUANATEXSIZE" val="16"/>
  <p:tag name="IGUANATEXCURSOR" val="8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956.1305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V_{\rm s}=\frac{k(1-e^{-br^2})}{b}\nonumber&#10;\end{equation}&#10;\end{document}&#10;"/>
  <p:tag name="IGUANATEXSIZE" val="16"/>
  <p:tag name="IGUANATEXCURSOR" val="8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1393.326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V(r)=-\frac{4\alpha_s}{3r}+V_{\rm s}+V_{\rm SD}.\nonumber&#10;\end{equation}&#10;\end{document}&#10;"/>
  <p:tag name="IGUANATEXSIZE" val="16"/>
  <p:tag name="IGUANATEXCURSOR" val="8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2035.246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V(r)=-\frac{4\alpha_s}{3r}+V_{\rm s}+V_{\rm SD}+V_I+V^I_{\rm SD}.\nonumber&#10;\end{equation}&#10;\end{document}&#10;"/>
  <p:tag name="IGUANATEXSIZE" val="16"/>
  <p:tag name="IGUANATEXCURSOR" val="8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956.1305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V_{\rm s}=\frac{k(1-e^{-br^2})}{b}\nonumber&#10;\end{equation}&#10;\end{document}&#10;"/>
  <p:tag name="IGUANATEXSIZE" val="16"/>
  <p:tag name="IGUANATEXCURSOR" val="8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1.74354"/>
  <p:tag name="LATEXADDIN" val="\documentclass{article}&#10;\usepackage{amsmath}&#10;\pagestyle{empty}&#10;\begin{document}&#10;&#10;$r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2111"/>
  <p:tag name="ORIGINALWIDTH" val="1073.116"/>
  <p:tag name="LATEXADDIN" val="\documentclass{article}&#10;\usepackage{amsmath}&#10;\pagestyle{empty}&#10;\begin{document}&#10;\begin{equation}&#10;V_{\rm s}=\left\{\begin{array}{c}&#10;kr\\&#10;\frac{k}{\mu}(1-e^{-\mu r})&#10;\end{array}&#10;\right.\nonumber&#10;\end{equation}&#10;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.9651"/>
  <p:tag name="ORIGINALWIDTH" val="1076.865"/>
  <p:tag name="LATEXADDIN" val="\documentclass{article}&#10;\usepackage{amsmath}&#10;\pagestyle{empty}&#10;\begin{document}&#10;\begin{table}&#10;\begin{tabular}{cc}&#10;$\mu$\ [GeV] &amp; 1.275\\&#10;\hline&#10;$\alpha_s(\mu)$ &amp; 0.4258 &#10;\end{tabular}&#10;\end{table}&#10;&#10;\end{document}"/>
  <p:tag name="IGUANATEXSIZE" val="20"/>
  <p:tag name="IGUANATEXCURSOR" val="122"/>
  <p:tag name="TRANSPARENCY" val="True"/>
  <p:tag name="LATEXENGINEID" val="0"/>
  <p:tag name="TEMPFOLDER" val="C:\Users\kihoon\Downloads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1253.093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H_{\rm EM}=-e_c|e|\bar{\psi}\gamma^\mu A_\mu\psi.\nonumber&#10;\end{equation}&#10;\end{document}&#10;"/>
  <p:tag name="IGUANATEXSIZE" val="16"/>
  <p:tag name="IGUANATEXCURSOR" val="8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0.6936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e_c=2/3\nonumber&#10;\end{equation}&#10;\end{document}&#10;"/>
  <p:tag name="IGUANATEXSIZE" val="16"/>
  <p:tag name="IGUANATEXCURSOR" val="8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113.236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H_{\rm E1}=e_c|e|\vec{r}\cdot\vec{E},\quad H_{\rm M1}=-\frac{e_c|e|}{2m_Q}\vec{\sigma}\cdot\vec{B}\nonumber&#10;\end{equation}&#10;\end{document}&#10;"/>
  <p:tag name="IGUANATEXSIZE" val="18"/>
  <p:tag name="IGUANATEXCURSOR" val="8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03.824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|nL\rangle\rightarrow |n;L,m_l;S,m_s;J,m_J;0\rangle=|n;L,m_l;S,m_s;J,m_J\rangle\otimes|0\rangle\nonumber&#10;\end{equation}&#10;\end{document}&#10;"/>
  <p:tag name="IGUANATEXSIZE" val="18"/>
  <p:tag name="IGUANATEXCURSOR" val="8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3931.759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equation}&#10;|n'L'\rangle\rightarrow |n';L',m_l';S',m_{s'};J,m_{J'};\gamma\rangle=|n';L',m_{l'};S',m_{s'};J',m_{J'}\rangle\otimes|\gamma\rangle\nonumber&#10;\end{equation}&#10;\end{document}&#10;"/>
  <p:tag name="IGUANATEXSIZE" val="18"/>
  <p:tag name="IGUANATEXCURSOR" val="8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4.7019"/>
  <p:tag name="ORIGINALWIDTH" val="3724.784"/>
  <p:tag name="LATEXADDIN" val="\documentclass{article}&#10;\usepackage{amsmath}&#10;\pagestyle{empty}&#10;\begin{document}&#10;\begin{equation}&#10;\Gamma_{\rm E1}(n^{2S+1}L_J\rightarrow n'^{2S'+1}L'_{J'}+\gamma)=\frac{4}{3}C_{fi}\delta_{SS'}e_c^2\alpha|\langle\psi_f|r|\psi_i\rangle|^2E_\gamma^3\frac{E_f^{(c\bar{c})}}{M_i^{(c\bar{c})}}\nonumber&#10;\end{equation}&#10;&#10;&#10;\end{document}"/>
  <p:tag name="IGUANATEXSIZE" val="20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4.7019"/>
  <p:tag name="ORIGINALWIDTH" val="4329.958"/>
  <p:tag name="LATEXADDIN" val="\documentclass{article}&#10;\usepackage{amsmath}&#10;\pagestyle{empty}&#10;\begin{document}&#10;\begin{equation}&#10;\Gamma_{\rm M1}(n^{2S+1}L_J\rightarrow n'^{2S'+1}L'_{J'}+\gamma)=\frac{4}{3}\frac{2J'+1}{2L+1}\delta_{LL'}\delta_{S,S'\pm 1}e_c^2\frac{\alpha}{m_c^2}|\langle\psi_f|\psi_i\rangle|^2E_\gamma^3\frac{E_f^{(c\bar{c})}}{M_i^{(c\bar{c})}}\nonumber&#10;\end{equation}&#10;&#10;&#10;\end{document}"/>
  <p:tag name="IGUANATEXSIZE" val="20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.2092"/>
  <p:tag name="ORIGINALWIDTH" val="2370.454"/>
  <p:tag name="LATEXADDIN" val="\documentclass{article}&#10;\usepackage{amsmath}&#10;\pagestyle{empty}&#10;\begin{document}&#10;\begin{equation}&#10;C_{fi}={\rm max}(L,L')(2J'+1)\left\{\begin{array}{ccc}&#10;L'&amp;J'&amp;S\\&#10;J&amp; L &amp; 1&#10;\end{array}\right\}^2\nonumber&#10;\end{equation}&#10;&#10;&#10;\end{document}"/>
  <p:tag name="IGUANATEXSIZE" val="20"/>
  <p:tag name="IGUANATEXCURSOR" val="201"/>
  <p:tag name="TRANSPARENCY" val="True"/>
  <p:tag name="LATEXENGINEID" val="0"/>
  <p:tag name="TEMPFOLDER" val="C:\Users\kihoon\Downloads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406.824"/>
  <p:tag name="LATEXADDIN" val="\documentclass{article}&#10;\usepackage{amsmath}&#10;\pagestyle{empty}&#10;\begin{document}&#10;\begin{equation}&#10;M\approx 350\ \mathrm{MeV}\ (M\gg m_q)\nonumber&#10;\end{equation}&#10;&#10;&#10;\end{document}"/>
  <p:tag name="IGUANATEXSIZE" val="20"/>
  <p:tag name="IGUANATEXCURSOR" val="135"/>
  <p:tag name="TRANSPARENCY" val="True"/>
  <p:tag name="LATEXENGINEID" val="0"/>
  <p:tag name="TEMPFOLDER" val="C:\Users\kihoon\Downloads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464.192"/>
  <p:tag name="LATEXADDIN" val="\documentclass{article}&#10;\usepackage{amsmath}&#10;\pagestyle{empty}&#10;\begin{document}&#10;&#10;$\alpha_s(\propto g^2)$&#10;&#10;&#10;\end{document}"/>
  <p:tag name="IGUANATEXSIZE" val="20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482.1897"/>
  <p:tag name="LATEXADDIN" val="\documentclass{article}&#10;\usepackage{amsmath}&#10;\pagestyle{empty}&#10;\begin{document}&#10;\begin{equation}&#10;\theta^{-1}=\frac{d}{dt}\nonumber&#10;\end{equation}&#10;&#10;&#10;&#10;\end{document}"/>
  <p:tag name="IGUANATEXSIZE" val="20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1933.258"/>
  <p:tag name="LATEXADDIN" val="\documentclass{article}&#10;\usepackage{amsmath}&#10;\pagestyle{empty}&#10;\begin{document}&#10;\begin{equation}&#10;\langle t_1|W|t_2\rangle=\int\frac{d\omega}{2\pi}e^{i\omega(t_1-t_2)}\frac{1}{W^{-1}(\omega)}\nonumber&#10;\end{equation}&#10;&#10;&#10;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2409.449"/>
  <p:tag name="LATEXADDIN" val="\documentclass{article}&#10;\usepackage{amsmath}&#10;\pagestyle{empty}&#10;\begin{document}&#10;&#10;\begin{equation}&#10;A(\psi'\rightarrow\pi^+\pi^- J/\psi)=\frac{1}{2}\langle\pi^+\pi^-|E_i^aE_j^a|0\rangle\alpha_{ij}^{(12)}\nonumber&#10;\end{equation}&#10;&#10;&#10;\end{document}"/>
  <p:tag name="IGUANATEXSIZE" val="20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178.103"/>
  <p:tag name="LATEXADDIN" val="\documentclass{article}&#10;\usepackage{amsmath}&#10;\pagestyle{empty}&#10;\begin{document}&#10;\begin{equation}&#10;H_{\mathrm{eff}}=-\frac{1}{2}\alpha_{ij}^{(12)}E_i^aE_j^a,\nonumber&#10;\end{equation}&#10;&#10;&#10;&#10;\end{document}"/>
  <p:tag name="IGUANATEXSIZE" val="18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216"/>
  <p:tag name="ORIGINALWIDTH" val="3061.867"/>
  <p:tag name="LATEXADDIN" val="\documentclass{article}&#10;\usepackage{amsmath}&#10;\pagestyle{empty}&#10;\begin{document}&#10;\begin{equation}&#10;\alpha^{(12)}=\frac{1}{48}\langle 1S|\xi^ar_iGr_i\xi^a|2S\rangle=\frac{1}{9}\langle 1S|r_i\frac{1}{H_o-E_{2S}}r_i|2S\rangle,\nonumber&#10;\end{equation}&#10;&#10;&#10;&#10;\end{document}"/>
  <p:tag name="IGUANATEXSIZE" val="20"/>
  <p:tag name="IGUANATEXCURSOR" val="2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747.6566"/>
  <p:tag name="LATEXADDIN" val="\documentclass{article}&#10;\usepackage{amsmath}&#10;\pagestyle{empty}&#10;\begin{document}&#10;\begin{equation}&#10;\xi^a=\frac{\lambda^a}{2}-\frac{\bar{\lambda}^a}{2}\nonumber&#10;\end{equation}&#10;&#10;&#10;&#10;\end{document}"/>
  <p:tag name="IGUANATEXSIZE" val="20"/>
  <p:tag name="IGUANATEXCURSOR" val="1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2111"/>
  <p:tag name="ORIGINALWIDTH" val="1081.365"/>
  <p:tag name="LATEXADDIN" val="\documentclass{article}&#10;\usepackage{amsmath}&#10;\pagestyle{empty}&#10;\begin{document}&#10;\begin{equation}&#10;V_s=\left\{\begin{array}{c}&#10;kr\\&#10;\frac{k}{\mu}(1-e^{-\mu r})&#10;\end{array}&#10;\right.\nonumber&#10;\end{equation}&#10;&#10;&#10;\end{document}"/>
  <p:tag name="IGUANATEXSIZE" val="20"/>
  <p:tag name="IGUANATEXCURSOR" val="169"/>
  <p:tag name="TRANSPARENCY" val="True"/>
  <p:tag name="LATEXENGINEID" val="0"/>
  <p:tag name="TEMPFOLDER" val="C:\Users\kihoon\Downloads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951.256"/>
  <p:tag name="LATEXADDIN" val="\documentclass{article}&#10;\usepackage{amsmath}&#10;\pagestyle{empty}&#10;\begin{document}&#10;&#10;$|\Phi(\vec{x},T;\vec{y},T)\rangle=\bar{Q}(\vec{x})U(x,y)Q(\vec{y})|0\rangle$&#10;&#10;&#10;\end{document}"/>
  <p:tag name="IGUANATEXSIZE" val="2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1913.761"/>
  <p:tag name="LATEXADDIN" val="\documentclass{article}&#10;\usepackage{amsmath}&#10;\pagestyle{empty}&#10;\begin{document}&#10;&#10;$U(x,y)=P\exp\left(ig\int_x^y\frac{\lambda_a}{2}A_\mu^a(z)dz_\mu\right)$&#10;&#10;&#10;\end{document}"/>
  <p:tag name="IGUANATEXSIZE" val="1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58.49268"/>
  <p:tag name="LATEXADDIN" val="\documentclass{article}&#10;\usepackage{amsmath}&#10;\pagestyle{empty}&#10;\begin{document}&#10;\begin{equation}&#10;I\nonumber&#10;\end{equation}&#10;\end{document}"/>
  <p:tag name="IGUANATEXSIZE" val="18"/>
  <p:tag name="IGUANATEXCURSOR" val="122"/>
  <p:tag name="TRANSPARENCY" val="True"/>
  <p:tag name="LATEXENGINEID" val="0"/>
  <p:tag name="TEMPFOLDER" val="C:\Users\kihoon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960.255"/>
  <p:tag name="LATEXADDIN" val="\documentclass{article}&#10;\usepackage{amsmath}&#10;\pagestyle{empty}&#10;\begin{document}&#10;&#10;&#10;$\langle\Phi(\vec{y},-T;\vec{x},-T)|\Phi(\vec{x},T;\vec{y},T)\rangle=\langle e^{-HT}\rangle\sim e^{-VT}=\langle P\exp\left(\oint A_4(z)dz_4\right)\rangle$&#10;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LATEXADDIN" val="\documentclass{article}&#10;\usepackage{amsmath}&#10;\pagestyle{empty}&#10;\begin{document}&#10;&#10;2&#10;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19.7225"/>
  <p:tag name="LATEXADDIN" val="\documentclass{article}&#10;\usepackage{amsmath}&#10;\pagestyle{empty}&#10;\begin{document}&#10;&#10;$=C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8.7101"/>
  <p:tag name="ORIGINALWIDTH" val="2907.386"/>
  <p:tag name="LATEXADDIN" val="\documentclass{article}&#10;\usepackage{amsmath}&#10;\pagestyle{empty}&#10;\begin{document}&#10;\begin{equation}&#10;V_I^{T_a}=-\lim_{T\rightarrow\infty}\frac{1}{T}\ln\langle T|W_{T_a}|T\rangle=-\lim_{T\rightarrow\infty}\frac{\frac{d}{dt}\langle T|W_{T_a}|T\rangle}{\langle T|W_{T_a}|T\rangle}\nonumber&#10;\end{equation}&#10;&#10;&#10;&#10;\end{document}"/>
  <p:tag name="IGUANATEXSIZE" val="20"/>
  <p:tag name="IGUANATEXCURSOR" val="2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8.9576"/>
  <p:tag name="ORIGINALWIDTH" val="2265.467"/>
  <p:tag name="LATEXADDIN" val="\documentclass{article}&#10;\usepackage{amsmath}&#10;\pagestyle{empty}&#10;\begin{document}&#10;\begin{equation}&#10;=\lim_{T\rightarrow\infty}\frac{2N_c^2\Delta Me^{-(2\Delta M-V_I^{1})T}-V_I^1}{N_c^2e^{-(2\Delta M-V_I^1)T}-1}=V_I^1\nonumber&#10;\end{equation}&#10;&#10;&#10;&#10;\end{document}"/>
  <p:tag name="IGUANATEXSIZE" val="20"/>
  <p:tag name="IGUANATEXCURSOR" val="2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.4616"/>
  <p:tag name="ORIGINALWIDTH" val="1375.328"/>
  <p:tag name="LATEXADDIN" val="\documentclass{article}&#10;\usepackage{amsmath}&#10;\pagestyle{empty}&#10;\begin{document}&#10;\begin{equation}&#10;\alpha_s(\mu)=\frac{4\pi}{\beta_0}\frac{1}{\ln (\mu^2/\Lambda^2_{QCD})}\nonumber&#10;\end{equation}&#10;&#10;&#10;&#10;\end{document}"/>
  <p:tag name="IGUANATEXSIZE" val="20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2536.933"/>
  <p:tag name="LATEXADDIN" val="\documentclass{article}&#10;\usepackage{amsmath}&#10;\pagestyle{empty}&#10;\begin{document}&#10;\begin{equation}&#10;\beta_0=(11N_c-2N_f)/3,\qquad \Lambda_{QCD}=0.217\ \mathrm{GeV}\nonumber&#10;\end{equation}&#10;&#10;&#10;&#10;\end{document}"/>
  <p:tag name="IGUANATEXSIZE" val="20"/>
  <p:tag name="IGUANATEXCURSOR" val="1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810.6487"/>
  <p:tag name="LATEXADDIN" val="\documentclass{article}&#10;\usepackage{amsmath}&#10;\pagestyle{empty}&#10;\begin{document}&#10;$\mu=m_c+\Delta m_I$&#10;&#10;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2367.454"/>
  <p:tag name="LATEXADDIN" val="\documentclass{article}&#10;\usepackage{amsmath}&#10;\pagestyle{empty}&#10;\begin{document}&#10;&#10;\noindent$\Delta m_I$: Dynamical mass (Instanton mass) [1]\\&#10;$m_c$: charm-quark mass=1275 MeV&#10;&#10;&#10;\end{document}"/>
  <p:tag name="IGUANATEXSIZE" val="20"/>
  <p:tag name="IGUANATEXCURSOR" val="1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.9291"/>
  <p:tag name="ORIGINALWIDTH" val="806.8991"/>
  <p:tag name="LATEXADDIN" val="\documentclass{article}&#10;\usepackage{amsmath}&#10;\pagestyle{empty}&#10;\begin{document}&#10;\begin{equation}&#10;V_{C}^{1,(P)}=-\frac{4\alpha_s}{3r}\nonumber&#10;\end{equation}&#10;\begin{equation}&#10;V_{C}^{T^{a},(P)}=\frac{\alpha_s}{6r}\nonumber&#10;\end{equation}&#10;&#10;&#10;&#10;\end{document}"/>
  <p:tag name="IGUANATEXSIZE" val="20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58.49268"/>
  <p:tag name="LATEXADDIN" val="\documentclass{article}&#10;\usepackage{amsmath}&#10;\pagestyle{empty}&#10;\begin{document}&#10;\begin{equation}&#10;I\nonumber&#10;\end{equation}&#10;\end{document}"/>
  <p:tag name="IGUANATEXSIZE" val="18"/>
  <p:tag name="IGUANATEXCURSOR" val="122"/>
  <p:tag name="TRANSPARENCY" val="True"/>
  <p:tag name="LATEXENGINEID" val="0"/>
  <p:tag name="TEMPFOLDER" val="C:\Users\kihoon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8.4402"/>
  <p:tag name="ORIGINALWIDTH" val="2898.388"/>
  <p:tag name="LATEXADDIN" val="\documentclass{article}&#10;\usepackage{amsmath}&#10;\pagestyle{empty}&#10;\begin{document}&#10;\begin{tabular}{c|cccc}&#10;Instanton &amp; $m_Q$ &amp; $\alpha_s$ &amp; $k$ &amp; $\sigma$\\&#10;\hline\hline&#10; Off &amp; 1.4796 &amp; 0.5426 &amp; 0.1444 &amp; 1.1510\\&#10; On &amp; 1.36530 &amp; 0.51770 &amp; 0.14280 &amp; 1.12900 &#10;\end{tabular}&#10;&#10;&#10;&#10;\end{document}"/>
  <p:tag name="IGUANATEXSIZE" val="20"/>
  <p:tag name="IGUANATEXCURSOR" val="2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11.4361"/>
  <p:tag name="LATEXADDIN" val="\documentclass{article}&#10;\usepackage{amsmath}&#10;\pagestyle{empty}&#10;\begin{document}&#10;&#10;&#10;Method 1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1444.319"/>
  <p:tag name="LATEXADDIN" val="\documentclass{article}&#10;\usepackage{amsmath}&#10;\pagestyle{empty}&#10;\begin{document}&#10;&#10;&#10;$\mathbf{Old\ version:\ Method\ 1}$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506.562"/>
  <p:tag name="LATEXADDIN" val="\documentclass{article}&#10;\usepackage{amsmath}&#10;\pagestyle{empty}&#10;\begin{document}&#10;&#10;&#10;$\mathbf{New\ version:\ Method\ 2}$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9.2088"/>
  <p:tag name="ORIGINALWIDTH" val="2836.146"/>
  <p:tag name="LATEXADDIN" val="\documentclass{article}&#10;\usepackage{amsmath}&#10;\pagestyle{empty}&#10;\begin{document}&#10;\begin{tabular}{c|cccc}&#10;Instanton &amp; $m_Q$ &amp; $\alpha_s$ &amp; $k$ &amp; $\sigma$\\&#10;\hline\hline&#10;  On &amp; 1.3353 &amp; 0.41495 &amp; 0.14679&amp; 1.79984 &#10;\end{tabular}&#10;&#10;&#10;&#10;\end{document}"/>
  <p:tag name="IGUANATEXSIZE" val="20"/>
  <p:tag name="IGUANATEXCURSOR" val="1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.4616"/>
  <p:tag name="ORIGINALWIDTH" val="1415.073"/>
  <p:tag name="LATEXADDIN" val="\documentclass{article}&#10;\usepackage{amsmath}&#10;\pagestyle{empty}&#10;\begin{document}&#10;\begin{equation}&#10;\alpha_s(\mu)=\frac{4\pi}{\beta_0}\frac{1}{\log(\mu^2/\Lambda_{\rm QCD}^2)}\nonumber&#10;\end{equation}&#10;&#10;&#10;&#10;\end{document}"/>
  <p:tag name="IGUANATEXSIZE" val="20"/>
  <p:tag name="IGUANATEXCURSOR" val="16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2203.975"/>
  <p:tag name="LATEXADDIN" val="\documentclass{article}&#10;\usepackage{amsmath}&#10;\pagestyle{empty}&#10;\begin{document}&#10;\begin{equation}&#10;\beta_0=\frac{11N_c-2N_f}{3},\quad \Lambda_{\rm QCD}=0.217\ \rm GeV\nonumber&#10;\end{equation}&#10;&#10;&#10;&#10;\end{document}"/>
  <p:tag name="IGUANATEXSIZE" val="20"/>
  <p:tag name="IGUANATEXCURSOR" val="1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9798"/>
  <p:tag name="ORIGINALWIDTH" val="2765.654"/>
  <p:tag name="LATEXADDIN" val="\documentclass{article}&#10;\usepackage{amsmath}&#10;\pagestyle{empty}&#10;\begin{document}&#10;&#10;\begin{equation}&#10;\mu=m_Q=m_{Q}^0+\Delta m_{I}^{\rm pert}=1.275+0.1454\alpha_s\ [\rm GeV]\nonumber&#10;\end{equation}&#10;&#10;&#10;\end{document}"/>
  <p:tag name="IGUANATEXSIZE" val="20"/>
  <p:tag name="IGUANATEXCURSOR" val="1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65.24181"/>
  <p:tag name="LATEXADDIN" val="\documentclass{article}&#10;\usepackage{amsmath}&#10;\pagestyle{empty}&#10;\begin{document}&#10;\begin{equation}&#10;\bar{I}\nonumber&#10;\end{equation}&#10;\end{document}"/>
  <p:tag name="IGUANATEXSIZE" val="18"/>
  <p:tag name="IGUANATEXCURSOR" val="102"/>
  <p:tag name="TRANSPARENCY" val="True"/>
  <p:tag name="LATEXENGINEID" val="0"/>
  <p:tag name="TEMPFOLDER" val="c:\Users\kihoon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65.24181"/>
  <p:tag name="LATEXADDIN" val="\documentclass{article}&#10;\usepackage{amsmath}&#10;\pagestyle{empty}&#10;\begin{document}&#10;\begin{equation}&#10;\bar{I}\nonumber&#10;\end{equation}&#10;\end{document}"/>
  <p:tag name="IGUANATEXSIZE" val="18"/>
  <p:tag name="IGUANATEXCURSOR" val="102"/>
  <p:tag name="TRANSPARENCY" val="True"/>
  <p:tag name="LATEXENGINEID" val="0"/>
  <p:tag name="TEMPFOLDER" val="c:\Users\kihoon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17108</TotalTime>
  <Words>2552</Words>
  <Application>Microsoft Office PowerPoint</Application>
  <PresentationFormat>와이드스크린</PresentationFormat>
  <Paragraphs>375</Paragraphs>
  <Slides>38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9" baseType="lpstr">
      <vt:lpstr>AdvOT19ee2aa8.B</vt:lpstr>
      <vt:lpstr>AdvOT483a8203</vt:lpstr>
      <vt:lpstr>CMSS10</vt:lpstr>
      <vt:lpstr>CMTI9</vt:lpstr>
      <vt:lpstr>맑은 고딕</vt:lpstr>
      <vt:lpstr>Arial</vt:lpstr>
      <vt:lpstr>Calisto MT</vt:lpstr>
      <vt:lpstr>Cambria Math</vt:lpstr>
      <vt:lpstr>Wingdings</vt:lpstr>
      <vt:lpstr>Office 테마</vt:lpstr>
      <vt:lpstr>Acrobat Document</vt:lpstr>
      <vt:lpstr>Instanton effects on charmonium spectrum  and electromagnetic transitions</vt:lpstr>
      <vt:lpstr>PowerPoint 프레젠테이션</vt:lpstr>
      <vt:lpstr>PowerPoint 프레젠테이션</vt:lpstr>
      <vt:lpstr>Heavy-quark Potential</vt:lpstr>
      <vt:lpstr>Instanton</vt:lpstr>
      <vt:lpstr>Instanton in the light-quark system</vt:lpstr>
      <vt:lpstr>Instanton in the heavy-quark system</vt:lpstr>
      <vt:lpstr>Instanton in the heavy-quark system</vt:lpstr>
      <vt:lpstr>PowerPoint 프레젠테이션</vt:lpstr>
      <vt:lpstr>Instanton-induced heavy-quark potential</vt:lpstr>
      <vt:lpstr>Instanton-induced heavy-quark potential</vt:lpstr>
      <vt:lpstr>PowerPoint 프레젠테이션</vt:lpstr>
      <vt:lpstr>PowerPoint 프레젠테이션</vt:lpstr>
      <vt:lpstr>Results:  Charmonium spectrum</vt:lpstr>
      <vt:lpstr>PowerPoint 프레젠테이션</vt:lpstr>
      <vt:lpstr>PowerPoint 프레젠테이션</vt:lpstr>
      <vt:lpstr>PowerPoint 프레젠테이션</vt:lpstr>
      <vt:lpstr>Results: Decay width of the E1 and M1 radiative transitions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 for your attention</vt:lpstr>
      <vt:lpstr>Back Up</vt:lpstr>
      <vt:lpstr>Heavy-quark potential in the instanton vacuum (Including perturbative corrections) [2]</vt:lpstr>
      <vt:lpstr>Heavy-quark potential in the instanton vacuum (Including perturbative corrections) [2]</vt:lpstr>
      <vt:lpstr>PowerPoint 프레젠테이션</vt:lpstr>
      <vt:lpstr>PowerPoint 프레젠테이션</vt:lpstr>
      <vt:lpstr>Potential from Wilson Loop</vt:lpstr>
      <vt:lpstr>PowerPoint 프레젠테이션</vt:lpstr>
      <vt:lpstr>Color-octet heavy-quark potential (NP correction)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/학생/이론물리 홍기훈</dc:creator>
  <cp:lastModifiedBy>홍기훈</cp:lastModifiedBy>
  <cp:revision>315</cp:revision>
  <dcterms:created xsi:type="dcterms:W3CDTF">2021-04-03T07:13:15Z</dcterms:created>
  <dcterms:modified xsi:type="dcterms:W3CDTF">2022-07-15T02:09:22Z</dcterms:modified>
</cp:coreProperties>
</file>