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00" r:id="rId4"/>
    <p:sldId id="292" r:id="rId5"/>
    <p:sldId id="290" r:id="rId6"/>
    <p:sldId id="298" r:id="rId7"/>
    <p:sldId id="299" r:id="rId8"/>
    <p:sldId id="258" r:id="rId9"/>
    <p:sldId id="259" r:id="rId10"/>
    <p:sldId id="288" r:id="rId11"/>
    <p:sldId id="261" r:id="rId12"/>
    <p:sldId id="262" r:id="rId13"/>
    <p:sldId id="263" r:id="rId14"/>
    <p:sldId id="291" r:id="rId15"/>
    <p:sldId id="301" r:id="rId16"/>
    <p:sldId id="264" r:id="rId17"/>
    <p:sldId id="265" r:id="rId18"/>
    <p:sldId id="266" r:id="rId19"/>
    <p:sldId id="267" r:id="rId20"/>
    <p:sldId id="268" r:id="rId21"/>
    <p:sldId id="297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93" r:id="rId40"/>
    <p:sldId id="294" r:id="rId41"/>
    <p:sldId id="295" r:id="rId42"/>
    <p:sldId id="296" r:id="rId43"/>
    <p:sldId id="286" r:id="rId44"/>
    <p:sldId id="287" r:id="rId45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5"/>
    <a:srgbClr val="040645"/>
    <a:srgbClr val="07085A"/>
    <a:srgbClr val="020D45"/>
    <a:srgbClr val="041D91"/>
    <a:srgbClr val="00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693385" y="6362700"/>
            <a:ext cx="13953493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693385" y="4171827"/>
            <a:ext cx="13953493" cy="8003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53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266510" y="0"/>
            <a:ext cx="19873282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62851" y="289100"/>
            <a:ext cx="13005201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018459" y="613834"/>
            <a:ext cx="16535905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>
              <a:spcBef>
                <a:spcPts val="0"/>
              </a:spcBef>
              <a:buSzTx/>
              <a:buNone/>
              <a:defRPr sz="82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5448466" y="2586567"/>
            <a:ext cx="12573384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457223" indent="-457223">
              <a:spcBef>
                <a:spcPts val="4267"/>
              </a:spcBef>
              <a:defRPr sz="3734"/>
            </a:lvl1pPr>
            <a:lvl2pPr marL="914446" indent="-457223">
              <a:spcBef>
                <a:spcPts val="4267"/>
              </a:spcBef>
              <a:defRPr sz="3734"/>
            </a:lvl2pPr>
            <a:lvl3pPr marL="1371669" indent="-457223">
              <a:spcBef>
                <a:spcPts val="4267"/>
              </a:spcBef>
              <a:defRPr sz="3734"/>
            </a:lvl3pPr>
            <a:lvl4pPr marL="1828891" indent="-457223">
              <a:spcBef>
                <a:spcPts val="4267"/>
              </a:spcBef>
              <a:defRPr sz="3734"/>
            </a:lvl4pPr>
            <a:lvl5pPr marL="2286114" indent="-457223">
              <a:spcBef>
                <a:spcPts val="4267"/>
              </a:spcBef>
              <a:defRPr sz="37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5659" y="9296400"/>
            <a:ext cx="379912" cy="430824"/>
          </a:xfrm>
          <a:prstGeom prst="rect">
            <a:avLst/>
          </a:prstGeom>
        </p:spPr>
        <p:txBody>
          <a:bodyPr/>
          <a:lstStyle>
            <a:lvl1pPr>
              <a:defRPr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8907205" y="5029200"/>
            <a:ext cx="8073244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8670131" y="889001"/>
            <a:ext cx="7823439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166630" y="889000"/>
            <a:ext cx="15977088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7646" y="9296400"/>
            <a:ext cx="395941" cy="430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133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592696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85393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78089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70785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63482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56178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48874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41570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34267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04815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0963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1444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1926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52407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82889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133707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438522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1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yun-Chul Kim…"/>
          <p:cNvSpPr txBox="1">
            <a:spLocks noGrp="1"/>
          </p:cNvSpPr>
          <p:nvPr>
            <p:ph type="subTitle" sz="quarter" idx="1"/>
          </p:nvPr>
        </p:nvSpPr>
        <p:spPr>
          <a:xfrm>
            <a:off x="1693385" y="3897611"/>
            <a:ext cx="13953492" cy="2406195"/>
          </a:xfrm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Hyun-Chul Kim </a:t>
            </a:r>
          </a:p>
          <a:p>
            <a:pPr>
              <a:defRPr sz="3800"/>
            </a:pPr>
            <a:r>
              <a:t>Department of Physics,</a:t>
            </a:r>
            <a:br/>
            <a:r>
              <a:t>Inha University</a:t>
            </a:r>
          </a:p>
        </p:txBody>
      </p:sp>
      <p:sp>
        <p:nvSpPr>
          <p:cNvPr id="120" name="Structure of Singly Heavy Baryons in a Pion Mean Approach"/>
          <p:cNvSpPr txBox="1"/>
          <p:nvPr/>
        </p:nvSpPr>
        <p:spPr>
          <a:xfrm>
            <a:off x="708211" y="890029"/>
            <a:ext cx="15923841" cy="2154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2" tIns="50802" rIns="50802" bIns="50802" anchor="ctr">
            <a:spAutoFit/>
          </a:bodyPr>
          <a:lstStyle/>
          <a:p>
            <a:pPr algn="ctr" defTabSz="609630">
              <a:defRPr sz="5000" b="1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defRPr>
            </a:pPr>
            <a:r>
              <a:rPr sz="6667"/>
              <a:t>Structure of Singly Heavy Baryons</a:t>
            </a:r>
            <a:br>
              <a:rPr sz="6667"/>
            </a:br>
            <a:r>
              <a:rPr sz="6667"/>
              <a:t>in a Pion Mean Approach</a:t>
            </a:r>
          </a:p>
        </p:txBody>
      </p:sp>
      <p:pic>
        <p:nvPicPr>
          <p:cNvPr id="121" name="image2.jpg" descr="imag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633" y="0"/>
            <a:ext cx="1540630" cy="1547214"/>
          </a:xfrm>
          <a:prstGeom prst="rect">
            <a:avLst/>
          </a:prstGeom>
          <a:ln w="12700"/>
        </p:spPr>
      </p:pic>
      <p:pic>
        <p:nvPicPr>
          <p:cNvPr id="122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20" y="3265835"/>
            <a:ext cx="12363423" cy="186274"/>
          </a:xfrm>
          <a:prstGeom prst="rect">
            <a:avLst/>
          </a:prstGeom>
        </p:spPr>
      </p:pic>
      <p:pic>
        <p:nvPicPr>
          <p:cNvPr id="124" name="apctpworkshop.png" descr="apctpworkshop.png"/>
          <p:cNvPicPr>
            <a:picLocks noChangeAspect="1"/>
          </p:cNvPicPr>
          <p:nvPr/>
        </p:nvPicPr>
        <p:blipFill>
          <a:blip r:embed="rId4"/>
          <a:srcRect b="25571"/>
          <a:stretch>
            <a:fillRect/>
          </a:stretch>
        </p:blipFill>
        <p:spPr>
          <a:xfrm>
            <a:off x="-81495" y="6946294"/>
            <a:ext cx="17503153" cy="4431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aryons as a state of Nc quarks bound by mesonic mean fields."/>
          <p:cNvSpPr txBox="1"/>
          <p:nvPr/>
        </p:nvSpPr>
        <p:spPr>
          <a:xfrm>
            <a:off x="392537" y="347158"/>
            <a:ext cx="15742363" cy="873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5" tIns="67735" rIns="67735" bIns="67735" anchor="ctr"/>
          <a:lstStyle>
            <a:lvl1pPr marL="279400" indent="-279400" defTabSz="457200">
              <a:buSzPct val="50000"/>
              <a:buBlip>
                <a:blip r:embed="rId2"/>
              </a:buBlip>
              <a:defRPr sz="3000"/>
            </a:lvl1pPr>
          </a:lstStyle>
          <a:p>
            <a:r>
              <a:rPr sz="4000" dirty="0"/>
              <a:t> Baryons as a state of Nc quarks bound by mesonic mean fields. </a:t>
            </a:r>
          </a:p>
        </p:txBody>
      </p:sp>
      <p:sp>
        <p:nvSpPr>
          <p:cNvPr id="188" name="Key point: Hedgehog Ansatz"/>
          <p:cNvSpPr txBox="1"/>
          <p:nvPr/>
        </p:nvSpPr>
        <p:spPr>
          <a:xfrm>
            <a:off x="762045" y="3823510"/>
            <a:ext cx="7157626" cy="75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372552" indent="-372552" defTabSz="609630">
              <a:buSzPct val="50000"/>
              <a:buBlip>
                <a:blip r:embed="rId2"/>
              </a:buBlip>
              <a:defRPr sz="3000">
                <a:solidFill>
                  <a:srgbClr val="C82506"/>
                </a:solidFill>
              </a:defRPr>
            </a:pPr>
            <a:r>
              <a:rPr sz="4000" dirty="0"/>
              <a:t> Key point: Hedgehog </a:t>
            </a:r>
            <a:r>
              <a:rPr sz="4000" dirty="0">
                <a:solidFill>
                  <a:srgbClr val="424D56"/>
                </a:solidFill>
              </a:rPr>
              <a:t>Ansatz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17" y="4876800"/>
            <a:ext cx="10804698" cy="1223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963477" y="6894077"/>
            <a:ext cx="13665337" cy="730166"/>
            <a:chOff x="0" y="0"/>
            <a:chExt cx="10248689" cy="547607"/>
          </a:xfrm>
        </p:grpSpPr>
        <p:sp>
          <p:nvSpPr>
            <p:cNvPr id="190" name="It breaks spontaneously"/>
            <p:cNvSpPr txBox="1"/>
            <p:nvPr/>
          </p:nvSpPr>
          <p:spPr>
            <a:xfrm>
              <a:off x="0" y="0"/>
              <a:ext cx="4678973" cy="531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 defTabSz="457200">
                <a:defRPr sz="2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734" dirty="0"/>
                <a:t>It breaks spontaneously </a:t>
              </a:r>
            </a:p>
          </p:txBody>
        </p:sp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2486" y="189908"/>
              <a:ext cx="6316204" cy="35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S_mathrm_eff_pi^.pdf" descr="S_mathrm_eff_pi^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463" y="2670687"/>
            <a:ext cx="11524416" cy="685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/>
          <p:cNvGrpSpPr/>
          <p:nvPr/>
        </p:nvGrpSpPr>
        <p:grpSpPr>
          <a:xfrm>
            <a:off x="1428217" y="8030768"/>
            <a:ext cx="12982907" cy="2319939"/>
            <a:chOff x="0" y="0"/>
            <a:chExt cx="9736882" cy="1739900"/>
          </a:xfrm>
        </p:grpSpPr>
        <p:pic>
          <p:nvPicPr>
            <p:cNvPr id="194" name="U_o_=_e^i_bm_n_c.pdf" descr="U_o_=_e^i_bm_n_c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0182" y="0"/>
              <a:ext cx="4076701" cy="111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Witten’s trivial embedding"/>
            <p:cNvSpPr/>
            <p:nvPr/>
          </p:nvSpPr>
          <p:spPr>
            <a:xfrm>
              <a:off x="0" y="4699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 sz="3400"/>
              </a:lvl1pPr>
            </a:lstStyle>
            <a:p>
              <a:r>
                <a:rPr sz="4534" dirty="0"/>
                <a:t>Witten’s trivial embedding</a:t>
              </a:r>
            </a:p>
          </p:txBody>
        </p:sp>
      </p:grpSp>
      <p:sp>
        <p:nvSpPr>
          <p:cNvPr id="200" name="Effective chiral action:"/>
          <p:cNvSpPr txBox="1"/>
          <p:nvPr/>
        </p:nvSpPr>
        <p:spPr>
          <a:xfrm>
            <a:off x="963477" y="1534226"/>
            <a:ext cx="5126942" cy="75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3000"/>
            </a:lvl1pPr>
          </a:lstStyle>
          <a:p>
            <a:r>
              <a:rPr sz="4000" dirty="0"/>
              <a:t>Effective chiral action: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051ACC-851A-275A-C4A2-1E18A7ADFCEE}"/>
              </a:ext>
            </a:extLst>
          </p:cNvPr>
          <p:cNvGrpSpPr/>
          <p:nvPr/>
        </p:nvGrpSpPr>
        <p:grpSpPr>
          <a:xfrm>
            <a:off x="10976341" y="1338874"/>
            <a:ext cx="6363922" cy="1077013"/>
            <a:chOff x="12830407" y="5735728"/>
            <a:chExt cx="6363922" cy="10770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FDF558-AA2D-B705-6BA1-6416BC257873}"/>
                </a:ext>
              </a:extLst>
            </p:cNvPr>
            <p:cNvSpPr txBox="1"/>
            <p:nvPr/>
          </p:nvSpPr>
          <p:spPr>
            <a:xfrm>
              <a:off x="12830407" y="5735728"/>
              <a:ext cx="636392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de-DE" sz="2400" dirty="0" err="1"/>
                <a:t>Blotz</a:t>
              </a:r>
              <a:r>
                <a:rPr lang="de-DE" sz="2400" dirty="0"/>
                <a:t>, </a:t>
              </a:r>
              <a:r>
                <a:rPr lang="de-DE" sz="2400" dirty="0" err="1"/>
                <a:t>HChK</a:t>
              </a:r>
              <a:r>
                <a:rPr lang="de-DE" sz="2400" dirty="0"/>
                <a:t>, </a:t>
              </a:r>
              <a:r>
                <a:rPr lang="de-DE" sz="2400" dirty="0" err="1"/>
                <a:t>Goeke</a:t>
              </a:r>
              <a:r>
                <a:rPr lang="de-DE" sz="2400" dirty="0"/>
                <a:t> et al. PPNP </a:t>
              </a:r>
              <a:r>
                <a:rPr lang="en-KR" sz="2400" dirty="0"/>
                <a:t>37 (1996) 91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6C4C92-D355-260F-63F8-AFF2AEF29761}"/>
                </a:ext>
              </a:extLst>
            </p:cNvPr>
            <p:cNvSpPr txBox="1"/>
            <p:nvPr/>
          </p:nvSpPr>
          <p:spPr>
            <a:xfrm>
              <a:off x="12830407" y="6340817"/>
              <a:ext cx="388888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de-DE" sz="2400" dirty="0" err="1">
                  <a:solidFill>
                    <a:srgbClr val="FF0000"/>
                  </a:solidFill>
                </a:rPr>
                <a:t>Diakonov</a:t>
              </a:r>
              <a:r>
                <a:rPr lang="de-DE" sz="2400" dirty="0">
                  <a:solidFill>
                    <a:srgbClr val="FF0000"/>
                  </a:solidFill>
                </a:rPr>
                <a:t>, </a:t>
              </a:r>
              <a:r>
                <a:rPr lang="en-US" sz="2400" dirty="0">
                  <a:solidFill>
                    <a:srgbClr val="FF0000"/>
                  </a:solidFill>
                </a:rPr>
                <a:t>hep-ph/9802298 </a:t>
              </a:r>
              <a:endParaRPr lang="en-KR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9736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8670131" y="428759"/>
            <a:ext cx="0" cy="8855917"/>
          </a:xfrm>
          <a:prstGeom prst="line">
            <a:avLst/>
          </a:prstGeom>
          <a:ln w="762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67735" tIns="67735" rIns="67735" bIns="67735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/>
          </a:p>
        </p:txBody>
      </p:sp>
      <p:sp>
        <p:nvSpPr>
          <p:cNvPr id="206" name="Light Baryons"/>
          <p:cNvSpPr txBox="1"/>
          <p:nvPr/>
        </p:nvSpPr>
        <p:spPr>
          <a:xfrm>
            <a:off x="2421541" y="229681"/>
            <a:ext cx="348706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r>
              <a:rPr sz="4267"/>
              <a:t>Light Baryons</a:t>
            </a:r>
          </a:p>
        </p:txBody>
      </p:sp>
      <p:sp>
        <p:nvSpPr>
          <p:cNvPr id="207" name="Singly heavy Baryons"/>
          <p:cNvSpPr txBox="1"/>
          <p:nvPr/>
        </p:nvSpPr>
        <p:spPr>
          <a:xfrm>
            <a:off x="10346583" y="229681"/>
            <a:ext cx="5405864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r>
              <a:rPr sz="4267"/>
              <a:t>Singly heavy Baryons</a:t>
            </a:r>
          </a:p>
        </p:txBody>
      </p:sp>
      <p:pic>
        <p:nvPicPr>
          <p:cNvPr id="208" name="Heavy_Quark.png" descr="Heavy_Quark.png"/>
          <p:cNvPicPr>
            <a:picLocks noChangeAspect="1"/>
          </p:cNvPicPr>
          <p:nvPr/>
        </p:nvPicPr>
        <p:blipFill>
          <a:blip r:embed="rId2"/>
          <a:srcRect r="36421" b="3202"/>
          <a:stretch>
            <a:fillRect/>
          </a:stretch>
        </p:blipFill>
        <p:spPr>
          <a:xfrm>
            <a:off x="9006496" y="1627820"/>
            <a:ext cx="7037107" cy="57827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Group"/>
          <p:cNvGrpSpPr/>
          <p:nvPr/>
        </p:nvGrpSpPr>
        <p:grpSpPr>
          <a:xfrm>
            <a:off x="276589" y="1862950"/>
            <a:ext cx="6601863" cy="5683199"/>
            <a:chOff x="0" y="-1"/>
            <a:chExt cx="4951244" cy="4262268"/>
          </a:xfrm>
        </p:grpSpPr>
        <p:grpSp>
          <p:nvGrpSpPr>
            <p:cNvPr id="246" name="Group"/>
            <p:cNvGrpSpPr/>
            <p:nvPr/>
          </p:nvGrpSpPr>
          <p:grpSpPr>
            <a:xfrm>
              <a:off x="865415" y="-1"/>
              <a:ext cx="4085829" cy="4262268"/>
              <a:chOff x="-31749" y="0"/>
              <a:chExt cx="4085828" cy="4262266"/>
            </a:xfrm>
          </p:grpSpPr>
          <p:pic>
            <p:nvPicPr>
              <p:cNvPr id="209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1750" y="1441167"/>
                <a:ext cx="4085829" cy="63501"/>
              </a:xfrm>
              <a:prstGeom prst="rect">
                <a:avLst/>
              </a:prstGeom>
              <a:effectLst/>
            </p:spPr>
          </p:pic>
          <p:sp>
            <p:nvSpPr>
              <p:cNvPr id="211" name="Line"/>
              <p:cNvSpPr/>
              <p:nvPr/>
            </p:nvSpPr>
            <p:spPr>
              <a:xfrm>
                <a:off x="516116" y="18666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2" name="Line"/>
              <p:cNvSpPr/>
              <p:nvPr/>
            </p:nvSpPr>
            <p:spPr>
              <a:xfrm>
                <a:off x="516116" y="224126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3" name="Line"/>
              <p:cNvSpPr/>
              <p:nvPr/>
            </p:nvSpPr>
            <p:spPr>
              <a:xfrm>
                <a:off x="516116" y="26159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4" name="Line"/>
              <p:cNvSpPr/>
              <p:nvPr/>
            </p:nvSpPr>
            <p:spPr>
              <a:xfrm>
                <a:off x="516116" y="299056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5" name="Line"/>
              <p:cNvSpPr/>
              <p:nvPr/>
            </p:nvSpPr>
            <p:spPr>
              <a:xfrm>
                <a:off x="516116" y="33652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6" name="Line"/>
              <p:cNvSpPr/>
              <p:nvPr/>
            </p:nvSpPr>
            <p:spPr>
              <a:xfrm>
                <a:off x="516116" y="373986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7" name="Line"/>
              <p:cNvSpPr/>
              <p:nvPr/>
            </p:nvSpPr>
            <p:spPr>
              <a:xfrm>
                <a:off x="516116" y="41145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8" name="Line"/>
              <p:cNvSpPr/>
              <p:nvPr/>
            </p:nvSpPr>
            <p:spPr>
              <a:xfrm>
                <a:off x="516116" y="10792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19" name="Line"/>
              <p:cNvSpPr/>
              <p:nvPr/>
            </p:nvSpPr>
            <p:spPr>
              <a:xfrm>
                <a:off x="516116" y="70456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0" name="Line"/>
              <p:cNvSpPr/>
              <p:nvPr/>
            </p:nvSpPr>
            <p:spPr>
              <a:xfrm>
                <a:off x="516116" y="329917"/>
                <a:ext cx="299009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1" name="Line"/>
              <p:cNvSpPr/>
              <p:nvPr/>
            </p:nvSpPr>
            <p:spPr>
              <a:xfrm>
                <a:off x="516116" y="0"/>
                <a:ext cx="2990096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2" name="Circle"/>
              <p:cNvSpPr/>
              <p:nvPr/>
            </p:nvSpPr>
            <p:spPr>
              <a:xfrm>
                <a:off x="787697" y="1718868"/>
                <a:ext cx="296900" cy="295499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3" name="Circle"/>
              <p:cNvSpPr/>
              <p:nvPr/>
            </p:nvSpPr>
            <p:spPr>
              <a:xfrm>
                <a:off x="1181397" y="2075601"/>
                <a:ext cx="296900" cy="295499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4" name="Circle"/>
              <p:cNvSpPr/>
              <p:nvPr/>
            </p:nvSpPr>
            <p:spPr>
              <a:xfrm>
                <a:off x="787697" y="2468168"/>
                <a:ext cx="296900" cy="295499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5" name="Circle"/>
              <p:cNvSpPr/>
              <p:nvPr/>
            </p:nvSpPr>
            <p:spPr>
              <a:xfrm>
                <a:off x="1181397" y="2803242"/>
                <a:ext cx="296900" cy="295499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6" name="Circle"/>
              <p:cNvSpPr/>
              <p:nvPr/>
            </p:nvSpPr>
            <p:spPr>
              <a:xfrm>
                <a:off x="787697" y="3217468"/>
                <a:ext cx="296900" cy="295499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7" name="Circle"/>
              <p:cNvSpPr/>
              <p:nvPr/>
            </p:nvSpPr>
            <p:spPr>
              <a:xfrm>
                <a:off x="1181397" y="3574201"/>
                <a:ext cx="296900" cy="295500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8" name="Circle"/>
              <p:cNvSpPr/>
              <p:nvPr/>
            </p:nvSpPr>
            <p:spPr>
              <a:xfrm>
                <a:off x="787697" y="3966767"/>
                <a:ext cx="296900" cy="295500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29" name="Circle"/>
              <p:cNvSpPr/>
              <p:nvPr/>
            </p:nvSpPr>
            <p:spPr>
              <a:xfrm>
                <a:off x="1797347" y="1718868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0" name="Circle"/>
              <p:cNvSpPr/>
              <p:nvPr/>
            </p:nvSpPr>
            <p:spPr>
              <a:xfrm>
                <a:off x="2167514" y="2075601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1" name="Circle"/>
              <p:cNvSpPr/>
              <p:nvPr/>
            </p:nvSpPr>
            <p:spPr>
              <a:xfrm>
                <a:off x="1797347" y="2468168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2" name="Circle"/>
              <p:cNvSpPr/>
              <p:nvPr/>
            </p:nvSpPr>
            <p:spPr>
              <a:xfrm>
                <a:off x="2167514" y="2861808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3" name="Circle"/>
              <p:cNvSpPr/>
              <p:nvPr/>
            </p:nvSpPr>
            <p:spPr>
              <a:xfrm>
                <a:off x="1797347" y="3217468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4" name="Circle"/>
              <p:cNvSpPr/>
              <p:nvPr/>
            </p:nvSpPr>
            <p:spPr>
              <a:xfrm>
                <a:off x="2167514" y="3574201"/>
                <a:ext cx="296900" cy="295500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5" name="Circle"/>
              <p:cNvSpPr/>
              <p:nvPr/>
            </p:nvSpPr>
            <p:spPr>
              <a:xfrm>
                <a:off x="1797347" y="3966767"/>
                <a:ext cx="296900" cy="295500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6" name="Circle"/>
              <p:cNvSpPr/>
              <p:nvPr/>
            </p:nvSpPr>
            <p:spPr>
              <a:xfrm>
                <a:off x="2806997" y="1720344"/>
                <a:ext cx="296900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7" name="Circle"/>
              <p:cNvSpPr/>
              <p:nvPr/>
            </p:nvSpPr>
            <p:spPr>
              <a:xfrm>
                <a:off x="3153632" y="2093518"/>
                <a:ext cx="296899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8" name="Circle"/>
              <p:cNvSpPr/>
              <p:nvPr/>
            </p:nvSpPr>
            <p:spPr>
              <a:xfrm>
                <a:off x="2806997" y="2468168"/>
                <a:ext cx="296900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39" name="Circle"/>
              <p:cNvSpPr/>
              <p:nvPr/>
            </p:nvSpPr>
            <p:spPr>
              <a:xfrm>
                <a:off x="2806997" y="3217468"/>
                <a:ext cx="296900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0" name="Circle"/>
              <p:cNvSpPr/>
              <p:nvPr/>
            </p:nvSpPr>
            <p:spPr>
              <a:xfrm>
                <a:off x="2806997" y="3966767"/>
                <a:ext cx="296900" cy="295500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1" name="Circle"/>
              <p:cNvSpPr/>
              <p:nvPr/>
            </p:nvSpPr>
            <p:spPr>
              <a:xfrm>
                <a:off x="3153632" y="2861808"/>
                <a:ext cx="296899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2" name="Circle"/>
              <p:cNvSpPr/>
              <p:nvPr/>
            </p:nvSpPr>
            <p:spPr>
              <a:xfrm>
                <a:off x="3153632" y="3592117"/>
                <a:ext cx="296899" cy="295500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3" name="Circle"/>
              <p:cNvSpPr/>
              <p:nvPr/>
            </p:nvSpPr>
            <p:spPr>
              <a:xfrm>
                <a:off x="1079797" y="959014"/>
                <a:ext cx="296900" cy="295500"/>
              </a:xfrm>
              <a:prstGeom prst="ellipse">
                <a:avLst/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4" name="Circle"/>
              <p:cNvSpPr/>
              <p:nvPr/>
            </p:nvSpPr>
            <p:spPr>
              <a:xfrm>
                <a:off x="1862714" y="931468"/>
                <a:ext cx="296900" cy="295499"/>
              </a:xfrm>
              <a:prstGeom prst="ellipse">
                <a:avLst/>
              </a:prstGeom>
              <a:solidFill>
                <a:srgbClr val="04930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245" name="Circle"/>
              <p:cNvSpPr/>
              <p:nvPr/>
            </p:nvSpPr>
            <p:spPr>
              <a:xfrm>
                <a:off x="2645632" y="931468"/>
                <a:ext cx="296899" cy="295499"/>
              </a:xfrm>
              <a:prstGeom prst="ellipse">
                <a:avLst/>
              </a:prstGeom>
              <a:solidFill>
                <a:srgbClr val="070B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</p:grpSp>
        <p:sp>
          <p:nvSpPr>
            <p:cNvPr id="247" name="Dirac Sea"/>
            <p:cNvSpPr txBox="1"/>
            <p:nvPr/>
          </p:nvSpPr>
          <p:spPr>
            <a:xfrm rot="16200000">
              <a:off x="718" y="2669255"/>
              <a:ext cx="1791705" cy="564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000" dirty="0"/>
                <a:t>Dirac Sea</a:t>
              </a:r>
            </a:p>
          </p:txBody>
        </p:sp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83819"/>
              <a:ext cx="1291314" cy="309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20" y="7750125"/>
            <a:ext cx="1687608" cy="944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834" y="7750125"/>
            <a:ext cx="2468439" cy="944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44" y="9117814"/>
            <a:ext cx="6559527" cy="449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9866" y="9063345"/>
            <a:ext cx="3084357" cy="49409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Circle"/>
          <p:cNvSpPr/>
          <p:nvPr/>
        </p:nvSpPr>
        <p:spPr>
          <a:xfrm>
            <a:off x="15554104" y="7721687"/>
            <a:ext cx="592686" cy="592685"/>
          </a:xfrm>
          <a:prstGeom prst="ellipse">
            <a:avLst/>
          </a:prstGeom>
          <a:solidFill>
            <a:schemeClr val="accent6">
              <a:satOff val="-15808"/>
              <a:lumOff val="-175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67735" tIns="67735" rIns="67735" bIns="67735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/>
          </a:p>
        </p:txBody>
      </p:sp>
      <p:sp>
        <p:nvSpPr>
          <p:cNvPr id="255" name="Heavy quark as a static  color source"/>
          <p:cNvSpPr txBox="1"/>
          <p:nvPr/>
        </p:nvSpPr>
        <p:spPr>
          <a:xfrm>
            <a:off x="14633492" y="8482044"/>
            <a:ext cx="1866434" cy="124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>
              <a:defRPr sz="2400"/>
            </a:pPr>
            <a:r>
              <a:t>Heavy quark</a:t>
            </a:r>
            <a:br/>
            <a:r>
              <a:t>as a static </a:t>
            </a:r>
            <a:br/>
            <a:r>
              <a:t>color source</a:t>
            </a:r>
          </a:p>
        </p:txBody>
      </p:sp>
      <p:sp>
        <p:nvSpPr>
          <p:cNvPr id="2" name="Curved Left Arrow 1">
            <a:extLst>
              <a:ext uri="{FF2B5EF4-FFF2-40B4-BE49-F238E27FC236}">
                <a16:creationId xmlns:a16="http://schemas.microsoft.com/office/drawing/2014/main" id="{865CADB9-5EC5-C386-2722-2A499001230E}"/>
              </a:ext>
            </a:extLst>
          </p:cNvPr>
          <p:cNvSpPr/>
          <p:nvPr/>
        </p:nvSpPr>
        <p:spPr>
          <a:xfrm flipH="1">
            <a:off x="439987" y="3487769"/>
            <a:ext cx="841578" cy="2497742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3" name="Curved Left Arrow 52">
            <a:extLst>
              <a:ext uri="{FF2B5EF4-FFF2-40B4-BE49-F238E27FC236}">
                <a16:creationId xmlns:a16="http://schemas.microsoft.com/office/drawing/2014/main" id="{A39BC0FA-B933-5E82-35AD-BF2108C7AA2E}"/>
              </a:ext>
            </a:extLst>
          </p:cNvPr>
          <p:cNvSpPr/>
          <p:nvPr/>
        </p:nvSpPr>
        <p:spPr>
          <a:xfrm flipV="1">
            <a:off x="6795983" y="3304289"/>
            <a:ext cx="835911" cy="2598889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4" name="Curved Left Arrow 53">
            <a:extLst>
              <a:ext uri="{FF2B5EF4-FFF2-40B4-BE49-F238E27FC236}">
                <a16:creationId xmlns:a16="http://schemas.microsoft.com/office/drawing/2014/main" id="{2697CEBA-DA83-723E-397D-0837B71F30AA}"/>
              </a:ext>
            </a:extLst>
          </p:cNvPr>
          <p:cNvSpPr/>
          <p:nvPr/>
        </p:nvSpPr>
        <p:spPr>
          <a:xfrm flipH="1">
            <a:off x="9348568" y="3405524"/>
            <a:ext cx="841578" cy="2497742"/>
          </a:xfrm>
          <a:prstGeom prst="curvedLeftArrow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Curved Left Arrow 54">
            <a:extLst>
              <a:ext uri="{FF2B5EF4-FFF2-40B4-BE49-F238E27FC236}">
                <a16:creationId xmlns:a16="http://schemas.microsoft.com/office/drawing/2014/main" id="{361C712E-4C46-D1B8-5BF5-9A3A40424FA5}"/>
              </a:ext>
            </a:extLst>
          </p:cNvPr>
          <p:cNvSpPr/>
          <p:nvPr/>
        </p:nvSpPr>
        <p:spPr>
          <a:xfrm flipV="1">
            <a:off x="15753349" y="3030922"/>
            <a:ext cx="835911" cy="2598889"/>
          </a:xfrm>
          <a:prstGeom prst="curvedLeftArrow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"/>
          <p:cNvGrpSpPr/>
          <p:nvPr/>
        </p:nvGrpSpPr>
        <p:grpSpPr>
          <a:xfrm>
            <a:off x="720232" y="479308"/>
            <a:ext cx="7830656" cy="3094284"/>
            <a:chOff x="0" y="0"/>
            <a:chExt cx="5872811" cy="2320640"/>
          </a:xfrm>
        </p:grpSpPr>
        <p:pic>
          <p:nvPicPr>
            <p:cNvPr id="258" name="Baryon_Correl.png" descr="Baryon_Corre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72812" cy="2320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077" y="1023954"/>
              <a:ext cx="294551" cy="272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830" y="1023954"/>
              <a:ext cx="294550" cy="272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Presence of Nc (Nc-1) quarks will polarize the vacuum or create mean fields."/>
          <p:cNvSpPr txBox="1"/>
          <p:nvPr/>
        </p:nvSpPr>
        <p:spPr>
          <a:xfrm>
            <a:off x="452844" y="6590844"/>
            <a:ext cx="16434573" cy="76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6334" tIns="96334" rIns="96334" bIns="96334" anchor="ctr">
            <a:spAutoFit/>
          </a:bodyPr>
          <a:lstStyle>
            <a:lvl1pPr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734" dirty="0"/>
              <a:t>Presence of Nc (Nc-1) quarks will polarize the vacuum or create mean fields.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451691" y="7581048"/>
            <a:ext cx="9472130" cy="2909654"/>
            <a:chOff x="0" y="110743"/>
            <a:chExt cx="7103880" cy="2182172"/>
          </a:xfrm>
        </p:grpSpPr>
        <p:sp>
          <p:nvSpPr>
            <p:cNvPr id="263" name="Nc (Nc-1) valence quarks"/>
            <p:cNvSpPr/>
            <p:nvPr/>
          </p:nvSpPr>
          <p:spPr>
            <a:xfrm>
              <a:off x="0" y="99452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6334" tIns="96334" rIns="96334" bIns="96334" numCol="1" anchor="ctr">
              <a:spAutoFit/>
            </a:bodyPr>
            <a:lstStyle>
              <a:lvl1pPr defTabSz="650240">
                <a:defRPr sz="2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734" dirty="0"/>
                <a:t>Nc (Nc-1) valence quarks </a:t>
              </a:r>
            </a:p>
          </p:txBody>
        </p:sp>
        <p:pic>
          <p:nvPicPr>
            <p:cNvPr id="264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6985" y="952469"/>
              <a:ext cx="1270106" cy="140895"/>
            </a:xfrm>
            <a:prstGeom prst="rect">
              <a:avLst/>
            </a:prstGeom>
            <a:effectLst/>
          </p:spPr>
        </p:pic>
        <p:sp>
          <p:nvSpPr>
            <p:cNvPr id="266" name="Vacuum polarization or meson mean fields"/>
            <p:cNvSpPr/>
            <p:nvPr/>
          </p:nvSpPr>
          <p:spPr>
            <a:xfrm>
              <a:off x="5613467" y="102291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6334" tIns="96334" rIns="96334" bIns="96334" numCol="1" anchor="ctr">
              <a:spAutoFit/>
            </a:bodyPr>
            <a:lstStyle>
              <a:lvl1pPr defTabSz="650240">
                <a:defRPr sz="2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734"/>
                <a:t>Vacuum polarization or meson mean fields</a:t>
              </a:r>
            </a:p>
          </p:txBody>
        </p:sp>
        <p:pic>
          <p:nvPicPr>
            <p:cNvPr id="274" name="Connection Line" descr="Connection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6327" y="110743"/>
              <a:ext cx="4537554" cy="731780"/>
            </a:xfrm>
            <a:prstGeom prst="rect">
              <a:avLst/>
            </a:prstGeom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BC8FA3-8DE1-5E5A-ACEF-E60E71DFC458}"/>
              </a:ext>
            </a:extLst>
          </p:cNvPr>
          <p:cNvGrpSpPr/>
          <p:nvPr/>
        </p:nvGrpSpPr>
        <p:grpSpPr>
          <a:xfrm>
            <a:off x="1187383" y="3738061"/>
            <a:ext cx="14923093" cy="2426638"/>
            <a:chOff x="1171082" y="4165820"/>
            <a:chExt cx="14923093" cy="2426638"/>
          </a:xfrm>
        </p:grpSpPr>
        <p:pic>
          <p:nvPicPr>
            <p:cNvPr id="257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0970" y="5496575"/>
              <a:ext cx="5167783" cy="7269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0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6545" y="5496575"/>
              <a:ext cx="6158131" cy="8570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Light baryon correlation function"/>
            <p:cNvSpPr txBox="1"/>
            <p:nvPr/>
          </p:nvSpPr>
          <p:spPr>
            <a:xfrm>
              <a:off x="1171082" y="4562183"/>
              <a:ext cx="5965312" cy="6292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/>
                <a:t>Light baryon correlation function</a:t>
              </a:r>
            </a:p>
          </p:txBody>
        </p:sp>
        <p:sp>
          <p:nvSpPr>
            <p:cNvPr id="272" name="Line"/>
            <p:cNvSpPr/>
            <p:nvPr/>
          </p:nvSpPr>
          <p:spPr>
            <a:xfrm flipV="1">
              <a:off x="7885057" y="4165820"/>
              <a:ext cx="1" cy="2426638"/>
            </a:xfrm>
            <a:prstGeom prst="line">
              <a:avLst/>
            </a:prstGeom>
            <a:ln w="76200">
              <a:solidFill>
                <a:srgbClr val="929292"/>
              </a:solidFill>
              <a:custDash>
                <a:ds d="200000" sp="200000"/>
              </a:custDash>
              <a:miter lim="400000"/>
            </a:ln>
          </p:spPr>
          <p:txBody>
            <a:bodyPr lIns="67735" tIns="67735" rIns="67735" bIns="67735" anchor="ctr"/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273" name="Single heavy baryon correlation function"/>
            <p:cNvSpPr txBox="1"/>
            <p:nvPr/>
          </p:nvSpPr>
          <p:spPr>
            <a:xfrm>
              <a:off x="8670131" y="4562183"/>
              <a:ext cx="7424044" cy="6292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 dirty="0"/>
                <a:t>Single heavy baryon correlation function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A233E23-8559-8BB1-F287-9B5F32245924}"/>
              </a:ext>
            </a:extLst>
          </p:cNvPr>
          <p:cNvSpPr txBox="1"/>
          <p:nvPr/>
        </p:nvSpPr>
        <p:spPr>
          <a:xfrm>
            <a:off x="12455113" y="774015"/>
            <a:ext cx="4432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2400" dirty="0" err="1"/>
              <a:t>HChK</a:t>
            </a:r>
            <a:r>
              <a:rPr lang="de-DE" sz="2400" dirty="0"/>
              <a:t> et al. PPNP </a:t>
            </a:r>
            <a:r>
              <a:rPr lang="en-KR" sz="2400" dirty="0"/>
              <a:t>37 (1996) 91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Baryon_Correl_Vac.png" descr="Baryon_Correl_Va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5" y="141241"/>
            <a:ext cx="6412852" cy="416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83" y="3225147"/>
            <a:ext cx="2714360" cy="59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61" y="1039731"/>
            <a:ext cx="488616" cy="45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820" y="1039716"/>
            <a:ext cx="488615" cy="452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Group"/>
          <p:cNvGrpSpPr/>
          <p:nvPr/>
        </p:nvGrpSpPr>
        <p:grpSpPr>
          <a:xfrm>
            <a:off x="774575" y="6785020"/>
            <a:ext cx="15630841" cy="2446349"/>
            <a:chOff x="-1" y="0"/>
            <a:chExt cx="11722771" cy="1834705"/>
          </a:xfrm>
        </p:grpSpPr>
        <p:grpSp>
          <p:nvGrpSpPr>
            <p:cNvPr id="289" name="Group"/>
            <p:cNvGrpSpPr/>
            <p:nvPr/>
          </p:nvGrpSpPr>
          <p:grpSpPr>
            <a:xfrm>
              <a:off x="-1" y="0"/>
              <a:ext cx="7881499" cy="1834705"/>
              <a:chOff x="0" y="0"/>
              <a:chExt cx="7881497" cy="1834704"/>
            </a:xfrm>
          </p:grpSpPr>
          <p:pic>
            <p:nvPicPr>
              <p:cNvPr id="282" name="Line Line" descr="Line Lin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9003" y="1151756"/>
                <a:ext cx="1146487" cy="299400"/>
              </a:xfrm>
              <a:prstGeom prst="rect">
                <a:avLst/>
              </a:prstGeom>
              <a:effectLst/>
            </p:spPr>
          </p:pic>
          <p:pic>
            <p:nvPicPr>
              <p:cNvPr id="284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768208"/>
                <a:ext cx="1922500" cy="10664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5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7167" y="1049940"/>
                <a:ext cx="876991" cy="503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6" name="Line"/>
              <p:cNvSpPr/>
              <p:nvPr/>
            </p:nvSpPr>
            <p:spPr>
              <a:xfrm>
                <a:off x="5251550" y="1301668"/>
                <a:ext cx="108298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96334" tIns="96334" rIns="96334" bIns="96334" numCol="1" anchor="ctr">
                <a:noAutofit/>
              </a:bodyPr>
              <a:lstStyle/>
              <a:p>
                <a:pPr algn="ctr" defTabSz="770693">
                  <a:defRPr sz="3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800"/>
              </a:p>
            </p:txBody>
          </p:sp>
          <p:pic>
            <p:nvPicPr>
              <p:cNvPr id="287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72696" y="1004382"/>
                <a:ext cx="1108802" cy="594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7" name="Connection Line"/>
              <p:cNvSpPr/>
              <p:nvPr/>
            </p:nvSpPr>
            <p:spPr>
              <a:xfrm>
                <a:off x="4467697" y="0"/>
                <a:ext cx="2588905" cy="769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15791"/>
                    </a:moveTo>
                    <a:cubicBezTo>
                      <a:pt x="7258" y="-5399"/>
                      <a:pt x="14458" y="-5262"/>
                      <a:pt x="21600" y="16201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endParaRPr sz="4267"/>
              </a:p>
            </p:txBody>
          </p:sp>
        </p:grpSp>
        <p:sp>
          <p:nvSpPr>
            <p:cNvPr id="290" name="P(r): Soliton profile function  or Soliton field"/>
            <p:cNvSpPr txBox="1"/>
            <p:nvPr/>
          </p:nvSpPr>
          <p:spPr>
            <a:xfrm>
              <a:off x="8183008" y="838328"/>
              <a:ext cx="3539762" cy="822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6334" tIns="96334" rIns="96334" bIns="96334" numCol="1" anchor="ctr">
              <a:spAutoFit/>
            </a:bodyPr>
            <a:lstStyle/>
            <a:p>
              <a:pPr defTabSz="867030">
                <a:defRPr sz="2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933"/>
                <a:t>P(r): Soliton profile function</a:t>
              </a:r>
              <a:br>
                <a:rPr sz="2933"/>
              </a:br>
              <a:r>
                <a:rPr sz="2933"/>
                <a:t> or Soliton field</a:t>
              </a:r>
            </a:p>
          </p:txBody>
        </p:sp>
      </p:grpSp>
      <p:sp>
        <p:nvSpPr>
          <p:cNvPr id="293" name="Line"/>
          <p:cNvSpPr/>
          <p:nvPr/>
        </p:nvSpPr>
        <p:spPr>
          <a:xfrm flipV="1">
            <a:off x="7267207" y="4185804"/>
            <a:ext cx="1" cy="2426638"/>
          </a:xfrm>
          <a:prstGeom prst="line">
            <a:avLst/>
          </a:prstGeom>
          <a:ln w="762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67735" tIns="67735" rIns="67735" bIns="67735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B4DF1E-3DC5-801A-FD35-90DE86C85227}"/>
              </a:ext>
            </a:extLst>
          </p:cNvPr>
          <p:cNvGrpSpPr/>
          <p:nvPr/>
        </p:nvGrpSpPr>
        <p:grpSpPr>
          <a:xfrm>
            <a:off x="934461" y="4549592"/>
            <a:ext cx="14362716" cy="1435094"/>
            <a:chOff x="1001743" y="5053265"/>
            <a:chExt cx="14362716" cy="1435094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4590" y="6016063"/>
              <a:ext cx="4567987" cy="4524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Light baryon classical mass"/>
            <p:cNvSpPr txBox="1"/>
            <p:nvPr/>
          </p:nvSpPr>
          <p:spPr>
            <a:xfrm>
              <a:off x="1001743" y="5053265"/>
              <a:ext cx="5147780" cy="6292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 dirty="0"/>
                <a:t>Light baryon classical mass</a:t>
              </a:r>
            </a:p>
          </p:txBody>
        </p:sp>
        <p:sp>
          <p:nvSpPr>
            <p:cNvPr id="295" name="Single heavy baryon classical mass"/>
            <p:cNvSpPr txBox="1"/>
            <p:nvPr/>
          </p:nvSpPr>
          <p:spPr>
            <a:xfrm>
              <a:off x="8461171" y="5053265"/>
              <a:ext cx="6606513" cy="6292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/>
                <a:t>Single heavy baryon classical mass</a:t>
              </a:r>
            </a:p>
          </p:txBody>
        </p:sp>
        <p:pic>
          <p:nvPicPr>
            <p:cNvPr id="296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61171" y="5996191"/>
              <a:ext cx="6903288" cy="49216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77A4F8-B9B4-8AB2-AF8F-4C17E77E445E}"/>
              </a:ext>
            </a:extLst>
          </p:cNvPr>
          <p:cNvSpPr txBox="1"/>
          <p:nvPr/>
        </p:nvSpPr>
        <p:spPr>
          <a:xfrm>
            <a:off x="12551931" y="914541"/>
            <a:ext cx="4432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de-DE" sz="2400" dirty="0" err="1"/>
              <a:t>HChK</a:t>
            </a:r>
            <a:r>
              <a:rPr lang="de-DE" sz="2400" dirty="0"/>
              <a:t> et al. PPNP </a:t>
            </a:r>
            <a:r>
              <a:rPr lang="en-KR" sz="2400" dirty="0"/>
              <a:t>37 (1996) 91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C92C7C-8A00-DB0F-E2A3-978BF3462251}"/>
              </a:ext>
            </a:extLst>
          </p:cNvPr>
          <p:cNvSpPr/>
          <p:nvPr/>
        </p:nvSpPr>
        <p:spPr>
          <a:xfrm>
            <a:off x="12237423" y="1492138"/>
            <a:ext cx="4746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-apple-system"/>
              </a:rPr>
              <a:t>Yang, </a:t>
            </a:r>
            <a:r>
              <a:rPr lang="en-US" sz="2400" dirty="0" err="1">
                <a:latin typeface="-apple-system"/>
              </a:rPr>
              <a:t>HChK</a:t>
            </a:r>
            <a:r>
              <a:rPr lang="en-US" sz="2400" dirty="0">
                <a:latin typeface="-apple-system"/>
              </a:rPr>
              <a:t>, </a:t>
            </a:r>
            <a:r>
              <a:rPr lang="en-US" sz="2400" dirty="0" err="1">
                <a:latin typeface="-apple-system"/>
              </a:rPr>
              <a:t>Praszalowicz</a:t>
            </a:r>
            <a:r>
              <a:rPr lang="en-US" sz="2400" dirty="0">
                <a:latin typeface="-apple-system"/>
              </a:rPr>
              <a:t>, Polyakov, </a:t>
            </a:r>
            <a:br>
              <a:rPr lang="en-US" sz="2400" dirty="0">
                <a:latin typeface="-apple-system"/>
              </a:rPr>
            </a:br>
            <a:r>
              <a:rPr lang="en-US" sz="2400" dirty="0">
                <a:latin typeface="-apple-system"/>
              </a:rPr>
              <a:t>PRD 94 (2016) R071502</a:t>
            </a:r>
            <a:endParaRPr lang="en-KR" sz="24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78628-CA98-5863-56E9-E6019B7A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80" y="1135036"/>
            <a:ext cx="15509901" cy="74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96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Axial-vector constants of…"/>
          <p:cNvSpPr txBox="1"/>
          <p:nvPr/>
        </p:nvSpPr>
        <p:spPr>
          <a:xfrm>
            <a:off x="3157145" y="4192851"/>
            <a:ext cx="11025992" cy="136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ctr">
              <a:defRPr sz="6000">
                <a:solidFill>
                  <a:srgbClr val="FFE337"/>
                </a:solidFill>
              </a:defRPr>
            </a:pPr>
            <a:r>
              <a:rPr lang="en-US" sz="8000" dirty="0"/>
              <a:t>Heavy Quark Symmetry</a:t>
            </a:r>
          </a:p>
        </p:txBody>
      </p:sp>
    </p:spTree>
    <p:extLst>
      <p:ext uri="{BB962C8B-B14F-4D97-AF65-F5344CB8AC3E}">
        <p14:creationId xmlns:p14="http://schemas.microsoft.com/office/powerpoint/2010/main" val="25152790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HeavyBaryonRepresentations.png" descr="HeavyBaryonRepresenta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75" y="4485178"/>
            <a:ext cx="12187061" cy="51528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In the heavy quark mass limit, a heavy quark spin is conserved, so light-quark spin is also conserved: Heavy-quark spin symmetry…"/>
          <p:cNvSpPr txBox="1"/>
          <p:nvPr/>
        </p:nvSpPr>
        <p:spPr>
          <a:xfrm>
            <a:off x="470171" y="98934"/>
            <a:ext cx="15924470" cy="3584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5" tIns="67735" rIns="67735" bIns="67735" anchor="ctr">
            <a:spAutoFit/>
          </a:bodyPr>
          <a:lstStyle/>
          <a:p>
            <a:pPr marL="444522" indent="-444522" defTabSz="609630">
              <a:buSzPct val="45000"/>
              <a:buBlip>
                <a:blip r:embed="rId3"/>
              </a:buBlip>
              <a:defRPr sz="2800">
                <a:solidFill>
                  <a:srgbClr val="111C7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34" dirty="0"/>
              <a:t>In the heavy quark mass limit, a heavy quark spin is conserved, so light-quark spin is also conserved: </a:t>
            </a:r>
            <a:r>
              <a:rPr sz="3734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Heavy-quark spin symmetry</a:t>
            </a:r>
          </a:p>
          <a:p>
            <a:pPr marL="444522" indent="-444522" defTabSz="609630">
              <a:buSzPct val="45000"/>
              <a:buBlip>
                <a:blip r:embed="rId3"/>
              </a:buBlip>
              <a:defRPr sz="2800">
                <a:solidFill>
                  <a:srgbClr val="111C7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34" dirty="0"/>
              <a:t>In this limit, heavy baryons are independent of heavy-quark flavors:</a:t>
            </a:r>
            <a:br>
              <a:rPr sz="3734" dirty="0"/>
            </a:br>
            <a:r>
              <a:rPr sz="3734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Heavy-quark flavor symmetry</a:t>
            </a:r>
          </a:p>
          <a:p>
            <a:pPr marL="444522" indent="-444522" defTabSz="609630">
              <a:buSzPct val="45000"/>
              <a:buBlip>
                <a:blip r:embed="rId3"/>
              </a:buBlip>
              <a:defRPr sz="2800">
                <a:solidFill>
                  <a:srgbClr val="111C7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34" dirty="0"/>
              <a:t>In this limit, a heavy quark can be considered as </a:t>
            </a:r>
            <a:r>
              <a:rPr sz="3734" b="1" dirty="0">
                <a:solidFill>
                  <a:srgbClr val="C82506"/>
                </a:solidFill>
              </a:rPr>
              <a:t>a static color source</a:t>
            </a:r>
            <a:r>
              <a:rPr sz="3734" dirty="0"/>
              <a:t>.</a:t>
            </a:r>
          </a:p>
          <a:p>
            <a:pPr marL="444522" indent="-444522" defTabSz="609630">
              <a:buSzPct val="45000"/>
              <a:buBlip>
                <a:blip r:embed="rId3"/>
              </a:buBlip>
              <a:defRPr sz="2800">
                <a:solidFill>
                  <a:srgbClr val="111C7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734" dirty="0"/>
              <a:t>Dynamics is governed by light quarks.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004" y="3908010"/>
            <a:ext cx="3657713" cy="55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Rectangle Square" descr="Rectangle Squar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04" y="4519244"/>
            <a:ext cx="2942173" cy="501326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03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40357" y="3541690"/>
            <a:ext cx="777908" cy="104655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04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9202468">
            <a:off x="4797205" y="4689251"/>
            <a:ext cx="1286941" cy="242581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198CAC-A20D-58D7-AC63-DB885537F27C}"/>
              </a:ext>
            </a:extLst>
          </p:cNvPr>
          <p:cNvSpPr/>
          <p:nvPr/>
        </p:nvSpPr>
        <p:spPr>
          <a:xfrm>
            <a:off x="5183613" y="4587476"/>
            <a:ext cx="8842523" cy="5050541"/>
          </a:xfrm>
          <a:prstGeom prst="rect">
            <a:avLst/>
          </a:prstGeom>
          <a:noFill/>
          <a:ln w="34925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FA04D-F227-2618-1AF6-109C4CAE87BD}"/>
              </a:ext>
            </a:extLst>
          </p:cNvPr>
          <p:cNvSpPr/>
          <p:nvPr/>
        </p:nvSpPr>
        <p:spPr>
          <a:xfrm>
            <a:off x="7104185" y="3692769"/>
            <a:ext cx="633046" cy="894707"/>
          </a:xfrm>
          <a:prstGeom prst="rect">
            <a:avLst/>
          </a:prstGeom>
          <a:noFill/>
          <a:ln w="34925" cap="flat">
            <a:solidFill>
              <a:srgbClr val="00B8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HeavyBaryonRepresentations.png" descr="HeavyBaryonRepresenta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24" y="4876800"/>
            <a:ext cx="11031646" cy="4664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531" y="5523412"/>
            <a:ext cx="2113459" cy="592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CE2084-34C7-8726-2385-D232BB5EE38B}"/>
              </a:ext>
            </a:extLst>
          </p:cNvPr>
          <p:cNvGrpSpPr/>
          <p:nvPr/>
        </p:nvGrpSpPr>
        <p:grpSpPr>
          <a:xfrm>
            <a:off x="326271" y="146084"/>
            <a:ext cx="14671633" cy="5587399"/>
            <a:chOff x="383619" y="568115"/>
            <a:chExt cx="14671633" cy="5587399"/>
          </a:xfrm>
        </p:grpSpPr>
        <p:sp>
          <p:nvSpPr>
            <p:cNvPr id="316" name="Nc-1 quarks represent heavy-baryon spectra."/>
            <p:cNvSpPr txBox="1"/>
            <p:nvPr/>
          </p:nvSpPr>
          <p:spPr>
            <a:xfrm>
              <a:off x="781534" y="568115"/>
              <a:ext cx="10436087" cy="7523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4000"/>
                <a:t>Nc-1 quarks represent heavy-baryon spectra.</a:t>
              </a:r>
            </a:p>
          </p:txBody>
        </p:sp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170" y="1523117"/>
              <a:ext cx="2759963" cy="10561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8" name="The lowest rotationally excited states"/>
            <p:cNvSpPr txBox="1"/>
            <p:nvPr/>
          </p:nvSpPr>
          <p:spPr>
            <a:xfrm>
              <a:off x="383619" y="2785405"/>
              <a:ext cx="8358916" cy="711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 marL="271638" indent="-271638" defTabSz="457200">
                <a:buSzPct val="45000"/>
                <a:buBlip>
                  <a:blip r:embed="rId5"/>
                </a:buBlip>
                <a:defRPr sz="2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734"/>
                <a:t>The lowest rotationally excited states </a:t>
              </a:r>
            </a:p>
          </p:txBody>
        </p:sp>
        <p:grpSp>
          <p:nvGrpSpPr>
            <p:cNvPr id="322" name="Group"/>
            <p:cNvGrpSpPr/>
            <p:nvPr/>
          </p:nvGrpSpPr>
          <p:grpSpPr>
            <a:xfrm>
              <a:off x="5094415" y="1523012"/>
              <a:ext cx="6414598" cy="711437"/>
              <a:chOff x="0" y="-80"/>
              <a:chExt cx="4810800" cy="533561"/>
            </a:xfrm>
          </p:grpSpPr>
          <p:sp>
            <p:nvSpPr>
              <p:cNvPr id="320" name="Grand spin:"/>
              <p:cNvSpPr txBox="1"/>
              <p:nvPr/>
            </p:nvSpPr>
            <p:spPr>
              <a:xfrm>
                <a:off x="0" y="-80"/>
                <a:ext cx="1956407" cy="533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5" tIns="67735" rIns="67735" bIns="67735" numCol="1" anchor="ctr">
                <a:spAutoFit/>
              </a:bodyPr>
              <a:lstStyle>
                <a:lvl1pPr defTabSz="457200">
                  <a:defRPr sz="2800">
                    <a:solidFill>
                      <a:srgbClr val="00245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3734"/>
                  <a:t>Grand spin:</a:t>
                </a:r>
              </a:p>
            </p:txBody>
          </p:sp>
          <p:pic>
            <p:nvPicPr>
              <p:cNvPr id="32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6297" y="117416"/>
                <a:ext cx="2764503" cy="298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3" name="T=0 for a anti-triplet: J=0 for it. Combining a charm quark with spin 1/2,  we have one anti-triplet.…"/>
            <p:cNvSpPr txBox="1"/>
            <p:nvPr/>
          </p:nvSpPr>
          <p:spPr>
            <a:xfrm>
              <a:off x="404871" y="3495081"/>
              <a:ext cx="14650381" cy="26604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/>
            <a:p>
              <a:pPr marL="508025" indent="-508025" defTabSz="609630">
                <a:lnSpc>
                  <a:spcPct val="120000"/>
                </a:lnSpc>
                <a:buSzPct val="80000"/>
                <a:buBlip>
                  <a:blip r:embed="rId7"/>
                </a:buBlip>
                <a:defRPr sz="26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467" dirty="0"/>
                <a:t>T=0 for a anti-triplet: </a:t>
              </a:r>
              <a:r>
                <a:rPr sz="3467" dirty="0">
                  <a:solidFill>
                    <a:srgbClr val="C11620"/>
                  </a:solidFill>
                </a:rPr>
                <a:t>J=0</a:t>
              </a:r>
              <a:r>
                <a:rPr sz="3467" dirty="0"/>
                <a:t> for it. Combining a charm quark with spin 1/2, </a:t>
              </a:r>
              <a:br>
                <a:rPr sz="3467" dirty="0"/>
              </a:br>
              <a:r>
                <a:rPr sz="3467" dirty="0"/>
                <a:t>we have </a:t>
              </a:r>
              <a:r>
                <a:rPr sz="3467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one</a:t>
              </a:r>
              <a:r>
                <a:rPr sz="3467" dirty="0"/>
                <a:t> anti-triplet. </a:t>
              </a:r>
            </a:p>
            <a:p>
              <a:pPr marL="304815" indent="-304815" defTabSz="609630">
                <a:lnSpc>
                  <a:spcPct val="120000"/>
                </a:lnSpc>
                <a:buSzPct val="80000"/>
                <a:buBlip>
                  <a:blip r:embed="rId7"/>
                </a:buBlip>
                <a:defRPr sz="26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467" dirty="0"/>
                <a:t> T=1 for a sextet: </a:t>
              </a:r>
              <a:r>
                <a:rPr sz="3467" dirty="0">
                  <a:solidFill>
                    <a:srgbClr val="A11A0C"/>
                  </a:solidFill>
                </a:rPr>
                <a:t>J=1</a:t>
              </a:r>
              <a:r>
                <a:rPr sz="3467" dirty="0"/>
                <a:t>. We have </a:t>
              </a:r>
              <a:r>
                <a:rPr sz="3467" dirty="0">
                  <a:solidFill>
                    <a:srgbClr val="DE2A09"/>
                  </a:solidFill>
                </a:rPr>
                <a:t>two </a:t>
              </a:r>
              <a:r>
                <a:rPr sz="3467" dirty="0"/>
                <a:t>sextets with a charm quark.</a:t>
              </a:r>
              <a:br>
                <a:rPr sz="3467" dirty="0"/>
              </a:br>
              <a:r>
                <a:rPr sz="3467" dirty="0"/>
                <a:t>(1/2, 3/2).</a:t>
              </a:r>
            </a:p>
          </p:txBody>
        </p:sp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4715" y="2878088"/>
              <a:ext cx="3443374" cy="52607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29" name="Line"/>
          <p:cNvSpPr/>
          <p:nvPr/>
        </p:nvSpPr>
        <p:spPr>
          <a:xfrm flipV="1">
            <a:off x="-825854" y="5819905"/>
            <a:ext cx="15346582" cy="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93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96283E-FA2B-AE2B-3D71-2EB24BF713B1}"/>
              </a:ext>
            </a:extLst>
          </p:cNvPr>
          <p:cNvSpPr/>
          <p:nvPr/>
        </p:nvSpPr>
        <p:spPr>
          <a:xfrm>
            <a:off x="12210741" y="399879"/>
            <a:ext cx="4746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-apple-system"/>
              </a:rPr>
              <a:t>Yang, </a:t>
            </a:r>
            <a:r>
              <a:rPr lang="en-US" sz="2400" dirty="0" err="1">
                <a:latin typeface="-apple-system"/>
              </a:rPr>
              <a:t>HChK</a:t>
            </a:r>
            <a:r>
              <a:rPr lang="en-US" sz="2400" dirty="0">
                <a:latin typeface="-apple-system"/>
              </a:rPr>
              <a:t>, </a:t>
            </a:r>
            <a:r>
              <a:rPr lang="en-US" sz="2400" dirty="0" err="1">
                <a:latin typeface="-apple-system"/>
              </a:rPr>
              <a:t>Praszalowicz</a:t>
            </a:r>
            <a:r>
              <a:rPr lang="en-US" sz="2400" dirty="0">
                <a:latin typeface="-apple-system"/>
              </a:rPr>
              <a:t>, Polyakov, </a:t>
            </a:r>
            <a:br>
              <a:rPr lang="en-US" sz="2400" dirty="0">
                <a:latin typeface="-apple-system"/>
              </a:rPr>
            </a:br>
            <a:r>
              <a:rPr lang="en-US" sz="2400" dirty="0">
                <a:latin typeface="-apple-system"/>
              </a:rPr>
              <a:t>PRD 94 (2016) R071502</a:t>
            </a:r>
            <a:endParaRPr lang="en-KR" sz="2400"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5939412" y="10518406"/>
            <a:ext cx="533838" cy="515243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50" tIns="72250" rIns="72250" bIns="72250">
            <a:spAutoFit/>
          </a:bodyPr>
          <a:lstStyle>
            <a:lvl1pPr algn="r" defTabSz="1734060">
              <a:defRPr sz="24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343" name="Group"/>
          <p:cNvGrpSpPr/>
          <p:nvPr/>
        </p:nvGrpSpPr>
        <p:grpSpPr>
          <a:xfrm>
            <a:off x="926970" y="2185463"/>
            <a:ext cx="15012442" cy="6232618"/>
            <a:chOff x="0" y="0"/>
            <a:chExt cx="11258986" cy="4674320"/>
          </a:xfrm>
        </p:grpSpPr>
        <p:pic>
          <p:nvPicPr>
            <p:cNvPr id="333" name="Obs_val.png" descr="Obs_v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2027"/>
              <a:ext cx="4702282" cy="3156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Obs_sea.png" descr="Obs_se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527" y="23821"/>
              <a:ext cx="4519210" cy="3469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5677" y="139700"/>
              <a:ext cx="410173" cy="467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177" y="0"/>
              <a:ext cx="410173" cy="467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738" y="2128346"/>
              <a:ext cx="410173" cy="30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6638" y="2128346"/>
              <a:ext cx="410173" cy="30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638" y="2128346"/>
              <a:ext cx="410173" cy="30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6438" y="2128346"/>
              <a:ext cx="410173" cy="30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687" y="4040114"/>
              <a:ext cx="5990156" cy="517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6704" y="3923457"/>
              <a:ext cx="4702283" cy="750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6AC239-A3B5-4836-E2AB-EA10B5BA477C}"/>
              </a:ext>
            </a:extLst>
          </p:cNvPr>
          <p:cNvSpPr txBox="1"/>
          <p:nvPr/>
        </p:nvSpPr>
        <p:spPr>
          <a:xfrm>
            <a:off x="709652" y="470900"/>
            <a:ext cx="880209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Observables for singly heavy baryons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957C5B-1AD9-8A30-F01B-80DB61F58D32}"/>
              </a:ext>
            </a:extLst>
          </p:cNvPr>
          <p:cNvSpPr/>
          <p:nvPr/>
        </p:nvSpPr>
        <p:spPr>
          <a:xfrm>
            <a:off x="11106342" y="607366"/>
            <a:ext cx="5747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z="2400" dirty="0"/>
              <a:t>JY Kim, HChK, PRD.103 (2021) 074025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Axial-vector constants of…"/>
          <p:cNvSpPr txBox="1"/>
          <p:nvPr/>
        </p:nvSpPr>
        <p:spPr>
          <a:xfrm>
            <a:off x="3725400" y="2961745"/>
            <a:ext cx="9889463" cy="383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ctr">
              <a:defRPr sz="6000">
                <a:solidFill>
                  <a:srgbClr val="FFE337"/>
                </a:solidFill>
              </a:defRPr>
            </a:pPr>
            <a:r>
              <a:rPr lang="en-US" sz="8000" dirty="0"/>
              <a:t>Quark spin content </a:t>
            </a:r>
            <a:br>
              <a:rPr lang="en-US" sz="8000" dirty="0"/>
            </a:br>
            <a:r>
              <a:rPr lang="en-US" sz="8000" dirty="0"/>
              <a:t>of </a:t>
            </a:r>
            <a:endParaRPr sz="8000" dirty="0"/>
          </a:p>
          <a:p>
            <a:pPr algn="ctr">
              <a:defRPr sz="6000">
                <a:solidFill>
                  <a:srgbClr val="FFE337"/>
                </a:solidFill>
              </a:defRPr>
            </a:pPr>
            <a:r>
              <a:rPr sz="8000" dirty="0"/>
              <a:t>Singly heavy baryons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We have studied so far:"/>
          <p:cNvSpPr txBox="1"/>
          <p:nvPr/>
        </p:nvSpPr>
        <p:spPr>
          <a:xfrm>
            <a:off x="745090" y="175975"/>
            <a:ext cx="8222340" cy="87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333374" indent="-333374">
              <a:buSzPct val="50000"/>
              <a:buBlip>
                <a:blip r:embed="rId2"/>
              </a:buBlip>
              <a:defRPr sz="3600"/>
            </a:lvl1pPr>
          </a:lstStyle>
          <a:p>
            <a:pPr marL="0" indent="0">
              <a:buNone/>
            </a:pPr>
            <a:r>
              <a:rPr lang="en-US" sz="4800" dirty="0"/>
              <a:t>What w</a:t>
            </a:r>
            <a:r>
              <a:rPr sz="4800" dirty="0"/>
              <a:t>e have studied so far:</a:t>
            </a:r>
          </a:p>
        </p:txBody>
      </p:sp>
      <p:sp>
        <p:nvSpPr>
          <p:cNvPr id="130" name="Mass spectra of singly heavy baryons…"/>
          <p:cNvSpPr txBox="1"/>
          <p:nvPr/>
        </p:nvSpPr>
        <p:spPr>
          <a:xfrm>
            <a:off x="802901" y="1157287"/>
            <a:ext cx="14528874" cy="8181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Mass spectra of singly heavy baryons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Electromagnetic form factors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EM transition form factors 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Magnetic moments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Transition magnetic moments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Strong decays of heavy baryons </a:t>
            </a:r>
          </a:p>
          <a:p>
            <a:pPr marL="592696" indent="-592696">
              <a:buClr>
                <a:srgbClr val="929292"/>
              </a:buClr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Isospin mass </a:t>
            </a:r>
            <a:r>
              <a:rPr sz="3734" dirty="0" err="1"/>
              <a:t>splittings</a:t>
            </a:r>
            <a:r>
              <a:rPr sz="3734" dirty="0"/>
              <a:t> </a:t>
            </a:r>
          </a:p>
          <a:p>
            <a:pPr marL="592696" indent="-592696">
              <a:buClr>
                <a:srgbClr val="929292"/>
              </a:buClr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Excited </a:t>
            </a:r>
            <a:r>
              <a:rPr sz="3734" dirty="0" err="1"/>
              <a:t>Omega_c’s</a:t>
            </a:r>
            <a:r>
              <a:rPr sz="3734" dirty="0"/>
              <a:t> as pentaquarks </a:t>
            </a:r>
          </a:p>
          <a:p>
            <a:pPr marL="592696" indent="-592696">
              <a:buClr>
                <a:srgbClr val="929292"/>
              </a:buClr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Heavy baryon masses in medium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929292"/>
                </a:solidFill>
              </a:defRPr>
            </a:pPr>
            <a:r>
              <a:rPr sz="3734" dirty="0"/>
              <a:t>Gravitational form factors: Mechanical structure of heavy baryons</a:t>
            </a:r>
          </a:p>
          <a:p>
            <a:pPr marL="592696" indent="-592696">
              <a:buSzPct val="145000"/>
              <a:buChar char="•"/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sz="3734" dirty="0">
                <a:solidFill>
                  <a:srgbClr val="929292"/>
                </a:solidFill>
              </a:rPr>
              <a:t>Axial-vector transitions</a:t>
            </a:r>
            <a:r>
              <a:rPr sz="3734" dirty="0"/>
              <a:t> (Jung-Min Suh, Friday)</a:t>
            </a:r>
          </a:p>
          <a:p>
            <a:pPr marL="592696" indent="-592696">
              <a:buSzPct val="145000"/>
              <a:buChar char="•"/>
              <a:defRPr sz="2800">
                <a:solidFill>
                  <a:srgbClr val="0E1FBF"/>
                </a:solidFill>
              </a:defRPr>
            </a:pPr>
            <a:r>
              <a:rPr sz="3734" dirty="0"/>
              <a:t>Axial-vector constants &amp; quark spin content</a:t>
            </a:r>
          </a:p>
          <a:p>
            <a:pPr marL="592696" indent="-592696">
              <a:buSzPct val="145000"/>
              <a:buChar char="•"/>
              <a:defRPr sz="2800"/>
            </a:pPr>
            <a:r>
              <a:rPr sz="3734" dirty="0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rPr>
              <a:t>Light quark PDFs for the singly heavy baryons</a:t>
            </a:r>
            <a:r>
              <a:rPr sz="3734" dirty="0"/>
              <a:t> </a:t>
            </a:r>
            <a:br>
              <a:rPr sz="3734" dirty="0"/>
            </a:br>
            <a:r>
              <a:rPr sz="3734" dirty="0">
                <a:solidFill>
                  <a:schemeClr val="accent1">
                    <a:lumOff val="-13575"/>
                  </a:schemeClr>
                </a:solidFill>
              </a:rPr>
              <a:t>(For details, a talk will be given by H.-D. Son in Pohang)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Axial-vector current"/>
          <p:cNvSpPr txBox="1"/>
          <p:nvPr/>
        </p:nvSpPr>
        <p:spPr>
          <a:xfrm>
            <a:off x="560940" y="404325"/>
            <a:ext cx="457550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lang="en-US" sz="4267" dirty="0"/>
              <a:t>Spin of a baryon</a:t>
            </a:r>
            <a:endParaRPr sz="42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5561A-96F1-96A3-F280-A53471C57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869" y="3738414"/>
            <a:ext cx="8122538" cy="1138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62A4F-A334-E8A2-478E-3FB644407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869" y="1763076"/>
            <a:ext cx="8122538" cy="1138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F72D60-DE92-76AC-4F52-B28A1FE9A574}"/>
              </a:ext>
            </a:extLst>
          </p:cNvPr>
          <p:cNvSpPr/>
          <p:nvPr/>
        </p:nvSpPr>
        <p:spPr>
          <a:xfrm>
            <a:off x="3376246" y="1987062"/>
            <a:ext cx="914400" cy="650630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2DDA44-1CCC-A6E3-FB13-A3325DA1CE14}"/>
              </a:ext>
            </a:extLst>
          </p:cNvPr>
          <p:cNvSpPr/>
          <p:nvPr/>
        </p:nvSpPr>
        <p:spPr>
          <a:xfrm>
            <a:off x="3376246" y="3982292"/>
            <a:ext cx="914400" cy="650630"/>
          </a:xfrm>
          <a:prstGeom prst="rect">
            <a:avLst/>
          </a:prstGeom>
          <a:noFill/>
          <a:ln w="254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F0F9FE-1572-1A2A-FBD7-BF196ABC0C16}"/>
              </a:ext>
            </a:extLst>
          </p:cNvPr>
          <p:cNvCxnSpPr>
            <a:cxnSpLocks/>
          </p:cNvCxnSpPr>
          <p:nvPr/>
        </p:nvCxnSpPr>
        <p:spPr>
          <a:xfrm>
            <a:off x="560940" y="5627077"/>
            <a:ext cx="14509075" cy="0"/>
          </a:xfrm>
          <a:prstGeom prst="line">
            <a:avLst/>
          </a:prstGeom>
          <a:noFill/>
          <a:ln w="41275" cap="flat">
            <a:solidFill>
              <a:schemeClr val="bg2">
                <a:lumMod val="9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FB323C2-C4DE-F84D-1D07-52020AE217E8}"/>
              </a:ext>
            </a:extLst>
          </p:cNvPr>
          <p:cNvSpPr txBox="1"/>
          <p:nvPr/>
        </p:nvSpPr>
        <p:spPr>
          <a:xfrm>
            <a:off x="0" y="6241737"/>
            <a:ext cx="147550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Understanding the spin structure of the nucleon is one of the EIC missions.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13CF6-E908-65CC-519F-16D24D3ED4FB}"/>
              </a:ext>
            </a:extLst>
          </p:cNvPr>
          <p:cNvSpPr/>
          <p:nvPr/>
        </p:nvSpPr>
        <p:spPr>
          <a:xfrm>
            <a:off x="13009194" y="404204"/>
            <a:ext cx="4121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R9"/>
              </a:rPr>
              <a:t>X. Ji, PRL </a:t>
            </a:r>
            <a:r>
              <a:rPr lang="en-US" dirty="0">
                <a:latin typeface="CMBX9"/>
              </a:rPr>
              <a:t>78 </a:t>
            </a:r>
            <a:r>
              <a:rPr lang="en-US" dirty="0">
                <a:latin typeface="CMR9"/>
              </a:rPr>
              <a:t>(1997) 610 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Axial-vector current"/>
          <p:cNvSpPr txBox="1"/>
          <p:nvPr/>
        </p:nvSpPr>
        <p:spPr>
          <a:xfrm>
            <a:off x="560940" y="404325"/>
            <a:ext cx="5306478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Axial-vector current</a:t>
            </a:r>
          </a:p>
        </p:txBody>
      </p:sp>
      <p:grpSp>
        <p:nvGrpSpPr>
          <p:cNvPr id="357" name="Group"/>
          <p:cNvGrpSpPr/>
          <p:nvPr/>
        </p:nvGrpSpPr>
        <p:grpSpPr>
          <a:xfrm>
            <a:off x="677845" y="4405442"/>
            <a:ext cx="12766854" cy="4498524"/>
            <a:chOff x="0" y="-18432"/>
            <a:chExt cx="9574846" cy="3373788"/>
          </a:xfrm>
        </p:grpSpPr>
        <p:pic>
          <p:nvPicPr>
            <p:cNvPr id="35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249" y="1017504"/>
              <a:ext cx="3988354" cy="2250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6" name="Group"/>
            <p:cNvGrpSpPr/>
            <p:nvPr/>
          </p:nvGrpSpPr>
          <p:grpSpPr>
            <a:xfrm>
              <a:off x="0" y="-18432"/>
              <a:ext cx="9574846" cy="3373788"/>
              <a:chOff x="0" y="-18431"/>
              <a:chExt cx="9574845" cy="3373786"/>
            </a:xfrm>
          </p:grpSpPr>
          <p:sp>
            <p:nvSpPr>
              <p:cNvPr id="352" name="Flavor decomposition of the axial-vector constants"/>
              <p:cNvSpPr txBox="1"/>
              <p:nvPr/>
            </p:nvSpPr>
            <p:spPr>
              <a:xfrm>
                <a:off x="0" y="-18431"/>
                <a:ext cx="9574845" cy="595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5" tIns="67735" rIns="67735" bIns="67735" numCol="1" anchor="ctr">
                <a:spAutoFit/>
              </a:bodyPr>
              <a:lstStyle>
                <a:lvl1pPr marL="444500" indent="-444500">
                  <a:buSzPct val="50000"/>
                  <a:buBlip>
                    <a:blip r:embed="rId2"/>
                  </a:buBlip>
                </a:lvl1pPr>
              </a:lstStyle>
              <a:p>
                <a:r>
                  <a:rPr sz="4267"/>
                  <a:t>Flavor decomposition of the axial-vector constants</a:t>
                </a:r>
              </a:p>
            </p:txBody>
          </p:sp>
          <p:sp>
            <p:nvSpPr>
              <p:cNvPr id="353" name="(No gluons in the XQSM)"/>
              <p:cNvSpPr txBox="1"/>
              <p:nvPr/>
            </p:nvSpPr>
            <p:spPr>
              <a:xfrm>
                <a:off x="4724791" y="1004321"/>
                <a:ext cx="4090339" cy="5335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5" tIns="67735" rIns="67735" bIns="67735" numCol="1" anchor="ctr">
                <a:spAutoFit/>
              </a:bodyPr>
              <a:lstStyle>
                <a:lvl1pPr>
                  <a:defRPr sz="2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r>
                  <a:rPr sz="3734"/>
                  <a:t>(No gluons in the XQSM)</a:t>
                </a:r>
              </a:p>
            </p:txBody>
          </p:sp>
          <p:pic>
            <p:nvPicPr>
              <p:cNvPr id="354" name="Rectangle Rectangle" descr="Rectangle Rectangl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107" y="757379"/>
                <a:ext cx="8805412" cy="259797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65" name="Group"/>
          <p:cNvGrpSpPr/>
          <p:nvPr/>
        </p:nvGrpSpPr>
        <p:grpSpPr>
          <a:xfrm>
            <a:off x="1323253" y="1315847"/>
            <a:ext cx="9488750" cy="2254535"/>
            <a:chOff x="0" y="-25400"/>
            <a:chExt cx="7116343" cy="1690849"/>
          </a:xfrm>
        </p:grpSpPr>
        <p:pic>
          <p:nvPicPr>
            <p:cNvPr id="35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276"/>
              <a:ext cx="6982617" cy="775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8307" y="-25400"/>
              <a:ext cx="2895074" cy="1180000"/>
            </a:xfrm>
            <a:prstGeom prst="rect">
              <a:avLst/>
            </a:prstGeom>
            <a:effectLst/>
          </p:spPr>
        </p:pic>
        <p:pic>
          <p:nvPicPr>
            <p:cNvPr id="361" name="Rectangle Rectangle" descr="Rectangle Rectangl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6007" y="-25400"/>
              <a:ext cx="2520336" cy="1180000"/>
            </a:xfrm>
            <a:prstGeom prst="rect">
              <a:avLst/>
            </a:prstGeom>
            <a:effectLst/>
          </p:spPr>
        </p:pic>
        <p:sp>
          <p:nvSpPr>
            <p:cNvPr id="363" name="Light-quark part"/>
            <p:cNvSpPr txBox="1"/>
            <p:nvPr/>
          </p:nvSpPr>
          <p:spPr>
            <a:xfrm>
              <a:off x="1731298" y="1186022"/>
              <a:ext cx="2253355" cy="471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/>
                <a:t>Light-quark part</a:t>
              </a:r>
            </a:p>
          </p:txBody>
        </p:sp>
        <p:sp>
          <p:nvSpPr>
            <p:cNvPr id="364" name="Heavy-quark part"/>
            <p:cNvSpPr txBox="1"/>
            <p:nvPr/>
          </p:nvSpPr>
          <p:spPr>
            <a:xfrm>
              <a:off x="4630129" y="1193537"/>
              <a:ext cx="2458934" cy="471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 sz="2400"/>
              </a:lvl1pPr>
            </a:lstStyle>
            <a:p>
              <a:r>
                <a:rPr sz="3200"/>
                <a:t>Heavy-quark part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263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roup"/>
          <p:cNvGrpSpPr/>
          <p:nvPr/>
        </p:nvGrpSpPr>
        <p:grpSpPr>
          <a:xfrm>
            <a:off x="510139" y="266862"/>
            <a:ext cx="10990787" cy="2290841"/>
            <a:chOff x="0" y="-18431"/>
            <a:chExt cx="8242837" cy="1718076"/>
          </a:xfrm>
        </p:grpSpPr>
        <p:sp>
          <p:nvSpPr>
            <p:cNvPr id="370" name="Collective operators"/>
            <p:cNvSpPr txBox="1"/>
            <p:nvPr/>
          </p:nvSpPr>
          <p:spPr>
            <a:xfrm>
              <a:off x="0" y="-18431"/>
              <a:ext cx="4071104" cy="59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 marL="444500" indent="-444500">
                <a:buSzPct val="50000"/>
                <a:buBlip>
                  <a:blip r:embed="rId2"/>
                </a:buBlip>
              </a:lvl1pPr>
            </a:lstStyle>
            <a:p>
              <a:r>
                <a:rPr sz="4267"/>
                <a:t>Collective operators</a:t>
              </a:r>
            </a:p>
          </p:txBody>
        </p:sp>
        <p:pic>
          <p:nvPicPr>
            <p:cNvPr id="37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615" y="867399"/>
              <a:ext cx="7445222" cy="83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72" y="2671554"/>
            <a:ext cx="12330719" cy="115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9" y="4168947"/>
            <a:ext cx="16235462" cy="5081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roup"/>
          <p:cNvGrpSpPr/>
          <p:nvPr/>
        </p:nvGrpSpPr>
        <p:grpSpPr>
          <a:xfrm>
            <a:off x="4495539" y="2077846"/>
            <a:ext cx="8073891" cy="7442565"/>
            <a:chOff x="0" y="0"/>
            <a:chExt cx="6055231" cy="5581750"/>
          </a:xfrm>
        </p:grpSpPr>
        <p:pic>
          <p:nvPicPr>
            <p:cNvPr id="379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131" y="1897143"/>
              <a:ext cx="5331035" cy="63501"/>
            </a:xfrm>
            <a:prstGeom prst="rect">
              <a:avLst/>
            </a:prstGeom>
            <a:effectLst/>
          </p:spPr>
        </p:pic>
        <p:sp>
          <p:nvSpPr>
            <p:cNvPr id="381" name="Line"/>
            <p:cNvSpPr/>
            <p:nvPr/>
          </p:nvSpPr>
          <p:spPr>
            <a:xfrm>
              <a:off x="1017774" y="2935104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2" name="Line"/>
            <p:cNvSpPr/>
            <p:nvPr/>
          </p:nvSpPr>
          <p:spPr>
            <a:xfrm>
              <a:off x="1017774" y="3425735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3" name="Line"/>
            <p:cNvSpPr/>
            <p:nvPr/>
          </p:nvSpPr>
          <p:spPr>
            <a:xfrm>
              <a:off x="1017774" y="3916367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4" name="Line"/>
            <p:cNvSpPr/>
            <p:nvPr/>
          </p:nvSpPr>
          <p:spPr>
            <a:xfrm>
              <a:off x="1017774" y="4406999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5" name="Line"/>
            <p:cNvSpPr/>
            <p:nvPr/>
          </p:nvSpPr>
          <p:spPr>
            <a:xfrm>
              <a:off x="1017774" y="4897630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6" name="Line"/>
            <p:cNvSpPr/>
            <p:nvPr/>
          </p:nvSpPr>
          <p:spPr>
            <a:xfrm>
              <a:off x="1017774" y="5388262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7" name="Line"/>
            <p:cNvSpPr/>
            <p:nvPr/>
          </p:nvSpPr>
          <p:spPr>
            <a:xfrm>
              <a:off x="1017774" y="865466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8" name="Line"/>
            <p:cNvSpPr/>
            <p:nvPr/>
          </p:nvSpPr>
          <p:spPr>
            <a:xfrm>
              <a:off x="1017774" y="432050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89" name="Line"/>
            <p:cNvSpPr/>
            <p:nvPr/>
          </p:nvSpPr>
          <p:spPr>
            <a:xfrm>
              <a:off x="1017774" y="0"/>
              <a:ext cx="391574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0" name="Oval"/>
            <p:cNvSpPr/>
            <p:nvPr/>
          </p:nvSpPr>
          <p:spPr>
            <a:xfrm>
              <a:off x="1889008" y="2718153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1" name="Oval"/>
            <p:cNvSpPr/>
            <p:nvPr/>
          </p:nvSpPr>
          <p:spPr>
            <a:xfrm>
              <a:off x="1373429" y="3232247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2" name="Oval"/>
            <p:cNvSpPr/>
            <p:nvPr/>
          </p:nvSpPr>
          <p:spPr>
            <a:xfrm>
              <a:off x="1889008" y="3671051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3" name="Oval"/>
            <p:cNvSpPr/>
            <p:nvPr/>
          </p:nvSpPr>
          <p:spPr>
            <a:xfrm>
              <a:off x="1373429" y="4213510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4" name="Oval"/>
            <p:cNvSpPr/>
            <p:nvPr/>
          </p:nvSpPr>
          <p:spPr>
            <a:xfrm>
              <a:off x="1889008" y="4680680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5" name="Oval"/>
            <p:cNvSpPr/>
            <p:nvPr/>
          </p:nvSpPr>
          <p:spPr>
            <a:xfrm>
              <a:off x="1373429" y="5194774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6" name="Oval"/>
            <p:cNvSpPr/>
            <p:nvPr/>
          </p:nvSpPr>
          <p:spPr>
            <a:xfrm>
              <a:off x="3180401" y="2718153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7" name="Oval"/>
            <p:cNvSpPr/>
            <p:nvPr/>
          </p:nvSpPr>
          <p:spPr>
            <a:xfrm>
              <a:off x="2695640" y="3232247"/>
              <a:ext cx="388811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8" name="Oval"/>
            <p:cNvSpPr/>
            <p:nvPr/>
          </p:nvSpPr>
          <p:spPr>
            <a:xfrm>
              <a:off x="3180401" y="3747748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399" name="Oval"/>
            <p:cNvSpPr/>
            <p:nvPr/>
          </p:nvSpPr>
          <p:spPr>
            <a:xfrm>
              <a:off x="2695640" y="4213510"/>
              <a:ext cx="388811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0" name="Oval"/>
            <p:cNvSpPr/>
            <p:nvPr/>
          </p:nvSpPr>
          <p:spPr>
            <a:xfrm>
              <a:off x="3180401" y="4680680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1" name="Oval"/>
            <p:cNvSpPr/>
            <p:nvPr/>
          </p:nvSpPr>
          <p:spPr>
            <a:xfrm>
              <a:off x="2695640" y="5194774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2" name="Oval"/>
            <p:cNvSpPr/>
            <p:nvPr/>
          </p:nvSpPr>
          <p:spPr>
            <a:xfrm>
              <a:off x="4471794" y="2741615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3" name="Oval"/>
            <p:cNvSpPr/>
            <p:nvPr/>
          </p:nvSpPr>
          <p:spPr>
            <a:xfrm>
              <a:off x="4017851" y="3232247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4" name="Oval"/>
            <p:cNvSpPr/>
            <p:nvPr/>
          </p:nvSpPr>
          <p:spPr>
            <a:xfrm>
              <a:off x="4017851" y="4213510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5" name="Oval"/>
            <p:cNvSpPr/>
            <p:nvPr/>
          </p:nvSpPr>
          <p:spPr>
            <a:xfrm>
              <a:off x="4017851" y="5194774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6" name="Oval"/>
            <p:cNvSpPr/>
            <p:nvPr/>
          </p:nvSpPr>
          <p:spPr>
            <a:xfrm>
              <a:off x="4471794" y="3747748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7" name="Oval"/>
            <p:cNvSpPr/>
            <p:nvPr/>
          </p:nvSpPr>
          <p:spPr>
            <a:xfrm>
              <a:off x="4471794" y="4704142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8" name="Oval"/>
            <p:cNvSpPr/>
            <p:nvPr/>
          </p:nvSpPr>
          <p:spPr>
            <a:xfrm>
              <a:off x="1743255" y="671978"/>
              <a:ext cx="388812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09" name="Oval"/>
            <p:cNvSpPr/>
            <p:nvPr/>
          </p:nvSpPr>
          <p:spPr>
            <a:xfrm>
              <a:off x="2781243" y="671978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10" name="Oval"/>
            <p:cNvSpPr/>
            <p:nvPr/>
          </p:nvSpPr>
          <p:spPr>
            <a:xfrm>
              <a:off x="4017851" y="671978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11" name="Dirac Sea"/>
            <p:cNvSpPr txBox="1"/>
            <p:nvPr/>
          </p:nvSpPr>
          <p:spPr>
            <a:xfrm rot="16200000">
              <a:off x="-829087" y="3523941"/>
              <a:ext cx="2340377" cy="682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000"/>
                <a:t>Dirac Sea</a:t>
              </a:r>
            </a:p>
          </p:txBody>
        </p:sp>
        <p:pic>
          <p:nvPicPr>
            <p:cNvPr id="41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881" y="706716"/>
              <a:ext cx="4699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2431" y="2758719"/>
              <a:ext cx="8128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7B5E73-8B39-6DA8-169E-EFC834B036F8}"/>
              </a:ext>
            </a:extLst>
          </p:cNvPr>
          <p:cNvGrpSpPr/>
          <p:nvPr/>
        </p:nvGrpSpPr>
        <p:grpSpPr>
          <a:xfrm>
            <a:off x="2961487" y="181958"/>
            <a:ext cx="12212215" cy="1552568"/>
            <a:chOff x="2961487" y="181958"/>
            <a:chExt cx="12212215" cy="1552568"/>
          </a:xfrm>
        </p:grpSpPr>
        <p:sp>
          <p:nvSpPr>
            <p:cNvPr id="415" name="Limit to the Nonrelativistic Quark Model (NRQM)"/>
            <p:cNvSpPr txBox="1"/>
            <p:nvPr/>
          </p:nvSpPr>
          <p:spPr>
            <a:xfrm>
              <a:off x="2961487" y="181958"/>
              <a:ext cx="12212215" cy="81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 sz="2800"/>
              </a:lvl1pPr>
            </a:lstStyle>
            <a:p>
              <a:r>
                <a:rPr sz="4400" dirty="0"/>
                <a:t>Limit to the Nonrelativistic Quark Model (NRQM)</a:t>
              </a:r>
            </a:p>
          </p:txBody>
        </p:sp>
        <p:pic>
          <p:nvPicPr>
            <p:cNvPr id="41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6834" y="1210161"/>
              <a:ext cx="1676453" cy="457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9" name="Group"/>
            <p:cNvGrpSpPr/>
            <p:nvPr/>
          </p:nvGrpSpPr>
          <p:grpSpPr>
            <a:xfrm>
              <a:off x="8203978" y="1043735"/>
              <a:ext cx="3650576" cy="690791"/>
              <a:chOff x="-373552" y="-173661"/>
              <a:chExt cx="2737847" cy="518075"/>
            </a:xfrm>
          </p:grpSpPr>
          <p:sp>
            <p:nvSpPr>
              <p:cNvPr id="417" name="(    : Soliton Size)"/>
              <p:cNvSpPr txBox="1"/>
              <p:nvPr/>
            </p:nvSpPr>
            <p:spPr>
              <a:xfrm>
                <a:off x="-373552" y="-173661"/>
                <a:ext cx="2737847" cy="5180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5" tIns="67735" rIns="67735" bIns="67735" numCol="1" anchor="ctr">
                <a:spAutoFit/>
              </a:bodyPr>
              <a:lstStyle>
                <a:lvl1pPr>
                  <a:defRPr sz="2700"/>
                </a:lvl1pPr>
              </a:lstStyle>
              <a:p>
                <a:r>
                  <a:rPr sz="3600" dirty="0"/>
                  <a:t>(    : Soliton Size)</a:t>
                </a:r>
              </a:p>
            </p:txBody>
          </p:sp>
          <p:pic>
            <p:nvPicPr>
              <p:cNvPr id="418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95399" y="-89924"/>
                <a:ext cx="342901" cy="342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79" y="3104049"/>
            <a:ext cx="3623952" cy="2083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"/>
          <p:cNvGrpSpPr/>
          <p:nvPr/>
        </p:nvGrpSpPr>
        <p:grpSpPr>
          <a:xfrm>
            <a:off x="5520763" y="640868"/>
            <a:ext cx="6315783" cy="690792"/>
            <a:chOff x="0" y="-16997"/>
            <a:chExt cx="4736692" cy="518077"/>
          </a:xfrm>
        </p:grpSpPr>
        <p:grpSp>
          <p:nvGrpSpPr>
            <p:cNvPr id="428" name="Group"/>
            <p:cNvGrpSpPr/>
            <p:nvPr/>
          </p:nvGrpSpPr>
          <p:grpSpPr>
            <a:xfrm>
              <a:off x="1998845" y="-16997"/>
              <a:ext cx="2737847" cy="518077"/>
              <a:chOff x="0" y="-16997"/>
              <a:chExt cx="2737845" cy="518076"/>
            </a:xfrm>
          </p:grpSpPr>
          <p:sp>
            <p:nvSpPr>
              <p:cNvPr id="426" name="(    : Soliton Size)"/>
              <p:cNvSpPr txBox="1"/>
              <p:nvPr/>
            </p:nvSpPr>
            <p:spPr>
              <a:xfrm>
                <a:off x="0" y="-16997"/>
                <a:ext cx="2737845" cy="518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67735" tIns="67735" rIns="67735" bIns="67735" numCol="1" anchor="ctr">
                <a:spAutoFit/>
              </a:bodyPr>
              <a:lstStyle>
                <a:lvl1pPr>
                  <a:defRPr sz="2700"/>
                </a:lvl1pPr>
              </a:lstStyle>
              <a:p>
                <a:r>
                  <a:rPr sz="3600"/>
                  <a:t>(    : Soliton Size)</a:t>
                </a:r>
              </a:p>
            </p:txBody>
          </p:sp>
          <p:pic>
            <p:nvPicPr>
              <p:cNvPr id="427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1973" y="70591"/>
                <a:ext cx="342901" cy="342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2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4875"/>
              <a:ext cx="17526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68" name="Group"/>
          <p:cNvGrpSpPr/>
          <p:nvPr/>
        </p:nvGrpSpPr>
        <p:grpSpPr>
          <a:xfrm>
            <a:off x="4214185" y="1807425"/>
            <a:ext cx="12074936" cy="7442564"/>
            <a:chOff x="-1" y="0"/>
            <a:chExt cx="9055925" cy="5581751"/>
          </a:xfrm>
        </p:grpSpPr>
        <p:sp>
          <p:nvSpPr>
            <p:cNvPr id="431" name="Line"/>
            <p:cNvSpPr/>
            <p:nvPr/>
          </p:nvSpPr>
          <p:spPr>
            <a:xfrm>
              <a:off x="1017774" y="1346574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pic>
          <p:nvPicPr>
            <p:cNvPr id="432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131" y="1897143"/>
              <a:ext cx="5331035" cy="63501"/>
            </a:xfrm>
            <a:prstGeom prst="rect">
              <a:avLst/>
            </a:prstGeom>
            <a:effectLst/>
          </p:spPr>
        </p:pic>
        <p:sp>
          <p:nvSpPr>
            <p:cNvPr id="434" name="Line"/>
            <p:cNvSpPr/>
            <p:nvPr/>
          </p:nvSpPr>
          <p:spPr>
            <a:xfrm>
              <a:off x="1017774" y="2935104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35" name="Line"/>
            <p:cNvSpPr/>
            <p:nvPr/>
          </p:nvSpPr>
          <p:spPr>
            <a:xfrm>
              <a:off x="1017774" y="3425735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36" name="Line"/>
            <p:cNvSpPr/>
            <p:nvPr/>
          </p:nvSpPr>
          <p:spPr>
            <a:xfrm>
              <a:off x="1017774" y="3916367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37" name="Line"/>
            <p:cNvSpPr/>
            <p:nvPr/>
          </p:nvSpPr>
          <p:spPr>
            <a:xfrm>
              <a:off x="1017774" y="4406999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38" name="Line"/>
            <p:cNvSpPr/>
            <p:nvPr/>
          </p:nvSpPr>
          <p:spPr>
            <a:xfrm>
              <a:off x="1017774" y="4897630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39" name="Line"/>
            <p:cNvSpPr/>
            <p:nvPr/>
          </p:nvSpPr>
          <p:spPr>
            <a:xfrm>
              <a:off x="1017774" y="5388262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0" name="Line"/>
            <p:cNvSpPr/>
            <p:nvPr/>
          </p:nvSpPr>
          <p:spPr>
            <a:xfrm>
              <a:off x="1017774" y="865466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1" name="Line"/>
            <p:cNvSpPr/>
            <p:nvPr/>
          </p:nvSpPr>
          <p:spPr>
            <a:xfrm>
              <a:off x="1017774" y="432051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2" name="Line"/>
            <p:cNvSpPr/>
            <p:nvPr/>
          </p:nvSpPr>
          <p:spPr>
            <a:xfrm>
              <a:off x="1017774" y="0"/>
              <a:ext cx="391574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3" name="Oval"/>
            <p:cNvSpPr/>
            <p:nvPr/>
          </p:nvSpPr>
          <p:spPr>
            <a:xfrm>
              <a:off x="1889008" y="2718153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4" name="Oval"/>
            <p:cNvSpPr/>
            <p:nvPr/>
          </p:nvSpPr>
          <p:spPr>
            <a:xfrm>
              <a:off x="1373429" y="3232247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5" name="Oval"/>
            <p:cNvSpPr/>
            <p:nvPr/>
          </p:nvSpPr>
          <p:spPr>
            <a:xfrm>
              <a:off x="1889008" y="3671051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6" name="Oval"/>
            <p:cNvSpPr/>
            <p:nvPr/>
          </p:nvSpPr>
          <p:spPr>
            <a:xfrm>
              <a:off x="1373429" y="4213510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7" name="Oval"/>
            <p:cNvSpPr/>
            <p:nvPr/>
          </p:nvSpPr>
          <p:spPr>
            <a:xfrm>
              <a:off x="1889008" y="4680680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8" name="Oval"/>
            <p:cNvSpPr/>
            <p:nvPr/>
          </p:nvSpPr>
          <p:spPr>
            <a:xfrm>
              <a:off x="1373429" y="5194774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49" name="Oval"/>
            <p:cNvSpPr/>
            <p:nvPr/>
          </p:nvSpPr>
          <p:spPr>
            <a:xfrm>
              <a:off x="3180401" y="2718153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0" name="Oval"/>
            <p:cNvSpPr/>
            <p:nvPr/>
          </p:nvSpPr>
          <p:spPr>
            <a:xfrm>
              <a:off x="2695640" y="3232247"/>
              <a:ext cx="388811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1" name="Oval"/>
            <p:cNvSpPr/>
            <p:nvPr/>
          </p:nvSpPr>
          <p:spPr>
            <a:xfrm>
              <a:off x="3180401" y="3747747"/>
              <a:ext cx="388812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2" name="Oval"/>
            <p:cNvSpPr/>
            <p:nvPr/>
          </p:nvSpPr>
          <p:spPr>
            <a:xfrm>
              <a:off x="2695640" y="4213510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3" name="Oval"/>
            <p:cNvSpPr/>
            <p:nvPr/>
          </p:nvSpPr>
          <p:spPr>
            <a:xfrm>
              <a:off x="3180401" y="4680680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4" name="Oval"/>
            <p:cNvSpPr/>
            <p:nvPr/>
          </p:nvSpPr>
          <p:spPr>
            <a:xfrm>
              <a:off x="2695640" y="5194774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5" name="Oval"/>
            <p:cNvSpPr/>
            <p:nvPr/>
          </p:nvSpPr>
          <p:spPr>
            <a:xfrm>
              <a:off x="4471794" y="2741615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6" name="Oval"/>
            <p:cNvSpPr/>
            <p:nvPr/>
          </p:nvSpPr>
          <p:spPr>
            <a:xfrm>
              <a:off x="4017851" y="3232247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7" name="Oval"/>
            <p:cNvSpPr/>
            <p:nvPr/>
          </p:nvSpPr>
          <p:spPr>
            <a:xfrm>
              <a:off x="4017851" y="4213510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8" name="Oval"/>
            <p:cNvSpPr/>
            <p:nvPr/>
          </p:nvSpPr>
          <p:spPr>
            <a:xfrm>
              <a:off x="4017851" y="5194774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59" name="Oval"/>
            <p:cNvSpPr/>
            <p:nvPr/>
          </p:nvSpPr>
          <p:spPr>
            <a:xfrm>
              <a:off x="4471794" y="3747747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60" name="Oval"/>
            <p:cNvSpPr/>
            <p:nvPr/>
          </p:nvSpPr>
          <p:spPr>
            <a:xfrm>
              <a:off x="4471794" y="4704142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61" name="Oval"/>
            <p:cNvSpPr/>
            <p:nvPr/>
          </p:nvSpPr>
          <p:spPr>
            <a:xfrm>
              <a:off x="1743255" y="1153085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62" name="Oval"/>
            <p:cNvSpPr/>
            <p:nvPr/>
          </p:nvSpPr>
          <p:spPr>
            <a:xfrm>
              <a:off x="2781243" y="1153085"/>
              <a:ext cx="388811" cy="386978"/>
            </a:xfrm>
            <a:prstGeom prst="ellipse">
              <a:avLst/>
            </a:prstGeom>
            <a:solidFill>
              <a:srgbClr val="04930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63" name="Oval"/>
            <p:cNvSpPr/>
            <p:nvPr/>
          </p:nvSpPr>
          <p:spPr>
            <a:xfrm>
              <a:off x="4017851" y="1153085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64" name="Dirac Sea"/>
            <p:cNvSpPr txBox="1"/>
            <p:nvPr/>
          </p:nvSpPr>
          <p:spPr>
            <a:xfrm rot="16200000">
              <a:off x="-829087" y="3523941"/>
              <a:ext cx="2340377" cy="682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000"/>
                <a:t>Dirac Sea</a:t>
              </a:r>
            </a:p>
          </p:txBody>
        </p:sp>
        <p:pic>
          <p:nvPicPr>
            <p:cNvPr id="46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3881" y="706716"/>
              <a:ext cx="4699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2431" y="2758719"/>
              <a:ext cx="8128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" name="Bound by the pion  mean field"/>
            <p:cNvSpPr txBox="1"/>
            <p:nvPr/>
          </p:nvSpPr>
          <p:spPr>
            <a:xfrm>
              <a:off x="5961018" y="864309"/>
              <a:ext cx="3094906" cy="964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/>
            <a:p>
              <a:pPr>
                <a:defRPr sz="2800"/>
              </a:pPr>
              <a:r>
                <a:rPr sz="3734"/>
                <a:t>Bound by the pion </a:t>
              </a:r>
              <a:br>
                <a:rPr sz="3734"/>
              </a:br>
              <a:r>
                <a:rPr sz="3734"/>
                <a:t>mean field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BE26EA-5FED-4E17-B85B-030A8DEDC1C7}"/>
              </a:ext>
            </a:extLst>
          </p:cNvPr>
          <p:cNvSpPr txBox="1"/>
          <p:nvPr/>
        </p:nvSpPr>
        <p:spPr>
          <a:xfrm>
            <a:off x="1037492" y="500816"/>
            <a:ext cx="258083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XQSM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Limit to the Skyrme Model"/>
          <p:cNvSpPr txBox="1"/>
          <p:nvPr/>
        </p:nvSpPr>
        <p:spPr>
          <a:xfrm>
            <a:off x="5215851" y="157986"/>
            <a:ext cx="6662618" cy="81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800"/>
            </a:lvl1pPr>
          </a:lstStyle>
          <a:p>
            <a:r>
              <a:rPr sz="4400" dirty="0"/>
              <a:t>Limit to the </a:t>
            </a:r>
            <a:r>
              <a:rPr sz="4400" dirty="0" err="1"/>
              <a:t>Skyrme</a:t>
            </a:r>
            <a:r>
              <a:rPr sz="4400" dirty="0"/>
              <a:t>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E50C4A-AD8A-D912-F163-A72BBE6D7605}"/>
              </a:ext>
            </a:extLst>
          </p:cNvPr>
          <p:cNvGrpSpPr/>
          <p:nvPr/>
        </p:nvGrpSpPr>
        <p:grpSpPr>
          <a:xfrm>
            <a:off x="6501296" y="1112090"/>
            <a:ext cx="5952847" cy="690791"/>
            <a:chOff x="6505976" y="1340924"/>
            <a:chExt cx="5952847" cy="690791"/>
          </a:xfrm>
        </p:grpSpPr>
        <p:sp>
          <p:nvSpPr>
            <p:cNvPr id="474" name="(    : Soliton Size)"/>
            <p:cNvSpPr txBox="1"/>
            <p:nvPr/>
          </p:nvSpPr>
          <p:spPr>
            <a:xfrm>
              <a:off x="8808248" y="1340924"/>
              <a:ext cx="3650575" cy="6907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 sz="2700"/>
              </a:lvl1pPr>
            </a:lstStyle>
            <a:p>
              <a:r>
                <a:rPr sz="3600" dirty="0"/>
                <a:t>(    : Soliton Size)</a:t>
              </a:r>
            </a:p>
          </p:txBody>
        </p:sp>
        <p:pic>
          <p:nvPicPr>
            <p:cNvPr id="47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0886" y="1457712"/>
              <a:ext cx="457215" cy="4572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5976" y="1472810"/>
              <a:ext cx="1981262" cy="45721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14" name="Group"/>
          <p:cNvGrpSpPr/>
          <p:nvPr/>
        </p:nvGrpSpPr>
        <p:grpSpPr>
          <a:xfrm>
            <a:off x="7096844" y="2176223"/>
            <a:ext cx="8073889" cy="7442563"/>
            <a:chOff x="0" y="0"/>
            <a:chExt cx="6055231" cy="5581750"/>
          </a:xfrm>
        </p:grpSpPr>
        <p:sp>
          <p:nvSpPr>
            <p:cNvPr id="477" name="Line"/>
            <p:cNvSpPr/>
            <p:nvPr/>
          </p:nvSpPr>
          <p:spPr>
            <a:xfrm>
              <a:off x="1017774" y="1446492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pic>
          <p:nvPicPr>
            <p:cNvPr id="478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131" y="1897143"/>
              <a:ext cx="5331035" cy="63501"/>
            </a:xfrm>
            <a:prstGeom prst="rect">
              <a:avLst/>
            </a:prstGeom>
            <a:effectLst/>
          </p:spPr>
        </p:pic>
        <p:sp>
          <p:nvSpPr>
            <p:cNvPr id="480" name="Line"/>
            <p:cNvSpPr/>
            <p:nvPr/>
          </p:nvSpPr>
          <p:spPr>
            <a:xfrm>
              <a:off x="1017774" y="2935104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1" name="Line"/>
            <p:cNvSpPr/>
            <p:nvPr/>
          </p:nvSpPr>
          <p:spPr>
            <a:xfrm>
              <a:off x="1017774" y="3425735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2" name="Line"/>
            <p:cNvSpPr/>
            <p:nvPr/>
          </p:nvSpPr>
          <p:spPr>
            <a:xfrm>
              <a:off x="1017774" y="3916367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3" name="Line"/>
            <p:cNvSpPr/>
            <p:nvPr/>
          </p:nvSpPr>
          <p:spPr>
            <a:xfrm>
              <a:off x="1017774" y="4406999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4" name="Line"/>
            <p:cNvSpPr/>
            <p:nvPr/>
          </p:nvSpPr>
          <p:spPr>
            <a:xfrm>
              <a:off x="1017774" y="4897630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5" name="Line"/>
            <p:cNvSpPr/>
            <p:nvPr/>
          </p:nvSpPr>
          <p:spPr>
            <a:xfrm>
              <a:off x="1017774" y="5388262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6" name="Line"/>
            <p:cNvSpPr/>
            <p:nvPr/>
          </p:nvSpPr>
          <p:spPr>
            <a:xfrm>
              <a:off x="1017774" y="865466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7" name="Line"/>
            <p:cNvSpPr/>
            <p:nvPr/>
          </p:nvSpPr>
          <p:spPr>
            <a:xfrm>
              <a:off x="1017774" y="432051"/>
              <a:ext cx="39157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8" name="Line"/>
            <p:cNvSpPr/>
            <p:nvPr/>
          </p:nvSpPr>
          <p:spPr>
            <a:xfrm>
              <a:off x="1017774" y="0"/>
              <a:ext cx="391574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89" name="Oval"/>
            <p:cNvSpPr/>
            <p:nvPr/>
          </p:nvSpPr>
          <p:spPr>
            <a:xfrm>
              <a:off x="1889008" y="2718153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0" name="Oval"/>
            <p:cNvSpPr/>
            <p:nvPr/>
          </p:nvSpPr>
          <p:spPr>
            <a:xfrm>
              <a:off x="1373429" y="3232247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1" name="Oval"/>
            <p:cNvSpPr/>
            <p:nvPr/>
          </p:nvSpPr>
          <p:spPr>
            <a:xfrm>
              <a:off x="1889008" y="3671051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2" name="Oval"/>
            <p:cNvSpPr/>
            <p:nvPr/>
          </p:nvSpPr>
          <p:spPr>
            <a:xfrm>
              <a:off x="1373429" y="4213510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3" name="Oval"/>
            <p:cNvSpPr/>
            <p:nvPr/>
          </p:nvSpPr>
          <p:spPr>
            <a:xfrm>
              <a:off x="1889008" y="4680680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4" name="Oval"/>
            <p:cNvSpPr/>
            <p:nvPr/>
          </p:nvSpPr>
          <p:spPr>
            <a:xfrm>
              <a:off x="1373429" y="5194774"/>
              <a:ext cx="388811" cy="386977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5" name="Oval"/>
            <p:cNvSpPr/>
            <p:nvPr/>
          </p:nvSpPr>
          <p:spPr>
            <a:xfrm>
              <a:off x="3180401" y="2718153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6" name="Oval"/>
            <p:cNvSpPr/>
            <p:nvPr/>
          </p:nvSpPr>
          <p:spPr>
            <a:xfrm>
              <a:off x="2695640" y="3232247"/>
              <a:ext cx="388811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7" name="Oval"/>
            <p:cNvSpPr/>
            <p:nvPr/>
          </p:nvSpPr>
          <p:spPr>
            <a:xfrm>
              <a:off x="3180401" y="3747747"/>
              <a:ext cx="388812" cy="386978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8" name="Oval"/>
            <p:cNvSpPr/>
            <p:nvPr/>
          </p:nvSpPr>
          <p:spPr>
            <a:xfrm>
              <a:off x="2695640" y="4213510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499" name="Oval"/>
            <p:cNvSpPr/>
            <p:nvPr/>
          </p:nvSpPr>
          <p:spPr>
            <a:xfrm>
              <a:off x="3180401" y="4680680"/>
              <a:ext cx="388812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0" name="Oval"/>
            <p:cNvSpPr/>
            <p:nvPr/>
          </p:nvSpPr>
          <p:spPr>
            <a:xfrm>
              <a:off x="2695640" y="5194774"/>
              <a:ext cx="388811" cy="386977"/>
            </a:xfrm>
            <a:prstGeom prst="ellipse">
              <a:avLst/>
            </a:prstGeom>
            <a:solidFill>
              <a:srgbClr val="04930D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1" name="Oval"/>
            <p:cNvSpPr/>
            <p:nvPr/>
          </p:nvSpPr>
          <p:spPr>
            <a:xfrm>
              <a:off x="4471794" y="2741615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2" name="Oval"/>
            <p:cNvSpPr/>
            <p:nvPr/>
          </p:nvSpPr>
          <p:spPr>
            <a:xfrm>
              <a:off x="4017851" y="3232247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3" name="Oval"/>
            <p:cNvSpPr/>
            <p:nvPr/>
          </p:nvSpPr>
          <p:spPr>
            <a:xfrm>
              <a:off x="4017851" y="4213510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4" name="Oval"/>
            <p:cNvSpPr/>
            <p:nvPr/>
          </p:nvSpPr>
          <p:spPr>
            <a:xfrm>
              <a:off x="4017851" y="5194774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5" name="Oval"/>
            <p:cNvSpPr/>
            <p:nvPr/>
          </p:nvSpPr>
          <p:spPr>
            <a:xfrm>
              <a:off x="4471794" y="3747747"/>
              <a:ext cx="388811" cy="386978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6" name="Oval"/>
            <p:cNvSpPr/>
            <p:nvPr/>
          </p:nvSpPr>
          <p:spPr>
            <a:xfrm>
              <a:off x="4471794" y="4704142"/>
              <a:ext cx="388811" cy="386977"/>
            </a:xfrm>
            <a:prstGeom prst="ellipse">
              <a:avLst/>
            </a:prstGeom>
            <a:solidFill>
              <a:srgbClr val="070BFF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7" name="Oval"/>
            <p:cNvSpPr/>
            <p:nvPr/>
          </p:nvSpPr>
          <p:spPr>
            <a:xfrm>
              <a:off x="1552755" y="1274063"/>
              <a:ext cx="388811" cy="386978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  <a:alpha val="30465"/>
              </a:schemeClr>
            </a:solidFill>
            <a:ln w="12700" cap="flat">
              <a:solidFill>
                <a:srgbClr val="000000">
                  <a:alpha val="30465"/>
                </a:srgbClr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8" name="Oval"/>
            <p:cNvSpPr/>
            <p:nvPr/>
          </p:nvSpPr>
          <p:spPr>
            <a:xfrm>
              <a:off x="2781243" y="1253004"/>
              <a:ext cx="388811" cy="386977"/>
            </a:xfrm>
            <a:prstGeom prst="ellipse">
              <a:avLst/>
            </a:prstGeom>
            <a:solidFill>
              <a:srgbClr val="04930D">
                <a:alpha val="29765"/>
              </a:srgbClr>
            </a:solidFill>
            <a:ln w="12700" cap="flat">
              <a:solidFill>
                <a:srgbClr val="000000">
                  <a:alpha val="29765"/>
                </a:srgbClr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09" name="Oval"/>
            <p:cNvSpPr/>
            <p:nvPr/>
          </p:nvSpPr>
          <p:spPr>
            <a:xfrm>
              <a:off x="4128894" y="1247187"/>
              <a:ext cx="388811" cy="386978"/>
            </a:xfrm>
            <a:prstGeom prst="ellipse">
              <a:avLst/>
            </a:prstGeom>
            <a:solidFill>
              <a:srgbClr val="070BFF">
                <a:alpha val="30134"/>
              </a:srgbClr>
            </a:solidFill>
            <a:ln w="12700" cap="flat">
              <a:solidFill>
                <a:srgbClr val="000000">
                  <a:alpha val="30134"/>
                </a:srgbClr>
              </a:solidFill>
              <a:prstDash val="solid"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933"/>
            </a:p>
          </p:txBody>
        </p:sp>
        <p:sp>
          <p:nvSpPr>
            <p:cNvPr id="510" name="Dirac Sea"/>
            <p:cNvSpPr txBox="1"/>
            <p:nvPr/>
          </p:nvSpPr>
          <p:spPr>
            <a:xfrm rot="16200000">
              <a:off x="-829087" y="3523941"/>
              <a:ext cx="2340377" cy="682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000"/>
                <a:t>Dirac Sea</a:t>
              </a:r>
            </a:p>
          </p:txBody>
        </p:sp>
        <p:pic>
          <p:nvPicPr>
            <p:cNvPr id="51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3881" y="706716"/>
              <a:ext cx="4699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2431" y="2758719"/>
              <a:ext cx="812801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Connection Line" descr="Connection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826" y="1233485"/>
              <a:ext cx="691711" cy="1766209"/>
            </a:xfrm>
            <a:prstGeom prst="rect">
              <a:avLst/>
            </a:prstGeom>
            <a:effectLst/>
          </p:spPr>
        </p:pic>
      </p:grpSp>
      <p:sp>
        <p:nvSpPr>
          <p:cNvPr id="515" name="As R further increases,  the quarks cross the border M=0 and the soliton acquires a winding number =1 and  then dives into the Dirac sea."/>
          <p:cNvSpPr txBox="1"/>
          <p:nvPr/>
        </p:nvSpPr>
        <p:spPr>
          <a:xfrm>
            <a:off x="187125" y="3171859"/>
            <a:ext cx="6592406" cy="2906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500086" indent="-500086">
              <a:buSzPct val="50000"/>
              <a:buBlip>
                <a:blip r:embed="rId8"/>
              </a:buBlip>
              <a:defRPr sz="2700"/>
            </a:pPr>
            <a:r>
              <a:rPr sz="3600" dirty="0"/>
              <a:t>As R further increases, </a:t>
            </a:r>
            <a:br>
              <a:rPr sz="3600" dirty="0"/>
            </a:br>
            <a:r>
              <a:rPr sz="3600" dirty="0"/>
              <a:t>the quarks cross the border</a:t>
            </a:r>
            <a:br>
              <a:rPr sz="3600" dirty="0"/>
            </a:br>
            <a:r>
              <a:rPr sz="3600" dirty="0"/>
              <a:t>M=0 and the soliton acquires</a:t>
            </a:r>
            <a:br>
              <a:rPr sz="3600" dirty="0"/>
            </a:br>
            <a:r>
              <a:rPr sz="3600" dirty="0"/>
              <a:t>a winding number =1 and </a:t>
            </a:r>
            <a:br>
              <a:rPr sz="3600" dirty="0"/>
            </a:br>
            <a:r>
              <a:rPr sz="3600" dirty="0"/>
              <a:t>then dives into the Dirac sea.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roup"/>
          <p:cNvGrpSpPr/>
          <p:nvPr/>
        </p:nvGrpSpPr>
        <p:grpSpPr>
          <a:xfrm>
            <a:off x="-2771" y="-1633511"/>
            <a:ext cx="17345804" cy="1608717"/>
            <a:chOff x="0" y="0"/>
            <a:chExt cx="13008954" cy="1206500"/>
          </a:xfrm>
        </p:grpSpPr>
        <p:sp>
          <p:nvSpPr>
            <p:cNvPr id="519" name="Rectangle"/>
            <p:cNvSpPr/>
            <p:nvPr/>
          </p:nvSpPr>
          <p:spPr>
            <a:xfrm>
              <a:off x="0" y="0"/>
              <a:ext cx="13008955" cy="1206501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 defTabSz="1219261">
                <a:spcBef>
                  <a:spcPts val="933"/>
                </a:spcBef>
                <a:defRPr sz="12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1600"/>
            </a:p>
          </p:txBody>
        </p:sp>
        <p:sp>
          <p:nvSpPr>
            <p:cNvPr id="520" name="Interpolation"/>
            <p:cNvSpPr txBox="1"/>
            <p:nvPr/>
          </p:nvSpPr>
          <p:spPr>
            <a:xfrm>
              <a:off x="2108584" y="222250"/>
              <a:ext cx="8791787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 algn="ctr" defTabSz="914400">
                <a:spcBef>
                  <a:spcPts val="2100"/>
                </a:spcBef>
                <a:defRPr sz="4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</a:defRPr>
              </a:lvl1pPr>
            </a:lstStyle>
            <a:p>
              <a:r>
                <a:rPr sz="5334"/>
                <a:t>Interpolation</a:t>
              </a:r>
            </a:p>
          </p:txBody>
        </p:sp>
      </p:grpSp>
      <p:sp>
        <p:nvSpPr>
          <p:cNvPr id="522" name="Interpolation between the NRQM and the Skyrme model"/>
          <p:cNvSpPr txBox="1"/>
          <p:nvPr/>
        </p:nvSpPr>
        <p:spPr>
          <a:xfrm>
            <a:off x="1862062" y="348218"/>
            <a:ext cx="13746288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r>
              <a:rPr sz="4267"/>
              <a:t>Interpolation between the NRQM and the Skyrme model</a:t>
            </a:r>
          </a:p>
        </p:txBody>
      </p:sp>
      <p:pic>
        <p:nvPicPr>
          <p:cNvPr id="523" name="R_dep.png" descr="R_de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7" y="1425469"/>
            <a:ext cx="10171440" cy="797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458" y="2397960"/>
            <a:ext cx="2952215" cy="682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456" y="6774430"/>
            <a:ext cx="2952217" cy="11137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92B1B3-78F8-14E1-2F17-CA50B23084BA}"/>
              </a:ext>
            </a:extLst>
          </p:cNvPr>
          <p:cNvSpPr/>
          <p:nvPr/>
        </p:nvSpPr>
        <p:spPr>
          <a:xfrm>
            <a:off x="11599658" y="8943717"/>
            <a:ext cx="5396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-apple-system"/>
              </a:rPr>
              <a:t>HChK</a:t>
            </a:r>
            <a:r>
              <a:rPr lang="en-US" sz="2400" dirty="0">
                <a:latin typeface="-apple-system"/>
              </a:rPr>
              <a:t>, M.V. Polyakov, PRD</a:t>
            </a:r>
            <a:r>
              <a:rPr lang="en-US" sz="2400" i="1" dirty="0">
                <a:latin typeface="-apple-system"/>
              </a:rPr>
              <a:t> </a:t>
            </a:r>
            <a:r>
              <a:rPr lang="en-US" sz="2400" dirty="0">
                <a:latin typeface="-apple-system"/>
              </a:rPr>
              <a:t>53 (1996) 4715</a:t>
            </a:r>
            <a:endParaRPr lang="en-KR" sz="240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fig1a.png" descr="fig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41" y="2489799"/>
            <a:ext cx="13025641" cy="726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591" y="1687552"/>
            <a:ext cx="6717585" cy="80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45" y="428229"/>
            <a:ext cx="10142018" cy="1075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A44E0C-276C-0F5A-83B9-D3F0C189A277}"/>
              </a:ext>
            </a:extLst>
          </p:cNvPr>
          <p:cNvGrpSpPr/>
          <p:nvPr/>
        </p:nvGrpSpPr>
        <p:grpSpPr>
          <a:xfrm>
            <a:off x="3630085" y="5988771"/>
            <a:ext cx="3138449" cy="1720214"/>
            <a:chOff x="3911439" y="6432066"/>
            <a:chExt cx="3138449" cy="1720214"/>
          </a:xfrm>
        </p:grpSpPr>
        <p:pic>
          <p:nvPicPr>
            <p:cNvPr id="533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911439" y="6432066"/>
              <a:ext cx="2489556" cy="751456"/>
            </a:xfrm>
            <a:prstGeom prst="rect">
              <a:avLst/>
            </a:prstGeom>
          </p:spPr>
        </p:pic>
        <p:sp>
          <p:nvSpPr>
            <p:cNvPr id="537" name="NRQM Limit"/>
            <p:cNvSpPr txBox="1"/>
            <p:nvPr/>
          </p:nvSpPr>
          <p:spPr>
            <a:xfrm>
              <a:off x="3931510" y="7358832"/>
              <a:ext cx="3118378" cy="7934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267" dirty="0"/>
                <a:t>NRQM Limit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A425A3-7425-0F94-E363-84871644775A}"/>
              </a:ext>
            </a:extLst>
          </p:cNvPr>
          <p:cNvGrpSpPr/>
          <p:nvPr/>
        </p:nvGrpSpPr>
        <p:grpSpPr>
          <a:xfrm>
            <a:off x="9485757" y="5922112"/>
            <a:ext cx="3301121" cy="1720214"/>
            <a:chOff x="9451946" y="6432066"/>
            <a:chExt cx="3301121" cy="1720214"/>
          </a:xfrm>
        </p:grpSpPr>
        <p:pic>
          <p:nvPicPr>
            <p:cNvPr id="535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6568" y="6432066"/>
              <a:ext cx="2693201" cy="751456"/>
            </a:xfrm>
            <a:prstGeom prst="rect">
              <a:avLst/>
            </a:prstGeom>
          </p:spPr>
        </p:pic>
        <p:sp>
          <p:nvSpPr>
            <p:cNvPr id="538" name="Skyrme Limit"/>
            <p:cNvSpPr txBox="1"/>
            <p:nvPr/>
          </p:nvSpPr>
          <p:spPr>
            <a:xfrm>
              <a:off x="9451946" y="7358832"/>
              <a:ext cx="3301121" cy="7934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4267" dirty="0" err="1"/>
                <a:t>Skyrme</a:t>
              </a:r>
              <a:r>
                <a:rPr sz="4267" dirty="0"/>
                <a:t> Limit</a:t>
              </a: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"/>
          <p:cNvGrpSpPr/>
          <p:nvPr/>
        </p:nvGrpSpPr>
        <p:grpSpPr>
          <a:xfrm>
            <a:off x="-2771" y="-1633511"/>
            <a:ext cx="17345804" cy="1608717"/>
            <a:chOff x="0" y="0"/>
            <a:chExt cx="13008954" cy="1206500"/>
          </a:xfrm>
        </p:grpSpPr>
        <p:sp>
          <p:nvSpPr>
            <p:cNvPr id="540" name="Rectangle"/>
            <p:cNvSpPr/>
            <p:nvPr/>
          </p:nvSpPr>
          <p:spPr>
            <a:xfrm>
              <a:off x="0" y="0"/>
              <a:ext cx="13008955" cy="1206501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 defTabSz="1219261">
                <a:spcBef>
                  <a:spcPts val="933"/>
                </a:spcBef>
                <a:defRPr sz="12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1600"/>
            </a:p>
          </p:txBody>
        </p:sp>
        <p:sp>
          <p:nvSpPr>
            <p:cNvPr id="541" name="Interpolation"/>
            <p:cNvSpPr txBox="1"/>
            <p:nvPr/>
          </p:nvSpPr>
          <p:spPr>
            <a:xfrm>
              <a:off x="2108584" y="222250"/>
              <a:ext cx="8791787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 algn="ctr" defTabSz="914400">
                <a:spcBef>
                  <a:spcPts val="2100"/>
                </a:spcBef>
                <a:defRPr sz="4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</a:defRPr>
              </a:lvl1pPr>
            </a:lstStyle>
            <a:p>
              <a:r>
                <a:rPr sz="5334"/>
                <a:t>Interpolation</a:t>
              </a:r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870378" y="3254728"/>
            <a:ext cx="11720208" cy="6498872"/>
            <a:chOff x="0" y="0"/>
            <a:chExt cx="10171418" cy="5529230"/>
          </a:xfrm>
        </p:grpSpPr>
        <p:pic>
          <p:nvPicPr>
            <p:cNvPr id="543" name="fig1b.png" descr="fig1b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171418" cy="5529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166426" y="2586129"/>
              <a:ext cx="1867111" cy="563575"/>
            </a:xfrm>
            <a:prstGeom prst="rect">
              <a:avLst/>
            </a:prstGeom>
            <a:effectLst/>
          </p:spPr>
        </p:pic>
        <p:pic>
          <p:nvPicPr>
            <p:cNvPr id="546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0145" y="2586129"/>
              <a:ext cx="2019839" cy="563575"/>
            </a:xfrm>
            <a:prstGeom prst="rect">
              <a:avLst/>
            </a:prstGeom>
            <a:effectLst/>
          </p:spPr>
        </p:pic>
        <p:sp>
          <p:nvSpPr>
            <p:cNvPr id="548" name="NRQM Limit"/>
            <p:cNvSpPr txBox="1"/>
            <p:nvPr/>
          </p:nvSpPr>
          <p:spPr>
            <a:xfrm>
              <a:off x="2181480" y="3281183"/>
              <a:ext cx="2338712" cy="595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4267"/>
                <a:t>NRQM Limit</a:t>
              </a:r>
            </a:p>
          </p:txBody>
        </p:sp>
        <p:sp>
          <p:nvSpPr>
            <p:cNvPr id="549" name="Skyrme Limit"/>
            <p:cNvSpPr txBox="1"/>
            <p:nvPr/>
          </p:nvSpPr>
          <p:spPr>
            <a:xfrm>
              <a:off x="6321680" y="3281183"/>
              <a:ext cx="2475765" cy="595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4267"/>
                <a:t>Skyrme Limit</a:t>
              </a:r>
            </a:p>
          </p:txBody>
        </p:sp>
      </p:grpSp>
      <p:pic>
        <p:nvPicPr>
          <p:cNvPr id="5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12" y="357715"/>
            <a:ext cx="10767402" cy="1056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93" y="1839355"/>
            <a:ext cx="10824856" cy="1014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9FFC73-040C-20CE-5543-63E73A3D3166}"/>
              </a:ext>
            </a:extLst>
          </p:cNvPr>
          <p:cNvGrpSpPr/>
          <p:nvPr/>
        </p:nvGrpSpPr>
        <p:grpSpPr>
          <a:xfrm>
            <a:off x="12554011" y="7100985"/>
            <a:ext cx="4032888" cy="1766137"/>
            <a:chOff x="12554011" y="7100985"/>
            <a:chExt cx="4032888" cy="1766137"/>
          </a:xfrm>
        </p:grpSpPr>
        <p:pic>
          <p:nvPicPr>
            <p:cNvPr id="55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56234" y="7810744"/>
              <a:ext cx="2027102" cy="10563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4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54011" y="7100985"/>
              <a:ext cx="4032888" cy="370234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roup"/>
          <p:cNvGrpSpPr/>
          <p:nvPr/>
        </p:nvGrpSpPr>
        <p:grpSpPr>
          <a:xfrm>
            <a:off x="-2771" y="-1633511"/>
            <a:ext cx="17345804" cy="1608717"/>
            <a:chOff x="0" y="0"/>
            <a:chExt cx="13008954" cy="1206500"/>
          </a:xfrm>
        </p:grpSpPr>
        <p:sp>
          <p:nvSpPr>
            <p:cNvPr id="556" name="Rectangle"/>
            <p:cNvSpPr/>
            <p:nvPr/>
          </p:nvSpPr>
          <p:spPr>
            <a:xfrm>
              <a:off x="0" y="0"/>
              <a:ext cx="13008955" cy="1206501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67735" tIns="67735" rIns="67735" bIns="67735" numCol="1" anchor="ctr">
              <a:noAutofit/>
            </a:bodyPr>
            <a:lstStyle/>
            <a:p>
              <a:pPr algn="ctr" defTabSz="1219261">
                <a:spcBef>
                  <a:spcPts val="933"/>
                </a:spcBef>
                <a:defRPr sz="12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1600"/>
            </a:p>
          </p:txBody>
        </p:sp>
        <p:sp>
          <p:nvSpPr>
            <p:cNvPr id="557" name="Results"/>
            <p:cNvSpPr txBox="1"/>
            <p:nvPr/>
          </p:nvSpPr>
          <p:spPr>
            <a:xfrm>
              <a:off x="2108584" y="222250"/>
              <a:ext cx="8791787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5" tIns="67735" rIns="67735" bIns="67735" numCol="1" anchor="ctr">
              <a:noAutofit/>
            </a:bodyPr>
            <a:lstStyle>
              <a:lvl1pPr algn="ctr" defTabSz="914400">
                <a:spcBef>
                  <a:spcPts val="2100"/>
                </a:spcBef>
                <a:defRPr sz="4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</a:defRPr>
              </a:lvl1pPr>
            </a:lstStyle>
            <a:p>
              <a:r>
                <a:rPr sz="5334"/>
                <a:t>Results</a:t>
              </a:r>
            </a:p>
          </p:txBody>
        </p:sp>
      </p:grpSp>
      <p:sp>
        <p:nvSpPr>
          <p:cNvPr id="560" name="The quark spin content of the baryon octet"/>
          <p:cNvSpPr txBox="1"/>
          <p:nvPr/>
        </p:nvSpPr>
        <p:spPr>
          <a:xfrm>
            <a:off x="1154148" y="263549"/>
            <a:ext cx="10849662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octet</a:t>
            </a:r>
          </a:p>
        </p:txBody>
      </p:sp>
      <p:sp>
        <p:nvSpPr>
          <p:cNvPr id="561" name="(Flavor SU(3) symmetry)"/>
          <p:cNvSpPr txBox="1"/>
          <p:nvPr/>
        </p:nvSpPr>
        <p:spPr>
          <a:xfrm>
            <a:off x="1763766" y="1008638"/>
            <a:ext cx="6133627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r>
              <a:rPr sz="4267"/>
              <a:t>(Flavor SU(3) symmetry)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02A3FF-6069-CC74-739B-803734A0C999}"/>
              </a:ext>
            </a:extLst>
          </p:cNvPr>
          <p:cNvGrpSpPr/>
          <p:nvPr/>
        </p:nvGrpSpPr>
        <p:grpSpPr>
          <a:xfrm>
            <a:off x="1718762" y="2023575"/>
            <a:ext cx="9992592" cy="6962164"/>
            <a:chOff x="1718762" y="2023574"/>
            <a:chExt cx="11993580" cy="8653069"/>
          </a:xfrm>
        </p:grpSpPr>
        <p:pic>
          <p:nvPicPr>
            <p:cNvPr id="55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762" y="2023574"/>
              <a:ext cx="11938388" cy="86530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2" name="Rectangle Rectangle" descr="Rectangle Rectangl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4278" y="3285018"/>
              <a:ext cx="9818064" cy="1710319"/>
            </a:xfrm>
            <a:prstGeom prst="rect">
              <a:avLst/>
            </a:prstGeom>
          </p:spPr>
        </p:pic>
        <p:pic>
          <p:nvPicPr>
            <p:cNvPr id="564" name="Rectangle Rectangle" descr="Rectangle Rectangl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4278" y="8619181"/>
              <a:ext cx="9686446" cy="171031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852E5B-3B42-86E7-ACB3-BF9C4662CBB2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Axial-vector constants of…"/>
          <p:cNvSpPr txBox="1"/>
          <p:nvPr/>
        </p:nvSpPr>
        <p:spPr>
          <a:xfrm>
            <a:off x="3585944" y="3577298"/>
            <a:ext cx="10168385" cy="25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ctr">
              <a:defRPr sz="6000">
                <a:solidFill>
                  <a:srgbClr val="FFE337"/>
                </a:solidFill>
              </a:defRPr>
            </a:pPr>
            <a:r>
              <a:rPr lang="en-US" sz="8000" dirty="0"/>
              <a:t>Chiral symmetry from </a:t>
            </a:r>
            <a:br>
              <a:rPr lang="en-US" sz="8000" dirty="0"/>
            </a:br>
            <a:r>
              <a:rPr lang="en-US" sz="8000" dirty="0"/>
              <a:t>the instanton vacuum</a:t>
            </a:r>
          </a:p>
        </p:txBody>
      </p:sp>
    </p:spTree>
    <p:extLst>
      <p:ext uri="{BB962C8B-B14F-4D97-AF65-F5344CB8AC3E}">
        <p14:creationId xmlns:p14="http://schemas.microsoft.com/office/powerpoint/2010/main" val="39945792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he quark spin content of the baryon octet"/>
          <p:cNvSpPr txBox="1"/>
          <p:nvPr/>
        </p:nvSpPr>
        <p:spPr>
          <a:xfrm>
            <a:off x="1315243" y="94210"/>
            <a:ext cx="10849662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octet</a:t>
            </a:r>
          </a:p>
        </p:txBody>
      </p:sp>
      <p:pic>
        <p:nvPicPr>
          <p:cNvPr id="5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43" y="1081222"/>
            <a:ext cx="9309214" cy="8548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BBFBE-6A10-D2D9-BE45-19E79E0489AB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he quark spin content of the baryon octet"/>
          <p:cNvSpPr txBox="1"/>
          <p:nvPr/>
        </p:nvSpPr>
        <p:spPr>
          <a:xfrm>
            <a:off x="1154148" y="263549"/>
            <a:ext cx="10849662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octet</a:t>
            </a:r>
          </a:p>
        </p:txBody>
      </p:sp>
      <p:pic>
        <p:nvPicPr>
          <p:cNvPr id="5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50349"/>
            <a:ext cx="17340263" cy="4277125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[1] COMPASS Coll.,…"/>
          <p:cNvSpPr txBox="1"/>
          <p:nvPr/>
        </p:nvSpPr>
        <p:spPr>
          <a:xfrm>
            <a:off x="239720" y="6320827"/>
            <a:ext cx="6348430" cy="283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>
              <a:lnSpc>
                <a:spcPct val="150000"/>
              </a:lnSpc>
              <a:defRPr sz="2300"/>
            </a:pPr>
            <a:r>
              <a:rPr sz="2400" dirty="0"/>
              <a:t>[1] COMPASS Coll.,</a:t>
            </a:r>
            <a:r>
              <a:rPr lang="en-US" sz="2400" dirty="0"/>
              <a:t> PLB 753 (2016) 18. </a:t>
            </a:r>
            <a:endParaRPr sz="2400" dirty="0"/>
          </a:p>
          <a:p>
            <a:pPr>
              <a:lnSpc>
                <a:spcPct val="150000"/>
              </a:lnSpc>
              <a:defRPr sz="2300"/>
            </a:pPr>
            <a:r>
              <a:rPr sz="2400" dirty="0"/>
              <a:t>[2]</a:t>
            </a:r>
            <a:r>
              <a:rPr lang="en-US" sz="2400" dirty="0"/>
              <a:t> XQCD, </a:t>
            </a:r>
            <a:r>
              <a:rPr lang="en-US" sz="2300" dirty="0"/>
              <a:t>PRD 98 (2018) 074505. </a:t>
            </a:r>
            <a:endParaRPr sz="2400" dirty="0"/>
          </a:p>
          <a:p>
            <a:pPr>
              <a:lnSpc>
                <a:spcPct val="150000"/>
              </a:lnSpc>
              <a:defRPr sz="2300"/>
            </a:pPr>
            <a:r>
              <a:rPr sz="2400" dirty="0"/>
              <a:t>[3]</a:t>
            </a:r>
            <a:r>
              <a:rPr lang="en-US" sz="2400" dirty="0"/>
              <a:t> Green et al., </a:t>
            </a:r>
            <a:r>
              <a:rPr lang="en-US" sz="2300" dirty="0"/>
              <a:t>PRD 95 (2017) </a:t>
            </a:r>
            <a:r>
              <a:rPr lang="en-US" sz="2400" dirty="0"/>
              <a:t>114502.</a:t>
            </a:r>
            <a:endParaRPr sz="2400" dirty="0"/>
          </a:p>
          <a:p>
            <a:pPr>
              <a:lnSpc>
                <a:spcPct val="150000"/>
              </a:lnSpc>
              <a:defRPr sz="2300"/>
            </a:pPr>
            <a:r>
              <a:rPr sz="2400" dirty="0"/>
              <a:t>[4]</a:t>
            </a:r>
            <a:r>
              <a:rPr lang="en-US" sz="2400" dirty="0"/>
              <a:t> </a:t>
            </a:r>
            <a:r>
              <a:rPr lang="en-US" sz="2400" dirty="0" err="1"/>
              <a:t>Alexandrou</a:t>
            </a:r>
            <a:r>
              <a:rPr lang="en-US" sz="2400" dirty="0"/>
              <a:t> et al., </a:t>
            </a:r>
            <a:r>
              <a:rPr lang="en-US" sz="2300" dirty="0"/>
              <a:t>PRL 119 (2017) 142002. </a:t>
            </a:r>
            <a:endParaRPr sz="2400" dirty="0"/>
          </a:p>
          <a:p>
            <a:pPr>
              <a:lnSpc>
                <a:spcPct val="150000"/>
              </a:lnSpc>
              <a:defRPr sz="2300"/>
            </a:pPr>
            <a:r>
              <a:rPr sz="2400" dirty="0"/>
              <a:t>[5] </a:t>
            </a:r>
            <a:r>
              <a:rPr lang="en-US" sz="2400" dirty="0"/>
              <a:t>de Florian et al., </a:t>
            </a:r>
            <a:r>
              <a:rPr lang="en-US" sz="2300" dirty="0"/>
              <a:t>PRD 80 (2009) 034030.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985E7-306F-9926-2B68-BD0F230D1F11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he quark spin content of the baryon decuplet"/>
          <p:cNvSpPr txBox="1"/>
          <p:nvPr/>
        </p:nvSpPr>
        <p:spPr>
          <a:xfrm>
            <a:off x="1154147" y="183152"/>
            <a:ext cx="11732916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decuplet</a:t>
            </a:r>
          </a:p>
        </p:txBody>
      </p:sp>
      <p:pic>
        <p:nvPicPr>
          <p:cNvPr id="5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060" y="1056997"/>
            <a:ext cx="8838617" cy="85134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2476D-8C0C-072D-C55B-486B4E18354E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he quark spin content of the baryon sextet with J=1/2"/>
          <p:cNvSpPr txBox="1"/>
          <p:nvPr/>
        </p:nvSpPr>
        <p:spPr>
          <a:xfrm>
            <a:off x="1783611" y="212747"/>
            <a:ext cx="1375750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sextet with J=1/2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43507"/>
            <a:ext cx="17340263" cy="64665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4FA62A-E1D1-CE2B-4D52-FB28519AF39F}"/>
              </a:ext>
            </a:extLst>
          </p:cNvPr>
          <p:cNvSpPr/>
          <p:nvPr/>
        </p:nvSpPr>
        <p:spPr>
          <a:xfrm>
            <a:off x="273725" y="8285741"/>
            <a:ext cx="6553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[38] </a:t>
            </a:r>
            <a:r>
              <a:rPr lang="en-US" sz="2400" dirty="0" err="1"/>
              <a:t>Alexandrou</a:t>
            </a:r>
            <a:r>
              <a:rPr lang="en-US" sz="2400" dirty="0"/>
              <a:t> et al., PRL 119 (2017) 142002</a:t>
            </a:r>
            <a:endParaRPr lang="en-K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87C0D-DDD1-3753-C924-F5BDFF04FDE5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he quark spin content of the baryon sextet with J=1/2"/>
          <p:cNvSpPr txBox="1"/>
          <p:nvPr/>
        </p:nvSpPr>
        <p:spPr>
          <a:xfrm>
            <a:off x="1783611" y="212747"/>
            <a:ext cx="1375750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 dirty="0"/>
              <a:t>The quark spin content of the baryon sextet with J=1/2</a:t>
            </a:r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23" y="1234795"/>
            <a:ext cx="8598911" cy="810263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8A706-B5FF-43C7-7100-4B05B3180C68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he quark spin content of the baryon sextet with J=3/2"/>
          <p:cNvSpPr txBox="1"/>
          <p:nvPr/>
        </p:nvSpPr>
        <p:spPr>
          <a:xfrm>
            <a:off x="1783611" y="212747"/>
            <a:ext cx="1375750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/>
              <a:t>The quark spin content of the baryon sextet with J=3/2</a:t>
            </a:r>
          </a:p>
        </p:txBody>
      </p:sp>
      <p:pic>
        <p:nvPicPr>
          <p:cNvPr id="6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66585"/>
            <a:ext cx="17340263" cy="6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(                      )/3"/>
          <p:cNvSpPr txBox="1"/>
          <p:nvPr/>
        </p:nvSpPr>
        <p:spPr>
          <a:xfrm>
            <a:off x="1729898" y="4240440"/>
            <a:ext cx="3254634" cy="62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400"/>
            </a:lvl1pPr>
          </a:lstStyle>
          <a:p>
            <a:r>
              <a:rPr sz="3200"/>
              <a:t>(                      )/3</a:t>
            </a:r>
          </a:p>
        </p:txBody>
      </p:sp>
      <p:sp>
        <p:nvSpPr>
          <p:cNvPr id="604" name="(                      )/3"/>
          <p:cNvSpPr txBox="1"/>
          <p:nvPr/>
        </p:nvSpPr>
        <p:spPr>
          <a:xfrm>
            <a:off x="7555143" y="4240440"/>
            <a:ext cx="3254634" cy="62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400"/>
            </a:lvl1pPr>
          </a:lstStyle>
          <a:p>
            <a:r>
              <a:rPr sz="3200"/>
              <a:t>(                      )/3</a:t>
            </a:r>
          </a:p>
        </p:txBody>
      </p:sp>
      <p:sp>
        <p:nvSpPr>
          <p:cNvPr id="605" name="(                      )/3"/>
          <p:cNvSpPr txBox="1"/>
          <p:nvPr/>
        </p:nvSpPr>
        <p:spPr>
          <a:xfrm>
            <a:off x="14362551" y="4240440"/>
            <a:ext cx="3254634" cy="62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400"/>
            </a:lvl1pPr>
          </a:lstStyle>
          <a:p>
            <a:r>
              <a:rPr sz="3200" dirty="0"/>
              <a:t>(                      )/3</a:t>
            </a:r>
          </a:p>
        </p:txBody>
      </p:sp>
      <p:sp>
        <p:nvSpPr>
          <p:cNvPr id="606" name="(                      )/3"/>
          <p:cNvSpPr txBox="1"/>
          <p:nvPr/>
        </p:nvSpPr>
        <p:spPr>
          <a:xfrm>
            <a:off x="1729898" y="6137031"/>
            <a:ext cx="3254634" cy="62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400"/>
            </a:lvl1pPr>
          </a:lstStyle>
          <a:p>
            <a:r>
              <a:rPr sz="3200"/>
              <a:t>(                      )/3</a:t>
            </a:r>
          </a:p>
        </p:txBody>
      </p:sp>
      <p:sp>
        <p:nvSpPr>
          <p:cNvPr id="607" name="(                      )/3"/>
          <p:cNvSpPr txBox="1"/>
          <p:nvPr/>
        </p:nvSpPr>
        <p:spPr>
          <a:xfrm>
            <a:off x="7555143" y="6137031"/>
            <a:ext cx="3254634" cy="62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400"/>
            </a:lvl1pPr>
          </a:lstStyle>
          <a:p>
            <a:r>
              <a:rPr sz="3200"/>
              <a:t>(                      )/3</a:t>
            </a:r>
          </a:p>
        </p:txBody>
      </p:sp>
      <p:sp>
        <p:nvSpPr>
          <p:cNvPr id="608" name="(                          )/3"/>
          <p:cNvSpPr txBox="1"/>
          <p:nvPr/>
        </p:nvSpPr>
        <p:spPr>
          <a:xfrm>
            <a:off x="11602333" y="6178035"/>
            <a:ext cx="3108760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(                          )/3</a:t>
            </a:r>
          </a:p>
        </p:txBody>
      </p:sp>
      <p:sp>
        <p:nvSpPr>
          <p:cNvPr id="609" name="(                         )/3"/>
          <p:cNvSpPr txBox="1"/>
          <p:nvPr/>
        </p:nvSpPr>
        <p:spPr>
          <a:xfrm>
            <a:off x="14565757" y="6178035"/>
            <a:ext cx="3014184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(                         )/3</a:t>
            </a:r>
          </a:p>
        </p:txBody>
      </p:sp>
      <p:sp>
        <p:nvSpPr>
          <p:cNvPr id="610" name="(                          )/3"/>
          <p:cNvSpPr txBox="1"/>
          <p:nvPr/>
        </p:nvSpPr>
        <p:spPr>
          <a:xfrm>
            <a:off x="1752471" y="7380338"/>
            <a:ext cx="3108760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(                          )/3</a:t>
            </a:r>
          </a:p>
        </p:txBody>
      </p:sp>
      <p:sp>
        <p:nvSpPr>
          <p:cNvPr id="611" name="(                          )/3"/>
          <p:cNvSpPr txBox="1"/>
          <p:nvPr/>
        </p:nvSpPr>
        <p:spPr>
          <a:xfrm>
            <a:off x="11602333" y="7380338"/>
            <a:ext cx="3108760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(                          )/3</a:t>
            </a:r>
          </a:p>
        </p:txBody>
      </p:sp>
      <p:sp>
        <p:nvSpPr>
          <p:cNvPr id="612" name="(                          )/3"/>
          <p:cNvSpPr txBox="1"/>
          <p:nvPr/>
        </p:nvSpPr>
        <p:spPr>
          <a:xfrm>
            <a:off x="14518708" y="7380338"/>
            <a:ext cx="3108760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(                          )/3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ACC1F-D5A2-F065-0821-BF8C3D537C39}"/>
              </a:ext>
            </a:extLst>
          </p:cNvPr>
          <p:cNvSpPr/>
          <p:nvPr/>
        </p:nvSpPr>
        <p:spPr>
          <a:xfrm>
            <a:off x="273725" y="8285741"/>
            <a:ext cx="6553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[38] </a:t>
            </a:r>
            <a:r>
              <a:rPr lang="en-US" sz="2400" dirty="0" err="1"/>
              <a:t>Alexandrou</a:t>
            </a:r>
            <a:r>
              <a:rPr lang="en-US" sz="2400" dirty="0"/>
              <a:t> et al., PRL 119 (2017) 142002</a:t>
            </a:r>
            <a:endParaRPr lang="en-K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031C6-F050-211D-D90C-5DC4F5F0295E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he quark spin content of the baryon sextet with J=3/2"/>
          <p:cNvSpPr txBox="1"/>
          <p:nvPr/>
        </p:nvSpPr>
        <p:spPr>
          <a:xfrm>
            <a:off x="1791376" y="227673"/>
            <a:ext cx="13757509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444500" indent="-444500">
              <a:buSzPct val="50000"/>
              <a:buBlip>
                <a:blip r:embed="rId2"/>
              </a:buBlip>
            </a:lvl1pPr>
          </a:lstStyle>
          <a:p>
            <a:r>
              <a:rPr sz="4267" dirty="0"/>
              <a:t>The quark spin content of the baryon sextet with J=3/2</a:t>
            </a:r>
          </a:p>
        </p:txBody>
      </p:sp>
      <p:pic>
        <p:nvPicPr>
          <p:cNvPr id="6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59" y="1243735"/>
            <a:ext cx="8757818" cy="8325690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All positively polarized!"/>
          <p:cNvSpPr txBox="1"/>
          <p:nvPr/>
        </p:nvSpPr>
        <p:spPr>
          <a:xfrm>
            <a:off x="10283473" y="5121396"/>
            <a:ext cx="5679977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4267"/>
              <a:t>All positively polarized!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7F563-6B09-585F-CF04-07E82F4D0839}"/>
              </a:ext>
            </a:extLst>
          </p:cNvPr>
          <p:cNvSpPr txBox="1"/>
          <p:nvPr/>
        </p:nvSpPr>
        <p:spPr>
          <a:xfrm>
            <a:off x="11563084" y="8742618"/>
            <a:ext cx="53812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J. M. 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h, J.Y. Kim, G.S. Yang,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aser Ad:…"/>
          <p:cNvSpPr txBox="1"/>
          <p:nvPr/>
        </p:nvSpPr>
        <p:spPr>
          <a:xfrm>
            <a:off x="2270675" y="2346192"/>
            <a:ext cx="12798914" cy="5061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ctr">
              <a:defRPr sz="6000">
                <a:solidFill>
                  <a:srgbClr val="FFE337"/>
                </a:solidFill>
              </a:defRPr>
            </a:pPr>
            <a:r>
              <a:rPr sz="8000" dirty="0"/>
              <a:t>Teaser Ad:</a:t>
            </a:r>
          </a:p>
          <a:p>
            <a:pPr algn="ctr">
              <a:defRPr sz="6000">
                <a:solidFill>
                  <a:srgbClr val="FFE337"/>
                </a:solidFill>
              </a:defRPr>
            </a:pPr>
            <a:r>
              <a:rPr sz="8000" dirty="0"/>
              <a:t>Parton distribution functions</a:t>
            </a:r>
            <a:br>
              <a:rPr sz="8000" dirty="0"/>
            </a:br>
            <a:r>
              <a:rPr lang="en-US" sz="8000" dirty="0"/>
              <a:t>in a</a:t>
            </a:r>
            <a:endParaRPr sz="8000" dirty="0"/>
          </a:p>
          <a:p>
            <a:pPr algn="ctr">
              <a:defRPr sz="6000">
                <a:solidFill>
                  <a:srgbClr val="FFE337"/>
                </a:solidFill>
              </a:defRPr>
            </a:pPr>
            <a:r>
              <a:rPr sz="8000" dirty="0"/>
              <a:t>Singly heavy baryon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02907-9372-5F26-F878-7625B583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29" y="266418"/>
            <a:ext cx="16512869" cy="5202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11EAC-CC2E-1072-7A23-20B99D181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463" y="5689882"/>
            <a:ext cx="10058400" cy="379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D268A-7E65-8017-6F9A-94D127EC1824}"/>
              </a:ext>
            </a:extLst>
          </p:cNvPr>
          <p:cNvSpPr txBox="1"/>
          <p:nvPr/>
        </p:nvSpPr>
        <p:spPr>
          <a:xfrm>
            <a:off x="13414252" y="8706432"/>
            <a:ext cx="312265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H.D. Son and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B1816-D071-7CF8-95A1-2AE065A0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5" y="342027"/>
            <a:ext cx="16996471" cy="90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22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3A0E11-8EFD-FB2E-FF8D-5C3432F88AEC}"/>
              </a:ext>
            </a:extLst>
          </p:cNvPr>
          <p:cNvSpPr/>
          <p:nvPr/>
        </p:nvSpPr>
        <p:spPr>
          <a:xfrm>
            <a:off x="9898611" y="241120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Diakonov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Petrov,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NPB 272 (1986) 457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CE0D5-4F3E-624D-F37D-AD89255094B4}"/>
              </a:ext>
            </a:extLst>
          </p:cNvPr>
          <p:cNvSpPr/>
          <p:nvPr/>
        </p:nvSpPr>
        <p:spPr>
          <a:xfrm>
            <a:off x="13082286" y="241120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Diakonov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hep-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/0212026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7DE4EA-9BAA-1AF7-B863-CFBB12A6BE67}"/>
              </a:ext>
            </a:extLst>
          </p:cNvPr>
          <p:cNvSpPr/>
          <p:nvPr/>
        </p:nvSpPr>
        <p:spPr>
          <a:xfrm>
            <a:off x="12959337" y="1213457"/>
            <a:ext cx="2957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Shuryak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Schäfer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/>
              <a:t>RMP 70 (1998) 323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B9231A-4C67-8103-8218-B6253253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0" y="3490076"/>
            <a:ext cx="7086600" cy="262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B69B39-EB60-91C4-CE19-A81B4FD79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867" y="4568854"/>
            <a:ext cx="7952331" cy="2360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D5B5F-9023-FFC0-F581-490EFB2A9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310" y="8317077"/>
            <a:ext cx="8124856" cy="1057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BAB856-A9D1-629D-B47C-C122E4872EAA}"/>
              </a:ext>
            </a:extLst>
          </p:cNvPr>
          <p:cNvSpPr txBox="1"/>
          <p:nvPr/>
        </p:nvSpPr>
        <p:spPr>
          <a:xfrm>
            <a:off x="558623" y="245868"/>
            <a:ext cx="732412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Instanton vacuum and SBXS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F2D0B4-1A66-E57A-4328-195A816B4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083" y="2883360"/>
            <a:ext cx="5218425" cy="980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735FB2-6E92-4A70-2912-0BFDC920D819}"/>
              </a:ext>
            </a:extLst>
          </p:cNvPr>
          <p:cNvSpPr txBox="1"/>
          <p:nvPr/>
        </p:nvSpPr>
        <p:spPr>
          <a:xfrm>
            <a:off x="10924644" y="2406157"/>
            <a:ext cx="43152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Banks-Casher theorem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260A38-7DC3-2BC7-FC97-79982A0F022D}"/>
              </a:ext>
            </a:extLst>
          </p:cNvPr>
          <p:cNvSpPr txBox="1"/>
          <p:nvPr/>
        </p:nvSpPr>
        <p:spPr>
          <a:xfrm>
            <a:off x="303430" y="1481374"/>
            <a:ext cx="898322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 light quark acquires the mass by propagating </a:t>
            </a:r>
            <a:b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through the instanton medium with the helicity of </a:t>
            </a:r>
            <a:b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quarks changed.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DC4197-4AD4-3416-4269-BF52E4F59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23" y="8030418"/>
            <a:ext cx="5311605" cy="12099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38C79B-5F5D-2B88-E800-D60053C67A6A}"/>
              </a:ext>
            </a:extLst>
          </p:cNvPr>
          <p:cNvSpPr txBox="1"/>
          <p:nvPr/>
        </p:nvSpPr>
        <p:spPr>
          <a:xfrm>
            <a:off x="10992083" y="3980471"/>
            <a:ext cx="34496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Quark</a:t>
            </a:r>
            <a:r>
              <a:rPr lang="en-US" dirty="0"/>
              <a:t> </a:t>
            </a:r>
            <a:r>
              <a:rPr lang="de-DE" dirty="0" err="1"/>
              <a:t>condensate</a:t>
            </a:r>
            <a:endParaRPr kumimoji="0" lang="en-K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A46E-AF70-D630-B438-E7EEC54106C5}"/>
              </a:ext>
            </a:extLst>
          </p:cNvPr>
          <p:cNvSpPr txBox="1"/>
          <p:nvPr/>
        </p:nvSpPr>
        <p:spPr>
          <a:xfrm>
            <a:off x="9099033" y="7608949"/>
            <a:ext cx="37927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Pion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constant</a:t>
            </a:r>
            <a:endParaRPr kumimoji="0" lang="en-K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037717-22E5-EDB9-7EA1-2C3140327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865" y="6858797"/>
            <a:ext cx="2235200" cy="431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4AED5-CCC3-0666-6187-1CC29EC67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8225" y="6837125"/>
            <a:ext cx="1752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8900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CF4B4C-C36E-8D2F-AB54-D36A12FE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14" y="0"/>
            <a:ext cx="1608783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51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7244A-F844-E0B6-CA04-12410E3F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32" y="0"/>
            <a:ext cx="13108752" cy="975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F812D-7138-60BA-DF26-A2B002214A1C}"/>
              </a:ext>
            </a:extLst>
          </p:cNvPr>
          <p:cNvSpPr txBox="1"/>
          <p:nvPr/>
        </p:nvSpPr>
        <p:spPr>
          <a:xfrm>
            <a:off x="13414252" y="8706432"/>
            <a:ext cx="312265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H.D. Son and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HChK,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</a:t>
            </a:r>
            <a:r>
              <a:rPr lang="en-KR" sz="2400" dirty="0"/>
              <a:t>n preparation (2022)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47217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Rectangle 625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27"/>
            <a:ext cx="17340262" cy="975832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763895" cy="97536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93702" cy="97536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947C3-143C-AADA-5120-2A86466EA6CF}"/>
              </a:ext>
            </a:extLst>
          </p:cNvPr>
          <p:cNvSpPr txBox="1"/>
          <p:nvPr/>
        </p:nvSpPr>
        <p:spPr>
          <a:xfrm>
            <a:off x="6643935" y="4103463"/>
            <a:ext cx="405239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7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30878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tangle"/>
          <p:cNvSpPr/>
          <p:nvPr/>
        </p:nvSpPr>
        <p:spPr>
          <a:xfrm>
            <a:off x="353956" y="1335894"/>
            <a:ext cx="16632350" cy="708181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67735" tIns="67735" rIns="67735" bIns="67735" anchor="ctr"/>
          <a:lstStyle/>
          <a:p>
            <a:pPr marL="502945" indent="-502945">
              <a:lnSpc>
                <a:spcPct val="160000"/>
              </a:lnSpc>
              <a:buSzPct val="50000"/>
              <a:buBlip>
                <a:blip r:embed="rId3"/>
              </a:buBlip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4000" dirty="0"/>
              <a:t>We introduced a pion mean-field approach, which describe both light and singly heavy baryons on an equal footing.</a:t>
            </a:r>
          </a:p>
          <a:p>
            <a:pPr marL="502945" indent="-502945">
              <a:lnSpc>
                <a:spcPct val="160000"/>
              </a:lnSpc>
              <a:buSzPct val="50000"/>
              <a:buBlip>
                <a:blip r:embed="rId3"/>
              </a:buBlip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4000" dirty="0"/>
              <a:t>The quark spin content of the light and singly heavy baryons (low-lying states) were discussed. </a:t>
            </a:r>
          </a:p>
          <a:p>
            <a:pPr marL="502945" indent="-502945">
              <a:lnSpc>
                <a:spcPct val="160000"/>
              </a:lnSpc>
              <a:buSzPct val="50000"/>
              <a:buBlip>
                <a:blip r:embed="rId3"/>
              </a:buBlip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4000" dirty="0"/>
              <a:t>Notable finding: All the light quarks inside a singly heavy baryon with spin 3/2 are positively polarized.  </a:t>
            </a:r>
          </a:p>
          <a:p>
            <a:pPr marL="502945" indent="-502945" algn="ctr">
              <a:lnSpc>
                <a:spcPct val="160000"/>
              </a:lnSpc>
              <a:buSzPct val="50000"/>
              <a:buBlip>
                <a:blip r:embed="rId3"/>
              </a:buBlip>
              <a:defRPr sz="3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4000" dirty="0"/>
              <a:t>We briefly mentioned the light-quark PDFs in a singly heavy baryon.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Hamlet Act 2, Scene 2…"/>
          <p:cNvSpPr txBox="1"/>
          <p:nvPr/>
        </p:nvSpPr>
        <p:spPr>
          <a:xfrm>
            <a:off x="10575252" y="3302798"/>
            <a:ext cx="5206558" cy="169277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2" tIns="50802" rIns="50802" bIns="50802" anchor="ctr">
            <a:spAutoFit/>
          </a:bodyPr>
          <a:lstStyle/>
          <a:p>
            <a:pPr defTabSz="1219261">
              <a:spcBef>
                <a:spcPts val="2800"/>
              </a:spcBef>
              <a:buClr>
                <a:srgbClr val="EBEBEB"/>
              </a:buClr>
              <a:buFont typeface="Arial"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rPr sz="4000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</a:rPr>
              <a:t>Hamlet Act 2, Scene 2</a:t>
            </a:r>
          </a:p>
          <a:p>
            <a:pPr defTabSz="1219261">
              <a:spcBef>
                <a:spcPts val="2800"/>
              </a:spcBef>
              <a:buClr>
                <a:srgbClr val="EBEBEB"/>
              </a:buClr>
              <a:buFont typeface="Arial"/>
              <a:defRPr sz="420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</a:defRPr>
            </a:pPr>
            <a:r>
              <a:rPr sz="4000" dirty="0"/>
              <a:t>by Shakespeare</a:t>
            </a:r>
          </a:p>
        </p:txBody>
      </p:sp>
      <p:sp>
        <p:nvSpPr>
          <p:cNvPr id="633" name="Though this be madness,  yet there is method in it."/>
          <p:cNvSpPr txBox="1"/>
          <p:nvPr/>
        </p:nvSpPr>
        <p:spPr>
          <a:xfrm>
            <a:off x="563624" y="528289"/>
            <a:ext cx="10997138" cy="2352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>
              <a:defRPr sz="7000">
                <a:solidFill>
                  <a:srgbClr val="FFAB3A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7200" dirty="0"/>
              <a:t>Though this be madness, </a:t>
            </a:r>
            <a:br>
              <a:rPr sz="7200" dirty="0"/>
            </a:br>
            <a:r>
              <a:rPr sz="7200" dirty="0"/>
              <a:t>yet there is method in it.</a:t>
            </a:r>
          </a:p>
        </p:txBody>
      </p:sp>
      <p:sp>
        <p:nvSpPr>
          <p:cNvPr id="634" name="Thank you very much for the attention!"/>
          <p:cNvSpPr txBox="1"/>
          <p:nvPr/>
        </p:nvSpPr>
        <p:spPr>
          <a:xfrm>
            <a:off x="2374607" y="8002565"/>
            <a:ext cx="11947719" cy="96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4900">
                <a:solidFill>
                  <a:schemeClr val="accent4"/>
                </a:solidFill>
              </a:defRPr>
            </a:lvl1pPr>
          </a:lstStyle>
          <a:p>
            <a:r>
              <a:rPr sz="5400" dirty="0"/>
              <a:t>Thank you very much for the attention!</a:t>
            </a:r>
          </a:p>
        </p:txBody>
      </p:sp>
      <p:sp>
        <p:nvSpPr>
          <p:cNvPr id="635" name="Thanks to my Collaborators! Y.-S. Jun, J.-Y. Kim, H.-D. Son, J.-M. Suh, Gh.-S. Yang"/>
          <p:cNvSpPr txBox="1"/>
          <p:nvPr/>
        </p:nvSpPr>
        <p:spPr>
          <a:xfrm>
            <a:off x="711492" y="5604414"/>
            <a:ext cx="12396559" cy="1614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>
              <a:defRPr sz="360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defRPr>
            </a:pPr>
            <a:r>
              <a:rPr sz="4800" dirty="0"/>
              <a:t>Thanks to my Collaborators!</a:t>
            </a:r>
            <a:br>
              <a:rPr sz="4800" dirty="0"/>
            </a:br>
            <a:r>
              <a:rPr sz="4800" dirty="0"/>
              <a:t>J.-Y. Kim, H.-D. Son, J.-M. Suh, </a:t>
            </a:r>
            <a:r>
              <a:rPr sz="4800" dirty="0" err="1"/>
              <a:t>Gh</a:t>
            </a:r>
            <a:r>
              <a:rPr sz="4800" dirty="0"/>
              <a:t>.-S. Yan</a:t>
            </a:r>
            <a:r>
              <a:rPr lang="en-US" sz="4800" dirty="0"/>
              <a:t>g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E3B2A-D38C-4C35-8719-C16B66BEA53F}"/>
              </a:ext>
            </a:extLst>
          </p:cNvPr>
          <p:cNvSpPr/>
          <p:nvPr/>
        </p:nvSpPr>
        <p:spPr>
          <a:xfrm>
            <a:off x="13938295" y="21509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Diakonov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Petrov,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NPB 272 (1986) 457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9EB3CF-152A-1B34-6BF5-1214A4A51629}"/>
              </a:ext>
            </a:extLst>
          </p:cNvPr>
          <p:cNvGrpSpPr/>
          <p:nvPr/>
        </p:nvGrpSpPr>
        <p:grpSpPr>
          <a:xfrm>
            <a:off x="598443" y="215091"/>
            <a:ext cx="10726050" cy="7697986"/>
            <a:chOff x="193997" y="2722064"/>
            <a:chExt cx="9372034" cy="66084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B89AD3-7527-6C22-3163-143CB5F4B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997" y="2722064"/>
              <a:ext cx="9372034" cy="66084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40CE6F-4C15-0700-AAAB-38FD4E8B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306" y="3517407"/>
              <a:ext cx="749300" cy="3429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CA3937-471D-5724-E058-B4A75244C3DB}"/>
                </a:ext>
              </a:extLst>
            </p:cNvPr>
            <p:cNvSpPr/>
            <p:nvPr/>
          </p:nvSpPr>
          <p:spPr>
            <a:xfrm>
              <a:off x="3259606" y="3454013"/>
              <a:ext cx="55515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KR" sz="2400" dirty="0"/>
                <a:t>: Dynamical quark mass from  </a:t>
              </a:r>
              <a:br>
                <a:rPr lang="en-KR" sz="2400" dirty="0"/>
              </a:br>
              <a:r>
                <a:rPr lang="en-KR" sz="2400" dirty="0"/>
                <a:t>the Fourier transform of the quark  </a:t>
              </a:r>
              <a:br>
                <a:rPr lang="en-KR" sz="2400" dirty="0"/>
              </a:br>
              <a:r>
                <a:rPr lang="en-KR" sz="2400" dirty="0"/>
                <a:t>zero mode in the instanton background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8889E9-D762-40A9-019F-BC2D5BB83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00" y="8008793"/>
            <a:ext cx="13639800" cy="120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E1DD1C-3A21-2E5A-9B08-0326BE1D1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088" y="1242066"/>
            <a:ext cx="5555334" cy="1890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3ED54-99EC-407A-D108-D91FF3AAE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1224" y="6777976"/>
            <a:ext cx="172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55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EE6F7-C90B-7329-D3C7-012556B5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19" y="1430552"/>
            <a:ext cx="4305300" cy="215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280BF-2F50-3CFB-3F48-00A7F77B8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227" y="2052852"/>
            <a:ext cx="7747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240E90-7110-EA4D-B7C8-611450868510}"/>
              </a:ext>
            </a:extLst>
          </p:cNvPr>
          <p:cNvSpPr txBox="1"/>
          <p:nvPr/>
        </p:nvSpPr>
        <p:spPr>
          <a:xfrm>
            <a:off x="7367954" y="1983934"/>
            <a:ext cx="502220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Effective quark interactions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59DA1-A731-4A7C-661A-ECBE52EB6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19" y="3592116"/>
            <a:ext cx="12402715" cy="1950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9DF48-FC83-BE0E-3E64-DDD7A0F8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00" y="5543657"/>
            <a:ext cx="14995784" cy="2779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AC32C1-3D4C-6D08-CB02-06CF6FD8DEA0}"/>
              </a:ext>
            </a:extLst>
          </p:cNvPr>
          <p:cNvSpPr txBox="1"/>
          <p:nvPr/>
        </p:nvSpPr>
        <p:spPr>
          <a:xfrm>
            <a:off x="755100" y="289650"/>
            <a:ext cx="8638583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Low-energy QCD parttion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6A540-5491-301F-2A43-1C2F31756C8F}"/>
              </a:ext>
            </a:extLst>
          </p:cNvPr>
          <p:cNvSpPr txBox="1"/>
          <p:nvPr/>
        </p:nvSpPr>
        <p:spPr>
          <a:xfrm>
            <a:off x="804681" y="8740974"/>
            <a:ext cx="98728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After bosonization, we have the effective chiral action.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068FC0-2A49-D6AC-94E7-9FD00438724C}"/>
              </a:ext>
            </a:extLst>
          </p:cNvPr>
          <p:cNvSpPr/>
          <p:nvPr/>
        </p:nvSpPr>
        <p:spPr>
          <a:xfrm>
            <a:off x="13938295" y="21509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Diakonov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Petrov,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NPB 272 (1986) 457</a:t>
            </a:r>
          </a:p>
        </p:txBody>
      </p:sp>
    </p:spTree>
    <p:extLst>
      <p:ext uri="{BB962C8B-B14F-4D97-AF65-F5344CB8AC3E}">
        <p14:creationId xmlns:p14="http://schemas.microsoft.com/office/powerpoint/2010/main" val="183962498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_mathrm_eff_pi^.pdf" descr="S_mathrm_eff_pi^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58" y="7624550"/>
            <a:ext cx="8778865" cy="52221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Effective chiral action:"/>
          <p:cNvSpPr txBox="1"/>
          <p:nvPr/>
        </p:nvSpPr>
        <p:spPr>
          <a:xfrm>
            <a:off x="971548" y="6503077"/>
            <a:ext cx="9748399" cy="75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3000"/>
            </a:lvl1pPr>
          </a:lstStyle>
          <a:p>
            <a:r>
              <a:rPr lang="en-US" sz="4000" dirty="0"/>
              <a:t>E</a:t>
            </a:r>
            <a:r>
              <a:rPr sz="4000" dirty="0"/>
              <a:t>ffective chiral action</a:t>
            </a:r>
            <a:r>
              <a:rPr lang="en-US" sz="4000" dirty="0"/>
              <a:t> as the starting point:</a:t>
            </a:r>
            <a:endParaRPr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EB50E6-B796-8E38-7A6A-9F79B1D57ED4}"/>
              </a:ext>
            </a:extLst>
          </p:cNvPr>
          <p:cNvCxnSpPr>
            <a:cxnSpLocks/>
          </p:cNvCxnSpPr>
          <p:nvPr/>
        </p:nvCxnSpPr>
        <p:spPr>
          <a:xfrm>
            <a:off x="291940" y="6107723"/>
            <a:ext cx="11182662" cy="0"/>
          </a:xfrm>
          <a:prstGeom prst="line">
            <a:avLst/>
          </a:prstGeom>
          <a:noFill/>
          <a:ln w="60325" cap="flat">
            <a:solidFill>
              <a:schemeClr val="tx2">
                <a:lumMod val="60000"/>
                <a:lumOff val="4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1A7173-7ED3-9EB8-1259-793E90A0CED2}"/>
              </a:ext>
            </a:extLst>
          </p:cNvPr>
          <p:cNvSpPr txBox="1"/>
          <p:nvPr/>
        </p:nvSpPr>
        <p:spPr>
          <a:xfrm>
            <a:off x="971548" y="8515893"/>
            <a:ext cx="950580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en-K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onstant M requires regularizations for quark loops.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CBE9C-FE21-6DF6-C398-97E21A62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3" y="540196"/>
            <a:ext cx="15069412" cy="2220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89DA3-E9A9-6479-95EA-CD2AF62A9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03" y="2775425"/>
            <a:ext cx="12609961" cy="963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C7C4A-860C-348A-D231-529B8F20E871}"/>
              </a:ext>
            </a:extLst>
          </p:cNvPr>
          <p:cNvSpPr txBox="1"/>
          <p:nvPr/>
        </p:nvSpPr>
        <p:spPr>
          <a:xfrm>
            <a:off x="12344401" y="5713117"/>
            <a:ext cx="447398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Mesons</a:t>
            </a:r>
            <a:r>
              <a:rPr lang="en-US" dirty="0"/>
              <a:t> </a:t>
            </a:r>
            <a:r>
              <a:rPr lang="de-DE" dirty="0"/>
              <a:t>and</a:t>
            </a:r>
            <a:r>
              <a:rPr lang="en-US" dirty="0"/>
              <a:t> </a:t>
            </a:r>
            <a:r>
              <a:rPr lang="de-DE" dirty="0" err="1"/>
              <a:t>baryons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 on an </a:t>
            </a:r>
            <a:br>
              <a:rPr lang="de-DE" dirty="0"/>
            </a:b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footing</a:t>
            </a:r>
            <a:r>
              <a:rPr lang="de-DE" dirty="0"/>
              <a:t>.</a:t>
            </a:r>
            <a:endParaRPr kumimoji="0" lang="en-K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07098-8698-7EBB-A27C-CDBB45199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612" y="3837872"/>
            <a:ext cx="3479250" cy="2191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4F92E-B6AB-61E0-8D3A-5F5DF93C5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731" y="3584734"/>
            <a:ext cx="4473982" cy="242983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2F5C31-7AAE-D5DD-A958-07DE41053F36}"/>
              </a:ext>
            </a:extLst>
          </p:cNvPr>
          <p:cNvCxnSpPr/>
          <p:nvPr/>
        </p:nvCxnSpPr>
        <p:spPr>
          <a:xfrm>
            <a:off x="439615" y="4933746"/>
            <a:ext cx="668216" cy="0"/>
          </a:xfrm>
          <a:prstGeom prst="straightConnector1">
            <a:avLst/>
          </a:prstGeom>
          <a:noFill/>
          <a:ln w="88900" cap="flat">
            <a:solidFill>
              <a:schemeClr val="accent5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35564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Witten’s seminal idea: Baryon in the large Nc"/>
          <p:cNvSpPr txBox="1"/>
          <p:nvPr/>
        </p:nvSpPr>
        <p:spPr>
          <a:xfrm>
            <a:off x="771823" y="206674"/>
            <a:ext cx="11373843" cy="79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333374" indent="-333374">
              <a:buSzPct val="50000"/>
              <a:buBlip>
                <a:blip r:embed="rId2"/>
              </a:buBlip>
            </a:lvl1pPr>
          </a:lstStyle>
          <a:p>
            <a:r>
              <a:rPr sz="4267"/>
              <a:t>Witten’s seminal idea: Baryon in the large Nc</a:t>
            </a:r>
          </a:p>
        </p:txBody>
      </p:sp>
      <p:sp>
        <p:nvSpPr>
          <p:cNvPr id="133" name="Problem in low-energy QCD: Large value of the strong coupling constant"/>
          <p:cNvSpPr txBox="1"/>
          <p:nvPr/>
        </p:nvSpPr>
        <p:spPr>
          <a:xfrm>
            <a:off x="1259769" y="1240165"/>
            <a:ext cx="14640763" cy="67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 marL="228600" indent="-228600">
              <a:buSzPct val="100000"/>
              <a:buChar char="-"/>
              <a:defRPr sz="2600">
                <a:solidFill>
                  <a:srgbClr val="193E67"/>
                </a:solidFill>
              </a:defRPr>
            </a:lvl1pPr>
          </a:lstStyle>
          <a:p>
            <a:r>
              <a:rPr sz="3467" dirty="0"/>
              <a:t>Problem in low-energy QCD: Large value of the strong coupling constant</a:t>
            </a:r>
          </a:p>
        </p:txBody>
      </p:sp>
      <p:pic>
        <p:nvPicPr>
          <p:cNvPr id="134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2" y="3156297"/>
            <a:ext cx="902764" cy="399212"/>
          </a:xfrm>
          <a:prstGeom prst="rect">
            <a:avLst/>
          </a:prstGeom>
        </p:spPr>
      </p:pic>
      <p:sp>
        <p:nvSpPr>
          <p:cNvPr id="136" name="The number of color as an implicit expansion parameter"/>
          <p:cNvSpPr txBox="1"/>
          <p:nvPr/>
        </p:nvSpPr>
        <p:spPr>
          <a:xfrm>
            <a:off x="1621618" y="2023499"/>
            <a:ext cx="11101333" cy="67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600">
                <a:solidFill>
                  <a:srgbClr val="424D56"/>
                </a:solidFill>
              </a:defRPr>
            </a:lvl1pPr>
          </a:lstStyle>
          <a:p>
            <a:r>
              <a:rPr sz="3467" dirty="0"/>
              <a:t>The number of color as an implicit expansion parameter</a:t>
            </a:r>
          </a:p>
        </p:txBody>
      </p:sp>
      <p:sp>
        <p:nvSpPr>
          <p:cNvPr id="137" name="A baryon can be viewed as a state of Nc quarks bound  by mesonic mean fields."/>
          <p:cNvSpPr txBox="1"/>
          <p:nvPr/>
        </p:nvSpPr>
        <p:spPr>
          <a:xfrm>
            <a:off x="1621618" y="2854485"/>
            <a:ext cx="14097025" cy="14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372552" indent="-372552" defTabSz="609630">
              <a:buSzPct val="50000"/>
              <a:buBlip>
                <a:blip r:embed="rId4"/>
              </a:buBlip>
            </a:pPr>
            <a:r>
              <a:rPr sz="4267" dirty="0"/>
              <a:t> A </a:t>
            </a:r>
            <a:r>
              <a:rPr sz="4267" dirty="0">
                <a:solidFill>
                  <a:srgbClr val="C82506"/>
                </a:solidFill>
              </a:rPr>
              <a:t>baryon</a:t>
            </a:r>
            <a:r>
              <a:rPr sz="4267" dirty="0"/>
              <a:t> can be viewed as a state of Nc quarks bound </a:t>
            </a:r>
            <a:br>
              <a:rPr sz="4267" dirty="0"/>
            </a:br>
            <a:r>
              <a:rPr sz="4267" dirty="0"/>
              <a:t>by mesonic </a:t>
            </a:r>
            <a:r>
              <a:rPr sz="4267" b="1" dirty="0">
                <a:solidFill>
                  <a:srgbClr val="164F86"/>
                </a:solidFill>
              </a:rPr>
              <a:t>mean fields</a:t>
            </a:r>
            <a:r>
              <a:rPr sz="4267" dirty="0"/>
              <a:t>. </a:t>
            </a:r>
          </a:p>
        </p:txBody>
      </p:sp>
      <p:sp>
        <p:nvSpPr>
          <p:cNvPr id="138" name="NPB, 149(1979)285"/>
          <p:cNvSpPr txBox="1"/>
          <p:nvPr/>
        </p:nvSpPr>
        <p:spPr>
          <a:xfrm>
            <a:off x="13580948" y="329785"/>
            <a:ext cx="3163262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/>
              <a:t>NPB, 149(1979)285</a:t>
            </a:r>
          </a:p>
        </p:txBody>
      </p:sp>
      <p:sp>
        <p:nvSpPr>
          <p:cNvPr id="139" name="Group"/>
          <p:cNvSpPr/>
          <p:nvPr/>
        </p:nvSpPr>
        <p:spPr>
          <a:xfrm>
            <a:off x="2071429" y="5438016"/>
            <a:ext cx="1693386" cy="1693386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518609" indent="-518609" defTabSz="609630">
              <a:lnSpc>
                <a:spcPct val="120000"/>
              </a:lnSpc>
              <a:buSzPct val="145000"/>
              <a:buChar char="•"/>
              <a:defRPr sz="2800">
                <a:solidFill>
                  <a:srgbClr val="002452"/>
                </a:solidFill>
              </a:defRPr>
            </a:pPr>
            <a:r>
              <a:rPr sz="3734" dirty="0"/>
              <a:t>Its mass is proportional to </a:t>
            </a:r>
            <a:r>
              <a:rPr sz="3734" i="1" dirty="0"/>
              <a:t>Nc</a:t>
            </a:r>
            <a:r>
              <a:rPr sz="3734" dirty="0"/>
              <a:t>, while its width is of order </a:t>
            </a:r>
            <a:r>
              <a:rPr sz="3734" i="1" dirty="0"/>
              <a:t>O(1)</a:t>
            </a:r>
            <a:r>
              <a:rPr sz="3734" dirty="0"/>
              <a:t>.</a:t>
            </a:r>
          </a:p>
          <a:p>
            <a:pPr marL="518609" indent="-518609" defTabSz="609630">
              <a:lnSpc>
                <a:spcPct val="120000"/>
              </a:lnSpc>
              <a:buSzPct val="145000"/>
              <a:buChar char="•"/>
              <a:defRPr sz="2800">
                <a:solidFill>
                  <a:srgbClr val="002452"/>
                </a:solidFill>
              </a:defRPr>
            </a:pPr>
            <a:r>
              <a:rPr sz="3734" dirty="0"/>
              <a:t>Mesons are weakly interacting </a:t>
            </a:r>
            <a:br>
              <a:rPr sz="3734" dirty="0"/>
            </a:br>
            <a:r>
              <a:rPr sz="3734" dirty="0"/>
              <a:t>(Quantum fluctuations are suppressed by 1/Nc: </a:t>
            </a:r>
            <a:r>
              <a:rPr sz="3734" i="1" dirty="0">
                <a:solidFill>
                  <a:srgbClr val="773F9B"/>
                </a:solidFill>
              </a:rPr>
              <a:t>O(1/Nc)</a:t>
            </a:r>
            <a:r>
              <a:rPr sz="3734" dirty="0"/>
              <a:t>).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912707" y="7048766"/>
            <a:ext cx="15157702" cy="2449398"/>
            <a:chOff x="-31750" y="-31750"/>
            <a:chExt cx="11367928" cy="1836991"/>
          </a:xfrm>
        </p:grpSpPr>
        <p:sp>
          <p:nvSpPr>
            <p:cNvPr id="143" name="A singly heavy baryon can be viewed as a state of  Nc-1 quarks bound by mesonic mean fields."/>
            <p:cNvSpPr txBox="1"/>
            <p:nvPr/>
          </p:nvSpPr>
          <p:spPr>
            <a:xfrm>
              <a:off x="643243" y="621344"/>
              <a:ext cx="9727287" cy="1087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/>
            <a:p>
              <a:pPr marL="372552" indent="-372552" defTabSz="609630">
                <a:buSzPct val="50000"/>
                <a:buBlip>
                  <a:blip r:embed="rId4"/>
                </a:buBlip>
              </a:pPr>
              <a:r>
                <a:rPr sz="4267"/>
                <a:t> </a:t>
              </a:r>
              <a:r>
                <a:rPr sz="4267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A singly heavy</a:t>
              </a:r>
              <a:r>
                <a:rPr sz="4267"/>
                <a:t> </a:t>
              </a:r>
              <a:r>
                <a:rPr sz="4267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baryon</a:t>
              </a:r>
              <a:r>
                <a:rPr sz="4267"/>
                <a:t> can be viewed as a state of </a:t>
              </a:r>
              <a:br>
                <a:rPr sz="4267"/>
              </a:br>
              <a:r>
                <a:rPr sz="4267"/>
                <a:t>Nc-1 quarks bound by mesonic </a:t>
              </a:r>
              <a:r>
                <a:rPr sz="4267" b="1">
                  <a:solidFill>
                    <a:srgbClr val="164F86"/>
                  </a:solidFill>
                </a:rPr>
                <a:t>mean fields</a:t>
              </a:r>
              <a:r>
                <a:rPr sz="4267"/>
                <a:t>. </a:t>
              </a:r>
            </a:p>
          </p:txBody>
        </p:sp>
        <p:sp>
          <p:nvSpPr>
            <p:cNvPr id="144" name="Extension"/>
            <p:cNvSpPr txBox="1"/>
            <p:nvPr/>
          </p:nvSpPr>
          <p:spPr>
            <a:xfrm>
              <a:off x="1288661" y="-18431"/>
              <a:ext cx="2243738" cy="595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 marL="444500" indent="-444500">
                <a:buSzPct val="50000"/>
                <a:buBlip>
                  <a:blip r:embed="rId2"/>
                </a:buBlip>
              </a:lvl1pPr>
            </a:lstStyle>
            <a:p>
              <a:r>
                <a:rPr sz="4267"/>
                <a:t>Extension</a:t>
              </a:r>
            </a:p>
          </p:txBody>
        </p:sp>
        <p:pic>
          <p:nvPicPr>
            <p:cNvPr id="145" name="Rectangle Rectangle" descr="Rectangle Rectangl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1750" y="-31750"/>
              <a:ext cx="11367928" cy="18369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"/>
          <p:cNvGrpSpPr/>
          <p:nvPr/>
        </p:nvGrpSpPr>
        <p:grpSpPr>
          <a:xfrm>
            <a:off x="1249913" y="480078"/>
            <a:ext cx="14291940" cy="3078263"/>
            <a:chOff x="0" y="-2721"/>
            <a:chExt cx="10718626" cy="2308626"/>
          </a:xfrm>
        </p:grpSpPr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2038" y="0"/>
              <a:ext cx="906163" cy="55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" name="Given action           ,"/>
            <p:cNvSpPr txBox="1"/>
            <p:nvPr/>
          </p:nvSpPr>
          <p:spPr>
            <a:xfrm>
              <a:off x="0" y="-2721"/>
              <a:ext cx="3525299" cy="564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4000"/>
                <a:t>Given action           ,</a:t>
              </a:r>
            </a:p>
          </p:txBody>
        </p:sp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96325" y="1189408"/>
              <a:ext cx="622301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202" y="902630"/>
              <a:ext cx="2880406" cy="1403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: Solution of this saddle-point equation"/>
            <p:cNvSpPr txBox="1"/>
            <p:nvPr/>
          </p:nvSpPr>
          <p:spPr>
            <a:xfrm>
              <a:off x="3277187" y="1218437"/>
              <a:ext cx="6627014" cy="564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>
              <a:lvl1pPr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4000"/>
                <a:t>: Solution of this saddle-point equation</a:t>
              </a:r>
            </a:p>
          </p:txBody>
        </p:sp>
      </p:grpSp>
      <p:sp>
        <p:nvSpPr>
          <p:cNvPr id="155" name="This classical solution is regarded as a mean field."/>
          <p:cNvSpPr txBox="1"/>
          <p:nvPr/>
        </p:nvSpPr>
        <p:spPr>
          <a:xfrm>
            <a:off x="4766547" y="3103608"/>
            <a:ext cx="11572616" cy="75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3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sz="4000" dirty="0"/>
              <a:t>This classical solution is regarded as a mean field.</a:t>
            </a:r>
          </a:p>
        </p:txBody>
      </p:sp>
      <p:grpSp>
        <p:nvGrpSpPr>
          <p:cNvPr id="179" name="Group"/>
          <p:cNvGrpSpPr/>
          <p:nvPr/>
        </p:nvGrpSpPr>
        <p:grpSpPr>
          <a:xfrm>
            <a:off x="3485385" y="4013167"/>
            <a:ext cx="10369491" cy="5646963"/>
            <a:chOff x="0" y="-43834"/>
            <a:chExt cx="7776879" cy="4235091"/>
          </a:xfrm>
        </p:grpSpPr>
        <p:grpSp>
          <p:nvGrpSpPr>
            <p:cNvPr id="171" name="Group"/>
            <p:cNvGrpSpPr/>
            <p:nvPr/>
          </p:nvGrpSpPr>
          <p:grpSpPr>
            <a:xfrm>
              <a:off x="0" y="0"/>
              <a:ext cx="2018690" cy="1954060"/>
              <a:chOff x="0" y="0"/>
              <a:chExt cx="2018689" cy="1954059"/>
            </a:xfrm>
          </p:grpSpPr>
          <p:sp>
            <p:nvSpPr>
              <p:cNvPr id="156" name="Circle"/>
              <p:cNvSpPr/>
              <p:nvPr/>
            </p:nvSpPr>
            <p:spPr>
              <a:xfrm>
                <a:off x="1176901" y="152990"/>
                <a:ext cx="220504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57" name="Circle"/>
              <p:cNvSpPr/>
              <p:nvPr/>
            </p:nvSpPr>
            <p:spPr>
              <a:xfrm>
                <a:off x="899093" y="433836"/>
                <a:ext cx="220504" cy="215653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58" name="Circle"/>
              <p:cNvSpPr/>
              <p:nvPr/>
            </p:nvSpPr>
            <p:spPr>
              <a:xfrm>
                <a:off x="419353" y="527174"/>
                <a:ext cx="220503" cy="215652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59" name="Circle"/>
              <p:cNvSpPr/>
              <p:nvPr/>
            </p:nvSpPr>
            <p:spPr>
              <a:xfrm>
                <a:off x="1097196" y="724281"/>
                <a:ext cx="220503" cy="215652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0" name="Circle"/>
              <p:cNvSpPr/>
              <p:nvPr/>
            </p:nvSpPr>
            <p:spPr>
              <a:xfrm>
                <a:off x="419353" y="1105281"/>
                <a:ext cx="220503" cy="215652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1" name="Circle"/>
              <p:cNvSpPr/>
              <p:nvPr/>
            </p:nvSpPr>
            <p:spPr>
              <a:xfrm>
                <a:off x="773506" y="945036"/>
                <a:ext cx="220503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2" name="Circle"/>
              <p:cNvSpPr/>
              <p:nvPr/>
            </p:nvSpPr>
            <p:spPr>
              <a:xfrm>
                <a:off x="1371144" y="527174"/>
                <a:ext cx="220503" cy="215652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3" name="Circle"/>
              <p:cNvSpPr/>
              <p:nvPr/>
            </p:nvSpPr>
            <p:spPr>
              <a:xfrm>
                <a:off x="1454966" y="1342033"/>
                <a:ext cx="220503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4" name="Circle"/>
              <p:cNvSpPr/>
              <p:nvPr/>
            </p:nvSpPr>
            <p:spPr>
              <a:xfrm>
                <a:off x="1013874" y="1486281"/>
                <a:ext cx="220503" cy="215652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5" name="Oval"/>
              <p:cNvSpPr/>
              <p:nvPr/>
            </p:nvSpPr>
            <p:spPr>
              <a:xfrm>
                <a:off x="0" y="0"/>
                <a:ext cx="2018690" cy="1954060"/>
              </a:xfrm>
              <a:prstGeom prst="ellipse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933"/>
              </a:p>
            </p:txBody>
          </p:sp>
          <p:sp>
            <p:nvSpPr>
              <p:cNvPr id="166" name="Circle"/>
              <p:cNvSpPr/>
              <p:nvPr/>
            </p:nvSpPr>
            <p:spPr>
              <a:xfrm>
                <a:off x="115693" y="724281"/>
                <a:ext cx="220504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7" name="Circle"/>
              <p:cNvSpPr/>
              <p:nvPr/>
            </p:nvSpPr>
            <p:spPr>
              <a:xfrm>
                <a:off x="662920" y="1342033"/>
                <a:ext cx="220504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8" name="Circle"/>
              <p:cNvSpPr/>
              <p:nvPr/>
            </p:nvSpPr>
            <p:spPr>
              <a:xfrm>
                <a:off x="662920" y="152990"/>
                <a:ext cx="220504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69" name="Circle"/>
              <p:cNvSpPr/>
              <p:nvPr/>
            </p:nvSpPr>
            <p:spPr>
              <a:xfrm>
                <a:off x="1652073" y="724281"/>
                <a:ext cx="220504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sp>
            <p:nvSpPr>
              <p:cNvPr id="170" name="Circle"/>
              <p:cNvSpPr/>
              <p:nvPr/>
            </p:nvSpPr>
            <p:spPr>
              <a:xfrm>
                <a:off x="1127659" y="1105281"/>
                <a:ext cx="220503" cy="215652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</p:grpSp>
        <p:pic>
          <p:nvPicPr>
            <p:cNvPr id="172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3509" y="827330"/>
              <a:ext cx="1974719" cy="299400"/>
            </a:xfrm>
            <a:prstGeom prst="rect">
              <a:avLst/>
            </a:prstGeom>
            <a:effectLst/>
          </p:spPr>
        </p:pic>
        <p:sp>
          <p:nvSpPr>
            <p:cNvPr id="174" name="Mean-field potential that is produced by  all other particles."/>
            <p:cNvSpPr/>
            <p:nvPr/>
          </p:nvSpPr>
          <p:spPr>
            <a:xfrm>
              <a:off x="3109389" y="292125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7735" tIns="67735" rIns="67735" bIns="67735" numCol="1" anchor="ctr">
              <a:spAutoFit/>
            </a:bodyPr>
            <a:lstStyle/>
            <a:p>
              <a:pPr defTabSz="609630">
                <a:defRPr sz="26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467" dirty="0"/>
                <a:t>Mean-field potential that is produced by </a:t>
              </a:r>
              <a:br>
                <a:rPr sz="3467" dirty="0"/>
              </a:br>
              <a:r>
                <a:rPr sz="3467" dirty="0"/>
                <a:t>all other particles. </a:t>
              </a:r>
            </a:p>
          </p:txBody>
        </p:sp>
        <p:grpSp>
          <p:nvGrpSpPr>
            <p:cNvPr id="178" name="Group"/>
            <p:cNvGrpSpPr/>
            <p:nvPr/>
          </p:nvGrpSpPr>
          <p:grpSpPr>
            <a:xfrm>
              <a:off x="4947361" y="-43835"/>
              <a:ext cx="2829519" cy="2458452"/>
              <a:chOff x="-50800" y="-50799"/>
              <a:chExt cx="2829517" cy="2458451"/>
            </a:xfrm>
          </p:grpSpPr>
          <p:sp>
            <p:nvSpPr>
              <p:cNvPr id="175" name="Oval"/>
              <p:cNvSpPr/>
              <p:nvPr/>
            </p:nvSpPr>
            <p:spPr>
              <a:xfrm>
                <a:off x="1146345" y="980610"/>
                <a:ext cx="280400" cy="299400"/>
              </a:xfrm>
              <a:prstGeom prst="ellipse">
                <a:avLst/>
              </a:prstGeom>
              <a:solidFill>
                <a:srgbClr val="0B5D1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  <p:pic>
            <p:nvPicPr>
              <p:cNvPr id="184" name="Connection Line" descr="Connection Li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50800" y="-50800"/>
                <a:ext cx="2829518" cy="2053320"/>
              </a:xfrm>
              <a:prstGeom prst="rect">
                <a:avLst/>
              </a:prstGeom>
              <a:effectLst/>
            </p:spPr>
          </p:pic>
          <p:sp>
            <p:nvSpPr>
              <p:cNvPr id="177" name="Line"/>
              <p:cNvSpPr/>
              <p:nvPr/>
            </p:nvSpPr>
            <p:spPr>
              <a:xfrm flipH="1">
                <a:off x="417856" y="1251080"/>
                <a:ext cx="1" cy="115657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67735" tIns="67735" rIns="67735" bIns="67735" numCol="1" anchor="ctr">
                <a:noAutofit/>
              </a:bodyPr>
              <a:lstStyle/>
              <a:p>
                <a:pPr algn="ctr" defTabSz="541894">
                  <a:defRPr sz="2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3467"/>
              </a:p>
            </p:txBody>
          </p:sp>
        </p:grpSp>
      </p:grpSp>
      <p:sp>
        <p:nvSpPr>
          <p:cNvPr id="180" name="Nuclear shell models…"/>
          <p:cNvSpPr txBox="1"/>
          <p:nvPr/>
        </p:nvSpPr>
        <p:spPr>
          <a:xfrm>
            <a:off x="356985" y="8176295"/>
            <a:ext cx="8359878" cy="155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marL="270947" indent="-270947" defTabSz="609630">
              <a:buSzPct val="45000"/>
              <a:buBlip>
                <a:blip r:embed="rId7"/>
              </a:buBlip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67" dirty="0"/>
              <a:t>Nuclear shell models</a:t>
            </a:r>
          </a:p>
          <a:p>
            <a:pPr marL="270947" indent="-270947" defTabSz="609630">
              <a:buSzPct val="45000"/>
              <a:buBlip>
                <a:blip r:embed="rId7"/>
              </a:buBlip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67" dirty="0"/>
              <a:t>Ginzburg-Landau theory for superconductivity</a:t>
            </a:r>
          </a:p>
          <a:p>
            <a:pPr marL="270947" indent="-270947" defTabSz="609630">
              <a:buSzPct val="45000"/>
              <a:buBlip>
                <a:blip r:embed="rId7"/>
              </a:buBlip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067" dirty="0"/>
              <a:t>Quark potential models for baryons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1524</Words>
  <Application>Microsoft Macintosh PowerPoint</Application>
  <PresentationFormat>Custom</PresentationFormat>
  <Paragraphs>178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-apple-system</vt:lpstr>
      <vt:lpstr>Apple SD 산돌고딕 Neo 옅은체</vt:lpstr>
      <vt:lpstr>CMBX9</vt:lpstr>
      <vt:lpstr>CMR9</vt:lpstr>
      <vt:lpstr>Arial</vt:lpstr>
      <vt:lpstr>Comic Sans MS</vt:lpstr>
      <vt:lpstr>Gill Sans</vt:lpstr>
      <vt:lpstr>Helvetica</vt:lpstr>
      <vt:lpstr>Helvetica Neue</vt:lpstr>
      <vt:lpstr>Helvetica Neue Light</vt:lpstr>
      <vt:lpstr>Helvetica Neue Medium</vt:lpstr>
      <vt:lpstr>Helvetica Neue Thin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김현철</cp:lastModifiedBy>
  <cp:revision>13</cp:revision>
  <dcterms:modified xsi:type="dcterms:W3CDTF">2022-07-14T05:18:17Z</dcterms:modified>
</cp:coreProperties>
</file>