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92084" r:id="rId1"/>
  </p:sldMasterIdLst>
  <p:notesMasterIdLst>
    <p:notesMasterId r:id="rId25"/>
  </p:notesMasterIdLst>
  <p:handoutMasterIdLst>
    <p:handoutMasterId r:id="rId26"/>
  </p:handoutMasterIdLst>
  <p:sldIdLst>
    <p:sldId id="892" r:id="rId2"/>
    <p:sldId id="1079" r:id="rId3"/>
    <p:sldId id="1098" r:id="rId4"/>
    <p:sldId id="1117" r:id="rId5"/>
    <p:sldId id="1118" r:id="rId6"/>
    <p:sldId id="1119" r:id="rId7"/>
    <p:sldId id="1120" r:id="rId8"/>
    <p:sldId id="1033" r:id="rId9"/>
    <p:sldId id="862" r:id="rId10"/>
    <p:sldId id="1101" r:id="rId11"/>
    <p:sldId id="1100" r:id="rId12"/>
    <p:sldId id="684" r:id="rId13"/>
    <p:sldId id="1022" r:id="rId14"/>
    <p:sldId id="1116" r:id="rId15"/>
    <p:sldId id="1121" r:id="rId16"/>
    <p:sldId id="283" r:id="rId17"/>
    <p:sldId id="1104" r:id="rId18"/>
    <p:sldId id="1042" r:id="rId19"/>
    <p:sldId id="1106" r:id="rId20"/>
    <p:sldId id="1065" r:id="rId21"/>
    <p:sldId id="1107" r:id="rId22"/>
    <p:sldId id="1102" r:id="rId23"/>
    <p:sldId id="1108" r:id="rId24"/>
  </p:sldIdLst>
  <p:sldSz cx="9144000" cy="6858000" type="screen4x3"/>
  <p:notesSz cx="7023100" cy="9309100"/>
  <p:defaultTextStyle>
    <a:defPPr>
      <a:defRPr lang="en-US"/>
    </a:defPPr>
    <a:lvl1pPr algn="l" rtl="0" fontAlgn="base">
      <a:spcBef>
        <a:spcPct val="0"/>
      </a:spcBef>
      <a:spcAft>
        <a:spcPct val="0"/>
      </a:spcAft>
      <a:defRPr sz="3600" kern="1200">
        <a:solidFill>
          <a:schemeClr val="tx1"/>
        </a:solidFill>
        <a:latin typeface="Arial" pitchFamily="34" charset="0"/>
        <a:ea typeface="+mn-ea"/>
        <a:cs typeface="Arial" pitchFamily="34" charset="0"/>
      </a:defRPr>
    </a:lvl1pPr>
    <a:lvl2pPr marL="457177" algn="l" rtl="0" fontAlgn="base">
      <a:spcBef>
        <a:spcPct val="0"/>
      </a:spcBef>
      <a:spcAft>
        <a:spcPct val="0"/>
      </a:spcAft>
      <a:defRPr sz="3600" kern="1200">
        <a:solidFill>
          <a:schemeClr val="tx1"/>
        </a:solidFill>
        <a:latin typeface="Arial" pitchFamily="34" charset="0"/>
        <a:ea typeface="+mn-ea"/>
        <a:cs typeface="Arial" pitchFamily="34" charset="0"/>
      </a:defRPr>
    </a:lvl2pPr>
    <a:lvl3pPr marL="914353" algn="l" rtl="0" fontAlgn="base">
      <a:spcBef>
        <a:spcPct val="0"/>
      </a:spcBef>
      <a:spcAft>
        <a:spcPct val="0"/>
      </a:spcAft>
      <a:defRPr sz="3600" kern="1200">
        <a:solidFill>
          <a:schemeClr val="tx1"/>
        </a:solidFill>
        <a:latin typeface="Arial" pitchFamily="34" charset="0"/>
        <a:ea typeface="+mn-ea"/>
        <a:cs typeface="Arial" pitchFamily="34" charset="0"/>
      </a:defRPr>
    </a:lvl3pPr>
    <a:lvl4pPr marL="1371530" algn="l" rtl="0" fontAlgn="base">
      <a:spcBef>
        <a:spcPct val="0"/>
      </a:spcBef>
      <a:spcAft>
        <a:spcPct val="0"/>
      </a:spcAft>
      <a:defRPr sz="3600" kern="1200">
        <a:solidFill>
          <a:schemeClr val="tx1"/>
        </a:solidFill>
        <a:latin typeface="Arial" pitchFamily="34" charset="0"/>
        <a:ea typeface="+mn-ea"/>
        <a:cs typeface="Arial" pitchFamily="34" charset="0"/>
      </a:defRPr>
    </a:lvl4pPr>
    <a:lvl5pPr marL="1828706" algn="l" rtl="0" fontAlgn="base">
      <a:spcBef>
        <a:spcPct val="0"/>
      </a:spcBef>
      <a:spcAft>
        <a:spcPct val="0"/>
      </a:spcAft>
      <a:defRPr sz="3600" kern="1200">
        <a:solidFill>
          <a:schemeClr val="tx1"/>
        </a:solidFill>
        <a:latin typeface="Arial" pitchFamily="34" charset="0"/>
        <a:ea typeface="+mn-ea"/>
        <a:cs typeface="Arial" pitchFamily="34" charset="0"/>
      </a:defRPr>
    </a:lvl5pPr>
    <a:lvl6pPr marL="2285883" algn="l" defTabSz="914353" rtl="0" eaLnBrk="1" latinLnBrk="0" hangingPunct="1">
      <a:defRPr sz="3600" kern="1200">
        <a:solidFill>
          <a:schemeClr val="tx1"/>
        </a:solidFill>
        <a:latin typeface="Arial" pitchFamily="34" charset="0"/>
        <a:ea typeface="+mn-ea"/>
        <a:cs typeface="Arial" pitchFamily="34" charset="0"/>
      </a:defRPr>
    </a:lvl6pPr>
    <a:lvl7pPr marL="2743060" algn="l" defTabSz="914353" rtl="0" eaLnBrk="1" latinLnBrk="0" hangingPunct="1">
      <a:defRPr sz="3600" kern="1200">
        <a:solidFill>
          <a:schemeClr val="tx1"/>
        </a:solidFill>
        <a:latin typeface="Arial" pitchFamily="34" charset="0"/>
        <a:ea typeface="+mn-ea"/>
        <a:cs typeface="Arial" pitchFamily="34" charset="0"/>
      </a:defRPr>
    </a:lvl7pPr>
    <a:lvl8pPr marL="3200236" algn="l" defTabSz="914353" rtl="0" eaLnBrk="1" latinLnBrk="0" hangingPunct="1">
      <a:defRPr sz="3600" kern="1200">
        <a:solidFill>
          <a:schemeClr val="tx1"/>
        </a:solidFill>
        <a:latin typeface="Arial" pitchFamily="34" charset="0"/>
        <a:ea typeface="+mn-ea"/>
        <a:cs typeface="Arial" pitchFamily="34" charset="0"/>
      </a:defRPr>
    </a:lvl8pPr>
    <a:lvl9pPr marL="3657413" algn="l" defTabSz="914353" rtl="0" eaLnBrk="1" latinLnBrk="0" hangingPunct="1">
      <a:defRPr sz="3600"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348"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3">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kotz Mokeev" initials="VM" lastIdx="1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051"/>
    <a:srgbClr val="0000FF"/>
    <a:srgbClr val="0000CC"/>
    <a:srgbClr val="FC41EE"/>
    <a:srgbClr val="2A0090"/>
    <a:srgbClr val="E7FD63"/>
    <a:srgbClr val="E4F967"/>
    <a:srgbClr val="6666FF"/>
    <a:srgbClr val="FF66FF"/>
    <a:srgbClr val="FFD6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455" autoAdjust="0"/>
    <p:restoredTop sz="97725" autoAdjust="0"/>
  </p:normalViewPr>
  <p:slideViewPr>
    <p:cSldViewPr snapToGrid="0" snapToObjects="1">
      <p:cViewPr varScale="1">
        <p:scale>
          <a:sx n="202" d="100"/>
          <a:sy n="202" d="100"/>
        </p:scale>
        <p:origin x="3264" y="184"/>
      </p:cViewPr>
      <p:guideLst>
        <p:guide orient="horz" pos="348"/>
        <p:guide pos="2880"/>
      </p:guideLst>
    </p:cSldViewPr>
  </p:slideViewPr>
  <p:outlineViewPr>
    <p:cViewPr>
      <p:scale>
        <a:sx n="33" d="100"/>
        <a:sy n="33" d="100"/>
      </p:scale>
      <p:origin x="0" y="1008"/>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p:scale>
          <a:sx n="75" d="100"/>
          <a:sy n="75" d="100"/>
        </p:scale>
        <p:origin x="1200" y="-312"/>
      </p:cViewPr>
      <p:guideLst>
        <p:guide orient="horz" pos="2932"/>
        <p:guide pos="2213"/>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hdr" sz="quarter"/>
          </p:nvPr>
        </p:nvSpPr>
        <p:spPr bwMode="auto">
          <a:xfrm>
            <a:off x="0" y="1"/>
            <a:ext cx="3012172" cy="457670"/>
          </a:xfrm>
          <a:prstGeom prst="rect">
            <a:avLst/>
          </a:prstGeom>
          <a:noFill/>
          <a:ln w="9525">
            <a:noFill/>
            <a:miter lim="800000"/>
            <a:headEnd/>
            <a:tailEnd/>
          </a:ln>
          <a:effectLst/>
        </p:spPr>
        <p:txBody>
          <a:bodyPr vert="horz" wrap="square" lIns="91906" tIns="45955" rIns="91906" bIns="45955" numCol="1" anchor="t" anchorCtr="0" compatLnSpc="1">
            <a:prstTxWarp prst="textNoShape">
              <a:avLst/>
            </a:prstTxWarp>
          </a:bodyPr>
          <a:lstStyle>
            <a:lvl1pPr algn="l" defTabSz="920750" eaLnBrk="0" hangingPunct="0">
              <a:defRPr sz="1200">
                <a:latin typeface="Times New Roman" pitchFamily="18" charset="0"/>
                <a:cs typeface="+mn-cs"/>
              </a:defRPr>
            </a:lvl1pPr>
          </a:lstStyle>
          <a:p>
            <a:pPr>
              <a:defRPr/>
            </a:pPr>
            <a:endParaRPr lang="en-US"/>
          </a:p>
        </p:txBody>
      </p:sp>
      <p:sp>
        <p:nvSpPr>
          <p:cNvPr id="238595" name="Rectangle 3"/>
          <p:cNvSpPr>
            <a:spLocks noGrp="1" noChangeArrowheads="1"/>
          </p:cNvSpPr>
          <p:nvPr>
            <p:ph type="dt" sz="quarter" idx="1"/>
          </p:nvPr>
        </p:nvSpPr>
        <p:spPr bwMode="auto">
          <a:xfrm>
            <a:off x="4010929" y="1"/>
            <a:ext cx="3012172" cy="457670"/>
          </a:xfrm>
          <a:prstGeom prst="rect">
            <a:avLst/>
          </a:prstGeom>
          <a:noFill/>
          <a:ln w="9525">
            <a:noFill/>
            <a:miter lim="800000"/>
            <a:headEnd/>
            <a:tailEnd/>
          </a:ln>
          <a:effectLst/>
        </p:spPr>
        <p:txBody>
          <a:bodyPr vert="horz" wrap="square" lIns="91906" tIns="45955" rIns="91906" bIns="45955" numCol="1" anchor="t" anchorCtr="0" compatLnSpc="1">
            <a:prstTxWarp prst="textNoShape">
              <a:avLst/>
            </a:prstTxWarp>
          </a:bodyPr>
          <a:lstStyle>
            <a:lvl1pPr algn="r" defTabSz="920750" eaLnBrk="0" hangingPunct="0">
              <a:defRPr sz="1200">
                <a:latin typeface="Times New Roman" pitchFamily="18" charset="0"/>
                <a:cs typeface="+mn-cs"/>
              </a:defRPr>
            </a:lvl1pPr>
          </a:lstStyle>
          <a:p>
            <a:pPr>
              <a:defRPr/>
            </a:pPr>
            <a:endParaRPr lang="en-US"/>
          </a:p>
        </p:txBody>
      </p:sp>
      <p:sp>
        <p:nvSpPr>
          <p:cNvPr id="238596" name="Rectangle 4"/>
          <p:cNvSpPr>
            <a:spLocks noGrp="1" noChangeArrowheads="1"/>
          </p:cNvSpPr>
          <p:nvPr>
            <p:ph type="ftr" sz="quarter" idx="2"/>
          </p:nvPr>
        </p:nvSpPr>
        <p:spPr bwMode="auto">
          <a:xfrm>
            <a:off x="0" y="8837275"/>
            <a:ext cx="3012172" cy="459243"/>
          </a:xfrm>
          <a:prstGeom prst="rect">
            <a:avLst/>
          </a:prstGeom>
          <a:noFill/>
          <a:ln w="9525">
            <a:noFill/>
            <a:miter lim="800000"/>
            <a:headEnd/>
            <a:tailEnd/>
          </a:ln>
          <a:effectLst/>
        </p:spPr>
        <p:txBody>
          <a:bodyPr vert="horz" wrap="square" lIns="91906" tIns="45955" rIns="91906" bIns="45955" numCol="1" anchor="b" anchorCtr="0" compatLnSpc="1">
            <a:prstTxWarp prst="textNoShape">
              <a:avLst/>
            </a:prstTxWarp>
          </a:bodyPr>
          <a:lstStyle>
            <a:lvl1pPr algn="l" defTabSz="920750" eaLnBrk="0" hangingPunct="0">
              <a:defRPr sz="1200">
                <a:latin typeface="Times New Roman" pitchFamily="18" charset="0"/>
                <a:cs typeface="+mn-cs"/>
              </a:defRPr>
            </a:lvl1pPr>
          </a:lstStyle>
          <a:p>
            <a:pPr>
              <a:defRPr/>
            </a:pPr>
            <a:endParaRPr lang="en-US"/>
          </a:p>
        </p:txBody>
      </p:sp>
      <p:sp>
        <p:nvSpPr>
          <p:cNvPr id="238597" name="Rectangle 5"/>
          <p:cNvSpPr>
            <a:spLocks noGrp="1" noChangeArrowheads="1"/>
          </p:cNvSpPr>
          <p:nvPr>
            <p:ph type="sldNum" sz="quarter" idx="3"/>
          </p:nvPr>
        </p:nvSpPr>
        <p:spPr bwMode="auto">
          <a:xfrm>
            <a:off x="4010929" y="8837275"/>
            <a:ext cx="3012172" cy="459243"/>
          </a:xfrm>
          <a:prstGeom prst="rect">
            <a:avLst/>
          </a:prstGeom>
          <a:noFill/>
          <a:ln w="9525">
            <a:noFill/>
            <a:miter lim="800000"/>
            <a:headEnd/>
            <a:tailEnd/>
          </a:ln>
          <a:effectLst/>
        </p:spPr>
        <p:txBody>
          <a:bodyPr vert="horz" wrap="square" lIns="91906" tIns="45955" rIns="91906" bIns="45955" numCol="1" anchor="b" anchorCtr="0" compatLnSpc="1">
            <a:prstTxWarp prst="textNoShape">
              <a:avLst/>
            </a:prstTxWarp>
          </a:bodyPr>
          <a:lstStyle>
            <a:lvl1pPr algn="r" defTabSz="920750" eaLnBrk="0" hangingPunct="0">
              <a:defRPr sz="1200">
                <a:latin typeface="Times New Roman" pitchFamily="18" charset="0"/>
                <a:cs typeface="+mn-cs"/>
              </a:defRPr>
            </a:lvl1pPr>
          </a:lstStyle>
          <a:p>
            <a:pPr>
              <a:defRPr/>
            </a:pPr>
            <a:fld id="{47856015-4752-48E0-896A-9421CA9A4222}" type="slidenum">
              <a:rPr lang="en-US"/>
              <a:pPr>
                <a:defRPr/>
              </a:pPr>
              <a:t>‹#›</a:t>
            </a:fld>
            <a:endParaRPr lang="en-US"/>
          </a:p>
        </p:txBody>
      </p:sp>
    </p:spTree>
    <p:extLst>
      <p:ext uri="{BB962C8B-B14F-4D97-AF65-F5344CB8AC3E}">
        <p14:creationId xmlns:p14="http://schemas.microsoft.com/office/powerpoint/2010/main" val="386711955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1"/>
            <a:ext cx="3047160" cy="462388"/>
          </a:xfrm>
          <a:prstGeom prst="rect">
            <a:avLst/>
          </a:prstGeom>
          <a:noFill/>
          <a:ln w="9525">
            <a:noFill/>
            <a:miter lim="800000"/>
            <a:headEnd/>
            <a:tailEnd/>
          </a:ln>
          <a:effectLst/>
        </p:spPr>
        <p:txBody>
          <a:bodyPr vert="horz" wrap="square" lIns="92853" tIns="46426" rIns="92853" bIns="46426" numCol="1" anchor="t" anchorCtr="0" compatLnSpc="1">
            <a:prstTxWarp prst="textNoShape">
              <a:avLst/>
            </a:prstTxWarp>
          </a:bodyPr>
          <a:lstStyle>
            <a:lvl1pPr algn="l" defTabSz="930275" eaLnBrk="0" hangingPunct="0">
              <a:defRPr sz="1200">
                <a:latin typeface="Times New Roman" pitchFamily="18" charset="0"/>
                <a:cs typeface="+mn-cs"/>
              </a:defRPr>
            </a:lvl1pPr>
          </a:lstStyle>
          <a:p>
            <a:pPr>
              <a:defRPr/>
            </a:pPr>
            <a:r>
              <a:rPr lang="fr-FR"/>
              <a:t>V.</a:t>
            </a:r>
            <a:r>
              <a:rPr lang="fr-FR" err="1"/>
              <a:t>I.Mokeev</a:t>
            </a:r>
            <a:endParaRPr lang="fr-FR"/>
          </a:p>
        </p:txBody>
      </p:sp>
      <p:sp>
        <p:nvSpPr>
          <p:cNvPr id="3075" name="Rectangle 3"/>
          <p:cNvSpPr>
            <a:spLocks noGrp="1" noChangeArrowheads="1"/>
          </p:cNvSpPr>
          <p:nvPr>
            <p:ph type="dt" idx="1"/>
          </p:nvPr>
        </p:nvSpPr>
        <p:spPr bwMode="auto">
          <a:xfrm>
            <a:off x="3975940" y="1"/>
            <a:ext cx="3047160" cy="462388"/>
          </a:xfrm>
          <a:prstGeom prst="rect">
            <a:avLst/>
          </a:prstGeom>
          <a:noFill/>
          <a:ln w="9525">
            <a:noFill/>
            <a:miter lim="800000"/>
            <a:headEnd/>
            <a:tailEnd/>
          </a:ln>
          <a:effectLst/>
        </p:spPr>
        <p:txBody>
          <a:bodyPr vert="horz" wrap="square" lIns="92853" tIns="46426" rIns="92853" bIns="46426" numCol="1" anchor="t" anchorCtr="0" compatLnSpc="1">
            <a:prstTxWarp prst="textNoShape">
              <a:avLst/>
            </a:prstTxWarp>
          </a:bodyPr>
          <a:lstStyle>
            <a:lvl1pPr algn="r" defTabSz="930275" eaLnBrk="0" hangingPunct="0">
              <a:defRPr sz="1200">
                <a:latin typeface="Times New Roman" pitchFamily="18" charset="0"/>
                <a:cs typeface="+mn-cs"/>
              </a:defRPr>
            </a:lvl1pPr>
          </a:lstStyle>
          <a:p>
            <a:pPr>
              <a:defRPr/>
            </a:pPr>
            <a:endParaRPr lang="fr-FR"/>
          </a:p>
        </p:txBody>
      </p:sp>
      <p:sp>
        <p:nvSpPr>
          <p:cNvPr id="87044" name="Rectangle 4"/>
          <p:cNvSpPr>
            <a:spLocks noGrp="1" noRot="1" noChangeAspect="1" noChangeArrowheads="1" noTextEdit="1"/>
          </p:cNvSpPr>
          <p:nvPr>
            <p:ph type="sldImg" idx="2"/>
          </p:nvPr>
        </p:nvSpPr>
        <p:spPr bwMode="auto">
          <a:xfrm>
            <a:off x="1187450" y="701675"/>
            <a:ext cx="4651375" cy="3489325"/>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38322" y="4422569"/>
            <a:ext cx="5146456" cy="4185085"/>
          </a:xfrm>
          <a:prstGeom prst="rect">
            <a:avLst/>
          </a:prstGeom>
          <a:noFill/>
          <a:ln w="9525">
            <a:noFill/>
            <a:miter lim="800000"/>
            <a:headEnd/>
            <a:tailEnd/>
          </a:ln>
          <a:effectLst/>
        </p:spPr>
        <p:txBody>
          <a:bodyPr vert="horz" wrap="square" lIns="92853" tIns="46426" rIns="92853" bIns="46426"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3078" name="Rectangle 6"/>
          <p:cNvSpPr>
            <a:spLocks noGrp="1" noChangeArrowheads="1"/>
          </p:cNvSpPr>
          <p:nvPr>
            <p:ph type="ftr" sz="quarter" idx="4"/>
          </p:nvPr>
        </p:nvSpPr>
        <p:spPr bwMode="auto">
          <a:xfrm>
            <a:off x="0" y="8846712"/>
            <a:ext cx="3047160" cy="462388"/>
          </a:xfrm>
          <a:prstGeom prst="rect">
            <a:avLst/>
          </a:prstGeom>
          <a:noFill/>
          <a:ln w="9525">
            <a:noFill/>
            <a:miter lim="800000"/>
            <a:headEnd/>
            <a:tailEnd/>
          </a:ln>
          <a:effectLst/>
        </p:spPr>
        <p:txBody>
          <a:bodyPr vert="horz" wrap="square" lIns="92853" tIns="46426" rIns="92853" bIns="46426" numCol="1" anchor="b" anchorCtr="0" compatLnSpc="1">
            <a:prstTxWarp prst="textNoShape">
              <a:avLst/>
            </a:prstTxWarp>
          </a:bodyPr>
          <a:lstStyle>
            <a:lvl1pPr algn="l" defTabSz="930275" eaLnBrk="0" hangingPunct="0">
              <a:defRPr sz="1200">
                <a:latin typeface="Times New Roman" pitchFamily="18" charset="0"/>
                <a:cs typeface="+mn-cs"/>
              </a:defRPr>
            </a:lvl1pPr>
          </a:lstStyle>
          <a:p>
            <a:pPr>
              <a:defRPr/>
            </a:pPr>
            <a:endParaRPr lang="fr-FR"/>
          </a:p>
        </p:txBody>
      </p:sp>
      <p:sp>
        <p:nvSpPr>
          <p:cNvPr id="3079" name="Rectangle 7"/>
          <p:cNvSpPr>
            <a:spLocks noGrp="1" noChangeArrowheads="1"/>
          </p:cNvSpPr>
          <p:nvPr>
            <p:ph type="sldNum" sz="quarter" idx="5"/>
          </p:nvPr>
        </p:nvSpPr>
        <p:spPr bwMode="auto">
          <a:xfrm>
            <a:off x="3975940" y="8846712"/>
            <a:ext cx="3047160" cy="462388"/>
          </a:xfrm>
          <a:prstGeom prst="rect">
            <a:avLst/>
          </a:prstGeom>
          <a:noFill/>
          <a:ln w="9525">
            <a:noFill/>
            <a:miter lim="800000"/>
            <a:headEnd/>
            <a:tailEnd/>
          </a:ln>
          <a:effectLst/>
        </p:spPr>
        <p:txBody>
          <a:bodyPr vert="horz" wrap="square" lIns="92853" tIns="46426" rIns="92853" bIns="46426" numCol="1" anchor="b" anchorCtr="0" compatLnSpc="1">
            <a:prstTxWarp prst="textNoShape">
              <a:avLst/>
            </a:prstTxWarp>
          </a:bodyPr>
          <a:lstStyle>
            <a:lvl1pPr algn="r" defTabSz="930275" eaLnBrk="0" hangingPunct="0">
              <a:defRPr sz="1200">
                <a:latin typeface="Times New Roman" pitchFamily="18" charset="0"/>
                <a:cs typeface="+mn-cs"/>
              </a:defRPr>
            </a:lvl1pPr>
          </a:lstStyle>
          <a:p>
            <a:pPr>
              <a:defRPr/>
            </a:pPr>
            <a:fld id="{E9A1427B-B066-4AD4-9F53-2671FA991A46}" type="slidenum">
              <a:rPr lang="fr-FR"/>
              <a:pPr>
                <a:defRPr/>
              </a:pPr>
              <a:t>‹#›</a:t>
            </a:fld>
            <a:endParaRPr lang="fr-FR"/>
          </a:p>
        </p:txBody>
      </p:sp>
    </p:spTree>
    <p:extLst>
      <p:ext uri="{BB962C8B-B14F-4D97-AF65-F5344CB8AC3E}">
        <p14:creationId xmlns:p14="http://schemas.microsoft.com/office/powerpoint/2010/main" val="4219073359"/>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177"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353"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53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706"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5883" algn="l" defTabSz="914353" rtl="0" eaLnBrk="1" latinLnBrk="0" hangingPunct="1">
      <a:defRPr sz="1200" kern="1200">
        <a:solidFill>
          <a:schemeClr val="tx1"/>
        </a:solidFill>
        <a:latin typeface="+mn-lt"/>
        <a:ea typeface="+mn-ea"/>
        <a:cs typeface="+mn-cs"/>
      </a:defRPr>
    </a:lvl6pPr>
    <a:lvl7pPr marL="2743060" algn="l" defTabSz="914353" rtl="0" eaLnBrk="1" latinLnBrk="0" hangingPunct="1">
      <a:defRPr sz="1200" kern="1200">
        <a:solidFill>
          <a:schemeClr val="tx1"/>
        </a:solidFill>
        <a:latin typeface="+mn-lt"/>
        <a:ea typeface="+mn-ea"/>
        <a:cs typeface="+mn-cs"/>
      </a:defRPr>
    </a:lvl7pPr>
    <a:lvl8pPr marL="3200236" algn="l" defTabSz="914353" rtl="0" eaLnBrk="1" latinLnBrk="0" hangingPunct="1">
      <a:defRPr sz="1200" kern="1200">
        <a:solidFill>
          <a:schemeClr val="tx1"/>
        </a:solidFill>
        <a:latin typeface="+mn-lt"/>
        <a:ea typeface="+mn-ea"/>
        <a:cs typeface="+mn-cs"/>
      </a:defRPr>
    </a:lvl8pPr>
    <a:lvl9pPr marL="3657413" algn="l" defTabSz="9143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701675"/>
            <a:ext cx="4651375" cy="34893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9A1427B-B066-4AD4-9F53-2671FA991A46}" type="slidenum">
              <a:rPr lang="fr-FR" smtClean="0">
                <a:solidFill>
                  <a:prstClr val="black"/>
                </a:solidFill>
              </a:rPr>
              <a:pPr>
                <a:defRPr/>
              </a:pPr>
              <a:t>1</a:t>
            </a:fld>
            <a:endParaRPr lang="fr-FR">
              <a:solidFill>
                <a:prstClr val="black"/>
              </a:solidFill>
            </a:endParaRPr>
          </a:p>
        </p:txBody>
      </p:sp>
      <p:sp>
        <p:nvSpPr>
          <p:cNvPr id="5" name="Footer Placeholder 4"/>
          <p:cNvSpPr>
            <a:spLocks noGrp="1"/>
          </p:cNvSpPr>
          <p:nvPr>
            <p:ph type="ftr" sz="quarter" idx="11"/>
          </p:nvPr>
        </p:nvSpPr>
        <p:spPr/>
        <p:txBody>
          <a:bodyPr/>
          <a:lstStyle/>
          <a:p>
            <a:pPr>
              <a:defRPr/>
            </a:pPr>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fr-FR"/>
              <a:t>V. Mokeev, Hadron Mass,  APCTP, July 1 - July 5, 2018, Pohang, Korea  </a:t>
            </a:r>
          </a:p>
        </p:txBody>
      </p:sp>
      <p:sp>
        <p:nvSpPr>
          <p:cNvPr id="5" name="Slide Number Placeholder 4"/>
          <p:cNvSpPr>
            <a:spLocks noGrp="1"/>
          </p:cNvSpPr>
          <p:nvPr>
            <p:ph type="sldNum" sz="quarter" idx="11"/>
          </p:nvPr>
        </p:nvSpPr>
        <p:spPr/>
        <p:txBody>
          <a:bodyPr/>
          <a:lstStyle/>
          <a:p>
            <a:pPr>
              <a:defRPr/>
            </a:pPr>
            <a:fld id="{E9A1427B-B066-4AD4-9F53-2671FA991A46}" type="slidenum">
              <a:rPr lang="fr-FR" smtClean="0"/>
              <a:pPr>
                <a:defRPr/>
              </a:pPr>
              <a:t>18</a:t>
            </a:fld>
            <a:endParaRPr lang="fr-FR"/>
          </a:p>
        </p:txBody>
      </p:sp>
    </p:spTree>
    <p:extLst>
      <p:ext uri="{BB962C8B-B14F-4D97-AF65-F5344CB8AC3E}">
        <p14:creationId xmlns:p14="http://schemas.microsoft.com/office/powerpoint/2010/main" val="2019035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701675"/>
            <a:ext cx="4651375" cy="3489325"/>
          </a:xfrm>
        </p:spPr>
      </p:sp>
      <p:sp>
        <p:nvSpPr>
          <p:cNvPr id="3" name="Notes Placeholder 2"/>
          <p:cNvSpPr>
            <a:spLocks noGrp="1"/>
          </p:cNvSpPr>
          <p:nvPr>
            <p:ph type="body" idx="1"/>
          </p:nvPr>
        </p:nvSpPr>
        <p:spPr/>
        <p:txBody>
          <a:bodyPr/>
          <a:lstStyle/>
          <a:p>
            <a:r>
              <a:rPr lang="en-US" dirty="0"/>
              <a:t>The</a:t>
            </a:r>
            <a:r>
              <a:rPr lang="en-US" baseline="0" dirty="0"/>
              <a:t> experimental results from CLAS on </a:t>
            </a:r>
            <a:r>
              <a:rPr lang="en-US" baseline="0" dirty="0" err="1"/>
              <a:t>electrocouplings</a:t>
            </a:r>
            <a:r>
              <a:rPr lang="en-US" baseline="0" dirty="0"/>
              <a:t> of low-lying resonances have a profound impact on the development of the continuum QCD approaches which are capable to relate the phenomenological information on Q2-evolution of the resonance </a:t>
            </a:r>
            <a:r>
              <a:rPr lang="en-US" baseline="0" dirty="0" err="1"/>
              <a:t>electrocouplings</a:t>
            </a:r>
            <a:r>
              <a:rPr lang="en-US" baseline="0" dirty="0"/>
              <a:t> to the momentum dependence of dressed quark mass M(p).  For the first time </a:t>
            </a:r>
            <a:r>
              <a:rPr lang="en-US" baseline="0" dirty="0" err="1"/>
              <a:t>elecrocouplings</a:t>
            </a:r>
            <a:r>
              <a:rPr lang="en-US" baseline="0" dirty="0"/>
              <a:t> of D(1323)3/2+ </a:t>
            </a:r>
            <a:r>
              <a:rPr lang="en-US" baseline="0" dirty="0" err="1"/>
              <a:t>amd</a:t>
            </a:r>
            <a:r>
              <a:rPr lang="en-US" baseline="0" dirty="0"/>
              <a:t> N(1440)1/2+ resonances were successfully described at Q2&gt;2.0 GeV2 within continuum QCD approaches under a </a:t>
            </a:r>
            <a:r>
              <a:rPr lang="en-US" baseline="0" dirty="0" err="1"/>
              <a:t>traceble</a:t>
            </a:r>
            <a:r>
              <a:rPr lang="en-US" baseline="0" dirty="0"/>
              <a:t> connection to the QCD </a:t>
            </a:r>
            <a:r>
              <a:rPr lang="en-US" baseline="0" dirty="0" err="1"/>
              <a:t>Lagrangian</a:t>
            </a:r>
            <a:r>
              <a:rPr lang="en-US" baseline="0" dirty="0"/>
              <a:t>. Studies of the nucleon resonances with CLAS demonstrated that their structure is coming from a complex interplay between inner core of three constituent quarks and the external meson-baryon cloud. Currently, the continuum QCD approaches account for the contributions from quark core only. Therefore they can be directly confronted to the data only at higher enough Q2 where the contributions from quark core become the biggest.</a:t>
            </a:r>
          </a:p>
          <a:p>
            <a:r>
              <a:rPr lang="en-US" baseline="0" dirty="0"/>
              <a:t>The leading </a:t>
            </a:r>
            <a:r>
              <a:rPr lang="en-US" baseline="0" dirty="0" err="1"/>
              <a:t>p</a:t>
            </a:r>
            <a:r>
              <a:rPr lang="en-US" baseline="0" dirty="0" err="1">
                <a:sym typeface="Wingdings"/>
              </a:rPr>
              <a:t>D</a:t>
            </a:r>
            <a:r>
              <a:rPr lang="en-US" baseline="0" dirty="0">
                <a:sym typeface="Wingdings"/>
              </a:rPr>
              <a:t> </a:t>
            </a:r>
            <a:r>
              <a:rPr lang="en-US" baseline="0" dirty="0" err="1">
                <a:sym typeface="Wingdings"/>
              </a:rPr>
              <a:t>megnetic</a:t>
            </a:r>
            <a:r>
              <a:rPr lang="en-US" baseline="0" dirty="0">
                <a:sym typeface="Wingdings"/>
              </a:rPr>
              <a:t> transition form factor (left plot) was computed within continuum QCD within two </a:t>
            </a:r>
            <a:r>
              <a:rPr lang="en-US" baseline="0" dirty="0" err="1">
                <a:sym typeface="Wingdings"/>
              </a:rPr>
              <a:t>ansatz</a:t>
            </a:r>
            <a:r>
              <a:rPr lang="en-US" baseline="0" dirty="0">
                <a:sym typeface="Wingdings"/>
              </a:rPr>
              <a:t> for </a:t>
            </a:r>
            <a:r>
              <a:rPr lang="en-US" baseline="0" dirty="0" err="1">
                <a:sym typeface="Wingdings"/>
              </a:rPr>
              <a:t>qq</a:t>
            </a:r>
            <a:r>
              <a:rPr lang="en-US" baseline="0" dirty="0">
                <a:sym typeface="Wingdings"/>
              </a:rPr>
              <a:t>-interaction. In the first exploratory evaluations the simplifies contact </a:t>
            </a:r>
            <a:r>
              <a:rPr lang="en-US" baseline="0" dirty="0" err="1">
                <a:sym typeface="Wingdings"/>
              </a:rPr>
              <a:t>qq</a:t>
            </a:r>
            <a:r>
              <a:rPr lang="en-US" baseline="0" dirty="0">
                <a:sym typeface="Wingdings"/>
              </a:rPr>
              <a:t>-interaction was used. This interaction results in frozen momentum independent dressed quark mass, however account for the generation of 360 MeV quark mass in the dressing processes. The transition N-D magnetic form factors computed with frozen quark mass is shown in magenta on the left plot. The computation overestimate the data at Q2&gt;1.0 GeV2. The discrepancies between the data and computations increases with Q2. Eventually,  contact </a:t>
            </a:r>
            <a:r>
              <a:rPr lang="en-US" baseline="0" dirty="0" err="1">
                <a:sym typeface="Wingdings"/>
              </a:rPr>
              <a:t>ansatz</a:t>
            </a:r>
            <a:r>
              <a:rPr lang="en-US" baseline="0" dirty="0">
                <a:sym typeface="Wingdings"/>
              </a:rPr>
              <a:t> for </a:t>
            </a:r>
            <a:r>
              <a:rPr lang="en-US" baseline="0" dirty="0" err="1">
                <a:sym typeface="Wingdings"/>
              </a:rPr>
              <a:t>qq</a:t>
            </a:r>
            <a:r>
              <a:rPr lang="en-US" baseline="0" dirty="0">
                <a:sym typeface="Wingdings"/>
              </a:rPr>
              <a:t> interaction has been replaced by the most advances </a:t>
            </a:r>
            <a:r>
              <a:rPr lang="en-US" baseline="0" dirty="0" err="1">
                <a:sym typeface="Wingdings"/>
              </a:rPr>
              <a:t>ansatz</a:t>
            </a:r>
            <a:r>
              <a:rPr lang="en-US" baseline="0" dirty="0">
                <a:sym typeface="Wingdings"/>
              </a:rPr>
              <a:t> inferred from the QCD </a:t>
            </a:r>
            <a:r>
              <a:rPr lang="en-US" baseline="0" dirty="0" err="1">
                <a:sym typeface="Wingdings"/>
              </a:rPr>
              <a:t>Lagrangian</a:t>
            </a:r>
            <a:r>
              <a:rPr lang="en-US" baseline="0" dirty="0">
                <a:sym typeface="Wingdings"/>
              </a:rPr>
              <a:t> within the continuum QCD approach. This advanced </a:t>
            </a:r>
            <a:r>
              <a:rPr lang="en-US" baseline="0" dirty="0" err="1">
                <a:sym typeface="Wingdings"/>
              </a:rPr>
              <a:t>ansatz</a:t>
            </a:r>
            <a:r>
              <a:rPr lang="en-US" baseline="0" dirty="0">
                <a:sym typeface="Wingdings"/>
              </a:rPr>
              <a:t> results in the momentum dependent mass of dressed quark. The N-D magnetic form factor computed with running quark mass is shown in the left plot in blue. Use of running quark mass allow us to reproduce the CLAS data in entire range of Q2&gt;0.8 GeV2. Analysis of the CLAS results </a:t>
            </a:r>
            <a:r>
              <a:rPr lang="en-US" baseline="0" dirty="0" err="1">
                <a:sym typeface="Wingdings"/>
              </a:rPr>
              <a:t>wqithin</a:t>
            </a:r>
            <a:r>
              <a:rPr lang="en-US" baseline="0" dirty="0">
                <a:sym typeface="Wingdings"/>
              </a:rPr>
              <a:t> the continuum QCD approaches conclusively demonstrated that dressed quark mass function is in fact running.</a:t>
            </a:r>
          </a:p>
          <a:p>
            <a:r>
              <a:rPr lang="en-US" baseline="0" dirty="0">
                <a:sym typeface="Wingdings"/>
              </a:rPr>
              <a:t>Remarkably, a successful description of Roper resonance </a:t>
            </a:r>
            <a:r>
              <a:rPr lang="en-US" baseline="0" dirty="0" err="1">
                <a:sym typeface="Wingdings"/>
              </a:rPr>
              <a:t>electrocouplings</a:t>
            </a:r>
            <a:r>
              <a:rPr lang="en-US" baseline="0" dirty="0">
                <a:sym typeface="Wingdings"/>
              </a:rPr>
              <a:t> (right part) has been achieved with exactly the same dressed quark mass function M(p) as used previously for a successful description of  the pion, nucleon elastic form factor and D(1322)3/2+ </a:t>
            </a:r>
            <a:r>
              <a:rPr lang="en-US" baseline="0" dirty="0" err="1">
                <a:sym typeface="Wingdings"/>
              </a:rPr>
              <a:t>electroexcitation</a:t>
            </a:r>
            <a:r>
              <a:rPr lang="en-US" baseline="0" dirty="0">
                <a:sym typeface="Wingdings"/>
              </a:rPr>
              <a:t> amplitude. The structure of D(1323)3/2+ and N(1440)1/2+ resonances are completely different. The D(1232)3/2+ state represents the spin-</a:t>
            </a:r>
            <a:r>
              <a:rPr lang="en-US" baseline="0" dirty="0" err="1">
                <a:sym typeface="Wingdings"/>
              </a:rPr>
              <a:t>isospin</a:t>
            </a:r>
            <a:r>
              <a:rPr lang="en-US" baseline="0" dirty="0">
                <a:sym typeface="Wingdings"/>
              </a:rPr>
              <a:t> </a:t>
            </a:r>
            <a:r>
              <a:rPr lang="en-US" baseline="0" dirty="0" err="1">
                <a:sym typeface="Wingdings"/>
              </a:rPr>
              <a:t>fl;ip</a:t>
            </a:r>
            <a:r>
              <a:rPr lang="en-US" baseline="0" dirty="0">
                <a:sym typeface="Wingdings"/>
              </a:rPr>
              <a:t> for three quarks in the ground nucleons, while N(1440)1/2+ state is the first radial excitation of three dressed quarks. Consistent results on the dressed quark mass function from independent studies of pion/nucleon elastic amplitudes and from the </a:t>
            </a:r>
            <a:r>
              <a:rPr lang="en-US" baseline="0" dirty="0" err="1">
                <a:sym typeface="Wingdings"/>
              </a:rPr>
              <a:t>electroexcitation</a:t>
            </a:r>
            <a:r>
              <a:rPr lang="en-US" baseline="0" dirty="0">
                <a:sym typeface="Wingdings"/>
              </a:rPr>
              <a:t> amplitudes for the resonances of distinctively different structure strongly suggest the relevance of dressed quark with running mass computed within </a:t>
            </a:r>
            <a:r>
              <a:rPr lang="en-US" baseline="0" dirty="0" err="1">
                <a:sym typeface="Wingdings"/>
              </a:rPr>
              <a:t>comtinuus</a:t>
            </a:r>
            <a:r>
              <a:rPr lang="en-US" baseline="0" dirty="0">
                <a:sym typeface="Wingdings"/>
              </a:rPr>
              <a:t> QCD approaches as active degrees of </a:t>
            </a:r>
            <a:r>
              <a:rPr lang="en-US" baseline="0" dirty="0" err="1">
                <a:sym typeface="Wingdings"/>
              </a:rPr>
              <a:t>freeom</a:t>
            </a:r>
            <a:r>
              <a:rPr lang="en-US" baseline="0" dirty="0">
                <a:sym typeface="Wingdings"/>
              </a:rPr>
              <a:t> in the structure of pion, ground, and excited nucleon states. This success also demonstrated the capability to map out the momentum dependence of dressed </a:t>
            </a:r>
            <a:r>
              <a:rPr lang="en-US" baseline="0" dirty="0" err="1">
                <a:sym typeface="Wingdings"/>
              </a:rPr>
              <a:t>qirak</a:t>
            </a:r>
            <a:r>
              <a:rPr lang="en-US" baseline="0" dirty="0">
                <a:sym typeface="Wingdings"/>
              </a:rPr>
              <a:t> mass from the experimental </a:t>
            </a:r>
            <a:r>
              <a:rPr lang="en-US" baseline="0" dirty="0" err="1">
                <a:sym typeface="Wingdings"/>
              </a:rPr>
              <a:t>resultson</a:t>
            </a:r>
            <a:r>
              <a:rPr lang="en-US" baseline="0" dirty="0">
                <a:sym typeface="Wingdings"/>
              </a:rPr>
              <a:t> nucleon elastic form factors and the nucleon resonance </a:t>
            </a:r>
            <a:r>
              <a:rPr lang="en-US" baseline="0" dirty="0" err="1">
                <a:sym typeface="Wingdings"/>
              </a:rPr>
              <a:t>electroexcitation</a:t>
            </a:r>
            <a:r>
              <a:rPr lang="en-US" baseline="0" dirty="0">
                <a:sym typeface="Wingdings"/>
              </a:rPr>
              <a:t> amplitudes</a:t>
            </a:r>
            <a:endParaRPr lang="en-US" dirty="0"/>
          </a:p>
        </p:txBody>
      </p:sp>
      <p:sp>
        <p:nvSpPr>
          <p:cNvPr id="4" name="Footer Placeholder 3"/>
          <p:cNvSpPr>
            <a:spLocks noGrp="1"/>
          </p:cNvSpPr>
          <p:nvPr>
            <p:ph type="ftr" sz="quarter" idx="10"/>
          </p:nvPr>
        </p:nvSpPr>
        <p:spPr/>
        <p:txBody>
          <a:bodyPr/>
          <a:lstStyle/>
          <a:p>
            <a:pPr marL="0" marR="0" lvl="0" indent="0" algn="l" defTabSz="930275" rtl="0" eaLnBrk="0" fontAlgn="base" latinLnBrk="0" hangingPunct="0">
              <a:lnSpc>
                <a:spcPct val="100000"/>
              </a:lnSpc>
              <a:spcBef>
                <a:spcPct val="0"/>
              </a:spcBef>
              <a:spcAft>
                <a:spcPct val="0"/>
              </a:spcAft>
              <a:buClrTx/>
              <a:buSzTx/>
              <a:buFontTx/>
              <a:buNone/>
              <a:tabLst/>
              <a:defRPr/>
            </a:pPr>
            <a:endParaRPr kumimoji="0" lang="fr-FR"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E9A1427B-B066-4AD4-9F53-2671FA991A46}" type="slidenum">
              <a:rPr kumimoji="0" lang="fr-FR"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22</a:t>
            </a:fld>
            <a:endParaRPr kumimoji="0" lang="fr-FR"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91312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701675"/>
            <a:ext cx="4651375" cy="3489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B83C99-EE0A-47B5-84E8-E50005A0568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2566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fr-FR"/>
          </a:p>
        </p:txBody>
      </p:sp>
      <p:sp>
        <p:nvSpPr>
          <p:cNvPr id="5" name="Slide Number Placeholder 4"/>
          <p:cNvSpPr>
            <a:spLocks noGrp="1"/>
          </p:cNvSpPr>
          <p:nvPr>
            <p:ph type="sldNum" sz="quarter" idx="5"/>
          </p:nvPr>
        </p:nvSpPr>
        <p:spPr/>
        <p:txBody>
          <a:bodyPr/>
          <a:lstStyle/>
          <a:p>
            <a:pPr>
              <a:defRPr/>
            </a:pPr>
            <a:fld id="{E9A1427B-B066-4AD4-9F53-2671FA991A46}" type="slidenum">
              <a:rPr lang="fr-FR" smtClean="0"/>
              <a:pPr>
                <a:defRPr/>
              </a:pPr>
              <a:t>5</a:t>
            </a:fld>
            <a:endParaRPr lang="fr-FR"/>
          </a:p>
        </p:txBody>
      </p:sp>
    </p:spTree>
    <p:extLst>
      <p:ext uri="{BB962C8B-B14F-4D97-AF65-F5344CB8AC3E}">
        <p14:creationId xmlns:p14="http://schemas.microsoft.com/office/powerpoint/2010/main" val="2510002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701675"/>
            <a:ext cx="4651375" cy="3489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E9A1427B-B066-4AD4-9F53-2671FA991A46}" type="slidenum">
              <a:rPr kumimoji="0" lang="fr-FR"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8</a:t>
            </a:fld>
            <a:endParaRPr kumimoji="0" lang="fr-FR"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30275"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000000"/>
                </a:solidFill>
                <a:effectLst/>
                <a:uLnTx/>
                <a:uFillTx/>
                <a:latin typeface="Times New Roman" pitchFamily="18" charset="0"/>
                <a:ea typeface="+mn-ea"/>
                <a:cs typeface="+mn-cs"/>
              </a:rPr>
              <a:t>V. Mokeev, Hadron Mass,  APCTP, July 1 - July 5, 2018, Pohang, Korea  </a:t>
            </a:r>
          </a:p>
        </p:txBody>
      </p:sp>
    </p:spTree>
    <p:extLst>
      <p:ext uri="{BB962C8B-B14F-4D97-AF65-F5344CB8AC3E}">
        <p14:creationId xmlns:p14="http://schemas.microsoft.com/office/powerpoint/2010/main" val="2789931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701675"/>
            <a:ext cx="4651375" cy="3489325"/>
          </a:xfrm>
        </p:spPr>
      </p:sp>
      <p:sp>
        <p:nvSpPr>
          <p:cNvPr id="3" name="Notes Placeholder 2"/>
          <p:cNvSpPr>
            <a:spLocks noGrp="1"/>
          </p:cNvSpPr>
          <p:nvPr>
            <p:ph type="body" idx="1"/>
          </p:nvPr>
        </p:nvSpPr>
        <p:spPr/>
        <p:txBody>
          <a:bodyPr>
            <a:normAutofit/>
          </a:bodyPr>
          <a:lstStyle/>
          <a:p>
            <a:r>
              <a:rPr lang="ru-RU" dirty="0"/>
              <a:t>Исследования процессов электровозбуждения   </a:t>
            </a:r>
            <a:r>
              <a:rPr lang="en-US" dirty="0"/>
              <a:t>N*</a:t>
            </a:r>
            <a:r>
              <a:rPr lang="ru-RU" dirty="0"/>
              <a:t> во всех эксклюзивных каналах электророждения мезонов в резонансной области стало возможным в экспериментах на детекторе  </a:t>
            </a:r>
            <a:r>
              <a:rPr lang="en-US" dirty="0"/>
              <a:t>CLAS</a:t>
            </a:r>
            <a:r>
              <a:rPr lang="ru-RU" dirty="0"/>
              <a:t> , где была получена доминирующая чеать результатов по реакциям эксклюзивного электророждения мезонов на нуклонах. </a:t>
            </a:r>
            <a:endParaRPr lang="en-US" dirty="0"/>
          </a:p>
        </p:txBody>
      </p:sp>
      <p:sp>
        <p:nvSpPr>
          <p:cNvPr id="4" name="Slide Number Placeholder 3"/>
          <p:cNvSpPr>
            <a:spLocks noGrp="1"/>
          </p:cNvSpPr>
          <p:nvPr>
            <p:ph type="sldNum" sz="quarter" idx="10"/>
          </p:nvPr>
        </p:nvSpPr>
        <p:spPr/>
        <p:txBody>
          <a:bodyPr/>
          <a:lstStyle/>
          <a:p>
            <a:pPr>
              <a:defRPr/>
            </a:pPr>
            <a:fld id="{E9A1427B-B066-4AD4-9F53-2671FA991A46}" type="slidenum">
              <a:rPr lang="fr-FR" smtClean="0"/>
              <a:pPr>
                <a:defRPr/>
              </a:pPr>
              <a:t>9</a:t>
            </a:fld>
            <a:endParaRPr lang="fr-FR"/>
          </a:p>
        </p:txBody>
      </p:sp>
      <p:sp>
        <p:nvSpPr>
          <p:cNvPr id="5" name="Footer Placeholder 4"/>
          <p:cNvSpPr>
            <a:spLocks noGrp="1"/>
          </p:cNvSpPr>
          <p:nvPr>
            <p:ph type="ftr" sz="quarter" idx="11"/>
          </p:nvPr>
        </p:nvSpPr>
        <p:spPr/>
        <p:txBody>
          <a:bodyPr/>
          <a:lstStyle/>
          <a:p>
            <a:pPr>
              <a:defRPr/>
            </a:pPr>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fr-FR"/>
          </a:p>
        </p:txBody>
      </p:sp>
      <p:sp>
        <p:nvSpPr>
          <p:cNvPr id="5" name="Slide Number Placeholder 4"/>
          <p:cNvSpPr>
            <a:spLocks noGrp="1"/>
          </p:cNvSpPr>
          <p:nvPr>
            <p:ph type="sldNum" sz="quarter" idx="11"/>
          </p:nvPr>
        </p:nvSpPr>
        <p:spPr/>
        <p:txBody>
          <a:bodyPr/>
          <a:lstStyle/>
          <a:p>
            <a:pPr>
              <a:defRPr/>
            </a:pPr>
            <a:fld id="{E9A1427B-B066-4AD4-9F53-2671FA991A46}" type="slidenum">
              <a:rPr lang="fr-FR" smtClean="0"/>
              <a:pPr>
                <a:defRPr/>
              </a:pPr>
              <a:t>11</a:t>
            </a:fld>
            <a:endParaRPr lang="fr-FR"/>
          </a:p>
        </p:txBody>
      </p:sp>
    </p:spTree>
    <p:extLst>
      <p:ext uri="{BB962C8B-B14F-4D97-AF65-F5344CB8AC3E}">
        <p14:creationId xmlns:p14="http://schemas.microsoft.com/office/powerpoint/2010/main" val="1187380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700088"/>
            <a:ext cx="4591050" cy="3443287"/>
          </a:xfrm>
        </p:spPr>
      </p:sp>
      <p:sp>
        <p:nvSpPr>
          <p:cNvPr id="3" name="Notes Placeholder 2"/>
          <p:cNvSpPr>
            <a:spLocks noGrp="1"/>
          </p:cNvSpPr>
          <p:nvPr>
            <p:ph type="body" idx="1"/>
          </p:nvPr>
        </p:nvSpPr>
        <p:spPr/>
        <p:txBody>
          <a:bodyPr>
            <a:normAutofit/>
          </a:bodyPr>
          <a:lstStyle/>
          <a:p>
            <a:r>
              <a:rPr lang="en-US" dirty="0"/>
              <a:t>- The picture of a quark inside of a hadron is a dynamical picture - what we effectively see depends on the quark momentum - review the picture and the importance of scale</a:t>
            </a:r>
          </a:p>
          <a:p>
            <a:r>
              <a:rPr lang="en-US" dirty="0"/>
              <a:t>- Model calculations of form factors and electrocouplings are sensitive to the evolution of the dressed quark mass function.</a:t>
            </a:r>
          </a:p>
          <a:p>
            <a:r>
              <a:rPr lang="en-US" dirty="0"/>
              <a:t>- Review the model calculations</a:t>
            </a:r>
          </a:p>
          <a:p>
            <a:r>
              <a:rPr lang="en-US" dirty="0"/>
              <a:t>- The data from CLAS12 will cover for the first time the range of Q2 where the dominant part of the hadron mass is generated addressing the key open problems of what is the nature of confinement and how is more than 98% of the visible mass in the Universe generated?</a:t>
            </a:r>
          </a:p>
          <a:p>
            <a:endParaRPr lang="en-US" dirty="0"/>
          </a:p>
        </p:txBody>
      </p:sp>
    </p:spTree>
    <p:extLst>
      <p:ext uri="{BB962C8B-B14F-4D97-AF65-F5344CB8AC3E}">
        <p14:creationId xmlns:p14="http://schemas.microsoft.com/office/powerpoint/2010/main" val="2753161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Continnum</a:t>
            </a:r>
            <a:r>
              <a:rPr lang="en-US" dirty="0"/>
              <a:t> QCD approaches provided parameter free prediction on D(1600)3/2+ </a:t>
            </a:r>
            <a:r>
              <a:rPr lang="en-US" dirty="0" err="1"/>
              <a:t>electrocopuplings</a:t>
            </a:r>
            <a:r>
              <a:rPr lang="en-US" dirty="0"/>
              <a:t>. The CLAS </a:t>
            </a:r>
            <a:r>
              <a:rPr lang="en-US" dirty="0" err="1"/>
              <a:t>p+p-p</a:t>
            </a:r>
            <a:r>
              <a:rPr lang="en-US" dirty="0"/>
              <a:t> </a:t>
            </a:r>
            <a:r>
              <a:rPr lang="en-US" dirty="0" err="1"/>
              <a:t>electroproduction</a:t>
            </a:r>
            <a:r>
              <a:rPr lang="en-US" dirty="0"/>
              <a:t> data at 2.0 &lt; Q &lt; 5.0 GeV2 (current and next slides) are </a:t>
            </a:r>
            <a:r>
              <a:rPr lang="en-US" dirty="0" err="1"/>
              <a:t>comsistent</a:t>
            </a:r>
            <a:r>
              <a:rPr lang="en-US" dirty="0"/>
              <a:t> with the contribution of D(1600)3/2+ resonance with </a:t>
            </a:r>
            <a:r>
              <a:rPr lang="en-US" dirty="0" err="1"/>
              <a:t>electrocouplings</a:t>
            </a:r>
            <a:r>
              <a:rPr lang="en-US" dirty="0"/>
              <a:t> predicted within continuum QCD approach. The extraction of these </a:t>
            </a:r>
            <a:r>
              <a:rPr lang="en-US" dirty="0" err="1"/>
              <a:t>electrocouplings</a:t>
            </a:r>
            <a:r>
              <a:rPr lang="en-US" dirty="0"/>
              <a:t> from the data without any model bias is in progress. If expectations from continuum QCD on </a:t>
            </a:r>
            <a:r>
              <a:rPr lang="en-US" dirty="0" err="1"/>
              <a:t>electrocouplings</a:t>
            </a:r>
            <a:r>
              <a:rPr lang="en-US" baseline="0" dirty="0"/>
              <a:t> of this state will be confirmed, the access to dressed quark mass function from the data on resonance </a:t>
            </a:r>
            <a:r>
              <a:rPr lang="en-US" baseline="0" dirty="0" err="1"/>
              <a:t>electrocouplings</a:t>
            </a:r>
            <a:r>
              <a:rPr lang="en-US" baseline="0" dirty="0"/>
              <a:t> will be fully validated.</a:t>
            </a:r>
            <a:endParaRPr lang="en-US" dirty="0"/>
          </a:p>
        </p:txBody>
      </p:sp>
      <p:sp>
        <p:nvSpPr>
          <p:cNvPr id="4" name="Footer Placeholder 3"/>
          <p:cNvSpPr>
            <a:spLocks noGrp="1"/>
          </p:cNvSpPr>
          <p:nvPr>
            <p:ph type="ftr" sz="quarter" idx="10"/>
          </p:nvPr>
        </p:nvSpPr>
        <p:spPr/>
        <p:txBody>
          <a:bodyPr/>
          <a:lstStyle/>
          <a:p>
            <a:pPr>
              <a:defRPr/>
            </a:pPr>
            <a:endParaRPr lang="fr-FR"/>
          </a:p>
        </p:txBody>
      </p:sp>
      <p:sp>
        <p:nvSpPr>
          <p:cNvPr id="5" name="Slide Number Placeholder 4"/>
          <p:cNvSpPr>
            <a:spLocks noGrp="1"/>
          </p:cNvSpPr>
          <p:nvPr>
            <p:ph type="sldNum" sz="quarter" idx="11"/>
          </p:nvPr>
        </p:nvSpPr>
        <p:spPr/>
        <p:txBody>
          <a:bodyPr/>
          <a:lstStyle/>
          <a:p>
            <a:pPr>
              <a:defRPr/>
            </a:pPr>
            <a:fld id="{E9A1427B-B066-4AD4-9F53-2671FA991A46}" type="slidenum">
              <a:rPr lang="fr-FR" smtClean="0"/>
              <a:pPr>
                <a:defRPr/>
              </a:pPr>
              <a:t>13</a:t>
            </a:fld>
            <a:endParaRPr lang="fr-FR"/>
          </a:p>
        </p:txBody>
      </p:sp>
    </p:spTree>
    <p:extLst>
      <p:ext uri="{BB962C8B-B14F-4D97-AF65-F5344CB8AC3E}">
        <p14:creationId xmlns:p14="http://schemas.microsoft.com/office/powerpoint/2010/main" val="45003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701675"/>
            <a:ext cx="4651375" cy="3489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75B83C99-EE0A-47B5-84E8-E50005A0568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30275"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000000"/>
                </a:solidFill>
                <a:effectLst/>
                <a:uLnTx/>
                <a:uFillTx/>
                <a:latin typeface="Times New Roman" pitchFamily="18" charset="0"/>
                <a:ea typeface="+mn-ea"/>
                <a:cs typeface="+mn-cs"/>
              </a:rPr>
              <a:t>V. Mokeev, Hadron Mass,  APCTP, July 1 - July 5, 2018, Pohang, Korea  </a:t>
            </a:r>
          </a:p>
        </p:txBody>
      </p:sp>
    </p:spTree>
    <p:extLst>
      <p:ext uri="{BB962C8B-B14F-4D97-AF65-F5344CB8AC3E}">
        <p14:creationId xmlns:p14="http://schemas.microsoft.com/office/powerpoint/2010/main" val="1447672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Rectangle 2"/>
          <p:cNvSpPr/>
          <p:nvPr userDrawn="1"/>
        </p:nvSpPr>
        <p:spPr>
          <a:xfrm>
            <a:off x="8593016" y="6519446"/>
            <a:ext cx="457200" cy="338554"/>
          </a:xfrm>
          <a:prstGeom prst="rect">
            <a:avLst/>
          </a:prstGeom>
        </p:spPr>
        <p:txBody>
          <a:bodyPr wrap="square" lIns="91435" tIns="45718" rIns="91435" bIns="45718">
            <a:spAutoFit/>
          </a:bodyPr>
          <a:lstStyle/>
          <a:p>
            <a:fld id="{9A3FFD64-B555-4607-8194-F5EC2A301902}" type="slidenum">
              <a:rPr lang="fr-FR" sz="1600" smtClean="0">
                <a:solidFill>
                  <a:srgbClr val="000000"/>
                </a:solidFill>
              </a:rPr>
              <a:pPr/>
              <a:t>‹#›</a:t>
            </a:fld>
            <a:endParaRPr lang="en-US" sz="1600" dirty="0"/>
          </a:p>
        </p:txBody>
      </p:sp>
      <p:sp>
        <p:nvSpPr>
          <p:cNvPr id="4" name="Title 1"/>
          <p:cNvSpPr txBox="1">
            <a:spLocks/>
          </p:cNvSpPr>
          <p:nvPr userDrawn="1"/>
        </p:nvSpPr>
        <p:spPr bwMode="auto">
          <a:xfrm>
            <a:off x="155572" y="-301625"/>
            <a:ext cx="91440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Arial" charset="0"/>
              </a:defRPr>
            </a:lvl2pPr>
            <a:lvl3pPr algn="ctr" rtl="0" eaLnBrk="0" fontAlgn="base" hangingPunct="0">
              <a:spcBef>
                <a:spcPct val="0"/>
              </a:spcBef>
              <a:spcAft>
                <a:spcPct val="0"/>
              </a:spcAft>
              <a:defRPr sz="3200" b="1">
                <a:solidFill>
                  <a:schemeClr val="accent2"/>
                </a:solidFill>
                <a:latin typeface="Arial" charset="0"/>
              </a:defRPr>
            </a:lvl3pPr>
            <a:lvl4pPr algn="ctr" rtl="0" eaLnBrk="0" fontAlgn="base" hangingPunct="0">
              <a:spcBef>
                <a:spcPct val="0"/>
              </a:spcBef>
              <a:spcAft>
                <a:spcPct val="0"/>
              </a:spcAft>
              <a:defRPr sz="3200" b="1">
                <a:solidFill>
                  <a:schemeClr val="accent2"/>
                </a:solidFill>
                <a:latin typeface="Arial" charset="0"/>
              </a:defRPr>
            </a:lvl4pPr>
            <a:lvl5pPr algn="ctr" rtl="0" eaLnBrk="0" fontAlgn="base" hangingPunct="0">
              <a:spcBef>
                <a:spcPct val="0"/>
              </a:spcBef>
              <a:spcAft>
                <a:spcPct val="0"/>
              </a:spcAft>
              <a:defRPr sz="3200" b="1">
                <a:solidFill>
                  <a:schemeClr val="accent2"/>
                </a:solidFill>
                <a:latin typeface="Arial" charset="0"/>
              </a:defRPr>
            </a:lvl5pPr>
            <a:lvl6pPr marL="457200" algn="ctr" rtl="0" eaLnBrk="0" fontAlgn="base" hangingPunct="0">
              <a:spcBef>
                <a:spcPct val="0"/>
              </a:spcBef>
              <a:spcAft>
                <a:spcPct val="0"/>
              </a:spcAft>
              <a:defRPr sz="3200" b="1">
                <a:solidFill>
                  <a:schemeClr val="accent2"/>
                </a:solidFill>
                <a:latin typeface="Arial" charset="0"/>
              </a:defRPr>
            </a:lvl6pPr>
            <a:lvl7pPr marL="914400" algn="ctr" rtl="0" eaLnBrk="0" fontAlgn="base" hangingPunct="0">
              <a:spcBef>
                <a:spcPct val="0"/>
              </a:spcBef>
              <a:spcAft>
                <a:spcPct val="0"/>
              </a:spcAft>
              <a:defRPr sz="3200" b="1">
                <a:solidFill>
                  <a:schemeClr val="accent2"/>
                </a:solidFill>
                <a:latin typeface="Arial" charset="0"/>
              </a:defRPr>
            </a:lvl7pPr>
            <a:lvl8pPr marL="1371600" algn="ctr" rtl="0" eaLnBrk="0" fontAlgn="base" hangingPunct="0">
              <a:spcBef>
                <a:spcPct val="0"/>
              </a:spcBef>
              <a:spcAft>
                <a:spcPct val="0"/>
              </a:spcAft>
              <a:defRPr sz="3200" b="1">
                <a:solidFill>
                  <a:schemeClr val="accent2"/>
                </a:solidFill>
                <a:latin typeface="Arial" charset="0"/>
              </a:defRPr>
            </a:lvl8pPr>
            <a:lvl9pPr marL="1828800" algn="ctr" rtl="0" eaLnBrk="0" fontAlgn="base" hangingPunct="0">
              <a:spcBef>
                <a:spcPct val="0"/>
              </a:spcBef>
              <a:spcAft>
                <a:spcPct val="0"/>
              </a:spcAft>
              <a:defRPr sz="3200" b="1">
                <a:solidFill>
                  <a:schemeClr val="accent2"/>
                </a:solidFill>
                <a:latin typeface="Arial" charset="0"/>
              </a:defRPr>
            </a:lvl9pPr>
          </a:lstStyle>
          <a:p>
            <a:r>
              <a:rPr lang="en-US" sz="2000" kern="0">
                <a:latin typeface="Symbol" panose="05050102010706020507" pitchFamily="18" charset="2"/>
              </a:rPr>
              <a:t>g</a:t>
            </a:r>
            <a:r>
              <a:rPr lang="en-US" sz="2000" kern="0" baseline="-25000"/>
              <a:t>v</a:t>
            </a:r>
            <a:r>
              <a:rPr lang="en-US" sz="2000" kern="0"/>
              <a:t>pN* Electrocouplings from N</a:t>
            </a:r>
            <a:r>
              <a:rPr lang="en-US" sz="2000" kern="0">
                <a:latin typeface="Symbol" panose="05050102010706020507" pitchFamily="18" charset="2"/>
              </a:rPr>
              <a:t>p </a:t>
            </a:r>
            <a:r>
              <a:rPr lang="en-US" sz="2000" kern="0"/>
              <a:t>and </a:t>
            </a:r>
            <a:r>
              <a:rPr lang="en-US" sz="2000" kern="0">
                <a:latin typeface="Symbol" panose="05050102010706020507" pitchFamily="18" charset="2"/>
              </a:rPr>
              <a:t>p</a:t>
            </a:r>
            <a:r>
              <a:rPr lang="en-US" sz="2000" kern="0" baseline="30000"/>
              <a:t>+</a:t>
            </a:r>
            <a:r>
              <a:rPr lang="en-US" sz="2000" kern="0">
                <a:latin typeface="Symbol" panose="05050102010706020507" pitchFamily="18" charset="2"/>
              </a:rPr>
              <a:t>p</a:t>
            </a:r>
            <a:r>
              <a:rPr lang="en-US" sz="2000" kern="0" baseline="30000"/>
              <a:t>-</a:t>
            </a:r>
            <a:r>
              <a:rPr lang="en-US" sz="2000" kern="0"/>
              <a:t>p Electroproduction</a:t>
            </a:r>
            <a:endParaRPr lang="en-US" sz="2000" kern="0" dirty="0"/>
          </a:p>
        </p:txBody>
      </p:sp>
      <p:sp>
        <p:nvSpPr>
          <p:cNvPr id="5" name="Line 7"/>
          <p:cNvSpPr>
            <a:spLocks noChangeShapeType="1"/>
          </p:cNvSpPr>
          <p:nvPr userDrawn="1"/>
        </p:nvSpPr>
        <p:spPr bwMode="auto">
          <a:xfrm>
            <a:off x="0" y="559558"/>
            <a:ext cx="9144000" cy="0"/>
          </a:xfrm>
          <a:prstGeom prst="line">
            <a:avLst/>
          </a:prstGeom>
          <a:noFill/>
          <a:ln w="28575">
            <a:solidFill>
              <a:schemeClr val="accent2"/>
            </a:solidFill>
            <a:miter lim="800000"/>
            <a:headEnd/>
            <a:tailEnd/>
          </a:ln>
        </p:spPr>
        <p:txBody>
          <a:bodyPr wrap="none" lIns="91435" tIns="45718" rIns="91435" bIns="45718"/>
          <a:lstStyle/>
          <a:p>
            <a:pPr>
              <a:defRPr/>
            </a:pPr>
            <a:endParaRPr lang="en-US">
              <a:solidFill>
                <a:srgbClr val="000000"/>
              </a:solidFill>
            </a:endParaRPr>
          </a:p>
        </p:txBody>
      </p:sp>
    </p:spTree>
    <p:extLst>
      <p:ext uri="{BB962C8B-B14F-4D97-AF65-F5344CB8AC3E}">
        <p14:creationId xmlns:p14="http://schemas.microsoft.com/office/powerpoint/2010/main" val="417649552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4" descr="newlogo"/>
          <p:cNvPicPr>
            <a:picLocks noGrp="1" noChangeAspect="1" noChangeArrowheads="1"/>
          </p:cNvPicPr>
          <p:nvPr userDrawn="1"/>
        </p:nvPicPr>
        <p:blipFill>
          <a:blip r:embed="rId2" cstate="print"/>
          <a:srcRect/>
          <a:stretch>
            <a:fillRect/>
          </a:stretch>
        </p:blipFill>
        <p:spPr bwMode="auto">
          <a:xfrm>
            <a:off x="685801" y="6324600"/>
            <a:ext cx="1490663" cy="533400"/>
          </a:xfrm>
          <a:prstGeom prst="rect">
            <a:avLst/>
          </a:prstGeom>
          <a:noFill/>
          <a:ln w="9525">
            <a:noFill/>
            <a:miter lim="800000"/>
            <a:headEnd/>
            <a:tailEnd/>
          </a:ln>
        </p:spPr>
      </p:pic>
      <p:sp>
        <p:nvSpPr>
          <p:cNvPr id="3" name="Rectangle 3"/>
          <p:cNvSpPr>
            <a:spLocks noGrp="1" noChangeArrowheads="1"/>
          </p:cNvSpPr>
          <p:nvPr>
            <p:ph type="sldNum" sz="quarter" idx="10"/>
          </p:nvPr>
        </p:nvSpPr>
        <p:spPr>
          <a:xfrm>
            <a:off x="8443559" y="6553200"/>
            <a:ext cx="486064" cy="304800"/>
          </a:xfrm>
          <a:prstGeom prst="rect">
            <a:avLst/>
          </a:prstGeom>
        </p:spPr>
        <p:txBody>
          <a:bodyPr lIns="91435" tIns="45718" rIns="91435" bIns="45718"/>
          <a:lstStyle>
            <a:lvl1pPr>
              <a:defRPr/>
            </a:lvl1pPr>
          </a:lstStyle>
          <a:p>
            <a:pPr>
              <a:defRPr/>
            </a:pPr>
            <a:fld id="{758E450A-8325-4BEA-A47E-C9701C3E1CBF}" type="slidenum">
              <a:rPr lang="fr-FR">
                <a:solidFill>
                  <a:srgbClr val="000000"/>
                </a:solidFill>
              </a:rPr>
              <a:pPr>
                <a:defRPr/>
              </a:pPr>
              <a:t>‹#›</a:t>
            </a:fld>
            <a:endParaRPr lang="fr-FR" dirty="0">
              <a:solidFill>
                <a:srgbClr val="000000"/>
              </a:solidFill>
            </a:endParaRPr>
          </a:p>
        </p:txBody>
      </p:sp>
    </p:spTree>
    <p:extLst>
      <p:ext uri="{BB962C8B-B14F-4D97-AF65-F5344CB8AC3E}">
        <p14:creationId xmlns:p14="http://schemas.microsoft.com/office/powerpoint/2010/main" val="107484615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0F8796B2-6FF3-44A8-AE62-65B65FF0FC37}"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84877790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4BC85D9C-CD62-461C-A928-922F8D8C83D3}"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17894271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FBC429A8-C0CB-4C1E-9DA0-BC44B52015E2}"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176532211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1" y="274638"/>
            <a:ext cx="2095500"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274638"/>
            <a:ext cx="61341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C6DEDFA3-F1F6-41DA-92C0-F5BCBD439CD1}"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303288685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381001" y="1447800"/>
            <a:ext cx="8382000" cy="4724400"/>
          </a:xfrm>
        </p:spPr>
        <p:txBody>
          <a:bodyPr/>
          <a:lstStyle/>
          <a:p>
            <a:pPr lvl="0"/>
            <a:endParaRPr lang="en-US" noProof="0"/>
          </a:p>
        </p:txBody>
      </p:sp>
      <p:sp>
        <p:nvSpPr>
          <p:cNvPr id="4" name="Slide Number Placeholder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214CDC7F-851F-4BFD-A614-4ECDBD82F76D}"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401486203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9F1F4E70-8142-46F1-ACE4-91AB33693ACE}"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349873472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4049" y="685800"/>
            <a:ext cx="8229600" cy="1143000"/>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lIns="91435" tIns="45718" rIns="91435" bIns="45718"/>
          <a:lstStyle/>
          <a:p>
            <a:endParaRPr lang="en-US" dirty="0"/>
          </a:p>
        </p:txBody>
      </p:sp>
      <p:sp>
        <p:nvSpPr>
          <p:cNvPr id="5" name="Footer Placeholder 4"/>
          <p:cNvSpPr>
            <a:spLocks noGrp="1"/>
          </p:cNvSpPr>
          <p:nvPr>
            <p:ph type="ftr" sz="quarter" idx="11"/>
          </p:nvPr>
        </p:nvSpPr>
        <p:spPr/>
        <p:txBody>
          <a:bodyPr lIns="91435" tIns="45718" rIns="91435" bIns="45718"/>
          <a:lstStyle/>
          <a:p>
            <a:endParaRPr lang="en-US" dirty="0"/>
          </a:p>
        </p:txBody>
      </p:sp>
      <p:sp>
        <p:nvSpPr>
          <p:cNvPr id="6" name="Slide Number Placeholder 5"/>
          <p:cNvSpPr>
            <a:spLocks noGrp="1"/>
          </p:cNvSpPr>
          <p:nvPr>
            <p:ph type="sldNum" sz="quarter" idx="12"/>
          </p:nvPr>
        </p:nvSpPr>
        <p:spPr>
          <a:xfrm>
            <a:off x="8276936" y="6553200"/>
            <a:ext cx="486064" cy="304800"/>
          </a:xfrm>
          <a:prstGeom prst="rect">
            <a:avLst/>
          </a:prstGeom>
        </p:spPr>
        <p:txBody>
          <a:bodyPr lIns="91435" tIns="45718" rIns="91435" bIns="45718"/>
          <a:lstStyle/>
          <a:p>
            <a:fld id="{66D3942C-BD50-4FC2-A952-1F84E0E6FA11}" type="slidenum">
              <a:rPr lang="en-US" smtClean="0"/>
              <a:t>‹#›</a:t>
            </a:fld>
            <a:endParaRPr lang="en-US" dirty="0"/>
          </a:p>
        </p:txBody>
      </p:sp>
    </p:spTree>
    <p:extLst>
      <p:ext uri="{BB962C8B-B14F-4D97-AF65-F5344CB8AC3E}">
        <p14:creationId xmlns:p14="http://schemas.microsoft.com/office/powerpoint/2010/main" val="234120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idx="1"/>
          </p:nvPr>
        </p:nvSpPr>
        <p:spPr>
          <a:xfrm>
            <a:off x="609601" y="1643294"/>
            <a:ext cx="8382000"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0"/>
          </p:nvPr>
        </p:nvSpPr>
        <p:spPr>
          <a:xfrm>
            <a:off x="609601" y="1635016"/>
            <a:ext cx="8382000"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
          <p:cNvSpPr>
            <a:spLocks noGrp="1" noChangeArrowheads="1"/>
          </p:cNvSpPr>
          <p:nvPr>
            <p:ph type="sldNum" sz="quarter" idx="4"/>
          </p:nvPr>
        </p:nvSpPr>
        <p:spPr bwMode="auto">
          <a:xfrm>
            <a:off x="8543649" y="6553200"/>
            <a:ext cx="486064" cy="3048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0" hangingPunct="0">
              <a:defRPr sz="1400">
                <a:latin typeface="Times New Roman" pitchFamily="18" charset="0"/>
                <a:cs typeface="+mn-cs"/>
              </a:defRPr>
            </a:lvl1pPr>
          </a:lstStyle>
          <a:p>
            <a:pPr>
              <a:defRPr/>
            </a:pPr>
            <a:endParaRPr lang="fr-FR" dirty="0">
              <a:solidFill>
                <a:srgbClr val="000000"/>
              </a:solidFill>
            </a:endParaRPr>
          </a:p>
        </p:txBody>
      </p:sp>
      <p:sp>
        <p:nvSpPr>
          <p:cNvPr id="6" name="Rectangle 3"/>
          <p:cNvSpPr txBox="1">
            <a:spLocks noChangeArrowheads="1"/>
          </p:cNvSpPr>
          <p:nvPr userDrawn="1"/>
        </p:nvSpPr>
        <p:spPr bwMode="auto">
          <a:xfrm>
            <a:off x="7406512" y="6518177"/>
            <a:ext cx="486064" cy="3048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Times New Roman" pitchFamily="18" charset="0"/>
                <a:ea typeface="+mn-ea"/>
                <a:cs typeface="+mn-cs"/>
              </a:defRPr>
            </a:lvl1pPr>
            <a:lvl2pPr marL="457200" algn="l" rtl="0" fontAlgn="base">
              <a:spcBef>
                <a:spcPct val="0"/>
              </a:spcBef>
              <a:spcAft>
                <a:spcPct val="0"/>
              </a:spcAft>
              <a:defRPr sz="36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36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36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3600" kern="1200">
                <a:solidFill>
                  <a:schemeClr val="tx1"/>
                </a:solidFill>
                <a:latin typeface="Arial" pitchFamily="34" charset="0"/>
                <a:ea typeface="+mn-ea"/>
                <a:cs typeface="Arial" pitchFamily="34" charset="0"/>
              </a:defRPr>
            </a:lvl5pPr>
            <a:lvl6pPr marL="2286000" algn="l" defTabSz="914400" rtl="0" eaLnBrk="1" latinLnBrk="0" hangingPunct="1">
              <a:defRPr sz="3600" kern="1200">
                <a:solidFill>
                  <a:schemeClr val="tx1"/>
                </a:solidFill>
                <a:latin typeface="Arial" pitchFamily="34" charset="0"/>
                <a:ea typeface="+mn-ea"/>
                <a:cs typeface="Arial" pitchFamily="34" charset="0"/>
              </a:defRPr>
            </a:lvl6pPr>
            <a:lvl7pPr marL="2743200" algn="l" defTabSz="914400" rtl="0" eaLnBrk="1" latinLnBrk="0" hangingPunct="1">
              <a:defRPr sz="3600" kern="1200">
                <a:solidFill>
                  <a:schemeClr val="tx1"/>
                </a:solidFill>
                <a:latin typeface="Arial" pitchFamily="34" charset="0"/>
                <a:ea typeface="+mn-ea"/>
                <a:cs typeface="Arial" pitchFamily="34" charset="0"/>
              </a:defRPr>
            </a:lvl7pPr>
            <a:lvl8pPr marL="3200400" algn="l" defTabSz="914400" rtl="0" eaLnBrk="1" latinLnBrk="0" hangingPunct="1">
              <a:defRPr sz="3600" kern="1200">
                <a:solidFill>
                  <a:schemeClr val="tx1"/>
                </a:solidFill>
                <a:latin typeface="Arial" pitchFamily="34" charset="0"/>
                <a:ea typeface="+mn-ea"/>
                <a:cs typeface="Arial" pitchFamily="34" charset="0"/>
              </a:defRPr>
            </a:lvl8pPr>
            <a:lvl9pPr marL="3657600" algn="l" defTabSz="914400" rtl="0" eaLnBrk="1" latinLnBrk="0" hangingPunct="1">
              <a:defRPr sz="3600" kern="1200">
                <a:solidFill>
                  <a:schemeClr val="tx1"/>
                </a:solidFill>
                <a:latin typeface="Arial" pitchFamily="34" charset="0"/>
                <a:ea typeface="+mn-ea"/>
                <a:cs typeface="Arial" pitchFamily="34" charset="0"/>
              </a:defRPr>
            </a:lvl9pPr>
          </a:lstStyle>
          <a:p>
            <a:pPr>
              <a:defRPr/>
            </a:pPr>
            <a:endParaRPr lang="fr-FR" sz="1400" dirty="0">
              <a:solidFill>
                <a:srgbClr val="000000"/>
              </a:solidFill>
            </a:endParaRPr>
          </a:p>
        </p:txBody>
      </p:sp>
    </p:spTree>
    <p:extLst>
      <p:ext uri="{BB962C8B-B14F-4D97-AF65-F5344CB8AC3E}">
        <p14:creationId xmlns:p14="http://schemas.microsoft.com/office/powerpoint/2010/main" val="294964994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6" y="6553200"/>
            <a:ext cx="4373880" cy="304800"/>
          </a:xfrm>
          <a:prstGeom prst="rect">
            <a:avLst/>
          </a:prstGeom>
          <a:solidFill>
            <a:schemeClr val="bg1"/>
          </a:solidFill>
          <a:ln/>
        </p:spPr>
        <p:txBody>
          <a:bodyPr lIns="91435" tIns="45718" rIns="91435" bIns="45718"/>
          <a:lstStyle>
            <a:lvl1pPr>
              <a:defRPr sz="900"/>
            </a:lvl1pPr>
          </a:lstStyle>
          <a:p>
            <a:pPr>
              <a:defRPr/>
            </a:pPr>
            <a:endParaRPr lang="fr-FR" dirty="0"/>
          </a:p>
        </p:txBody>
      </p:sp>
    </p:spTree>
    <p:extLst>
      <p:ext uri="{BB962C8B-B14F-4D97-AF65-F5344CB8AC3E}">
        <p14:creationId xmlns:p14="http://schemas.microsoft.com/office/powerpoint/2010/main" val="165072961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Rectangle 2"/>
          <p:cNvSpPr/>
          <p:nvPr userDrawn="1"/>
        </p:nvSpPr>
        <p:spPr>
          <a:xfrm>
            <a:off x="8678934" y="6580816"/>
            <a:ext cx="457200" cy="261606"/>
          </a:xfrm>
          <a:prstGeom prst="rect">
            <a:avLst/>
          </a:prstGeom>
        </p:spPr>
        <p:txBody>
          <a:bodyPr wrap="square" lIns="91435" tIns="45718" rIns="91435" bIns="45718">
            <a:spAutoFit/>
          </a:bodyPr>
          <a:lstStyle/>
          <a:p>
            <a:pPr algn="ctr"/>
            <a:fld id="{9A3FFD64-B555-4607-8194-F5EC2A301902}" type="slidenum">
              <a:rPr lang="fr-FR" sz="1100" smtClean="0">
                <a:solidFill>
                  <a:srgbClr val="000000"/>
                </a:solidFill>
              </a:rPr>
              <a:pPr algn="ctr"/>
              <a:t>‹#›</a:t>
            </a:fld>
            <a:endParaRPr lang="en-US" sz="1100" dirty="0"/>
          </a:p>
        </p:txBody>
      </p:sp>
    </p:spTree>
    <p:extLst>
      <p:ext uri="{BB962C8B-B14F-4D97-AF65-F5344CB8AC3E}">
        <p14:creationId xmlns:p14="http://schemas.microsoft.com/office/powerpoint/2010/main" val="359452582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492327" y="6522328"/>
            <a:ext cx="486064" cy="304800"/>
          </a:xfrm>
          <a:prstGeom prst="rect">
            <a:avLst/>
          </a:prstGeom>
        </p:spPr>
        <p:txBody>
          <a:bodyPr lIns="91435" tIns="45718" rIns="91435" bIns="45718"/>
          <a:lstStyle/>
          <a:p>
            <a:pPr>
              <a:defRPr/>
            </a:pPr>
            <a:fld id="{9A3FFD64-B555-4607-8194-F5EC2A301902}" type="slidenum">
              <a:rPr lang="fr-FR" smtClean="0"/>
              <a:pPr>
                <a:defRPr/>
              </a:pPr>
              <a:t>‹#›</a:t>
            </a:fld>
            <a:endParaRPr lang="fr-FR"/>
          </a:p>
        </p:txBody>
      </p:sp>
    </p:spTree>
    <p:extLst>
      <p:ext uri="{BB962C8B-B14F-4D97-AF65-F5344CB8AC3E}">
        <p14:creationId xmlns:p14="http://schemas.microsoft.com/office/powerpoint/2010/main" val="83674660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9F1F4E70-8142-46F1-ACE4-91AB33693ACE}" type="slidenum">
              <a:rPr lang="fr-FR"/>
              <a:pPr>
                <a:defRPr/>
              </a:pPr>
              <a:t>‹#›</a:t>
            </a:fld>
            <a:endParaRPr lang="fr-FR" dirty="0"/>
          </a:p>
        </p:txBody>
      </p:sp>
    </p:spTree>
    <p:extLst>
      <p:ext uri="{BB962C8B-B14F-4D97-AF65-F5344CB8AC3E}">
        <p14:creationId xmlns:p14="http://schemas.microsoft.com/office/powerpoint/2010/main" val="57661096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Rectangle 2"/>
          <p:cNvSpPr/>
          <p:nvPr userDrawn="1"/>
        </p:nvSpPr>
        <p:spPr>
          <a:xfrm>
            <a:off x="8678934" y="6574679"/>
            <a:ext cx="457200" cy="261606"/>
          </a:xfrm>
          <a:prstGeom prst="rect">
            <a:avLst/>
          </a:prstGeom>
        </p:spPr>
        <p:txBody>
          <a:bodyPr wrap="square" lIns="91435" tIns="45718" rIns="91435" bIns="45718">
            <a:spAutoFit/>
          </a:bodyPr>
          <a:lstStyle/>
          <a:p>
            <a:pPr algn="ctr"/>
            <a:fld id="{9A3FFD64-B555-4607-8194-F5EC2A301902}" type="slidenum">
              <a:rPr lang="fr-FR" sz="1100" smtClean="0">
                <a:solidFill>
                  <a:srgbClr val="000000"/>
                </a:solidFill>
              </a:rPr>
              <a:pPr algn="ctr"/>
              <a:t>‹#›</a:t>
            </a:fld>
            <a:endParaRPr lang="en-US" sz="1100" dirty="0"/>
          </a:p>
        </p:txBody>
      </p:sp>
      <p:sp>
        <p:nvSpPr>
          <p:cNvPr id="5" name="Line 7"/>
          <p:cNvSpPr>
            <a:spLocks noChangeShapeType="1"/>
          </p:cNvSpPr>
          <p:nvPr userDrawn="1"/>
        </p:nvSpPr>
        <p:spPr bwMode="auto">
          <a:xfrm>
            <a:off x="0" y="559558"/>
            <a:ext cx="9144000" cy="0"/>
          </a:xfrm>
          <a:prstGeom prst="line">
            <a:avLst/>
          </a:prstGeom>
          <a:noFill/>
          <a:ln w="28575">
            <a:solidFill>
              <a:schemeClr val="accent2"/>
            </a:solidFill>
            <a:miter lim="800000"/>
            <a:headEnd/>
            <a:tailEnd/>
          </a:ln>
        </p:spPr>
        <p:txBody>
          <a:bodyPr wrap="none" lIns="91435" tIns="45718" rIns="91435" bIns="45718"/>
          <a:lstStyle/>
          <a:p>
            <a:pPr>
              <a:defRPr/>
            </a:pPr>
            <a:endParaRPr lang="en-US">
              <a:solidFill>
                <a:srgbClr val="000000"/>
              </a:solidFill>
            </a:endParaRPr>
          </a:p>
        </p:txBody>
      </p:sp>
    </p:spTree>
    <p:extLst>
      <p:ext uri="{BB962C8B-B14F-4D97-AF65-F5344CB8AC3E}">
        <p14:creationId xmlns:p14="http://schemas.microsoft.com/office/powerpoint/2010/main" val="208610895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Rectangle 2"/>
          <p:cNvSpPr/>
          <p:nvPr userDrawn="1"/>
        </p:nvSpPr>
        <p:spPr>
          <a:xfrm>
            <a:off x="8593016" y="6519446"/>
            <a:ext cx="457200" cy="338554"/>
          </a:xfrm>
          <a:prstGeom prst="rect">
            <a:avLst/>
          </a:prstGeom>
        </p:spPr>
        <p:txBody>
          <a:bodyPr wrap="square" lIns="91435" tIns="45718" rIns="91435" bIns="45718">
            <a:spAutoFit/>
          </a:bodyPr>
          <a:lstStyle/>
          <a:p>
            <a:fld id="{9A3FFD64-B555-4607-8194-F5EC2A301902}" type="slidenum">
              <a:rPr lang="fr-FR" sz="1600" smtClean="0">
                <a:solidFill>
                  <a:srgbClr val="000000"/>
                </a:solidFill>
              </a:rPr>
              <a:pPr/>
              <a:t>‹#›</a:t>
            </a:fld>
            <a:endParaRPr lang="en-US" sz="1600" dirty="0"/>
          </a:p>
        </p:txBody>
      </p:sp>
    </p:spTree>
    <p:extLst>
      <p:ext uri="{BB962C8B-B14F-4D97-AF65-F5344CB8AC3E}">
        <p14:creationId xmlns:p14="http://schemas.microsoft.com/office/powerpoint/2010/main" val="408000822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28735671"/>
      </p:ext>
    </p:extLst>
  </p:cSld>
  <p:clrMapOvr>
    <a:overrideClrMapping bg1="lt1" tx1="dk1" bg2="lt2" tx2="dk2" accent1="accent1" accent2="accent2" accent3="accent3" accent4="accent4" accent5="accent5" accent6="accent6" hlink="hlink" folHlink="folHlink"/>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679492" y="6553200"/>
            <a:ext cx="486064" cy="304800"/>
          </a:xfrm>
          <a:prstGeom prst="rect">
            <a:avLst/>
          </a:prstGeom>
        </p:spPr>
        <p:txBody>
          <a:bodyPr lIns="91435" tIns="45718" rIns="91435" bIns="45718"/>
          <a:lstStyle/>
          <a:p>
            <a:pPr>
              <a:defRPr/>
            </a:pPr>
            <a:fld id="{9A3FFD64-B555-4607-8194-F5EC2A301902}" type="slidenum">
              <a:rPr lang="fr-FR" smtClean="0">
                <a:solidFill>
                  <a:srgbClr val="000000"/>
                </a:solidFill>
              </a:rPr>
              <a:pPr>
                <a:defRPr/>
              </a:pPr>
              <a:t>‹#›</a:t>
            </a:fld>
            <a:endParaRPr lang="fr-FR" dirty="0">
              <a:solidFill>
                <a:srgbClr val="000000"/>
              </a:solidFill>
            </a:endParaRPr>
          </a:p>
        </p:txBody>
      </p:sp>
    </p:spTree>
    <p:extLst>
      <p:ext uri="{BB962C8B-B14F-4D97-AF65-F5344CB8AC3E}">
        <p14:creationId xmlns:p14="http://schemas.microsoft.com/office/powerpoint/2010/main" val="11580946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7" y="6553200"/>
            <a:ext cx="5925094" cy="304800"/>
          </a:xfrm>
          <a:prstGeom prst="rect">
            <a:avLst/>
          </a:prstGeom>
          <a:solidFill>
            <a:schemeClr val="bg1"/>
          </a:solidFill>
          <a:ln/>
        </p:spPr>
        <p:txBody>
          <a:bodyPr lIns="91435" tIns="45718" rIns="91435" bIns="45718"/>
          <a:lstStyle>
            <a:lvl1pPr>
              <a:defRPr sz="900"/>
            </a:lvl1pPr>
          </a:lstStyle>
          <a:p>
            <a:pPr>
              <a:defRPr/>
            </a:pPr>
            <a:endParaRPr lang="fr-FR" dirty="0">
              <a:solidFill>
                <a:srgbClr val="000000"/>
              </a:solidFill>
            </a:endParaRPr>
          </a:p>
        </p:txBody>
      </p:sp>
    </p:spTree>
    <p:extLst>
      <p:ext uri="{BB962C8B-B14F-4D97-AF65-F5344CB8AC3E}">
        <p14:creationId xmlns:p14="http://schemas.microsoft.com/office/powerpoint/2010/main" val="29508220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679492" y="6553200"/>
            <a:ext cx="486064" cy="304800"/>
          </a:xfrm>
          <a:prstGeom prst="rect">
            <a:avLst/>
          </a:prstGeom>
          <a:ln/>
        </p:spPr>
        <p:txBody>
          <a:bodyPr lIns="91435" tIns="45718" rIns="91435" bIns="45718"/>
          <a:lstStyle>
            <a:lvl1pPr>
              <a:defRPr/>
            </a:lvl1pPr>
          </a:lstStyle>
          <a:p>
            <a:pPr>
              <a:defRPr/>
            </a:pPr>
            <a:fld id="{9F1F4E70-8142-46F1-ACE4-91AB33693ACE}"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423273811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6" y="6553200"/>
            <a:ext cx="4373880" cy="304800"/>
          </a:xfrm>
          <a:prstGeom prst="rect">
            <a:avLst/>
          </a:prstGeom>
          <a:solidFill>
            <a:schemeClr val="bg1"/>
          </a:solidFill>
          <a:ln/>
        </p:spPr>
        <p:txBody>
          <a:bodyPr lIns="91435" tIns="45718" rIns="91435" bIns="45718"/>
          <a:lstStyle>
            <a:lvl1pPr>
              <a:defRPr sz="900"/>
            </a:lvl1pPr>
          </a:lstStyle>
          <a:p>
            <a:pPr>
              <a:defRPr/>
            </a:pPr>
            <a:endParaRPr lang="fr-FR" dirty="0"/>
          </a:p>
        </p:txBody>
      </p:sp>
    </p:spTree>
    <p:extLst>
      <p:ext uri="{BB962C8B-B14F-4D97-AF65-F5344CB8AC3E}">
        <p14:creationId xmlns:p14="http://schemas.microsoft.com/office/powerpoint/2010/main" val="228883461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2332892" y="6529754"/>
            <a:ext cx="5040923" cy="304800"/>
          </a:xfrm>
          <a:prstGeom prst="rect">
            <a:avLst/>
          </a:prstGeom>
        </p:spPr>
        <p:txBody>
          <a:bodyPr lIns="91435" tIns="45718" rIns="91435" bIns="45718"/>
          <a:lstStyle/>
          <a:p>
            <a:pPr>
              <a:defRPr/>
            </a:pPr>
            <a:fld id="{9A3FFD64-B555-4607-8194-F5EC2A301902}" type="slidenum">
              <a:rPr lang="fr-FR" smtClean="0"/>
              <a:pPr>
                <a:defRPr/>
              </a:pPr>
              <a:t>‹#›</a:t>
            </a:fld>
            <a:r>
              <a:rPr lang="fr-FR" dirty="0" err="1"/>
              <a:t>kjhkjhpoipoipoipo</a:t>
            </a:r>
            <a:endParaRPr lang="fr-FR" dirty="0"/>
          </a:p>
        </p:txBody>
      </p:sp>
    </p:spTree>
    <p:extLst>
      <p:ext uri="{BB962C8B-B14F-4D97-AF65-F5344CB8AC3E}">
        <p14:creationId xmlns:p14="http://schemas.microsoft.com/office/powerpoint/2010/main" val="54801855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533017376"/>
      </p:ext>
    </p:extLst>
  </p:cSld>
  <p:clrMapOvr>
    <a:overrideClrMapping bg1="lt1" tx1="dk1" bg2="lt2" tx2="dk2" accent1="accent1" accent2="accent2" accent3="accent3" accent4="accent4" accent5="accent5" accent6="accent6" hlink="hlink" folHlink="folHlink"/>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679492" y="6553200"/>
            <a:ext cx="486064" cy="304800"/>
          </a:xfrm>
          <a:prstGeom prst="rect">
            <a:avLst/>
          </a:prstGeom>
          <a:ln/>
        </p:spPr>
        <p:txBody>
          <a:bodyPr lIns="91435" tIns="45718" rIns="91435" bIns="45718"/>
          <a:lstStyle>
            <a:lvl1pPr>
              <a:defRPr/>
            </a:lvl1pPr>
          </a:lstStyle>
          <a:p>
            <a:pPr>
              <a:defRPr/>
            </a:pPr>
            <a:fld id="{9F1F4E70-8142-46F1-ACE4-91AB33693ACE}" type="slidenum">
              <a:rPr lang="fr-FR"/>
              <a:pPr>
                <a:defRPr/>
              </a:pPr>
              <a:t>‹#›</a:t>
            </a:fld>
            <a:endParaRPr lang="fr-FR" dirty="0"/>
          </a:p>
        </p:txBody>
      </p:sp>
    </p:spTree>
    <p:extLst>
      <p:ext uri="{BB962C8B-B14F-4D97-AF65-F5344CB8AC3E}">
        <p14:creationId xmlns:p14="http://schemas.microsoft.com/office/powerpoint/2010/main" val="307217499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752028" y="6389135"/>
            <a:ext cx="1144858" cy="365125"/>
          </a:xfrm>
          <a:prstGeom prst="rect">
            <a:avLst/>
          </a:prstGeom>
        </p:spPr>
        <p:txBody>
          <a:bodyPr lIns="91435" tIns="45718" rIns="91435" bIns="45718"/>
          <a:lstStyle/>
          <a:p>
            <a:fld id="{06568028-AE88-4F03-B296-5B39D02535DD}" type="slidenum">
              <a:rPr lang="en-US" smtClean="0"/>
              <a:t>‹#›</a:t>
            </a:fld>
            <a:endParaRPr lang="en-US"/>
          </a:p>
        </p:txBody>
      </p:sp>
    </p:spTree>
    <p:extLst>
      <p:ext uri="{BB962C8B-B14F-4D97-AF65-F5344CB8AC3E}">
        <p14:creationId xmlns:p14="http://schemas.microsoft.com/office/powerpoint/2010/main" val="361305466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Rectangle 2"/>
          <p:cNvSpPr/>
          <p:nvPr userDrawn="1"/>
        </p:nvSpPr>
        <p:spPr>
          <a:xfrm>
            <a:off x="8616462" y="6519446"/>
            <a:ext cx="436338" cy="338554"/>
          </a:xfrm>
          <a:prstGeom prst="rect">
            <a:avLst/>
          </a:prstGeom>
        </p:spPr>
        <p:txBody>
          <a:bodyPr wrap="none" lIns="91435" tIns="45718" rIns="91435" bIns="45718">
            <a:spAutoFit/>
          </a:bodyPr>
          <a:lstStyle/>
          <a:p>
            <a:fld id="{9A3FFD64-B555-4607-8194-F5EC2A301902}" type="slidenum">
              <a:rPr lang="fr-FR" sz="1600" smtClean="0">
                <a:solidFill>
                  <a:srgbClr val="000000"/>
                </a:solidFill>
              </a:rPr>
              <a:pPr/>
              <a:t>‹#›</a:t>
            </a:fld>
            <a:endParaRPr lang="en-US" sz="1600" dirty="0"/>
          </a:p>
        </p:txBody>
      </p:sp>
    </p:spTree>
    <p:extLst>
      <p:ext uri="{BB962C8B-B14F-4D97-AF65-F5344CB8AC3E}">
        <p14:creationId xmlns:p14="http://schemas.microsoft.com/office/powerpoint/2010/main" val="122283874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618766163"/>
      </p:ext>
    </p:extLst>
  </p:cSld>
  <p:clrMapOvr>
    <a:overrideClrMapping bg1="lt1" tx1="dk1" bg2="lt2" tx2="dk2" accent1="accent1" accent2="accent2" accent3="accent3" accent4="accent4" accent5="accent5" accent6="accent6" hlink="hlink" folHlink="folHlink"/>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752028" y="6389135"/>
            <a:ext cx="1144858" cy="365125"/>
          </a:xfrm>
          <a:prstGeom prst="rect">
            <a:avLst/>
          </a:prstGeom>
        </p:spPr>
        <p:txBody>
          <a:bodyPr lIns="91435" tIns="45718" rIns="91435" bIns="45718"/>
          <a:lstStyle/>
          <a:p>
            <a:pPr>
              <a:defRPr/>
            </a:pPr>
            <a:fld id="{9A3FFD64-B555-4607-8194-F5EC2A301902}" type="slidenum">
              <a:rPr lang="fr-FR" smtClean="0">
                <a:solidFill>
                  <a:srgbClr val="000000"/>
                </a:solidFill>
              </a:rPr>
              <a:pPr>
                <a:defRPr/>
              </a:pPr>
              <a:t>‹#›</a:t>
            </a:fld>
            <a:endParaRPr lang="fr-FR" dirty="0">
              <a:solidFill>
                <a:srgbClr val="000000"/>
              </a:solidFill>
            </a:endParaRPr>
          </a:p>
        </p:txBody>
      </p:sp>
    </p:spTree>
    <p:extLst>
      <p:ext uri="{BB962C8B-B14F-4D97-AF65-F5344CB8AC3E}">
        <p14:creationId xmlns:p14="http://schemas.microsoft.com/office/powerpoint/2010/main" val="176536888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7" y="6553200"/>
            <a:ext cx="5925094" cy="304800"/>
          </a:xfrm>
          <a:prstGeom prst="rect">
            <a:avLst/>
          </a:prstGeom>
          <a:solidFill>
            <a:schemeClr val="bg1"/>
          </a:solidFill>
          <a:ln/>
        </p:spPr>
        <p:txBody>
          <a:bodyPr lIns="91435" tIns="45718" rIns="91435" bIns="45718"/>
          <a:lstStyle>
            <a:lvl1pPr>
              <a:defRPr sz="900"/>
            </a:lvl1pPr>
          </a:lstStyle>
          <a:p>
            <a:pPr>
              <a:defRPr/>
            </a:pPr>
            <a:r>
              <a:rPr lang="en-US" dirty="0" err="1">
                <a:solidFill>
                  <a:srgbClr val="333399"/>
                </a:solidFill>
                <a:latin typeface="Arial" charset="0"/>
              </a:rPr>
              <a:t>V.I.Mokeev</a:t>
            </a:r>
            <a:r>
              <a:rPr lang="en-US" dirty="0">
                <a:solidFill>
                  <a:srgbClr val="333399"/>
                </a:solidFill>
                <a:latin typeface="Arial" charset="0"/>
              </a:rPr>
              <a:t>, FB21 International Conference </a:t>
            </a:r>
            <a:r>
              <a:rPr lang="en-US" dirty="0" err="1">
                <a:solidFill>
                  <a:srgbClr val="333399"/>
                </a:solidFill>
                <a:latin typeface="Arial" charset="0"/>
              </a:rPr>
              <a:t>Chcago</a:t>
            </a:r>
            <a:r>
              <a:rPr lang="en-US" dirty="0">
                <a:solidFill>
                  <a:srgbClr val="333399"/>
                </a:solidFill>
                <a:latin typeface="Arial" charset="0"/>
              </a:rPr>
              <a:t> IL, USA, May 18-22, 2015 </a:t>
            </a:r>
            <a:endParaRPr lang="fr-FR" dirty="0">
              <a:solidFill>
                <a:srgbClr val="000000"/>
              </a:solidFill>
            </a:endParaRPr>
          </a:p>
        </p:txBody>
      </p:sp>
    </p:spTree>
    <p:extLst>
      <p:ext uri="{BB962C8B-B14F-4D97-AF65-F5344CB8AC3E}">
        <p14:creationId xmlns:p14="http://schemas.microsoft.com/office/powerpoint/2010/main" val="250442129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752028" y="6389135"/>
            <a:ext cx="1144858" cy="365125"/>
          </a:xfrm>
          <a:prstGeom prst="rect">
            <a:avLst/>
          </a:prstGeom>
          <a:ln/>
        </p:spPr>
        <p:txBody>
          <a:bodyPr lIns="91435" tIns="45718" rIns="91435" bIns="45718"/>
          <a:lstStyle>
            <a:lvl1pPr>
              <a:defRPr/>
            </a:lvl1pPr>
          </a:lstStyle>
          <a:p>
            <a:pPr>
              <a:defRPr/>
            </a:pPr>
            <a:fld id="{9F1F4E70-8142-46F1-ACE4-91AB33693ACE}"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354960575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6" y="6553200"/>
            <a:ext cx="4373880" cy="304800"/>
          </a:xfrm>
          <a:prstGeom prst="rect">
            <a:avLst/>
          </a:prstGeom>
          <a:solidFill>
            <a:schemeClr val="bg1"/>
          </a:solidFill>
          <a:ln/>
        </p:spPr>
        <p:txBody>
          <a:bodyPr lIns="91435" tIns="45718" rIns="91435" bIns="45718"/>
          <a:lstStyle>
            <a:lvl1pPr>
              <a:defRPr sz="900"/>
            </a:lvl1pPr>
          </a:lstStyle>
          <a:p>
            <a:pPr>
              <a:defRPr/>
            </a:pPr>
            <a:r>
              <a:rPr lang="en-US" dirty="0" err="1">
                <a:solidFill>
                  <a:srgbClr val="333399"/>
                </a:solidFill>
                <a:latin typeface="Arial" charset="0"/>
              </a:rPr>
              <a:t>V.I.Mokeev</a:t>
            </a:r>
            <a:r>
              <a:rPr lang="en-US" dirty="0">
                <a:solidFill>
                  <a:srgbClr val="333399"/>
                </a:solidFill>
                <a:latin typeface="Arial" charset="0"/>
              </a:rPr>
              <a:t>,  ECT* 2015 Workshop on Nucleon Resonances, October 12-16, 2015 </a:t>
            </a:r>
            <a:endParaRPr lang="fr-FR" dirty="0"/>
          </a:p>
        </p:txBody>
      </p:sp>
    </p:spTree>
    <p:extLst>
      <p:ext uri="{BB962C8B-B14F-4D97-AF65-F5344CB8AC3E}">
        <p14:creationId xmlns:p14="http://schemas.microsoft.com/office/powerpoint/2010/main" val="20743686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752028" y="6389135"/>
            <a:ext cx="1144858" cy="365125"/>
          </a:xfrm>
          <a:prstGeom prst="rect">
            <a:avLst/>
          </a:prstGeom>
        </p:spPr>
        <p:txBody>
          <a:bodyPr lIns="91435" tIns="45718" rIns="91435" bIns="45718"/>
          <a:lstStyle/>
          <a:p>
            <a:pPr>
              <a:defRPr/>
            </a:pPr>
            <a:fld id="{9A3FFD64-B555-4607-8194-F5EC2A301902}" type="slidenum">
              <a:rPr lang="fr-FR" smtClean="0"/>
              <a:pPr>
                <a:defRPr/>
              </a:pPr>
              <a:t>‹#›</a:t>
            </a:fld>
            <a:endParaRPr lang="fr-FR"/>
          </a:p>
        </p:txBody>
      </p:sp>
    </p:spTree>
    <p:extLst>
      <p:ext uri="{BB962C8B-B14F-4D97-AF65-F5344CB8AC3E}">
        <p14:creationId xmlns:p14="http://schemas.microsoft.com/office/powerpoint/2010/main" val="214932822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752028" y="6389135"/>
            <a:ext cx="1144858" cy="365125"/>
          </a:xfrm>
          <a:prstGeom prst="rect">
            <a:avLst/>
          </a:prstGeom>
          <a:ln/>
        </p:spPr>
        <p:txBody>
          <a:bodyPr lIns="91435" tIns="45718" rIns="91435" bIns="45718"/>
          <a:lstStyle>
            <a:lvl1pPr>
              <a:defRPr/>
            </a:lvl1pPr>
          </a:lstStyle>
          <a:p>
            <a:pPr>
              <a:defRPr/>
            </a:pPr>
            <a:fld id="{9F1F4E70-8142-46F1-ACE4-91AB33693ACE}" type="slidenum">
              <a:rPr lang="fr-FR"/>
              <a:pPr>
                <a:defRPr/>
              </a:pPr>
              <a:t>‹#›</a:t>
            </a:fld>
            <a:endParaRPr lang="fr-FR"/>
          </a:p>
        </p:txBody>
      </p:sp>
    </p:spTree>
    <p:extLst>
      <p:ext uri="{BB962C8B-B14F-4D97-AF65-F5344CB8AC3E}">
        <p14:creationId xmlns:p14="http://schemas.microsoft.com/office/powerpoint/2010/main" val="409296302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492327" y="6522328"/>
            <a:ext cx="486064" cy="304800"/>
          </a:xfrm>
          <a:prstGeom prst="rect">
            <a:avLst/>
          </a:prstGeom>
        </p:spPr>
        <p:txBody>
          <a:bodyPr lIns="91435" tIns="45718" rIns="91435" bIns="45718"/>
          <a:lstStyle/>
          <a:p>
            <a:pPr>
              <a:defRPr/>
            </a:pPr>
            <a:fld id="{9A3FFD64-B555-4607-8194-F5EC2A301902}" type="slidenum">
              <a:rPr lang="fr-FR" smtClean="0">
                <a:solidFill>
                  <a:srgbClr val="000000"/>
                </a:solidFill>
              </a:rPr>
              <a:pPr>
                <a:defRPr/>
              </a:pPr>
              <a:t>‹#›</a:t>
            </a:fld>
            <a:endParaRPr lang="fr-FR" dirty="0">
              <a:solidFill>
                <a:srgbClr val="000000"/>
              </a:solidFill>
            </a:endParaRPr>
          </a:p>
        </p:txBody>
      </p:sp>
    </p:spTree>
    <p:extLst>
      <p:ext uri="{BB962C8B-B14F-4D97-AF65-F5344CB8AC3E}">
        <p14:creationId xmlns:p14="http://schemas.microsoft.com/office/powerpoint/2010/main" val="47176831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198425258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2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892400913"/>
      </p:ext>
    </p:extLst>
  </p:cSld>
  <p:clrMapOvr>
    <a:overrideClrMapping bg1="lt1" tx1="dk1" bg2="lt2" tx2="dk2" accent1="accent1" accent2="accent2" accent3="accent3" accent4="accent4" accent5="accent5" accent6="accent6" hlink="hlink" folHlink="folHlink"/>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752028" y="6389135"/>
            <a:ext cx="1144858" cy="365125"/>
          </a:xfrm>
          <a:prstGeom prst="rect">
            <a:avLst/>
          </a:prstGeom>
        </p:spPr>
        <p:txBody>
          <a:bodyPr lIns="91435" tIns="45718" rIns="91435" bIns="45718"/>
          <a:lstStyle/>
          <a:p>
            <a:pPr>
              <a:defRPr/>
            </a:pPr>
            <a:fld id="{9A3FFD64-B555-4607-8194-F5EC2A301902}" type="slidenum">
              <a:rPr lang="fr-FR" smtClean="0">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270722584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7" y="6553200"/>
            <a:ext cx="5925094" cy="304800"/>
          </a:xfrm>
          <a:prstGeom prst="rect">
            <a:avLst/>
          </a:prstGeom>
          <a:solidFill>
            <a:schemeClr val="bg1"/>
          </a:solidFill>
          <a:ln/>
        </p:spPr>
        <p:txBody>
          <a:bodyPr lIns="91435" tIns="45718" rIns="91435" bIns="45718"/>
          <a:lstStyle>
            <a:lvl1pPr>
              <a:defRPr sz="900"/>
            </a:lvl1pPr>
          </a:lstStyle>
          <a:p>
            <a:pPr>
              <a:defRPr/>
            </a:pPr>
            <a:r>
              <a:rPr lang="en-US" dirty="0" err="1">
                <a:solidFill>
                  <a:srgbClr val="333399"/>
                </a:solidFill>
                <a:latin typeface="Arial" charset="0"/>
              </a:rPr>
              <a:t>V.I.Mokeev</a:t>
            </a:r>
            <a:r>
              <a:rPr lang="en-US" dirty="0">
                <a:solidFill>
                  <a:srgbClr val="333399"/>
                </a:solidFill>
                <a:latin typeface="Arial" charset="0"/>
              </a:rPr>
              <a:t>, FB21 International Conference </a:t>
            </a:r>
            <a:r>
              <a:rPr lang="en-US" dirty="0" err="1">
                <a:solidFill>
                  <a:srgbClr val="333399"/>
                </a:solidFill>
                <a:latin typeface="Arial" charset="0"/>
              </a:rPr>
              <a:t>Chcago</a:t>
            </a:r>
            <a:r>
              <a:rPr lang="en-US" dirty="0">
                <a:solidFill>
                  <a:srgbClr val="333399"/>
                </a:solidFill>
                <a:latin typeface="Arial" charset="0"/>
              </a:rPr>
              <a:t> IL, USA, May 18-22, 2015 </a:t>
            </a:r>
            <a:endParaRPr lang="fr-FR" dirty="0">
              <a:solidFill>
                <a:srgbClr val="000000"/>
              </a:solidFill>
            </a:endParaRPr>
          </a:p>
        </p:txBody>
      </p:sp>
    </p:spTree>
    <p:extLst>
      <p:ext uri="{BB962C8B-B14F-4D97-AF65-F5344CB8AC3E}">
        <p14:creationId xmlns:p14="http://schemas.microsoft.com/office/powerpoint/2010/main" val="80214365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752028" y="6389135"/>
            <a:ext cx="1144858" cy="365125"/>
          </a:xfrm>
          <a:prstGeom prst="rect">
            <a:avLst/>
          </a:prstGeom>
          <a:ln/>
        </p:spPr>
        <p:txBody>
          <a:bodyPr lIns="91435" tIns="45718" rIns="91435" bIns="45718"/>
          <a:lstStyle>
            <a:lvl1pPr>
              <a:defRPr/>
            </a:lvl1pPr>
          </a:lstStyle>
          <a:p>
            <a:pPr>
              <a:defRPr/>
            </a:pPr>
            <a:fld id="{9F1F4E70-8142-46F1-ACE4-91AB33693ACE}"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69676788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6" y="6553200"/>
            <a:ext cx="4373880" cy="304800"/>
          </a:xfrm>
          <a:prstGeom prst="rect">
            <a:avLst/>
          </a:prstGeom>
          <a:solidFill>
            <a:schemeClr val="bg1"/>
          </a:solidFill>
          <a:ln/>
        </p:spPr>
        <p:txBody>
          <a:bodyPr lIns="91435" tIns="45718" rIns="91435" bIns="45718"/>
          <a:lstStyle>
            <a:lvl1pPr>
              <a:defRPr sz="900"/>
            </a:lvl1pPr>
          </a:lstStyle>
          <a:p>
            <a:pPr>
              <a:defRPr/>
            </a:pPr>
            <a:r>
              <a:rPr lang="en-US" dirty="0" err="1">
                <a:solidFill>
                  <a:srgbClr val="333399"/>
                </a:solidFill>
                <a:latin typeface="Arial" charset="0"/>
              </a:rPr>
              <a:t>V.I.Mokeev</a:t>
            </a:r>
            <a:r>
              <a:rPr lang="en-US" dirty="0">
                <a:solidFill>
                  <a:srgbClr val="333399"/>
                </a:solidFill>
                <a:latin typeface="Arial" charset="0"/>
              </a:rPr>
              <a:t>,  ECT* 2015 Workshop on Nucleon Resonances, October 12-16, 2015 </a:t>
            </a:r>
            <a:endParaRPr lang="fr-FR" dirty="0"/>
          </a:p>
        </p:txBody>
      </p:sp>
    </p:spTree>
    <p:extLst>
      <p:ext uri="{BB962C8B-B14F-4D97-AF65-F5344CB8AC3E}">
        <p14:creationId xmlns:p14="http://schemas.microsoft.com/office/powerpoint/2010/main" val="267645107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752028" y="6389135"/>
            <a:ext cx="1144858" cy="365125"/>
          </a:xfrm>
          <a:prstGeom prst="rect">
            <a:avLst/>
          </a:prstGeom>
        </p:spPr>
        <p:txBody>
          <a:bodyPr lIns="91435" tIns="45718" rIns="91435" bIns="45718"/>
          <a:lstStyle/>
          <a:p>
            <a:pPr>
              <a:defRPr/>
            </a:pPr>
            <a:fld id="{9A3FFD64-B555-4607-8194-F5EC2A301902}" type="slidenum">
              <a:rPr lang="fr-FR" smtClean="0"/>
              <a:pPr>
                <a:defRPr/>
              </a:pPr>
              <a:t>‹#›</a:t>
            </a:fld>
            <a:endParaRPr lang="fr-FR"/>
          </a:p>
        </p:txBody>
      </p:sp>
    </p:spTree>
    <p:extLst>
      <p:ext uri="{BB962C8B-B14F-4D97-AF65-F5344CB8AC3E}">
        <p14:creationId xmlns:p14="http://schemas.microsoft.com/office/powerpoint/2010/main" val="259200387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752028" y="6389135"/>
            <a:ext cx="1144858" cy="365125"/>
          </a:xfrm>
          <a:prstGeom prst="rect">
            <a:avLst/>
          </a:prstGeom>
          <a:ln/>
        </p:spPr>
        <p:txBody>
          <a:bodyPr lIns="91435" tIns="45718" rIns="91435" bIns="45718"/>
          <a:lstStyle>
            <a:lvl1pPr>
              <a:defRPr/>
            </a:lvl1pPr>
          </a:lstStyle>
          <a:p>
            <a:pPr>
              <a:defRPr/>
            </a:pPr>
            <a:fld id="{9F1F4E70-8142-46F1-ACE4-91AB33693ACE}" type="slidenum">
              <a:rPr lang="fr-FR"/>
              <a:pPr>
                <a:defRPr/>
              </a:pPr>
              <a:t>‹#›</a:t>
            </a:fld>
            <a:endParaRPr lang="fr-FR"/>
          </a:p>
        </p:txBody>
      </p:sp>
    </p:spTree>
    <p:extLst>
      <p:ext uri="{BB962C8B-B14F-4D97-AF65-F5344CB8AC3E}">
        <p14:creationId xmlns:p14="http://schemas.microsoft.com/office/powerpoint/2010/main" val="329191582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5599443" y="6541862"/>
            <a:ext cx="2057400" cy="365125"/>
          </a:xfrm>
          <a:prstGeom prst="rect">
            <a:avLst/>
          </a:prstGeom>
        </p:spPr>
        <p:txBody>
          <a:bodyPr lIns="91435" tIns="45718" rIns="91435" bIns="45718"/>
          <a:lstStyle/>
          <a:p>
            <a:fld id="{05A3D162-96D2-41CC-AE16-7AE67E9C4747}" type="slidenum">
              <a:rPr lang="en-US" smtClean="0"/>
              <a:t>‹#›</a:t>
            </a:fld>
            <a:endParaRPr lang="en-US"/>
          </a:p>
        </p:txBody>
      </p:sp>
    </p:spTree>
    <p:extLst>
      <p:ext uri="{BB962C8B-B14F-4D97-AF65-F5344CB8AC3E}">
        <p14:creationId xmlns:p14="http://schemas.microsoft.com/office/powerpoint/2010/main" val="163300928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xxxx">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458377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7" y="6553200"/>
            <a:ext cx="5925094" cy="304800"/>
          </a:xfrm>
          <a:prstGeom prst="rect">
            <a:avLst/>
          </a:prstGeom>
          <a:solidFill>
            <a:schemeClr val="bg1"/>
          </a:solidFill>
          <a:ln/>
        </p:spPr>
        <p:txBody>
          <a:bodyPr lIns="91435" tIns="45718" rIns="91435" bIns="45718"/>
          <a:lstStyle>
            <a:lvl1pPr>
              <a:defRPr sz="900"/>
            </a:lvl1pPr>
          </a:lstStyle>
          <a:p>
            <a:pPr>
              <a:defRPr/>
            </a:pPr>
            <a:r>
              <a:rPr lang="fr-FR" dirty="0" err="1">
                <a:solidFill>
                  <a:srgbClr val="000000"/>
                </a:solidFill>
              </a:rPr>
              <a:t>V.I.Mokeev</a:t>
            </a:r>
            <a:endParaRPr lang="fr-FR" dirty="0">
              <a:solidFill>
                <a:srgbClr val="000000"/>
              </a:solidFill>
            </a:endParaRPr>
          </a:p>
        </p:txBody>
      </p:sp>
    </p:spTree>
    <p:extLst>
      <p:ext uri="{BB962C8B-B14F-4D97-AF65-F5344CB8AC3E}">
        <p14:creationId xmlns:p14="http://schemas.microsoft.com/office/powerpoint/2010/main" val="102793578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endParaRPr lang="en-US" dirty="0"/>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Slide Number Placeholder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737042FF-EB9B-4CE9-A920-558DE7427338}"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69888060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47800"/>
            <a:ext cx="41148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47800"/>
            <a:ext cx="41148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0A1DDCE8-EDEE-4D63-98FF-35FD25514A9F}"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7722666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AD4B877A-E23D-429F-910A-1DE24208894B}"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375429183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492327" y="6522328"/>
            <a:ext cx="486064" cy="304800"/>
          </a:xfrm>
          <a:prstGeom prst="rect">
            <a:avLst/>
          </a:prstGeom>
        </p:spPr>
        <p:txBody>
          <a:bodyPr lIns="91435" tIns="45718" rIns="91435" bIns="45718"/>
          <a:lstStyle>
            <a:lvl1pPr>
              <a:defRPr/>
            </a:lvl1pPr>
          </a:lstStyle>
          <a:p>
            <a:pPr>
              <a:defRPr/>
            </a:pPr>
            <a:fld id="{34D77604-0887-4C83-BF07-747BB9261F69}" type="slidenum">
              <a:rPr lang="fr-FR" smtClean="0">
                <a:solidFill>
                  <a:srgbClr val="000000"/>
                </a:solidFill>
              </a:rPr>
              <a:pPr>
                <a:defRPr/>
              </a:pPr>
              <a:t>‹#›</a:t>
            </a:fld>
            <a:endParaRPr lang="fr-FR" dirty="0">
              <a:solidFill>
                <a:srgbClr val="000000"/>
              </a:solidFill>
            </a:endParaRPr>
          </a:p>
        </p:txBody>
      </p:sp>
    </p:spTree>
    <p:extLst>
      <p:ext uri="{BB962C8B-B14F-4D97-AF65-F5344CB8AC3E}">
        <p14:creationId xmlns:p14="http://schemas.microsoft.com/office/powerpoint/2010/main" val="3939072718"/>
      </p:ext>
    </p:extLst>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bwMode="auto">
          <a:xfrm>
            <a:off x="381001" y="1447800"/>
            <a:ext cx="8382000" cy="4724400"/>
          </a:xfrm>
          <a:prstGeom prst="rect">
            <a:avLst/>
          </a:prstGeom>
          <a:noFill/>
          <a:ln w="38100">
            <a:noFill/>
            <a:miter lim="800000"/>
            <a:headEnd/>
            <a:tailEnd/>
          </a:ln>
        </p:spPr>
        <p:txBody>
          <a:bodyPr vert="horz" wrap="square" lIns="91435" tIns="45718" rIns="91435" bIns="45718" numCol="1" anchor="t" anchorCtr="0" compatLnSpc="1">
            <a:prstTxWarp prst="textNoShape">
              <a:avLst/>
            </a:prstTxWarp>
          </a:bodyPr>
          <a:lstStyle/>
          <a:p>
            <a:pPr lvl="0"/>
            <a:r>
              <a:rPr lang="fr-FR" dirty="0"/>
              <a:t>first </a:t>
            </a:r>
            <a:r>
              <a:rPr lang="fr-FR" dirty="0" err="1"/>
              <a:t>level</a:t>
            </a:r>
            <a:endParaRPr lang="fr-FR" dirty="0"/>
          </a:p>
          <a:p>
            <a:pPr lvl="1"/>
            <a:r>
              <a:rPr lang="fr-FR" dirty="0"/>
              <a:t> second </a:t>
            </a:r>
            <a:r>
              <a:rPr lang="fr-FR" dirty="0" err="1"/>
              <a:t>level</a:t>
            </a:r>
            <a:endParaRPr lang="fr-FR" dirty="0"/>
          </a:p>
          <a:p>
            <a:pPr lvl="2"/>
            <a:r>
              <a:rPr lang="fr-FR" dirty="0"/>
              <a:t> </a:t>
            </a:r>
            <a:r>
              <a:rPr lang="fr-FR" dirty="0" err="1"/>
              <a:t>third</a:t>
            </a:r>
            <a:r>
              <a:rPr lang="fr-FR" dirty="0"/>
              <a:t> </a:t>
            </a:r>
            <a:r>
              <a:rPr lang="fr-FR" dirty="0" err="1"/>
              <a:t>level</a:t>
            </a:r>
            <a:endParaRPr lang="fr-FR" dirty="0"/>
          </a:p>
        </p:txBody>
      </p:sp>
      <p:sp>
        <p:nvSpPr>
          <p:cNvPr id="814085" name="Line 5"/>
          <p:cNvSpPr>
            <a:spLocks noChangeShapeType="1"/>
          </p:cNvSpPr>
          <p:nvPr/>
        </p:nvSpPr>
        <p:spPr bwMode="auto">
          <a:xfrm>
            <a:off x="2133600" y="6553200"/>
            <a:ext cx="7010400" cy="0"/>
          </a:xfrm>
          <a:prstGeom prst="line">
            <a:avLst/>
          </a:prstGeom>
          <a:noFill/>
          <a:ln w="9525">
            <a:solidFill>
              <a:srgbClr val="333399"/>
            </a:solidFill>
            <a:round/>
            <a:headEnd/>
            <a:tailEnd/>
          </a:ln>
          <a:effectLst/>
        </p:spPr>
        <p:txBody>
          <a:bodyPr lIns="91435" tIns="45718" rIns="91435" bIns="45718"/>
          <a:lstStyle/>
          <a:p>
            <a:pPr algn="ctr" eaLnBrk="0" hangingPunct="0">
              <a:defRPr/>
            </a:pPr>
            <a:endParaRPr lang="en-US" sz="3600">
              <a:solidFill>
                <a:srgbClr val="000000"/>
              </a:solidFill>
              <a:latin typeface="Arial" charset="0"/>
            </a:endParaRPr>
          </a:p>
        </p:txBody>
      </p:sp>
      <p:sp>
        <p:nvSpPr>
          <p:cNvPr id="814086" name="Text Box 6"/>
          <p:cNvSpPr txBox="1">
            <a:spLocks noChangeArrowheads="1"/>
          </p:cNvSpPr>
          <p:nvPr/>
        </p:nvSpPr>
        <p:spPr bwMode="auto">
          <a:xfrm>
            <a:off x="2321217" y="6580908"/>
            <a:ext cx="5657174" cy="246217"/>
          </a:xfrm>
          <a:prstGeom prst="rect">
            <a:avLst/>
          </a:prstGeom>
          <a:noFill/>
          <a:ln w="9525">
            <a:noFill/>
            <a:miter lim="800000"/>
            <a:headEnd/>
            <a:tailEnd/>
          </a:ln>
          <a:effectLst/>
        </p:spPr>
        <p:txBody>
          <a:bodyPr wrap="square" lIns="91435" tIns="45718" rIns="91435"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000" b="1" baseline="0" dirty="0">
                <a:solidFill>
                  <a:srgbClr val="333399"/>
                </a:solidFill>
                <a:latin typeface="Arial" charset="0"/>
              </a:rPr>
              <a:t>V.I. </a:t>
            </a:r>
            <a:r>
              <a:rPr lang="en-US" sz="1000" b="1" baseline="0" dirty="0" err="1">
                <a:solidFill>
                  <a:srgbClr val="333399"/>
                </a:solidFill>
                <a:latin typeface="Arial" charset="0"/>
              </a:rPr>
              <a:t>Mokeev</a:t>
            </a:r>
            <a:r>
              <a:rPr lang="en-US" sz="1000" b="1" baseline="0" dirty="0">
                <a:solidFill>
                  <a:srgbClr val="333399"/>
                </a:solidFill>
                <a:latin typeface="Arial" charset="0"/>
              </a:rPr>
              <a:t>, APCTP Workshop on Nuclear Physics 2022, July 11-16, 2022, </a:t>
            </a:r>
            <a:r>
              <a:rPr lang="en-US" sz="1000" b="1" baseline="0" dirty="0" err="1">
                <a:solidFill>
                  <a:srgbClr val="333399"/>
                </a:solidFill>
                <a:latin typeface="Arial" charset="0"/>
              </a:rPr>
              <a:t>Jeju</a:t>
            </a:r>
            <a:r>
              <a:rPr lang="en-US" sz="1000" b="1" baseline="0" dirty="0">
                <a:solidFill>
                  <a:srgbClr val="333399"/>
                </a:solidFill>
                <a:latin typeface="Arial" charset="0"/>
              </a:rPr>
              <a:t>, Korea</a:t>
            </a:r>
            <a:r>
              <a:rPr lang="en-US" sz="1000" baseline="0" dirty="0">
                <a:solidFill>
                  <a:srgbClr val="333399"/>
                </a:solidFill>
                <a:latin typeface="Arial" charset="0"/>
              </a:rPr>
              <a:t>   </a:t>
            </a:r>
            <a:endParaRPr lang="en-US" sz="1000" dirty="0">
              <a:solidFill>
                <a:srgbClr val="333399"/>
              </a:solidFill>
              <a:latin typeface="Arial" charset="0"/>
            </a:endParaRPr>
          </a:p>
        </p:txBody>
      </p:sp>
      <p:sp>
        <p:nvSpPr>
          <p:cNvPr id="814087" name="Line 7"/>
          <p:cNvSpPr>
            <a:spLocks noChangeShapeType="1"/>
          </p:cNvSpPr>
          <p:nvPr/>
        </p:nvSpPr>
        <p:spPr bwMode="auto">
          <a:xfrm>
            <a:off x="0" y="6553200"/>
            <a:ext cx="609600" cy="0"/>
          </a:xfrm>
          <a:prstGeom prst="line">
            <a:avLst/>
          </a:prstGeom>
          <a:noFill/>
          <a:ln w="9525">
            <a:solidFill>
              <a:srgbClr val="333399"/>
            </a:solidFill>
            <a:round/>
            <a:headEnd/>
            <a:tailEnd/>
          </a:ln>
          <a:effectLst/>
        </p:spPr>
        <p:txBody>
          <a:bodyPr lIns="91435" tIns="45718" rIns="91435" bIns="45718"/>
          <a:lstStyle/>
          <a:p>
            <a:pPr algn="ctr" eaLnBrk="0" hangingPunct="0">
              <a:defRPr/>
            </a:pPr>
            <a:endParaRPr lang="en-US" sz="3600">
              <a:solidFill>
                <a:srgbClr val="000000"/>
              </a:solidFill>
              <a:latin typeface="Arial" charset="0"/>
            </a:endParaRPr>
          </a:p>
        </p:txBody>
      </p:sp>
      <p:sp>
        <p:nvSpPr>
          <p:cNvPr id="3079" name="Rectangle 8"/>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pic>
        <p:nvPicPr>
          <p:cNvPr id="3080" name="Picture 4" descr="newlogo"/>
          <p:cNvPicPr>
            <a:picLocks noGrp="1" noChangeAspect="1" noChangeArrowheads="1"/>
          </p:cNvPicPr>
          <p:nvPr/>
        </p:nvPicPr>
        <p:blipFill>
          <a:blip r:embed="rId51" cstate="print"/>
          <a:srcRect/>
          <a:stretch>
            <a:fillRect/>
          </a:stretch>
        </p:blipFill>
        <p:spPr bwMode="auto">
          <a:xfrm>
            <a:off x="685801" y="6324600"/>
            <a:ext cx="1490663" cy="533400"/>
          </a:xfrm>
          <a:prstGeom prst="rect">
            <a:avLst/>
          </a:prstGeom>
          <a:noFill/>
          <a:ln w="9525">
            <a:noFill/>
            <a:miter lim="800000"/>
            <a:headEnd/>
            <a:tailEnd/>
          </a:ln>
        </p:spPr>
      </p:pic>
    </p:spTree>
    <p:extLst>
      <p:ext uri="{BB962C8B-B14F-4D97-AF65-F5344CB8AC3E}">
        <p14:creationId xmlns:p14="http://schemas.microsoft.com/office/powerpoint/2010/main" val="2814460643"/>
      </p:ext>
    </p:extLst>
  </p:cSld>
  <p:clrMap bg1="lt1" tx1="dk1" bg2="lt2" tx2="dk2" accent1="accent1" accent2="accent2" accent3="accent3" accent4="accent4" accent5="accent5" accent6="accent6" hlink="hlink" folHlink="folHlink"/>
  <p:sldLayoutIdLst>
    <p:sldLayoutId id="2147492085" r:id="rId1"/>
    <p:sldLayoutId id="2147492086" r:id="rId2"/>
    <p:sldLayoutId id="2147492087" r:id="rId3"/>
    <p:sldLayoutId id="2147492088" r:id="rId4"/>
    <p:sldLayoutId id="2147492089" r:id="rId5"/>
    <p:sldLayoutId id="2147492090" r:id="rId6"/>
    <p:sldLayoutId id="2147492091" r:id="rId7"/>
    <p:sldLayoutId id="2147492092" r:id="rId8"/>
    <p:sldLayoutId id="2147492093" r:id="rId9"/>
    <p:sldLayoutId id="2147492094" r:id="rId10"/>
    <p:sldLayoutId id="2147492095" r:id="rId11"/>
    <p:sldLayoutId id="2147492096" r:id="rId12"/>
    <p:sldLayoutId id="2147492097" r:id="rId13"/>
    <p:sldLayoutId id="2147492098" r:id="rId14"/>
    <p:sldLayoutId id="2147492099" r:id="rId15"/>
    <p:sldLayoutId id="2147492100" r:id="rId16"/>
    <p:sldLayoutId id="2147492101" r:id="rId17"/>
    <p:sldLayoutId id="2147492102" r:id="rId18"/>
    <p:sldLayoutId id="2147492103" r:id="rId19"/>
    <p:sldLayoutId id="2147492104" r:id="rId20"/>
    <p:sldLayoutId id="2147492105" r:id="rId21"/>
    <p:sldLayoutId id="2147492063" r:id="rId22"/>
    <p:sldLayoutId id="2147492064" r:id="rId23"/>
    <p:sldLayoutId id="2147492065" r:id="rId24"/>
    <p:sldLayoutId id="2147492066" r:id="rId25"/>
    <p:sldLayoutId id="2147492067" r:id="rId26"/>
    <p:sldLayoutId id="2147492078" r:id="rId27"/>
    <p:sldLayoutId id="2147492081" r:id="rId28"/>
    <p:sldLayoutId id="2147492082" r:id="rId29"/>
    <p:sldLayoutId id="2147492083" r:id="rId30"/>
    <p:sldLayoutId id="2147492106" r:id="rId31"/>
    <p:sldLayoutId id="2147491818" r:id="rId32"/>
    <p:sldLayoutId id="2147492027" r:id="rId33"/>
    <p:sldLayoutId id="2147491998" r:id="rId34"/>
    <p:sldLayoutId id="2147491819" r:id="rId35"/>
    <p:sldLayoutId id="2147491830" r:id="rId36"/>
    <p:sldLayoutId id="2147491846" r:id="rId37"/>
    <p:sldLayoutId id="2147491850" r:id="rId38"/>
    <p:sldLayoutId id="2147491857" r:id="rId39"/>
    <p:sldLayoutId id="2147492042" r:id="rId40"/>
    <p:sldLayoutId id="2147492043" r:id="rId41"/>
    <p:sldLayoutId id="2147492044" r:id="rId42"/>
    <p:sldLayoutId id="2147492045" r:id="rId43"/>
    <p:sldLayoutId id="2147492056" r:id="rId44"/>
    <p:sldLayoutId id="2147492059" r:id="rId45"/>
    <p:sldLayoutId id="2147492060" r:id="rId46"/>
    <p:sldLayoutId id="2147492061" r:id="rId47"/>
    <p:sldLayoutId id="2147492107" r:id="rId48"/>
    <p:sldLayoutId id="2147492109" r:id="rId49"/>
  </p:sldLayoutIdLst>
  <p:transition/>
  <p:hf hdr="0" ftr="0" dt="0"/>
  <p:txStyles>
    <p:title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Arial" charset="0"/>
        </a:defRPr>
      </a:lvl2pPr>
      <a:lvl3pPr algn="ctr" rtl="0" eaLnBrk="0" fontAlgn="base" hangingPunct="0">
        <a:spcBef>
          <a:spcPct val="0"/>
        </a:spcBef>
        <a:spcAft>
          <a:spcPct val="0"/>
        </a:spcAft>
        <a:defRPr sz="3200" b="1">
          <a:solidFill>
            <a:schemeClr val="accent2"/>
          </a:solidFill>
          <a:latin typeface="Arial" charset="0"/>
        </a:defRPr>
      </a:lvl3pPr>
      <a:lvl4pPr algn="ctr" rtl="0" eaLnBrk="0" fontAlgn="base" hangingPunct="0">
        <a:spcBef>
          <a:spcPct val="0"/>
        </a:spcBef>
        <a:spcAft>
          <a:spcPct val="0"/>
        </a:spcAft>
        <a:defRPr sz="3200" b="1">
          <a:solidFill>
            <a:schemeClr val="accent2"/>
          </a:solidFill>
          <a:latin typeface="Arial" charset="0"/>
        </a:defRPr>
      </a:lvl4pPr>
      <a:lvl5pPr algn="ctr" rtl="0" eaLnBrk="0" fontAlgn="base" hangingPunct="0">
        <a:spcBef>
          <a:spcPct val="0"/>
        </a:spcBef>
        <a:spcAft>
          <a:spcPct val="0"/>
        </a:spcAft>
        <a:defRPr sz="3200" b="1">
          <a:solidFill>
            <a:schemeClr val="accent2"/>
          </a:solidFill>
          <a:latin typeface="Arial" charset="0"/>
        </a:defRPr>
      </a:lvl5pPr>
      <a:lvl6pPr marL="457177" algn="ctr" rtl="0" eaLnBrk="0" fontAlgn="base" hangingPunct="0">
        <a:spcBef>
          <a:spcPct val="0"/>
        </a:spcBef>
        <a:spcAft>
          <a:spcPct val="0"/>
        </a:spcAft>
        <a:defRPr sz="3200" b="1">
          <a:solidFill>
            <a:schemeClr val="accent2"/>
          </a:solidFill>
          <a:latin typeface="Arial" charset="0"/>
        </a:defRPr>
      </a:lvl6pPr>
      <a:lvl7pPr marL="914353" algn="ctr" rtl="0" eaLnBrk="0" fontAlgn="base" hangingPunct="0">
        <a:spcBef>
          <a:spcPct val="0"/>
        </a:spcBef>
        <a:spcAft>
          <a:spcPct val="0"/>
        </a:spcAft>
        <a:defRPr sz="3200" b="1">
          <a:solidFill>
            <a:schemeClr val="accent2"/>
          </a:solidFill>
          <a:latin typeface="Arial" charset="0"/>
        </a:defRPr>
      </a:lvl7pPr>
      <a:lvl8pPr marL="1371530" algn="ctr" rtl="0" eaLnBrk="0" fontAlgn="base" hangingPunct="0">
        <a:spcBef>
          <a:spcPct val="0"/>
        </a:spcBef>
        <a:spcAft>
          <a:spcPct val="0"/>
        </a:spcAft>
        <a:defRPr sz="3200" b="1">
          <a:solidFill>
            <a:schemeClr val="accent2"/>
          </a:solidFill>
          <a:latin typeface="Arial" charset="0"/>
        </a:defRPr>
      </a:lvl8pPr>
      <a:lvl9pPr marL="1828706" algn="ctr" rtl="0" eaLnBrk="0" fontAlgn="base" hangingPunct="0">
        <a:spcBef>
          <a:spcPct val="0"/>
        </a:spcBef>
        <a:spcAft>
          <a:spcPct val="0"/>
        </a:spcAft>
        <a:defRPr sz="3200" b="1">
          <a:solidFill>
            <a:schemeClr val="accent2"/>
          </a:solidFill>
          <a:latin typeface="Arial" charset="0"/>
        </a:defRPr>
      </a:lvl9pPr>
    </p:titleStyle>
    <p:bodyStyle>
      <a:lvl1pPr marL="342882" indent="-342882" algn="l" rtl="0" eaLnBrk="0" fontAlgn="base" hangingPunct="0">
        <a:spcBef>
          <a:spcPct val="20000"/>
        </a:spcBef>
        <a:spcAft>
          <a:spcPct val="0"/>
        </a:spcAft>
        <a:buChar char="•"/>
        <a:defRPr sz="28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400">
          <a:solidFill>
            <a:schemeClr val="tx1"/>
          </a:solidFill>
          <a:latin typeface="+mn-lt"/>
        </a:defRPr>
      </a:lvl2pPr>
      <a:lvl3pPr marL="1142942" indent="-228588" algn="l" rtl="0" eaLnBrk="0" fontAlgn="base" hangingPunct="0">
        <a:spcBef>
          <a:spcPct val="20000"/>
        </a:spcBef>
        <a:spcAft>
          <a:spcPct val="0"/>
        </a:spcAft>
        <a:buChar char="•"/>
        <a:defRPr sz="2000">
          <a:solidFill>
            <a:schemeClr val="tx1"/>
          </a:solidFill>
          <a:latin typeface="+mn-lt"/>
        </a:defRPr>
      </a:lvl3pPr>
      <a:lvl4pPr marL="1600118" indent="-228588" algn="l" rtl="0" eaLnBrk="0" fontAlgn="base" hangingPunct="0">
        <a:spcBef>
          <a:spcPct val="20000"/>
        </a:spcBef>
        <a:spcAft>
          <a:spcPct val="0"/>
        </a:spcAft>
        <a:buChar char="–"/>
        <a:defRPr sz="2000">
          <a:solidFill>
            <a:schemeClr val="tx1"/>
          </a:solidFill>
          <a:latin typeface="Times New Roman" pitchFamily="18" charset="0"/>
        </a:defRPr>
      </a:lvl4pPr>
      <a:lvl5pPr marL="2057295" indent="-228588" algn="l" rtl="0" eaLnBrk="0" fontAlgn="base" hangingPunct="0">
        <a:spcBef>
          <a:spcPct val="20000"/>
        </a:spcBef>
        <a:spcAft>
          <a:spcPct val="0"/>
        </a:spcAft>
        <a:buChar char="»"/>
        <a:defRPr sz="2000">
          <a:solidFill>
            <a:schemeClr val="tx1"/>
          </a:solidFill>
          <a:latin typeface="Times New Roman" pitchFamily="18" charset="0"/>
        </a:defRPr>
      </a:lvl5pPr>
      <a:lvl6pPr marL="2514471" indent="-228588" algn="l" rtl="0" eaLnBrk="0" fontAlgn="base" hangingPunct="0">
        <a:spcBef>
          <a:spcPct val="20000"/>
        </a:spcBef>
        <a:spcAft>
          <a:spcPct val="0"/>
        </a:spcAft>
        <a:buChar char="»"/>
        <a:defRPr sz="2000">
          <a:solidFill>
            <a:schemeClr val="tx1"/>
          </a:solidFill>
          <a:latin typeface="Times New Roman" pitchFamily="18" charset="0"/>
        </a:defRPr>
      </a:lvl6pPr>
      <a:lvl7pPr marL="2971648" indent="-228588" algn="l" rtl="0" eaLnBrk="0" fontAlgn="base" hangingPunct="0">
        <a:spcBef>
          <a:spcPct val="20000"/>
        </a:spcBef>
        <a:spcAft>
          <a:spcPct val="0"/>
        </a:spcAft>
        <a:buChar char="»"/>
        <a:defRPr sz="2000">
          <a:solidFill>
            <a:schemeClr val="tx1"/>
          </a:solidFill>
          <a:latin typeface="Times New Roman" pitchFamily="18" charset="0"/>
        </a:defRPr>
      </a:lvl7pPr>
      <a:lvl8pPr marL="3428825" indent="-228588" algn="l" rtl="0" eaLnBrk="0" fontAlgn="base" hangingPunct="0">
        <a:spcBef>
          <a:spcPct val="20000"/>
        </a:spcBef>
        <a:spcAft>
          <a:spcPct val="0"/>
        </a:spcAft>
        <a:buChar char="»"/>
        <a:defRPr sz="2000">
          <a:solidFill>
            <a:schemeClr val="tx1"/>
          </a:solidFill>
          <a:latin typeface="Times New Roman" pitchFamily="18" charset="0"/>
        </a:defRPr>
      </a:lvl8pPr>
      <a:lvl9pPr marL="3886001" indent="-228588" algn="l" rtl="0" eaLnBrk="0" fontAlgn="base" hangingPunct="0">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25.emf"/><Relationship Id="rId4" Type="http://schemas.openxmlformats.org/officeDocument/2006/relationships/image" Target="../media/image24.emf"/></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17.tiff"/><Relationship Id="rId5" Type="http://schemas.openxmlformats.org/officeDocument/2006/relationships/image" Target="../media/image12.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30.emf"/><Relationship Id="rId4" Type="http://schemas.openxmlformats.org/officeDocument/2006/relationships/image" Target="../media/image29.emf"/></Relationships>
</file>

<file path=ppt/slides/_rels/slide1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6.emf"/><Relationship Id="rId1" Type="http://schemas.openxmlformats.org/officeDocument/2006/relationships/slideLayout" Target="../slideLayouts/slideLayout17.xml"/><Relationship Id="rId4" Type="http://schemas.openxmlformats.org/officeDocument/2006/relationships/image" Target="../media/image32.emf"/></Relationships>
</file>

<file path=ppt/slides/_rels/slide1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17.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40.emf"/><Relationship Id="rId5" Type="http://schemas.openxmlformats.org/officeDocument/2006/relationships/image" Target="../media/image12.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49.xml"/><Relationship Id="rId5" Type="http://schemas.openxmlformats.org/officeDocument/2006/relationships/image" Target="../media/image100.png"/><Relationship Id="rId4" Type="http://schemas.openxmlformats.org/officeDocument/2006/relationships/image" Target="../media/image90.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tiff"/><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17.tiff"/><Relationship Id="rId5" Type="http://schemas.openxmlformats.org/officeDocument/2006/relationships/image" Target="../media/image16.jp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NUL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22.w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 Box 5"/>
          <p:cNvSpPr txBox="1">
            <a:spLocks noChangeArrowheads="1"/>
          </p:cNvSpPr>
          <p:nvPr/>
        </p:nvSpPr>
        <p:spPr bwMode="auto">
          <a:xfrm>
            <a:off x="4222228" y="4943730"/>
            <a:ext cx="2621230" cy="954103"/>
          </a:xfrm>
          <a:prstGeom prst="rect">
            <a:avLst/>
          </a:prstGeom>
          <a:blipFill>
            <a:blip r:embed="rId3"/>
            <a:tile tx="0" ty="0" sx="100000" sy="100000" flip="none" algn="tl"/>
          </a:blipFill>
          <a:ln w="9525" algn="ctr">
            <a:solidFill>
              <a:srgbClr val="7D7D81"/>
            </a:solidFill>
            <a:miter lim="800000"/>
            <a:headEnd/>
            <a:tailEnd/>
          </a:ln>
        </p:spPr>
        <p:txBody>
          <a:bodyPr wrap="square" lIns="91435" tIns="45718" rIns="91435" bIns="45718">
            <a:spAutoFit/>
          </a:bodyPr>
          <a:lstStyle/>
          <a:p>
            <a:pPr algn="ctr" eaLnBrk="0" hangingPunct="0"/>
            <a:r>
              <a:rPr lang="en-US" sz="1800" b="1" dirty="0">
                <a:solidFill>
                  <a:srgbClr val="0000FF"/>
                </a:solidFill>
              </a:rPr>
              <a:t>V.I. </a:t>
            </a:r>
            <a:r>
              <a:rPr lang="en-US" sz="1800" b="1" dirty="0" err="1">
                <a:solidFill>
                  <a:srgbClr val="0000FF"/>
                </a:solidFill>
              </a:rPr>
              <a:t>Mokeev</a:t>
            </a:r>
            <a:endParaRPr lang="en-US" sz="1800" b="1" dirty="0">
              <a:solidFill>
                <a:srgbClr val="0000FF"/>
              </a:solidFill>
            </a:endParaRPr>
          </a:p>
          <a:p>
            <a:pPr algn="ctr" eaLnBrk="0" hangingPunct="0"/>
            <a:r>
              <a:rPr lang="en-US" sz="1800" b="1" dirty="0">
                <a:solidFill>
                  <a:srgbClr val="0000FF"/>
                </a:solidFill>
              </a:rPr>
              <a:t>Jefferson Lab</a:t>
            </a:r>
          </a:p>
          <a:p>
            <a:pPr algn="ctr" eaLnBrk="0" hangingPunct="0"/>
            <a:r>
              <a:rPr lang="en-US" sz="1800" b="1" dirty="0">
                <a:solidFill>
                  <a:srgbClr val="0000FF"/>
                </a:solidFill>
              </a:rPr>
              <a:t>(CLAS Collaboration)</a:t>
            </a:r>
            <a:r>
              <a:rPr lang="en-US" sz="2000" b="1" dirty="0">
                <a:solidFill>
                  <a:srgbClr val="0000FF"/>
                </a:solidFill>
              </a:rPr>
              <a:t> </a:t>
            </a:r>
          </a:p>
        </p:txBody>
      </p:sp>
      <p:sp>
        <p:nvSpPr>
          <p:cNvPr id="2" name="TextBox 1"/>
          <p:cNvSpPr txBox="1"/>
          <p:nvPr/>
        </p:nvSpPr>
        <p:spPr>
          <a:xfrm>
            <a:off x="130761" y="5986625"/>
            <a:ext cx="8918916" cy="400105"/>
          </a:xfrm>
          <a:prstGeom prst="rect">
            <a:avLst/>
          </a:prstGeom>
          <a:blipFill>
            <a:blip r:embed="rId3"/>
            <a:tile tx="0" ty="0" sx="100000" sy="100000" flip="none" algn="tl"/>
          </a:blipFill>
          <a:ln>
            <a:solidFill>
              <a:schemeClr val="bg2">
                <a:lumMod val="60000"/>
                <a:lumOff val="40000"/>
              </a:schemeClr>
            </a:solidFill>
          </a:ln>
        </p:spPr>
        <p:txBody>
          <a:bodyPr wrap="square" lIns="91435" tIns="45718" rIns="91435" bIns="45718" rtlCol="0">
            <a:spAutoFit/>
          </a:bodyPr>
          <a:lstStyle/>
          <a:p>
            <a:pPr algn="ctr"/>
            <a:r>
              <a:rPr lang="en-US" sz="2000" b="1" dirty="0">
                <a:solidFill>
                  <a:srgbClr val="0000FF"/>
                </a:solidFill>
              </a:rPr>
              <a:t>APCTP Workshop on Nuclear Physics 2022</a:t>
            </a:r>
          </a:p>
        </p:txBody>
      </p:sp>
      <p:pic>
        <p:nvPicPr>
          <p:cNvPr id="5" name="Picture 4"/>
          <p:cNvPicPr>
            <a:picLocks noChangeAspect="1"/>
          </p:cNvPicPr>
          <p:nvPr/>
        </p:nvPicPr>
        <p:blipFill>
          <a:blip r:embed="rId4"/>
          <a:stretch>
            <a:fillRect/>
          </a:stretch>
        </p:blipFill>
        <p:spPr>
          <a:xfrm>
            <a:off x="1628770" y="5297311"/>
            <a:ext cx="892808" cy="558005"/>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289" y="5144477"/>
            <a:ext cx="720242" cy="714164"/>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64302" y="5144396"/>
            <a:ext cx="1038086" cy="701260"/>
          </a:xfrm>
          <a:prstGeom prst="rect">
            <a:avLst/>
          </a:prstGeom>
        </p:spPr>
      </p:pic>
      <p:pic>
        <p:nvPicPr>
          <p:cNvPr id="13" name="Picture 12">
            <a:extLst>
              <a:ext uri="{FF2B5EF4-FFF2-40B4-BE49-F238E27FC236}">
                <a16:creationId xmlns:a16="http://schemas.microsoft.com/office/drawing/2014/main" id="{D3802495-733B-649A-8AE8-F3155A89D4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841" y="543383"/>
            <a:ext cx="3755612" cy="3755612"/>
          </a:xfrm>
          <a:prstGeom prst="rect">
            <a:avLst/>
          </a:prstGeom>
        </p:spPr>
      </p:pic>
      <p:sp>
        <p:nvSpPr>
          <p:cNvPr id="3" name="TextBox 2">
            <a:extLst>
              <a:ext uri="{FF2B5EF4-FFF2-40B4-BE49-F238E27FC236}">
                <a16:creationId xmlns:a16="http://schemas.microsoft.com/office/drawing/2014/main" id="{BD169A3C-8FF0-3D67-6207-C1AEB40C30DF}"/>
              </a:ext>
            </a:extLst>
          </p:cNvPr>
          <p:cNvSpPr txBox="1"/>
          <p:nvPr/>
        </p:nvSpPr>
        <p:spPr>
          <a:xfrm>
            <a:off x="5453976" y="436332"/>
            <a:ext cx="3513262" cy="461665"/>
          </a:xfrm>
          <a:prstGeom prst="rect">
            <a:avLst/>
          </a:prstGeom>
          <a:noFill/>
        </p:spPr>
        <p:txBody>
          <a:bodyPr wrap="square" rtlCol="0">
            <a:spAutoFit/>
          </a:bodyPr>
          <a:lstStyle/>
          <a:p>
            <a:r>
              <a:rPr lang="en-US" sz="1200" b="1" dirty="0">
                <a:solidFill>
                  <a:srgbClr val="0000FF"/>
                </a:solidFill>
                <a:latin typeface="Symbol" pitchFamily="2" charset="2"/>
              </a:rPr>
              <a:t>D</a:t>
            </a:r>
            <a:r>
              <a:rPr lang="en-US" sz="1200" b="1" dirty="0">
                <a:solidFill>
                  <a:srgbClr val="0000FF"/>
                </a:solidFill>
              </a:rPr>
              <a:t>(1600)3/2</a:t>
            </a:r>
            <a:r>
              <a:rPr lang="en-US" sz="1200" b="1" baseline="30000" dirty="0">
                <a:solidFill>
                  <a:srgbClr val="0000FF"/>
                </a:solidFill>
              </a:rPr>
              <a:t>+ </a:t>
            </a:r>
            <a:r>
              <a:rPr lang="en-US" sz="1200" b="1" dirty="0">
                <a:solidFill>
                  <a:srgbClr val="0000FF"/>
                </a:solidFill>
              </a:rPr>
              <a:t>electrocouplings:</a:t>
            </a:r>
          </a:p>
          <a:p>
            <a:r>
              <a:rPr lang="en-US" sz="1200" b="1" dirty="0">
                <a:solidFill>
                  <a:srgbClr val="0000FF"/>
                </a:solidFill>
              </a:rPr>
              <a:t>CLAS preliminary results vs. CSM predictions</a:t>
            </a:r>
          </a:p>
        </p:txBody>
      </p:sp>
      <p:sp>
        <p:nvSpPr>
          <p:cNvPr id="4" name="TextBox 3">
            <a:extLst>
              <a:ext uri="{FF2B5EF4-FFF2-40B4-BE49-F238E27FC236}">
                <a16:creationId xmlns:a16="http://schemas.microsoft.com/office/drawing/2014/main" id="{87D8165B-7CB8-F4C3-B357-7FE1C0932790}"/>
              </a:ext>
            </a:extLst>
          </p:cNvPr>
          <p:cNvSpPr txBox="1"/>
          <p:nvPr/>
        </p:nvSpPr>
        <p:spPr>
          <a:xfrm>
            <a:off x="195492" y="3107527"/>
            <a:ext cx="5202620" cy="1815882"/>
          </a:xfrm>
          <a:prstGeom prst="rect">
            <a:avLst/>
          </a:prstGeom>
          <a:noFill/>
        </p:spPr>
        <p:txBody>
          <a:bodyPr wrap="square" rtlCol="0">
            <a:spAutoFit/>
          </a:bodyPr>
          <a:lstStyle/>
          <a:p>
            <a:pPr marL="174625" indent="-174625">
              <a:buClr>
                <a:srgbClr val="C00000"/>
              </a:buClr>
              <a:buFont typeface="Arial" panose="020B0604020202020204" pitchFamily="34" charset="0"/>
              <a:buChar char="•"/>
            </a:pPr>
            <a:r>
              <a:rPr lang="en-US" sz="1400" dirty="0"/>
              <a:t>Concept on emergence of hadron mass (EHM) from QCD within continuum Schwinger function method (CSM)</a:t>
            </a:r>
          </a:p>
          <a:p>
            <a:pPr marL="174625" indent="-174625">
              <a:buClr>
                <a:srgbClr val="C00000"/>
              </a:buClr>
              <a:buFont typeface="Arial" panose="020B0604020202020204" pitchFamily="34" charset="0"/>
              <a:buChar char="•"/>
            </a:pPr>
            <a:r>
              <a:rPr lang="en-US" sz="1400" dirty="0"/>
              <a:t>EHM manifestation in the structure of the pion and the ground/excited states of the proton</a:t>
            </a:r>
          </a:p>
          <a:p>
            <a:pPr marL="174625" indent="-174625">
              <a:buClr>
                <a:srgbClr val="C00000"/>
              </a:buClr>
              <a:buFont typeface="Arial" panose="020B0604020202020204" pitchFamily="34" charset="0"/>
              <a:buChar char="•"/>
            </a:pPr>
            <a:r>
              <a:rPr lang="en-US" sz="1400" dirty="0"/>
              <a:t>Insight into EHM from the results on </a:t>
            </a:r>
            <a:r>
              <a:rPr lang="en-US" sz="1400" b="1" dirty="0" err="1">
                <a:latin typeface="Symbol" pitchFamily="2" charset="2"/>
              </a:rPr>
              <a:t>g</a:t>
            </a:r>
            <a:r>
              <a:rPr lang="en-US" sz="1400" baseline="-25000" dirty="0" err="1"/>
              <a:t>v</a:t>
            </a:r>
            <a:r>
              <a:rPr lang="en-US" sz="1400" dirty="0" err="1"/>
              <a:t>pN</a:t>
            </a:r>
            <a:r>
              <a:rPr lang="en-US" sz="1400" dirty="0"/>
              <a:t>* electrocouplings determined at Q</a:t>
            </a:r>
            <a:r>
              <a:rPr lang="en-US" sz="1400" baseline="30000" dirty="0"/>
              <a:t>2 </a:t>
            </a:r>
            <a:r>
              <a:rPr lang="en-US" sz="1400" dirty="0"/>
              <a:t>&lt; 5 GeV</a:t>
            </a:r>
            <a:r>
              <a:rPr lang="en-US" sz="1400" baseline="30000" dirty="0"/>
              <a:t>2</a:t>
            </a:r>
            <a:r>
              <a:rPr lang="en-US" sz="1400" dirty="0"/>
              <a:t> from CLAS data</a:t>
            </a:r>
            <a:endParaRPr lang="en-US" sz="1400" baseline="30000" dirty="0"/>
          </a:p>
          <a:p>
            <a:pPr marL="174625" indent="-174625">
              <a:buClr>
                <a:srgbClr val="C00000"/>
              </a:buClr>
              <a:buFont typeface="Arial" panose="020B0604020202020204" pitchFamily="34" charset="0"/>
              <a:buChar char="•"/>
            </a:pPr>
            <a:r>
              <a:rPr lang="en-US" sz="1400" dirty="0"/>
              <a:t>Extending insight into EHM from the </a:t>
            </a:r>
            <a:r>
              <a:rPr lang="en-US" sz="1400" dirty="0" err="1">
                <a:latin typeface="Symbol" pitchFamily="2" charset="2"/>
              </a:rPr>
              <a:t>g</a:t>
            </a:r>
            <a:r>
              <a:rPr lang="en-US" sz="1400" baseline="-25000" dirty="0" err="1"/>
              <a:t>v</a:t>
            </a:r>
            <a:r>
              <a:rPr lang="en-US" sz="1400" dirty="0" err="1"/>
              <a:t>pN</a:t>
            </a:r>
            <a:r>
              <a:rPr lang="en-US" sz="1400" dirty="0"/>
              <a:t>* electrocouplings for Q</a:t>
            </a:r>
            <a:r>
              <a:rPr lang="en-US" sz="1400" baseline="30000" dirty="0"/>
              <a:t>2</a:t>
            </a:r>
            <a:r>
              <a:rPr lang="en-US" sz="1400" dirty="0"/>
              <a:t> up to ~8-10 GeV</a:t>
            </a:r>
            <a:r>
              <a:rPr lang="en-US" sz="1400" baseline="30000" dirty="0"/>
              <a:t>2 </a:t>
            </a:r>
          </a:p>
        </p:txBody>
      </p:sp>
      <p:pic>
        <p:nvPicPr>
          <p:cNvPr id="9" name="Picture 8">
            <a:extLst>
              <a:ext uri="{FF2B5EF4-FFF2-40B4-BE49-F238E27FC236}">
                <a16:creationId xmlns:a16="http://schemas.microsoft.com/office/drawing/2014/main" id="{E4DF0FB4-F750-9572-C880-0BF09B285DFD}"/>
              </a:ext>
            </a:extLst>
          </p:cNvPr>
          <p:cNvPicPr>
            <a:picLocks noChangeAspect="1"/>
          </p:cNvPicPr>
          <p:nvPr/>
        </p:nvPicPr>
        <p:blipFill>
          <a:blip r:embed="rId8"/>
          <a:stretch>
            <a:fillRect/>
          </a:stretch>
        </p:blipFill>
        <p:spPr>
          <a:xfrm>
            <a:off x="782848" y="708668"/>
            <a:ext cx="2584651" cy="2302865"/>
          </a:xfrm>
          <a:prstGeom prst="rect">
            <a:avLst/>
          </a:prstGeom>
        </p:spPr>
      </p:pic>
      <p:sp>
        <p:nvSpPr>
          <p:cNvPr id="10" name="TextBox 9"/>
          <p:cNvSpPr txBox="1"/>
          <p:nvPr/>
        </p:nvSpPr>
        <p:spPr>
          <a:xfrm>
            <a:off x="1" y="60974"/>
            <a:ext cx="9144000" cy="400105"/>
          </a:xfrm>
          <a:prstGeom prst="rect">
            <a:avLst/>
          </a:prstGeom>
          <a:blipFill>
            <a:blip r:embed="rId3"/>
            <a:tile tx="0" ty="0" sx="100000" sy="100000" flip="none" algn="tl"/>
          </a:blipFill>
        </p:spPr>
        <p:txBody>
          <a:bodyPr wrap="square" lIns="91435" tIns="45718" rIns="91435" bIns="45718" rtlCol="0">
            <a:spAutoFit/>
          </a:bodyPr>
          <a:lstStyle/>
          <a:p>
            <a:pPr algn="ctr"/>
            <a:r>
              <a:rPr lang="en-US" sz="2000" b="1" dirty="0">
                <a:solidFill>
                  <a:srgbClr val="0000FF"/>
                </a:solidFill>
              </a:rPr>
              <a:t>Nucleon Resonance Electrocouplings and Emergence of Hadron Mass</a:t>
            </a:r>
          </a:p>
        </p:txBody>
      </p:sp>
    </p:spTree>
    <p:extLst>
      <p:ext uri="{BB962C8B-B14F-4D97-AF65-F5344CB8AC3E}">
        <p14:creationId xmlns:p14="http://schemas.microsoft.com/office/powerpoint/2010/main" val="89753750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576EDCC-6E6B-814A-9E9B-BEB56D7B2588}"/>
              </a:ext>
            </a:extLst>
          </p:cNvPr>
          <p:cNvSpPr>
            <a:spLocks noGrp="1"/>
          </p:cNvSpPr>
          <p:nvPr>
            <p:ph type="sldNum" sz="quarter" idx="4"/>
          </p:nvPr>
        </p:nvSpPr>
        <p:spPr>
          <a:xfrm>
            <a:off x="8660252" y="6553200"/>
            <a:ext cx="486064" cy="304800"/>
          </a:xfrm>
        </p:spPr>
        <p:txBody>
          <a:bodyPr/>
          <a:lstStyle/>
          <a:p>
            <a:pPr algn="ctr">
              <a:defRPr/>
            </a:pPr>
            <a:r>
              <a:rPr lang="fr-FR" sz="1100" dirty="0">
                <a:solidFill>
                  <a:srgbClr val="000000"/>
                </a:solidFill>
                <a:latin typeface="+mj-lt"/>
              </a:rPr>
              <a:t>10</a:t>
            </a:r>
          </a:p>
        </p:txBody>
      </p:sp>
      <p:sp>
        <p:nvSpPr>
          <p:cNvPr id="6" name="Title 1">
            <a:extLst>
              <a:ext uri="{FF2B5EF4-FFF2-40B4-BE49-F238E27FC236}">
                <a16:creationId xmlns:a16="http://schemas.microsoft.com/office/drawing/2014/main" id="{8A351C16-60F5-0A40-BE66-A22A564673E4}"/>
              </a:ext>
            </a:extLst>
          </p:cNvPr>
          <p:cNvSpPr txBox="1">
            <a:spLocks/>
          </p:cNvSpPr>
          <p:nvPr/>
        </p:nvSpPr>
        <p:spPr bwMode="auto">
          <a:xfrm>
            <a:off x="4739" y="2695"/>
            <a:ext cx="9144000" cy="76229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Arial" charset="0"/>
              </a:defRPr>
            </a:lvl2pPr>
            <a:lvl3pPr algn="ctr" rtl="0" eaLnBrk="0" fontAlgn="base" hangingPunct="0">
              <a:spcBef>
                <a:spcPct val="0"/>
              </a:spcBef>
              <a:spcAft>
                <a:spcPct val="0"/>
              </a:spcAft>
              <a:defRPr sz="3200" b="1">
                <a:solidFill>
                  <a:schemeClr val="accent2"/>
                </a:solidFill>
                <a:latin typeface="Arial" charset="0"/>
              </a:defRPr>
            </a:lvl3pPr>
            <a:lvl4pPr algn="ctr" rtl="0" eaLnBrk="0" fontAlgn="base" hangingPunct="0">
              <a:spcBef>
                <a:spcPct val="0"/>
              </a:spcBef>
              <a:spcAft>
                <a:spcPct val="0"/>
              </a:spcAft>
              <a:defRPr sz="3200" b="1">
                <a:solidFill>
                  <a:schemeClr val="accent2"/>
                </a:solidFill>
                <a:latin typeface="Arial" charset="0"/>
              </a:defRPr>
            </a:lvl4pPr>
            <a:lvl5pPr algn="ctr" rtl="0" eaLnBrk="0" fontAlgn="base" hangingPunct="0">
              <a:spcBef>
                <a:spcPct val="0"/>
              </a:spcBef>
              <a:spcAft>
                <a:spcPct val="0"/>
              </a:spcAft>
              <a:defRPr sz="3200" b="1">
                <a:solidFill>
                  <a:schemeClr val="accent2"/>
                </a:solidFill>
                <a:latin typeface="Arial" charset="0"/>
              </a:defRPr>
            </a:lvl5pPr>
            <a:lvl6pPr marL="457177" algn="ctr" rtl="0" eaLnBrk="0" fontAlgn="base" hangingPunct="0">
              <a:spcBef>
                <a:spcPct val="0"/>
              </a:spcBef>
              <a:spcAft>
                <a:spcPct val="0"/>
              </a:spcAft>
              <a:defRPr sz="3200" b="1">
                <a:solidFill>
                  <a:schemeClr val="accent2"/>
                </a:solidFill>
                <a:latin typeface="Arial" charset="0"/>
              </a:defRPr>
            </a:lvl6pPr>
            <a:lvl7pPr marL="914353" algn="ctr" rtl="0" eaLnBrk="0" fontAlgn="base" hangingPunct="0">
              <a:spcBef>
                <a:spcPct val="0"/>
              </a:spcBef>
              <a:spcAft>
                <a:spcPct val="0"/>
              </a:spcAft>
              <a:defRPr sz="3200" b="1">
                <a:solidFill>
                  <a:schemeClr val="accent2"/>
                </a:solidFill>
                <a:latin typeface="Arial" charset="0"/>
              </a:defRPr>
            </a:lvl7pPr>
            <a:lvl8pPr marL="1371530" algn="ctr" rtl="0" eaLnBrk="0" fontAlgn="base" hangingPunct="0">
              <a:spcBef>
                <a:spcPct val="0"/>
              </a:spcBef>
              <a:spcAft>
                <a:spcPct val="0"/>
              </a:spcAft>
              <a:defRPr sz="3200" b="1">
                <a:solidFill>
                  <a:schemeClr val="accent2"/>
                </a:solidFill>
                <a:latin typeface="Arial" charset="0"/>
              </a:defRPr>
            </a:lvl8pPr>
            <a:lvl9pPr marL="1828706" algn="ctr" rtl="0" eaLnBrk="0" fontAlgn="base" hangingPunct="0">
              <a:spcBef>
                <a:spcPct val="0"/>
              </a:spcBef>
              <a:spcAft>
                <a:spcPct val="0"/>
              </a:spcAft>
              <a:defRPr sz="3200" b="1">
                <a:solidFill>
                  <a:schemeClr val="accent2"/>
                </a:solidFill>
                <a:latin typeface="Arial" charset="0"/>
              </a:defRPr>
            </a:lvl9pPr>
          </a:lstStyle>
          <a:p>
            <a:r>
              <a:rPr lang="en-US" sz="2000" kern="0" dirty="0">
                <a:solidFill>
                  <a:srgbClr val="0000FF"/>
                </a:solidFill>
                <a:latin typeface="+mn-lt"/>
              </a:rPr>
              <a:t>Nucleon Resonance Electrocouplings from Data On Exclusive Meson Electroproduction with CLAS</a:t>
            </a:r>
            <a:endParaRPr lang="en-US" sz="2000" kern="0" dirty="0">
              <a:latin typeface="+mn-lt"/>
            </a:endParaRPr>
          </a:p>
        </p:txBody>
      </p:sp>
      <p:graphicFrame>
        <p:nvGraphicFramePr>
          <p:cNvPr id="7" name="Table 6">
            <a:extLst>
              <a:ext uri="{FF2B5EF4-FFF2-40B4-BE49-F238E27FC236}">
                <a16:creationId xmlns:a16="http://schemas.microsoft.com/office/drawing/2014/main" id="{A2D669A0-413E-F841-BAE6-ACEE56A5C562}"/>
              </a:ext>
            </a:extLst>
          </p:cNvPr>
          <p:cNvGraphicFramePr>
            <a:graphicFrameLocks noGrp="1"/>
          </p:cNvGraphicFramePr>
          <p:nvPr>
            <p:extLst>
              <p:ext uri="{D42A27DB-BD31-4B8C-83A1-F6EECF244321}">
                <p14:modId xmlns:p14="http://schemas.microsoft.com/office/powerpoint/2010/main" val="1451237584"/>
              </p:ext>
            </p:extLst>
          </p:nvPr>
        </p:nvGraphicFramePr>
        <p:xfrm>
          <a:off x="565974" y="969098"/>
          <a:ext cx="8002572" cy="3946201"/>
        </p:xfrm>
        <a:graphic>
          <a:graphicData uri="http://schemas.openxmlformats.org/drawingml/2006/table">
            <a:tbl>
              <a:tblPr firstRow="1" bandRow="1">
                <a:tableStyleId>{5940675A-B579-460E-94D1-54222C63F5DA}</a:tableStyleId>
              </a:tblPr>
              <a:tblGrid>
                <a:gridCol w="2667524">
                  <a:extLst>
                    <a:ext uri="{9D8B030D-6E8A-4147-A177-3AD203B41FA5}">
                      <a16:colId xmlns:a16="http://schemas.microsoft.com/office/drawing/2014/main" val="20000"/>
                    </a:ext>
                  </a:extLst>
                </a:gridCol>
                <a:gridCol w="2667524">
                  <a:extLst>
                    <a:ext uri="{9D8B030D-6E8A-4147-A177-3AD203B41FA5}">
                      <a16:colId xmlns:a16="http://schemas.microsoft.com/office/drawing/2014/main" val="20001"/>
                    </a:ext>
                  </a:extLst>
                </a:gridCol>
                <a:gridCol w="2667524">
                  <a:extLst>
                    <a:ext uri="{9D8B030D-6E8A-4147-A177-3AD203B41FA5}">
                      <a16:colId xmlns:a16="http://schemas.microsoft.com/office/drawing/2014/main" val="20002"/>
                    </a:ext>
                  </a:extLst>
                </a:gridCol>
              </a:tblGrid>
              <a:tr h="923652">
                <a:tc>
                  <a:txBody>
                    <a:bodyPr/>
                    <a:lstStyle/>
                    <a:p>
                      <a:pPr algn="ctr"/>
                      <a:r>
                        <a:rPr lang="en-US" sz="1600" b="1" dirty="0"/>
                        <a:t>Exclusive meson</a:t>
                      </a:r>
                    </a:p>
                    <a:p>
                      <a:pPr algn="ctr"/>
                      <a:r>
                        <a:rPr lang="en-US" sz="1600" b="1" dirty="0" err="1"/>
                        <a:t>electroproduction</a:t>
                      </a:r>
                      <a:endParaRPr lang="en-US" sz="1600" b="1" dirty="0"/>
                    </a:p>
                    <a:p>
                      <a:pPr algn="ctr"/>
                      <a:r>
                        <a:rPr lang="en-US" sz="1600" b="1" dirty="0"/>
                        <a:t>channels</a:t>
                      </a:r>
                    </a:p>
                  </a:txBody>
                  <a:tcPr/>
                </a:tc>
                <a:tc>
                  <a:txBody>
                    <a:bodyPr/>
                    <a:lstStyle/>
                    <a:p>
                      <a:pPr algn="ctr"/>
                      <a:r>
                        <a:rPr lang="en-US" b="1" dirty="0"/>
                        <a:t>Excited proton</a:t>
                      </a:r>
                    </a:p>
                    <a:p>
                      <a:pPr algn="ctr"/>
                      <a:r>
                        <a:rPr lang="en-US" b="1" dirty="0"/>
                        <a:t>states</a:t>
                      </a:r>
                    </a:p>
                  </a:txBody>
                  <a:tcPr/>
                </a:tc>
                <a:tc>
                  <a:txBody>
                    <a:bodyPr/>
                    <a:lstStyle/>
                    <a:p>
                      <a:pPr algn="ctr"/>
                      <a:r>
                        <a:rPr lang="en-US" sz="1600" b="1" dirty="0"/>
                        <a:t>Q</a:t>
                      </a:r>
                      <a:r>
                        <a:rPr lang="en-US" sz="1600" b="1" baseline="30000" dirty="0"/>
                        <a:t>2</a:t>
                      </a:r>
                      <a:r>
                        <a:rPr lang="en-US" sz="1600" b="1" dirty="0"/>
                        <a:t>-ranges</a:t>
                      </a:r>
                      <a:r>
                        <a:rPr lang="en-US" sz="1600" b="1" baseline="0" dirty="0"/>
                        <a:t> for extracted </a:t>
                      </a:r>
                      <a:r>
                        <a:rPr lang="en-US" sz="1600" b="1" baseline="0" dirty="0" err="1">
                          <a:latin typeface="Symbol" panose="05050102010706020507" pitchFamily="18" charset="2"/>
                        </a:rPr>
                        <a:t>g</a:t>
                      </a:r>
                      <a:r>
                        <a:rPr lang="en-US" sz="1600" b="1" baseline="-25000" dirty="0" err="1"/>
                        <a:t>v</a:t>
                      </a:r>
                      <a:r>
                        <a:rPr lang="en-US" sz="1600" b="1" baseline="0" dirty="0" err="1"/>
                        <a:t>pN</a:t>
                      </a:r>
                      <a:r>
                        <a:rPr lang="en-US" sz="1600" b="1" baseline="0" dirty="0"/>
                        <a:t>* electrocouplings, GeV</a:t>
                      </a:r>
                      <a:r>
                        <a:rPr lang="en-US" sz="1600" b="1" baseline="30000" dirty="0"/>
                        <a:t>2</a:t>
                      </a:r>
                    </a:p>
                  </a:txBody>
                  <a:tcPr/>
                </a:tc>
                <a:extLst>
                  <a:ext uri="{0D108BD9-81ED-4DB2-BD59-A6C34878D82A}">
                    <a16:rowId xmlns:a16="http://schemas.microsoft.com/office/drawing/2014/main" val="10000"/>
                  </a:ext>
                </a:extLst>
              </a:tr>
              <a:tr h="966612">
                <a:tc>
                  <a:txBody>
                    <a:bodyPr/>
                    <a:lstStyle/>
                    <a:p>
                      <a:pPr algn="ctr"/>
                      <a:r>
                        <a:rPr lang="en-US" b="1" dirty="0">
                          <a:latin typeface="Symbol" panose="05050102010706020507" pitchFamily="18" charset="2"/>
                        </a:rPr>
                        <a:t>p</a:t>
                      </a:r>
                      <a:r>
                        <a:rPr lang="en-US" b="1" baseline="30000" dirty="0"/>
                        <a:t>0</a:t>
                      </a:r>
                      <a:r>
                        <a:rPr lang="en-US" b="1" dirty="0"/>
                        <a:t>p,  </a:t>
                      </a:r>
                      <a:r>
                        <a:rPr lang="en-US" b="1" dirty="0" err="1">
                          <a:latin typeface="Symbol" panose="05050102010706020507" pitchFamily="18" charset="2"/>
                        </a:rPr>
                        <a:t>p</a:t>
                      </a:r>
                      <a:r>
                        <a:rPr lang="en-US" b="1" baseline="30000" dirty="0" err="1"/>
                        <a:t>+</a:t>
                      </a:r>
                      <a:r>
                        <a:rPr lang="en-US" b="1" dirty="0" err="1"/>
                        <a:t>n</a:t>
                      </a:r>
                      <a:endParaRPr lang="en-US" b="1" dirty="0"/>
                    </a:p>
                  </a:txBody>
                  <a:tcPr/>
                </a:tc>
                <a:tc>
                  <a:txBody>
                    <a:bodyPr/>
                    <a:lstStyle/>
                    <a:p>
                      <a:pPr algn="ctr"/>
                      <a:r>
                        <a:rPr lang="en-US" sz="1400" b="1" dirty="0">
                          <a:latin typeface="Symbol" panose="05050102010706020507" pitchFamily="18" charset="2"/>
                        </a:rPr>
                        <a:t>D</a:t>
                      </a:r>
                      <a:r>
                        <a:rPr lang="en-US" sz="1400" b="1" dirty="0"/>
                        <a:t>(1232)3/2</a:t>
                      </a:r>
                      <a:r>
                        <a:rPr lang="en-US" sz="1400" b="1" baseline="30000" dirty="0"/>
                        <a:t>+</a:t>
                      </a:r>
                    </a:p>
                    <a:p>
                      <a:pPr algn="ctr"/>
                      <a:endParaRPr lang="en-US" sz="1400" b="1" dirty="0"/>
                    </a:p>
                    <a:p>
                      <a:pPr algn="ctr"/>
                      <a:r>
                        <a:rPr lang="en-US" sz="1400" b="1" dirty="0"/>
                        <a:t> N(1440)1/2</a:t>
                      </a:r>
                      <a:r>
                        <a:rPr lang="en-US" sz="1400" b="1" baseline="30000" dirty="0"/>
                        <a:t>+</a:t>
                      </a:r>
                      <a:r>
                        <a:rPr lang="en-US" sz="1400" b="1" baseline="0" dirty="0"/>
                        <a:t>,N(1520)3/2</a:t>
                      </a:r>
                      <a:r>
                        <a:rPr lang="en-US" sz="1400" b="1" baseline="30000" dirty="0"/>
                        <a:t>-</a:t>
                      </a:r>
                      <a:r>
                        <a:rPr lang="en-US" sz="1400" b="1" baseline="0" dirty="0"/>
                        <a:t>, N(1535)1/2</a:t>
                      </a:r>
                      <a:r>
                        <a:rPr lang="en-US" sz="1400" b="1" baseline="30000" dirty="0"/>
                        <a:t>-</a:t>
                      </a:r>
                    </a:p>
                  </a:txBody>
                  <a:tcPr/>
                </a:tc>
                <a:tc>
                  <a:txBody>
                    <a:bodyPr/>
                    <a:lstStyle/>
                    <a:p>
                      <a:pPr algn="ctr"/>
                      <a:r>
                        <a:rPr lang="en-US" sz="1400" b="1" dirty="0"/>
                        <a:t>0.16-6.0</a:t>
                      </a:r>
                    </a:p>
                    <a:p>
                      <a:pPr algn="ctr"/>
                      <a:endParaRPr lang="en-US" sz="1400" b="1" dirty="0"/>
                    </a:p>
                    <a:p>
                      <a:pPr algn="ctr"/>
                      <a:r>
                        <a:rPr lang="en-US" sz="1400" b="1" dirty="0"/>
                        <a:t> 0.30-4.16</a:t>
                      </a:r>
                    </a:p>
                  </a:txBody>
                  <a:tcPr/>
                </a:tc>
                <a:extLst>
                  <a:ext uri="{0D108BD9-81ED-4DB2-BD59-A6C34878D82A}">
                    <a16:rowId xmlns:a16="http://schemas.microsoft.com/office/drawing/2014/main" val="10001"/>
                  </a:ext>
                </a:extLst>
              </a:tr>
              <a:tr h="59165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baseline="0" dirty="0">
                          <a:latin typeface="Symbol" panose="05050102010706020507" pitchFamily="18" charset="2"/>
                        </a:rPr>
                        <a:t>  </a:t>
                      </a:r>
                      <a:r>
                        <a:rPr lang="en-US" b="1" dirty="0"/>
                        <a:t>  </a:t>
                      </a:r>
                      <a:r>
                        <a:rPr lang="en-US" b="1" dirty="0" err="1">
                          <a:latin typeface="Symbol" panose="05050102010706020507" pitchFamily="18" charset="2"/>
                        </a:rPr>
                        <a:t>p</a:t>
                      </a:r>
                      <a:r>
                        <a:rPr lang="en-US" b="1" baseline="30000" dirty="0" err="1"/>
                        <a:t>+</a:t>
                      </a:r>
                      <a:r>
                        <a:rPr lang="en-US" b="1" baseline="0" dirty="0" err="1">
                          <a:latin typeface="+mn-lt"/>
                        </a:rPr>
                        <a:t>n</a:t>
                      </a:r>
                      <a:endParaRPr lang="en-US" b="1" dirty="0">
                        <a:latin typeface="+mn-lt"/>
                      </a:endParaRPr>
                    </a:p>
                    <a:p>
                      <a:endParaRPr lang="en-US" dirty="0"/>
                    </a:p>
                  </a:txBody>
                  <a:tcPr/>
                </a:tc>
                <a:tc>
                  <a:txBody>
                    <a:bodyPr/>
                    <a:lstStyle/>
                    <a:p>
                      <a:pPr algn="ctr"/>
                      <a:r>
                        <a:rPr lang="en-US" sz="1800" b="1" dirty="0"/>
                        <a:t> </a:t>
                      </a:r>
                      <a:r>
                        <a:rPr lang="en-US" sz="1400" b="1" dirty="0"/>
                        <a:t>N(1675)5/2</a:t>
                      </a:r>
                      <a:r>
                        <a:rPr lang="en-US" sz="1400" b="1" baseline="30000" dirty="0"/>
                        <a:t>-</a:t>
                      </a:r>
                      <a:r>
                        <a:rPr lang="en-US" sz="1400" b="1" dirty="0"/>
                        <a:t>,</a:t>
                      </a:r>
                      <a:r>
                        <a:rPr lang="en-US" sz="1400" b="1" baseline="0" dirty="0"/>
                        <a:t> N(1680)5/2</a:t>
                      </a:r>
                      <a:r>
                        <a:rPr lang="en-US" sz="1400" b="1" baseline="30000" dirty="0"/>
                        <a:t>+</a:t>
                      </a:r>
                    </a:p>
                    <a:p>
                      <a:pPr algn="ctr"/>
                      <a:r>
                        <a:rPr lang="en-US" sz="1400" b="1" baseline="0" dirty="0"/>
                        <a:t>N(1710)1/2</a:t>
                      </a:r>
                      <a:r>
                        <a:rPr lang="en-US" sz="1400" b="1" baseline="30000" dirty="0"/>
                        <a:t>+</a:t>
                      </a:r>
                    </a:p>
                  </a:txBody>
                  <a:tcPr/>
                </a:tc>
                <a:tc>
                  <a:txBody>
                    <a:bodyPr/>
                    <a:lstStyle/>
                    <a:p>
                      <a:pPr algn="ctr"/>
                      <a:r>
                        <a:rPr lang="en-US" sz="1400" b="1" dirty="0"/>
                        <a:t>1.6-4.5</a:t>
                      </a:r>
                    </a:p>
                  </a:txBody>
                  <a:tcPr/>
                </a:tc>
                <a:extLst>
                  <a:ext uri="{0D108BD9-81ED-4DB2-BD59-A6C34878D82A}">
                    <a16:rowId xmlns:a16="http://schemas.microsoft.com/office/drawing/2014/main" val="10002"/>
                  </a:ext>
                </a:extLst>
              </a:tr>
              <a:tr h="281740">
                <a:tc>
                  <a:txBody>
                    <a:bodyPr/>
                    <a:lstStyle/>
                    <a:p>
                      <a:pPr algn="ctr"/>
                      <a:r>
                        <a:rPr lang="en-US" sz="1400" b="1" dirty="0">
                          <a:latin typeface="Symbol" panose="05050102010706020507" pitchFamily="18" charset="2"/>
                        </a:rPr>
                        <a:t>  </a:t>
                      </a:r>
                      <a:r>
                        <a:rPr lang="en-US" sz="1400" b="1" dirty="0" err="1">
                          <a:latin typeface="Symbol" panose="05050102010706020507" pitchFamily="18" charset="2"/>
                        </a:rPr>
                        <a:t>h</a:t>
                      </a:r>
                      <a:r>
                        <a:rPr lang="en-US" sz="1400" b="1" dirty="0" err="1"/>
                        <a:t>p</a:t>
                      </a:r>
                      <a:endParaRPr lang="en-US" sz="14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baseline="0" dirty="0"/>
                        <a:t>N(1535)1/2</a:t>
                      </a:r>
                      <a:r>
                        <a:rPr lang="en-US" sz="1400" b="1" baseline="30000" dirty="0"/>
                        <a:t>-</a:t>
                      </a:r>
                    </a:p>
                  </a:txBody>
                  <a:tcPr/>
                </a:tc>
                <a:tc>
                  <a:txBody>
                    <a:bodyPr/>
                    <a:lstStyle/>
                    <a:p>
                      <a:pPr algn="ctr"/>
                      <a:r>
                        <a:rPr lang="en-US" sz="1400" b="1" dirty="0"/>
                        <a:t>0.2-2.9</a:t>
                      </a:r>
                    </a:p>
                  </a:txBody>
                  <a:tcPr/>
                </a:tc>
                <a:extLst>
                  <a:ext uri="{0D108BD9-81ED-4DB2-BD59-A6C34878D82A}">
                    <a16:rowId xmlns:a16="http://schemas.microsoft.com/office/drawing/2014/main" val="10003"/>
                  </a:ext>
                </a:extLst>
              </a:tr>
              <a:tr h="11110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baseline="0" dirty="0">
                          <a:latin typeface="Symbol" panose="05050102010706020507" pitchFamily="18" charset="2"/>
                        </a:rPr>
                        <a:t>  </a:t>
                      </a:r>
                      <a:r>
                        <a:rPr lang="en-US" b="1" dirty="0"/>
                        <a:t>  </a:t>
                      </a:r>
                      <a:r>
                        <a:rPr lang="en-US" b="1" dirty="0" err="1">
                          <a:latin typeface="Symbol" panose="05050102010706020507" pitchFamily="18" charset="2"/>
                        </a:rPr>
                        <a:t>p</a:t>
                      </a:r>
                      <a:r>
                        <a:rPr lang="en-US" b="1" baseline="30000" dirty="0" err="1"/>
                        <a:t>+</a:t>
                      </a:r>
                      <a:r>
                        <a:rPr lang="en-US" b="1" baseline="0" dirty="0" err="1">
                          <a:latin typeface="Symbol" panose="05050102010706020507" pitchFamily="18" charset="2"/>
                        </a:rPr>
                        <a:t>p</a:t>
                      </a:r>
                      <a:r>
                        <a:rPr lang="en-US" b="1" baseline="30000" dirty="0" err="1"/>
                        <a:t>-</a:t>
                      </a:r>
                      <a:r>
                        <a:rPr lang="en-US" b="1" baseline="0" dirty="0" err="1"/>
                        <a:t>p</a:t>
                      </a:r>
                      <a:endParaRPr lang="en-US" b="1" dirty="0"/>
                    </a:p>
                  </a:txBody>
                  <a:tcPr/>
                </a:tc>
                <a:tc>
                  <a:txBody>
                    <a:bodyPr/>
                    <a:lstStyle/>
                    <a:p>
                      <a:pPr algn="ctr"/>
                      <a:r>
                        <a:rPr lang="en-US" sz="1400" b="1" dirty="0"/>
                        <a:t>N(1440)1/2</a:t>
                      </a:r>
                      <a:r>
                        <a:rPr lang="en-US" sz="1400" b="1" baseline="30000" dirty="0"/>
                        <a:t>+</a:t>
                      </a:r>
                      <a:r>
                        <a:rPr lang="en-US" sz="1400" b="1" baseline="0" dirty="0"/>
                        <a:t>, N(1520)3/2</a:t>
                      </a:r>
                      <a:r>
                        <a:rPr lang="en-US" sz="1400" b="1" baseline="30000" dirty="0"/>
                        <a:t>-</a:t>
                      </a:r>
                    </a:p>
                    <a:p>
                      <a:pPr algn="ctr"/>
                      <a:endParaRPr lang="en-US" sz="1400" b="1" baseline="30000" dirty="0"/>
                    </a:p>
                    <a:p>
                      <a:pPr algn="ctr"/>
                      <a:r>
                        <a:rPr lang="en-US" sz="1400" b="1" baseline="0" dirty="0">
                          <a:latin typeface="Symbol" panose="05050102010706020507" pitchFamily="18" charset="2"/>
                        </a:rPr>
                        <a:t>D</a:t>
                      </a:r>
                      <a:r>
                        <a:rPr lang="en-US" sz="1400" b="1" baseline="0" dirty="0"/>
                        <a:t>(1620)1/2</a:t>
                      </a:r>
                      <a:r>
                        <a:rPr lang="en-US" sz="1400" b="1" baseline="30000" dirty="0"/>
                        <a:t>-</a:t>
                      </a:r>
                      <a:r>
                        <a:rPr lang="en-US" sz="1400" b="1" baseline="0" dirty="0"/>
                        <a:t>,  N(1650)1/2</a:t>
                      </a:r>
                      <a:r>
                        <a:rPr lang="en-US" sz="1400" b="1" baseline="30000" dirty="0"/>
                        <a:t>-</a:t>
                      </a:r>
                      <a:r>
                        <a:rPr lang="en-US" sz="1400" b="1" baseline="0" dirty="0"/>
                        <a:t>,</a:t>
                      </a:r>
                    </a:p>
                    <a:p>
                      <a:pPr algn="ctr"/>
                      <a:r>
                        <a:rPr lang="en-US" sz="1400" b="1" baseline="0" dirty="0"/>
                        <a:t>N(1680)5/2</a:t>
                      </a:r>
                      <a:r>
                        <a:rPr lang="en-US" sz="1400" b="1" baseline="30000" dirty="0"/>
                        <a:t>+</a:t>
                      </a:r>
                      <a:r>
                        <a:rPr lang="en-US" sz="1400" b="1" baseline="0" dirty="0"/>
                        <a:t>, </a:t>
                      </a:r>
                      <a:r>
                        <a:rPr lang="en-US" sz="1400" b="1" baseline="0" dirty="0">
                          <a:latin typeface="Symbol" panose="05050102010706020507" pitchFamily="18" charset="2"/>
                        </a:rPr>
                        <a:t>D</a:t>
                      </a:r>
                      <a:r>
                        <a:rPr lang="en-US" sz="1400" b="1" baseline="0" dirty="0"/>
                        <a:t>(1700)3/2</a:t>
                      </a:r>
                      <a:r>
                        <a:rPr lang="en-US" sz="1400" b="1" baseline="30000" dirty="0"/>
                        <a:t>-</a:t>
                      </a:r>
                      <a:r>
                        <a:rPr lang="en-US" sz="1400" b="1" baseline="0" dirty="0"/>
                        <a:t>,</a:t>
                      </a:r>
                    </a:p>
                    <a:p>
                      <a:pPr algn="ctr"/>
                      <a:r>
                        <a:rPr lang="en-US" sz="1400" b="1" baseline="0" dirty="0"/>
                        <a:t> N(1720)3/2</a:t>
                      </a:r>
                      <a:r>
                        <a:rPr lang="en-US" sz="1400" b="1" baseline="30000" dirty="0"/>
                        <a:t>+</a:t>
                      </a:r>
                      <a:r>
                        <a:rPr lang="en-US" sz="1400" b="1" baseline="0" dirty="0"/>
                        <a:t>, N’(1720)3/2</a:t>
                      </a:r>
                      <a:r>
                        <a:rPr lang="en-US" sz="1400" b="1" baseline="30000" dirty="0"/>
                        <a:t>+</a:t>
                      </a:r>
                      <a:endParaRPr lang="en-US" sz="1400" baseline="30000" dirty="0"/>
                    </a:p>
                  </a:txBody>
                  <a:tcPr/>
                </a:tc>
                <a:tc>
                  <a:txBody>
                    <a:bodyPr/>
                    <a:lstStyle/>
                    <a:p>
                      <a:pPr algn="ctr"/>
                      <a:r>
                        <a:rPr lang="en-US" sz="1400" b="1" dirty="0"/>
                        <a:t>0.25-1.50 </a:t>
                      </a:r>
                      <a:endParaRPr lang="en-US" sz="1400" b="1" dirty="0">
                        <a:solidFill>
                          <a:srgbClr val="008000"/>
                        </a:solidFill>
                      </a:endParaRPr>
                    </a:p>
                    <a:p>
                      <a:pPr algn="ctr"/>
                      <a:r>
                        <a:rPr lang="en-US" sz="1400" b="1" dirty="0">
                          <a:solidFill>
                            <a:srgbClr val="008000"/>
                          </a:solidFill>
                        </a:rPr>
                        <a:t>2.0-5.0 (preliminary)</a:t>
                      </a:r>
                    </a:p>
                    <a:p>
                      <a:pPr algn="ctr"/>
                      <a:endParaRPr lang="en-US" sz="1400" b="1" dirty="0"/>
                    </a:p>
                    <a:p>
                      <a:pPr algn="ctr"/>
                      <a:r>
                        <a:rPr lang="en-US" sz="1400" b="1" dirty="0"/>
                        <a:t>0.5-1.5</a:t>
                      </a:r>
                    </a:p>
                  </a:txBody>
                  <a:tcPr/>
                </a:tc>
                <a:extLst>
                  <a:ext uri="{0D108BD9-81ED-4DB2-BD59-A6C34878D82A}">
                    <a16:rowId xmlns:a16="http://schemas.microsoft.com/office/drawing/2014/main" val="10004"/>
                  </a:ext>
                </a:extLst>
              </a:tr>
            </a:tbl>
          </a:graphicData>
        </a:graphic>
      </p:graphicFrame>
      <p:sp>
        <p:nvSpPr>
          <p:cNvPr id="8" name="TextBox 7">
            <a:extLst>
              <a:ext uri="{FF2B5EF4-FFF2-40B4-BE49-F238E27FC236}">
                <a16:creationId xmlns:a16="http://schemas.microsoft.com/office/drawing/2014/main" id="{F570B349-7452-444C-B034-DDF2AA388977}"/>
              </a:ext>
            </a:extLst>
          </p:cNvPr>
          <p:cNvSpPr txBox="1"/>
          <p:nvPr/>
        </p:nvSpPr>
        <p:spPr>
          <a:xfrm>
            <a:off x="316695" y="4977174"/>
            <a:ext cx="8520089" cy="1400383"/>
          </a:xfrm>
          <a:prstGeom prst="rect">
            <a:avLst/>
          </a:prstGeom>
          <a:noFill/>
        </p:spPr>
        <p:txBody>
          <a:bodyPr wrap="square" rtlCol="0">
            <a:spAutoFit/>
          </a:bodyPr>
          <a:lstStyle/>
          <a:p>
            <a:pPr marL="173038" lvl="0" indent="-173038">
              <a:buClr>
                <a:srgbClr val="C00000"/>
              </a:buClr>
              <a:buFont typeface="Arial" panose="020B0604020202020204" pitchFamily="34" charset="0"/>
              <a:buChar char="•"/>
              <a:defRPr/>
            </a:pPr>
            <a:r>
              <a:rPr lang="en-US" sz="1600" b="1" dirty="0"/>
              <a:t>The N* electroexcitation amplitudes (</a:t>
            </a:r>
            <a:r>
              <a:rPr lang="en-US" sz="1600" b="1" dirty="0" err="1">
                <a:latin typeface="Symbol" pitchFamily="2" charset="2"/>
              </a:rPr>
              <a:t>g</a:t>
            </a:r>
            <a:r>
              <a:rPr lang="en-US" sz="1600" b="1" baseline="-25000" dirty="0" err="1"/>
              <a:t>v</a:t>
            </a:r>
            <a:r>
              <a:rPr lang="en-US" sz="1600" b="1" dirty="0" err="1"/>
              <a:t>pN</a:t>
            </a:r>
            <a:r>
              <a:rPr lang="en-US" sz="1600" b="1" dirty="0"/>
              <a:t>* electrocouplings) have become available in a broad range of Q</a:t>
            </a:r>
            <a:r>
              <a:rPr lang="en-US" sz="1600" b="1" baseline="30000" dirty="0"/>
              <a:t>2 </a:t>
            </a:r>
            <a:r>
              <a:rPr lang="en-US" sz="1600" b="1" dirty="0"/>
              <a:t>&lt; 5 GeV</a:t>
            </a:r>
            <a:r>
              <a:rPr lang="en-US" sz="1600" b="1" baseline="30000" dirty="0"/>
              <a:t>2</a:t>
            </a:r>
            <a:endParaRPr lang="en-US" sz="1600" b="1" dirty="0"/>
          </a:p>
          <a:p>
            <a:pPr marL="173038" lvl="0" indent="-173038">
              <a:buClr>
                <a:srgbClr val="C00000"/>
              </a:buClr>
              <a:buFont typeface="Arial" panose="020B0604020202020204" pitchFamily="34" charset="0"/>
              <a:buChar char="•"/>
              <a:defRPr/>
            </a:pPr>
            <a:r>
              <a:rPr lang="en-US" sz="1600" b="1" dirty="0"/>
              <a:t>In the mass range W &lt; 1.6 GeV, the </a:t>
            </a:r>
            <a:r>
              <a:rPr lang="en-US" sz="1600" b="1" dirty="0" err="1">
                <a:latin typeface="Symbol" pitchFamily="2" charset="2"/>
              </a:rPr>
              <a:t>g</a:t>
            </a:r>
            <a:r>
              <a:rPr lang="en-US" sz="1600" b="1" baseline="-25000" dirty="0" err="1"/>
              <a:t>v</a:t>
            </a:r>
            <a:r>
              <a:rPr lang="en-US" sz="1600" b="1" dirty="0" err="1"/>
              <a:t>pN</a:t>
            </a:r>
            <a:r>
              <a:rPr lang="en-US" sz="1600" b="1" dirty="0"/>
              <a:t>* electrocoupling were obtained from independent studies of </a:t>
            </a:r>
            <a:r>
              <a:rPr lang="en-US" sz="1600" b="1" dirty="0" err="1">
                <a:latin typeface="Symbol" pitchFamily="2" charset="2"/>
              </a:rPr>
              <a:t>p</a:t>
            </a:r>
            <a:r>
              <a:rPr lang="en-US" sz="1600" b="1" dirty="0" err="1"/>
              <a:t>N</a:t>
            </a:r>
            <a:r>
              <a:rPr lang="en-US" sz="1600" b="1" dirty="0"/>
              <a:t>, </a:t>
            </a:r>
            <a:r>
              <a:rPr lang="en-US" sz="1600" b="1" dirty="0">
                <a:latin typeface="Symbol" pitchFamily="2" charset="2"/>
              </a:rPr>
              <a:t>h</a:t>
            </a:r>
            <a:r>
              <a:rPr lang="en-US" sz="1600" b="1" dirty="0"/>
              <a:t>p, and </a:t>
            </a:r>
            <a:r>
              <a:rPr lang="en-US" sz="1600" b="1" dirty="0" err="1">
                <a:latin typeface="Symbol" pitchFamily="2" charset="2"/>
              </a:rPr>
              <a:t>p</a:t>
            </a:r>
            <a:r>
              <a:rPr lang="en-US" sz="1600" b="1" baseline="30000" dirty="0" err="1"/>
              <a:t>+</a:t>
            </a:r>
            <a:r>
              <a:rPr lang="en-US" sz="1600" b="1" dirty="0" err="1">
                <a:latin typeface="Symbol" pitchFamily="2" charset="2"/>
              </a:rPr>
              <a:t>p</a:t>
            </a:r>
            <a:r>
              <a:rPr lang="en-US" sz="1600" b="1" baseline="30000" dirty="0" err="1"/>
              <a:t>-</a:t>
            </a:r>
            <a:r>
              <a:rPr lang="en-US" sz="1600" b="1" dirty="0" err="1"/>
              <a:t>p</a:t>
            </a:r>
            <a:r>
              <a:rPr lang="en-US" sz="1600" b="1" dirty="0"/>
              <a:t> electroproduction </a:t>
            </a:r>
          </a:p>
          <a:p>
            <a:pPr lvl="0">
              <a:spcBef>
                <a:spcPts val="600"/>
              </a:spcBef>
              <a:buClr>
                <a:srgbClr val="C00000"/>
              </a:buClr>
              <a:defRPr/>
            </a:pPr>
            <a:r>
              <a:rPr lang="en-US" sz="1600" b="1" dirty="0"/>
              <a:t>Most recent results can be found in: </a:t>
            </a:r>
            <a:r>
              <a:rPr lang="en-US" sz="1600" dirty="0">
                <a:solidFill>
                  <a:srgbClr val="0000FF"/>
                </a:solidFill>
              </a:rPr>
              <a:t>A.N. Hiller Blin et al, PRC100, 035201 (2019)</a:t>
            </a:r>
            <a:r>
              <a:rPr lang="en-US" sz="1600" b="1" dirty="0"/>
              <a:t> </a:t>
            </a:r>
          </a:p>
        </p:txBody>
      </p:sp>
      <p:sp>
        <p:nvSpPr>
          <p:cNvPr id="9" name="Line 7">
            <a:extLst>
              <a:ext uri="{FF2B5EF4-FFF2-40B4-BE49-F238E27FC236}">
                <a16:creationId xmlns:a16="http://schemas.microsoft.com/office/drawing/2014/main" id="{4022E1AA-CBE7-7E41-BFE4-97874AA16C9E}"/>
              </a:ext>
            </a:extLst>
          </p:cNvPr>
          <p:cNvSpPr>
            <a:spLocks noChangeShapeType="1"/>
          </p:cNvSpPr>
          <p:nvPr/>
        </p:nvSpPr>
        <p:spPr bwMode="auto">
          <a:xfrm>
            <a:off x="1810" y="744759"/>
            <a:ext cx="9144000" cy="0"/>
          </a:xfrm>
          <a:prstGeom prst="line">
            <a:avLst/>
          </a:prstGeom>
          <a:noFill/>
          <a:ln w="28575">
            <a:solidFill>
              <a:srgbClr val="0000CC"/>
            </a:solidFill>
            <a:miter lim="800000"/>
            <a:headEnd/>
            <a:tailEnd/>
          </a:ln>
        </p:spPr>
        <p:txBody>
          <a:bodyPr wrap="none"/>
          <a:lstStyle/>
          <a:p>
            <a:endParaRPr lang="en-US"/>
          </a:p>
        </p:txBody>
      </p:sp>
    </p:spTree>
    <p:extLst>
      <p:ext uri="{BB962C8B-B14F-4D97-AF65-F5344CB8AC3E}">
        <p14:creationId xmlns:p14="http://schemas.microsoft.com/office/powerpoint/2010/main" val="289952188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0767" y="36109"/>
            <a:ext cx="8374122" cy="707882"/>
          </a:xfrm>
          <a:prstGeom prst="rect">
            <a:avLst/>
          </a:prstGeom>
          <a:noFill/>
        </p:spPr>
        <p:txBody>
          <a:bodyPr wrap="square" lIns="91435" tIns="45718" rIns="91435" bIns="45718" rtlCol="0">
            <a:spAutoFit/>
          </a:bodyPr>
          <a:lstStyle/>
          <a:p>
            <a:pPr algn="ctr">
              <a:defRPr/>
            </a:pPr>
            <a:r>
              <a:rPr lang="en-US" sz="2000" b="1" dirty="0">
                <a:solidFill>
                  <a:srgbClr val="0000FF"/>
                </a:solidFill>
                <a:latin typeface="Arial"/>
              </a:rPr>
              <a:t>Electrocouplings of N(1440)1/2</a:t>
            </a:r>
            <a:r>
              <a:rPr lang="en-US" sz="2000" b="1" baseline="30000" dirty="0">
                <a:solidFill>
                  <a:srgbClr val="0000FF"/>
                </a:solidFill>
                <a:latin typeface="Arial"/>
              </a:rPr>
              <a:t>+ </a:t>
            </a:r>
            <a:r>
              <a:rPr lang="en-US" sz="2000" b="1" dirty="0">
                <a:solidFill>
                  <a:srgbClr val="0000FF"/>
                </a:solidFill>
                <a:latin typeface="Arial"/>
              </a:rPr>
              <a:t>and N(1520)3/2</a:t>
            </a:r>
            <a:r>
              <a:rPr lang="en-US" sz="2000" b="1" baseline="30000" dirty="0">
                <a:solidFill>
                  <a:srgbClr val="0000FF"/>
                </a:solidFill>
                <a:latin typeface="Arial"/>
              </a:rPr>
              <a:t>-</a:t>
            </a:r>
            <a:r>
              <a:rPr lang="en-US" sz="2000" b="1" dirty="0">
                <a:solidFill>
                  <a:srgbClr val="0000FF"/>
                </a:solidFill>
                <a:latin typeface="Arial"/>
              </a:rPr>
              <a:t> Resonances from </a:t>
            </a:r>
            <a:r>
              <a:rPr lang="en-US" sz="2000" b="1" dirty="0">
                <a:solidFill>
                  <a:srgbClr val="0000FF"/>
                </a:solidFill>
                <a:latin typeface="Symbol" panose="05050102010706020507" pitchFamily="18" charset="2"/>
              </a:rPr>
              <a:t>p</a:t>
            </a:r>
            <a:r>
              <a:rPr lang="en-US" sz="2000" b="1" dirty="0">
                <a:solidFill>
                  <a:srgbClr val="0000FF"/>
                </a:solidFill>
                <a:latin typeface="+mn-lt"/>
              </a:rPr>
              <a:t>N</a:t>
            </a:r>
            <a:r>
              <a:rPr lang="en-US" sz="2000" b="1" dirty="0">
                <a:solidFill>
                  <a:srgbClr val="0000FF"/>
                </a:solidFill>
                <a:latin typeface="Arial"/>
              </a:rPr>
              <a:t> and </a:t>
            </a:r>
            <a:r>
              <a:rPr lang="en-US" sz="2000" b="1" dirty="0" err="1">
                <a:solidFill>
                  <a:srgbClr val="0000FF"/>
                </a:solidFill>
                <a:latin typeface="Symbol" panose="05050102010706020507" pitchFamily="18" charset="2"/>
              </a:rPr>
              <a:t>p</a:t>
            </a:r>
            <a:r>
              <a:rPr lang="en-US" sz="2000" b="1" baseline="30000" dirty="0" err="1">
                <a:solidFill>
                  <a:srgbClr val="0000FF"/>
                </a:solidFill>
                <a:latin typeface="Arial"/>
              </a:rPr>
              <a:t>+</a:t>
            </a:r>
            <a:r>
              <a:rPr lang="en-US" sz="2000" b="1" dirty="0" err="1">
                <a:solidFill>
                  <a:srgbClr val="0000FF"/>
                </a:solidFill>
                <a:latin typeface="Symbol" panose="05050102010706020507" pitchFamily="18" charset="2"/>
              </a:rPr>
              <a:t>p</a:t>
            </a:r>
            <a:r>
              <a:rPr lang="en-US" sz="2000" b="1" baseline="30000" dirty="0" err="1">
                <a:solidFill>
                  <a:srgbClr val="0000FF"/>
                </a:solidFill>
                <a:latin typeface="Arial"/>
              </a:rPr>
              <a:t>-</a:t>
            </a:r>
            <a:r>
              <a:rPr lang="en-US" sz="2000" b="1" dirty="0" err="1">
                <a:solidFill>
                  <a:srgbClr val="0000FF"/>
                </a:solidFill>
                <a:latin typeface="Arial"/>
              </a:rPr>
              <a:t>p</a:t>
            </a:r>
            <a:r>
              <a:rPr lang="en-US" sz="2000" b="1" dirty="0">
                <a:solidFill>
                  <a:srgbClr val="0000FF"/>
                </a:solidFill>
                <a:latin typeface="Arial"/>
              </a:rPr>
              <a:t> Electroproduction off Proton Data</a:t>
            </a:r>
          </a:p>
        </p:txBody>
      </p:sp>
      <p:sp>
        <p:nvSpPr>
          <p:cNvPr id="6" name="Line 15"/>
          <p:cNvSpPr>
            <a:spLocks noChangeShapeType="1"/>
          </p:cNvSpPr>
          <p:nvPr/>
        </p:nvSpPr>
        <p:spPr bwMode="auto">
          <a:xfrm flipV="1">
            <a:off x="7419" y="762678"/>
            <a:ext cx="9144000" cy="1587"/>
          </a:xfrm>
          <a:prstGeom prst="line">
            <a:avLst/>
          </a:prstGeom>
          <a:noFill/>
          <a:ln w="25400">
            <a:solidFill>
              <a:srgbClr val="0000CC"/>
            </a:solidFill>
            <a:round/>
            <a:headEnd/>
            <a:tailEnd/>
          </a:ln>
        </p:spPr>
        <p:txBody>
          <a:bodyPr lIns="91435" tIns="45718" rIns="91435" bIns="45718"/>
          <a:lstStyle/>
          <a:p>
            <a:pPr>
              <a:defRPr/>
            </a:pPr>
            <a:endParaRPr lang="en-US">
              <a:solidFill>
                <a:srgbClr val="000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1758" y="3634361"/>
            <a:ext cx="1141005" cy="1079880"/>
          </a:xfrm>
          <a:prstGeom prst="rect">
            <a:avLst/>
          </a:prstGeom>
          <a:noFill/>
        </p:spPr>
      </p:pic>
      <p:sp>
        <p:nvSpPr>
          <p:cNvPr id="9" name="Isosceles Triangle 8"/>
          <p:cNvSpPr/>
          <p:nvPr/>
        </p:nvSpPr>
        <p:spPr bwMode="auto">
          <a:xfrm>
            <a:off x="2460487" y="1516649"/>
            <a:ext cx="115529" cy="127399"/>
          </a:xfrm>
          <a:prstGeom prst="triangle">
            <a:avLst/>
          </a:prstGeom>
          <a:solidFill>
            <a:srgbClr val="FF66FF"/>
          </a:solidFill>
          <a:ln w="9525" cap="flat" cmpd="sng" algn="ctr">
            <a:solidFill>
              <a:srgbClr val="FF66FF"/>
            </a:solidFill>
            <a:prstDash val="solid"/>
            <a:round/>
            <a:headEnd type="none" w="med" len="med"/>
            <a:tailEnd type="none" w="med" len="med"/>
          </a:ln>
          <a:effectLst/>
        </p:spPr>
        <p:txBody>
          <a:bodyPr vert="horz" wrap="square" lIns="91435" tIns="45718" rIns="91435" bIns="45718" numCol="1" rtlCol="0" anchor="t" anchorCtr="0" compatLnSpc="1">
            <a:prstTxWarp prst="textNoShape">
              <a:avLst/>
            </a:prstTxWarp>
          </a:bodyPr>
          <a:lstStyle/>
          <a:p>
            <a:pPr algn="ctr" defTabSz="914353" eaLnBrk="0" hangingPunct="0"/>
            <a:endParaRPr lang="en-US">
              <a:latin typeface="Arial" charset="0"/>
            </a:endParaRPr>
          </a:p>
        </p:txBody>
      </p:sp>
      <p:sp>
        <p:nvSpPr>
          <p:cNvPr id="10" name="TextBox 9"/>
          <p:cNvSpPr txBox="1"/>
          <p:nvPr/>
        </p:nvSpPr>
        <p:spPr>
          <a:xfrm>
            <a:off x="2664452" y="1254332"/>
            <a:ext cx="1495262" cy="584771"/>
          </a:xfrm>
          <a:prstGeom prst="rect">
            <a:avLst/>
          </a:prstGeom>
          <a:noFill/>
        </p:spPr>
        <p:txBody>
          <a:bodyPr wrap="square" lIns="91435" tIns="45718" rIns="91435" bIns="45718" rtlCol="0">
            <a:spAutoFit/>
          </a:bodyPr>
          <a:lstStyle/>
          <a:p>
            <a:r>
              <a:rPr lang="en-US" sz="1800" b="1" dirty="0" err="1">
                <a:latin typeface="Calibri" panose="020F0502020204030204" pitchFamily="34" charset="0"/>
              </a:rPr>
              <a:t>p</a:t>
            </a:r>
            <a:r>
              <a:rPr lang="en-US" sz="1800" b="1" dirty="0" err="1">
                <a:latin typeface="Symbol" panose="05050102010706020507" pitchFamily="18" charset="2"/>
              </a:rPr>
              <a:t>p</a:t>
            </a:r>
            <a:r>
              <a:rPr lang="en-US" sz="1800" b="1" baseline="30000" dirty="0" err="1">
                <a:latin typeface="Calibri" panose="020F0502020204030204" pitchFamily="34" charset="0"/>
              </a:rPr>
              <a:t>+</a:t>
            </a:r>
            <a:r>
              <a:rPr lang="en-US" sz="1800" b="1" dirty="0" err="1">
                <a:latin typeface="Symbol" panose="05050102010706020507" pitchFamily="18" charset="2"/>
              </a:rPr>
              <a:t>p</a:t>
            </a:r>
            <a:r>
              <a:rPr lang="en-US" sz="1800" b="1" baseline="30000" dirty="0">
                <a:latin typeface="Calibri" panose="020F0502020204030204" pitchFamily="34" charset="0"/>
              </a:rPr>
              <a:t>-    </a:t>
            </a:r>
            <a:r>
              <a:rPr lang="en-US" sz="1400" b="1" dirty="0">
                <a:latin typeface="Calibri" panose="020F0502020204030204" pitchFamily="34" charset="0"/>
              </a:rPr>
              <a:t>CLAS</a:t>
            </a:r>
          </a:p>
          <a:p>
            <a:r>
              <a:rPr lang="en-US" sz="1400" b="1" dirty="0">
                <a:latin typeface="Calibri" panose="020F0502020204030204" pitchFamily="34" charset="0"/>
              </a:rPr>
              <a:t>preliminary 2022</a:t>
            </a:r>
          </a:p>
        </p:txBody>
      </p:sp>
      <p:sp>
        <p:nvSpPr>
          <p:cNvPr id="12" name="TextBox 11"/>
          <p:cNvSpPr txBox="1"/>
          <p:nvPr/>
        </p:nvSpPr>
        <p:spPr>
          <a:xfrm>
            <a:off x="427741" y="5513545"/>
            <a:ext cx="8331819" cy="738660"/>
          </a:xfrm>
          <a:prstGeom prst="rect">
            <a:avLst/>
          </a:prstGeom>
          <a:noFill/>
        </p:spPr>
        <p:txBody>
          <a:bodyPr wrap="square" lIns="91435" tIns="45718" rIns="91435" bIns="45718" rtlCol="0">
            <a:spAutoFit/>
          </a:bodyPr>
          <a:lstStyle/>
          <a:p>
            <a:r>
              <a:rPr lang="en-US" sz="1400" dirty="0"/>
              <a:t>Consistent results on the N(1440)1/2</a:t>
            </a:r>
            <a:r>
              <a:rPr lang="en-US" sz="1400" baseline="30000" dirty="0"/>
              <a:t>+ </a:t>
            </a:r>
            <a:r>
              <a:rPr lang="en-US" sz="1400" dirty="0"/>
              <a:t>and N(1520)3/2</a:t>
            </a:r>
            <a:r>
              <a:rPr lang="en-US" sz="1400" baseline="30000" dirty="0"/>
              <a:t>-</a:t>
            </a:r>
            <a:r>
              <a:rPr lang="en-US" sz="1400" dirty="0"/>
              <a:t> electrocouplings from independent studies of the two major </a:t>
            </a:r>
            <a:r>
              <a:rPr lang="en-US" sz="1400" dirty="0">
                <a:latin typeface="Symbol" panose="05050102010706020507" pitchFamily="18" charset="2"/>
              </a:rPr>
              <a:t>p</a:t>
            </a:r>
            <a:r>
              <a:rPr lang="en-US" sz="1400" dirty="0"/>
              <a:t>N and </a:t>
            </a:r>
            <a:r>
              <a:rPr lang="en-US" sz="1400" dirty="0" err="1">
                <a:latin typeface="Symbol" panose="05050102010706020507" pitchFamily="18" charset="2"/>
              </a:rPr>
              <a:t>p</a:t>
            </a:r>
            <a:r>
              <a:rPr lang="en-US" sz="1400" baseline="30000" dirty="0" err="1"/>
              <a:t>+</a:t>
            </a:r>
            <a:r>
              <a:rPr lang="en-US" sz="1400" dirty="0" err="1">
                <a:latin typeface="Symbol" panose="05050102010706020507" pitchFamily="18" charset="2"/>
              </a:rPr>
              <a:t>p</a:t>
            </a:r>
            <a:r>
              <a:rPr lang="en-US" sz="1400" baseline="30000" dirty="0" err="1"/>
              <a:t>-</a:t>
            </a:r>
            <a:r>
              <a:rPr lang="en-US" sz="1400" dirty="0" err="1"/>
              <a:t>p</a:t>
            </a:r>
            <a:r>
              <a:rPr lang="en-US" sz="1400" dirty="0"/>
              <a:t> electroproduction channels with different non-resonant contributions allow us to evaluate the systematic uncertainties of these quantities in a nearly model-independent way.  </a:t>
            </a:r>
          </a:p>
        </p:txBody>
      </p:sp>
      <p:sp>
        <p:nvSpPr>
          <p:cNvPr id="13" name="TextBox 12"/>
          <p:cNvSpPr txBox="1"/>
          <p:nvPr/>
        </p:nvSpPr>
        <p:spPr>
          <a:xfrm flipH="1">
            <a:off x="1065129" y="1454791"/>
            <a:ext cx="860603" cy="400110"/>
          </a:xfrm>
          <a:prstGeom prst="rect">
            <a:avLst/>
          </a:prstGeom>
          <a:noFill/>
        </p:spPr>
        <p:txBody>
          <a:bodyPr wrap="square" lIns="91435" tIns="45718" rIns="91435" bIns="45718" rtlCol="0">
            <a:spAutoFit/>
          </a:bodyPr>
          <a:lstStyle/>
          <a:p>
            <a:r>
              <a:rPr lang="en-US" sz="2000" b="1" dirty="0"/>
              <a:t>A</a:t>
            </a:r>
            <a:r>
              <a:rPr lang="en-US" sz="2000" b="1" baseline="-25000" dirty="0"/>
              <a:t>1/2</a:t>
            </a:r>
          </a:p>
        </p:txBody>
      </p:sp>
      <p:sp>
        <p:nvSpPr>
          <p:cNvPr id="15" name="TextBox 14"/>
          <p:cNvSpPr txBox="1"/>
          <p:nvPr/>
        </p:nvSpPr>
        <p:spPr>
          <a:xfrm flipH="1">
            <a:off x="7090009" y="1438998"/>
            <a:ext cx="860603" cy="400105"/>
          </a:xfrm>
          <a:prstGeom prst="rect">
            <a:avLst/>
          </a:prstGeom>
          <a:noFill/>
        </p:spPr>
        <p:txBody>
          <a:bodyPr wrap="square" lIns="91435" tIns="45718" rIns="91435" bIns="45718" rtlCol="0">
            <a:spAutoFit/>
          </a:bodyPr>
          <a:lstStyle/>
          <a:p>
            <a:r>
              <a:rPr lang="en-US" sz="2000" b="1" dirty="0"/>
              <a:t>A</a:t>
            </a:r>
            <a:r>
              <a:rPr lang="en-US" sz="2000" b="1" baseline="-25000" dirty="0"/>
              <a:t>1/2</a:t>
            </a:r>
          </a:p>
        </p:txBody>
      </p:sp>
      <p:sp>
        <p:nvSpPr>
          <p:cNvPr id="2" name="Slide Number Placeholder 1"/>
          <p:cNvSpPr>
            <a:spLocks noGrp="1"/>
          </p:cNvSpPr>
          <p:nvPr>
            <p:ph type="sldNum" sz="quarter" idx="4"/>
          </p:nvPr>
        </p:nvSpPr>
        <p:spPr>
          <a:xfrm>
            <a:off x="8666389" y="6553200"/>
            <a:ext cx="486064" cy="304800"/>
          </a:xfrm>
        </p:spPr>
        <p:txBody>
          <a:bodyPr/>
          <a:lstStyle/>
          <a:p>
            <a:pPr algn="ctr">
              <a:defRPr/>
            </a:pPr>
            <a:fld id="{9A3FFD64-B555-4607-8194-F5EC2A301902}" type="slidenum">
              <a:rPr lang="fr-FR" sz="1100" smtClean="0">
                <a:solidFill>
                  <a:srgbClr val="000000"/>
                </a:solidFill>
                <a:latin typeface="+mj-lt"/>
              </a:rPr>
              <a:pPr algn="ctr">
                <a:defRPr/>
              </a:pPr>
              <a:t>11</a:t>
            </a:fld>
            <a:endParaRPr lang="fr-FR" sz="1100" dirty="0">
              <a:solidFill>
                <a:srgbClr val="000000"/>
              </a:solidFill>
              <a:latin typeface="+mj-lt"/>
            </a:endParaRPr>
          </a:p>
        </p:txBody>
      </p:sp>
      <p:pic>
        <p:nvPicPr>
          <p:cNvPr id="4" name="Picture 3">
            <a:extLst>
              <a:ext uri="{FF2B5EF4-FFF2-40B4-BE49-F238E27FC236}">
                <a16:creationId xmlns:a16="http://schemas.microsoft.com/office/drawing/2014/main" id="{429FF9B3-8880-FF04-F1F5-55BDF74EBA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844" y="864276"/>
            <a:ext cx="4235726" cy="4235726"/>
          </a:xfrm>
          <a:prstGeom prst="rect">
            <a:avLst/>
          </a:prstGeom>
        </p:spPr>
      </p:pic>
      <p:pic>
        <p:nvPicPr>
          <p:cNvPr id="16" name="Picture 15">
            <a:extLst>
              <a:ext uri="{FF2B5EF4-FFF2-40B4-BE49-F238E27FC236}">
                <a16:creationId xmlns:a16="http://schemas.microsoft.com/office/drawing/2014/main" id="{7067211E-96C9-5232-E814-AFEF05CC7C39}"/>
              </a:ext>
            </a:extLst>
          </p:cNvPr>
          <p:cNvPicPr>
            <a:picLocks noChangeAspect="1"/>
          </p:cNvPicPr>
          <p:nvPr/>
        </p:nvPicPr>
        <p:blipFill rotWithShape="1">
          <a:blip r:embed="rId5">
            <a:extLst>
              <a:ext uri="{28A0092B-C50C-407E-A947-70E740481C1C}">
                <a14:useLocalDpi xmlns:a14="http://schemas.microsoft.com/office/drawing/2010/main" val="0"/>
              </a:ext>
            </a:extLst>
          </a:blip>
          <a:srcRect t="6783" r="4980"/>
          <a:stretch/>
        </p:blipFill>
        <p:spPr>
          <a:xfrm>
            <a:off x="4531483" y="1065259"/>
            <a:ext cx="4456284" cy="4371737"/>
          </a:xfrm>
          <a:prstGeom prst="rect">
            <a:avLst/>
          </a:prstGeom>
        </p:spPr>
      </p:pic>
      <p:sp>
        <p:nvSpPr>
          <p:cNvPr id="17" name="TextBox 16">
            <a:extLst>
              <a:ext uri="{FF2B5EF4-FFF2-40B4-BE49-F238E27FC236}">
                <a16:creationId xmlns:a16="http://schemas.microsoft.com/office/drawing/2014/main" id="{AF9D918E-872D-2C13-3CBE-1A600D5B571F}"/>
              </a:ext>
            </a:extLst>
          </p:cNvPr>
          <p:cNvSpPr txBox="1"/>
          <p:nvPr/>
        </p:nvSpPr>
        <p:spPr>
          <a:xfrm>
            <a:off x="1100760" y="1500549"/>
            <a:ext cx="1330814" cy="338554"/>
          </a:xfrm>
          <a:prstGeom prst="rect">
            <a:avLst/>
          </a:prstGeom>
          <a:solidFill>
            <a:schemeClr val="bg1"/>
          </a:solidFill>
        </p:spPr>
        <p:txBody>
          <a:bodyPr wrap="none" rtlCol="0">
            <a:spAutoFit/>
          </a:bodyPr>
          <a:lstStyle/>
          <a:p>
            <a:r>
              <a:rPr lang="en-US" sz="1600" b="1" dirty="0"/>
              <a:t>N(1440)1/2</a:t>
            </a:r>
            <a:r>
              <a:rPr lang="en-US" sz="1600" b="1" baseline="30000" dirty="0"/>
              <a:t>+</a:t>
            </a:r>
          </a:p>
        </p:txBody>
      </p:sp>
      <p:sp>
        <p:nvSpPr>
          <p:cNvPr id="18" name="TextBox 17">
            <a:extLst>
              <a:ext uri="{FF2B5EF4-FFF2-40B4-BE49-F238E27FC236}">
                <a16:creationId xmlns:a16="http://schemas.microsoft.com/office/drawing/2014/main" id="{6EE587B0-2128-AC70-CA37-12CFF19AE917}"/>
              </a:ext>
            </a:extLst>
          </p:cNvPr>
          <p:cNvSpPr txBox="1"/>
          <p:nvPr/>
        </p:nvSpPr>
        <p:spPr>
          <a:xfrm>
            <a:off x="6900178" y="1460040"/>
            <a:ext cx="1255472" cy="338554"/>
          </a:xfrm>
          <a:prstGeom prst="rect">
            <a:avLst/>
          </a:prstGeom>
          <a:solidFill>
            <a:schemeClr val="bg1"/>
          </a:solidFill>
        </p:spPr>
        <p:txBody>
          <a:bodyPr wrap="none" rtlCol="0">
            <a:spAutoFit/>
          </a:bodyPr>
          <a:lstStyle/>
          <a:p>
            <a:r>
              <a:rPr lang="en-US" sz="1600" b="1" dirty="0"/>
              <a:t>N(1520)3/2</a:t>
            </a:r>
            <a:r>
              <a:rPr lang="en-US" sz="1600" b="1" baseline="30000" dirty="0"/>
              <a:t>-</a:t>
            </a:r>
          </a:p>
        </p:txBody>
      </p:sp>
    </p:spTree>
    <p:extLst>
      <p:ext uri="{BB962C8B-B14F-4D97-AF65-F5344CB8AC3E}">
        <p14:creationId xmlns:p14="http://schemas.microsoft.com/office/powerpoint/2010/main" val="316847385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22A11E8B-3B70-CE4F-9BD4-6A1F4707E270}"/>
              </a:ext>
            </a:extLst>
          </p:cNvPr>
          <p:cNvSpPr txBox="1">
            <a:spLocks/>
          </p:cNvSpPr>
          <p:nvPr/>
        </p:nvSpPr>
        <p:spPr>
          <a:xfrm>
            <a:off x="229342" y="135087"/>
            <a:ext cx="8641383" cy="428734"/>
          </a:xfrm>
          <a:prstGeom prst="rect">
            <a:avLst/>
          </a:prstGeom>
        </p:spPr>
        <p:txBody>
          <a:bodyPr/>
          <a:lstStyle>
            <a:lvl1pPr algn="ctr" rtl="0" eaLnBrk="0" fontAlgn="base" hangingPunct="0">
              <a:spcBef>
                <a:spcPct val="0"/>
              </a:spcBef>
              <a:spcAft>
                <a:spcPct val="0"/>
              </a:spcAft>
              <a:defRPr sz="3200" b="1">
                <a:solidFill>
                  <a:srgbClr val="333399"/>
                </a:solidFill>
                <a:latin typeface="+mj-lt"/>
                <a:ea typeface="ＭＳ Ｐゴシック" pitchFamily="-110" charset="-128"/>
                <a:cs typeface="+mj-cs"/>
              </a:defRPr>
            </a:lvl1pPr>
            <a:lvl2pPr algn="ctr" rtl="0" eaLnBrk="0" fontAlgn="base" hangingPunct="0">
              <a:spcBef>
                <a:spcPct val="0"/>
              </a:spcBef>
              <a:spcAft>
                <a:spcPct val="0"/>
              </a:spcAft>
              <a:defRPr sz="3200" b="1">
                <a:solidFill>
                  <a:srgbClr val="333399"/>
                </a:solidFill>
                <a:latin typeface="Arial" charset="0"/>
                <a:ea typeface="ＭＳ Ｐゴシック" pitchFamily="-110" charset="-128"/>
              </a:defRPr>
            </a:lvl2pPr>
            <a:lvl3pPr algn="ctr" rtl="0" eaLnBrk="0" fontAlgn="base" hangingPunct="0">
              <a:spcBef>
                <a:spcPct val="0"/>
              </a:spcBef>
              <a:spcAft>
                <a:spcPct val="0"/>
              </a:spcAft>
              <a:defRPr sz="3200" b="1">
                <a:solidFill>
                  <a:srgbClr val="333399"/>
                </a:solidFill>
                <a:latin typeface="Arial" charset="0"/>
                <a:ea typeface="ＭＳ Ｐゴシック" pitchFamily="-110" charset="-128"/>
              </a:defRPr>
            </a:lvl3pPr>
            <a:lvl4pPr algn="ctr" rtl="0" eaLnBrk="0" fontAlgn="base" hangingPunct="0">
              <a:spcBef>
                <a:spcPct val="0"/>
              </a:spcBef>
              <a:spcAft>
                <a:spcPct val="0"/>
              </a:spcAft>
              <a:defRPr sz="3200" b="1">
                <a:solidFill>
                  <a:srgbClr val="333399"/>
                </a:solidFill>
                <a:latin typeface="Arial" charset="0"/>
                <a:ea typeface="ＭＳ Ｐゴシック" pitchFamily="-110" charset="-128"/>
              </a:defRPr>
            </a:lvl4pPr>
            <a:lvl5pPr algn="ctr" rtl="0" eaLnBrk="0" fontAlgn="base" hangingPunct="0">
              <a:spcBef>
                <a:spcPct val="0"/>
              </a:spcBef>
              <a:spcAft>
                <a:spcPct val="0"/>
              </a:spcAft>
              <a:defRPr sz="3200" b="1">
                <a:solidFill>
                  <a:srgbClr val="333399"/>
                </a:solidFill>
                <a:latin typeface="Arial" charset="0"/>
                <a:ea typeface="ＭＳ Ｐゴシック" pitchFamily="-110" charset="-128"/>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a:lstStyle>
          <a:p>
            <a:r>
              <a:rPr lang="en-US" sz="1600" kern="0" dirty="0">
                <a:solidFill>
                  <a:srgbClr val="0000FF"/>
                </a:solidFill>
              </a:rPr>
              <a:t>Emergence of Hadron Mass: Concept from CSM vs. Available Experimental Results </a:t>
            </a:r>
          </a:p>
        </p:txBody>
      </p:sp>
      <p:sp>
        <p:nvSpPr>
          <p:cNvPr id="44" name="TextBox 43">
            <a:extLst>
              <a:ext uri="{FF2B5EF4-FFF2-40B4-BE49-F238E27FC236}">
                <a16:creationId xmlns:a16="http://schemas.microsoft.com/office/drawing/2014/main" id="{50414309-5DA5-A04E-8F6C-4E53068303D6}"/>
              </a:ext>
            </a:extLst>
          </p:cNvPr>
          <p:cNvSpPr txBox="1"/>
          <p:nvPr/>
        </p:nvSpPr>
        <p:spPr>
          <a:xfrm>
            <a:off x="1000276" y="2872245"/>
            <a:ext cx="2039045" cy="414155"/>
          </a:xfrm>
          <a:prstGeom prst="rect">
            <a:avLst/>
          </a:prstGeom>
          <a:noFill/>
        </p:spPr>
        <p:txBody>
          <a:bodyPr wrap="square" lIns="34290" rtlCol="0">
            <a:noAutofit/>
          </a:bodyPr>
          <a:lstStyle/>
          <a:p>
            <a:r>
              <a:rPr lang="en-US" sz="1200" dirty="0">
                <a:solidFill>
                  <a:srgbClr val="C00000"/>
                </a:solidFill>
                <a:latin typeface="Comic Sans MS" panose="030F0902030302020204" pitchFamily="66" charset="0"/>
              </a:rPr>
              <a:t>confinement</a:t>
            </a:r>
            <a:r>
              <a:rPr lang="en-US" sz="1200" dirty="0">
                <a:solidFill>
                  <a:schemeClr val="accent6">
                    <a:lumMod val="60000"/>
                    <a:lumOff val="40000"/>
                  </a:schemeClr>
                </a:solidFill>
                <a:latin typeface="Comic Sans MS" panose="030F0902030302020204" pitchFamily="66" charset="0"/>
              </a:rPr>
              <a:t> </a:t>
            </a:r>
            <a:r>
              <a:rPr lang="en-US" sz="1200" dirty="0">
                <a:solidFill>
                  <a:srgbClr val="C00000"/>
                </a:solidFill>
                <a:latin typeface="Comic Sans MS" panose="030F0902030302020204" pitchFamily="66" charset="0"/>
              </a:rPr>
              <a:t>regime:</a:t>
            </a:r>
          </a:p>
          <a:p>
            <a:r>
              <a:rPr lang="en-US" sz="1200" dirty="0">
                <a:solidFill>
                  <a:schemeClr val="accent6">
                    <a:lumMod val="60000"/>
                    <a:lumOff val="40000"/>
                  </a:schemeClr>
                </a:solidFill>
                <a:latin typeface="Comic Sans MS" panose="030F0902030302020204" pitchFamily="66" charset="0"/>
              </a:rPr>
              <a:t>  - constituent quark mass</a:t>
            </a:r>
          </a:p>
        </p:txBody>
      </p:sp>
      <p:sp>
        <p:nvSpPr>
          <p:cNvPr id="57" name="TextBox 56">
            <a:extLst>
              <a:ext uri="{FF2B5EF4-FFF2-40B4-BE49-F238E27FC236}">
                <a16:creationId xmlns:a16="http://schemas.microsoft.com/office/drawing/2014/main" id="{C53E980C-0A54-D649-BA67-4AACA47A9A3E}"/>
              </a:ext>
            </a:extLst>
          </p:cNvPr>
          <p:cNvSpPr txBox="1"/>
          <p:nvPr/>
        </p:nvSpPr>
        <p:spPr>
          <a:xfrm>
            <a:off x="4526836" y="755698"/>
            <a:ext cx="2403682" cy="646331"/>
          </a:xfrm>
          <a:prstGeom prst="rect">
            <a:avLst/>
          </a:prstGeom>
          <a:noFill/>
        </p:spPr>
        <p:txBody>
          <a:bodyPr wrap="square" rtlCol="0">
            <a:spAutoFit/>
          </a:bodyPr>
          <a:lstStyle/>
          <a:p>
            <a:pPr algn="ctr"/>
            <a:r>
              <a:rPr lang="en-US" sz="1200" dirty="0">
                <a:solidFill>
                  <a:srgbClr val="008000"/>
                </a:solidFill>
                <a:latin typeface="Comic Sans MS" panose="030F0902030302020204" pitchFamily="66" charset="0"/>
              </a:rPr>
              <a:t>CLAS results vs. CSM expectations with running quark mass </a:t>
            </a:r>
          </a:p>
        </p:txBody>
      </p:sp>
      <p:pic>
        <p:nvPicPr>
          <p:cNvPr id="61" name="Picture 60">
            <a:extLst>
              <a:ext uri="{FF2B5EF4-FFF2-40B4-BE49-F238E27FC236}">
                <a16:creationId xmlns:a16="http://schemas.microsoft.com/office/drawing/2014/main" id="{40570885-D693-BD41-945C-FB6586C8FA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9705" y="1356326"/>
            <a:ext cx="4106228" cy="1847374"/>
          </a:xfrm>
          <a:prstGeom prst="rect">
            <a:avLst/>
          </a:prstGeom>
        </p:spPr>
      </p:pic>
      <p:pic>
        <p:nvPicPr>
          <p:cNvPr id="62" name="Picture 61">
            <a:extLst>
              <a:ext uri="{FF2B5EF4-FFF2-40B4-BE49-F238E27FC236}">
                <a16:creationId xmlns:a16="http://schemas.microsoft.com/office/drawing/2014/main" id="{48C6AE0E-15B9-F849-BEA6-BD4BA9BEF5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7266" y="2346239"/>
            <a:ext cx="411480" cy="334672"/>
          </a:xfrm>
          <a:prstGeom prst="rect">
            <a:avLst/>
          </a:prstGeom>
          <a:ln w="25400">
            <a:solidFill>
              <a:schemeClr val="accent6">
                <a:lumMod val="60000"/>
                <a:lumOff val="40000"/>
              </a:schemeClr>
            </a:solidFill>
          </a:ln>
        </p:spPr>
      </p:pic>
      <p:sp>
        <p:nvSpPr>
          <p:cNvPr id="65" name="TextBox 64">
            <a:extLst>
              <a:ext uri="{FF2B5EF4-FFF2-40B4-BE49-F238E27FC236}">
                <a16:creationId xmlns:a16="http://schemas.microsoft.com/office/drawing/2014/main" id="{E9396409-C020-0E4D-9731-094E9A9B4434}"/>
              </a:ext>
            </a:extLst>
          </p:cNvPr>
          <p:cNvSpPr txBox="1"/>
          <p:nvPr/>
        </p:nvSpPr>
        <p:spPr>
          <a:xfrm>
            <a:off x="5221359" y="2402689"/>
            <a:ext cx="820133" cy="300082"/>
          </a:xfrm>
          <a:prstGeom prst="rect">
            <a:avLst/>
          </a:prstGeom>
          <a:solidFill>
            <a:schemeClr val="bg1"/>
          </a:solidFill>
          <a:ln w="25400">
            <a:solidFill>
              <a:schemeClr val="accent6">
                <a:lumMod val="60000"/>
                <a:lumOff val="40000"/>
              </a:schemeClr>
            </a:solidFill>
          </a:ln>
        </p:spPr>
        <p:txBody>
          <a:bodyPr wrap="square" rtlCol="0">
            <a:spAutoFit/>
          </a:bodyPr>
          <a:lstStyle/>
          <a:p>
            <a:pPr algn="ctr">
              <a:spcAft>
                <a:spcPts val="450"/>
              </a:spcAft>
            </a:pPr>
            <a:r>
              <a:rPr lang="en-US" sz="675" i="1" dirty="0">
                <a:solidFill>
                  <a:srgbClr val="008000"/>
                </a:solidFill>
                <a:latin typeface="Comic Sans MS" charset="0"/>
                <a:ea typeface="Comic Sans MS" charset="0"/>
                <a:cs typeface="Comic Sans MS" charset="0"/>
              </a:rPr>
              <a:t>CSM calculations</a:t>
            </a:r>
          </a:p>
        </p:txBody>
      </p:sp>
      <p:sp>
        <p:nvSpPr>
          <p:cNvPr id="64" name="Rectangle 63">
            <a:extLst>
              <a:ext uri="{FF2B5EF4-FFF2-40B4-BE49-F238E27FC236}">
                <a16:creationId xmlns:a16="http://schemas.microsoft.com/office/drawing/2014/main" id="{46F20C8F-331F-8149-AFFF-E06ADB1034CA}"/>
              </a:ext>
            </a:extLst>
          </p:cNvPr>
          <p:cNvSpPr/>
          <p:nvPr/>
        </p:nvSpPr>
        <p:spPr bwMode="auto">
          <a:xfrm>
            <a:off x="7019472" y="1389772"/>
            <a:ext cx="1687068" cy="1495338"/>
          </a:xfrm>
          <a:prstGeom prst="rect">
            <a:avLst/>
          </a:prstGeom>
          <a:noFill/>
          <a:ln w="1587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eaLnBrk="0" hangingPunct="0"/>
            <a:endParaRPr lang="en-US" sz="1350" dirty="0"/>
          </a:p>
        </p:txBody>
      </p:sp>
      <p:sp>
        <p:nvSpPr>
          <p:cNvPr id="72" name="Bent Arrow 71">
            <a:extLst>
              <a:ext uri="{FF2B5EF4-FFF2-40B4-BE49-F238E27FC236}">
                <a16:creationId xmlns:a16="http://schemas.microsoft.com/office/drawing/2014/main" id="{57220163-AB25-314F-8F7B-9CF6B99D7DD8}"/>
              </a:ext>
            </a:extLst>
          </p:cNvPr>
          <p:cNvSpPr/>
          <p:nvPr/>
        </p:nvSpPr>
        <p:spPr bwMode="auto">
          <a:xfrm rot="16200000" flipH="1">
            <a:off x="643183" y="3054148"/>
            <a:ext cx="376013" cy="201836"/>
          </a:xfrm>
          <a:prstGeom prst="bentArrow">
            <a:avLst/>
          </a:prstGeom>
          <a:solidFill>
            <a:srgbClr val="008000"/>
          </a:solidFill>
          <a:ln w="15875" cap="flat" cmpd="sng" algn="ctr">
            <a:solidFill>
              <a:schemeClr val="accent6">
                <a:lumMod val="60000"/>
                <a:lumOff val="4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eaLnBrk="0" hangingPunct="0"/>
            <a:endParaRPr lang="en-US" sz="1350" dirty="0"/>
          </a:p>
        </p:txBody>
      </p:sp>
      <p:sp>
        <p:nvSpPr>
          <p:cNvPr id="2" name="TextBox 1">
            <a:extLst>
              <a:ext uri="{FF2B5EF4-FFF2-40B4-BE49-F238E27FC236}">
                <a16:creationId xmlns:a16="http://schemas.microsoft.com/office/drawing/2014/main" id="{9AC451C7-9215-4343-B45F-A49457EA055B}"/>
              </a:ext>
            </a:extLst>
          </p:cNvPr>
          <p:cNvSpPr txBox="1"/>
          <p:nvPr/>
        </p:nvSpPr>
        <p:spPr>
          <a:xfrm>
            <a:off x="6874298" y="869610"/>
            <a:ext cx="1977416" cy="461665"/>
          </a:xfrm>
          <a:prstGeom prst="rect">
            <a:avLst/>
          </a:prstGeom>
          <a:noFill/>
        </p:spPr>
        <p:txBody>
          <a:bodyPr wrap="square" rtlCol="0">
            <a:spAutoFit/>
          </a:bodyPr>
          <a:lstStyle/>
          <a:p>
            <a:pPr algn="ctr">
              <a:spcAft>
                <a:spcPts val="450"/>
              </a:spcAft>
            </a:pPr>
            <a:r>
              <a:rPr lang="en-US" sz="1200" dirty="0">
                <a:solidFill>
                  <a:srgbClr val="008000"/>
                </a:solidFill>
                <a:latin typeface="Comic Sans MS" panose="030F0902030302020204" pitchFamily="66" charset="0"/>
              </a:rPr>
              <a:t>J. Segovia, PRL 115, 171801 (2015)</a:t>
            </a:r>
          </a:p>
        </p:txBody>
      </p:sp>
      <p:pic>
        <p:nvPicPr>
          <p:cNvPr id="29" name="Picture 28" descr="Chart, histogram&#10;&#10;Description automatically generated">
            <a:extLst>
              <a:ext uri="{FF2B5EF4-FFF2-40B4-BE49-F238E27FC236}">
                <a16:creationId xmlns:a16="http://schemas.microsoft.com/office/drawing/2014/main" id="{7F2BA558-5699-D957-8B75-62927E890750}"/>
              </a:ext>
            </a:extLst>
          </p:cNvPr>
          <p:cNvPicPr>
            <a:picLocks noChangeAspect="1"/>
          </p:cNvPicPr>
          <p:nvPr/>
        </p:nvPicPr>
        <p:blipFill rotWithShape="1">
          <a:blip r:embed="rId5">
            <a:extLst>
              <a:ext uri="{28A0092B-C50C-407E-A947-70E740481C1C}">
                <a14:useLocalDpi xmlns:a14="http://schemas.microsoft.com/office/drawing/2010/main" val="0"/>
              </a:ext>
            </a:extLst>
          </a:blip>
          <a:srcRect l="2043" t="8940" r="2823"/>
          <a:stretch/>
        </p:blipFill>
        <p:spPr>
          <a:xfrm>
            <a:off x="180034" y="3357652"/>
            <a:ext cx="3287753" cy="1943151"/>
          </a:xfrm>
          <a:prstGeom prst="rect">
            <a:avLst/>
          </a:prstGeom>
        </p:spPr>
      </p:pic>
      <p:sp>
        <p:nvSpPr>
          <p:cNvPr id="45" name="TextBox 44">
            <a:extLst>
              <a:ext uri="{FF2B5EF4-FFF2-40B4-BE49-F238E27FC236}">
                <a16:creationId xmlns:a16="http://schemas.microsoft.com/office/drawing/2014/main" id="{C9B2D884-E874-E341-ADC7-9DCBD3584325}"/>
              </a:ext>
            </a:extLst>
          </p:cNvPr>
          <p:cNvSpPr txBox="1"/>
          <p:nvPr/>
        </p:nvSpPr>
        <p:spPr>
          <a:xfrm>
            <a:off x="1711147" y="3397895"/>
            <a:ext cx="1687159" cy="802784"/>
          </a:xfrm>
          <a:prstGeom prst="rect">
            <a:avLst/>
          </a:prstGeom>
          <a:solidFill>
            <a:schemeClr val="accent5">
              <a:lumMod val="90000"/>
              <a:alpha val="25000"/>
            </a:schemeClr>
          </a:solidFill>
        </p:spPr>
        <p:txBody>
          <a:bodyPr wrap="square" rtlCol="0">
            <a:spAutoFit/>
          </a:bodyPr>
          <a:lstStyle/>
          <a:p>
            <a:pPr>
              <a:spcAft>
                <a:spcPts val="450"/>
              </a:spcAft>
            </a:pPr>
            <a:r>
              <a:rPr lang="en-US" sz="1050" u="sng" dirty="0">
                <a:solidFill>
                  <a:srgbClr val="008000"/>
                </a:solidFill>
                <a:latin typeface="Comic Sans MS" panose="030F0902030302020204" pitchFamily="66" charset="0"/>
              </a:rPr>
              <a:t>mass composition</a:t>
            </a:r>
          </a:p>
          <a:p>
            <a:r>
              <a:rPr lang="en-US" sz="1050" dirty="0">
                <a:solidFill>
                  <a:srgbClr val="008000"/>
                </a:solidFill>
                <a:latin typeface="Comic Sans MS" panose="030F0902030302020204" pitchFamily="66" charset="0"/>
              </a:rPr>
              <a:t>&lt;2%   Higgs mechanism</a:t>
            </a:r>
          </a:p>
          <a:p>
            <a:r>
              <a:rPr lang="en-US" sz="1050" dirty="0">
                <a:solidFill>
                  <a:srgbClr val="008000"/>
                </a:solidFill>
                <a:latin typeface="Comic Sans MS" panose="030F0902030302020204" pitchFamily="66" charset="0"/>
              </a:rPr>
              <a:t>&gt;98% non-perturbative</a:t>
            </a:r>
          </a:p>
          <a:p>
            <a:r>
              <a:rPr lang="en-US" sz="1050" dirty="0">
                <a:solidFill>
                  <a:srgbClr val="008000"/>
                </a:solidFill>
                <a:latin typeface="Comic Sans MS" panose="030F0902030302020204" pitchFamily="66" charset="0"/>
              </a:rPr>
              <a:t>         strong interaction</a:t>
            </a:r>
          </a:p>
        </p:txBody>
      </p:sp>
      <p:sp>
        <p:nvSpPr>
          <p:cNvPr id="43" name="TextBox 42">
            <a:extLst>
              <a:ext uri="{FF2B5EF4-FFF2-40B4-BE49-F238E27FC236}">
                <a16:creationId xmlns:a16="http://schemas.microsoft.com/office/drawing/2014/main" id="{7C3E0969-996B-A54A-866C-1F9E6061AF88}"/>
              </a:ext>
            </a:extLst>
          </p:cNvPr>
          <p:cNvSpPr txBox="1"/>
          <p:nvPr/>
        </p:nvSpPr>
        <p:spPr>
          <a:xfrm>
            <a:off x="130181" y="5272325"/>
            <a:ext cx="2763627" cy="253916"/>
          </a:xfrm>
          <a:prstGeom prst="rect">
            <a:avLst/>
          </a:prstGeom>
          <a:noFill/>
        </p:spPr>
        <p:txBody>
          <a:bodyPr wrap="square" rtlCol="0">
            <a:spAutoFit/>
          </a:bodyPr>
          <a:lstStyle/>
          <a:p>
            <a:pPr algn="ctr"/>
            <a:r>
              <a:rPr lang="en-US" sz="1050" dirty="0">
                <a:solidFill>
                  <a:srgbClr val="C00000"/>
                </a:solidFill>
                <a:latin typeface="Comic Sans MS" panose="030F0902030302020204" pitchFamily="66" charset="0"/>
              </a:rPr>
              <a:t>approaching bare quark Higgs  mass </a:t>
            </a:r>
          </a:p>
        </p:txBody>
      </p:sp>
      <p:sp>
        <p:nvSpPr>
          <p:cNvPr id="73" name="Up Arrow 72">
            <a:extLst>
              <a:ext uri="{FF2B5EF4-FFF2-40B4-BE49-F238E27FC236}">
                <a16:creationId xmlns:a16="http://schemas.microsoft.com/office/drawing/2014/main" id="{76BC82FF-7E1F-C14C-A0CF-F33C30A1A979}"/>
              </a:ext>
            </a:extLst>
          </p:cNvPr>
          <p:cNvSpPr/>
          <p:nvPr/>
        </p:nvSpPr>
        <p:spPr bwMode="auto">
          <a:xfrm rot="4069453">
            <a:off x="2961455" y="5057829"/>
            <a:ext cx="128286" cy="427173"/>
          </a:xfrm>
          <a:prstGeom prst="upArrow">
            <a:avLst/>
          </a:prstGeom>
          <a:solidFill>
            <a:srgbClr val="008000"/>
          </a:solidFill>
          <a:ln w="19050" cap="flat" cmpd="sng" algn="ctr">
            <a:solidFill>
              <a:schemeClr val="accent6">
                <a:lumMod val="60000"/>
                <a:lumOff val="4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eaLnBrk="0" hangingPunct="0"/>
            <a:endParaRPr lang="en-US" sz="1350" dirty="0"/>
          </a:p>
        </p:txBody>
      </p:sp>
      <p:sp>
        <p:nvSpPr>
          <p:cNvPr id="30" name="TextBox 29">
            <a:extLst>
              <a:ext uri="{FF2B5EF4-FFF2-40B4-BE49-F238E27FC236}">
                <a16:creationId xmlns:a16="http://schemas.microsoft.com/office/drawing/2014/main" id="{88098A0F-1BD9-0870-766D-6AD060E8A0BB}"/>
              </a:ext>
            </a:extLst>
          </p:cNvPr>
          <p:cNvSpPr txBox="1"/>
          <p:nvPr/>
        </p:nvSpPr>
        <p:spPr>
          <a:xfrm>
            <a:off x="425605" y="5667827"/>
            <a:ext cx="3155818" cy="438580"/>
          </a:xfrm>
          <a:prstGeom prst="rect">
            <a:avLst/>
          </a:prstGeom>
          <a:noFill/>
        </p:spPr>
        <p:txBody>
          <a:bodyPr wrap="square" lIns="68576" tIns="34289" rIns="68576" bIns="34289" rtlCol="0">
            <a:spAutoFit/>
          </a:bodyPr>
          <a:lstStyle/>
          <a:p>
            <a:pPr algn="ctr"/>
            <a:r>
              <a:rPr lang="en-US" sz="1200" dirty="0">
                <a:solidFill>
                  <a:srgbClr val="009051"/>
                </a:solidFill>
                <a:latin typeface="Comic Sans MS" panose="030F0902030302020204" pitchFamily="66" charset="0"/>
              </a:rPr>
              <a:t>Dressed Quark/Gluon Masses from CSM</a:t>
            </a:r>
          </a:p>
          <a:p>
            <a:pPr algn="ctr"/>
            <a:r>
              <a:rPr lang="en-US" sz="1200" dirty="0">
                <a:solidFill>
                  <a:srgbClr val="009051"/>
                </a:solidFill>
                <a:latin typeface="Comic Sans MS" panose="030F0902030302020204" pitchFamily="66" charset="0"/>
              </a:rPr>
              <a:t>C.D. Roberts, Symmetry 12, 1468 (2020)</a:t>
            </a:r>
          </a:p>
        </p:txBody>
      </p:sp>
      <p:pic>
        <p:nvPicPr>
          <p:cNvPr id="32" name="Picture 31">
            <a:extLst>
              <a:ext uri="{FF2B5EF4-FFF2-40B4-BE49-F238E27FC236}">
                <a16:creationId xmlns:a16="http://schemas.microsoft.com/office/drawing/2014/main" id="{646BEE51-2964-7FDD-7AAE-DA1C728E360B}"/>
              </a:ext>
            </a:extLst>
          </p:cNvPr>
          <p:cNvPicPr>
            <a:picLocks/>
          </p:cNvPicPr>
          <p:nvPr/>
        </p:nvPicPr>
        <p:blipFill rotWithShape="1">
          <a:blip r:embed="rId6"/>
          <a:srcRect l="8610" r="4690" b="13712"/>
          <a:stretch/>
        </p:blipFill>
        <p:spPr>
          <a:xfrm>
            <a:off x="4841255" y="3333271"/>
            <a:ext cx="2018337" cy="1600200"/>
          </a:xfrm>
          <a:prstGeom prst="rect">
            <a:avLst/>
          </a:prstGeom>
        </p:spPr>
      </p:pic>
      <p:sp>
        <p:nvSpPr>
          <p:cNvPr id="33" name="TextBox 32">
            <a:extLst>
              <a:ext uri="{FF2B5EF4-FFF2-40B4-BE49-F238E27FC236}">
                <a16:creationId xmlns:a16="http://schemas.microsoft.com/office/drawing/2014/main" id="{EDC702A2-BEBD-0D5A-C164-A003A793D363}"/>
              </a:ext>
            </a:extLst>
          </p:cNvPr>
          <p:cNvSpPr txBox="1"/>
          <p:nvPr/>
        </p:nvSpPr>
        <p:spPr>
          <a:xfrm>
            <a:off x="5208399" y="3177968"/>
            <a:ext cx="1513463" cy="253916"/>
          </a:xfrm>
          <a:prstGeom prst="rect">
            <a:avLst/>
          </a:prstGeom>
          <a:noFill/>
        </p:spPr>
        <p:txBody>
          <a:bodyPr wrap="square" rtlCol="0">
            <a:spAutoFit/>
          </a:bodyPr>
          <a:lstStyle/>
          <a:p>
            <a:pPr algn="ctr">
              <a:spcAft>
                <a:spcPts val="450"/>
              </a:spcAft>
            </a:pPr>
            <a:r>
              <a:rPr lang="en-US" sz="1050" dirty="0">
                <a:solidFill>
                  <a:schemeClr val="accent6">
                    <a:lumMod val="60000"/>
                    <a:lumOff val="40000"/>
                  </a:schemeClr>
                </a:solidFill>
                <a:latin typeface="Comic Sans MS" panose="030F0902030302020204" pitchFamily="66" charset="0"/>
              </a:rPr>
              <a:t>Pion Elastic FF</a:t>
            </a:r>
          </a:p>
        </p:txBody>
      </p:sp>
      <p:sp>
        <p:nvSpPr>
          <p:cNvPr id="34" name="TextBox 33">
            <a:extLst>
              <a:ext uri="{FF2B5EF4-FFF2-40B4-BE49-F238E27FC236}">
                <a16:creationId xmlns:a16="http://schemas.microsoft.com/office/drawing/2014/main" id="{2C966802-9828-7594-1B68-8150C139B023}"/>
              </a:ext>
            </a:extLst>
          </p:cNvPr>
          <p:cNvSpPr txBox="1"/>
          <p:nvPr/>
        </p:nvSpPr>
        <p:spPr>
          <a:xfrm rot="16200000">
            <a:off x="4270395" y="3692692"/>
            <a:ext cx="1006367" cy="230832"/>
          </a:xfrm>
          <a:prstGeom prst="rect">
            <a:avLst/>
          </a:prstGeom>
          <a:noFill/>
        </p:spPr>
        <p:txBody>
          <a:bodyPr wrap="square" rtlCol="0">
            <a:spAutoFit/>
          </a:bodyPr>
          <a:lstStyle/>
          <a:p>
            <a:pPr algn="ctr">
              <a:spcAft>
                <a:spcPts val="450"/>
              </a:spcAft>
            </a:pPr>
            <a:r>
              <a:rPr lang="en-US" sz="900" dirty="0">
                <a:solidFill>
                  <a:srgbClr val="7030A0"/>
                </a:solidFill>
                <a:latin typeface="Comic Sans MS" panose="030F0902030302020204" pitchFamily="66" charset="0"/>
              </a:rPr>
              <a:t>Q</a:t>
            </a:r>
            <a:r>
              <a:rPr lang="en-US" sz="900" baseline="30000" dirty="0">
                <a:solidFill>
                  <a:srgbClr val="7030A0"/>
                </a:solidFill>
                <a:latin typeface="Comic Sans MS" panose="030F0902030302020204" pitchFamily="66" charset="0"/>
              </a:rPr>
              <a:t>2 </a:t>
            </a:r>
            <a:r>
              <a:rPr lang="en-US" sz="900" dirty="0" err="1">
                <a:solidFill>
                  <a:srgbClr val="7030A0"/>
                </a:solidFill>
                <a:latin typeface="Comic Sans MS" panose="030F0902030302020204" pitchFamily="66" charset="0"/>
              </a:rPr>
              <a:t>F</a:t>
            </a:r>
            <a:r>
              <a:rPr lang="en-US" sz="900" baseline="-25000" dirty="0" err="1">
                <a:solidFill>
                  <a:srgbClr val="7030A0"/>
                </a:solidFill>
                <a:latin typeface="Symbol" pitchFamily="2" charset="2"/>
              </a:rPr>
              <a:t>p</a:t>
            </a:r>
            <a:r>
              <a:rPr lang="en-US" sz="900" dirty="0">
                <a:solidFill>
                  <a:srgbClr val="7030A0"/>
                </a:solidFill>
                <a:latin typeface="Comic Sans MS" panose="030F0902030302020204" pitchFamily="66" charset="0"/>
              </a:rPr>
              <a:t> / GeV</a:t>
            </a:r>
            <a:r>
              <a:rPr lang="en-US" sz="900" baseline="30000" dirty="0">
                <a:solidFill>
                  <a:srgbClr val="7030A0"/>
                </a:solidFill>
                <a:latin typeface="Comic Sans MS" panose="030F0902030302020204" pitchFamily="66" charset="0"/>
              </a:rPr>
              <a:t>2</a:t>
            </a:r>
          </a:p>
        </p:txBody>
      </p:sp>
      <p:pic>
        <p:nvPicPr>
          <p:cNvPr id="35" name="Picture 34" descr="Chart, line chart&#10;&#10;Description automatically generated">
            <a:extLst>
              <a:ext uri="{FF2B5EF4-FFF2-40B4-BE49-F238E27FC236}">
                <a16:creationId xmlns:a16="http://schemas.microsoft.com/office/drawing/2014/main" id="{37F4BA26-753A-E46C-DFEE-F44F12BB4598}"/>
              </a:ext>
            </a:extLst>
          </p:cNvPr>
          <p:cNvPicPr>
            <a:picLocks/>
          </p:cNvPicPr>
          <p:nvPr/>
        </p:nvPicPr>
        <p:blipFill rotWithShape="1">
          <a:blip r:embed="rId7"/>
          <a:srcRect l="10941" t="252" r="3321" b="9553"/>
          <a:stretch/>
        </p:blipFill>
        <p:spPr>
          <a:xfrm>
            <a:off x="7150377" y="3366161"/>
            <a:ext cx="1742354" cy="1511642"/>
          </a:xfrm>
          <a:prstGeom prst="rect">
            <a:avLst/>
          </a:prstGeom>
        </p:spPr>
      </p:pic>
      <p:sp>
        <p:nvSpPr>
          <p:cNvPr id="36" name="TextBox 35">
            <a:extLst>
              <a:ext uri="{FF2B5EF4-FFF2-40B4-BE49-F238E27FC236}">
                <a16:creationId xmlns:a16="http://schemas.microsoft.com/office/drawing/2014/main" id="{D3CD41CA-C4C2-3277-9CC3-EEA02199B97C}"/>
              </a:ext>
            </a:extLst>
          </p:cNvPr>
          <p:cNvSpPr txBox="1"/>
          <p:nvPr/>
        </p:nvSpPr>
        <p:spPr>
          <a:xfrm>
            <a:off x="7398287" y="3181788"/>
            <a:ext cx="1487325" cy="253916"/>
          </a:xfrm>
          <a:prstGeom prst="rect">
            <a:avLst/>
          </a:prstGeom>
          <a:noFill/>
        </p:spPr>
        <p:txBody>
          <a:bodyPr wrap="square" rtlCol="0">
            <a:spAutoFit/>
          </a:bodyPr>
          <a:lstStyle/>
          <a:p>
            <a:pPr>
              <a:spcAft>
                <a:spcPts val="450"/>
              </a:spcAft>
            </a:pPr>
            <a:r>
              <a:rPr lang="en-US" sz="1050" dirty="0">
                <a:solidFill>
                  <a:schemeClr val="accent6">
                    <a:lumMod val="60000"/>
                    <a:lumOff val="40000"/>
                  </a:schemeClr>
                </a:solidFill>
                <a:latin typeface="Comic Sans MS" panose="030F0902030302020204" pitchFamily="66" charset="0"/>
              </a:rPr>
              <a:t>Nucleon Elastic FF</a:t>
            </a:r>
          </a:p>
        </p:txBody>
      </p:sp>
      <p:sp>
        <p:nvSpPr>
          <p:cNvPr id="37" name="TextBox 36">
            <a:extLst>
              <a:ext uri="{FF2B5EF4-FFF2-40B4-BE49-F238E27FC236}">
                <a16:creationId xmlns:a16="http://schemas.microsoft.com/office/drawing/2014/main" id="{EA4989F6-F51D-34FD-5886-9B0F5EFBFD0E}"/>
              </a:ext>
            </a:extLst>
          </p:cNvPr>
          <p:cNvSpPr txBox="1"/>
          <p:nvPr/>
        </p:nvSpPr>
        <p:spPr>
          <a:xfrm rot="16200000">
            <a:off x="6340291" y="3812583"/>
            <a:ext cx="1258962" cy="230832"/>
          </a:xfrm>
          <a:prstGeom prst="rect">
            <a:avLst/>
          </a:prstGeom>
          <a:noFill/>
        </p:spPr>
        <p:txBody>
          <a:bodyPr wrap="square" rtlCol="0">
            <a:spAutoFit/>
          </a:bodyPr>
          <a:lstStyle/>
          <a:p>
            <a:pPr algn="ctr">
              <a:spcAft>
                <a:spcPts val="450"/>
              </a:spcAft>
            </a:pPr>
            <a:r>
              <a:rPr lang="en-US" sz="900" dirty="0" err="1">
                <a:solidFill>
                  <a:srgbClr val="7030A0"/>
                </a:solidFill>
                <a:latin typeface="Symbol" pitchFamily="2" charset="2"/>
              </a:rPr>
              <a:t>m</a:t>
            </a:r>
            <a:r>
              <a:rPr lang="en-US" sz="900" baseline="-25000" dirty="0" err="1">
                <a:solidFill>
                  <a:srgbClr val="7030A0"/>
                </a:solidFill>
                <a:latin typeface="Comic Sans MS" panose="030F0902030302020204" pitchFamily="66" charset="0"/>
              </a:rPr>
              <a:t>p</a:t>
            </a:r>
            <a:r>
              <a:rPr lang="en-US" sz="900" dirty="0" err="1">
                <a:solidFill>
                  <a:srgbClr val="7030A0"/>
                </a:solidFill>
                <a:latin typeface="Comic Sans MS" panose="030F0902030302020204" pitchFamily="66" charset="0"/>
              </a:rPr>
              <a:t>G</a:t>
            </a:r>
            <a:r>
              <a:rPr lang="en-US" sz="900" baseline="-25000" dirty="0" err="1">
                <a:solidFill>
                  <a:srgbClr val="7030A0"/>
                </a:solidFill>
                <a:latin typeface="Comic Sans MS" panose="030F0902030302020204" pitchFamily="66" charset="0"/>
              </a:rPr>
              <a:t>E</a:t>
            </a:r>
            <a:r>
              <a:rPr lang="en-US" sz="900" baseline="30000" dirty="0" err="1">
                <a:solidFill>
                  <a:srgbClr val="7030A0"/>
                </a:solidFill>
                <a:latin typeface="Comic Sans MS" panose="030F0902030302020204" pitchFamily="66" charset="0"/>
              </a:rPr>
              <a:t>p</a:t>
            </a:r>
            <a:r>
              <a:rPr lang="en-US" sz="900" dirty="0">
                <a:solidFill>
                  <a:srgbClr val="7030A0"/>
                </a:solidFill>
                <a:latin typeface="Comic Sans MS" panose="030F0902030302020204" pitchFamily="66" charset="0"/>
              </a:rPr>
              <a:t>(Q</a:t>
            </a:r>
            <a:r>
              <a:rPr lang="en-US" sz="900" baseline="30000" dirty="0">
                <a:solidFill>
                  <a:srgbClr val="7030A0"/>
                </a:solidFill>
                <a:latin typeface="Comic Sans MS" panose="030F0902030302020204" pitchFamily="66" charset="0"/>
              </a:rPr>
              <a:t>2</a:t>
            </a:r>
            <a:r>
              <a:rPr lang="en-US" sz="900" dirty="0">
                <a:solidFill>
                  <a:srgbClr val="7030A0"/>
                </a:solidFill>
                <a:latin typeface="Comic Sans MS" panose="030F0902030302020204" pitchFamily="66" charset="0"/>
              </a:rPr>
              <a:t>)/</a:t>
            </a:r>
            <a:r>
              <a:rPr lang="en-US" sz="900" dirty="0" err="1">
                <a:solidFill>
                  <a:srgbClr val="7030A0"/>
                </a:solidFill>
                <a:latin typeface="Comic Sans MS" panose="030F0902030302020204" pitchFamily="66" charset="0"/>
              </a:rPr>
              <a:t>G</a:t>
            </a:r>
            <a:r>
              <a:rPr lang="en-US" sz="900" baseline="-25000" dirty="0" err="1">
                <a:solidFill>
                  <a:srgbClr val="7030A0"/>
                </a:solidFill>
                <a:latin typeface="Comic Sans MS" panose="030F0902030302020204" pitchFamily="66" charset="0"/>
              </a:rPr>
              <a:t>M</a:t>
            </a:r>
            <a:r>
              <a:rPr lang="en-US" sz="900" baseline="30000" dirty="0" err="1">
                <a:solidFill>
                  <a:srgbClr val="7030A0"/>
                </a:solidFill>
                <a:latin typeface="Comic Sans MS" panose="030F0902030302020204" pitchFamily="66" charset="0"/>
              </a:rPr>
              <a:t>p</a:t>
            </a:r>
            <a:r>
              <a:rPr lang="en-US" sz="900" dirty="0">
                <a:solidFill>
                  <a:srgbClr val="7030A0"/>
                </a:solidFill>
                <a:latin typeface="Comic Sans MS" panose="030F0902030302020204" pitchFamily="66" charset="0"/>
              </a:rPr>
              <a:t>(Q</a:t>
            </a:r>
            <a:r>
              <a:rPr lang="en-US" sz="900" baseline="30000" dirty="0">
                <a:solidFill>
                  <a:srgbClr val="7030A0"/>
                </a:solidFill>
                <a:latin typeface="Comic Sans MS" panose="030F0902030302020204" pitchFamily="66" charset="0"/>
              </a:rPr>
              <a:t>2</a:t>
            </a:r>
            <a:r>
              <a:rPr lang="en-US" sz="900" dirty="0">
                <a:solidFill>
                  <a:srgbClr val="7030A0"/>
                </a:solidFill>
                <a:latin typeface="Comic Sans MS" panose="030F0902030302020204" pitchFamily="66" charset="0"/>
              </a:rPr>
              <a:t>)</a:t>
            </a:r>
          </a:p>
        </p:txBody>
      </p:sp>
      <p:sp>
        <p:nvSpPr>
          <p:cNvPr id="4" name="TextBox 3">
            <a:extLst>
              <a:ext uri="{FF2B5EF4-FFF2-40B4-BE49-F238E27FC236}">
                <a16:creationId xmlns:a16="http://schemas.microsoft.com/office/drawing/2014/main" id="{42D11962-88F1-4DE2-35F8-32C13282AFF8}"/>
              </a:ext>
            </a:extLst>
          </p:cNvPr>
          <p:cNvSpPr txBox="1"/>
          <p:nvPr/>
        </p:nvSpPr>
        <p:spPr>
          <a:xfrm>
            <a:off x="158816" y="1097200"/>
            <a:ext cx="4383025" cy="1323439"/>
          </a:xfrm>
          <a:prstGeom prst="rect">
            <a:avLst/>
          </a:prstGeom>
          <a:noFill/>
        </p:spPr>
        <p:txBody>
          <a:bodyPr wrap="square" rtlCol="0">
            <a:spAutoFit/>
          </a:bodyPr>
          <a:lstStyle/>
          <a:p>
            <a:pPr>
              <a:spcAft>
                <a:spcPts val="450"/>
              </a:spcAft>
            </a:pPr>
            <a:r>
              <a:rPr lang="en-US" sz="1600" dirty="0">
                <a:solidFill>
                  <a:schemeClr val="accent2"/>
                </a:solidFill>
              </a:rPr>
              <a:t>Successful description of the pion and nucleon elastic FFs, and the electrocouplings of the </a:t>
            </a:r>
            <a:r>
              <a:rPr lang="en-US" sz="1600" dirty="0">
                <a:solidFill>
                  <a:schemeClr val="accent2"/>
                </a:solidFill>
                <a:latin typeface="Symbol" pitchFamily="2" charset="2"/>
              </a:rPr>
              <a:t>D</a:t>
            </a:r>
            <a:r>
              <a:rPr lang="en-US" sz="1600" dirty="0">
                <a:solidFill>
                  <a:schemeClr val="accent2"/>
                </a:solidFill>
              </a:rPr>
              <a:t>(1232)3/2</a:t>
            </a:r>
            <a:r>
              <a:rPr lang="en-US" sz="1600" baseline="30000" dirty="0">
                <a:solidFill>
                  <a:schemeClr val="accent2"/>
                </a:solidFill>
              </a:rPr>
              <a:t>+ </a:t>
            </a:r>
            <a:r>
              <a:rPr lang="en-US" sz="1600" dirty="0">
                <a:solidFill>
                  <a:schemeClr val="accent2"/>
                </a:solidFill>
              </a:rPr>
              <a:t>and N(1440)1/2</a:t>
            </a:r>
            <a:r>
              <a:rPr lang="en-US" sz="1600" baseline="30000" dirty="0">
                <a:solidFill>
                  <a:schemeClr val="accent2"/>
                </a:solidFill>
              </a:rPr>
              <a:t>+</a:t>
            </a:r>
            <a:r>
              <a:rPr lang="en-US" sz="1600" dirty="0">
                <a:solidFill>
                  <a:schemeClr val="accent2"/>
                </a:solidFill>
              </a:rPr>
              <a:t> resonances has been achieved </a:t>
            </a:r>
            <a:r>
              <a:rPr lang="en-US" sz="1600" i="1" u="sng" dirty="0">
                <a:solidFill>
                  <a:srgbClr val="C00000"/>
                </a:solidFill>
              </a:rPr>
              <a:t>with the same dressed quark/gluon mass functions</a:t>
            </a:r>
          </a:p>
        </p:txBody>
      </p:sp>
      <p:sp>
        <p:nvSpPr>
          <p:cNvPr id="42" name="TextBox 41">
            <a:extLst>
              <a:ext uri="{FF2B5EF4-FFF2-40B4-BE49-F238E27FC236}">
                <a16:creationId xmlns:a16="http://schemas.microsoft.com/office/drawing/2014/main" id="{8EA39644-00D7-210C-F33D-B97A900D31E2}"/>
              </a:ext>
            </a:extLst>
          </p:cNvPr>
          <p:cNvSpPr txBox="1"/>
          <p:nvPr/>
        </p:nvSpPr>
        <p:spPr>
          <a:xfrm>
            <a:off x="6173787" y="4873752"/>
            <a:ext cx="756731" cy="230832"/>
          </a:xfrm>
          <a:prstGeom prst="rect">
            <a:avLst/>
          </a:prstGeom>
          <a:noFill/>
        </p:spPr>
        <p:txBody>
          <a:bodyPr wrap="square" rtlCol="0">
            <a:spAutoFit/>
          </a:bodyPr>
          <a:lstStyle/>
          <a:p>
            <a:pPr>
              <a:spcAft>
                <a:spcPts val="450"/>
              </a:spcAft>
            </a:pPr>
            <a:r>
              <a:rPr lang="en-US" sz="900" dirty="0">
                <a:solidFill>
                  <a:srgbClr val="7030A0"/>
                </a:solidFill>
                <a:latin typeface="Comic Sans MS" panose="030F0902030302020204" pitchFamily="66" charset="0"/>
              </a:rPr>
              <a:t>Q</a:t>
            </a:r>
            <a:r>
              <a:rPr lang="en-US" sz="900" baseline="30000" dirty="0">
                <a:solidFill>
                  <a:srgbClr val="7030A0"/>
                </a:solidFill>
                <a:latin typeface="Comic Sans MS" panose="030F0902030302020204" pitchFamily="66" charset="0"/>
              </a:rPr>
              <a:t>2</a:t>
            </a:r>
            <a:r>
              <a:rPr lang="en-US" sz="900" dirty="0">
                <a:solidFill>
                  <a:srgbClr val="7030A0"/>
                </a:solidFill>
                <a:latin typeface="Comic Sans MS" panose="030F0902030302020204" pitchFamily="66" charset="0"/>
              </a:rPr>
              <a:t> (GeV</a:t>
            </a:r>
            <a:r>
              <a:rPr lang="en-US" sz="900" baseline="30000" dirty="0">
                <a:solidFill>
                  <a:srgbClr val="7030A0"/>
                </a:solidFill>
                <a:latin typeface="Comic Sans MS" panose="030F0902030302020204" pitchFamily="66" charset="0"/>
              </a:rPr>
              <a:t>2</a:t>
            </a:r>
            <a:r>
              <a:rPr lang="en-US" sz="900" dirty="0">
                <a:solidFill>
                  <a:srgbClr val="7030A0"/>
                </a:solidFill>
                <a:latin typeface="Comic Sans MS" panose="030F0902030302020204" pitchFamily="66" charset="0"/>
              </a:rPr>
              <a:t>)</a:t>
            </a:r>
          </a:p>
        </p:txBody>
      </p:sp>
      <p:sp>
        <p:nvSpPr>
          <p:cNvPr id="51" name="TextBox 50">
            <a:extLst>
              <a:ext uri="{FF2B5EF4-FFF2-40B4-BE49-F238E27FC236}">
                <a16:creationId xmlns:a16="http://schemas.microsoft.com/office/drawing/2014/main" id="{7104C946-F0DC-A205-5F46-1341D191BF36}"/>
              </a:ext>
            </a:extLst>
          </p:cNvPr>
          <p:cNvSpPr txBox="1"/>
          <p:nvPr/>
        </p:nvSpPr>
        <p:spPr>
          <a:xfrm>
            <a:off x="8309943" y="4875761"/>
            <a:ext cx="737388" cy="230832"/>
          </a:xfrm>
          <a:prstGeom prst="rect">
            <a:avLst/>
          </a:prstGeom>
          <a:noFill/>
        </p:spPr>
        <p:txBody>
          <a:bodyPr wrap="square" rtlCol="0">
            <a:spAutoFit/>
          </a:bodyPr>
          <a:lstStyle/>
          <a:p>
            <a:pPr algn="ctr">
              <a:spcAft>
                <a:spcPts val="450"/>
              </a:spcAft>
            </a:pPr>
            <a:r>
              <a:rPr lang="en-US" sz="900" dirty="0">
                <a:solidFill>
                  <a:srgbClr val="7030A0"/>
                </a:solidFill>
                <a:latin typeface="Comic Sans MS" panose="030F0902030302020204" pitchFamily="66" charset="0"/>
              </a:rPr>
              <a:t>Q</a:t>
            </a:r>
            <a:r>
              <a:rPr lang="en-US" sz="900" baseline="30000" dirty="0">
                <a:solidFill>
                  <a:srgbClr val="7030A0"/>
                </a:solidFill>
                <a:latin typeface="Comic Sans MS" panose="030F0902030302020204" pitchFamily="66" charset="0"/>
              </a:rPr>
              <a:t>2</a:t>
            </a:r>
            <a:r>
              <a:rPr lang="en-US" sz="900" dirty="0">
                <a:solidFill>
                  <a:srgbClr val="7030A0"/>
                </a:solidFill>
                <a:latin typeface="Comic Sans MS" panose="030F0902030302020204" pitchFamily="66" charset="0"/>
              </a:rPr>
              <a:t> (GeV</a:t>
            </a:r>
            <a:r>
              <a:rPr lang="en-US" sz="900" baseline="30000" dirty="0">
                <a:solidFill>
                  <a:srgbClr val="7030A0"/>
                </a:solidFill>
                <a:latin typeface="Comic Sans MS" panose="030F0902030302020204" pitchFamily="66" charset="0"/>
              </a:rPr>
              <a:t>2</a:t>
            </a:r>
            <a:r>
              <a:rPr lang="en-US" sz="900" dirty="0">
                <a:solidFill>
                  <a:srgbClr val="7030A0"/>
                </a:solidFill>
                <a:latin typeface="Comic Sans MS" panose="030F0902030302020204" pitchFamily="66" charset="0"/>
              </a:rPr>
              <a:t>)</a:t>
            </a:r>
          </a:p>
        </p:txBody>
      </p:sp>
      <p:sp>
        <p:nvSpPr>
          <p:cNvPr id="38" name="Slide Number Placeholder 4">
            <a:extLst>
              <a:ext uri="{FF2B5EF4-FFF2-40B4-BE49-F238E27FC236}">
                <a16:creationId xmlns:a16="http://schemas.microsoft.com/office/drawing/2014/main" id="{89849364-7433-9788-5E7A-B148A0BE3CE6}"/>
              </a:ext>
            </a:extLst>
          </p:cNvPr>
          <p:cNvSpPr txBox="1">
            <a:spLocks/>
          </p:cNvSpPr>
          <p:nvPr/>
        </p:nvSpPr>
        <p:spPr bwMode="auto">
          <a:xfrm>
            <a:off x="8654115" y="6559337"/>
            <a:ext cx="486064"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0" latinLnBrk="0" hangingPunct="0">
              <a:defRPr sz="1400" kern="1200">
                <a:solidFill>
                  <a:schemeClr val="tx1"/>
                </a:solidFill>
                <a:latin typeface="Times New Roman"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fr-FR" sz="1100" dirty="0">
                <a:solidFill>
                  <a:srgbClr val="000000"/>
                </a:solidFill>
                <a:latin typeface="+mj-lt"/>
              </a:rPr>
              <a:t>12</a:t>
            </a:r>
          </a:p>
        </p:txBody>
      </p:sp>
      <p:sp>
        <p:nvSpPr>
          <p:cNvPr id="40" name="TextBox 39">
            <a:extLst>
              <a:ext uri="{FF2B5EF4-FFF2-40B4-BE49-F238E27FC236}">
                <a16:creationId xmlns:a16="http://schemas.microsoft.com/office/drawing/2014/main" id="{8E03B11C-1FA8-04AC-62C0-8A929A6B21E1}"/>
              </a:ext>
            </a:extLst>
          </p:cNvPr>
          <p:cNvSpPr txBox="1"/>
          <p:nvPr/>
        </p:nvSpPr>
        <p:spPr>
          <a:xfrm>
            <a:off x="4454095" y="5063332"/>
            <a:ext cx="4457713" cy="1387559"/>
          </a:xfrm>
          <a:prstGeom prst="rect">
            <a:avLst/>
          </a:prstGeom>
          <a:noFill/>
        </p:spPr>
        <p:txBody>
          <a:bodyPr wrap="square" rtlCol="0">
            <a:spAutoFit/>
          </a:bodyPr>
          <a:lstStyle/>
          <a:p>
            <a:pPr marL="171450" indent="-171450">
              <a:spcAft>
                <a:spcPts val="450"/>
              </a:spcAft>
              <a:buClr>
                <a:schemeClr val="tx1"/>
              </a:buClr>
              <a:buFont typeface="Arial" panose="020B0604020202020204" pitchFamily="34" charset="0"/>
              <a:buChar char="•"/>
            </a:pPr>
            <a:r>
              <a:rPr lang="en-US" sz="1600" dirty="0">
                <a:solidFill>
                  <a:schemeClr val="accent2"/>
                </a:solidFill>
              </a:rPr>
              <a:t>Dressed quarks with dynamically generated masses represent active degrees of freedom in the structure of the pion, nucleon, and the </a:t>
            </a:r>
            <a:r>
              <a:rPr lang="en-US" sz="1600" dirty="0">
                <a:solidFill>
                  <a:schemeClr val="accent2"/>
                </a:solidFill>
                <a:latin typeface="Symbol" pitchFamily="2" charset="2"/>
              </a:rPr>
              <a:t>D</a:t>
            </a:r>
            <a:r>
              <a:rPr lang="en-US" sz="1600" dirty="0">
                <a:solidFill>
                  <a:schemeClr val="accent2"/>
                </a:solidFill>
              </a:rPr>
              <a:t>(1232)3/2</a:t>
            </a:r>
            <a:r>
              <a:rPr lang="en-US" sz="1600" baseline="30000" dirty="0">
                <a:solidFill>
                  <a:schemeClr val="accent2"/>
                </a:solidFill>
              </a:rPr>
              <a:t>+</a:t>
            </a:r>
            <a:r>
              <a:rPr lang="en-US" sz="1600" dirty="0">
                <a:solidFill>
                  <a:schemeClr val="accent2"/>
                </a:solidFill>
              </a:rPr>
              <a:t>, N(1440)1/2</a:t>
            </a:r>
            <a:r>
              <a:rPr lang="en-US" sz="1600" baseline="30000" dirty="0">
                <a:solidFill>
                  <a:schemeClr val="accent2"/>
                </a:solidFill>
              </a:rPr>
              <a:t>+</a:t>
            </a:r>
            <a:r>
              <a:rPr lang="en-US" sz="1600" dirty="0">
                <a:solidFill>
                  <a:schemeClr val="accent2"/>
                </a:solidFill>
              </a:rPr>
              <a:t> resonances</a:t>
            </a:r>
          </a:p>
          <a:p>
            <a:pPr marL="171450" indent="-171450">
              <a:spcAft>
                <a:spcPts val="450"/>
              </a:spcAft>
              <a:buClr>
                <a:schemeClr val="tx1"/>
              </a:buClr>
              <a:buFont typeface="Arial" panose="020B0604020202020204" pitchFamily="34" charset="0"/>
              <a:buChar char="•"/>
            </a:pPr>
            <a:r>
              <a:rPr lang="en-US" sz="1600" b="1" dirty="0">
                <a:solidFill>
                  <a:schemeClr val="accent2"/>
                </a:solidFill>
              </a:rPr>
              <a:t>Strong evidence for insight into EHM</a:t>
            </a:r>
          </a:p>
        </p:txBody>
      </p:sp>
      <p:sp>
        <p:nvSpPr>
          <p:cNvPr id="28" name="Line 4">
            <a:extLst>
              <a:ext uri="{FF2B5EF4-FFF2-40B4-BE49-F238E27FC236}">
                <a16:creationId xmlns:a16="http://schemas.microsoft.com/office/drawing/2014/main" id="{3A220416-BCFF-4639-347E-A5DC4C395E1A}"/>
              </a:ext>
            </a:extLst>
          </p:cNvPr>
          <p:cNvSpPr>
            <a:spLocks noChangeShapeType="1"/>
          </p:cNvSpPr>
          <p:nvPr/>
        </p:nvSpPr>
        <p:spPr bwMode="auto">
          <a:xfrm flipV="1">
            <a:off x="-429" y="563820"/>
            <a:ext cx="9144000" cy="1588"/>
          </a:xfrm>
          <a:prstGeom prst="line">
            <a:avLst/>
          </a:prstGeom>
          <a:noFill/>
          <a:ln w="25400">
            <a:solidFill>
              <a:schemeClr val="accent2"/>
            </a:solidFill>
            <a:round/>
            <a:headEnd/>
            <a:tailEnd/>
          </a:ln>
        </p:spPr>
        <p:txBody>
          <a:bodyPr lIns="91435" tIns="45718" rIns="91435" bIns="45718"/>
          <a:lstStyle/>
          <a:p>
            <a:pPr>
              <a:defRPr/>
            </a:pPr>
            <a:endParaRPr lang="en-US">
              <a:solidFill>
                <a:srgbClr val="000000"/>
              </a:solidFill>
            </a:endParaRPr>
          </a:p>
        </p:txBody>
      </p:sp>
    </p:spTree>
    <p:extLst>
      <p:ext uri="{BB962C8B-B14F-4D97-AF65-F5344CB8AC3E}">
        <p14:creationId xmlns:p14="http://schemas.microsoft.com/office/powerpoint/2010/main" val="1335171519"/>
      </p:ext>
    </p:extLst>
  </p:cSld>
  <p:clrMapOvr>
    <a:masterClrMapping/>
  </p:clrMapOvr>
  <p:transition advTm="162169"/>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04831" y="116901"/>
            <a:ext cx="7745262" cy="365760"/>
          </a:xfrm>
          <a:prstGeom prst="rect">
            <a:avLst/>
          </a:prstGeom>
          <a:no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Arial" charset="0"/>
              </a:defRPr>
            </a:lvl2pPr>
            <a:lvl3pPr algn="ctr" rtl="0" eaLnBrk="0" fontAlgn="base" hangingPunct="0">
              <a:spcBef>
                <a:spcPct val="0"/>
              </a:spcBef>
              <a:spcAft>
                <a:spcPct val="0"/>
              </a:spcAft>
              <a:defRPr sz="3200" b="1">
                <a:solidFill>
                  <a:schemeClr val="accent2"/>
                </a:solidFill>
                <a:latin typeface="Arial" charset="0"/>
              </a:defRPr>
            </a:lvl3pPr>
            <a:lvl4pPr algn="ctr" rtl="0" eaLnBrk="0" fontAlgn="base" hangingPunct="0">
              <a:spcBef>
                <a:spcPct val="0"/>
              </a:spcBef>
              <a:spcAft>
                <a:spcPct val="0"/>
              </a:spcAft>
              <a:defRPr sz="3200" b="1">
                <a:solidFill>
                  <a:schemeClr val="accent2"/>
                </a:solidFill>
                <a:latin typeface="Arial" charset="0"/>
              </a:defRPr>
            </a:lvl4pPr>
            <a:lvl5pPr algn="ctr" rtl="0" eaLnBrk="0" fontAlgn="base" hangingPunct="0">
              <a:spcBef>
                <a:spcPct val="0"/>
              </a:spcBef>
              <a:spcAft>
                <a:spcPct val="0"/>
              </a:spcAft>
              <a:defRPr sz="3200" b="1">
                <a:solidFill>
                  <a:schemeClr val="accent2"/>
                </a:solidFill>
                <a:latin typeface="Arial" charset="0"/>
              </a:defRPr>
            </a:lvl5pPr>
            <a:lvl6pPr marL="457200" algn="ctr" rtl="0" eaLnBrk="0" fontAlgn="base" hangingPunct="0">
              <a:spcBef>
                <a:spcPct val="0"/>
              </a:spcBef>
              <a:spcAft>
                <a:spcPct val="0"/>
              </a:spcAft>
              <a:defRPr sz="3200" b="1">
                <a:solidFill>
                  <a:schemeClr val="accent2"/>
                </a:solidFill>
                <a:latin typeface="Arial" charset="0"/>
              </a:defRPr>
            </a:lvl6pPr>
            <a:lvl7pPr marL="914400" algn="ctr" rtl="0" eaLnBrk="0" fontAlgn="base" hangingPunct="0">
              <a:spcBef>
                <a:spcPct val="0"/>
              </a:spcBef>
              <a:spcAft>
                <a:spcPct val="0"/>
              </a:spcAft>
              <a:defRPr sz="3200" b="1">
                <a:solidFill>
                  <a:schemeClr val="accent2"/>
                </a:solidFill>
                <a:latin typeface="Arial" charset="0"/>
              </a:defRPr>
            </a:lvl7pPr>
            <a:lvl8pPr marL="1371600" algn="ctr" rtl="0" eaLnBrk="0" fontAlgn="base" hangingPunct="0">
              <a:spcBef>
                <a:spcPct val="0"/>
              </a:spcBef>
              <a:spcAft>
                <a:spcPct val="0"/>
              </a:spcAft>
              <a:defRPr sz="3200" b="1">
                <a:solidFill>
                  <a:schemeClr val="accent2"/>
                </a:solidFill>
                <a:latin typeface="Arial" charset="0"/>
              </a:defRPr>
            </a:lvl8pPr>
            <a:lvl9pPr marL="1828800" algn="ctr" rtl="0" eaLnBrk="0" fontAlgn="base" hangingPunct="0">
              <a:spcBef>
                <a:spcPct val="0"/>
              </a:spcBef>
              <a:spcAft>
                <a:spcPct val="0"/>
              </a:spcAft>
              <a:defRPr sz="3200" b="1">
                <a:solidFill>
                  <a:schemeClr val="accent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600" kern="0" dirty="0">
                <a:solidFill>
                  <a:srgbClr val="0000FF"/>
                </a:solidFill>
                <a:latin typeface="Arial"/>
                <a:ea typeface="MS PGothic" pitchFamily="34" charset="-128"/>
              </a:rPr>
              <a:t>Electrocouplings of the </a:t>
            </a:r>
            <a:r>
              <a:rPr lang="en-US" sz="1600" kern="0" dirty="0">
                <a:solidFill>
                  <a:srgbClr val="0000FF"/>
                </a:solidFill>
                <a:latin typeface="Symbol" pitchFamily="2" charset="2"/>
                <a:ea typeface="MS PGothic" pitchFamily="34" charset="-128"/>
              </a:rPr>
              <a:t>D</a:t>
            </a:r>
            <a:r>
              <a:rPr lang="en-US" sz="1600" kern="0" dirty="0">
                <a:solidFill>
                  <a:srgbClr val="0000FF"/>
                </a:solidFill>
                <a:latin typeface="Arial"/>
                <a:ea typeface="MS PGothic" pitchFamily="34" charset="-128"/>
              </a:rPr>
              <a:t>(1600)3/2</a:t>
            </a:r>
            <a:r>
              <a:rPr lang="en-US" sz="1600" kern="0" baseline="30000" dirty="0">
                <a:solidFill>
                  <a:srgbClr val="0000FF"/>
                </a:solidFill>
                <a:latin typeface="Arial"/>
                <a:ea typeface="MS PGothic" pitchFamily="34" charset="-128"/>
              </a:rPr>
              <a:t>+</a:t>
            </a:r>
            <a:r>
              <a:rPr lang="en-US" sz="1600" kern="0" dirty="0">
                <a:solidFill>
                  <a:srgbClr val="0000FF"/>
                </a:solidFill>
                <a:latin typeface="Arial"/>
                <a:ea typeface="MS PGothic" pitchFamily="34" charset="-128"/>
              </a:rPr>
              <a:t>: CSM Prediction vs. Data Determination</a:t>
            </a:r>
            <a:endParaRPr kumimoji="0" lang="en-US" sz="1600" b="1" i="0" u="none" strike="noStrike" kern="0" cap="none" spc="0" normalizeH="0" baseline="0" noProof="0" dirty="0">
              <a:ln>
                <a:noFill/>
              </a:ln>
              <a:solidFill>
                <a:srgbClr val="0000FF"/>
              </a:solidFill>
              <a:effectLst/>
              <a:uLnTx/>
              <a:uFillTx/>
              <a:latin typeface="Arial"/>
              <a:ea typeface="MS PGothic" pitchFamily="34" charset="-128"/>
              <a:cs typeface="+mj-cs"/>
            </a:endParaRPr>
          </a:p>
        </p:txBody>
      </p:sp>
      <p:sp>
        <p:nvSpPr>
          <p:cNvPr id="6" name="Line 7"/>
          <p:cNvSpPr>
            <a:spLocks noChangeShapeType="1"/>
          </p:cNvSpPr>
          <p:nvPr/>
        </p:nvSpPr>
        <p:spPr bwMode="auto">
          <a:xfrm>
            <a:off x="0" y="521010"/>
            <a:ext cx="9144000" cy="0"/>
          </a:xfrm>
          <a:prstGeom prst="line">
            <a:avLst/>
          </a:prstGeom>
          <a:noFill/>
          <a:ln w="28575">
            <a:solidFill>
              <a:schemeClr val="accent2"/>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9" name="TextBox 8"/>
          <p:cNvSpPr txBox="1"/>
          <p:nvPr/>
        </p:nvSpPr>
        <p:spPr>
          <a:xfrm>
            <a:off x="275423" y="5585691"/>
            <a:ext cx="3390901" cy="646331"/>
          </a:xfrm>
          <a:prstGeom prst="rect">
            <a:avLst/>
          </a:prstGeom>
          <a:solidFill>
            <a:srgbClr val="FFFF00"/>
          </a:solidFill>
        </p:spPr>
        <p:txBody>
          <a:bodyPr wrap="square" rtlCol="0">
            <a:spAutoFit/>
          </a:bodyPr>
          <a:lstStyle/>
          <a:p>
            <a:r>
              <a:rPr lang="en-US" sz="1200" b="1" dirty="0"/>
              <a:t>Parameter-free CSM predictions for </a:t>
            </a:r>
            <a:r>
              <a:rPr lang="en-US" sz="1200" b="1" dirty="0">
                <a:latin typeface="Symbol" panose="05050102010706020507" pitchFamily="18" charset="2"/>
              </a:rPr>
              <a:t>D</a:t>
            </a:r>
            <a:r>
              <a:rPr lang="en-US" sz="1200" b="1" dirty="0"/>
              <a:t>(1600)3/2</a:t>
            </a:r>
            <a:r>
              <a:rPr lang="en-US" sz="1200" b="1" baseline="30000" dirty="0"/>
              <a:t>+ </a:t>
            </a:r>
            <a:r>
              <a:rPr lang="en-US" sz="1200" b="1" dirty="0"/>
              <a:t>electrocouplings </a:t>
            </a:r>
          </a:p>
          <a:p>
            <a:r>
              <a:rPr lang="en-US" sz="1200" b="1" dirty="0" err="1"/>
              <a:t>Ya</a:t>
            </a:r>
            <a:r>
              <a:rPr lang="en-US" sz="1200" b="1" dirty="0"/>
              <a:t> Lu et al., Phys. Rev. D 100, 034001 (2019)</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9451" t="5835" r="4423"/>
          <a:stretch/>
        </p:blipFill>
        <p:spPr>
          <a:xfrm>
            <a:off x="380489" y="810071"/>
            <a:ext cx="3467356" cy="4654430"/>
          </a:xfrm>
          <a:prstGeom prst="rect">
            <a:avLst/>
          </a:prstGeom>
        </p:spPr>
      </p:pic>
      <p:sp>
        <p:nvSpPr>
          <p:cNvPr id="2" name="Slide Number Placeholder 1"/>
          <p:cNvSpPr>
            <a:spLocks noGrp="1"/>
          </p:cNvSpPr>
          <p:nvPr>
            <p:ph type="sldNum" sz="quarter" idx="4"/>
          </p:nvPr>
        </p:nvSpPr>
        <p:spPr>
          <a:xfrm>
            <a:off x="8660252" y="6553200"/>
            <a:ext cx="486064" cy="304800"/>
          </a:xfrm>
        </p:spPr>
        <p:txBody>
          <a:bodyPr/>
          <a:lstStyle/>
          <a:p>
            <a:pPr algn="ctr">
              <a:defRPr/>
            </a:pPr>
            <a:fld id="{9A3FFD64-B555-4607-8194-F5EC2A301902}" type="slidenum">
              <a:rPr lang="fr-FR" sz="1100" smtClean="0">
                <a:solidFill>
                  <a:srgbClr val="000000"/>
                </a:solidFill>
                <a:latin typeface="+mj-lt"/>
              </a:rPr>
              <a:pPr algn="ctr">
                <a:defRPr/>
              </a:pPr>
              <a:t>13</a:t>
            </a:fld>
            <a:endParaRPr lang="fr-FR" sz="1100" dirty="0">
              <a:solidFill>
                <a:srgbClr val="000000"/>
              </a:solidFill>
              <a:latin typeface="+mj-lt"/>
            </a:endParaRPr>
          </a:p>
        </p:txBody>
      </p:sp>
      <p:pic>
        <p:nvPicPr>
          <p:cNvPr id="13" name="Picture 12">
            <a:extLst>
              <a:ext uri="{FF2B5EF4-FFF2-40B4-BE49-F238E27FC236}">
                <a16:creationId xmlns:a16="http://schemas.microsoft.com/office/drawing/2014/main" id="{DB287D08-FDB5-424B-BAEE-A71BE94C72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8856" y="1335859"/>
            <a:ext cx="3067546" cy="2525017"/>
          </a:xfrm>
          <a:prstGeom prst="rect">
            <a:avLst/>
          </a:prstGeom>
        </p:spPr>
      </p:pic>
      <p:pic>
        <p:nvPicPr>
          <p:cNvPr id="15" name="Picture 14">
            <a:extLst>
              <a:ext uri="{FF2B5EF4-FFF2-40B4-BE49-F238E27FC236}">
                <a16:creationId xmlns:a16="http://schemas.microsoft.com/office/drawing/2014/main" id="{A0D70FD3-BF60-F140-A8E5-B6DB0F74B4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0676" y="3860876"/>
            <a:ext cx="2955726" cy="2655023"/>
          </a:xfrm>
          <a:prstGeom prst="rect">
            <a:avLst/>
          </a:prstGeom>
        </p:spPr>
      </p:pic>
      <p:sp>
        <p:nvSpPr>
          <p:cNvPr id="16" name="TextBox 15">
            <a:extLst>
              <a:ext uri="{FF2B5EF4-FFF2-40B4-BE49-F238E27FC236}">
                <a16:creationId xmlns:a16="http://schemas.microsoft.com/office/drawing/2014/main" id="{51873CA5-1FF1-4F44-8484-2F0D348A8525}"/>
              </a:ext>
            </a:extLst>
          </p:cNvPr>
          <p:cNvSpPr txBox="1"/>
          <p:nvPr/>
        </p:nvSpPr>
        <p:spPr>
          <a:xfrm>
            <a:off x="4481582" y="660243"/>
            <a:ext cx="4355572" cy="646331"/>
          </a:xfrm>
          <a:prstGeom prst="rect">
            <a:avLst/>
          </a:prstGeom>
          <a:solidFill>
            <a:srgbClr val="FFFF00"/>
          </a:solidFill>
        </p:spPr>
        <p:txBody>
          <a:bodyPr wrap="square" rtlCol="0">
            <a:spAutoFit/>
          </a:bodyPr>
          <a:lstStyle/>
          <a:p>
            <a:r>
              <a:rPr lang="en-US" sz="1200" b="1" dirty="0"/>
              <a:t>Extraction of </a:t>
            </a:r>
            <a:r>
              <a:rPr lang="en-US" sz="1200" b="1" dirty="0">
                <a:latin typeface="Symbol" pitchFamily="2" charset="2"/>
              </a:rPr>
              <a:t>D(</a:t>
            </a:r>
            <a:r>
              <a:rPr lang="en-US" sz="1200" b="1" dirty="0"/>
              <a:t>1600)3/2</a:t>
            </a:r>
            <a:r>
              <a:rPr lang="en-US" sz="1200" b="1" baseline="30000" dirty="0"/>
              <a:t>+</a:t>
            </a:r>
            <a:r>
              <a:rPr lang="en-US" sz="1200" b="1" dirty="0"/>
              <a:t> electrocouplings from the CLAS </a:t>
            </a:r>
            <a:r>
              <a:rPr lang="en-US" sz="1200" b="1" dirty="0" err="1">
                <a:latin typeface="Symbol" pitchFamily="2" charset="2"/>
              </a:rPr>
              <a:t>p</a:t>
            </a:r>
            <a:r>
              <a:rPr lang="en-US" sz="1200" b="1" baseline="30000" dirty="0" err="1"/>
              <a:t>+</a:t>
            </a:r>
            <a:r>
              <a:rPr lang="en-US" sz="1200" b="1" dirty="0" err="1">
                <a:latin typeface="Symbol" pitchFamily="2" charset="2"/>
              </a:rPr>
              <a:t>p</a:t>
            </a:r>
            <a:r>
              <a:rPr lang="en-US" sz="1200" b="1" baseline="30000" dirty="0" err="1"/>
              <a:t>-</a:t>
            </a:r>
            <a:r>
              <a:rPr lang="en-US" sz="1200" b="1" dirty="0" err="1"/>
              <a:t>p</a:t>
            </a:r>
            <a:r>
              <a:rPr lang="en-US" sz="1200" b="1" dirty="0"/>
              <a:t> electroproduction data at 2.0 GeV</a:t>
            </a:r>
            <a:r>
              <a:rPr lang="en-US" sz="1200" b="1" baseline="30000" dirty="0"/>
              <a:t>2</a:t>
            </a:r>
            <a:r>
              <a:rPr lang="en-US" sz="1200" b="1" dirty="0"/>
              <a:t>&lt;Q</a:t>
            </a:r>
            <a:r>
              <a:rPr lang="en-US" sz="1200" b="1" baseline="30000" dirty="0"/>
              <a:t>2</a:t>
            </a:r>
            <a:r>
              <a:rPr lang="en-US" sz="1200" b="1" dirty="0"/>
              <a:t>&lt;5.0 GeV</a:t>
            </a:r>
            <a:r>
              <a:rPr lang="en-US" sz="1200" b="1" baseline="30000" dirty="0"/>
              <a:t>2 </a:t>
            </a:r>
            <a:r>
              <a:rPr lang="en-US" sz="1200" b="1" dirty="0"/>
              <a:t>within the JM reaction model, January-March, 2022</a:t>
            </a:r>
          </a:p>
        </p:txBody>
      </p:sp>
    </p:spTree>
    <p:extLst>
      <p:ext uri="{BB962C8B-B14F-4D97-AF65-F5344CB8AC3E}">
        <p14:creationId xmlns:p14="http://schemas.microsoft.com/office/powerpoint/2010/main" val="266102667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13">
            <a:extLst>
              <a:ext uri="{FF2B5EF4-FFF2-40B4-BE49-F238E27FC236}">
                <a16:creationId xmlns:a16="http://schemas.microsoft.com/office/drawing/2014/main" id="{0A7926CD-764D-DD4C-9BCB-4E7E28879EB6}"/>
              </a:ext>
            </a:extLst>
          </p:cNvPr>
          <p:cNvSpPr>
            <a:spLocks noChangeShapeType="1"/>
          </p:cNvSpPr>
          <p:nvPr/>
        </p:nvSpPr>
        <p:spPr bwMode="auto">
          <a:xfrm flipV="1">
            <a:off x="-2" y="548640"/>
            <a:ext cx="9144000" cy="0"/>
          </a:xfrm>
          <a:prstGeom prst="line">
            <a:avLst/>
          </a:prstGeom>
          <a:noFill/>
          <a:ln w="25400">
            <a:solidFill>
              <a:srgbClr val="0000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3300"/>
              </a:solidFill>
              <a:effectLst/>
              <a:uLnTx/>
              <a:uFillTx/>
              <a:latin typeface="Arial" pitchFamily="34" charset="0"/>
              <a:ea typeface="+mn-ea"/>
              <a:cs typeface="Arial" pitchFamily="34" charset="0"/>
            </a:endParaRPr>
          </a:p>
        </p:txBody>
      </p:sp>
      <p:sp>
        <p:nvSpPr>
          <p:cNvPr id="15" name="TextBox 14">
            <a:extLst>
              <a:ext uri="{FF2B5EF4-FFF2-40B4-BE49-F238E27FC236}">
                <a16:creationId xmlns:a16="http://schemas.microsoft.com/office/drawing/2014/main" id="{36C42BB8-CDFE-924F-B03B-C2C337F5BA23}"/>
              </a:ext>
            </a:extLst>
          </p:cNvPr>
          <p:cNvSpPr txBox="1"/>
          <p:nvPr/>
        </p:nvSpPr>
        <p:spPr>
          <a:xfrm>
            <a:off x="511309" y="5435177"/>
            <a:ext cx="8109516" cy="830997"/>
          </a:xfrm>
          <a:prstGeom prst="rect">
            <a:avLst/>
          </a:prstGeom>
          <a:solidFill>
            <a:srgbClr val="FFC000"/>
          </a:solidFill>
        </p:spPr>
        <p:txBody>
          <a:bodyPr wrap="square" rtlCol="0">
            <a:spAutoFit/>
          </a:bodyPr>
          <a:lstStyle/>
          <a:p>
            <a:r>
              <a:rPr lang="en-US" sz="1600" dirty="0"/>
              <a:t>CLAS results on </a:t>
            </a:r>
            <a:r>
              <a:rPr lang="en-US" sz="1600" dirty="0">
                <a:latin typeface="Symbol" pitchFamily="2" charset="2"/>
              </a:rPr>
              <a:t>D</a:t>
            </a:r>
            <a:r>
              <a:rPr lang="en-US" sz="1600" dirty="0"/>
              <a:t>(1600)3/2</a:t>
            </a:r>
            <a:r>
              <a:rPr lang="en-US" sz="1600" baseline="30000" dirty="0"/>
              <a:t>+</a:t>
            </a:r>
            <a:r>
              <a:rPr lang="en-US" sz="1600" dirty="0"/>
              <a:t> electrocouplings confirmed the CSM prediction, solidifying evidence for gaining insight into the dressed quark mass function and, consequently, into EHM from the studies of the </a:t>
            </a:r>
            <a:r>
              <a:rPr lang="en-US" sz="1600" dirty="0" err="1">
                <a:latin typeface="Symbol" pitchFamily="2" charset="2"/>
              </a:rPr>
              <a:t>g</a:t>
            </a:r>
            <a:r>
              <a:rPr lang="en-US" sz="1600" baseline="-25000" dirty="0" err="1"/>
              <a:t>v</a:t>
            </a:r>
            <a:r>
              <a:rPr lang="en-US" sz="1600" dirty="0" err="1"/>
              <a:t>pN</a:t>
            </a:r>
            <a:r>
              <a:rPr lang="en-US" sz="1600" dirty="0"/>
              <a:t>* electrocouplings</a:t>
            </a:r>
          </a:p>
        </p:txBody>
      </p:sp>
      <p:sp>
        <p:nvSpPr>
          <p:cNvPr id="14" name="Slide Number Placeholder 4">
            <a:extLst>
              <a:ext uri="{FF2B5EF4-FFF2-40B4-BE49-F238E27FC236}">
                <a16:creationId xmlns:a16="http://schemas.microsoft.com/office/drawing/2014/main" id="{B10682A1-6420-3592-2D38-8D4E4967F05D}"/>
              </a:ext>
            </a:extLst>
          </p:cNvPr>
          <p:cNvSpPr txBox="1">
            <a:spLocks/>
          </p:cNvSpPr>
          <p:nvPr/>
        </p:nvSpPr>
        <p:spPr>
          <a:xfrm>
            <a:off x="8666389" y="6553200"/>
            <a:ext cx="486064" cy="304800"/>
          </a:xfrm>
          <a:prstGeom prst="rect">
            <a:avLst/>
          </a:prstGeom>
        </p:spPr>
        <p:txBody>
          <a:bodyPr/>
          <a:lstStyle>
            <a:defPPr>
              <a:defRPr lang="en-US"/>
            </a:defPPr>
            <a:lvl1pPr algn="l" rtl="0" fontAlgn="base">
              <a:spcBef>
                <a:spcPct val="0"/>
              </a:spcBef>
              <a:spcAft>
                <a:spcPct val="0"/>
              </a:spcAft>
              <a:defRPr sz="3600" kern="1200">
                <a:solidFill>
                  <a:schemeClr val="tx1"/>
                </a:solidFill>
                <a:latin typeface="Arial" pitchFamily="34" charset="0"/>
                <a:ea typeface="+mn-ea"/>
                <a:cs typeface="Arial" pitchFamily="34" charset="0"/>
              </a:defRPr>
            </a:lvl1pPr>
            <a:lvl2pPr marL="457177" algn="l" rtl="0" fontAlgn="base">
              <a:spcBef>
                <a:spcPct val="0"/>
              </a:spcBef>
              <a:spcAft>
                <a:spcPct val="0"/>
              </a:spcAft>
              <a:defRPr sz="3600" kern="1200">
                <a:solidFill>
                  <a:schemeClr val="tx1"/>
                </a:solidFill>
                <a:latin typeface="Arial" pitchFamily="34" charset="0"/>
                <a:ea typeface="+mn-ea"/>
                <a:cs typeface="Arial" pitchFamily="34" charset="0"/>
              </a:defRPr>
            </a:lvl2pPr>
            <a:lvl3pPr marL="914353" algn="l" rtl="0" fontAlgn="base">
              <a:spcBef>
                <a:spcPct val="0"/>
              </a:spcBef>
              <a:spcAft>
                <a:spcPct val="0"/>
              </a:spcAft>
              <a:defRPr sz="3600" kern="1200">
                <a:solidFill>
                  <a:schemeClr val="tx1"/>
                </a:solidFill>
                <a:latin typeface="Arial" pitchFamily="34" charset="0"/>
                <a:ea typeface="+mn-ea"/>
                <a:cs typeface="Arial" pitchFamily="34" charset="0"/>
              </a:defRPr>
            </a:lvl3pPr>
            <a:lvl4pPr marL="1371530" algn="l" rtl="0" fontAlgn="base">
              <a:spcBef>
                <a:spcPct val="0"/>
              </a:spcBef>
              <a:spcAft>
                <a:spcPct val="0"/>
              </a:spcAft>
              <a:defRPr sz="3600" kern="1200">
                <a:solidFill>
                  <a:schemeClr val="tx1"/>
                </a:solidFill>
                <a:latin typeface="Arial" pitchFamily="34" charset="0"/>
                <a:ea typeface="+mn-ea"/>
                <a:cs typeface="Arial" pitchFamily="34" charset="0"/>
              </a:defRPr>
            </a:lvl4pPr>
            <a:lvl5pPr marL="1828706" algn="l" rtl="0" fontAlgn="base">
              <a:spcBef>
                <a:spcPct val="0"/>
              </a:spcBef>
              <a:spcAft>
                <a:spcPct val="0"/>
              </a:spcAft>
              <a:defRPr sz="3600" kern="1200">
                <a:solidFill>
                  <a:schemeClr val="tx1"/>
                </a:solidFill>
                <a:latin typeface="Arial" pitchFamily="34" charset="0"/>
                <a:ea typeface="+mn-ea"/>
                <a:cs typeface="Arial" pitchFamily="34" charset="0"/>
              </a:defRPr>
            </a:lvl5pPr>
            <a:lvl6pPr marL="2285883" algn="l" defTabSz="914353" rtl="0" eaLnBrk="1" latinLnBrk="0" hangingPunct="1">
              <a:defRPr sz="3600" kern="1200">
                <a:solidFill>
                  <a:schemeClr val="tx1"/>
                </a:solidFill>
                <a:latin typeface="Arial" pitchFamily="34" charset="0"/>
                <a:ea typeface="+mn-ea"/>
                <a:cs typeface="Arial" pitchFamily="34" charset="0"/>
              </a:defRPr>
            </a:lvl6pPr>
            <a:lvl7pPr marL="2743060" algn="l" defTabSz="914353" rtl="0" eaLnBrk="1" latinLnBrk="0" hangingPunct="1">
              <a:defRPr sz="3600" kern="1200">
                <a:solidFill>
                  <a:schemeClr val="tx1"/>
                </a:solidFill>
                <a:latin typeface="Arial" pitchFamily="34" charset="0"/>
                <a:ea typeface="+mn-ea"/>
                <a:cs typeface="Arial" pitchFamily="34" charset="0"/>
              </a:defRPr>
            </a:lvl7pPr>
            <a:lvl8pPr marL="3200236" algn="l" defTabSz="914353" rtl="0" eaLnBrk="1" latinLnBrk="0" hangingPunct="1">
              <a:defRPr sz="3600" kern="1200">
                <a:solidFill>
                  <a:schemeClr val="tx1"/>
                </a:solidFill>
                <a:latin typeface="Arial" pitchFamily="34" charset="0"/>
                <a:ea typeface="+mn-ea"/>
                <a:cs typeface="Arial" pitchFamily="34" charset="0"/>
              </a:defRPr>
            </a:lvl8pPr>
            <a:lvl9pPr marL="3657413" algn="l" defTabSz="914353" rtl="0" eaLnBrk="1" latinLnBrk="0" hangingPunct="1">
              <a:defRPr sz="3600" kern="1200">
                <a:solidFill>
                  <a:schemeClr val="tx1"/>
                </a:solidFill>
                <a:latin typeface="Arial" pitchFamily="34" charset="0"/>
                <a:ea typeface="+mn-ea"/>
                <a:cs typeface="Arial" pitchFamily="34" charset="0"/>
              </a:defRPr>
            </a:lvl9pPr>
          </a:lstStyle>
          <a:p>
            <a:pPr algn="ctr">
              <a:defRPr/>
            </a:pPr>
            <a:r>
              <a:rPr lang="fr-FR" sz="1100" dirty="0">
                <a:solidFill>
                  <a:srgbClr val="000000"/>
                </a:solidFill>
              </a:rPr>
              <a:t>14</a:t>
            </a:r>
          </a:p>
        </p:txBody>
      </p:sp>
      <p:cxnSp>
        <p:nvCxnSpPr>
          <p:cNvPr id="11" name="Straight Connector 10">
            <a:extLst>
              <a:ext uri="{FF2B5EF4-FFF2-40B4-BE49-F238E27FC236}">
                <a16:creationId xmlns:a16="http://schemas.microsoft.com/office/drawing/2014/main" id="{A731C78F-33A3-5C28-27AD-24C7F58DBA20}"/>
              </a:ext>
            </a:extLst>
          </p:cNvPr>
          <p:cNvCxnSpPr>
            <a:cxnSpLocks/>
          </p:cNvCxnSpPr>
          <p:nvPr/>
        </p:nvCxnSpPr>
        <p:spPr bwMode="auto">
          <a:xfrm>
            <a:off x="1552525" y="4031348"/>
            <a:ext cx="621461" cy="0"/>
          </a:xfrm>
          <a:prstGeom prst="line">
            <a:avLst/>
          </a:prstGeom>
          <a:ln>
            <a:solidFill>
              <a:srgbClr val="FF0000"/>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16" name="TextBox 15">
            <a:extLst>
              <a:ext uri="{FF2B5EF4-FFF2-40B4-BE49-F238E27FC236}">
                <a16:creationId xmlns:a16="http://schemas.microsoft.com/office/drawing/2014/main" id="{735C1001-0BD2-8B5A-5446-E2FBAE4CB317}"/>
              </a:ext>
            </a:extLst>
          </p:cNvPr>
          <p:cNvSpPr txBox="1"/>
          <p:nvPr/>
        </p:nvSpPr>
        <p:spPr>
          <a:xfrm>
            <a:off x="2151153" y="3870436"/>
            <a:ext cx="5229830" cy="523220"/>
          </a:xfrm>
          <a:prstGeom prst="rect">
            <a:avLst/>
          </a:prstGeom>
          <a:solidFill>
            <a:schemeClr val="bg1"/>
          </a:solidFill>
        </p:spPr>
        <p:txBody>
          <a:bodyPr wrap="none" rtlCol="0">
            <a:spAutoFit/>
          </a:bodyPr>
          <a:lstStyle/>
          <a:p>
            <a:r>
              <a:rPr lang="en-US" sz="1400" dirty="0">
                <a:solidFill>
                  <a:srgbClr val="FF0000"/>
                </a:solidFill>
              </a:rPr>
              <a:t>CSM predictions, </a:t>
            </a:r>
            <a:r>
              <a:rPr lang="en-US" sz="1400" dirty="0" err="1">
                <a:solidFill>
                  <a:srgbClr val="FF0000"/>
                </a:solidFill>
              </a:rPr>
              <a:t>Ya</a:t>
            </a:r>
            <a:r>
              <a:rPr lang="en-US" sz="1400" dirty="0">
                <a:solidFill>
                  <a:srgbClr val="FF0000"/>
                </a:solidFill>
              </a:rPr>
              <a:t> Lu et al., Phys. Rev. D 100, 034001 (2019)</a:t>
            </a:r>
          </a:p>
          <a:p>
            <a:r>
              <a:rPr lang="en-US" sz="1400" dirty="0"/>
              <a:t> </a:t>
            </a:r>
          </a:p>
        </p:txBody>
      </p:sp>
      <p:sp>
        <p:nvSpPr>
          <p:cNvPr id="13" name="TextBox 12">
            <a:extLst>
              <a:ext uri="{FF2B5EF4-FFF2-40B4-BE49-F238E27FC236}">
                <a16:creationId xmlns:a16="http://schemas.microsoft.com/office/drawing/2014/main" id="{BA34322C-6190-A464-A9D5-1A39824B2EF4}"/>
              </a:ext>
            </a:extLst>
          </p:cNvPr>
          <p:cNvSpPr txBox="1"/>
          <p:nvPr/>
        </p:nvSpPr>
        <p:spPr>
          <a:xfrm>
            <a:off x="492897" y="4470503"/>
            <a:ext cx="8109516" cy="830997"/>
          </a:xfrm>
          <a:prstGeom prst="rect">
            <a:avLst/>
          </a:prstGeom>
          <a:noFill/>
        </p:spPr>
        <p:txBody>
          <a:bodyPr wrap="square" rtlCol="0">
            <a:spAutoFit/>
          </a:bodyPr>
          <a:lstStyle/>
          <a:p>
            <a:r>
              <a:rPr lang="en-US" sz="1600" dirty="0"/>
              <a:t>Electrocouplings from independent analyses of </a:t>
            </a:r>
            <a:r>
              <a:rPr lang="en-US" sz="1600" dirty="0" err="1">
                <a:latin typeface="Symbol" pitchFamily="2" charset="2"/>
                <a:ea typeface="ＭＳ Ｐゴシック" pitchFamily="-110" charset="-128"/>
                <a:cs typeface="Arial" panose="020B0604020202020204" pitchFamily="34" charset="0"/>
              </a:rPr>
              <a:t>p</a:t>
            </a:r>
            <a:r>
              <a:rPr lang="en-US" sz="1600" dirty="0" err="1">
                <a:latin typeface="Arial" panose="020B0604020202020204" pitchFamily="34" charset="0"/>
                <a:ea typeface="ＭＳ Ｐゴシック" pitchFamily="-110" charset="-128"/>
                <a:cs typeface="Arial" panose="020B0604020202020204" pitchFamily="34" charset="0"/>
              </a:rPr>
              <a:t>+</a:t>
            </a:r>
            <a:r>
              <a:rPr lang="en-US" sz="1600" dirty="0" err="1">
                <a:latin typeface="Symbol" pitchFamily="2" charset="2"/>
                <a:ea typeface="ＭＳ Ｐゴシック" pitchFamily="-110" charset="-128"/>
                <a:cs typeface="Arial" panose="020B0604020202020204" pitchFamily="34" charset="0"/>
              </a:rPr>
              <a:t>p</a:t>
            </a:r>
            <a:r>
              <a:rPr lang="en-US" sz="1600" baseline="30000" dirty="0" err="1">
                <a:latin typeface="Arial" panose="020B0604020202020204" pitchFamily="34" charset="0"/>
                <a:ea typeface="ＭＳ Ｐゴシック" pitchFamily="-110" charset="-128"/>
                <a:cs typeface="Arial" panose="020B0604020202020204" pitchFamily="34" charset="0"/>
              </a:rPr>
              <a:t>-</a:t>
            </a:r>
            <a:r>
              <a:rPr lang="en-US" sz="1600" dirty="0" err="1">
                <a:latin typeface="Arial" panose="020B0604020202020204" pitchFamily="34" charset="0"/>
                <a:ea typeface="ＭＳ Ｐゴシック" pitchFamily="-110" charset="-128"/>
                <a:cs typeface="Arial" panose="020B0604020202020204" pitchFamily="34" charset="0"/>
              </a:rPr>
              <a:t>p</a:t>
            </a:r>
            <a:r>
              <a:rPr lang="en-US" sz="1600" dirty="0">
                <a:latin typeface="Arial" panose="020B0604020202020204" pitchFamily="34" charset="0"/>
                <a:ea typeface="ＭＳ Ｐゴシック" pitchFamily="-110" charset="-128"/>
                <a:cs typeface="Arial" panose="020B0604020202020204" pitchFamily="34" charset="0"/>
              </a:rPr>
              <a:t> differential cross sections within three W-intervals, </a:t>
            </a:r>
            <a:r>
              <a:rPr lang="en-US" sz="1600" dirty="0">
                <a:solidFill>
                  <a:schemeClr val="accent2"/>
                </a:solidFill>
                <a:latin typeface="Arial" panose="020B0604020202020204" pitchFamily="34" charset="0"/>
                <a:ea typeface="ＭＳ Ｐゴシック" pitchFamily="-110" charset="-128"/>
                <a:cs typeface="Arial" panose="020B0604020202020204" pitchFamily="34" charset="0"/>
              </a:rPr>
              <a:t>1.46&lt;W&lt;1.56 GeV</a:t>
            </a:r>
            <a:r>
              <a:rPr lang="en-US" sz="1600" dirty="0">
                <a:latin typeface="Arial" panose="020B0604020202020204" pitchFamily="34" charset="0"/>
                <a:ea typeface="ＭＳ Ｐゴシック" pitchFamily="-110" charset="-128"/>
                <a:cs typeface="Arial" panose="020B0604020202020204" pitchFamily="34" charset="0"/>
              </a:rPr>
              <a:t>, </a:t>
            </a:r>
            <a:r>
              <a:rPr lang="en-US" sz="1600" dirty="0">
                <a:solidFill>
                  <a:srgbClr val="FF0000"/>
                </a:solidFill>
                <a:latin typeface="Arial" panose="020B0604020202020204" pitchFamily="34" charset="0"/>
                <a:ea typeface="ＭＳ Ｐゴシック" pitchFamily="-110" charset="-128"/>
                <a:cs typeface="Arial" panose="020B0604020202020204" pitchFamily="34" charset="0"/>
              </a:rPr>
              <a:t>1.51&lt;W&lt;1.61 GeV</a:t>
            </a:r>
            <a:r>
              <a:rPr lang="en-US" sz="1600" dirty="0">
                <a:latin typeface="Arial" panose="020B0604020202020204" pitchFamily="34" charset="0"/>
                <a:ea typeface="ＭＳ Ｐゴシック" pitchFamily="-110" charset="-128"/>
                <a:cs typeface="Arial" panose="020B0604020202020204" pitchFamily="34" charset="0"/>
              </a:rPr>
              <a:t>, and 1.56&lt;W&lt;1.66 GeV</a:t>
            </a:r>
            <a:r>
              <a:rPr lang="en-US" sz="1600" dirty="0">
                <a:solidFill>
                  <a:srgbClr val="FF0000"/>
                </a:solidFill>
                <a:latin typeface="Arial" panose="020B0604020202020204" pitchFamily="34" charset="0"/>
                <a:ea typeface="ＭＳ Ｐゴシック" pitchFamily="-110" charset="-128"/>
                <a:cs typeface="Arial" panose="020B0604020202020204" pitchFamily="34" charset="0"/>
              </a:rPr>
              <a:t> </a:t>
            </a:r>
            <a:r>
              <a:rPr lang="en-US" sz="1600" dirty="0">
                <a:latin typeface="Arial" panose="020B0604020202020204" pitchFamily="34" charset="0"/>
                <a:ea typeface="ＭＳ Ｐゴシック" pitchFamily="-110" charset="-128"/>
                <a:cs typeface="Arial" panose="020B0604020202020204" pitchFamily="34" charset="0"/>
              </a:rPr>
              <a:t>for 2.0&lt;Q</a:t>
            </a:r>
            <a:r>
              <a:rPr lang="en-US" sz="1600" baseline="30000" dirty="0">
                <a:latin typeface="Arial" panose="020B0604020202020204" pitchFamily="34" charset="0"/>
                <a:ea typeface="ＭＳ Ｐゴシック" pitchFamily="-110" charset="-128"/>
                <a:cs typeface="Arial" panose="020B0604020202020204" pitchFamily="34" charset="0"/>
              </a:rPr>
              <a:t>2</a:t>
            </a:r>
            <a:r>
              <a:rPr lang="en-US" sz="1600" dirty="0">
                <a:latin typeface="Arial" panose="020B0604020202020204" pitchFamily="34" charset="0"/>
                <a:ea typeface="ＭＳ Ｐゴシック" pitchFamily="-110" charset="-128"/>
                <a:cs typeface="Arial" panose="020B0604020202020204" pitchFamily="34" charset="0"/>
              </a:rPr>
              <a:t>&lt;5.0 GeV</a:t>
            </a:r>
            <a:r>
              <a:rPr lang="en-US" sz="1600" baseline="30000" dirty="0">
                <a:latin typeface="Arial" panose="020B0604020202020204" pitchFamily="34" charset="0"/>
                <a:ea typeface="ＭＳ Ｐゴシック" pitchFamily="-110" charset="-128"/>
                <a:cs typeface="Arial" panose="020B0604020202020204" pitchFamily="34" charset="0"/>
              </a:rPr>
              <a:t>2</a:t>
            </a:r>
            <a:endParaRPr lang="en-US" sz="1600" baseline="30000" dirty="0"/>
          </a:p>
        </p:txBody>
      </p:sp>
      <p:pic>
        <p:nvPicPr>
          <p:cNvPr id="3" name="Picture 2">
            <a:extLst>
              <a:ext uri="{FF2B5EF4-FFF2-40B4-BE49-F238E27FC236}">
                <a16:creationId xmlns:a16="http://schemas.microsoft.com/office/drawing/2014/main" id="{FB8E997A-EF0A-B0C8-4599-D3AB656D48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497" y="721979"/>
            <a:ext cx="2882590" cy="2882590"/>
          </a:xfrm>
          <a:prstGeom prst="rect">
            <a:avLst/>
          </a:prstGeom>
        </p:spPr>
      </p:pic>
      <p:pic>
        <p:nvPicPr>
          <p:cNvPr id="10" name="Picture 9">
            <a:extLst>
              <a:ext uri="{FF2B5EF4-FFF2-40B4-BE49-F238E27FC236}">
                <a16:creationId xmlns:a16="http://schemas.microsoft.com/office/drawing/2014/main" id="{64F0D275-4F7E-727A-8999-F5949820B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1188" y="691961"/>
            <a:ext cx="2988525" cy="2988525"/>
          </a:xfrm>
          <a:prstGeom prst="rect">
            <a:avLst/>
          </a:prstGeom>
        </p:spPr>
      </p:pic>
      <p:pic>
        <p:nvPicPr>
          <p:cNvPr id="8" name="Picture 7">
            <a:extLst>
              <a:ext uri="{FF2B5EF4-FFF2-40B4-BE49-F238E27FC236}">
                <a16:creationId xmlns:a16="http://schemas.microsoft.com/office/drawing/2014/main" id="{43F33567-691C-27F9-81F8-796C6416AE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2158" y="721979"/>
            <a:ext cx="2883097" cy="2883097"/>
          </a:xfrm>
          <a:prstGeom prst="rect">
            <a:avLst/>
          </a:prstGeom>
        </p:spPr>
      </p:pic>
      <p:sp>
        <p:nvSpPr>
          <p:cNvPr id="2" name="TextBox 1">
            <a:extLst>
              <a:ext uri="{FF2B5EF4-FFF2-40B4-BE49-F238E27FC236}">
                <a16:creationId xmlns:a16="http://schemas.microsoft.com/office/drawing/2014/main" id="{CFEEA602-0706-B331-BC31-AB02DBF88A1A}"/>
              </a:ext>
            </a:extLst>
          </p:cNvPr>
          <p:cNvSpPr txBox="1"/>
          <p:nvPr/>
        </p:nvSpPr>
        <p:spPr>
          <a:xfrm rot="20027151">
            <a:off x="2296947" y="1780347"/>
            <a:ext cx="3746538" cy="923330"/>
          </a:xfrm>
          <a:prstGeom prst="rect">
            <a:avLst/>
          </a:prstGeom>
          <a:noFill/>
        </p:spPr>
        <p:txBody>
          <a:bodyPr wrap="none" rtlCol="0">
            <a:spAutoFit/>
          </a:bodyPr>
          <a:lstStyle/>
          <a:p>
            <a:r>
              <a:rPr lang="en-US" sz="5400" dirty="0">
                <a:solidFill>
                  <a:schemeClr val="bg2">
                    <a:lumMod val="60000"/>
                    <a:lumOff val="40000"/>
                  </a:schemeClr>
                </a:solidFill>
                <a:latin typeface="Apple Chancery" panose="03020702040506060504" pitchFamily="66" charset="-79"/>
                <a:cs typeface="Apple Chancery" panose="03020702040506060504" pitchFamily="66" charset="-79"/>
              </a:rPr>
              <a:t>Preliminary</a:t>
            </a:r>
          </a:p>
        </p:txBody>
      </p:sp>
      <p:sp>
        <p:nvSpPr>
          <p:cNvPr id="17" name="Rectangle 2">
            <a:extLst>
              <a:ext uri="{FF2B5EF4-FFF2-40B4-BE49-F238E27FC236}">
                <a16:creationId xmlns:a16="http://schemas.microsoft.com/office/drawing/2014/main" id="{CED98E6C-4941-DBDE-8D1C-4F19F535F236}"/>
              </a:ext>
            </a:extLst>
          </p:cNvPr>
          <p:cNvSpPr txBox="1">
            <a:spLocks noChangeArrowheads="1"/>
          </p:cNvSpPr>
          <p:nvPr/>
        </p:nvSpPr>
        <p:spPr bwMode="auto">
          <a:xfrm>
            <a:off x="28779" y="95281"/>
            <a:ext cx="9082796" cy="365760"/>
          </a:xfrm>
          <a:prstGeom prst="rect">
            <a:avLst/>
          </a:prstGeom>
          <a:no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Arial" charset="0"/>
              </a:defRPr>
            </a:lvl2pPr>
            <a:lvl3pPr algn="ctr" rtl="0" eaLnBrk="0" fontAlgn="base" hangingPunct="0">
              <a:spcBef>
                <a:spcPct val="0"/>
              </a:spcBef>
              <a:spcAft>
                <a:spcPct val="0"/>
              </a:spcAft>
              <a:defRPr sz="3200" b="1">
                <a:solidFill>
                  <a:schemeClr val="accent2"/>
                </a:solidFill>
                <a:latin typeface="Arial" charset="0"/>
              </a:defRPr>
            </a:lvl3pPr>
            <a:lvl4pPr algn="ctr" rtl="0" eaLnBrk="0" fontAlgn="base" hangingPunct="0">
              <a:spcBef>
                <a:spcPct val="0"/>
              </a:spcBef>
              <a:spcAft>
                <a:spcPct val="0"/>
              </a:spcAft>
              <a:defRPr sz="3200" b="1">
                <a:solidFill>
                  <a:schemeClr val="accent2"/>
                </a:solidFill>
                <a:latin typeface="Arial" charset="0"/>
              </a:defRPr>
            </a:lvl4pPr>
            <a:lvl5pPr algn="ctr" rtl="0" eaLnBrk="0" fontAlgn="base" hangingPunct="0">
              <a:spcBef>
                <a:spcPct val="0"/>
              </a:spcBef>
              <a:spcAft>
                <a:spcPct val="0"/>
              </a:spcAft>
              <a:defRPr sz="3200" b="1">
                <a:solidFill>
                  <a:schemeClr val="accent2"/>
                </a:solidFill>
                <a:latin typeface="Arial" charset="0"/>
              </a:defRPr>
            </a:lvl5pPr>
            <a:lvl6pPr marL="457200" algn="ctr" rtl="0" eaLnBrk="0" fontAlgn="base" hangingPunct="0">
              <a:spcBef>
                <a:spcPct val="0"/>
              </a:spcBef>
              <a:spcAft>
                <a:spcPct val="0"/>
              </a:spcAft>
              <a:defRPr sz="3200" b="1">
                <a:solidFill>
                  <a:schemeClr val="accent2"/>
                </a:solidFill>
                <a:latin typeface="Arial" charset="0"/>
              </a:defRPr>
            </a:lvl6pPr>
            <a:lvl7pPr marL="914400" algn="ctr" rtl="0" eaLnBrk="0" fontAlgn="base" hangingPunct="0">
              <a:spcBef>
                <a:spcPct val="0"/>
              </a:spcBef>
              <a:spcAft>
                <a:spcPct val="0"/>
              </a:spcAft>
              <a:defRPr sz="3200" b="1">
                <a:solidFill>
                  <a:schemeClr val="accent2"/>
                </a:solidFill>
                <a:latin typeface="Arial" charset="0"/>
              </a:defRPr>
            </a:lvl7pPr>
            <a:lvl8pPr marL="1371600" algn="ctr" rtl="0" eaLnBrk="0" fontAlgn="base" hangingPunct="0">
              <a:spcBef>
                <a:spcPct val="0"/>
              </a:spcBef>
              <a:spcAft>
                <a:spcPct val="0"/>
              </a:spcAft>
              <a:defRPr sz="3200" b="1">
                <a:solidFill>
                  <a:schemeClr val="accent2"/>
                </a:solidFill>
                <a:latin typeface="Arial" charset="0"/>
              </a:defRPr>
            </a:lvl8pPr>
            <a:lvl9pPr marL="1828800" algn="ctr" rtl="0" eaLnBrk="0" fontAlgn="base" hangingPunct="0">
              <a:spcBef>
                <a:spcPct val="0"/>
              </a:spcBef>
              <a:spcAft>
                <a:spcPct val="0"/>
              </a:spcAft>
              <a:defRPr sz="3200" b="1">
                <a:solidFill>
                  <a:schemeClr val="accent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600" kern="0" dirty="0">
                <a:solidFill>
                  <a:srgbClr val="0000FF"/>
                </a:solidFill>
                <a:latin typeface="Arial"/>
                <a:ea typeface="MS PGothic" pitchFamily="34" charset="-128"/>
              </a:rPr>
              <a:t>Electrocouplings of the </a:t>
            </a:r>
            <a:r>
              <a:rPr lang="en-US" sz="1600" kern="0" dirty="0">
                <a:solidFill>
                  <a:srgbClr val="0000FF"/>
                </a:solidFill>
                <a:latin typeface="Symbol" pitchFamily="2" charset="2"/>
                <a:ea typeface="MS PGothic" pitchFamily="34" charset="-128"/>
              </a:rPr>
              <a:t>D</a:t>
            </a:r>
            <a:r>
              <a:rPr lang="en-US" sz="1600" kern="0" dirty="0">
                <a:solidFill>
                  <a:srgbClr val="0000FF"/>
                </a:solidFill>
                <a:latin typeface="Arial"/>
                <a:ea typeface="MS PGothic" pitchFamily="34" charset="-128"/>
              </a:rPr>
              <a:t>(1600)3/2</a:t>
            </a:r>
            <a:r>
              <a:rPr lang="en-US" sz="1600" kern="0" baseline="30000" dirty="0">
                <a:solidFill>
                  <a:srgbClr val="0000FF"/>
                </a:solidFill>
                <a:latin typeface="Arial"/>
                <a:ea typeface="MS PGothic" pitchFamily="34" charset="-128"/>
              </a:rPr>
              <a:t>+</a:t>
            </a:r>
            <a:r>
              <a:rPr lang="en-US" sz="1600" kern="0" dirty="0">
                <a:solidFill>
                  <a:srgbClr val="0000FF"/>
                </a:solidFill>
                <a:latin typeface="Arial"/>
                <a:ea typeface="MS PGothic" pitchFamily="34" charset="-128"/>
              </a:rPr>
              <a:t>: CSM prediction vs. Data Determination</a:t>
            </a:r>
            <a:endParaRPr kumimoji="0" lang="en-US" sz="1600" b="1" i="0" u="none" strike="noStrike" kern="0" cap="none" spc="0" normalizeH="0" baseline="0" noProof="0" dirty="0">
              <a:ln>
                <a:noFill/>
              </a:ln>
              <a:solidFill>
                <a:srgbClr val="0000FF"/>
              </a:solidFill>
              <a:effectLst/>
              <a:uLnTx/>
              <a:uFillTx/>
              <a:latin typeface="Arial"/>
              <a:ea typeface="MS PGothic" pitchFamily="34" charset="-128"/>
              <a:cs typeface="+mj-cs"/>
            </a:endParaRPr>
          </a:p>
        </p:txBody>
      </p:sp>
    </p:spTree>
    <p:extLst>
      <p:ext uri="{BB962C8B-B14F-4D97-AF65-F5344CB8AC3E}">
        <p14:creationId xmlns:p14="http://schemas.microsoft.com/office/powerpoint/2010/main" val="2001519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B76545-7E42-494F-8070-6098C88B43FF}"/>
              </a:ext>
            </a:extLst>
          </p:cNvPr>
          <p:cNvSpPr>
            <a:spLocks noGrp="1"/>
          </p:cNvSpPr>
          <p:nvPr>
            <p:ph type="sldNum" sz="quarter" idx="4294967295"/>
          </p:nvPr>
        </p:nvSpPr>
        <p:spPr>
          <a:xfrm>
            <a:off x="8660252" y="6553200"/>
            <a:ext cx="486064" cy="304800"/>
          </a:xfrm>
          <a:prstGeom prst="rect">
            <a:avLst/>
          </a:prstGeom>
        </p:spPr>
        <p:txBody>
          <a:bodyPr/>
          <a:lstStyle/>
          <a:p>
            <a:pPr algn="ctr">
              <a:defRPr/>
            </a:pPr>
            <a:r>
              <a:rPr lang="fr-FR" sz="1100" dirty="0">
                <a:solidFill>
                  <a:srgbClr val="000000"/>
                </a:solidFill>
              </a:rPr>
              <a:t>15</a:t>
            </a:r>
          </a:p>
        </p:txBody>
      </p:sp>
      <p:sp>
        <p:nvSpPr>
          <p:cNvPr id="6" name="Rectangle 2">
            <a:extLst>
              <a:ext uri="{FF2B5EF4-FFF2-40B4-BE49-F238E27FC236}">
                <a16:creationId xmlns:a16="http://schemas.microsoft.com/office/drawing/2014/main" id="{3492B10F-42A5-9842-A25B-9057DAB85A6A}"/>
              </a:ext>
            </a:extLst>
          </p:cNvPr>
          <p:cNvSpPr txBox="1">
            <a:spLocks noChangeArrowheads="1"/>
          </p:cNvSpPr>
          <p:nvPr/>
        </p:nvSpPr>
        <p:spPr bwMode="auto">
          <a:xfrm>
            <a:off x="40009" y="95281"/>
            <a:ext cx="9054982" cy="365760"/>
          </a:xfrm>
          <a:prstGeom prst="rect">
            <a:avLst/>
          </a:prstGeom>
          <a:no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Arial" charset="0"/>
              </a:defRPr>
            </a:lvl2pPr>
            <a:lvl3pPr algn="ctr" rtl="0" eaLnBrk="0" fontAlgn="base" hangingPunct="0">
              <a:spcBef>
                <a:spcPct val="0"/>
              </a:spcBef>
              <a:spcAft>
                <a:spcPct val="0"/>
              </a:spcAft>
              <a:defRPr sz="3200" b="1">
                <a:solidFill>
                  <a:schemeClr val="accent2"/>
                </a:solidFill>
                <a:latin typeface="Arial" charset="0"/>
              </a:defRPr>
            </a:lvl3pPr>
            <a:lvl4pPr algn="ctr" rtl="0" eaLnBrk="0" fontAlgn="base" hangingPunct="0">
              <a:spcBef>
                <a:spcPct val="0"/>
              </a:spcBef>
              <a:spcAft>
                <a:spcPct val="0"/>
              </a:spcAft>
              <a:defRPr sz="3200" b="1">
                <a:solidFill>
                  <a:schemeClr val="accent2"/>
                </a:solidFill>
                <a:latin typeface="Arial" charset="0"/>
              </a:defRPr>
            </a:lvl4pPr>
            <a:lvl5pPr algn="ctr" rtl="0" eaLnBrk="0" fontAlgn="base" hangingPunct="0">
              <a:spcBef>
                <a:spcPct val="0"/>
              </a:spcBef>
              <a:spcAft>
                <a:spcPct val="0"/>
              </a:spcAft>
              <a:defRPr sz="3200" b="1">
                <a:solidFill>
                  <a:schemeClr val="accent2"/>
                </a:solidFill>
                <a:latin typeface="Arial" charset="0"/>
              </a:defRPr>
            </a:lvl5pPr>
            <a:lvl6pPr marL="457200" algn="ctr" rtl="0" eaLnBrk="0" fontAlgn="base" hangingPunct="0">
              <a:spcBef>
                <a:spcPct val="0"/>
              </a:spcBef>
              <a:spcAft>
                <a:spcPct val="0"/>
              </a:spcAft>
              <a:defRPr sz="3200" b="1">
                <a:solidFill>
                  <a:schemeClr val="accent2"/>
                </a:solidFill>
                <a:latin typeface="Arial" charset="0"/>
              </a:defRPr>
            </a:lvl6pPr>
            <a:lvl7pPr marL="914400" algn="ctr" rtl="0" eaLnBrk="0" fontAlgn="base" hangingPunct="0">
              <a:spcBef>
                <a:spcPct val="0"/>
              </a:spcBef>
              <a:spcAft>
                <a:spcPct val="0"/>
              </a:spcAft>
              <a:defRPr sz="3200" b="1">
                <a:solidFill>
                  <a:schemeClr val="accent2"/>
                </a:solidFill>
                <a:latin typeface="Arial" charset="0"/>
              </a:defRPr>
            </a:lvl7pPr>
            <a:lvl8pPr marL="1371600" algn="ctr" rtl="0" eaLnBrk="0" fontAlgn="base" hangingPunct="0">
              <a:spcBef>
                <a:spcPct val="0"/>
              </a:spcBef>
              <a:spcAft>
                <a:spcPct val="0"/>
              </a:spcAft>
              <a:defRPr sz="3200" b="1">
                <a:solidFill>
                  <a:schemeClr val="accent2"/>
                </a:solidFill>
                <a:latin typeface="Arial" charset="0"/>
              </a:defRPr>
            </a:lvl8pPr>
            <a:lvl9pPr marL="1828800" algn="ctr" rtl="0" eaLnBrk="0" fontAlgn="base" hangingPunct="0">
              <a:spcBef>
                <a:spcPct val="0"/>
              </a:spcBef>
              <a:spcAft>
                <a:spcPct val="0"/>
              </a:spcAft>
              <a:defRPr sz="3200" b="1">
                <a:solidFill>
                  <a:schemeClr val="accent2"/>
                </a:solidFill>
                <a:latin typeface="Arial" charset="0"/>
              </a:defRPr>
            </a:lvl9pPr>
          </a:lstStyle>
          <a:p>
            <a:pPr lvl="0">
              <a:defRPr/>
            </a:pPr>
            <a:r>
              <a:rPr lang="en-US" sz="1600" kern="0" dirty="0">
                <a:solidFill>
                  <a:srgbClr val="0000FF"/>
                </a:solidFill>
                <a:latin typeface="Arial"/>
                <a:ea typeface="MS PGothic" pitchFamily="34" charset="-128"/>
              </a:rPr>
              <a:t>Toward Exploration of EHM from Orbital Nucleon Excitations</a:t>
            </a:r>
            <a:r>
              <a:rPr kumimoji="0" lang="en-US" sz="1600" b="1" i="0" u="none" strike="noStrike" kern="0" cap="none" spc="0" normalizeH="0" baseline="0" noProof="0" dirty="0">
                <a:ln>
                  <a:noFill/>
                </a:ln>
                <a:solidFill>
                  <a:srgbClr val="0000FF"/>
                </a:solidFill>
                <a:effectLst/>
                <a:uLnTx/>
                <a:uFillTx/>
                <a:latin typeface="Arial"/>
                <a:ea typeface="MS PGothic" pitchFamily="34" charset="-128"/>
                <a:cs typeface="+mj-cs"/>
              </a:rPr>
              <a:t>  </a:t>
            </a:r>
          </a:p>
        </p:txBody>
      </p:sp>
      <p:sp>
        <p:nvSpPr>
          <p:cNvPr id="7" name="Line 7">
            <a:extLst>
              <a:ext uri="{FF2B5EF4-FFF2-40B4-BE49-F238E27FC236}">
                <a16:creationId xmlns:a16="http://schemas.microsoft.com/office/drawing/2014/main" id="{FC928961-82AA-2E40-8B70-1DF31D0D8F09}"/>
              </a:ext>
            </a:extLst>
          </p:cNvPr>
          <p:cNvSpPr>
            <a:spLocks noChangeShapeType="1"/>
          </p:cNvSpPr>
          <p:nvPr/>
        </p:nvSpPr>
        <p:spPr bwMode="auto">
          <a:xfrm>
            <a:off x="0" y="461041"/>
            <a:ext cx="9144000" cy="0"/>
          </a:xfrm>
          <a:prstGeom prst="line">
            <a:avLst/>
          </a:prstGeom>
          <a:noFill/>
          <a:ln w="28575">
            <a:solidFill>
              <a:schemeClr val="accent2"/>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pic>
        <p:nvPicPr>
          <p:cNvPr id="9" name="Picture 8">
            <a:extLst>
              <a:ext uri="{FF2B5EF4-FFF2-40B4-BE49-F238E27FC236}">
                <a16:creationId xmlns:a16="http://schemas.microsoft.com/office/drawing/2014/main" id="{B7617E28-317C-1F47-9F30-7838573662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7" y="826801"/>
            <a:ext cx="5737337" cy="3686263"/>
          </a:xfrm>
          <a:prstGeom prst="rect">
            <a:avLst/>
          </a:prstGeom>
        </p:spPr>
      </p:pic>
      <p:sp>
        <p:nvSpPr>
          <p:cNvPr id="12" name="TextBox 11">
            <a:extLst>
              <a:ext uri="{FF2B5EF4-FFF2-40B4-BE49-F238E27FC236}">
                <a16:creationId xmlns:a16="http://schemas.microsoft.com/office/drawing/2014/main" id="{64ED42AA-EEE3-7E42-8EA2-2CBE1E6596F4}"/>
              </a:ext>
            </a:extLst>
          </p:cNvPr>
          <p:cNvSpPr txBox="1"/>
          <p:nvPr/>
        </p:nvSpPr>
        <p:spPr>
          <a:xfrm>
            <a:off x="5892177" y="745641"/>
            <a:ext cx="3137536" cy="4031873"/>
          </a:xfrm>
          <a:prstGeom prst="rect">
            <a:avLst/>
          </a:prstGeom>
          <a:solidFill>
            <a:srgbClr val="FFFF00"/>
          </a:solidFill>
          <a:ln>
            <a:noFill/>
          </a:ln>
        </p:spPr>
        <p:txBody>
          <a:bodyPr wrap="square" rtlCol="0">
            <a:spAutoFit/>
          </a:bodyPr>
          <a:lstStyle/>
          <a:p>
            <a:r>
              <a:rPr lang="en-US" sz="1600" dirty="0">
                <a:solidFill>
                  <a:srgbClr val="FF0000"/>
                </a:solidFill>
              </a:rPr>
              <a:t>Continuum QCD Breakthrough: </a:t>
            </a:r>
            <a:r>
              <a:rPr lang="en-US" sz="1600" dirty="0"/>
              <a:t>N(1535)1/2</a:t>
            </a:r>
            <a:r>
              <a:rPr lang="en-US" sz="1600" baseline="30000" dirty="0"/>
              <a:t>-</a:t>
            </a:r>
            <a:r>
              <a:rPr lang="en-US" sz="1600" dirty="0"/>
              <a:t> electrocouplings computed under a traceable connection to the QCD </a:t>
            </a:r>
            <a:r>
              <a:rPr lang="en-US" sz="1600" dirty="0" err="1"/>
              <a:t>Lagrangian</a:t>
            </a:r>
            <a:r>
              <a:rPr lang="en-US" sz="1600" dirty="0"/>
              <a:t> </a:t>
            </a:r>
            <a:r>
              <a:rPr lang="en-US" sz="1600" dirty="0">
                <a:solidFill>
                  <a:srgbClr val="00B050"/>
                </a:solidFill>
              </a:rPr>
              <a:t>(green area). </a:t>
            </a:r>
          </a:p>
          <a:p>
            <a:r>
              <a:rPr lang="en-US" sz="1600" dirty="0">
                <a:solidFill>
                  <a:srgbClr val="0000FF"/>
                </a:solidFill>
              </a:rPr>
              <a:t>C.D Roberts et al, private communication</a:t>
            </a:r>
          </a:p>
          <a:p>
            <a:endParaRPr lang="en-US" sz="1600" dirty="0">
              <a:solidFill>
                <a:srgbClr val="0000FF"/>
              </a:solidFill>
            </a:endParaRPr>
          </a:p>
          <a:p>
            <a:r>
              <a:rPr lang="en-US" sz="1600" dirty="0">
                <a:solidFill>
                  <a:srgbClr val="0000FF"/>
                </a:solidFill>
              </a:rPr>
              <a:t>The first preliminary continuum QCD evaluation of electro-excitation amplitudes of the [70,1</a:t>
            </a:r>
            <a:r>
              <a:rPr lang="en-US" sz="1600" baseline="30000" dirty="0">
                <a:solidFill>
                  <a:srgbClr val="0000FF"/>
                </a:solidFill>
              </a:rPr>
              <a:t>-</a:t>
            </a:r>
            <a:r>
              <a:rPr lang="en-US" sz="1600" dirty="0">
                <a:solidFill>
                  <a:srgbClr val="0000FF"/>
                </a:solidFill>
              </a:rPr>
              <a:t>] </a:t>
            </a:r>
            <a:r>
              <a:rPr lang="en-US" sz="1600" dirty="0" err="1">
                <a:solidFill>
                  <a:srgbClr val="0000FF"/>
                </a:solidFill>
              </a:rPr>
              <a:t>supermultiplet</a:t>
            </a:r>
            <a:r>
              <a:rPr lang="en-US" sz="1600" dirty="0">
                <a:solidFill>
                  <a:srgbClr val="0000FF"/>
                </a:solidFill>
              </a:rPr>
              <a:t> resonances (L</a:t>
            </a:r>
            <a:r>
              <a:rPr lang="en-US" sz="1600" baseline="-25000" dirty="0">
                <a:solidFill>
                  <a:srgbClr val="0000FF"/>
                </a:solidFill>
              </a:rPr>
              <a:t>3q</a:t>
            </a:r>
            <a:r>
              <a:rPr lang="en-US" sz="1600" dirty="0">
                <a:solidFill>
                  <a:srgbClr val="0000FF"/>
                </a:solidFill>
              </a:rPr>
              <a:t>=1) with the same dressed quark mass function as used for resonances with L</a:t>
            </a:r>
            <a:r>
              <a:rPr lang="en-US" sz="1600" baseline="-25000" dirty="0">
                <a:solidFill>
                  <a:srgbClr val="0000FF"/>
                </a:solidFill>
              </a:rPr>
              <a:t>3q</a:t>
            </a:r>
            <a:r>
              <a:rPr lang="en-US" sz="1600" dirty="0">
                <a:solidFill>
                  <a:srgbClr val="0000FF"/>
                </a:solidFill>
              </a:rPr>
              <a:t>=0    </a:t>
            </a:r>
          </a:p>
        </p:txBody>
      </p:sp>
      <p:sp>
        <p:nvSpPr>
          <p:cNvPr id="13" name="TextBox 12">
            <a:extLst>
              <a:ext uri="{FF2B5EF4-FFF2-40B4-BE49-F238E27FC236}">
                <a16:creationId xmlns:a16="http://schemas.microsoft.com/office/drawing/2014/main" id="{7392518B-F2C9-9144-AD7E-C7C5EC1011D9}"/>
              </a:ext>
            </a:extLst>
          </p:cNvPr>
          <p:cNvSpPr txBox="1"/>
          <p:nvPr/>
        </p:nvSpPr>
        <p:spPr>
          <a:xfrm>
            <a:off x="2163484" y="1052969"/>
            <a:ext cx="990977" cy="400110"/>
          </a:xfrm>
          <a:prstGeom prst="rect">
            <a:avLst/>
          </a:prstGeom>
          <a:noFill/>
          <a:ln>
            <a:solidFill>
              <a:schemeClr val="tx1"/>
            </a:solidFill>
          </a:ln>
        </p:spPr>
        <p:txBody>
          <a:bodyPr wrap="none" rtlCol="0">
            <a:spAutoFit/>
          </a:bodyPr>
          <a:lstStyle/>
          <a:p>
            <a:r>
              <a:rPr lang="en-US" sz="1000" dirty="0" err="1"/>
              <a:t>lQCD+LCSR</a:t>
            </a:r>
            <a:endParaRPr lang="en-US" sz="1000" dirty="0"/>
          </a:p>
          <a:p>
            <a:r>
              <a:rPr lang="en-US" sz="1000" dirty="0"/>
              <a:t>V. Braun et al.</a:t>
            </a:r>
          </a:p>
        </p:txBody>
      </p:sp>
      <p:cxnSp>
        <p:nvCxnSpPr>
          <p:cNvPr id="18" name="Straight Arrow Connector 17">
            <a:extLst>
              <a:ext uri="{FF2B5EF4-FFF2-40B4-BE49-F238E27FC236}">
                <a16:creationId xmlns:a16="http://schemas.microsoft.com/office/drawing/2014/main" id="{ACEDB21F-8B04-7B4F-9129-33EFCB7DB4AA}"/>
              </a:ext>
            </a:extLst>
          </p:cNvPr>
          <p:cNvCxnSpPr>
            <a:cxnSpLocks/>
          </p:cNvCxnSpPr>
          <p:nvPr/>
        </p:nvCxnSpPr>
        <p:spPr bwMode="auto">
          <a:xfrm flipH="1">
            <a:off x="2272145" y="1476271"/>
            <a:ext cx="386828" cy="795874"/>
          </a:xfrm>
          <a:prstGeom prst="straightConnector1">
            <a:avLst/>
          </a:prstGeom>
          <a:noFill/>
          <a:ln w="9525" cap="flat" cmpd="sng" algn="ctr">
            <a:solidFill>
              <a:schemeClr val="tx1"/>
            </a:solidFill>
            <a:prstDash val="solid"/>
            <a:round/>
            <a:headEnd type="none" w="med" len="med"/>
            <a:tailEnd type="triangle"/>
          </a:ln>
          <a:effectLst/>
        </p:spPr>
      </p:cxnSp>
      <p:sp>
        <p:nvSpPr>
          <p:cNvPr id="21" name="TextBox 20">
            <a:extLst>
              <a:ext uri="{FF2B5EF4-FFF2-40B4-BE49-F238E27FC236}">
                <a16:creationId xmlns:a16="http://schemas.microsoft.com/office/drawing/2014/main" id="{40E0564A-7245-6A46-8D91-0BC207A82C76}"/>
              </a:ext>
            </a:extLst>
          </p:cNvPr>
          <p:cNvSpPr txBox="1"/>
          <p:nvPr/>
        </p:nvSpPr>
        <p:spPr>
          <a:xfrm>
            <a:off x="247977" y="5039844"/>
            <a:ext cx="8713799" cy="1200329"/>
          </a:xfrm>
          <a:prstGeom prst="rect">
            <a:avLst/>
          </a:prstGeom>
          <a:noFill/>
        </p:spPr>
        <p:txBody>
          <a:bodyPr wrap="square" rtlCol="0">
            <a:spAutoFit/>
          </a:bodyPr>
          <a:lstStyle/>
          <a:p>
            <a:pPr>
              <a:spcAft>
                <a:spcPts val="600"/>
              </a:spcAft>
              <a:buClr>
                <a:srgbClr val="7030A0"/>
              </a:buClr>
            </a:pPr>
            <a:r>
              <a:rPr lang="en-US" sz="1800" dirty="0"/>
              <a:t>Studies of electroexcitation amplitudes for the resonances in the second region suggest </a:t>
            </a:r>
            <a:r>
              <a:rPr lang="en-US" sz="1800" dirty="0">
                <a:solidFill>
                  <a:srgbClr val="C00000"/>
                </a:solidFill>
              </a:rPr>
              <a:t>the universality of the dressed quark mass function for the ground and different excited states of the nucleon, including the first spin-isospin flip, the first radial, and the first orbital (L</a:t>
            </a:r>
            <a:r>
              <a:rPr lang="en-US" sz="1800" baseline="-25000" dirty="0">
                <a:solidFill>
                  <a:srgbClr val="C00000"/>
                </a:solidFill>
              </a:rPr>
              <a:t>3q</a:t>
            </a:r>
            <a:r>
              <a:rPr lang="en-US" sz="1800" dirty="0">
                <a:solidFill>
                  <a:srgbClr val="C00000"/>
                </a:solidFill>
              </a:rPr>
              <a:t>=1) excitations.</a:t>
            </a:r>
          </a:p>
        </p:txBody>
      </p:sp>
    </p:spTree>
    <p:extLst>
      <p:ext uri="{BB962C8B-B14F-4D97-AF65-F5344CB8AC3E}">
        <p14:creationId xmlns:p14="http://schemas.microsoft.com/office/powerpoint/2010/main" val="321194931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CE2150-BDC2-8242-B7B3-8308041DA622}"/>
              </a:ext>
            </a:extLst>
          </p:cNvPr>
          <p:cNvSpPr txBox="1"/>
          <p:nvPr/>
        </p:nvSpPr>
        <p:spPr>
          <a:xfrm>
            <a:off x="1071310" y="125839"/>
            <a:ext cx="6987934" cy="461665"/>
          </a:xfrm>
          <a:prstGeom prst="rect">
            <a:avLst/>
          </a:prstGeom>
          <a:noFill/>
        </p:spPr>
        <p:txBody>
          <a:bodyPr wrap="square" rtlCol="0">
            <a:spAutoFit/>
          </a:bodyPr>
          <a:lstStyle/>
          <a:p>
            <a:pPr algn="ctr"/>
            <a:r>
              <a:rPr lang="en-US" sz="2400" b="1" dirty="0">
                <a:solidFill>
                  <a:srgbClr val="0000FF"/>
                </a:solidFill>
                <a:latin typeface="+mj-lt"/>
              </a:rPr>
              <a:t>N* Electroexcitation to High Q</a:t>
            </a:r>
            <a:r>
              <a:rPr lang="en-US" sz="2400" b="1" baseline="30000" dirty="0">
                <a:solidFill>
                  <a:srgbClr val="0000FF"/>
                </a:solidFill>
                <a:latin typeface="+mj-lt"/>
              </a:rPr>
              <a:t>2 </a:t>
            </a:r>
            <a:r>
              <a:rPr lang="en-US" sz="2400" b="1" dirty="0">
                <a:solidFill>
                  <a:srgbClr val="0000FF"/>
                </a:solidFill>
                <a:latin typeface="+mj-lt"/>
              </a:rPr>
              <a:t>with CLAS12 </a:t>
            </a:r>
          </a:p>
        </p:txBody>
      </p:sp>
      <p:sp>
        <p:nvSpPr>
          <p:cNvPr id="7" name="TextBox 6">
            <a:extLst>
              <a:ext uri="{FF2B5EF4-FFF2-40B4-BE49-F238E27FC236}">
                <a16:creationId xmlns:a16="http://schemas.microsoft.com/office/drawing/2014/main" id="{0408FD92-AB08-5440-8834-6CE4787FADC8}"/>
              </a:ext>
            </a:extLst>
          </p:cNvPr>
          <p:cNvSpPr txBox="1"/>
          <p:nvPr/>
        </p:nvSpPr>
        <p:spPr>
          <a:xfrm>
            <a:off x="485468" y="723020"/>
            <a:ext cx="8189233" cy="923330"/>
          </a:xfrm>
          <a:prstGeom prst="rect">
            <a:avLst/>
          </a:prstGeom>
          <a:noFill/>
        </p:spPr>
        <p:txBody>
          <a:bodyPr wrap="square" rtlCol="0" anchor="ctr">
            <a:spAutoFit/>
          </a:bodyPr>
          <a:lstStyle/>
          <a:p>
            <a:pPr>
              <a:spcAft>
                <a:spcPts val="450"/>
              </a:spcAft>
              <a:buClr>
                <a:srgbClr val="C00000"/>
              </a:buClr>
            </a:pPr>
            <a:r>
              <a:rPr lang="en-US" sz="1800" dirty="0">
                <a:solidFill>
                  <a:srgbClr val="C00000"/>
                </a:solidFill>
                <a:latin typeface="+mj-lt"/>
              </a:rPr>
              <a:t>Expected outcome: </a:t>
            </a:r>
            <a:r>
              <a:rPr lang="en-US" sz="1800" dirty="0">
                <a:solidFill>
                  <a:srgbClr val="005BE5"/>
                </a:solidFill>
                <a:latin typeface="+mj-lt"/>
              </a:rPr>
              <a:t>The first results on the </a:t>
            </a:r>
            <a:r>
              <a:rPr lang="en-US" sz="1800" dirty="0" err="1">
                <a:solidFill>
                  <a:srgbClr val="005BE5"/>
                </a:solidFill>
                <a:latin typeface="Symbol" pitchFamily="2" charset="2"/>
                <a:cs typeface="Symbol" charset="2"/>
              </a:rPr>
              <a:t>g</a:t>
            </a:r>
            <a:r>
              <a:rPr lang="en-US" sz="1800" baseline="-25000" dirty="0" err="1">
                <a:solidFill>
                  <a:srgbClr val="005BE5"/>
                </a:solidFill>
                <a:latin typeface="+mj-lt"/>
              </a:rPr>
              <a:t>v</a:t>
            </a:r>
            <a:r>
              <a:rPr lang="en-US" sz="1800" dirty="0" err="1">
                <a:solidFill>
                  <a:srgbClr val="005BE5"/>
                </a:solidFill>
                <a:latin typeface="+mj-lt"/>
              </a:rPr>
              <a:t>pN</a:t>
            </a:r>
            <a:r>
              <a:rPr lang="en-US" sz="1800" dirty="0">
                <a:solidFill>
                  <a:srgbClr val="005BE5"/>
                </a:solidFill>
                <a:latin typeface="+mj-lt"/>
              </a:rPr>
              <a:t>* electrocouplings of most N* states from data in the range W &lt; 2.5 GeV and Q</a:t>
            </a:r>
            <a:r>
              <a:rPr lang="en-US" sz="1800" baseline="30000" dirty="0">
                <a:solidFill>
                  <a:srgbClr val="005BE5"/>
                </a:solidFill>
                <a:latin typeface="+mj-lt"/>
              </a:rPr>
              <a:t>2 </a:t>
            </a:r>
            <a:r>
              <a:rPr lang="en-US" sz="1800" dirty="0">
                <a:solidFill>
                  <a:srgbClr val="005BE5"/>
                </a:solidFill>
                <a:latin typeface="+mj-lt"/>
              </a:rPr>
              <a:t>&gt; 5 GeV</a:t>
            </a:r>
            <a:r>
              <a:rPr lang="en-US" sz="1800" baseline="30000" dirty="0">
                <a:solidFill>
                  <a:srgbClr val="005BE5"/>
                </a:solidFill>
                <a:latin typeface="+mj-lt"/>
              </a:rPr>
              <a:t>2</a:t>
            </a:r>
            <a:r>
              <a:rPr lang="en-US" sz="1800" dirty="0">
                <a:solidFill>
                  <a:srgbClr val="005BE5"/>
                </a:solidFill>
                <a:latin typeface="+mj-lt"/>
              </a:rPr>
              <a:t> for exclusive reaction channels: </a:t>
            </a:r>
            <a:r>
              <a:rPr lang="en-US" sz="1800" dirty="0" err="1">
                <a:solidFill>
                  <a:srgbClr val="660066"/>
                </a:solidFill>
                <a:latin typeface="Symbol" pitchFamily="2" charset="2"/>
                <a:cs typeface="Symbol" charset="2"/>
              </a:rPr>
              <a:t>p</a:t>
            </a:r>
            <a:r>
              <a:rPr lang="en-US" sz="1800" dirty="0" err="1">
                <a:solidFill>
                  <a:srgbClr val="660066"/>
                </a:solidFill>
                <a:latin typeface="+mj-lt"/>
              </a:rPr>
              <a:t>N</a:t>
            </a:r>
            <a:r>
              <a:rPr lang="en-US" sz="1800" dirty="0">
                <a:solidFill>
                  <a:srgbClr val="660066"/>
                </a:solidFill>
                <a:latin typeface="+mj-lt"/>
              </a:rPr>
              <a:t>, </a:t>
            </a:r>
            <a:r>
              <a:rPr lang="en-US" sz="1800" dirty="0" err="1">
                <a:solidFill>
                  <a:srgbClr val="660066"/>
                </a:solidFill>
                <a:latin typeface="Symbol" pitchFamily="2" charset="2"/>
                <a:cs typeface="Symbol" charset="2"/>
              </a:rPr>
              <a:t>pp</a:t>
            </a:r>
            <a:r>
              <a:rPr lang="en-US" sz="1800" dirty="0" err="1">
                <a:solidFill>
                  <a:srgbClr val="660066"/>
                </a:solidFill>
                <a:latin typeface="+mj-lt"/>
              </a:rPr>
              <a:t>N</a:t>
            </a:r>
            <a:r>
              <a:rPr lang="en-US" sz="1800" dirty="0">
                <a:solidFill>
                  <a:srgbClr val="660066"/>
                </a:solidFill>
                <a:latin typeface="+mj-lt"/>
              </a:rPr>
              <a:t>, K</a:t>
            </a:r>
            <a:r>
              <a:rPr lang="en-US" sz="1800" dirty="0">
                <a:solidFill>
                  <a:srgbClr val="660066"/>
                </a:solidFill>
                <a:latin typeface="+mj-lt"/>
                <a:cs typeface="Symbol" charset="2"/>
              </a:rPr>
              <a:t>Y</a:t>
            </a:r>
            <a:r>
              <a:rPr lang="en-US" sz="1800" dirty="0">
                <a:solidFill>
                  <a:srgbClr val="660066"/>
                </a:solidFill>
                <a:latin typeface="+mj-lt"/>
              </a:rPr>
              <a:t>, K*Y, KY*</a:t>
            </a:r>
          </a:p>
        </p:txBody>
      </p:sp>
      <p:sp>
        <p:nvSpPr>
          <p:cNvPr id="28" name="TextBox 27">
            <a:extLst>
              <a:ext uri="{FF2B5EF4-FFF2-40B4-BE49-F238E27FC236}">
                <a16:creationId xmlns:a16="http://schemas.microsoft.com/office/drawing/2014/main" id="{719E470F-28CB-8642-974B-38E710E83B8A}"/>
              </a:ext>
            </a:extLst>
          </p:cNvPr>
          <p:cNvSpPr txBox="1"/>
          <p:nvPr/>
        </p:nvSpPr>
        <p:spPr>
          <a:xfrm>
            <a:off x="1700455" y="4218902"/>
            <a:ext cx="714332" cy="507831"/>
          </a:xfrm>
          <a:prstGeom prst="rect">
            <a:avLst/>
          </a:prstGeom>
          <a:solidFill>
            <a:schemeClr val="bg1"/>
          </a:solidFill>
        </p:spPr>
        <p:txBody>
          <a:bodyPr wrap="square" rtlCol="0">
            <a:spAutoFit/>
          </a:bodyPr>
          <a:lstStyle/>
          <a:p>
            <a:pPr algn="ctr"/>
            <a:r>
              <a:rPr lang="en-US" sz="2700">
                <a:solidFill>
                  <a:srgbClr val="7030A0"/>
                </a:solidFill>
                <a:latin typeface="Comic Sans MS" panose="030F0702030302020204" pitchFamily="66" charset="0"/>
              </a:rPr>
              <a:t>   </a:t>
            </a:r>
          </a:p>
        </p:txBody>
      </p:sp>
      <p:sp>
        <p:nvSpPr>
          <p:cNvPr id="29" name="TextBox 28">
            <a:extLst>
              <a:ext uri="{FF2B5EF4-FFF2-40B4-BE49-F238E27FC236}">
                <a16:creationId xmlns:a16="http://schemas.microsoft.com/office/drawing/2014/main" id="{719E470F-28CB-8642-974B-38E710E83B8A}"/>
              </a:ext>
            </a:extLst>
          </p:cNvPr>
          <p:cNvSpPr txBox="1"/>
          <p:nvPr/>
        </p:nvSpPr>
        <p:spPr>
          <a:xfrm>
            <a:off x="862571" y="3841431"/>
            <a:ext cx="4721157" cy="307777"/>
          </a:xfrm>
          <a:prstGeom prst="rect">
            <a:avLst/>
          </a:prstGeom>
          <a:solidFill>
            <a:schemeClr val="bg1"/>
          </a:solidFill>
          <a:ln w="22225">
            <a:solidFill>
              <a:srgbClr val="C00000"/>
            </a:solidFill>
          </a:ln>
        </p:spPr>
        <p:txBody>
          <a:bodyPr wrap="square" rtlCol="0">
            <a:spAutoFit/>
          </a:bodyPr>
          <a:lstStyle/>
          <a:p>
            <a:pPr algn="ctr"/>
            <a:r>
              <a:rPr lang="en-US" sz="1400">
                <a:solidFill>
                  <a:srgbClr val="7030A0"/>
                </a:solidFill>
                <a:latin typeface="+mj-lt"/>
              </a:rPr>
              <a:t>Expected events per Q</a:t>
            </a:r>
            <a:r>
              <a:rPr lang="en-US" sz="1400" baseline="30000">
                <a:solidFill>
                  <a:srgbClr val="7030A0"/>
                </a:solidFill>
                <a:latin typeface="+mj-lt"/>
              </a:rPr>
              <a:t>2</a:t>
            </a:r>
            <a:r>
              <a:rPr lang="en-US" sz="1400">
                <a:solidFill>
                  <a:srgbClr val="7030A0"/>
                </a:solidFill>
                <a:latin typeface="+mj-lt"/>
              </a:rPr>
              <a:t>/W bin for full RG-A dataset  </a:t>
            </a:r>
          </a:p>
        </p:txBody>
      </p:sp>
      <p:sp>
        <p:nvSpPr>
          <p:cNvPr id="40" name="CustomShape 5"/>
          <p:cNvSpPr/>
          <p:nvPr/>
        </p:nvSpPr>
        <p:spPr>
          <a:xfrm>
            <a:off x="6266747" y="3889440"/>
            <a:ext cx="2782352" cy="2645788"/>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marL="1620">
              <a:buClr>
                <a:srgbClr val="000000"/>
              </a:buClr>
            </a:pPr>
            <a:r>
              <a:rPr lang="en-US" sz="1600" spc="-1" dirty="0">
                <a:solidFill>
                  <a:srgbClr val="3133CD"/>
                </a:solidFill>
                <a:latin typeface="Arial"/>
                <a:ea typeface="DejaVu Sans"/>
              </a:rPr>
              <a:t>Collecting the remainder of the approved RG-A beam time will give a factor of two more statistics</a:t>
            </a:r>
          </a:p>
          <a:p>
            <a:pPr marL="1620">
              <a:spcBef>
                <a:spcPts val="900"/>
              </a:spcBef>
              <a:buClr>
                <a:srgbClr val="000000"/>
              </a:buClr>
            </a:pPr>
            <a:r>
              <a:rPr lang="en-US" sz="1600" spc="-1" dirty="0">
                <a:solidFill>
                  <a:srgbClr val="3133CD"/>
                </a:solidFill>
                <a:latin typeface="Arial"/>
                <a:ea typeface="DejaVu Sans"/>
              </a:rPr>
              <a:t>This will extend the Q</a:t>
            </a:r>
            <a:r>
              <a:rPr lang="en-US" sz="1600" spc="-1" baseline="30000" dirty="0">
                <a:solidFill>
                  <a:srgbClr val="3133CD"/>
                </a:solidFill>
                <a:latin typeface="Arial"/>
                <a:ea typeface="DejaVu Sans"/>
              </a:rPr>
              <a:t>2</a:t>
            </a:r>
            <a:r>
              <a:rPr lang="en-US" sz="1600" spc="-1" dirty="0">
                <a:solidFill>
                  <a:srgbClr val="3133CD"/>
                </a:solidFill>
                <a:latin typeface="Arial"/>
                <a:ea typeface="DejaVu Sans"/>
              </a:rPr>
              <a:t> range of the </a:t>
            </a:r>
            <a:r>
              <a:rPr lang="en-US" sz="1600" spc="-1" dirty="0" err="1">
                <a:solidFill>
                  <a:srgbClr val="3133CD"/>
                </a:solidFill>
                <a:latin typeface="Symbol" charset="2"/>
                <a:ea typeface="DejaVu Sans"/>
                <a:cs typeface="Symbol" charset="2"/>
              </a:rPr>
              <a:t>g</a:t>
            </a:r>
            <a:r>
              <a:rPr lang="en-US" sz="1600" spc="-1" baseline="-25000" dirty="0" err="1">
                <a:solidFill>
                  <a:srgbClr val="3133CD"/>
                </a:solidFill>
                <a:latin typeface="Arial"/>
                <a:ea typeface="DejaVu Sans"/>
              </a:rPr>
              <a:t>v</a:t>
            </a:r>
            <a:r>
              <a:rPr lang="en-US" sz="1600" spc="-1" dirty="0" err="1">
                <a:solidFill>
                  <a:srgbClr val="3133CD"/>
                </a:solidFill>
                <a:latin typeface="Arial"/>
                <a:ea typeface="DejaVu Sans"/>
              </a:rPr>
              <a:t>pN</a:t>
            </a:r>
            <a:r>
              <a:rPr lang="en-US" sz="1600" spc="-1" dirty="0">
                <a:solidFill>
                  <a:srgbClr val="3133CD"/>
                </a:solidFill>
                <a:latin typeface="Arial"/>
                <a:ea typeface="DejaVu Sans"/>
              </a:rPr>
              <a:t>* electrocouplings to </a:t>
            </a:r>
            <a:r>
              <a:rPr lang="en-US" sz="1600" spc="-1" dirty="0">
                <a:solidFill>
                  <a:srgbClr val="C00000"/>
                </a:solidFill>
                <a:latin typeface="Arial"/>
                <a:ea typeface="DejaVu Sans"/>
              </a:rPr>
              <a:t>8-10 GeV</a:t>
            </a:r>
            <a:r>
              <a:rPr lang="en-US" sz="1600" spc="-1" baseline="30000" dirty="0">
                <a:solidFill>
                  <a:srgbClr val="C00000"/>
                </a:solidFill>
                <a:latin typeface="Arial"/>
                <a:ea typeface="DejaVu Sans"/>
              </a:rPr>
              <a:t>2</a:t>
            </a:r>
            <a:r>
              <a:rPr lang="en-US" sz="1600" spc="-1" dirty="0">
                <a:solidFill>
                  <a:srgbClr val="C00000"/>
                </a:solidFill>
                <a:latin typeface="Arial"/>
                <a:ea typeface="DejaVu Sans"/>
              </a:rPr>
              <a:t> </a:t>
            </a:r>
            <a:r>
              <a:rPr lang="en-US" sz="1600" spc="-1" dirty="0">
                <a:solidFill>
                  <a:srgbClr val="3133CD"/>
                </a:solidFill>
                <a:latin typeface="Arial"/>
                <a:ea typeface="DejaVu Sans"/>
              </a:rPr>
              <a:t>for each of these channels – </a:t>
            </a:r>
            <a:r>
              <a:rPr lang="en-US" sz="1600" i="1" spc="-1" dirty="0">
                <a:solidFill>
                  <a:srgbClr val="008100"/>
                </a:solidFill>
                <a:latin typeface="Arial"/>
                <a:ea typeface="DejaVu Sans"/>
              </a:rPr>
              <a:t>the data collected so far will limit us to  6-8 GeV</a:t>
            </a:r>
            <a:r>
              <a:rPr lang="en-US" sz="1600" i="1" spc="-1" baseline="30000" dirty="0">
                <a:solidFill>
                  <a:srgbClr val="008100"/>
                </a:solidFill>
                <a:latin typeface="Arial"/>
                <a:ea typeface="DejaVu Sans"/>
              </a:rPr>
              <a:t>2</a:t>
            </a:r>
          </a:p>
        </p:txBody>
      </p:sp>
      <p:cxnSp>
        <p:nvCxnSpPr>
          <p:cNvPr id="43" name="Straight Connector 42">
            <a:extLst>
              <a:ext uri="{FF2B5EF4-FFF2-40B4-BE49-F238E27FC236}">
                <a16:creationId xmlns:a16="http://schemas.microsoft.com/office/drawing/2014/main" id="{47E56926-E62C-9347-9117-381431592647}"/>
              </a:ext>
            </a:extLst>
          </p:cNvPr>
          <p:cNvCxnSpPr>
            <a:cxnSpLocks/>
          </p:cNvCxnSpPr>
          <p:nvPr/>
        </p:nvCxnSpPr>
        <p:spPr bwMode="auto">
          <a:xfrm>
            <a:off x="0" y="655139"/>
            <a:ext cx="9144000" cy="0"/>
          </a:xfrm>
          <a:prstGeom prst="line">
            <a:avLst/>
          </a:prstGeom>
          <a:noFill/>
          <a:ln w="25400" cap="flat" cmpd="sng" algn="ctr">
            <a:solidFill>
              <a:srgbClr val="000090"/>
            </a:solidFill>
            <a:prstDash val="solid"/>
            <a:round/>
            <a:headEnd type="none" w="med" len="med"/>
            <a:tailEnd type="none" w="med" len="med"/>
          </a:ln>
          <a:effectLst/>
        </p:spPr>
      </p:cxnSp>
      <p:graphicFrame>
        <p:nvGraphicFramePr>
          <p:cNvPr id="44" name="Table 43">
            <a:extLst>
              <a:ext uri="{FF2B5EF4-FFF2-40B4-BE49-F238E27FC236}">
                <a16:creationId xmlns:a16="http://schemas.microsoft.com/office/drawing/2014/main" id="{FC5D5346-A8B1-E74C-8428-A7459E03A46F}"/>
              </a:ext>
            </a:extLst>
          </p:cNvPr>
          <p:cNvGraphicFramePr>
            <a:graphicFrameLocks noGrp="1"/>
          </p:cNvGraphicFramePr>
          <p:nvPr/>
        </p:nvGraphicFramePr>
        <p:xfrm>
          <a:off x="37927" y="4180102"/>
          <a:ext cx="6162988" cy="2164080"/>
        </p:xfrm>
        <a:graphic>
          <a:graphicData uri="http://schemas.openxmlformats.org/drawingml/2006/table">
            <a:tbl>
              <a:tblPr firstRow="1" bandRow="1">
                <a:tableStyleId>{16D9F66E-5EB9-4882-86FB-DCBF35E3C3E4}</a:tableStyleId>
              </a:tblPr>
              <a:tblGrid>
                <a:gridCol w="556779">
                  <a:extLst>
                    <a:ext uri="{9D8B030D-6E8A-4147-A177-3AD203B41FA5}">
                      <a16:colId xmlns:a16="http://schemas.microsoft.com/office/drawing/2014/main" val="755154101"/>
                    </a:ext>
                  </a:extLst>
                </a:gridCol>
                <a:gridCol w="563761">
                  <a:extLst>
                    <a:ext uri="{9D8B030D-6E8A-4147-A177-3AD203B41FA5}">
                      <a16:colId xmlns:a16="http://schemas.microsoft.com/office/drawing/2014/main" val="1131228150"/>
                    </a:ext>
                  </a:extLst>
                </a:gridCol>
                <a:gridCol w="560272">
                  <a:extLst>
                    <a:ext uri="{9D8B030D-6E8A-4147-A177-3AD203B41FA5}">
                      <a16:colId xmlns:a16="http://schemas.microsoft.com/office/drawing/2014/main" val="3078348653"/>
                    </a:ext>
                  </a:extLst>
                </a:gridCol>
                <a:gridCol w="560272">
                  <a:extLst>
                    <a:ext uri="{9D8B030D-6E8A-4147-A177-3AD203B41FA5}">
                      <a16:colId xmlns:a16="http://schemas.microsoft.com/office/drawing/2014/main" val="1665124107"/>
                    </a:ext>
                  </a:extLst>
                </a:gridCol>
                <a:gridCol w="560272">
                  <a:extLst>
                    <a:ext uri="{9D8B030D-6E8A-4147-A177-3AD203B41FA5}">
                      <a16:colId xmlns:a16="http://schemas.microsoft.com/office/drawing/2014/main" val="320280716"/>
                    </a:ext>
                  </a:extLst>
                </a:gridCol>
                <a:gridCol w="560272">
                  <a:extLst>
                    <a:ext uri="{9D8B030D-6E8A-4147-A177-3AD203B41FA5}">
                      <a16:colId xmlns:a16="http://schemas.microsoft.com/office/drawing/2014/main" val="311867689"/>
                    </a:ext>
                  </a:extLst>
                </a:gridCol>
                <a:gridCol w="560272">
                  <a:extLst>
                    <a:ext uri="{9D8B030D-6E8A-4147-A177-3AD203B41FA5}">
                      <a16:colId xmlns:a16="http://schemas.microsoft.com/office/drawing/2014/main" val="3907391839"/>
                    </a:ext>
                  </a:extLst>
                </a:gridCol>
                <a:gridCol w="560272">
                  <a:extLst>
                    <a:ext uri="{9D8B030D-6E8A-4147-A177-3AD203B41FA5}">
                      <a16:colId xmlns:a16="http://schemas.microsoft.com/office/drawing/2014/main" val="1617205674"/>
                    </a:ext>
                  </a:extLst>
                </a:gridCol>
                <a:gridCol w="560272">
                  <a:extLst>
                    <a:ext uri="{9D8B030D-6E8A-4147-A177-3AD203B41FA5}">
                      <a16:colId xmlns:a16="http://schemas.microsoft.com/office/drawing/2014/main" val="655834572"/>
                    </a:ext>
                  </a:extLst>
                </a:gridCol>
                <a:gridCol w="560272">
                  <a:extLst>
                    <a:ext uri="{9D8B030D-6E8A-4147-A177-3AD203B41FA5}">
                      <a16:colId xmlns:a16="http://schemas.microsoft.com/office/drawing/2014/main" val="3854346759"/>
                    </a:ext>
                  </a:extLst>
                </a:gridCol>
                <a:gridCol w="560272">
                  <a:extLst>
                    <a:ext uri="{9D8B030D-6E8A-4147-A177-3AD203B41FA5}">
                      <a16:colId xmlns:a16="http://schemas.microsoft.com/office/drawing/2014/main" val="2573006037"/>
                    </a:ext>
                  </a:extLst>
                </a:gridCol>
              </a:tblGrid>
              <a:tr h="205740">
                <a:tc gridSpan="3">
                  <a:txBody>
                    <a:bodyPr/>
                    <a:lstStyle/>
                    <a:p>
                      <a:pPr algn="ctr"/>
                      <a:r>
                        <a:rPr lang="en-US" sz="800" b="0" baseline="0">
                          <a:solidFill>
                            <a:srgbClr val="7030A0"/>
                          </a:solidFill>
                          <a:latin typeface="Symbol" pitchFamily="2" charset="2"/>
                        </a:rPr>
                        <a:t>p</a:t>
                      </a:r>
                      <a:r>
                        <a:rPr lang="en-US" sz="800" b="0" baseline="30000">
                          <a:solidFill>
                            <a:srgbClr val="7030A0"/>
                          </a:solidFill>
                        </a:rPr>
                        <a:t>+</a:t>
                      </a:r>
                      <a:r>
                        <a:rPr lang="en-US" sz="800" b="0" baseline="0">
                          <a:solidFill>
                            <a:srgbClr val="7030A0"/>
                          </a:solidFill>
                        </a:rPr>
                        <a:t>n</a:t>
                      </a:r>
                    </a:p>
                  </a:txBody>
                  <a:tcPr marL="68580" marR="68580" marT="34290" marB="34290" anchor="ctr">
                    <a:lnL w="19050" cap="flat" cmpd="sng" algn="ctr">
                      <a:solidFill>
                        <a:srgbClr val="7030A0"/>
                      </a:solidFill>
                      <a:prstDash val="solid"/>
                      <a:round/>
                      <a:headEnd type="none" w="med" len="med"/>
                      <a:tailEnd type="none" w="med" len="med"/>
                    </a:lnL>
                    <a:lnR w="1905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accent5">
                        <a:lumMod val="20000"/>
                        <a:lumOff val="80000"/>
                      </a:schemeClr>
                    </a:solidFill>
                  </a:tcPr>
                </a:tc>
                <a:tc hMerge="1">
                  <a:txBody>
                    <a:bodyPr/>
                    <a:lstStyle/>
                    <a:p>
                      <a:endParaRPr lang="en-US" sz="1000" b="0" dirty="0"/>
                    </a:p>
                  </a:txBody>
                  <a:tcPr>
                    <a:solidFill>
                      <a:srgbClr val="DBE4F2"/>
                    </a:solidFill>
                  </a:tcPr>
                </a:tc>
                <a:tc hMerge="1">
                  <a:txBody>
                    <a:bodyPr/>
                    <a:lstStyle/>
                    <a:p>
                      <a:endParaRPr lang="en-US" sz="1000" b="0" dirty="0"/>
                    </a:p>
                  </a:txBody>
                  <a:tcPr>
                    <a:solidFill>
                      <a:srgbClr val="DBE4F2"/>
                    </a:solidFill>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baseline="0">
                          <a:solidFill>
                            <a:srgbClr val="7030A0"/>
                          </a:solidFill>
                        </a:rPr>
                        <a:t>K</a:t>
                      </a:r>
                      <a:r>
                        <a:rPr lang="en-US" sz="800" b="0" baseline="30000">
                          <a:solidFill>
                            <a:srgbClr val="7030A0"/>
                          </a:solidFill>
                        </a:rPr>
                        <a:t>+</a:t>
                      </a:r>
                      <a:r>
                        <a:rPr lang="en-US" sz="800" b="0" baseline="0">
                          <a:solidFill>
                            <a:srgbClr val="7030A0"/>
                          </a:solidFill>
                          <a:latin typeface="Symbol" pitchFamily="2" charset="2"/>
                        </a:rPr>
                        <a:t>L</a:t>
                      </a:r>
                      <a:r>
                        <a:rPr lang="en-US" sz="800" b="0" baseline="0">
                          <a:solidFill>
                            <a:srgbClr val="7030A0"/>
                          </a:solidFill>
                        </a:rPr>
                        <a:t> &amp; K</a:t>
                      </a:r>
                      <a:r>
                        <a:rPr lang="en-US" sz="800" b="0" baseline="30000">
                          <a:solidFill>
                            <a:srgbClr val="7030A0"/>
                          </a:solidFill>
                        </a:rPr>
                        <a:t>+</a:t>
                      </a:r>
                      <a:r>
                        <a:rPr lang="en-US" sz="800" b="0" baseline="0">
                          <a:solidFill>
                            <a:srgbClr val="7030A0"/>
                          </a:solidFill>
                          <a:latin typeface="Symbol" pitchFamily="2" charset="2"/>
                        </a:rPr>
                        <a:t>S</a:t>
                      </a:r>
                      <a:r>
                        <a:rPr lang="en-US" sz="800" b="0" baseline="30000">
                          <a:solidFill>
                            <a:srgbClr val="7030A0"/>
                          </a:solidFill>
                        </a:rPr>
                        <a:t>0</a:t>
                      </a:r>
                    </a:p>
                  </a:txBody>
                  <a:tcPr marL="68580" marR="68580" marT="34290" marB="34290" anchor="ctr">
                    <a:lnL w="19050" cap="flat" cmpd="sng" algn="ctr">
                      <a:solidFill>
                        <a:srgbClr val="7030A0"/>
                      </a:solidFill>
                      <a:prstDash val="solid"/>
                      <a:round/>
                      <a:headEnd type="none" w="med" len="med"/>
                      <a:tailEnd type="none" w="med" len="med"/>
                    </a:lnL>
                    <a:lnR w="1905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accent5">
                        <a:lumMod val="20000"/>
                        <a:lumOff val="80000"/>
                      </a:schemeClr>
                    </a:solidFill>
                  </a:tcPr>
                </a:tc>
                <a:tc hMerge="1">
                  <a:txBody>
                    <a:bodyPr/>
                    <a:lstStyle/>
                    <a:p>
                      <a:endParaRPr lang="en-US" sz="1000" b="0" dirty="0"/>
                    </a:p>
                  </a:txBody>
                  <a:tcPr>
                    <a:solidFill>
                      <a:srgbClr val="DBE4F2"/>
                    </a:solidFill>
                  </a:tcPr>
                </a:tc>
                <a:tc hMerge="1">
                  <a:txBody>
                    <a:bodyPr/>
                    <a:lstStyle/>
                    <a:p>
                      <a:endParaRPr lang="en-US" sz="1000" b="0" dirty="0"/>
                    </a:p>
                  </a:txBody>
                  <a:tcPr>
                    <a:solidFill>
                      <a:srgbClr val="DBE4F2"/>
                    </a:solidFill>
                  </a:tcPr>
                </a:tc>
                <a:tc hMerge="1">
                  <a:txBody>
                    <a:bodyPr/>
                    <a:lstStyle/>
                    <a:p>
                      <a:endParaRPr lang="en-US" sz="1000" b="0" dirty="0"/>
                    </a:p>
                  </a:txBody>
                  <a:tcPr>
                    <a:solidFill>
                      <a:srgbClr val="DBE4F2"/>
                    </a:solidFill>
                  </a:tcPr>
                </a:tc>
                <a:tc hMerge="1">
                  <a:txBody>
                    <a:bodyPr/>
                    <a:lstStyle/>
                    <a:p>
                      <a:endParaRPr lang="en-US" sz="1000" b="0" dirty="0"/>
                    </a:p>
                  </a:txBody>
                  <a:tcPr>
                    <a:solidFill>
                      <a:srgbClr val="DBE4F2"/>
                    </a:solidFill>
                  </a:tcPr>
                </a:tc>
                <a:tc gridSpan="3">
                  <a:txBody>
                    <a:bodyPr/>
                    <a:lstStyle/>
                    <a:p>
                      <a:pPr algn="ctr"/>
                      <a:r>
                        <a:rPr lang="en-US" sz="800" b="0" baseline="0">
                          <a:solidFill>
                            <a:srgbClr val="7030A0"/>
                          </a:solidFill>
                          <a:latin typeface="Symbol" pitchFamily="2" charset="2"/>
                        </a:rPr>
                        <a:t>p</a:t>
                      </a:r>
                      <a:r>
                        <a:rPr lang="en-US" sz="800" b="0" baseline="30000">
                          <a:solidFill>
                            <a:srgbClr val="7030A0"/>
                          </a:solidFill>
                        </a:rPr>
                        <a:t>+</a:t>
                      </a:r>
                      <a:r>
                        <a:rPr lang="en-US" sz="800" b="0" baseline="0">
                          <a:solidFill>
                            <a:srgbClr val="7030A0"/>
                          </a:solidFill>
                          <a:latin typeface="Symbol" pitchFamily="2" charset="2"/>
                        </a:rPr>
                        <a:t>p</a:t>
                      </a:r>
                      <a:r>
                        <a:rPr lang="en-US" sz="800" b="0" baseline="30000">
                          <a:solidFill>
                            <a:srgbClr val="7030A0"/>
                          </a:solidFill>
                        </a:rPr>
                        <a:t>-</a:t>
                      </a:r>
                      <a:r>
                        <a:rPr lang="en-US" sz="800" b="0" baseline="0">
                          <a:solidFill>
                            <a:srgbClr val="7030A0"/>
                          </a:solidFill>
                        </a:rPr>
                        <a:t>p</a:t>
                      </a:r>
                    </a:p>
                  </a:txBody>
                  <a:tcPr marL="68580" marR="68580" marT="34290" marB="34290" anchor="ctr">
                    <a:lnL w="19050" cap="flat" cmpd="sng" algn="ctr">
                      <a:solidFill>
                        <a:srgbClr val="7030A0"/>
                      </a:solidFill>
                      <a:prstDash val="solid"/>
                      <a:round/>
                      <a:headEnd type="none" w="med" len="med"/>
                      <a:tailEnd type="none" w="med" len="med"/>
                    </a:lnL>
                    <a:lnR w="1905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accent5">
                        <a:lumMod val="20000"/>
                        <a:lumOff val="80000"/>
                      </a:schemeClr>
                    </a:solidFill>
                  </a:tcPr>
                </a:tc>
                <a:tc hMerge="1">
                  <a:txBody>
                    <a:bodyPr/>
                    <a:lstStyle/>
                    <a:p>
                      <a:endParaRPr lang="en-US" sz="1000" b="0" dirty="0"/>
                    </a:p>
                  </a:txBody>
                  <a:tcPr>
                    <a:solidFill>
                      <a:srgbClr val="DBE4F2"/>
                    </a:solidFill>
                  </a:tcPr>
                </a:tc>
                <a:tc hMerge="1">
                  <a:txBody>
                    <a:bodyPr/>
                    <a:lstStyle/>
                    <a:p>
                      <a:endParaRPr lang="en-US" sz="1000" b="0" dirty="0"/>
                    </a:p>
                  </a:txBody>
                  <a:tcPr>
                    <a:solidFill>
                      <a:srgbClr val="DBE4F2"/>
                    </a:solidFill>
                  </a:tcPr>
                </a:tc>
                <a:extLst>
                  <a:ext uri="{0D108BD9-81ED-4DB2-BD59-A6C34878D82A}">
                    <a16:rowId xmlns:a16="http://schemas.microsoft.com/office/drawing/2014/main" val="2438205660"/>
                  </a:ext>
                </a:extLst>
              </a:tr>
              <a:tr h="251460">
                <a:tc>
                  <a:txBody>
                    <a:bodyPr/>
                    <a:lstStyle/>
                    <a:p>
                      <a:pPr algn="ctr"/>
                      <a:r>
                        <a:rPr lang="en-US" sz="800" b="0">
                          <a:latin typeface="Helvetica" pitchFamily="2" charset="0"/>
                        </a:rPr>
                        <a:t>Q</a:t>
                      </a:r>
                      <a:r>
                        <a:rPr lang="en-US" sz="800" b="0" baseline="30000">
                          <a:latin typeface="Helvetica" pitchFamily="2" charset="0"/>
                        </a:rPr>
                        <a:t>2</a:t>
                      </a:r>
                      <a:r>
                        <a:rPr lang="en-US" sz="800" b="0" baseline="0">
                          <a:latin typeface="Helvetica" pitchFamily="2" charset="0"/>
                        </a:rPr>
                        <a:t> [</a:t>
                      </a:r>
                      <a:r>
                        <a:rPr lang="en-US" sz="800" b="0">
                          <a:latin typeface="Helvetica" pitchFamily="2" charset="0"/>
                        </a:rPr>
                        <a:t>GeV</a:t>
                      </a:r>
                      <a:r>
                        <a:rPr lang="en-US" sz="800" b="0" baseline="30000">
                          <a:latin typeface="Helvetica" pitchFamily="2" charset="0"/>
                        </a:rPr>
                        <a:t>2</a:t>
                      </a:r>
                      <a:r>
                        <a:rPr lang="en-US" sz="800" b="0" baseline="0">
                          <a:latin typeface="Helvetica" pitchFamily="2" charset="0"/>
                        </a:rPr>
                        <a:t>]</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W [GeV]</a:t>
                      </a:r>
                    </a:p>
                    <a:p>
                      <a:pPr algn="ctr"/>
                      <a:r>
                        <a:rPr lang="en-US" sz="800" b="0">
                          <a:latin typeface="Helvetica" pitchFamily="2" charset="0"/>
                        </a:rPr>
                        <a:t>1.5-1.55</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W [GeV]</a:t>
                      </a:r>
                    </a:p>
                    <a:p>
                      <a:pPr algn="ctr"/>
                      <a:r>
                        <a:rPr lang="en-US" sz="800" b="0">
                          <a:latin typeface="Helvetica" pitchFamily="2" charset="0"/>
                        </a:rPr>
                        <a:t>1.7-1.75</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a:latin typeface="Helvetica" pitchFamily="2" charset="0"/>
                        </a:rPr>
                        <a:t>Q</a:t>
                      </a:r>
                      <a:r>
                        <a:rPr lang="en-US" sz="800" b="0" baseline="30000">
                          <a:latin typeface="Helvetica" pitchFamily="2" charset="0"/>
                        </a:rPr>
                        <a:t>2</a:t>
                      </a:r>
                      <a:r>
                        <a:rPr lang="en-US" sz="800" b="0" baseline="0">
                          <a:latin typeface="Helvetica" pitchFamily="2" charset="0"/>
                        </a:rPr>
                        <a:t> [</a:t>
                      </a:r>
                      <a:r>
                        <a:rPr lang="en-US" sz="800" b="0">
                          <a:latin typeface="Helvetica" pitchFamily="2" charset="0"/>
                        </a:rPr>
                        <a:t>GeV</a:t>
                      </a:r>
                      <a:r>
                        <a:rPr lang="en-US" sz="800" b="0" baseline="30000">
                          <a:latin typeface="Helvetica" pitchFamily="2" charset="0"/>
                        </a:rPr>
                        <a:t>2</a:t>
                      </a:r>
                      <a:r>
                        <a:rPr lang="en-US" sz="800" b="0" baseline="0">
                          <a:latin typeface="Helvetica" pitchFamily="2" charset="0"/>
                        </a:rPr>
                        <a:t>]</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W</a:t>
                      </a:r>
                      <a:r>
                        <a:rPr lang="en-US" sz="800" b="0" baseline="-25000">
                          <a:latin typeface="Symbol" pitchFamily="2" charset="2"/>
                        </a:rPr>
                        <a:t>L</a:t>
                      </a:r>
                      <a:r>
                        <a:rPr lang="en-US" sz="800" b="0" baseline="0">
                          <a:latin typeface="Helvetica" pitchFamily="2" charset="0"/>
                        </a:rPr>
                        <a:t> [GeV]</a:t>
                      </a:r>
                      <a:endParaRPr lang="en-US" sz="800" b="0">
                        <a:latin typeface="Helvetica" pitchFamily="2" charset="0"/>
                      </a:endParaRPr>
                    </a:p>
                    <a:p>
                      <a:pPr algn="ctr"/>
                      <a:r>
                        <a:rPr lang="en-US" sz="800" b="0">
                          <a:latin typeface="Helvetica" pitchFamily="2" charset="0"/>
                        </a:rPr>
                        <a:t>1.7-1.75</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a:latin typeface="Helvetica" pitchFamily="2" charset="0"/>
                        </a:rPr>
                        <a:t>W</a:t>
                      </a:r>
                      <a:r>
                        <a:rPr lang="en-US" sz="800" b="0" baseline="-25000">
                          <a:latin typeface="Symbol" pitchFamily="2" charset="2"/>
                        </a:rPr>
                        <a:t>S</a:t>
                      </a:r>
                      <a:r>
                        <a:rPr lang="en-US" sz="800" b="0" baseline="0">
                          <a:latin typeface="Helvetica" pitchFamily="2" charset="0"/>
                        </a:rPr>
                        <a:t> </a:t>
                      </a:r>
                      <a:r>
                        <a:rPr lang="en-US" sz="800" b="0" kern="1200" baseline="0">
                          <a:solidFill>
                            <a:schemeClr val="dk1"/>
                          </a:solidFill>
                          <a:latin typeface="Helvetica" pitchFamily="2" charset="0"/>
                          <a:ea typeface="+mn-ea"/>
                          <a:cs typeface="+mn-cs"/>
                        </a:rPr>
                        <a:t>[GeV]</a:t>
                      </a:r>
                      <a:endParaRPr lang="en-US" sz="800" b="0" baseline="30000">
                        <a:latin typeface="Helvetica" pitchFamily="2" charset="0"/>
                      </a:endParaRPr>
                    </a:p>
                    <a:p>
                      <a:pPr algn="ctr"/>
                      <a:r>
                        <a:rPr lang="en-US" sz="800" b="0" baseline="0">
                          <a:latin typeface="Helvetica" pitchFamily="2" charset="0"/>
                        </a:rPr>
                        <a:t>1.7-1.75</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W</a:t>
                      </a:r>
                      <a:r>
                        <a:rPr lang="en-US" sz="800" b="0" baseline="-25000">
                          <a:latin typeface="Symbol" pitchFamily="2" charset="2"/>
                        </a:rPr>
                        <a:t>L</a:t>
                      </a:r>
                      <a:r>
                        <a:rPr lang="en-US" sz="800" b="0" baseline="0">
                          <a:latin typeface="Helvetica" pitchFamily="2" charset="0"/>
                        </a:rPr>
                        <a:t> [GeV]</a:t>
                      </a:r>
                      <a:endParaRPr lang="en-US" sz="800" b="0">
                        <a:latin typeface="Helvetica" pitchFamily="2" charset="0"/>
                      </a:endParaRPr>
                    </a:p>
                    <a:p>
                      <a:pPr algn="ctr"/>
                      <a:r>
                        <a:rPr lang="en-US" sz="800" b="0">
                          <a:latin typeface="Helvetica" pitchFamily="2" charset="0"/>
                        </a:rPr>
                        <a:t>1.9-1.95</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a:latin typeface="Helvetica" pitchFamily="2" charset="0"/>
                        </a:rPr>
                        <a:t>W</a:t>
                      </a:r>
                      <a:r>
                        <a:rPr lang="en-US" sz="800" b="0" baseline="-25000">
                          <a:latin typeface="Symbol" pitchFamily="2" charset="2"/>
                        </a:rPr>
                        <a:t>S</a:t>
                      </a:r>
                      <a:r>
                        <a:rPr lang="en-US" sz="800" b="0" baseline="0">
                          <a:latin typeface="Helvetica" pitchFamily="2" charset="0"/>
                        </a:rPr>
                        <a:t> </a:t>
                      </a:r>
                      <a:r>
                        <a:rPr lang="en-US" sz="800" b="0" kern="1200" baseline="0">
                          <a:solidFill>
                            <a:schemeClr val="dk1"/>
                          </a:solidFill>
                          <a:latin typeface="Helvetica" pitchFamily="2" charset="0"/>
                          <a:ea typeface="+mn-ea"/>
                          <a:cs typeface="+mn-cs"/>
                        </a:rPr>
                        <a:t>[GeV]</a:t>
                      </a:r>
                      <a:endParaRPr lang="en-US" sz="800" b="0" baseline="30000">
                        <a:latin typeface="Helvetica" pitchFamily="2" charset="0"/>
                      </a:endParaRPr>
                    </a:p>
                    <a:p>
                      <a:pPr algn="ctr"/>
                      <a:r>
                        <a:rPr lang="en-US" sz="800" b="0" baseline="0">
                          <a:latin typeface="Helvetica" pitchFamily="2" charset="0"/>
                        </a:rPr>
                        <a:t>1.9-1.95</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a:latin typeface="Helvetica" pitchFamily="2" charset="0"/>
                        </a:rPr>
                        <a:t>Q</a:t>
                      </a:r>
                      <a:r>
                        <a:rPr lang="en-US" sz="800" b="0" baseline="30000">
                          <a:latin typeface="Helvetica" pitchFamily="2" charset="0"/>
                        </a:rPr>
                        <a:t>2</a:t>
                      </a:r>
                      <a:r>
                        <a:rPr lang="en-US" sz="800" b="0" baseline="0">
                          <a:latin typeface="Helvetica" pitchFamily="2" charset="0"/>
                        </a:rPr>
                        <a:t> [</a:t>
                      </a:r>
                      <a:r>
                        <a:rPr lang="en-US" sz="800" b="0">
                          <a:latin typeface="Helvetica" pitchFamily="2" charset="0"/>
                        </a:rPr>
                        <a:t>GeV</a:t>
                      </a:r>
                      <a:r>
                        <a:rPr lang="en-US" sz="800" b="0" baseline="30000">
                          <a:latin typeface="Helvetica" pitchFamily="2" charset="0"/>
                        </a:rPr>
                        <a:t>2</a:t>
                      </a:r>
                      <a:r>
                        <a:rPr lang="en-US" sz="800" b="0" baseline="0">
                          <a:latin typeface="Helvetica" pitchFamily="2" charset="0"/>
                        </a:rPr>
                        <a:t>]</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W [GeV]</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baseline="0">
                          <a:latin typeface="Helvetica" pitchFamily="2" charset="0"/>
                        </a:rPr>
                        <a:t>1.7-1.75</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W [GeV]</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baseline="0">
                          <a:latin typeface="Helvetica" pitchFamily="2" charset="0"/>
                        </a:rPr>
                        <a:t>1.9-1.95</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73568501"/>
                  </a:ext>
                </a:extLst>
              </a:tr>
              <a:tr h="160020">
                <a:tc>
                  <a:txBody>
                    <a:bodyPr/>
                    <a:lstStyle/>
                    <a:p>
                      <a:pPr algn="ctr"/>
                      <a:endParaRPr lang="en-US" sz="800">
                        <a:latin typeface="Helvetica" pitchFamily="2" charset="0"/>
                      </a:endParaRP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endParaRPr lang="en-US" sz="800">
                        <a:latin typeface="Helvetica" pitchFamily="2" charset="0"/>
                      </a:endParaRP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endParaRPr lang="en-US" sz="800">
                        <a:latin typeface="Helvetica" pitchFamily="2" charset="0"/>
                      </a:endParaRP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r>
                        <a:rPr lang="en-US" sz="800" b="0">
                          <a:latin typeface="Helvetica" pitchFamily="2" charset="0"/>
                        </a:rPr>
                        <a:t>1.4-2.2</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63417</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6012</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66564</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33170</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endParaRPr lang="en-US" sz="800">
                        <a:latin typeface="Helvetica" pitchFamily="2" charset="0"/>
                      </a:endParaRP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endParaRPr lang="en-US" sz="800">
                        <a:latin typeface="Helvetica" pitchFamily="2" charset="0"/>
                      </a:endParaRP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endParaRPr lang="en-US" sz="800">
                        <a:latin typeface="Helvetica" pitchFamily="2" charset="0"/>
                      </a:endParaRP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3341180705"/>
                  </a:ext>
                </a:extLst>
              </a:tr>
              <a:tr h="160020">
                <a:tc>
                  <a:txBody>
                    <a:bodyPr/>
                    <a:lstStyle/>
                    <a:p>
                      <a:pPr algn="ctr"/>
                      <a:endParaRPr lang="en-US" sz="800">
                        <a:latin typeface="Helvetica" pitchFamily="2" charset="0"/>
                      </a:endParaRP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endParaRPr lang="en-US" sz="800">
                        <a:latin typeface="Helvetica" pitchFamily="2" charset="0"/>
                      </a:endParaRP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endParaRPr lang="en-US" sz="800">
                        <a:latin typeface="Helvetica" pitchFamily="2" charset="0"/>
                      </a:endParaRP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r>
                        <a:rPr lang="en-US" sz="800" b="0">
                          <a:latin typeface="Helvetica" pitchFamily="2" charset="0"/>
                        </a:rPr>
                        <a:t>2.2-3.0</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72144</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5364</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77443</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28720</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endParaRPr lang="en-US" sz="800">
                        <a:latin typeface="Helvetica" pitchFamily="2" charset="0"/>
                      </a:endParaRP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endParaRPr lang="en-US" sz="800">
                        <a:latin typeface="Helvetica" pitchFamily="2" charset="0"/>
                      </a:endParaRP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endParaRPr lang="en-US" sz="800">
                        <a:latin typeface="Helvetica" pitchFamily="2" charset="0"/>
                      </a:endParaRP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2888512365"/>
                  </a:ext>
                </a:extLst>
              </a:tr>
              <a:tr h="160020">
                <a:tc>
                  <a:txBody>
                    <a:bodyPr/>
                    <a:lstStyle/>
                    <a:p>
                      <a:pPr algn="ctr"/>
                      <a:r>
                        <a:rPr lang="en-US" sz="800">
                          <a:latin typeface="Helvetica" pitchFamily="2" charset="0"/>
                        </a:rPr>
                        <a:t>5.2-5.8</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15272</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4175</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3.0-4.0</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52358</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3945</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51991</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18936</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5.2-5.8</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2813</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2808</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377155"/>
                  </a:ext>
                </a:extLst>
              </a:tr>
              <a:tr h="160020">
                <a:tc>
                  <a:txBody>
                    <a:bodyPr/>
                    <a:lstStyle/>
                    <a:p>
                      <a:pPr algn="ctr"/>
                      <a:r>
                        <a:rPr lang="en-US" sz="800">
                          <a:latin typeface="Helvetica" pitchFamily="2" charset="0"/>
                        </a:rPr>
                        <a:t>5.8-6.5</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10737</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2637</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4.0-5.0</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24833</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3103</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26690</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5925</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5.8-6.5</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1822</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1969</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57023070"/>
                  </a:ext>
                </a:extLst>
              </a:tr>
              <a:tr h="160020">
                <a:tc>
                  <a:txBody>
                    <a:bodyPr/>
                    <a:lstStyle/>
                    <a:p>
                      <a:pPr algn="ctr"/>
                      <a:r>
                        <a:rPr lang="en-US" sz="800">
                          <a:latin typeface="Helvetica" pitchFamily="2" charset="0"/>
                        </a:rPr>
                        <a:t>6.5-7.2</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7367</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1684</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5.0-6.0</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11203</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1598</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11160</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2642</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6.5-7.2</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1159</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1294</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56280939"/>
                  </a:ext>
                </a:extLst>
              </a:tr>
              <a:tr h="160020">
                <a:tc>
                  <a:txBody>
                    <a:bodyPr/>
                    <a:lstStyle/>
                    <a:p>
                      <a:pPr algn="ctr"/>
                      <a:r>
                        <a:rPr lang="en-US" sz="800">
                          <a:latin typeface="Helvetica" pitchFamily="2" charset="0"/>
                        </a:rPr>
                        <a:t>7.2-8.1</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4567</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1290</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6.0-7.0</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5566</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648</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6300</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943</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7.2-8.1</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661</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924</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38219146"/>
                  </a:ext>
                </a:extLst>
              </a:tr>
              <a:tr h="160020">
                <a:tc>
                  <a:txBody>
                    <a:bodyPr/>
                    <a:lstStyle/>
                    <a:p>
                      <a:pPr algn="ctr"/>
                      <a:r>
                        <a:rPr lang="en-US" sz="800">
                          <a:latin typeface="Helvetica" pitchFamily="2" charset="0"/>
                        </a:rPr>
                        <a:t>8.1-9.1</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2742</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540</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7.0-8.0</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2606</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338</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3276</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633</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8.1-9.1</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364</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414</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54987423"/>
                  </a:ext>
                </a:extLst>
              </a:tr>
              <a:tr h="160020">
                <a:tc>
                  <a:txBody>
                    <a:bodyPr/>
                    <a:lstStyle/>
                    <a:p>
                      <a:pPr algn="ctr"/>
                      <a:r>
                        <a:rPr lang="en-US" sz="800">
                          <a:latin typeface="Helvetica" pitchFamily="2" charset="0"/>
                        </a:rPr>
                        <a:t>9.1-10.5</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1453</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194</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8.0-9.0</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1440</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244</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936</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86</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9.1-10.5</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118</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dirty="0">
                          <a:latin typeface="Helvetica" pitchFamily="2" charset="0"/>
                        </a:rPr>
                        <a:t>179</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70143630"/>
                  </a:ext>
                </a:extLst>
              </a:tr>
            </a:tbl>
          </a:graphicData>
        </a:graphic>
      </p:graphicFrame>
      <p:sp>
        <p:nvSpPr>
          <p:cNvPr id="11" name="TextBox 10">
            <a:extLst>
              <a:ext uri="{FF2B5EF4-FFF2-40B4-BE49-F238E27FC236}">
                <a16:creationId xmlns:a16="http://schemas.microsoft.com/office/drawing/2014/main" id="{719E470F-28CB-8642-974B-38E710E83B8A}"/>
              </a:ext>
            </a:extLst>
          </p:cNvPr>
          <p:cNvSpPr txBox="1"/>
          <p:nvPr/>
        </p:nvSpPr>
        <p:spPr>
          <a:xfrm>
            <a:off x="2036758" y="1666353"/>
            <a:ext cx="5177944" cy="369332"/>
          </a:xfrm>
          <a:prstGeom prst="rect">
            <a:avLst/>
          </a:prstGeom>
          <a:noFill/>
          <a:ln w="19050">
            <a:solidFill>
              <a:srgbClr val="008100"/>
            </a:solidFill>
          </a:ln>
        </p:spPr>
        <p:txBody>
          <a:bodyPr wrap="square" rtlCol="0" anchor="ctr">
            <a:spAutoFit/>
          </a:bodyPr>
          <a:lstStyle/>
          <a:p>
            <a:pPr algn="ctr"/>
            <a:r>
              <a:rPr lang="en-US" sz="1800">
                <a:solidFill>
                  <a:srgbClr val="7030A0"/>
                </a:solidFill>
                <a:latin typeface="+mj-lt"/>
              </a:rPr>
              <a:t>kinematic coverage for RG-A data @ 10.6 GeV</a:t>
            </a:r>
          </a:p>
        </p:txBody>
      </p:sp>
      <p:grpSp>
        <p:nvGrpSpPr>
          <p:cNvPr id="2" name="Group 1">
            <a:extLst>
              <a:ext uri="{FF2B5EF4-FFF2-40B4-BE49-F238E27FC236}">
                <a16:creationId xmlns:a16="http://schemas.microsoft.com/office/drawing/2014/main" id="{5890A9E3-3A53-E840-87ED-04423E8968E4}"/>
              </a:ext>
            </a:extLst>
          </p:cNvPr>
          <p:cNvGrpSpPr/>
          <p:nvPr/>
        </p:nvGrpSpPr>
        <p:grpSpPr>
          <a:xfrm>
            <a:off x="1108875" y="2057156"/>
            <a:ext cx="6889586" cy="1673258"/>
            <a:chOff x="-45501" y="1599875"/>
            <a:chExt cx="9186114" cy="2231010"/>
          </a:xfrm>
        </p:grpSpPr>
        <p:pic>
          <p:nvPicPr>
            <p:cNvPr id="66" name="Picture 65">
              <a:extLst>
                <a:ext uri="{FF2B5EF4-FFF2-40B4-BE49-F238E27FC236}">
                  <a16:creationId xmlns:a16="http://schemas.microsoft.com/office/drawing/2014/main" id="{B2B6E61B-D917-5D4F-B788-3D803F724266}"/>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2457547" y="1804595"/>
              <a:ext cx="2103120" cy="1783080"/>
            </a:xfrm>
            <a:prstGeom prst="rect">
              <a:avLst/>
            </a:prstGeom>
          </p:spPr>
        </p:pic>
        <p:pic>
          <p:nvPicPr>
            <p:cNvPr id="63" name="Рисунок 3">
              <a:extLst>
                <a:ext uri="{FF2B5EF4-FFF2-40B4-BE49-F238E27FC236}">
                  <a16:creationId xmlns:a16="http://schemas.microsoft.com/office/drawing/2014/main" id="{FBB3B0DA-3FB8-AB47-93B3-02DCDDD97C98}"/>
                </a:ext>
              </a:extLst>
            </p:cNvPr>
            <p:cNvPicPr>
              <a:picLocks/>
            </p:cNvPicPr>
            <p:nvPr/>
          </p:nvPicPr>
          <p:blipFill rotWithShape="1">
            <a:blip r:embed="rId3">
              <a:extLst>
                <a:ext uri="{28A0092B-C50C-407E-A947-70E740481C1C}">
                  <a14:useLocalDpi xmlns:a14="http://schemas.microsoft.com/office/drawing/2010/main" val="0"/>
                </a:ext>
              </a:extLst>
            </a:blip>
            <a:srcRect l="9959" t="12674" r="4789" b="8212"/>
            <a:stretch/>
          </p:blipFill>
          <p:spPr>
            <a:xfrm>
              <a:off x="174545" y="1854333"/>
              <a:ext cx="2048256" cy="1773936"/>
            </a:xfrm>
            <a:prstGeom prst="rect">
              <a:avLst/>
            </a:prstGeom>
          </p:spPr>
        </p:pic>
        <p:pic>
          <p:nvPicPr>
            <p:cNvPr id="8" name="Picture 7">
              <a:extLst>
                <a:ext uri="{FF2B5EF4-FFF2-40B4-BE49-F238E27FC236}">
                  <a16:creationId xmlns:a16="http://schemas.microsoft.com/office/drawing/2014/main" id="{378D2B81-316C-FE43-BF48-33349903C040}"/>
                </a:ext>
              </a:extLst>
            </p:cNvPr>
            <p:cNvPicPr>
              <a:picLocks/>
            </p:cNvPicPr>
            <p:nvPr/>
          </p:nvPicPr>
          <p:blipFill rotWithShape="1">
            <a:blip r:embed="rId4" cstate="print">
              <a:extLst>
                <a:ext uri="{28A0092B-C50C-407E-A947-70E740481C1C}">
                  <a14:useLocalDpi xmlns:a14="http://schemas.microsoft.com/office/drawing/2010/main" val="0"/>
                </a:ext>
              </a:extLst>
            </a:blip>
            <a:srcRect t="1704" b="6268"/>
            <a:stretch/>
          </p:blipFill>
          <p:spPr>
            <a:xfrm>
              <a:off x="7032906" y="1893129"/>
              <a:ext cx="2011680" cy="1682986"/>
            </a:xfrm>
            <a:prstGeom prst="rect">
              <a:avLst/>
            </a:prstGeom>
          </p:spPr>
        </p:pic>
        <p:sp>
          <p:nvSpPr>
            <p:cNvPr id="13" name="TextBox 12">
              <a:extLst>
                <a:ext uri="{FF2B5EF4-FFF2-40B4-BE49-F238E27FC236}">
                  <a16:creationId xmlns:a16="http://schemas.microsoft.com/office/drawing/2014/main" id="{3BEEC1CC-A38E-7E4B-AEE0-0C29043EA0F3}"/>
                </a:ext>
              </a:extLst>
            </p:cNvPr>
            <p:cNvSpPr txBox="1"/>
            <p:nvPr/>
          </p:nvSpPr>
          <p:spPr>
            <a:xfrm rot="16200000">
              <a:off x="1944412" y="2045614"/>
              <a:ext cx="928583" cy="276999"/>
            </a:xfrm>
            <a:prstGeom prst="rect">
              <a:avLst/>
            </a:prstGeom>
            <a:noFill/>
          </p:spPr>
          <p:txBody>
            <a:bodyPr wrap="square" rtlCol="0">
              <a:spAutoFit/>
            </a:bodyPr>
            <a:lstStyle/>
            <a:p>
              <a:pPr algn="ctr"/>
              <a:r>
                <a:rPr lang="en-US" sz="750">
                  <a:solidFill>
                    <a:srgbClr val="7030A0"/>
                  </a:solidFill>
                  <a:latin typeface="+mj-lt"/>
                </a:rPr>
                <a:t>Q</a:t>
              </a:r>
              <a:r>
                <a:rPr lang="en-US" sz="750" baseline="30000">
                  <a:solidFill>
                    <a:srgbClr val="7030A0"/>
                  </a:solidFill>
                  <a:latin typeface="+mj-lt"/>
                </a:rPr>
                <a:t>2</a:t>
              </a:r>
              <a:r>
                <a:rPr lang="en-US" sz="750">
                  <a:solidFill>
                    <a:srgbClr val="7030A0"/>
                  </a:solidFill>
                  <a:latin typeface="+mj-lt"/>
                </a:rPr>
                <a:t> (GeV</a:t>
              </a:r>
              <a:r>
                <a:rPr lang="en-US" sz="750" baseline="30000">
                  <a:solidFill>
                    <a:srgbClr val="7030A0"/>
                  </a:solidFill>
                  <a:latin typeface="+mj-lt"/>
                </a:rPr>
                <a:t>2</a:t>
              </a:r>
              <a:r>
                <a:rPr lang="en-US" sz="750">
                  <a:solidFill>
                    <a:srgbClr val="7030A0"/>
                  </a:solidFill>
                  <a:latin typeface="+mj-lt"/>
                </a:rPr>
                <a:t>)</a:t>
              </a:r>
            </a:p>
          </p:txBody>
        </p:sp>
        <p:sp>
          <p:nvSpPr>
            <p:cNvPr id="14" name="TextBox 13">
              <a:extLst>
                <a:ext uri="{FF2B5EF4-FFF2-40B4-BE49-F238E27FC236}">
                  <a16:creationId xmlns:a16="http://schemas.microsoft.com/office/drawing/2014/main" id="{41FFC5D2-5743-6442-B624-A0203EC70505}"/>
                </a:ext>
              </a:extLst>
            </p:cNvPr>
            <p:cNvSpPr txBox="1"/>
            <p:nvPr/>
          </p:nvSpPr>
          <p:spPr>
            <a:xfrm>
              <a:off x="3707311" y="3553886"/>
              <a:ext cx="783051" cy="276999"/>
            </a:xfrm>
            <a:prstGeom prst="rect">
              <a:avLst/>
            </a:prstGeom>
            <a:noFill/>
          </p:spPr>
          <p:txBody>
            <a:bodyPr wrap="square" rtlCol="0">
              <a:spAutoFit/>
            </a:bodyPr>
            <a:lstStyle/>
            <a:p>
              <a:pPr algn="ctr"/>
              <a:r>
                <a:rPr lang="en-US" sz="750">
                  <a:solidFill>
                    <a:srgbClr val="7030A0"/>
                  </a:solidFill>
                  <a:latin typeface="+mj-lt"/>
                </a:rPr>
                <a:t>W (GeV)</a:t>
              </a:r>
            </a:p>
          </p:txBody>
        </p:sp>
        <p:cxnSp>
          <p:nvCxnSpPr>
            <p:cNvPr id="21" name="Straight Arrow Connector 20"/>
            <p:cNvCxnSpPr>
              <a:cxnSpLocks/>
            </p:cNvCxnSpPr>
            <p:nvPr/>
          </p:nvCxnSpPr>
          <p:spPr bwMode="auto">
            <a:xfrm flipH="1" flipV="1">
              <a:off x="7688623" y="2918603"/>
              <a:ext cx="135380" cy="344582"/>
            </a:xfrm>
            <a:prstGeom prst="straightConnector1">
              <a:avLst/>
            </a:prstGeom>
            <a:noFill/>
            <a:ln w="9525" cap="flat" cmpd="sng" algn="ctr">
              <a:solidFill>
                <a:schemeClr val="tx1"/>
              </a:solidFill>
              <a:prstDash val="solid"/>
              <a:round/>
              <a:headEnd type="none" w="med" len="med"/>
              <a:tailEnd type="arrow"/>
            </a:ln>
            <a:effectLst/>
          </p:spPr>
        </p:cxnSp>
        <p:cxnSp>
          <p:nvCxnSpPr>
            <p:cNvPr id="22" name="Straight Arrow Connector 21"/>
            <p:cNvCxnSpPr>
              <a:cxnSpLocks/>
              <a:stCxn id="24" idx="0"/>
            </p:cNvCxnSpPr>
            <p:nvPr/>
          </p:nvCxnSpPr>
          <p:spPr bwMode="auto">
            <a:xfrm flipH="1" flipV="1">
              <a:off x="7877958" y="2271569"/>
              <a:ext cx="62476" cy="559258"/>
            </a:xfrm>
            <a:prstGeom prst="straightConnector1">
              <a:avLst/>
            </a:prstGeom>
            <a:noFill/>
            <a:ln w="9525" cap="flat" cmpd="sng" algn="ctr">
              <a:solidFill>
                <a:schemeClr val="tx1"/>
              </a:solidFill>
              <a:prstDash val="solid"/>
              <a:round/>
              <a:headEnd type="none" w="med" len="med"/>
              <a:tailEnd type="arrow"/>
            </a:ln>
            <a:effectLst/>
          </p:spPr>
        </p:cxnSp>
        <p:sp>
          <p:nvSpPr>
            <p:cNvPr id="23" name="TextBox 22"/>
            <p:cNvSpPr txBox="1"/>
            <p:nvPr/>
          </p:nvSpPr>
          <p:spPr>
            <a:xfrm>
              <a:off x="7759030" y="3206989"/>
              <a:ext cx="457819" cy="276999"/>
            </a:xfrm>
            <a:prstGeom prst="rect">
              <a:avLst/>
            </a:prstGeom>
            <a:noFill/>
          </p:spPr>
          <p:txBody>
            <a:bodyPr wrap="none" rtlCol="0">
              <a:spAutoFit/>
            </a:bodyPr>
            <a:lstStyle/>
            <a:p>
              <a:r>
                <a:rPr lang="en-US" sz="750"/>
                <a:t>2nd</a:t>
              </a:r>
            </a:p>
          </p:txBody>
        </p:sp>
        <p:sp>
          <p:nvSpPr>
            <p:cNvPr id="24" name="TextBox 23"/>
            <p:cNvSpPr txBox="1"/>
            <p:nvPr/>
          </p:nvSpPr>
          <p:spPr>
            <a:xfrm>
              <a:off x="7725418" y="2830828"/>
              <a:ext cx="430032" cy="276999"/>
            </a:xfrm>
            <a:prstGeom prst="rect">
              <a:avLst/>
            </a:prstGeom>
            <a:noFill/>
          </p:spPr>
          <p:txBody>
            <a:bodyPr wrap="none" rtlCol="0">
              <a:spAutoFit/>
            </a:bodyPr>
            <a:lstStyle/>
            <a:p>
              <a:r>
                <a:rPr lang="en-US" sz="750"/>
                <a:t>3rd</a:t>
              </a:r>
            </a:p>
          </p:txBody>
        </p:sp>
        <p:sp>
          <p:nvSpPr>
            <p:cNvPr id="25" name="TextBox 24"/>
            <p:cNvSpPr txBox="1"/>
            <p:nvPr/>
          </p:nvSpPr>
          <p:spPr>
            <a:xfrm>
              <a:off x="8130566" y="2985519"/>
              <a:ext cx="876736" cy="430887"/>
            </a:xfrm>
            <a:prstGeom prst="rect">
              <a:avLst/>
            </a:prstGeom>
            <a:noFill/>
          </p:spPr>
          <p:txBody>
            <a:bodyPr wrap="none" rtlCol="0">
              <a:spAutoFit/>
            </a:bodyPr>
            <a:lstStyle/>
            <a:p>
              <a:r>
                <a:rPr lang="en-US" sz="750"/>
                <a:t>resonance </a:t>
              </a:r>
            </a:p>
            <a:p>
              <a:r>
                <a:rPr lang="en-US" sz="750"/>
                <a:t>regions </a:t>
              </a:r>
            </a:p>
          </p:txBody>
        </p:sp>
        <p:cxnSp>
          <p:nvCxnSpPr>
            <p:cNvPr id="26" name="Straight Arrow Connector 25"/>
            <p:cNvCxnSpPr>
              <a:cxnSpLocks/>
            </p:cNvCxnSpPr>
            <p:nvPr/>
          </p:nvCxnSpPr>
          <p:spPr bwMode="auto">
            <a:xfrm flipH="1" flipV="1">
              <a:off x="8038746" y="2124071"/>
              <a:ext cx="246860" cy="300568"/>
            </a:xfrm>
            <a:prstGeom prst="straightConnector1">
              <a:avLst/>
            </a:prstGeom>
            <a:noFill/>
            <a:ln w="9525" cap="flat" cmpd="sng" algn="ctr">
              <a:solidFill>
                <a:schemeClr val="tx1"/>
              </a:solidFill>
              <a:prstDash val="solid"/>
              <a:round/>
              <a:headEnd type="none" w="med" len="med"/>
              <a:tailEnd type="arrow"/>
            </a:ln>
            <a:effectLst/>
          </p:spPr>
        </p:cxnSp>
        <p:sp>
          <p:nvSpPr>
            <p:cNvPr id="27" name="TextBox 26"/>
            <p:cNvSpPr txBox="1"/>
            <p:nvPr/>
          </p:nvSpPr>
          <p:spPr>
            <a:xfrm>
              <a:off x="7979456" y="2425049"/>
              <a:ext cx="975053" cy="276999"/>
            </a:xfrm>
            <a:prstGeom prst="rect">
              <a:avLst/>
            </a:prstGeom>
            <a:noFill/>
          </p:spPr>
          <p:txBody>
            <a:bodyPr wrap="none" rtlCol="0">
              <a:spAutoFit/>
            </a:bodyPr>
            <a:lstStyle/>
            <a:p>
              <a:r>
                <a:rPr lang="en-US" sz="750"/>
                <a:t>resonances?</a:t>
              </a:r>
            </a:p>
          </p:txBody>
        </p:sp>
        <p:sp>
          <p:nvSpPr>
            <p:cNvPr id="41" name="TextBox 40">
              <a:extLst>
                <a:ext uri="{FF2B5EF4-FFF2-40B4-BE49-F238E27FC236}">
                  <a16:creationId xmlns:a16="http://schemas.microsoft.com/office/drawing/2014/main" id="{BAA2CA5A-7DA4-1546-A62E-B74E7510CEDC}"/>
                </a:ext>
              </a:extLst>
            </p:cNvPr>
            <p:cNvSpPr txBox="1"/>
            <p:nvPr/>
          </p:nvSpPr>
          <p:spPr>
            <a:xfrm rot="16200000">
              <a:off x="-371292" y="2048025"/>
              <a:ext cx="928582" cy="276999"/>
            </a:xfrm>
            <a:prstGeom prst="rect">
              <a:avLst/>
            </a:prstGeom>
            <a:noFill/>
          </p:spPr>
          <p:txBody>
            <a:bodyPr wrap="square" rtlCol="0">
              <a:spAutoFit/>
            </a:bodyPr>
            <a:lstStyle/>
            <a:p>
              <a:pPr algn="ctr"/>
              <a:r>
                <a:rPr lang="en-US" sz="750">
                  <a:solidFill>
                    <a:srgbClr val="7030A0"/>
                  </a:solidFill>
                  <a:latin typeface="+mj-lt"/>
                </a:rPr>
                <a:t>Q</a:t>
              </a:r>
              <a:r>
                <a:rPr lang="en-US" sz="750" baseline="30000">
                  <a:solidFill>
                    <a:srgbClr val="7030A0"/>
                  </a:solidFill>
                  <a:latin typeface="+mj-lt"/>
                </a:rPr>
                <a:t>2</a:t>
              </a:r>
              <a:r>
                <a:rPr lang="en-US" sz="750">
                  <a:solidFill>
                    <a:srgbClr val="7030A0"/>
                  </a:solidFill>
                  <a:latin typeface="+mj-lt"/>
                </a:rPr>
                <a:t> (GeV</a:t>
              </a:r>
              <a:r>
                <a:rPr lang="en-US" sz="750" baseline="30000">
                  <a:solidFill>
                    <a:srgbClr val="7030A0"/>
                  </a:solidFill>
                  <a:latin typeface="+mj-lt"/>
                </a:rPr>
                <a:t>2</a:t>
              </a:r>
              <a:r>
                <a:rPr lang="en-US" sz="750">
                  <a:solidFill>
                    <a:srgbClr val="7030A0"/>
                  </a:solidFill>
                  <a:latin typeface="+mj-lt"/>
                </a:rPr>
                <a:t>)</a:t>
              </a:r>
            </a:p>
          </p:txBody>
        </p:sp>
        <p:sp>
          <p:nvSpPr>
            <p:cNvPr id="42" name="TextBox 41">
              <a:extLst>
                <a:ext uri="{FF2B5EF4-FFF2-40B4-BE49-F238E27FC236}">
                  <a16:creationId xmlns:a16="http://schemas.microsoft.com/office/drawing/2014/main" id="{BEC6AB6D-9FC7-334D-94C1-1F359E1EFB58}"/>
                </a:ext>
              </a:extLst>
            </p:cNvPr>
            <p:cNvSpPr txBox="1"/>
            <p:nvPr/>
          </p:nvSpPr>
          <p:spPr>
            <a:xfrm>
              <a:off x="1349227" y="3553886"/>
              <a:ext cx="783051" cy="276999"/>
            </a:xfrm>
            <a:prstGeom prst="rect">
              <a:avLst/>
            </a:prstGeom>
            <a:noFill/>
          </p:spPr>
          <p:txBody>
            <a:bodyPr wrap="square" rtlCol="0">
              <a:spAutoFit/>
            </a:bodyPr>
            <a:lstStyle/>
            <a:p>
              <a:pPr algn="ctr"/>
              <a:r>
                <a:rPr lang="en-US" sz="750">
                  <a:solidFill>
                    <a:srgbClr val="7030A0"/>
                  </a:solidFill>
                  <a:latin typeface="+mj-lt"/>
                </a:rPr>
                <a:t>W (GeV)</a:t>
              </a:r>
            </a:p>
          </p:txBody>
        </p:sp>
        <p:pic>
          <p:nvPicPr>
            <p:cNvPr id="10" name="Picture 9">
              <a:extLst>
                <a:ext uri="{FF2B5EF4-FFF2-40B4-BE49-F238E27FC236}">
                  <a16:creationId xmlns:a16="http://schemas.microsoft.com/office/drawing/2014/main" id="{71003C60-C207-3347-B150-D5D1FDD1372C}"/>
                </a:ext>
              </a:extLst>
            </p:cNvPr>
            <p:cNvPicPr>
              <a:picLocks/>
            </p:cNvPicPr>
            <p:nvPr/>
          </p:nvPicPr>
          <p:blipFill rotWithShape="1">
            <a:blip r:embed="rId5" cstate="print">
              <a:extLst>
                <a:ext uri="{28A0092B-C50C-407E-A947-70E740481C1C}">
                  <a14:useLocalDpi xmlns:a14="http://schemas.microsoft.com/office/drawing/2010/main" val="0"/>
                </a:ext>
              </a:extLst>
            </a:blip>
            <a:srcRect l="5834" b="5818"/>
            <a:stretch/>
          </p:blipFill>
          <p:spPr>
            <a:xfrm>
              <a:off x="4923387" y="1864677"/>
              <a:ext cx="2039112" cy="1722399"/>
            </a:xfrm>
            <a:prstGeom prst="rect">
              <a:avLst/>
            </a:prstGeom>
          </p:spPr>
        </p:pic>
        <p:sp>
          <p:nvSpPr>
            <p:cNvPr id="45" name="TextBox 44">
              <a:extLst>
                <a:ext uri="{FF2B5EF4-FFF2-40B4-BE49-F238E27FC236}">
                  <a16:creationId xmlns:a16="http://schemas.microsoft.com/office/drawing/2014/main" id="{684260F7-7042-5747-B05E-2DB33A0E5A92}"/>
                </a:ext>
              </a:extLst>
            </p:cNvPr>
            <p:cNvSpPr txBox="1"/>
            <p:nvPr/>
          </p:nvSpPr>
          <p:spPr>
            <a:xfrm>
              <a:off x="6013296" y="3553886"/>
              <a:ext cx="783051" cy="276999"/>
            </a:xfrm>
            <a:prstGeom prst="rect">
              <a:avLst/>
            </a:prstGeom>
            <a:noFill/>
          </p:spPr>
          <p:txBody>
            <a:bodyPr wrap="square" rtlCol="0">
              <a:spAutoFit/>
            </a:bodyPr>
            <a:lstStyle/>
            <a:p>
              <a:pPr algn="ctr"/>
              <a:r>
                <a:rPr lang="en-US" sz="750">
                  <a:solidFill>
                    <a:srgbClr val="7030A0"/>
                  </a:solidFill>
                  <a:latin typeface="+mj-lt"/>
                </a:rPr>
                <a:t>W (GeV)</a:t>
              </a:r>
            </a:p>
          </p:txBody>
        </p:sp>
        <p:sp>
          <p:nvSpPr>
            <p:cNvPr id="46" name="TextBox 45">
              <a:extLst>
                <a:ext uri="{FF2B5EF4-FFF2-40B4-BE49-F238E27FC236}">
                  <a16:creationId xmlns:a16="http://schemas.microsoft.com/office/drawing/2014/main" id="{C72B5237-D24B-D24A-B269-FDE79328C457}"/>
                </a:ext>
              </a:extLst>
            </p:cNvPr>
            <p:cNvSpPr txBox="1"/>
            <p:nvPr/>
          </p:nvSpPr>
          <p:spPr>
            <a:xfrm>
              <a:off x="8357562" y="3553886"/>
              <a:ext cx="783051" cy="276999"/>
            </a:xfrm>
            <a:prstGeom prst="rect">
              <a:avLst/>
            </a:prstGeom>
            <a:noFill/>
          </p:spPr>
          <p:txBody>
            <a:bodyPr wrap="square" rtlCol="0">
              <a:spAutoFit/>
            </a:bodyPr>
            <a:lstStyle/>
            <a:p>
              <a:pPr algn="ctr"/>
              <a:r>
                <a:rPr lang="en-US" sz="750">
                  <a:solidFill>
                    <a:srgbClr val="7030A0"/>
                  </a:solidFill>
                  <a:latin typeface="+mj-lt"/>
                </a:rPr>
                <a:t>W (GeV)</a:t>
              </a:r>
            </a:p>
          </p:txBody>
        </p:sp>
        <p:sp>
          <p:nvSpPr>
            <p:cNvPr id="51" name="TextBox 50">
              <a:extLst>
                <a:ext uri="{FF2B5EF4-FFF2-40B4-BE49-F238E27FC236}">
                  <a16:creationId xmlns:a16="http://schemas.microsoft.com/office/drawing/2014/main" id="{7BA29A3E-ECE0-9542-9058-5124703FDFFE}"/>
                </a:ext>
              </a:extLst>
            </p:cNvPr>
            <p:cNvSpPr txBox="1"/>
            <p:nvPr/>
          </p:nvSpPr>
          <p:spPr>
            <a:xfrm rot="16200000">
              <a:off x="4368325" y="2048026"/>
              <a:ext cx="928582" cy="276999"/>
            </a:xfrm>
            <a:prstGeom prst="rect">
              <a:avLst/>
            </a:prstGeom>
            <a:noFill/>
          </p:spPr>
          <p:txBody>
            <a:bodyPr wrap="square" rtlCol="0">
              <a:spAutoFit/>
            </a:bodyPr>
            <a:lstStyle/>
            <a:p>
              <a:pPr algn="ctr"/>
              <a:r>
                <a:rPr lang="en-US" sz="750">
                  <a:solidFill>
                    <a:srgbClr val="7030A0"/>
                  </a:solidFill>
                  <a:latin typeface="+mj-lt"/>
                </a:rPr>
                <a:t>Q</a:t>
              </a:r>
              <a:r>
                <a:rPr lang="en-US" sz="750" baseline="30000">
                  <a:solidFill>
                    <a:srgbClr val="7030A0"/>
                  </a:solidFill>
                  <a:latin typeface="+mj-lt"/>
                </a:rPr>
                <a:t>2</a:t>
              </a:r>
              <a:r>
                <a:rPr lang="en-US" sz="750">
                  <a:solidFill>
                    <a:srgbClr val="7030A0"/>
                  </a:solidFill>
                  <a:latin typeface="+mj-lt"/>
                </a:rPr>
                <a:t> (GeV</a:t>
              </a:r>
              <a:r>
                <a:rPr lang="en-US" sz="750" baseline="30000">
                  <a:solidFill>
                    <a:srgbClr val="7030A0"/>
                  </a:solidFill>
                  <a:latin typeface="+mj-lt"/>
                </a:rPr>
                <a:t>2</a:t>
              </a:r>
              <a:r>
                <a:rPr lang="en-US" sz="750">
                  <a:solidFill>
                    <a:srgbClr val="7030A0"/>
                  </a:solidFill>
                  <a:latin typeface="+mj-lt"/>
                </a:rPr>
                <a:t>)</a:t>
              </a:r>
            </a:p>
          </p:txBody>
        </p:sp>
        <p:sp>
          <p:nvSpPr>
            <p:cNvPr id="18" name="TextBox 17">
              <a:extLst>
                <a:ext uri="{FF2B5EF4-FFF2-40B4-BE49-F238E27FC236}">
                  <a16:creationId xmlns:a16="http://schemas.microsoft.com/office/drawing/2014/main" id="{719E470F-28CB-8642-974B-38E710E83B8A}"/>
                </a:ext>
              </a:extLst>
            </p:cNvPr>
            <p:cNvSpPr txBox="1"/>
            <p:nvPr/>
          </p:nvSpPr>
          <p:spPr>
            <a:xfrm>
              <a:off x="3102832" y="1627340"/>
              <a:ext cx="858745" cy="369332"/>
            </a:xfrm>
            <a:prstGeom prst="rect">
              <a:avLst/>
            </a:prstGeom>
            <a:noFill/>
          </p:spPr>
          <p:txBody>
            <a:bodyPr wrap="square" rtlCol="0">
              <a:spAutoFit/>
            </a:bodyPr>
            <a:lstStyle/>
            <a:p>
              <a:pPr algn="ctr"/>
              <a:r>
                <a:rPr lang="en-US" sz="1200" dirty="0">
                  <a:solidFill>
                    <a:srgbClr val="7030A0"/>
                  </a:solidFill>
                  <a:latin typeface="+mj-lt"/>
                  <a:cs typeface="Symbol" charset="2"/>
                </a:rPr>
                <a:t>K</a:t>
              </a:r>
              <a:r>
                <a:rPr lang="en-US" sz="1200" baseline="30000" dirty="0">
                  <a:solidFill>
                    <a:srgbClr val="7030A0"/>
                  </a:solidFill>
                  <a:latin typeface="+mj-lt"/>
                </a:rPr>
                <a:t>+</a:t>
              </a:r>
              <a:r>
                <a:rPr lang="en-US" sz="1200" dirty="0">
                  <a:solidFill>
                    <a:srgbClr val="7030A0"/>
                  </a:solidFill>
                  <a:latin typeface="+mj-lt"/>
                </a:rPr>
                <a:t>Y   </a:t>
              </a:r>
            </a:p>
          </p:txBody>
        </p:sp>
        <p:sp>
          <p:nvSpPr>
            <p:cNvPr id="17" name="TextBox 16">
              <a:extLst>
                <a:ext uri="{FF2B5EF4-FFF2-40B4-BE49-F238E27FC236}">
                  <a16:creationId xmlns:a16="http://schemas.microsoft.com/office/drawing/2014/main" id="{719E470F-28CB-8642-974B-38E710E83B8A}"/>
                </a:ext>
              </a:extLst>
            </p:cNvPr>
            <p:cNvSpPr txBox="1"/>
            <p:nvPr/>
          </p:nvSpPr>
          <p:spPr>
            <a:xfrm>
              <a:off x="904320" y="1622555"/>
              <a:ext cx="487867" cy="615553"/>
            </a:xfrm>
            <a:prstGeom prst="rect">
              <a:avLst/>
            </a:prstGeom>
            <a:noFill/>
          </p:spPr>
          <p:txBody>
            <a:bodyPr wrap="square" rtlCol="0">
              <a:spAutoFit/>
            </a:bodyPr>
            <a:lstStyle/>
            <a:p>
              <a:pPr algn="ctr"/>
              <a:r>
                <a:rPr lang="en-US" sz="1200">
                  <a:solidFill>
                    <a:srgbClr val="7030A0"/>
                  </a:solidFill>
                  <a:latin typeface="Symbol" pitchFamily="2" charset="2"/>
                  <a:cs typeface="Symbol" charset="2"/>
                </a:rPr>
                <a:t>p</a:t>
              </a:r>
              <a:r>
                <a:rPr lang="en-US" sz="1200" baseline="30000">
                  <a:solidFill>
                    <a:srgbClr val="7030A0"/>
                  </a:solidFill>
                  <a:latin typeface="+mj-lt"/>
                </a:rPr>
                <a:t>+</a:t>
              </a:r>
              <a:r>
                <a:rPr lang="en-US" sz="1200">
                  <a:solidFill>
                    <a:srgbClr val="7030A0"/>
                  </a:solidFill>
                  <a:latin typeface="+mj-lt"/>
                </a:rPr>
                <a:t>n   </a:t>
              </a:r>
            </a:p>
          </p:txBody>
        </p:sp>
        <p:sp>
          <p:nvSpPr>
            <p:cNvPr id="56" name="Rectangle 55">
              <a:extLst>
                <a:ext uri="{FF2B5EF4-FFF2-40B4-BE49-F238E27FC236}">
                  <a16:creationId xmlns:a16="http://schemas.microsoft.com/office/drawing/2014/main" id="{3E72CFEB-5A2C-F94C-BE9E-69D176A5A828}"/>
                </a:ext>
              </a:extLst>
            </p:cNvPr>
            <p:cNvSpPr/>
            <p:nvPr/>
          </p:nvSpPr>
          <p:spPr bwMode="auto">
            <a:xfrm>
              <a:off x="6062392" y="1782035"/>
              <a:ext cx="222531" cy="116820"/>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en-US" sz="2700">
                <a:latin typeface="Arial" charset="0"/>
              </a:endParaRPr>
            </a:p>
          </p:txBody>
        </p:sp>
        <p:cxnSp>
          <p:nvCxnSpPr>
            <p:cNvPr id="59" name="Straight Connector 58">
              <a:extLst>
                <a:ext uri="{FF2B5EF4-FFF2-40B4-BE49-F238E27FC236}">
                  <a16:creationId xmlns:a16="http://schemas.microsoft.com/office/drawing/2014/main" id="{708E9FFA-39A0-774F-9534-EDA351801AE1}"/>
                </a:ext>
              </a:extLst>
            </p:cNvPr>
            <p:cNvCxnSpPr/>
            <p:nvPr/>
          </p:nvCxnSpPr>
          <p:spPr bwMode="auto">
            <a:xfrm>
              <a:off x="2279455" y="1761293"/>
              <a:ext cx="0" cy="1926975"/>
            </a:xfrm>
            <a:prstGeom prst="line">
              <a:avLst/>
            </a:prstGeom>
            <a:noFill/>
            <a:ln w="15875" cap="flat" cmpd="sng" algn="ctr">
              <a:solidFill>
                <a:schemeClr val="bg1">
                  <a:lumMod val="50000"/>
                </a:schemeClr>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15304BF1-5A63-7449-B9FF-E16B0607D3F1}"/>
                </a:ext>
              </a:extLst>
            </p:cNvPr>
            <p:cNvCxnSpPr/>
            <p:nvPr/>
          </p:nvCxnSpPr>
          <p:spPr bwMode="auto">
            <a:xfrm>
              <a:off x="4643638" y="1761293"/>
              <a:ext cx="0" cy="1926975"/>
            </a:xfrm>
            <a:prstGeom prst="line">
              <a:avLst/>
            </a:prstGeom>
            <a:noFill/>
            <a:ln w="15875" cap="flat" cmpd="sng" algn="ctr">
              <a:solidFill>
                <a:schemeClr val="bg1">
                  <a:lumMod val="50000"/>
                </a:schemeClr>
              </a:solidFill>
              <a:prstDash val="solid"/>
              <a:round/>
              <a:headEnd type="none" w="med" len="med"/>
              <a:tailEnd type="none" w="med" len="med"/>
            </a:ln>
            <a:effectLst/>
          </p:spPr>
        </p:cxnSp>
        <p:sp>
          <p:nvSpPr>
            <p:cNvPr id="35" name="TextBox 34">
              <a:extLst>
                <a:ext uri="{FF2B5EF4-FFF2-40B4-BE49-F238E27FC236}">
                  <a16:creationId xmlns:a16="http://schemas.microsoft.com/office/drawing/2014/main" id="{C0BDD959-B553-A449-8CBF-D2B6EBFE69F5}"/>
                </a:ext>
              </a:extLst>
            </p:cNvPr>
            <p:cNvSpPr txBox="1"/>
            <p:nvPr/>
          </p:nvSpPr>
          <p:spPr>
            <a:xfrm>
              <a:off x="7795205" y="1599875"/>
              <a:ext cx="727909" cy="369332"/>
            </a:xfrm>
            <a:prstGeom prst="rect">
              <a:avLst/>
            </a:prstGeom>
            <a:noFill/>
          </p:spPr>
          <p:txBody>
            <a:bodyPr wrap="square" rtlCol="0">
              <a:spAutoFit/>
            </a:bodyPr>
            <a:lstStyle/>
            <a:p>
              <a:pPr algn="ctr"/>
              <a:r>
                <a:rPr lang="en-US" sz="1200">
                  <a:solidFill>
                    <a:srgbClr val="7030A0"/>
                  </a:solidFill>
                  <a:latin typeface="Symbol" pitchFamily="2" charset="2"/>
                  <a:cs typeface="Symbol" charset="2"/>
                </a:rPr>
                <a:t>p</a:t>
              </a:r>
              <a:r>
                <a:rPr lang="en-US" sz="1200" baseline="30000">
                  <a:solidFill>
                    <a:srgbClr val="7030A0"/>
                  </a:solidFill>
                  <a:latin typeface="+mj-lt"/>
                </a:rPr>
                <a:t>+</a:t>
              </a:r>
              <a:r>
                <a:rPr lang="en-US" sz="1200">
                  <a:solidFill>
                    <a:srgbClr val="7030A0"/>
                  </a:solidFill>
                  <a:latin typeface="Symbol" pitchFamily="2" charset="2"/>
                  <a:cs typeface="Symbol" charset="2"/>
                </a:rPr>
                <a:t>p</a:t>
              </a:r>
              <a:r>
                <a:rPr lang="en-US" sz="1200" baseline="30000">
                  <a:solidFill>
                    <a:srgbClr val="7030A0"/>
                  </a:solidFill>
                  <a:latin typeface="+mj-lt"/>
                  <a:cs typeface="Symbol" charset="2"/>
                </a:rPr>
                <a:t>-</a:t>
              </a:r>
              <a:r>
                <a:rPr lang="en-US" sz="1200">
                  <a:solidFill>
                    <a:srgbClr val="7030A0"/>
                  </a:solidFill>
                  <a:latin typeface="+mj-lt"/>
                </a:rPr>
                <a:t>p   </a:t>
              </a:r>
            </a:p>
          </p:txBody>
        </p:sp>
        <p:sp>
          <p:nvSpPr>
            <p:cNvPr id="19" name="TextBox 18">
              <a:extLst>
                <a:ext uri="{FF2B5EF4-FFF2-40B4-BE49-F238E27FC236}">
                  <a16:creationId xmlns:a16="http://schemas.microsoft.com/office/drawing/2014/main" id="{719E470F-28CB-8642-974B-38E710E83B8A}"/>
                </a:ext>
              </a:extLst>
            </p:cNvPr>
            <p:cNvSpPr txBox="1"/>
            <p:nvPr/>
          </p:nvSpPr>
          <p:spPr>
            <a:xfrm>
              <a:off x="5557015" y="1599875"/>
              <a:ext cx="727909" cy="369332"/>
            </a:xfrm>
            <a:prstGeom prst="rect">
              <a:avLst/>
            </a:prstGeom>
            <a:noFill/>
          </p:spPr>
          <p:txBody>
            <a:bodyPr wrap="square" rtlCol="0">
              <a:spAutoFit/>
            </a:bodyPr>
            <a:lstStyle/>
            <a:p>
              <a:pPr algn="ctr"/>
              <a:r>
                <a:rPr lang="en-US" sz="1200">
                  <a:solidFill>
                    <a:srgbClr val="7030A0"/>
                  </a:solidFill>
                  <a:latin typeface="Symbol" pitchFamily="2" charset="2"/>
                  <a:cs typeface="Symbol" charset="2"/>
                </a:rPr>
                <a:t>p</a:t>
              </a:r>
              <a:r>
                <a:rPr lang="en-US" sz="1200" baseline="30000">
                  <a:solidFill>
                    <a:srgbClr val="7030A0"/>
                  </a:solidFill>
                  <a:latin typeface="+mj-lt"/>
                </a:rPr>
                <a:t>+</a:t>
              </a:r>
              <a:r>
                <a:rPr lang="en-US" sz="1200">
                  <a:solidFill>
                    <a:srgbClr val="7030A0"/>
                  </a:solidFill>
                  <a:latin typeface="Symbol" pitchFamily="2" charset="2"/>
                  <a:cs typeface="Symbol" charset="2"/>
                </a:rPr>
                <a:t>p</a:t>
              </a:r>
              <a:r>
                <a:rPr lang="en-US" sz="1200" baseline="30000">
                  <a:solidFill>
                    <a:srgbClr val="7030A0"/>
                  </a:solidFill>
                  <a:latin typeface="+mj-lt"/>
                  <a:cs typeface="Symbol" charset="2"/>
                </a:rPr>
                <a:t>-</a:t>
              </a:r>
              <a:r>
                <a:rPr lang="en-US" sz="1200">
                  <a:solidFill>
                    <a:srgbClr val="7030A0"/>
                  </a:solidFill>
                  <a:latin typeface="+mj-lt"/>
                </a:rPr>
                <a:t>p   </a:t>
              </a:r>
            </a:p>
          </p:txBody>
        </p:sp>
      </p:grpSp>
      <p:sp>
        <p:nvSpPr>
          <p:cNvPr id="36" name="Slide Number Placeholder 4">
            <a:extLst>
              <a:ext uri="{FF2B5EF4-FFF2-40B4-BE49-F238E27FC236}">
                <a16:creationId xmlns:a16="http://schemas.microsoft.com/office/drawing/2014/main" id="{FB7180A2-3958-884C-8930-48201B33ABA2}"/>
              </a:ext>
            </a:extLst>
          </p:cNvPr>
          <p:cNvSpPr txBox="1">
            <a:spLocks/>
          </p:cNvSpPr>
          <p:nvPr/>
        </p:nvSpPr>
        <p:spPr>
          <a:xfrm>
            <a:off x="8654115" y="6553200"/>
            <a:ext cx="486064" cy="304800"/>
          </a:xfrm>
          <a:prstGeom prst="rect">
            <a:avLst/>
          </a:prstGeom>
        </p:spPr>
        <p:txBody>
          <a:bodyPr/>
          <a:lstStyle>
            <a:defPPr>
              <a:defRPr lang="en-US"/>
            </a:defPPr>
            <a:lvl1pPr algn="l" rtl="0" fontAlgn="base">
              <a:spcBef>
                <a:spcPct val="0"/>
              </a:spcBef>
              <a:spcAft>
                <a:spcPct val="0"/>
              </a:spcAft>
              <a:defRPr sz="3600" kern="1200">
                <a:solidFill>
                  <a:schemeClr val="tx1"/>
                </a:solidFill>
                <a:latin typeface="Arial" pitchFamily="34" charset="0"/>
                <a:ea typeface="+mn-ea"/>
                <a:cs typeface="Arial" pitchFamily="34" charset="0"/>
              </a:defRPr>
            </a:lvl1pPr>
            <a:lvl2pPr marL="457177" algn="l" rtl="0" fontAlgn="base">
              <a:spcBef>
                <a:spcPct val="0"/>
              </a:spcBef>
              <a:spcAft>
                <a:spcPct val="0"/>
              </a:spcAft>
              <a:defRPr sz="3600" kern="1200">
                <a:solidFill>
                  <a:schemeClr val="tx1"/>
                </a:solidFill>
                <a:latin typeface="Arial" pitchFamily="34" charset="0"/>
                <a:ea typeface="+mn-ea"/>
                <a:cs typeface="Arial" pitchFamily="34" charset="0"/>
              </a:defRPr>
            </a:lvl2pPr>
            <a:lvl3pPr marL="914353" algn="l" rtl="0" fontAlgn="base">
              <a:spcBef>
                <a:spcPct val="0"/>
              </a:spcBef>
              <a:spcAft>
                <a:spcPct val="0"/>
              </a:spcAft>
              <a:defRPr sz="3600" kern="1200">
                <a:solidFill>
                  <a:schemeClr val="tx1"/>
                </a:solidFill>
                <a:latin typeface="Arial" pitchFamily="34" charset="0"/>
                <a:ea typeface="+mn-ea"/>
                <a:cs typeface="Arial" pitchFamily="34" charset="0"/>
              </a:defRPr>
            </a:lvl3pPr>
            <a:lvl4pPr marL="1371530" algn="l" rtl="0" fontAlgn="base">
              <a:spcBef>
                <a:spcPct val="0"/>
              </a:spcBef>
              <a:spcAft>
                <a:spcPct val="0"/>
              </a:spcAft>
              <a:defRPr sz="3600" kern="1200">
                <a:solidFill>
                  <a:schemeClr val="tx1"/>
                </a:solidFill>
                <a:latin typeface="Arial" pitchFamily="34" charset="0"/>
                <a:ea typeface="+mn-ea"/>
                <a:cs typeface="Arial" pitchFamily="34" charset="0"/>
              </a:defRPr>
            </a:lvl4pPr>
            <a:lvl5pPr marL="1828706" algn="l" rtl="0" fontAlgn="base">
              <a:spcBef>
                <a:spcPct val="0"/>
              </a:spcBef>
              <a:spcAft>
                <a:spcPct val="0"/>
              </a:spcAft>
              <a:defRPr sz="3600" kern="1200">
                <a:solidFill>
                  <a:schemeClr val="tx1"/>
                </a:solidFill>
                <a:latin typeface="Arial" pitchFamily="34" charset="0"/>
                <a:ea typeface="+mn-ea"/>
                <a:cs typeface="Arial" pitchFamily="34" charset="0"/>
              </a:defRPr>
            </a:lvl5pPr>
            <a:lvl6pPr marL="2285883" algn="l" defTabSz="914353" rtl="0" eaLnBrk="1" latinLnBrk="0" hangingPunct="1">
              <a:defRPr sz="3600" kern="1200">
                <a:solidFill>
                  <a:schemeClr val="tx1"/>
                </a:solidFill>
                <a:latin typeface="Arial" pitchFamily="34" charset="0"/>
                <a:ea typeface="+mn-ea"/>
                <a:cs typeface="Arial" pitchFamily="34" charset="0"/>
              </a:defRPr>
            </a:lvl6pPr>
            <a:lvl7pPr marL="2743060" algn="l" defTabSz="914353" rtl="0" eaLnBrk="1" latinLnBrk="0" hangingPunct="1">
              <a:defRPr sz="3600" kern="1200">
                <a:solidFill>
                  <a:schemeClr val="tx1"/>
                </a:solidFill>
                <a:latin typeface="Arial" pitchFamily="34" charset="0"/>
                <a:ea typeface="+mn-ea"/>
                <a:cs typeface="Arial" pitchFamily="34" charset="0"/>
              </a:defRPr>
            </a:lvl7pPr>
            <a:lvl8pPr marL="3200236" algn="l" defTabSz="914353" rtl="0" eaLnBrk="1" latinLnBrk="0" hangingPunct="1">
              <a:defRPr sz="3600" kern="1200">
                <a:solidFill>
                  <a:schemeClr val="tx1"/>
                </a:solidFill>
                <a:latin typeface="Arial" pitchFamily="34" charset="0"/>
                <a:ea typeface="+mn-ea"/>
                <a:cs typeface="Arial" pitchFamily="34" charset="0"/>
              </a:defRPr>
            </a:lvl8pPr>
            <a:lvl9pPr marL="3657413" algn="l" defTabSz="914353" rtl="0" eaLnBrk="1" latinLnBrk="0" hangingPunct="1">
              <a:defRPr sz="3600" kern="1200">
                <a:solidFill>
                  <a:schemeClr val="tx1"/>
                </a:solidFill>
                <a:latin typeface="Arial" pitchFamily="34" charset="0"/>
                <a:ea typeface="+mn-ea"/>
                <a:cs typeface="Arial" pitchFamily="34" charset="0"/>
              </a:defRPr>
            </a:lvl9pPr>
          </a:lstStyle>
          <a:p>
            <a:pPr algn="ctr">
              <a:defRPr/>
            </a:pPr>
            <a:r>
              <a:rPr lang="fr-FR" sz="1100" dirty="0">
                <a:solidFill>
                  <a:srgbClr val="000000"/>
                </a:solidFill>
              </a:rPr>
              <a:t>16</a:t>
            </a:r>
          </a:p>
        </p:txBody>
      </p:sp>
    </p:spTree>
    <p:extLst>
      <p:ext uri="{BB962C8B-B14F-4D97-AF65-F5344CB8AC3E}">
        <p14:creationId xmlns:p14="http://schemas.microsoft.com/office/powerpoint/2010/main" val="3811584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6185" y="185183"/>
            <a:ext cx="8839200" cy="40011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strike="noStrike" kern="0" cap="none" spc="0" normalizeH="0" baseline="0" noProof="0" dirty="0">
                <a:ln>
                  <a:noFill/>
                </a:ln>
                <a:solidFill>
                  <a:srgbClr val="0000FF"/>
                </a:solidFill>
                <a:effectLst/>
                <a:uLnTx/>
                <a:uFillTx/>
                <a:latin typeface="Arial" pitchFamily="34" charset="0"/>
                <a:ea typeface="MS PGothic" pitchFamily="34" charset="-128"/>
                <a:cs typeface="Arial" pitchFamily="34" charset="0"/>
              </a:rPr>
              <a:t>Emergence of Hadron Mass from N* Studies with the CLAS12 </a:t>
            </a:r>
            <a:endParaRPr kumimoji="0" lang="en-US" sz="2000" b="0" i="0" strike="noStrike" kern="1200" cap="none" spc="0" normalizeH="0" baseline="0" noProof="0" dirty="0">
              <a:ln>
                <a:noFill/>
              </a:ln>
              <a:solidFill>
                <a:srgbClr val="0000FF"/>
              </a:solidFill>
              <a:effectLst/>
              <a:uLnTx/>
              <a:uFillTx/>
              <a:latin typeface="Arial" pitchFamily="34" charset="0"/>
              <a:ea typeface="+mn-ea"/>
              <a:cs typeface="Arial" pitchFamily="34" charset="0"/>
            </a:endParaRPr>
          </a:p>
        </p:txBody>
      </p:sp>
      <p:pic>
        <p:nvPicPr>
          <p:cNvPr id="6" name="Picture 5"/>
          <p:cNvPicPr>
            <a:picLocks/>
          </p:cNvPicPr>
          <p:nvPr/>
        </p:nvPicPr>
        <p:blipFill>
          <a:blip r:embed="rId3">
            <a:extLst>
              <a:ext uri="{28A0092B-C50C-407E-A947-70E740481C1C}">
                <a14:useLocalDpi xmlns:a14="http://schemas.microsoft.com/office/drawing/2010/main" val="0"/>
              </a:ext>
            </a:extLst>
          </a:blip>
          <a:stretch>
            <a:fillRect/>
          </a:stretch>
        </p:blipFill>
        <p:spPr>
          <a:xfrm>
            <a:off x="507515" y="3216442"/>
            <a:ext cx="2692887" cy="2799588"/>
          </a:xfrm>
          <a:prstGeom prst="rect">
            <a:avLst/>
          </a:prstGeom>
        </p:spPr>
      </p:pic>
      <p:cxnSp>
        <p:nvCxnSpPr>
          <p:cNvPr id="61" name="Curved Connector 60"/>
          <p:cNvCxnSpPr/>
          <p:nvPr/>
        </p:nvCxnSpPr>
        <p:spPr bwMode="auto">
          <a:xfrm rot="5400000" flipH="1" flipV="1">
            <a:off x="1097280" y="2286000"/>
            <a:ext cx="685800" cy="685800"/>
          </a:xfrm>
          <a:prstGeom prst="curvedConnector3">
            <a:avLst>
              <a:gd name="adj1" fmla="val 50000"/>
            </a:avLst>
          </a:prstGeom>
          <a:noFill/>
          <a:ln w="9525" cap="flat" cmpd="sng" algn="ctr">
            <a:noFill/>
            <a:prstDash val="solid"/>
            <a:round/>
            <a:headEnd type="none" w="med" len="med"/>
            <a:tailEnd type="arrow"/>
          </a:ln>
          <a:effectLst/>
        </p:spPr>
      </p:cxnSp>
      <p:sp>
        <p:nvSpPr>
          <p:cNvPr id="59" name="TextBox 58"/>
          <p:cNvSpPr txBox="1"/>
          <p:nvPr/>
        </p:nvSpPr>
        <p:spPr>
          <a:xfrm>
            <a:off x="180513" y="846834"/>
            <a:ext cx="8796775" cy="1184940"/>
          </a:xfrm>
          <a:prstGeom prst="rect">
            <a:avLst/>
          </a:prstGeom>
          <a:noFill/>
          <a:ln w="44450">
            <a:solidFill>
              <a:srgbClr val="000090"/>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3333CC"/>
                </a:solidFill>
                <a:effectLst/>
                <a:uLnTx/>
                <a:uFillTx/>
                <a:latin typeface="Arial" pitchFamily="34" charset="0"/>
                <a:ea typeface="+mn-ea"/>
                <a:cs typeface="Arial" pitchFamily="34" charset="0"/>
              </a:rPr>
              <a:t>N* electroexcitation studies at JLab during </a:t>
            </a:r>
            <a:r>
              <a:rPr kumimoji="0" lang="en-US" sz="14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12 GeV era </a:t>
            </a:r>
            <a:r>
              <a:rPr kumimoji="0" lang="en-US" sz="1400" b="1" i="0" u="none" strike="noStrike" kern="1200" cap="none" spc="0" normalizeH="0" baseline="0" noProof="0" dirty="0">
                <a:ln>
                  <a:noFill/>
                </a:ln>
                <a:solidFill>
                  <a:srgbClr val="3333CC"/>
                </a:solidFill>
                <a:effectLst/>
                <a:uLnTx/>
                <a:uFillTx/>
                <a:latin typeface="Arial" pitchFamily="34" charset="0"/>
                <a:ea typeface="+mn-ea"/>
                <a:cs typeface="Arial" pitchFamily="34" charset="0"/>
              </a:rPr>
              <a:t>will address the critical questions: </a:t>
            </a:r>
          </a:p>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sz="1400" b="0" i="1" u="none" strike="noStrike" kern="1200" cap="none" spc="0" normalizeH="0" baseline="0" noProof="0" dirty="0">
                <a:ln>
                  <a:noFill/>
                </a:ln>
                <a:solidFill>
                  <a:srgbClr val="008000"/>
                </a:solidFill>
                <a:effectLst/>
                <a:uLnTx/>
                <a:uFillTx/>
                <a:latin typeface="Arial" pitchFamily="34" charset="0"/>
                <a:ea typeface="+mn-ea"/>
                <a:cs typeface="Arial" pitchFamily="34" charset="0"/>
              </a:rPr>
              <a:t>How is &gt;98% of visible mass generated?</a:t>
            </a:r>
          </a:p>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sz="1400" b="0" i="1" u="none" strike="noStrike" kern="1200" cap="none" spc="0" normalizeH="0" baseline="0" noProof="0" dirty="0">
                <a:ln>
                  <a:noFill/>
                </a:ln>
                <a:solidFill>
                  <a:srgbClr val="008000"/>
                </a:solidFill>
                <a:effectLst/>
                <a:uLnTx/>
                <a:uFillTx/>
                <a:latin typeface="Arial" pitchFamily="34" charset="0"/>
                <a:ea typeface="+mn-ea"/>
                <a:cs typeface="Arial" pitchFamily="34" charset="0"/>
              </a:rPr>
              <a:t>How EHM is  related to Dynamical Chiral Symmetry Breaking?  </a:t>
            </a:r>
          </a:p>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sz="1400" b="0" i="1" u="none" strike="noStrike" kern="1200" cap="none" spc="0" normalizeH="0" baseline="0" noProof="0" dirty="0">
                <a:ln>
                  <a:noFill/>
                </a:ln>
                <a:solidFill>
                  <a:srgbClr val="008000"/>
                </a:solidFill>
                <a:effectLst/>
                <a:uLnTx/>
                <a:uFillTx/>
                <a:latin typeface="Arial" pitchFamily="34" charset="0"/>
                <a:ea typeface="+mn-ea"/>
                <a:cs typeface="Arial" pitchFamily="34" charset="0"/>
              </a:rPr>
              <a:t>(S.J, Brodsky et al., Int. J. Mod. Phys. Rev. E29, 2030006 (2020))</a:t>
            </a:r>
          </a:p>
        </p:txBody>
      </p:sp>
      <p:sp>
        <p:nvSpPr>
          <p:cNvPr id="60" name="TextBox 59"/>
          <p:cNvSpPr txBox="1"/>
          <p:nvPr/>
        </p:nvSpPr>
        <p:spPr>
          <a:xfrm>
            <a:off x="2667002" y="5895203"/>
            <a:ext cx="1554479" cy="276999"/>
          </a:xfrm>
          <a:prstGeom prst="rect">
            <a:avLst/>
          </a:prstGeom>
          <a:solidFill>
            <a:schemeClr val="bg1"/>
          </a:solid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Q</a:t>
            </a:r>
            <a:r>
              <a:rPr kumimoji="0" lang="en-US" sz="1200" b="0" i="0" u="none" strike="noStrike" kern="1200" cap="none" spc="0" normalizeH="0" baseline="30000" noProof="0" dirty="0">
                <a:ln>
                  <a:noFill/>
                </a:ln>
                <a:solidFill>
                  <a:srgbClr val="000000"/>
                </a:solidFill>
                <a:effectLst/>
                <a:uLnTx/>
                <a:uFillTx/>
                <a:latin typeface="Arial" pitchFamily="34" charset="0"/>
                <a:ea typeface="+mn-ea"/>
                <a:cs typeface="Arial" pitchFamily="34" charset="0"/>
              </a:rPr>
              <a:t>2</a:t>
            </a: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(GeV</a:t>
            </a:r>
            <a:r>
              <a:rPr kumimoji="0" lang="en-US" sz="1200" b="0" i="0" u="none" strike="noStrike" kern="1200" cap="none" spc="0" normalizeH="0" baseline="30000" noProof="0" dirty="0">
                <a:ln>
                  <a:noFill/>
                </a:ln>
                <a:solidFill>
                  <a:srgbClr val="000000"/>
                </a:solidFill>
                <a:effectLst/>
                <a:uLnTx/>
                <a:uFillTx/>
                <a:latin typeface="Arial" pitchFamily="34" charset="0"/>
                <a:ea typeface="+mn-ea"/>
                <a:cs typeface="Arial" pitchFamily="34" charset="0"/>
              </a:rPr>
              <a:t>2</a:t>
            </a: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t>
            </a:r>
          </a:p>
        </p:txBody>
      </p:sp>
      <p:sp>
        <p:nvSpPr>
          <p:cNvPr id="52" name="TextBox 51"/>
          <p:cNvSpPr txBox="1"/>
          <p:nvPr/>
        </p:nvSpPr>
        <p:spPr>
          <a:xfrm>
            <a:off x="2057400" y="3319046"/>
            <a:ext cx="2057400" cy="338554"/>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90"/>
                </a:solidFill>
                <a:effectLst/>
                <a:uLnTx/>
                <a:uFillTx/>
                <a:latin typeface="Comic Sans MS"/>
                <a:ea typeface="+mn-ea"/>
                <a:cs typeface="Comic Sans MS"/>
              </a:rPr>
              <a:t>N(1440)1/2</a:t>
            </a:r>
            <a:r>
              <a:rPr kumimoji="0" lang="en-US" sz="1600" b="0" i="0" u="none" strike="noStrike" kern="1200" cap="none" spc="0" normalizeH="0" baseline="30000" noProof="0" dirty="0">
                <a:ln>
                  <a:noFill/>
                </a:ln>
                <a:solidFill>
                  <a:srgbClr val="000090"/>
                </a:solidFill>
                <a:effectLst/>
                <a:uLnTx/>
                <a:uFillTx/>
                <a:latin typeface="Comic Sans MS"/>
                <a:ea typeface="+mn-ea"/>
                <a:cs typeface="Comic Sans MS"/>
              </a:rPr>
              <a:t>+</a:t>
            </a:r>
            <a:r>
              <a:rPr kumimoji="0" lang="en-US" sz="1600" b="0" i="0" u="none" strike="noStrike" kern="1200" cap="none" spc="0" normalizeH="0" baseline="0" noProof="0" dirty="0">
                <a:ln>
                  <a:noFill/>
                </a:ln>
                <a:solidFill>
                  <a:srgbClr val="000090"/>
                </a:solidFill>
                <a:effectLst/>
                <a:uLnTx/>
                <a:uFillTx/>
                <a:latin typeface="Comic Sans MS"/>
                <a:ea typeface="+mn-ea"/>
                <a:cs typeface="Comic Sans MS"/>
              </a:rPr>
              <a:t> </a:t>
            </a:r>
            <a:endParaRPr kumimoji="0" lang="en-US" sz="1600" b="0" i="0" u="none" strike="noStrike" kern="1200" cap="none" spc="0" normalizeH="0" baseline="-25000" noProof="0" dirty="0">
              <a:ln>
                <a:noFill/>
              </a:ln>
              <a:solidFill>
                <a:srgbClr val="000090"/>
              </a:solidFill>
              <a:effectLst/>
              <a:uLnTx/>
              <a:uFillTx/>
              <a:latin typeface="Comic Sans MS"/>
              <a:ea typeface="+mn-ea"/>
              <a:cs typeface="Comic Sans MS"/>
            </a:endParaRPr>
          </a:p>
        </p:txBody>
      </p:sp>
      <p:pic>
        <p:nvPicPr>
          <p:cNvPr id="68" name="Picture 67" descr="Screen Shot 2016-08-16 at 11.34.33 AM.png"/>
          <p:cNvPicPr>
            <a:picLocks/>
          </p:cNvPicPr>
          <p:nvPr/>
        </p:nvPicPr>
        <p:blipFill>
          <a:blip r:embed="rId4"/>
          <a:stretch>
            <a:fillRect/>
          </a:stretch>
        </p:blipFill>
        <p:spPr>
          <a:xfrm>
            <a:off x="3124200" y="3657602"/>
            <a:ext cx="1143000" cy="2250439"/>
          </a:xfrm>
          <a:prstGeom prst="rect">
            <a:avLst/>
          </a:prstGeom>
        </p:spPr>
      </p:pic>
      <p:sp>
        <p:nvSpPr>
          <p:cNvPr id="58" name="TextBox 57"/>
          <p:cNvSpPr txBox="1"/>
          <p:nvPr/>
        </p:nvSpPr>
        <p:spPr>
          <a:xfrm rot="16200000">
            <a:off x="-885184" y="4278036"/>
            <a:ext cx="2285369" cy="338554"/>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a:t>
            </a:r>
            <a:r>
              <a:rPr kumimoji="0" lang="en-US" sz="1600" b="0" i="0" u="none" strike="noStrike" kern="1200" cap="none" spc="0" normalizeH="0" baseline="-25000" noProof="0" dirty="0">
                <a:ln>
                  <a:noFill/>
                </a:ln>
                <a:solidFill>
                  <a:srgbClr val="000000"/>
                </a:solidFill>
                <a:effectLst/>
                <a:uLnTx/>
                <a:uFillTx/>
                <a:latin typeface="Arial" pitchFamily="34" charset="0"/>
                <a:ea typeface="+mn-ea"/>
                <a:cs typeface="Arial" pitchFamily="34" charset="0"/>
              </a:rPr>
              <a:t>1/2 </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(GeV</a:t>
            </a:r>
            <a:r>
              <a:rPr kumimoji="0" lang="en-US" sz="1200" b="0" i="0" u="none" strike="noStrike" kern="1200" cap="none" spc="0" normalizeH="0" baseline="30000" noProof="0" dirty="0">
                <a:ln>
                  <a:noFill/>
                </a:ln>
                <a:solidFill>
                  <a:srgbClr val="000000"/>
                </a:solidFill>
                <a:effectLst/>
                <a:uLnTx/>
                <a:uFillTx/>
                <a:latin typeface="Arial" pitchFamily="34" charset="0"/>
                <a:ea typeface="+mn-ea"/>
                <a:cs typeface="Arial" pitchFamily="34" charset="0"/>
              </a:rPr>
              <a:t>-1/2</a:t>
            </a: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*1000</a:t>
            </a:r>
          </a:p>
        </p:txBody>
      </p:sp>
      <p:sp>
        <p:nvSpPr>
          <p:cNvPr id="66" name="TextBox 65"/>
          <p:cNvSpPr txBox="1"/>
          <p:nvPr/>
        </p:nvSpPr>
        <p:spPr>
          <a:xfrm>
            <a:off x="3044952" y="5638802"/>
            <a:ext cx="313944" cy="307777"/>
          </a:xfrm>
          <a:prstGeom prst="rect">
            <a:avLst/>
          </a:prstGeom>
          <a:noFill/>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t>
            </a:r>
          </a:p>
        </p:txBody>
      </p:sp>
      <p:sp>
        <p:nvSpPr>
          <p:cNvPr id="73" name="Rectangle 72"/>
          <p:cNvSpPr/>
          <p:nvPr/>
        </p:nvSpPr>
        <p:spPr bwMode="auto">
          <a:xfrm>
            <a:off x="3124200" y="3230880"/>
            <a:ext cx="152400" cy="13411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000000"/>
              </a:solidFill>
              <a:effectLst/>
              <a:uLnTx/>
              <a:uFillTx/>
              <a:latin typeface="Arial" charset="0"/>
              <a:ea typeface="+mn-ea"/>
              <a:cs typeface="Arial" pitchFamily="34" charset="0"/>
            </a:endParaRPr>
          </a:p>
        </p:txBody>
      </p:sp>
      <p:sp>
        <p:nvSpPr>
          <p:cNvPr id="62" name="TextBox 61"/>
          <p:cNvSpPr txBox="1"/>
          <p:nvPr/>
        </p:nvSpPr>
        <p:spPr>
          <a:xfrm>
            <a:off x="3048000" y="3048002"/>
            <a:ext cx="313944" cy="307777"/>
          </a:xfrm>
          <a:prstGeom prst="rect">
            <a:avLst/>
          </a:prstGeom>
          <a:noFill/>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t>
            </a:r>
          </a:p>
        </p:txBody>
      </p:sp>
      <p:cxnSp>
        <p:nvCxnSpPr>
          <p:cNvPr id="76" name="Straight Connector 75"/>
          <p:cNvCxnSpPr/>
          <p:nvPr/>
        </p:nvCxnSpPr>
        <p:spPr bwMode="auto">
          <a:xfrm rot="5400000" flipH="1" flipV="1">
            <a:off x="1447800" y="5638800"/>
            <a:ext cx="1588" cy="1588"/>
          </a:xfrm>
          <a:prstGeom prst="line">
            <a:avLst/>
          </a:prstGeom>
          <a:noFill/>
          <a:ln w="9525" cap="flat" cmpd="sng" algn="ctr">
            <a:noFill/>
            <a:prstDash val="solid"/>
            <a:round/>
            <a:headEnd type="none" w="med" len="med"/>
            <a:tailEnd type="none" w="med" len="med"/>
          </a:ln>
          <a:effectLst/>
        </p:spPr>
      </p:cxnSp>
      <p:sp>
        <p:nvSpPr>
          <p:cNvPr id="32" name="TextBox 31"/>
          <p:cNvSpPr txBox="1"/>
          <p:nvPr/>
        </p:nvSpPr>
        <p:spPr>
          <a:xfrm>
            <a:off x="152400" y="6123803"/>
            <a:ext cx="4813434"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CLAS results vs. theory expectations with running quark mass </a:t>
            </a:r>
          </a:p>
        </p:txBody>
      </p:sp>
      <p:sp>
        <p:nvSpPr>
          <p:cNvPr id="83" name="Rectangle 82"/>
          <p:cNvSpPr/>
          <p:nvPr/>
        </p:nvSpPr>
        <p:spPr bwMode="auto">
          <a:xfrm>
            <a:off x="640080" y="3218688"/>
            <a:ext cx="3599688" cy="2578608"/>
          </a:xfrm>
          <a:prstGeom prst="rect">
            <a:avLst/>
          </a:prstGeom>
          <a:no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000000"/>
              </a:solidFill>
              <a:effectLst/>
              <a:uLnTx/>
              <a:uFillTx/>
              <a:latin typeface="Arial" charset="0"/>
              <a:ea typeface="+mn-ea"/>
              <a:cs typeface="Arial" pitchFamily="34" charset="0"/>
            </a:endParaRPr>
          </a:p>
        </p:txBody>
      </p:sp>
      <p:sp>
        <p:nvSpPr>
          <p:cNvPr id="2" name="TextBox 1"/>
          <p:cNvSpPr txBox="1"/>
          <p:nvPr/>
        </p:nvSpPr>
        <p:spPr>
          <a:xfrm>
            <a:off x="128511" y="2104730"/>
            <a:ext cx="8848897" cy="954107"/>
          </a:xfrm>
          <a:prstGeom prst="rect">
            <a:avLst/>
          </a:prstGeom>
          <a:solidFill>
            <a:srgbClr val="FFC000"/>
          </a:solidFill>
          <a:ln>
            <a:solidFill>
              <a:srgbClr val="FFC000"/>
            </a:solidFill>
          </a:ln>
        </p:spPr>
        <p:txBody>
          <a:bodyPr wrap="square" rtlCol="0">
            <a:spAutoFit/>
          </a:bodyPr>
          <a:lstStyle/>
          <a:p>
            <a:pPr lvl="0" algn="ctr">
              <a:defRPr/>
            </a:pPr>
            <a:r>
              <a:rPr kumimoji="0" lang="en-US" sz="1400" b="1" i="0" u="none" strike="noStrike" kern="1200" cap="none" spc="0" normalizeH="0" baseline="0" noProof="0" dirty="0">
                <a:ln>
                  <a:noFill/>
                </a:ln>
                <a:solidFill>
                  <a:srgbClr val="000000"/>
                </a:solidFill>
                <a:effectLst/>
                <a:uLnTx/>
                <a:uFillTx/>
                <a:latin typeface="Arial"/>
                <a:ea typeface="+mn-ea"/>
                <a:cs typeface="Arial" pitchFamily="34" charset="0"/>
              </a:rPr>
              <a:t>Mapping-out the dressed quark mass function from the </a:t>
            </a:r>
            <a:r>
              <a:rPr kumimoji="0" lang="en-US" sz="1400" b="1" i="0" u="none" strike="noStrike" kern="1200" cap="none" spc="0" normalizeH="0" baseline="0" noProof="0" dirty="0" err="1">
                <a:ln>
                  <a:noFill/>
                </a:ln>
                <a:solidFill>
                  <a:srgbClr val="000000"/>
                </a:solidFill>
                <a:effectLst/>
                <a:uLnTx/>
                <a:uFillTx/>
                <a:latin typeface="Symbol" panose="05050102010706020507" pitchFamily="18" charset="2"/>
                <a:ea typeface="+mn-ea"/>
                <a:cs typeface="Arial" pitchFamily="34" charset="0"/>
              </a:rPr>
              <a:t>g</a:t>
            </a:r>
            <a:r>
              <a:rPr kumimoji="0" lang="en-US" sz="1400" b="1" i="0" u="none" strike="noStrike" kern="1200" cap="none" spc="0" normalizeH="0" baseline="-25000" noProof="0" dirty="0" err="1">
                <a:ln>
                  <a:noFill/>
                </a:ln>
                <a:solidFill>
                  <a:srgbClr val="000000"/>
                </a:solidFill>
                <a:effectLst/>
                <a:uLnTx/>
                <a:uFillTx/>
                <a:latin typeface="Arial"/>
                <a:ea typeface="+mn-ea"/>
                <a:cs typeface="Arial" pitchFamily="34" charset="0"/>
              </a:rPr>
              <a:t>v</a:t>
            </a:r>
            <a:r>
              <a:rPr kumimoji="0" lang="en-US" sz="1400" b="1" i="0" u="none" strike="noStrike" kern="1200" cap="none" spc="0" normalizeH="0" baseline="0" noProof="0" dirty="0" err="1">
                <a:ln>
                  <a:noFill/>
                </a:ln>
                <a:solidFill>
                  <a:srgbClr val="000000"/>
                </a:solidFill>
                <a:effectLst/>
                <a:uLnTx/>
                <a:uFillTx/>
                <a:latin typeface="Arial"/>
                <a:ea typeface="+mn-ea"/>
                <a:cs typeface="Arial" pitchFamily="34" charset="0"/>
              </a:rPr>
              <a:t>pN</a:t>
            </a:r>
            <a:r>
              <a:rPr kumimoji="0" lang="en-US" sz="1400" b="1" i="0" u="none" strike="noStrike" kern="1200" cap="none" spc="0" normalizeH="0" baseline="0" noProof="0" dirty="0">
                <a:ln>
                  <a:noFill/>
                </a:ln>
                <a:solidFill>
                  <a:srgbClr val="000000"/>
                </a:solidFill>
                <a:effectLst/>
                <a:uLnTx/>
                <a:uFillTx/>
                <a:latin typeface="Arial"/>
                <a:ea typeface="+mn-ea"/>
                <a:cs typeface="Arial" pitchFamily="34" charset="0"/>
              </a:rPr>
              <a:t>* electrocouplings of different spin-isospin flip, radial, and orbital excited nucleon states </a:t>
            </a:r>
            <a:r>
              <a:rPr kumimoji="0" lang="en-US" sz="1400" b="1" i="0" u="none" strike="noStrike" kern="1200" cap="none" spc="0" normalizeH="0" baseline="0" noProof="0" dirty="0">
                <a:ln>
                  <a:noFill/>
                </a:ln>
                <a:solidFill>
                  <a:srgbClr val="0000FF"/>
                </a:solidFill>
                <a:effectLst/>
                <a:uLnTx/>
                <a:uFillTx/>
                <a:latin typeface="Arial"/>
                <a:ea typeface="+mn-ea"/>
                <a:cs typeface="Arial" pitchFamily="34" charset="0"/>
              </a:rPr>
              <a:t>at 5&lt;Q</a:t>
            </a:r>
            <a:r>
              <a:rPr kumimoji="0" lang="en-US" sz="1400" b="1" i="0" u="none" strike="noStrike" kern="1200" cap="none" spc="0" normalizeH="0" baseline="30000" noProof="0" dirty="0">
                <a:ln>
                  <a:noFill/>
                </a:ln>
                <a:solidFill>
                  <a:srgbClr val="0000FF"/>
                </a:solidFill>
                <a:effectLst/>
                <a:uLnTx/>
                <a:uFillTx/>
                <a:latin typeface="Arial"/>
                <a:ea typeface="+mn-ea"/>
                <a:cs typeface="Arial" pitchFamily="34" charset="0"/>
              </a:rPr>
              <a:t>2</a:t>
            </a:r>
            <a:r>
              <a:rPr kumimoji="0" lang="en-US" sz="1400" b="1" i="0" u="none" strike="noStrike" kern="1200" cap="none" spc="0" normalizeH="0" baseline="0" noProof="0" dirty="0">
                <a:ln>
                  <a:noFill/>
                </a:ln>
                <a:solidFill>
                  <a:srgbClr val="0000FF"/>
                </a:solidFill>
                <a:effectLst/>
                <a:uLnTx/>
                <a:uFillTx/>
                <a:latin typeface="Arial"/>
                <a:ea typeface="+mn-ea"/>
                <a:cs typeface="Arial" pitchFamily="34" charset="0"/>
              </a:rPr>
              <a:t>&lt;12 GeV</a:t>
            </a:r>
            <a:r>
              <a:rPr kumimoji="0" lang="en-US" sz="1400" b="1" i="0" u="none" strike="noStrike" kern="1200" cap="none" spc="0" normalizeH="0" baseline="30000" noProof="0" dirty="0">
                <a:ln>
                  <a:noFill/>
                </a:ln>
                <a:solidFill>
                  <a:srgbClr val="0000FF"/>
                </a:solidFill>
                <a:effectLst/>
                <a:uLnTx/>
                <a:uFillTx/>
                <a:latin typeface="Arial"/>
                <a:ea typeface="+mn-ea"/>
                <a:cs typeface="Arial" pitchFamily="34" charset="0"/>
              </a:rPr>
              <a:t>2 </a:t>
            </a:r>
            <a:r>
              <a:rPr kumimoji="0" lang="en-US" sz="1400" b="1" i="0" strike="noStrike" kern="1200" cap="none" spc="0" normalizeH="0" noProof="0" dirty="0">
                <a:ln>
                  <a:noFill/>
                </a:ln>
                <a:solidFill>
                  <a:srgbClr val="0000FF"/>
                </a:solidFill>
                <a:effectLst/>
                <a:uLnTx/>
                <a:uFillTx/>
                <a:latin typeface="Arial"/>
                <a:ea typeface="+mn-ea"/>
              </a:rPr>
              <a:t>will </a:t>
            </a:r>
            <a:r>
              <a:rPr lang="en-US" sz="1400" b="1" dirty="0">
                <a:solidFill>
                  <a:srgbClr val="0000FF"/>
                </a:solidFill>
                <a:latin typeface="Arial"/>
              </a:rPr>
              <a:t>increase knowledge on EHM and motivate efforts to extend these studies for Q</a:t>
            </a:r>
            <a:r>
              <a:rPr lang="en-US" sz="1400" b="1" baseline="30000" dirty="0">
                <a:solidFill>
                  <a:srgbClr val="0000FF"/>
                </a:solidFill>
                <a:latin typeface="Arial"/>
              </a:rPr>
              <a:t>2</a:t>
            </a:r>
            <a:r>
              <a:rPr lang="en-US" sz="1400" b="1" dirty="0">
                <a:solidFill>
                  <a:srgbClr val="0000FF"/>
                </a:solidFill>
                <a:latin typeface="Arial"/>
              </a:rPr>
              <a:t> up to 35 GeV</a:t>
            </a:r>
            <a:r>
              <a:rPr lang="en-US" sz="1400" b="1" baseline="30000" dirty="0">
                <a:solidFill>
                  <a:srgbClr val="0000FF"/>
                </a:solidFill>
                <a:latin typeface="Arial"/>
              </a:rPr>
              <a:t>2</a:t>
            </a:r>
            <a:r>
              <a:rPr lang="en-US" sz="1400" b="1" dirty="0">
                <a:solidFill>
                  <a:srgbClr val="0000FF"/>
                </a:solidFill>
                <a:latin typeface="Arial"/>
              </a:rPr>
              <a:t> </a:t>
            </a:r>
            <a:r>
              <a:rPr lang="en-US" sz="1400" b="1" dirty="0">
                <a:solidFill>
                  <a:srgbClr val="000000"/>
                </a:solidFill>
                <a:latin typeface="Arial"/>
              </a:rPr>
              <a:t>to explore the full range of distances (quark momenta) </a:t>
            </a:r>
            <a:r>
              <a:rPr kumimoji="0" lang="en-US" sz="1400" b="1" i="0" u="none" strike="noStrike" kern="1200" cap="none" spc="0" normalizeH="0" baseline="0" noProof="0" dirty="0">
                <a:ln>
                  <a:noFill/>
                </a:ln>
                <a:solidFill>
                  <a:srgbClr val="0000FF"/>
                </a:solidFill>
                <a:effectLst/>
                <a:uLnTx/>
                <a:uFillTx/>
                <a:latin typeface="Arial"/>
                <a:ea typeface="+mn-ea"/>
                <a:cs typeface="Arial" pitchFamily="34" charset="0"/>
              </a:rPr>
              <a:t>where</a:t>
            </a:r>
            <a:r>
              <a:rPr lang="en-US" sz="1400" b="1" dirty="0">
                <a:solidFill>
                  <a:srgbClr val="0000FF"/>
                </a:solidFill>
                <a:latin typeface="Arial"/>
              </a:rPr>
              <a:t> the dominant part of hadron mass is expected to be generated</a:t>
            </a:r>
            <a:endParaRPr kumimoji="0" lang="en-US" sz="1400" b="1" i="0" u="none" strike="noStrike" kern="1200" cap="none" spc="0" normalizeH="0" baseline="0" noProof="0" dirty="0">
              <a:ln>
                <a:noFill/>
              </a:ln>
              <a:solidFill>
                <a:srgbClr val="0000FF"/>
              </a:solidFill>
              <a:effectLst/>
              <a:uLnTx/>
              <a:uFillTx/>
              <a:latin typeface="Arial"/>
              <a:ea typeface="+mn-ea"/>
              <a:cs typeface="Arial" pitchFamily="34" charset="0"/>
            </a:endParaRPr>
          </a:p>
        </p:txBody>
      </p:sp>
      <p:sp>
        <p:nvSpPr>
          <p:cNvPr id="34" name="Slide Number Placeholder 4">
            <a:extLst>
              <a:ext uri="{FF2B5EF4-FFF2-40B4-BE49-F238E27FC236}">
                <a16:creationId xmlns:a16="http://schemas.microsoft.com/office/drawing/2014/main" id="{0F1B0D52-BE76-4B4A-A99A-A4C68986B8EC}"/>
              </a:ext>
            </a:extLst>
          </p:cNvPr>
          <p:cNvSpPr txBox="1">
            <a:spLocks/>
          </p:cNvSpPr>
          <p:nvPr/>
        </p:nvSpPr>
        <p:spPr bwMode="auto">
          <a:xfrm>
            <a:off x="8654115" y="6553200"/>
            <a:ext cx="486064"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0" latinLnBrk="0" hangingPunct="0">
              <a:defRPr sz="1400" kern="1200">
                <a:solidFill>
                  <a:schemeClr val="tx1"/>
                </a:solidFill>
                <a:latin typeface="Times New Roman"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fr-FR" sz="1100" dirty="0">
                <a:solidFill>
                  <a:srgbClr val="000000"/>
                </a:solidFill>
                <a:latin typeface="+mj-lt"/>
              </a:rPr>
              <a:t>17</a:t>
            </a:r>
          </a:p>
        </p:txBody>
      </p:sp>
      <p:sp>
        <p:nvSpPr>
          <p:cNvPr id="31" name="Line 7">
            <a:extLst>
              <a:ext uri="{FF2B5EF4-FFF2-40B4-BE49-F238E27FC236}">
                <a16:creationId xmlns:a16="http://schemas.microsoft.com/office/drawing/2014/main" id="{AF629AAF-EBC1-4FD9-A705-231B1A844376}"/>
              </a:ext>
            </a:extLst>
          </p:cNvPr>
          <p:cNvSpPr>
            <a:spLocks noChangeShapeType="1"/>
          </p:cNvSpPr>
          <p:nvPr/>
        </p:nvSpPr>
        <p:spPr bwMode="auto">
          <a:xfrm>
            <a:off x="-4740" y="685800"/>
            <a:ext cx="9144000" cy="0"/>
          </a:xfrm>
          <a:prstGeom prst="line">
            <a:avLst/>
          </a:prstGeom>
          <a:noFill/>
          <a:ln w="25400">
            <a:solidFill>
              <a:srgbClr val="0000CC"/>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grpSp>
        <p:nvGrpSpPr>
          <p:cNvPr id="5" name="Group 4">
            <a:extLst>
              <a:ext uri="{FF2B5EF4-FFF2-40B4-BE49-F238E27FC236}">
                <a16:creationId xmlns:a16="http://schemas.microsoft.com/office/drawing/2014/main" id="{414E45D5-2E39-382E-47CA-0179E9B194C6}"/>
              </a:ext>
            </a:extLst>
          </p:cNvPr>
          <p:cNvGrpSpPr/>
          <p:nvPr/>
        </p:nvGrpSpPr>
        <p:grpSpPr>
          <a:xfrm>
            <a:off x="4681959" y="3304628"/>
            <a:ext cx="3954526" cy="2949202"/>
            <a:chOff x="4681959" y="3304628"/>
            <a:chExt cx="3954526" cy="2949202"/>
          </a:xfrm>
        </p:grpSpPr>
        <p:pic>
          <p:nvPicPr>
            <p:cNvPr id="35" name="Picture 34" descr="Chart, histogram&#10;&#10;Description automatically generated">
              <a:extLst>
                <a:ext uri="{FF2B5EF4-FFF2-40B4-BE49-F238E27FC236}">
                  <a16:creationId xmlns:a16="http://schemas.microsoft.com/office/drawing/2014/main" id="{B38341CA-7DD2-D0B3-9D31-BAD0076B6C6B}"/>
                </a:ext>
              </a:extLst>
            </p:cNvPr>
            <p:cNvPicPr>
              <a:picLocks noChangeAspect="1"/>
            </p:cNvPicPr>
            <p:nvPr/>
          </p:nvPicPr>
          <p:blipFill rotWithShape="1">
            <a:blip r:embed="rId5">
              <a:extLst>
                <a:ext uri="{28A0092B-C50C-407E-A947-70E740481C1C}">
                  <a14:useLocalDpi xmlns:a14="http://schemas.microsoft.com/office/drawing/2010/main" val="0"/>
                </a:ext>
              </a:extLst>
            </a:blip>
            <a:srcRect l="9067" t="8940" r="2823" b="13289"/>
            <a:stretch/>
          </p:blipFill>
          <p:spPr>
            <a:xfrm>
              <a:off x="4939073" y="3304628"/>
              <a:ext cx="3697412" cy="2573596"/>
            </a:xfrm>
            <a:prstGeom prst="rect">
              <a:avLst/>
            </a:prstGeom>
          </p:spPr>
        </p:pic>
        <p:sp>
          <p:nvSpPr>
            <p:cNvPr id="36" name="TextBox 35">
              <a:extLst>
                <a:ext uri="{FF2B5EF4-FFF2-40B4-BE49-F238E27FC236}">
                  <a16:creationId xmlns:a16="http://schemas.microsoft.com/office/drawing/2014/main" id="{8E964611-279D-C44F-F211-D10A153567C5}"/>
                </a:ext>
              </a:extLst>
            </p:cNvPr>
            <p:cNvSpPr txBox="1"/>
            <p:nvPr/>
          </p:nvSpPr>
          <p:spPr>
            <a:xfrm>
              <a:off x="7087395" y="4672846"/>
              <a:ext cx="1290000" cy="172483"/>
            </a:xfrm>
            <a:prstGeom prst="rect">
              <a:avLst/>
            </a:prstGeom>
            <a:noFill/>
          </p:spPr>
          <p:txBody>
            <a:bodyPr wrap="square" rtlCol="0">
              <a:spAutoFit/>
            </a:bodyPr>
            <a:lstStyle/>
            <a:p>
              <a:pPr>
                <a:lnSpc>
                  <a:spcPct val="30000"/>
                </a:lnSpc>
              </a:pPr>
              <a:r>
                <a:rPr lang="en-US" sz="1200" dirty="0">
                  <a:solidFill>
                    <a:srgbClr val="0000CC"/>
                  </a:solidFill>
                  <a:latin typeface="Comic Sans MS" panose="030F0902030302020204" pitchFamily="66" charset="0"/>
                </a:rPr>
                <a:t>Dressed gluons</a:t>
              </a:r>
            </a:p>
          </p:txBody>
        </p:sp>
        <p:sp>
          <p:nvSpPr>
            <p:cNvPr id="38" name="Rectangle 37">
              <a:extLst>
                <a:ext uri="{FF2B5EF4-FFF2-40B4-BE49-F238E27FC236}">
                  <a16:creationId xmlns:a16="http://schemas.microsoft.com/office/drawing/2014/main" id="{8838D35A-3E41-DCF9-6235-5714556DD797}"/>
                </a:ext>
              </a:extLst>
            </p:cNvPr>
            <p:cNvSpPr/>
            <p:nvPr/>
          </p:nvSpPr>
          <p:spPr bwMode="auto">
            <a:xfrm>
              <a:off x="5316724" y="5415556"/>
              <a:ext cx="628724" cy="167655"/>
            </a:xfrm>
            <a:prstGeom prst="rect">
              <a:avLst/>
            </a:prstGeom>
            <a:solidFill>
              <a:srgbClr val="FFFD78">
                <a:alpha val="50000"/>
              </a:srgbClr>
            </a:solidFill>
            <a:ln w="158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tx1"/>
                </a:solidFill>
                <a:effectLst/>
                <a:latin typeface="Times New Roman" pitchFamily="18" charset="0"/>
              </a:endParaRPr>
            </a:p>
          </p:txBody>
        </p:sp>
        <p:cxnSp>
          <p:nvCxnSpPr>
            <p:cNvPr id="39" name="Straight Arrow Connector 38">
              <a:extLst>
                <a:ext uri="{FF2B5EF4-FFF2-40B4-BE49-F238E27FC236}">
                  <a16:creationId xmlns:a16="http://schemas.microsoft.com/office/drawing/2014/main" id="{33B99327-CB56-46D2-4B1F-2E0C7019F61D}"/>
                </a:ext>
              </a:extLst>
            </p:cNvPr>
            <p:cNvCxnSpPr>
              <a:cxnSpLocks/>
            </p:cNvCxnSpPr>
            <p:nvPr/>
          </p:nvCxnSpPr>
          <p:spPr bwMode="auto">
            <a:xfrm>
              <a:off x="5945230" y="5451762"/>
              <a:ext cx="0" cy="182629"/>
            </a:xfrm>
            <a:prstGeom prst="straightConnector1">
              <a:avLst/>
            </a:prstGeom>
            <a:noFill/>
            <a:ln w="19050" cap="flat" cmpd="sng" algn="ctr">
              <a:solidFill>
                <a:srgbClr val="7030A0"/>
              </a:solidFill>
              <a:prstDash val="solid"/>
              <a:round/>
              <a:headEnd type="none" w="med" len="med"/>
              <a:tailEnd type="triangle"/>
            </a:ln>
            <a:effectLst/>
          </p:spPr>
        </p:cxnSp>
        <p:sp>
          <p:nvSpPr>
            <p:cNvPr id="40" name="Rectangle 39">
              <a:extLst>
                <a:ext uri="{FF2B5EF4-FFF2-40B4-BE49-F238E27FC236}">
                  <a16:creationId xmlns:a16="http://schemas.microsoft.com/office/drawing/2014/main" id="{5CE5EFB4-160A-7BDB-B40E-4040FEF9F50B}"/>
                </a:ext>
              </a:extLst>
            </p:cNvPr>
            <p:cNvSpPr/>
            <p:nvPr/>
          </p:nvSpPr>
          <p:spPr bwMode="auto">
            <a:xfrm>
              <a:off x="5316724" y="5220909"/>
              <a:ext cx="958421" cy="164866"/>
            </a:xfrm>
            <a:prstGeom prst="rect">
              <a:avLst/>
            </a:prstGeom>
            <a:solidFill>
              <a:srgbClr val="DFDEF6">
                <a:alpha val="50000"/>
              </a:srgbClr>
            </a:solidFill>
            <a:ln w="158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tx1"/>
                </a:solidFill>
                <a:effectLst/>
                <a:latin typeface="Times New Roman" pitchFamily="18" charset="0"/>
              </a:endParaRPr>
            </a:p>
          </p:txBody>
        </p:sp>
        <p:cxnSp>
          <p:nvCxnSpPr>
            <p:cNvPr id="41" name="Straight Arrow Connector 40">
              <a:extLst>
                <a:ext uri="{FF2B5EF4-FFF2-40B4-BE49-F238E27FC236}">
                  <a16:creationId xmlns:a16="http://schemas.microsoft.com/office/drawing/2014/main" id="{960939CF-2EDD-D4DF-D402-5994B9BCBEF6}"/>
                </a:ext>
              </a:extLst>
            </p:cNvPr>
            <p:cNvCxnSpPr>
              <a:cxnSpLocks/>
            </p:cNvCxnSpPr>
            <p:nvPr/>
          </p:nvCxnSpPr>
          <p:spPr bwMode="auto">
            <a:xfrm>
              <a:off x="6273629" y="5312940"/>
              <a:ext cx="3775" cy="319601"/>
            </a:xfrm>
            <a:prstGeom prst="straightConnector1">
              <a:avLst/>
            </a:prstGeom>
            <a:noFill/>
            <a:ln w="19050" cap="flat" cmpd="sng" algn="ctr">
              <a:solidFill>
                <a:srgbClr val="7030A0"/>
              </a:solidFill>
              <a:prstDash val="solid"/>
              <a:round/>
              <a:headEnd type="none" w="med" len="med"/>
              <a:tailEnd type="triangle"/>
            </a:ln>
            <a:effectLst/>
          </p:spPr>
        </p:cxnSp>
        <p:sp>
          <p:nvSpPr>
            <p:cNvPr id="42" name="Rectangle 41">
              <a:extLst>
                <a:ext uri="{FF2B5EF4-FFF2-40B4-BE49-F238E27FC236}">
                  <a16:creationId xmlns:a16="http://schemas.microsoft.com/office/drawing/2014/main" id="{F7A76EA7-9BE1-14C1-4AA0-3AE45AEFECBA}"/>
                </a:ext>
              </a:extLst>
            </p:cNvPr>
            <p:cNvSpPr/>
            <p:nvPr/>
          </p:nvSpPr>
          <p:spPr bwMode="auto">
            <a:xfrm>
              <a:off x="5312948" y="4995750"/>
              <a:ext cx="1566821" cy="193263"/>
            </a:xfrm>
            <a:prstGeom prst="rect">
              <a:avLst/>
            </a:prstGeom>
            <a:solidFill>
              <a:srgbClr val="009193">
                <a:alpha val="16000"/>
              </a:srgbClr>
            </a:solidFill>
            <a:ln w="158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tx1"/>
                </a:solidFill>
                <a:effectLst/>
                <a:latin typeface="Times New Roman" pitchFamily="18" charset="0"/>
              </a:endParaRPr>
            </a:p>
          </p:txBody>
        </p:sp>
        <p:cxnSp>
          <p:nvCxnSpPr>
            <p:cNvPr id="43" name="Straight Arrow Connector 42">
              <a:extLst>
                <a:ext uri="{FF2B5EF4-FFF2-40B4-BE49-F238E27FC236}">
                  <a16:creationId xmlns:a16="http://schemas.microsoft.com/office/drawing/2014/main" id="{013F351A-56B6-26A5-5A6A-0883CCD99FB1}"/>
                </a:ext>
              </a:extLst>
            </p:cNvPr>
            <p:cNvCxnSpPr>
              <a:cxnSpLocks/>
            </p:cNvCxnSpPr>
            <p:nvPr/>
          </p:nvCxnSpPr>
          <p:spPr bwMode="auto">
            <a:xfrm>
              <a:off x="6879770" y="4993178"/>
              <a:ext cx="3775" cy="639201"/>
            </a:xfrm>
            <a:prstGeom prst="straightConnector1">
              <a:avLst/>
            </a:prstGeom>
            <a:noFill/>
            <a:ln w="19050" cap="flat" cmpd="sng" algn="ctr">
              <a:solidFill>
                <a:srgbClr val="7030A0"/>
              </a:solidFill>
              <a:prstDash val="solid"/>
              <a:round/>
              <a:headEnd type="none" w="med" len="med"/>
              <a:tailEnd type="triangle"/>
            </a:ln>
            <a:effectLst/>
          </p:spPr>
        </p:cxnSp>
        <p:sp>
          <p:nvSpPr>
            <p:cNvPr id="44" name="TextBox 43">
              <a:extLst>
                <a:ext uri="{FF2B5EF4-FFF2-40B4-BE49-F238E27FC236}">
                  <a16:creationId xmlns:a16="http://schemas.microsoft.com/office/drawing/2014/main" id="{2F614D41-0D73-41AB-BBA4-4B68015ED294}"/>
                </a:ext>
              </a:extLst>
            </p:cNvPr>
            <p:cNvSpPr txBox="1"/>
            <p:nvPr/>
          </p:nvSpPr>
          <p:spPr>
            <a:xfrm>
              <a:off x="5288165" y="5382461"/>
              <a:ext cx="650013" cy="246221"/>
            </a:xfrm>
            <a:prstGeom prst="rect">
              <a:avLst/>
            </a:prstGeom>
            <a:noFill/>
          </p:spPr>
          <p:txBody>
            <a:bodyPr wrap="square" rtlCol="0">
              <a:spAutoFit/>
            </a:bodyPr>
            <a:lstStyle/>
            <a:p>
              <a:pPr algn="ctr">
                <a:spcAft>
                  <a:spcPts val="600"/>
                </a:spcAft>
              </a:pPr>
              <a:r>
                <a:rPr lang="en-US" sz="1000" b="0" dirty="0">
                  <a:solidFill>
                    <a:srgbClr val="C00000"/>
                  </a:solidFill>
                  <a:latin typeface="Comic Sans MS" panose="030F0902030302020204" pitchFamily="66" charset="0"/>
                </a:rPr>
                <a:t>CLAS</a:t>
              </a:r>
            </a:p>
          </p:txBody>
        </p:sp>
        <p:sp>
          <p:nvSpPr>
            <p:cNvPr id="45" name="TextBox 44">
              <a:extLst>
                <a:ext uri="{FF2B5EF4-FFF2-40B4-BE49-F238E27FC236}">
                  <a16:creationId xmlns:a16="http://schemas.microsoft.com/office/drawing/2014/main" id="{1C33A9A9-6D0E-CB0F-0A4E-7336718A2B15}"/>
                </a:ext>
              </a:extLst>
            </p:cNvPr>
            <p:cNvSpPr txBox="1"/>
            <p:nvPr/>
          </p:nvSpPr>
          <p:spPr>
            <a:xfrm>
              <a:off x="5481383" y="5185670"/>
              <a:ext cx="650013" cy="245883"/>
            </a:xfrm>
            <a:prstGeom prst="rect">
              <a:avLst/>
            </a:prstGeom>
            <a:noFill/>
          </p:spPr>
          <p:txBody>
            <a:bodyPr wrap="square" rtlCol="0">
              <a:spAutoFit/>
            </a:bodyPr>
            <a:lstStyle/>
            <a:p>
              <a:pPr algn="ctr">
                <a:spcAft>
                  <a:spcPts val="600"/>
                </a:spcAft>
              </a:pPr>
              <a:r>
                <a:rPr lang="en-US" sz="1000" b="0" dirty="0">
                  <a:solidFill>
                    <a:srgbClr val="C00000"/>
                  </a:solidFill>
                  <a:latin typeface="Comic Sans MS" panose="030F0902030302020204" pitchFamily="66" charset="0"/>
                </a:rPr>
                <a:t>CLAS12</a:t>
              </a:r>
            </a:p>
          </p:txBody>
        </p:sp>
        <p:sp>
          <p:nvSpPr>
            <p:cNvPr id="46" name="TextBox 45">
              <a:extLst>
                <a:ext uri="{FF2B5EF4-FFF2-40B4-BE49-F238E27FC236}">
                  <a16:creationId xmlns:a16="http://schemas.microsoft.com/office/drawing/2014/main" id="{994ACC1E-70DB-2870-9990-BB24C9AE020B}"/>
                </a:ext>
              </a:extLst>
            </p:cNvPr>
            <p:cNvSpPr txBox="1"/>
            <p:nvPr/>
          </p:nvSpPr>
          <p:spPr>
            <a:xfrm>
              <a:off x="5725912" y="4974306"/>
              <a:ext cx="794609" cy="246221"/>
            </a:xfrm>
            <a:prstGeom prst="rect">
              <a:avLst/>
            </a:prstGeom>
            <a:noFill/>
          </p:spPr>
          <p:txBody>
            <a:bodyPr wrap="square" rtlCol="0">
              <a:spAutoFit/>
            </a:bodyPr>
            <a:lstStyle/>
            <a:p>
              <a:pPr algn="ctr">
                <a:spcAft>
                  <a:spcPts val="600"/>
                </a:spcAft>
              </a:pPr>
              <a:r>
                <a:rPr lang="en-US" sz="1000" b="0" dirty="0">
                  <a:solidFill>
                    <a:srgbClr val="C00000"/>
                  </a:solidFill>
                  <a:latin typeface="Comic Sans MS" panose="030F0902030302020204" pitchFamily="66" charset="0"/>
                </a:rPr>
                <a:t>CLAS24</a:t>
              </a:r>
            </a:p>
          </p:txBody>
        </p:sp>
        <p:sp>
          <p:nvSpPr>
            <p:cNvPr id="47" name="TextBox 46">
              <a:extLst>
                <a:ext uri="{FF2B5EF4-FFF2-40B4-BE49-F238E27FC236}">
                  <a16:creationId xmlns:a16="http://schemas.microsoft.com/office/drawing/2014/main" id="{8E51D42A-D26D-8ECD-64B2-F5125C0C3FFF}"/>
                </a:ext>
              </a:extLst>
            </p:cNvPr>
            <p:cNvSpPr txBox="1"/>
            <p:nvPr/>
          </p:nvSpPr>
          <p:spPr>
            <a:xfrm>
              <a:off x="6164542" y="3411417"/>
              <a:ext cx="2360017" cy="307354"/>
            </a:xfrm>
            <a:prstGeom prst="rect">
              <a:avLst/>
            </a:prstGeom>
            <a:noFill/>
          </p:spPr>
          <p:txBody>
            <a:bodyPr wrap="square" rtlCol="0">
              <a:spAutoFit/>
            </a:bodyPr>
            <a:lstStyle/>
            <a:p>
              <a:pPr algn="ctr">
                <a:spcAft>
                  <a:spcPts val="0"/>
                </a:spcAft>
              </a:pPr>
              <a:r>
                <a:rPr lang="en-US" sz="1400" b="0" dirty="0">
                  <a:solidFill>
                    <a:srgbClr val="C00000"/>
                  </a:solidFill>
                  <a:latin typeface="Comic Sans MS" panose="030F0902030302020204" pitchFamily="66" charset="0"/>
                </a:rPr>
                <a:t>Continuum Schwinger Method</a:t>
              </a:r>
            </a:p>
          </p:txBody>
        </p:sp>
        <p:sp>
          <p:nvSpPr>
            <p:cNvPr id="48" name="TextBox 47">
              <a:extLst>
                <a:ext uri="{FF2B5EF4-FFF2-40B4-BE49-F238E27FC236}">
                  <a16:creationId xmlns:a16="http://schemas.microsoft.com/office/drawing/2014/main" id="{8A873790-C022-F1FF-47D4-EBDA6C72C9FD}"/>
                </a:ext>
              </a:extLst>
            </p:cNvPr>
            <p:cNvSpPr txBox="1"/>
            <p:nvPr/>
          </p:nvSpPr>
          <p:spPr>
            <a:xfrm rot="16200000">
              <a:off x="4086024" y="4371100"/>
              <a:ext cx="1475752" cy="283882"/>
            </a:xfrm>
            <a:prstGeom prst="rect">
              <a:avLst/>
            </a:prstGeom>
            <a:noFill/>
          </p:spPr>
          <p:txBody>
            <a:bodyPr wrap="square" rtlCol="0">
              <a:spAutoFit/>
            </a:bodyPr>
            <a:lstStyle/>
            <a:p>
              <a:pPr algn="ctr">
                <a:spcAft>
                  <a:spcPts val="600"/>
                </a:spcAft>
              </a:pPr>
              <a:r>
                <a:rPr lang="en-US" sz="1600" b="0" dirty="0">
                  <a:solidFill>
                    <a:srgbClr val="7030A0"/>
                  </a:solidFill>
                  <a:latin typeface="+mn-lt"/>
                </a:rPr>
                <a:t>Mass (GeV)</a:t>
              </a:r>
            </a:p>
          </p:txBody>
        </p:sp>
        <p:sp>
          <p:nvSpPr>
            <p:cNvPr id="49" name="TextBox 48">
              <a:extLst>
                <a:ext uri="{FF2B5EF4-FFF2-40B4-BE49-F238E27FC236}">
                  <a16:creationId xmlns:a16="http://schemas.microsoft.com/office/drawing/2014/main" id="{84B4A4CA-9346-834A-1A94-027CC90F72FD}"/>
                </a:ext>
              </a:extLst>
            </p:cNvPr>
            <p:cNvSpPr txBox="1"/>
            <p:nvPr/>
          </p:nvSpPr>
          <p:spPr>
            <a:xfrm>
              <a:off x="5856515" y="5915275"/>
              <a:ext cx="2084648" cy="338555"/>
            </a:xfrm>
            <a:prstGeom prst="rect">
              <a:avLst/>
            </a:prstGeom>
            <a:noFill/>
          </p:spPr>
          <p:txBody>
            <a:bodyPr wrap="square" rtlCol="0">
              <a:spAutoFit/>
            </a:bodyPr>
            <a:lstStyle/>
            <a:p>
              <a:pPr algn="ctr">
                <a:spcAft>
                  <a:spcPts val="600"/>
                </a:spcAft>
              </a:pPr>
              <a:r>
                <a:rPr lang="en-US" sz="1600" b="0" dirty="0">
                  <a:solidFill>
                    <a:srgbClr val="7030A0"/>
                  </a:solidFill>
                  <a:latin typeface="+mn-lt"/>
                </a:rPr>
                <a:t>Momentum, p (GeV)</a:t>
              </a:r>
            </a:p>
          </p:txBody>
        </p:sp>
        <p:pic>
          <p:nvPicPr>
            <p:cNvPr id="50" name="Picture 49">
              <a:extLst>
                <a:ext uri="{FF2B5EF4-FFF2-40B4-BE49-F238E27FC236}">
                  <a16:creationId xmlns:a16="http://schemas.microsoft.com/office/drawing/2014/main" id="{CC728BF4-6FC5-F0E4-FEDC-C4F0EF911B2B}"/>
                </a:ext>
              </a:extLst>
            </p:cNvPr>
            <p:cNvPicPr>
              <a:picLocks noChangeAspect="1"/>
            </p:cNvPicPr>
            <p:nvPr/>
          </p:nvPicPr>
          <p:blipFill>
            <a:blip r:embed="rId6"/>
            <a:stretch>
              <a:fillRect/>
            </a:stretch>
          </p:blipFill>
          <p:spPr>
            <a:xfrm>
              <a:off x="7344767" y="3960505"/>
              <a:ext cx="775256" cy="228286"/>
            </a:xfrm>
            <a:prstGeom prst="rect">
              <a:avLst/>
            </a:prstGeom>
          </p:spPr>
        </p:pic>
        <p:sp>
          <p:nvSpPr>
            <p:cNvPr id="3" name="TextBox 2">
              <a:extLst>
                <a:ext uri="{FF2B5EF4-FFF2-40B4-BE49-F238E27FC236}">
                  <a16:creationId xmlns:a16="http://schemas.microsoft.com/office/drawing/2014/main" id="{412FBA3E-176E-76BE-D2EA-B4F27BEB7DC8}"/>
                </a:ext>
              </a:extLst>
            </p:cNvPr>
            <p:cNvSpPr txBox="1"/>
            <p:nvPr/>
          </p:nvSpPr>
          <p:spPr>
            <a:xfrm>
              <a:off x="5311994" y="4437046"/>
              <a:ext cx="793002" cy="461665"/>
            </a:xfrm>
            <a:prstGeom prst="rect">
              <a:avLst/>
            </a:prstGeom>
            <a:noFill/>
          </p:spPr>
          <p:txBody>
            <a:bodyPr wrap="square" rtlCol="0">
              <a:spAutoFit/>
            </a:bodyPr>
            <a:lstStyle/>
            <a:p>
              <a:pPr algn="r"/>
              <a:r>
                <a:rPr lang="en-US" sz="1200" dirty="0">
                  <a:solidFill>
                    <a:srgbClr val="009051"/>
                  </a:solidFill>
                  <a:latin typeface="Comic Sans MS" panose="030F0902030302020204" pitchFamily="66" charset="0"/>
                </a:rPr>
                <a:t>Dressed quarks</a:t>
              </a:r>
            </a:p>
          </p:txBody>
        </p:sp>
      </p:grpSp>
    </p:spTree>
    <p:extLst>
      <p:ext uri="{BB962C8B-B14F-4D97-AF65-F5344CB8AC3E}">
        <p14:creationId xmlns:p14="http://schemas.microsoft.com/office/powerpoint/2010/main" val="266781832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1473" y="108370"/>
            <a:ext cx="8534315" cy="431020"/>
          </a:xfrm>
        </p:spPr>
        <p:txBody>
          <a:bodyPr/>
          <a:lstStyle/>
          <a:p>
            <a:pPr>
              <a:defRPr/>
            </a:pPr>
            <a:r>
              <a:rPr lang="en-US" sz="2000" dirty="0">
                <a:solidFill>
                  <a:srgbClr val="0000FF"/>
                </a:solidFill>
              </a:rPr>
              <a:t>Conclusions and Outlook </a:t>
            </a:r>
          </a:p>
        </p:txBody>
      </p:sp>
      <p:sp>
        <p:nvSpPr>
          <p:cNvPr id="5" name="Line 7"/>
          <p:cNvSpPr>
            <a:spLocks noChangeShapeType="1"/>
          </p:cNvSpPr>
          <p:nvPr/>
        </p:nvSpPr>
        <p:spPr bwMode="auto">
          <a:xfrm>
            <a:off x="0" y="539390"/>
            <a:ext cx="9144000" cy="0"/>
          </a:xfrm>
          <a:prstGeom prst="line">
            <a:avLst/>
          </a:prstGeom>
          <a:noFill/>
          <a:ln w="25400">
            <a:solidFill>
              <a:srgbClr val="0000CC"/>
            </a:solidFill>
            <a:miter lim="800000"/>
            <a:headEnd/>
            <a:tailEnd/>
          </a:ln>
        </p:spPr>
        <p:txBody>
          <a:bodyPr wrap="none" lIns="91435" tIns="45718" rIns="91435" bIns="45718"/>
          <a:lstStyle/>
          <a:p>
            <a:endParaRPr lang="en-US"/>
          </a:p>
        </p:txBody>
      </p:sp>
      <p:sp>
        <p:nvSpPr>
          <p:cNvPr id="6" name="TextBox 5"/>
          <p:cNvSpPr txBox="1"/>
          <p:nvPr/>
        </p:nvSpPr>
        <p:spPr>
          <a:xfrm>
            <a:off x="89936" y="671819"/>
            <a:ext cx="8957387" cy="5601529"/>
          </a:xfrm>
          <a:prstGeom prst="rect">
            <a:avLst/>
          </a:prstGeom>
          <a:noFill/>
        </p:spPr>
        <p:txBody>
          <a:bodyPr wrap="square" lIns="91435" tIns="45718" rIns="91435" bIns="45718" rtlCol="0">
            <a:spAutoFit/>
          </a:bodyPr>
          <a:lstStyle/>
          <a:p>
            <a:pPr marL="285750" indent="-285750">
              <a:spcAft>
                <a:spcPts val="1200"/>
              </a:spcAft>
              <a:buClr>
                <a:srgbClr val="C00000"/>
              </a:buClr>
              <a:buFont typeface="Arial" panose="020B0604020202020204" pitchFamily="34" charset="0"/>
              <a:buChar char="•"/>
            </a:pPr>
            <a:r>
              <a:rPr lang="en-US" sz="1400" b="1" dirty="0"/>
              <a:t>CSM paradigm for EHM makes a broad array of predictions. Those for N* structure in terms of the Q</a:t>
            </a:r>
            <a:r>
              <a:rPr lang="en-US" sz="1400" b="1" baseline="30000" dirty="0"/>
              <a:t>2</a:t>
            </a:r>
            <a:r>
              <a:rPr lang="en-US" sz="1400" b="1" dirty="0"/>
              <a:t>-evolution of the </a:t>
            </a:r>
            <a:r>
              <a:rPr lang="en-US" sz="1400" b="1" dirty="0" err="1">
                <a:latin typeface="Symbol" pitchFamily="2" charset="2"/>
              </a:rPr>
              <a:t>g</a:t>
            </a:r>
            <a:r>
              <a:rPr lang="en-US" sz="1400" b="1" baseline="-25000" dirty="0" err="1"/>
              <a:t>v</a:t>
            </a:r>
            <a:r>
              <a:rPr lang="en-US" sz="1400" b="1" dirty="0" err="1"/>
              <a:t>pN</a:t>
            </a:r>
            <a:r>
              <a:rPr lang="en-US" sz="1400" b="1" dirty="0"/>
              <a:t>* electrocouplings are worth testing by confronting the CSM predictions against the experimental results determined from exclusive meson electroproduction data. </a:t>
            </a:r>
            <a:endParaRPr lang="en-US" sz="1400" b="1" dirty="0">
              <a:solidFill>
                <a:srgbClr val="0000FF"/>
              </a:solidFill>
            </a:endParaRPr>
          </a:p>
          <a:p>
            <a:pPr marL="285750" indent="-285750">
              <a:spcAft>
                <a:spcPts val="1200"/>
              </a:spcAft>
              <a:buClr>
                <a:srgbClr val="C00000"/>
              </a:buClr>
              <a:buFont typeface="Arial" panose="020B0604020202020204" pitchFamily="34" charset="0"/>
              <a:buChar char="•"/>
            </a:pPr>
            <a:r>
              <a:rPr lang="en-US" sz="1400" b="1" dirty="0">
                <a:solidFill>
                  <a:srgbClr val="0000FF"/>
                </a:solidFill>
              </a:rPr>
              <a:t>CLAS has provided the dominant part of the world data on most exclusive meson electroproduction channels in the resonance region, </a:t>
            </a:r>
            <a:r>
              <a:rPr lang="en-US" sz="1400" b="1" dirty="0"/>
              <a:t>allowing us to determine the electrocouplings of most resonances in the mass range up to 1.8 GeV for Q</a:t>
            </a:r>
            <a:r>
              <a:rPr lang="en-US" sz="1400" b="1" baseline="30000" dirty="0"/>
              <a:t>2 </a:t>
            </a:r>
            <a:r>
              <a:rPr lang="en-US" sz="1400" b="1" dirty="0"/>
              <a:t>&lt; 5 GeV</a:t>
            </a:r>
            <a:r>
              <a:rPr lang="en-US" sz="1400" b="1" baseline="30000" dirty="0"/>
              <a:t>2</a:t>
            </a:r>
            <a:r>
              <a:rPr lang="en-US" sz="1400" b="1" dirty="0"/>
              <a:t>. </a:t>
            </a:r>
          </a:p>
          <a:p>
            <a:pPr marL="285750" indent="-285750">
              <a:spcAft>
                <a:spcPts val="1200"/>
              </a:spcAft>
              <a:buClr>
                <a:srgbClr val="C00000"/>
              </a:buClr>
              <a:buFont typeface="Arial" panose="020B0604020202020204" pitchFamily="34" charset="0"/>
              <a:buChar char="•"/>
            </a:pPr>
            <a:r>
              <a:rPr lang="en-US" sz="1400" b="1" dirty="0">
                <a:latin typeface="Arial"/>
              </a:rPr>
              <a:t>A good description of the </a:t>
            </a:r>
            <a:r>
              <a:rPr lang="en-US" sz="1400" b="1" dirty="0">
                <a:latin typeface="Symbol" panose="05050102010706020507" pitchFamily="18" charset="2"/>
              </a:rPr>
              <a:t>D</a:t>
            </a:r>
            <a:r>
              <a:rPr lang="en-US" sz="1400" b="1" dirty="0">
                <a:latin typeface="Arial"/>
              </a:rPr>
              <a:t>(1232)3/2</a:t>
            </a:r>
            <a:r>
              <a:rPr lang="en-US" sz="1400" b="1" baseline="30000" dirty="0">
                <a:latin typeface="Arial"/>
              </a:rPr>
              <a:t>+</a:t>
            </a:r>
            <a:r>
              <a:rPr lang="en-US" sz="1400" b="1" dirty="0">
                <a:latin typeface="Arial"/>
              </a:rPr>
              <a:t> and N(1440)1/2</a:t>
            </a:r>
            <a:r>
              <a:rPr lang="en-US" sz="1400" b="1" baseline="30000" dirty="0">
                <a:latin typeface="Arial"/>
              </a:rPr>
              <a:t>+</a:t>
            </a:r>
            <a:r>
              <a:rPr lang="en-US" sz="1400" b="1" dirty="0">
                <a:latin typeface="Arial"/>
              </a:rPr>
              <a:t> electroexcitation amplitudes </a:t>
            </a:r>
            <a:r>
              <a:rPr lang="en-US" sz="1400" b="1" i="1" u="sng" dirty="0">
                <a:solidFill>
                  <a:srgbClr val="0000FF"/>
                </a:solidFill>
                <a:latin typeface="Arial"/>
              </a:rPr>
              <a:t>achieved within CSM approach starting from the QCD Lagrangian with the same dressed quark mass function</a:t>
            </a:r>
            <a:r>
              <a:rPr lang="en-US" sz="1400" b="1" i="1" dirty="0">
                <a:solidFill>
                  <a:srgbClr val="0000FF"/>
                </a:solidFill>
                <a:latin typeface="Arial"/>
              </a:rPr>
              <a:t> </a:t>
            </a:r>
            <a:r>
              <a:rPr lang="en-US" sz="1400" b="1" dirty="0">
                <a:solidFill>
                  <a:srgbClr val="0000FF"/>
                </a:solidFill>
                <a:latin typeface="Arial"/>
              </a:rPr>
              <a:t>as used in the successful evaluations of the ground state nucleon EM/axial and pion form factors, and the pion PDF, has demonstrated the capability for gaining insight into EHM.</a:t>
            </a:r>
          </a:p>
          <a:p>
            <a:pPr marL="285750" indent="-285750">
              <a:spcAft>
                <a:spcPts val="1200"/>
              </a:spcAft>
              <a:buClr>
                <a:srgbClr val="C00000"/>
              </a:buClr>
              <a:buFont typeface="Arial" panose="020B0604020202020204" pitchFamily="34" charset="0"/>
              <a:buChar char="•"/>
            </a:pPr>
            <a:r>
              <a:rPr lang="en-US" sz="1400" b="1" dirty="0">
                <a:latin typeface="Arial"/>
              </a:rPr>
              <a:t>The CSM parameter-free predictions on the </a:t>
            </a:r>
            <a:r>
              <a:rPr lang="en-US" sz="1400" b="1" dirty="0">
                <a:latin typeface="Symbol" panose="05050102010706020507" pitchFamily="18" charset="2"/>
              </a:rPr>
              <a:t>D</a:t>
            </a:r>
            <a:r>
              <a:rPr lang="en-US" sz="1400" b="1" dirty="0">
                <a:latin typeface="Arial"/>
              </a:rPr>
              <a:t>(1600)3/2</a:t>
            </a:r>
            <a:r>
              <a:rPr lang="en-US" sz="1400" b="1" baseline="30000" dirty="0">
                <a:latin typeface="Arial"/>
              </a:rPr>
              <a:t>+</a:t>
            </a:r>
            <a:r>
              <a:rPr lang="en-US" sz="1400" b="1" dirty="0">
                <a:latin typeface="Arial"/>
              </a:rPr>
              <a:t> have been confirmed by the first (and still preliminary) results on the electrocouplings of this state obtained from </a:t>
            </a:r>
            <a:r>
              <a:rPr lang="en-US" sz="1400" b="1" dirty="0" err="1">
                <a:latin typeface="Symbol" pitchFamily="2" charset="2"/>
              </a:rPr>
              <a:t>p</a:t>
            </a:r>
            <a:r>
              <a:rPr lang="en-US" sz="1400" b="1" baseline="30000" dirty="0" err="1">
                <a:latin typeface="Arial"/>
              </a:rPr>
              <a:t>+</a:t>
            </a:r>
            <a:r>
              <a:rPr lang="en-US" sz="1400" b="1" dirty="0" err="1">
                <a:latin typeface="Symbol" pitchFamily="2" charset="2"/>
              </a:rPr>
              <a:t>p</a:t>
            </a:r>
            <a:r>
              <a:rPr lang="en-US" sz="1400" b="1" baseline="30000" dirty="0" err="1">
                <a:latin typeface="Arial"/>
              </a:rPr>
              <a:t>-</a:t>
            </a:r>
            <a:r>
              <a:rPr lang="en-US" sz="1400" b="1" dirty="0" err="1">
                <a:latin typeface="Arial"/>
              </a:rPr>
              <a:t>p</a:t>
            </a:r>
            <a:r>
              <a:rPr lang="en-US" sz="1400" b="1" dirty="0">
                <a:latin typeface="Arial"/>
              </a:rPr>
              <a:t> electroproduction data, </a:t>
            </a:r>
            <a:r>
              <a:rPr lang="en-US" sz="1400" b="1" dirty="0">
                <a:solidFill>
                  <a:srgbClr val="0000FF"/>
                </a:solidFill>
              </a:rPr>
              <a:t>solidifying evidence for gaining insight into the dressed quark mass function within the range of quark momenta up to 0.7 GeV, where ~15% of hadron masses emerges from QCD.</a:t>
            </a:r>
            <a:endParaRPr lang="en-US" sz="1400" b="1" dirty="0">
              <a:solidFill>
                <a:srgbClr val="0000FF"/>
              </a:solidFill>
              <a:latin typeface="Arial"/>
            </a:endParaRPr>
          </a:p>
          <a:p>
            <a:pPr marL="285750" indent="-285750">
              <a:spcAft>
                <a:spcPts val="1200"/>
              </a:spcAft>
              <a:buClr>
                <a:srgbClr val="C00000"/>
              </a:buClr>
              <a:buFont typeface="Arial" panose="020B0604020202020204" pitchFamily="34" charset="0"/>
              <a:buChar char="•"/>
            </a:pPr>
            <a:r>
              <a:rPr lang="en-US" sz="1400" b="1" dirty="0"/>
              <a:t>CLAS12 is the only world facility capable of obtaining the electrocouplings of all prominent N* states in the range of Q</a:t>
            </a:r>
            <a:r>
              <a:rPr lang="en-US" sz="1400" b="1" baseline="30000" dirty="0"/>
              <a:t>2</a:t>
            </a:r>
            <a:r>
              <a:rPr lang="en-US" sz="1400" b="1" dirty="0"/>
              <a:t> up to 10 GeV</a:t>
            </a:r>
            <a:r>
              <a:rPr lang="en-US" sz="1400" b="1" baseline="30000" dirty="0"/>
              <a:t>2</a:t>
            </a:r>
            <a:r>
              <a:rPr lang="en-US" sz="1400" b="1" dirty="0"/>
              <a:t>, allowing us to explore the dressed quark mass function in the range of quark momenta up to 1.3 GeV, where ~50% of hadron mass emerges from QCD.</a:t>
            </a:r>
          </a:p>
          <a:p>
            <a:pPr marL="285750" indent="-285750">
              <a:buClr>
                <a:srgbClr val="C00000"/>
              </a:buClr>
              <a:buFont typeface="Arial" panose="020B0604020202020204" pitchFamily="34" charset="0"/>
              <a:buChar char="•"/>
            </a:pPr>
            <a:r>
              <a:rPr lang="en-US" sz="1400" b="1" dirty="0"/>
              <a:t>Confirmation of the CSM predictions on the Q</a:t>
            </a:r>
            <a:r>
              <a:rPr lang="en-US" sz="1400" b="1" baseline="30000" dirty="0"/>
              <a:t>2</a:t>
            </a:r>
            <a:r>
              <a:rPr lang="en-US" sz="1400" b="1" dirty="0"/>
              <a:t>-evolution of the </a:t>
            </a:r>
            <a:r>
              <a:rPr lang="en-US" sz="1400" b="1" dirty="0" err="1">
                <a:latin typeface="Symbol" pitchFamily="2" charset="2"/>
              </a:rPr>
              <a:t>g</a:t>
            </a:r>
            <a:r>
              <a:rPr lang="en-US" sz="1400" b="1" baseline="-25000" dirty="0" err="1"/>
              <a:t>v</a:t>
            </a:r>
            <a:r>
              <a:rPr lang="en-US" sz="1400" b="1" dirty="0" err="1"/>
              <a:t>pN</a:t>
            </a:r>
            <a:r>
              <a:rPr lang="en-US" sz="1400" b="1" dirty="0"/>
              <a:t>* electrocouplings of nucleon resonances of different structure obtained with </a:t>
            </a:r>
            <a:r>
              <a:rPr lang="en-US" sz="1400" b="1" dirty="0">
                <a:solidFill>
                  <a:srgbClr val="0000FF"/>
                </a:solidFill>
              </a:rPr>
              <a:t>the same dressed quark mass function </a:t>
            </a:r>
            <a:r>
              <a:rPr lang="en-US" sz="1400" b="1" dirty="0"/>
              <a:t>by the results determined from CLAS/CLAS12 experimental data within the range of Q</a:t>
            </a:r>
            <a:r>
              <a:rPr lang="en-US" sz="1400" b="1" baseline="30000" dirty="0"/>
              <a:t>2 </a:t>
            </a:r>
            <a:r>
              <a:rPr lang="en-US" sz="1400" b="1" dirty="0"/>
              <a:t>up to 10 GeV</a:t>
            </a:r>
            <a:r>
              <a:rPr lang="en-US" sz="1400" b="1" baseline="30000" dirty="0"/>
              <a:t>2</a:t>
            </a:r>
            <a:r>
              <a:rPr lang="en-US" sz="1400" b="1" dirty="0"/>
              <a:t> will allow us to </a:t>
            </a:r>
            <a:r>
              <a:rPr lang="en-US" sz="1400" b="1" u="sng" dirty="0">
                <a:solidFill>
                  <a:srgbClr val="FF0000"/>
                </a:solidFill>
              </a:rPr>
              <a:t>address the most challenging problems of the Standard Model on the nature of hadron mass and the emergence of the N* structure from QCD.</a:t>
            </a:r>
            <a:endParaRPr lang="en-US" sz="1400" b="1" dirty="0"/>
          </a:p>
        </p:txBody>
      </p:sp>
      <p:sp>
        <p:nvSpPr>
          <p:cNvPr id="8" name="TextBox 7">
            <a:extLst>
              <a:ext uri="{FF2B5EF4-FFF2-40B4-BE49-F238E27FC236}">
                <a16:creationId xmlns:a16="http://schemas.microsoft.com/office/drawing/2014/main" id="{3495458A-9910-4443-A5BD-ACED4461A0C3}"/>
              </a:ext>
            </a:extLst>
          </p:cNvPr>
          <p:cNvSpPr txBox="1"/>
          <p:nvPr/>
        </p:nvSpPr>
        <p:spPr>
          <a:xfrm>
            <a:off x="8653047" y="6565705"/>
            <a:ext cx="466405" cy="261610"/>
          </a:xfrm>
          <a:prstGeom prst="rect">
            <a:avLst/>
          </a:prstGeom>
          <a:solidFill>
            <a:schemeClr val="bg1"/>
          </a:solidFill>
        </p:spPr>
        <p:txBody>
          <a:bodyPr wrap="square" rtlCol="0">
            <a:spAutoFit/>
          </a:bodyPr>
          <a:lstStyle/>
          <a:p>
            <a:pPr algn="ctr"/>
            <a:r>
              <a:rPr lang="en-US" sz="1100" dirty="0"/>
              <a:t>18</a:t>
            </a:r>
          </a:p>
        </p:txBody>
      </p:sp>
    </p:spTree>
    <p:extLst>
      <p:ext uri="{BB962C8B-B14F-4D97-AF65-F5344CB8AC3E}">
        <p14:creationId xmlns:p14="http://schemas.microsoft.com/office/powerpoint/2010/main" val="276598822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52937-F6C1-0045-A8DB-67829DD05B43}"/>
              </a:ext>
            </a:extLst>
          </p:cNvPr>
          <p:cNvSpPr>
            <a:spLocks noGrp="1"/>
          </p:cNvSpPr>
          <p:nvPr>
            <p:ph type="title"/>
          </p:nvPr>
        </p:nvSpPr>
        <p:spPr/>
        <p:txBody>
          <a:bodyPr/>
          <a:lstStyle/>
          <a:p>
            <a:r>
              <a:rPr lang="en-US"/>
              <a:t>Back up</a:t>
            </a:r>
          </a:p>
        </p:txBody>
      </p:sp>
    </p:spTree>
    <p:extLst>
      <p:ext uri="{BB962C8B-B14F-4D97-AF65-F5344CB8AC3E}">
        <p14:creationId xmlns:p14="http://schemas.microsoft.com/office/powerpoint/2010/main" val="279895477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4">
            <a:extLst>
              <a:ext uri="{FF2B5EF4-FFF2-40B4-BE49-F238E27FC236}">
                <a16:creationId xmlns:a16="http://schemas.microsoft.com/office/drawing/2014/main" id="{A8E6C051-23F4-5D4A-BF51-41567667CD40}"/>
              </a:ext>
            </a:extLst>
          </p:cNvPr>
          <p:cNvSpPr>
            <a:spLocks noChangeShapeType="1"/>
          </p:cNvSpPr>
          <p:nvPr/>
        </p:nvSpPr>
        <p:spPr bwMode="auto">
          <a:xfrm flipV="1">
            <a:off x="-3723" y="554207"/>
            <a:ext cx="9144000" cy="1588"/>
          </a:xfrm>
          <a:prstGeom prst="line">
            <a:avLst/>
          </a:prstGeom>
          <a:noFill/>
          <a:ln w="25400">
            <a:solidFill>
              <a:schemeClr val="accent2"/>
            </a:solidFill>
            <a:round/>
            <a:headEnd/>
            <a:tailEnd/>
          </a:ln>
        </p:spPr>
        <p:txBody>
          <a:bodyPr lIns="91435" tIns="45718" rIns="91435" bIns="45718"/>
          <a:lstStyle/>
          <a:p>
            <a:pPr>
              <a:defRPr/>
            </a:pPr>
            <a:endParaRPr lang="en-US">
              <a:solidFill>
                <a:srgbClr val="000000"/>
              </a:solidFill>
            </a:endParaRPr>
          </a:p>
        </p:txBody>
      </p:sp>
      <p:sp>
        <p:nvSpPr>
          <p:cNvPr id="4" name="TextBox 3">
            <a:extLst>
              <a:ext uri="{FF2B5EF4-FFF2-40B4-BE49-F238E27FC236}">
                <a16:creationId xmlns:a16="http://schemas.microsoft.com/office/drawing/2014/main" id="{CDF7A36E-0D92-584F-B131-8F2190368DC5}"/>
              </a:ext>
            </a:extLst>
          </p:cNvPr>
          <p:cNvSpPr txBox="1"/>
          <p:nvPr/>
        </p:nvSpPr>
        <p:spPr>
          <a:xfrm>
            <a:off x="777398" y="131809"/>
            <a:ext cx="7563279" cy="400105"/>
          </a:xfrm>
          <a:prstGeom prst="rect">
            <a:avLst/>
          </a:prstGeom>
          <a:noFill/>
        </p:spPr>
        <p:txBody>
          <a:bodyPr wrap="none" lIns="91435" tIns="45718" rIns="91435" bIns="45718" rtlCol="0">
            <a:spAutoFit/>
          </a:bodyPr>
          <a:lstStyle/>
          <a:p>
            <a:pPr algn="ctr"/>
            <a:r>
              <a:rPr lang="en-US" sz="2000" b="1" dirty="0">
                <a:solidFill>
                  <a:srgbClr val="0000FF"/>
                </a:solidFill>
                <a:latin typeface="+mj-lt"/>
              </a:rPr>
              <a:t> How do the Ground/Excited State Nucleon Masses Emerge? </a:t>
            </a:r>
          </a:p>
        </p:txBody>
      </p:sp>
      <p:sp>
        <p:nvSpPr>
          <p:cNvPr id="5" name="TextBox 4">
            <a:extLst>
              <a:ext uri="{FF2B5EF4-FFF2-40B4-BE49-F238E27FC236}">
                <a16:creationId xmlns:a16="http://schemas.microsoft.com/office/drawing/2014/main" id="{23EDD32F-28F8-6743-A3AF-3E1D0AF27454}"/>
              </a:ext>
            </a:extLst>
          </p:cNvPr>
          <p:cNvSpPr txBox="1"/>
          <p:nvPr/>
        </p:nvSpPr>
        <p:spPr>
          <a:xfrm>
            <a:off x="518160" y="627240"/>
            <a:ext cx="3560590" cy="338554"/>
          </a:xfrm>
          <a:prstGeom prst="rect">
            <a:avLst/>
          </a:prstGeom>
          <a:noFill/>
        </p:spPr>
        <p:txBody>
          <a:bodyPr wrap="none" rtlCol="0">
            <a:spAutoFit/>
          </a:bodyPr>
          <a:lstStyle/>
          <a:p>
            <a:r>
              <a:rPr lang="en-US" sz="1600" b="1" u="sng" dirty="0"/>
              <a:t>Composition of the Nucleon Mass:</a:t>
            </a:r>
          </a:p>
        </p:txBody>
      </p:sp>
      <p:pic>
        <p:nvPicPr>
          <p:cNvPr id="6" name="Picture 5">
            <a:extLst>
              <a:ext uri="{FF2B5EF4-FFF2-40B4-BE49-F238E27FC236}">
                <a16:creationId xmlns:a16="http://schemas.microsoft.com/office/drawing/2014/main" id="{E0ABD594-7753-ED44-A406-5EED7BF5B453}"/>
              </a:ext>
            </a:extLst>
          </p:cNvPr>
          <p:cNvPicPr>
            <a:picLocks noChangeAspect="1"/>
          </p:cNvPicPr>
          <p:nvPr/>
        </p:nvPicPr>
        <p:blipFill>
          <a:blip r:embed="rId2"/>
          <a:stretch>
            <a:fillRect/>
          </a:stretch>
        </p:blipFill>
        <p:spPr>
          <a:xfrm>
            <a:off x="2107021" y="1389888"/>
            <a:ext cx="2413997" cy="2128636"/>
          </a:xfrm>
          <a:prstGeom prst="rect">
            <a:avLst/>
          </a:prstGeom>
        </p:spPr>
      </p:pic>
      <p:pic>
        <p:nvPicPr>
          <p:cNvPr id="7" name="Picture 6">
            <a:extLst>
              <a:ext uri="{FF2B5EF4-FFF2-40B4-BE49-F238E27FC236}">
                <a16:creationId xmlns:a16="http://schemas.microsoft.com/office/drawing/2014/main" id="{786E7DAE-BF8B-0E48-82BC-F011A6C9FE64}"/>
              </a:ext>
            </a:extLst>
          </p:cNvPr>
          <p:cNvPicPr>
            <a:picLocks noChangeAspect="1"/>
          </p:cNvPicPr>
          <p:nvPr/>
        </p:nvPicPr>
        <p:blipFill>
          <a:blip r:embed="rId3"/>
          <a:stretch>
            <a:fillRect/>
          </a:stretch>
        </p:blipFill>
        <p:spPr>
          <a:xfrm>
            <a:off x="6817439" y="1385683"/>
            <a:ext cx="2270760" cy="2043317"/>
          </a:xfrm>
          <a:prstGeom prst="rect">
            <a:avLst/>
          </a:prstGeom>
        </p:spPr>
      </p:pic>
      <p:sp>
        <p:nvSpPr>
          <p:cNvPr id="8" name="TextBox 7">
            <a:extLst>
              <a:ext uri="{FF2B5EF4-FFF2-40B4-BE49-F238E27FC236}">
                <a16:creationId xmlns:a16="http://schemas.microsoft.com/office/drawing/2014/main" id="{9E2F0494-BFFA-A74C-958B-AE9951BA6AFA}"/>
              </a:ext>
            </a:extLst>
          </p:cNvPr>
          <p:cNvSpPr txBox="1"/>
          <p:nvPr/>
        </p:nvSpPr>
        <p:spPr>
          <a:xfrm>
            <a:off x="2947635" y="1008037"/>
            <a:ext cx="833883" cy="338554"/>
          </a:xfrm>
          <a:prstGeom prst="rect">
            <a:avLst/>
          </a:prstGeom>
          <a:noFill/>
        </p:spPr>
        <p:txBody>
          <a:bodyPr wrap="none" rtlCol="0">
            <a:spAutoFit/>
          </a:bodyPr>
          <a:lstStyle/>
          <a:p>
            <a:r>
              <a:rPr lang="en-US" sz="1600" b="1" dirty="0"/>
              <a:t>proton</a:t>
            </a:r>
          </a:p>
        </p:txBody>
      </p:sp>
      <p:sp>
        <p:nvSpPr>
          <p:cNvPr id="9" name="TextBox 8">
            <a:extLst>
              <a:ext uri="{FF2B5EF4-FFF2-40B4-BE49-F238E27FC236}">
                <a16:creationId xmlns:a16="http://schemas.microsoft.com/office/drawing/2014/main" id="{8BC6D1E5-F8E3-7245-B4C0-D10F82590F2D}"/>
              </a:ext>
            </a:extLst>
          </p:cNvPr>
          <p:cNvSpPr txBox="1"/>
          <p:nvPr/>
        </p:nvSpPr>
        <p:spPr>
          <a:xfrm>
            <a:off x="7488242" y="1005840"/>
            <a:ext cx="947695" cy="338554"/>
          </a:xfrm>
          <a:prstGeom prst="rect">
            <a:avLst/>
          </a:prstGeom>
          <a:noFill/>
        </p:spPr>
        <p:txBody>
          <a:bodyPr wrap="none" rtlCol="0">
            <a:spAutoFit/>
          </a:bodyPr>
          <a:lstStyle/>
          <a:p>
            <a:r>
              <a:rPr lang="en-US" sz="1600" b="1" dirty="0"/>
              <a:t>neutron</a:t>
            </a:r>
          </a:p>
        </p:txBody>
      </p:sp>
      <p:sp>
        <p:nvSpPr>
          <p:cNvPr id="10" name="TextBox 9">
            <a:extLst>
              <a:ext uri="{FF2B5EF4-FFF2-40B4-BE49-F238E27FC236}">
                <a16:creationId xmlns:a16="http://schemas.microsoft.com/office/drawing/2014/main" id="{12DBC6D7-4F4E-C64C-9131-EFD1F7D792A0}"/>
              </a:ext>
            </a:extLst>
          </p:cNvPr>
          <p:cNvSpPr txBox="1"/>
          <p:nvPr/>
        </p:nvSpPr>
        <p:spPr>
          <a:xfrm>
            <a:off x="121227" y="1640501"/>
            <a:ext cx="1380506" cy="584775"/>
          </a:xfrm>
          <a:prstGeom prst="rect">
            <a:avLst/>
          </a:prstGeom>
          <a:noFill/>
        </p:spPr>
        <p:txBody>
          <a:bodyPr wrap="none" rtlCol="0">
            <a:spAutoFit/>
          </a:bodyPr>
          <a:lstStyle/>
          <a:p>
            <a:r>
              <a:rPr lang="en-US" sz="1600" dirty="0"/>
              <a:t>938.2720813</a:t>
            </a:r>
          </a:p>
          <a:p>
            <a:r>
              <a:rPr lang="en-US" sz="1600" dirty="0"/>
              <a:t>±0.0000058</a:t>
            </a:r>
          </a:p>
        </p:txBody>
      </p:sp>
      <p:sp>
        <p:nvSpPr>
          <p:cNvPr id="11" name="TextBox 10">
            <a:extLst>
              <a:ext uri="{FF2B5EF4-FFF2-40B4-BE49-F238E27FC236}">
                <a16:creationId xmlns:a16="http://schemas.microsoft.com/office/drawing/2014/main" id="{3F52B780-224B-7549-B6AC-A8179590BE12}"/>
              </a:ext>
            </a:extLst>
          </p:cNvPr>
          <p:cNvSpPr txBox="1"/>
          <p:nvPr/>
        </p:nvSpPr>
        <p:spPr>
          <a:xfrm>
            <a:off x="121227" y="1162482"/>
            <a:ext cx="1843774" cy="338554"/>
          </a:xfrm>
          <a:prstGeom prst="rect">
            <a:avLst/>
          </a:prstGeom>
          <a:noFill/>
        </p:spPr>
        <p:txBody>
          <a:bodyPr wrap="none" rtlCol="0">
            <a:spAutoFit/>
          </a:bodyPr>
          <a:lstStyle/>
          <a:p>
            <a:r>
              <a:rPr lang="en-US" sz="1600" b="1" dirty="0" err="1"/>
              <a:t>M</a:t>
            </a:r>
            <a:r>
              <a:rPr lang="en-US" sz="1600" b="1" baseline="-25000" dirty="0" err="1"/>
              <a:t>p</a:t>
            </a:r>
            <a:r>
              <a:rPr lang="en-US" sz="1600" b="1" dirty="0"/>
              <a:t>, MeV (PDG20)</a:t>
            </a:r>
          </a:p>
        </p:txBody>
      </p:sp>
      <p:sp>
        <p:nvSpPr>
          <p:cNvPr id="12" name="TextBox 11">
            <a:extLst>
              <a:ext uri="{FF2B5EF4-FFF2-40B4-BE49-F238E27FC236}">
                <a16:creationId xmlns:a16="http://schemas.microsoft.com/office/drawing/2014/main" id="{76C7717C-11DA-BB40-987F-7B4D1758110F}"/>
              </a:ext>
            </a:extLst>
          </p:cNvPr>
          <p:cNvSpPr txBox="1"/>
          <p:nvPr/>
        </p:nvSpPr>
        <p:spPr>
          <a:xfrm>
            <a:off x="4594443" y="1162482"/>
            <a:ext cx="1843774" cy="338554"/>
          </a:xfrm>
          <a:prstGeom prst="rect">
            <a:avLst/>
          </a:prstGeom>
          <a:noFill/>
        </p:spPr>
        <p:txBody>
          <a:bodyPr wrap="none" rtlCol="0">
            <a:spAutoFit/>
          </a:bodyPr>
          <a:lstStyle/>
          <a:p>
            <a:r>
              <a:rPr lang="en-US" sz="1600" b="1" dirty="0"/>
              <a:t>M</a:t>
            </a:r>
            <a:r>
              <a:rPr lang="en-US" sz="1600" b="1" baseline="-25000" dirty="0"/>
              <a:t>n</a:t>
            </a:r>
            <a:r>
              <a:rPr lang="en-US" sz="1600" b="1" dirty="0"/>
              <a:t>, MeV (PDG20)</a:t>
            </a:r>
          </a:p>
        </p:txBody>
      </p:sp>
      <p:sp>
        <p:nvSpPr>
          <p:cNvPr id="13" name="TextBox 12">
            <a:extLst>
              <a:ext uri="{FF2B5EF4-FFF2-40B4-BE49-F238E27FC236}">
                <a16:creationId xmlns:a16="http://schemas.microsoft.com/office/drawing/2014/main" id="{6B4A824F-54D7-CF4F-B0EE-F33D95DCD933}"/>
              </a:ext>
            </a:extLst>
          </p:cNvPr>
          <p:cNvSpPr txBox="1"/>
          <p:nvPr/>
        </p:nvSpPr>
        <p:spPr>
          <a:xfrm>
            <a:off x="4721748" y="1640501"/>
            <a:ext cx="1380506" cy="584775"/>
          </a:xfrm>
          <a:prstGeom prst="rect">
            <a:avLst/>
          </a:prstGeom>
          <a:noFill/>
        </p:spPr>
        <p:txBody>
          <a:bodyPr wrap="none" rtlCol="0">
            <a:spAutoFit/>
          </a:bodyPr>
          <a:lstStyle/>
          <a:p>
            <a:r>
              <a:rPr lang="en-US" sz="1600" dirty="0"/>
              <a:t>939.5654133</a:t>
            </a:r>
          </a:p>
          <a:p>
            <a:r>
              <a:rPr lang="en-US" sz="1600" dirty="0"/>
              <a:t>±0.0000058</a:t>
            </a:r>
          </a:p>
        </p:txBody>
      </p:sp>
      <p:sp>
        <p:nvSpPr>
          <p:cNvPr id="14" name="TextBox 13">
            <a:extLst>
              <a:ext uri="{FF2B5EF4-FFF2-40B4-BE49-F238E27FC236}">
                <a16:creationId xmlns:a16="http://schemas.microsoft.com/office/drawing/2014/main" id="{7876F6F8-7640-4A48-82C1-C5E0A812D5E3}"/>
              </a:ext>
            </a:extLst>
          </p:cNvPr>
          <p:cNvSpPr txBox="1"/>
          <p:nvPr/>
        </p:nvSpPr>
        <p:spPr>
          <a:xfrm>
            <a:off x="51181" y="2268639"/>
            <a:ext cx="1874231" cy="584775"/>
          </a:xfrm>
          <a:prstGeom prst="rect">
            <a:avLst/>
          </a:prstGeom>
          <a:noFill/>
        </p:spPr>
        <p:txBody>
          <a:bodyPr wrap="none" rtlCol="0">
            <a:spAutoFit/>
          </a:bodyPr>
          <a:lstStyle/>
          <a:p>
            <a:r>
              <a:rPr lang="en-US" sz="1600" dirty="0"/>
              <a:t>Sum of bare quark</a:t>
            </a:r>
          </a:p>
          <a:p>
            <a:r>
              <a:rPr lang="en-US" sz="1600" dirty="0"/>
              <a:t>masses, MeV</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965D0B8-4464-7141-9E9E-7B6FAFED2A6E}"/>
                  </a:ext>
                </a:extLst>
              </p:cNvPr>
              <p:cNvSpPr txBox="1"/>
              <p:nvPr/>
            </p:nvSpPr>
            <p:spPr>
              <a:xfrm>
                <a:off x="28859" y="2992879"/>
                <a:ext cx="2097562" cy="598241"/>
              </a:xfrm>
              <a:prstGeom prst="rect">
                <a:avLst/>
              </a:prstGeom>
              <a:noFill/>
            </p:spPr>
            <p:txBody>
              <a:bodyPr wrap="none" rtlCol="0">
                <a:spAutoFit/>
              </a:bodyPr>
              <a:lstStyle/>
              <a:p>
                <a:r>
                  <a:rPr lang="en-US" sz="1600" dirty="0"/>
                  <a:t>2.16+2.16+4.67</a:t>
                </a:r>
              </a:p>
              <a:p>
                <a:r>
                  <a:rPr lang="en-US" sz="1600" dirty="0"/>
                  <a:t>=</a:t>
                </a:r>
                <a14:m>
                  <m:oMath xmlns:m="http://schemas.openxmlformats.org/officeDocument/2006/math">
                    <m:sSubSup>
                      <m:sSubSupPr>
                        <m:ctrlPr>
                          <a:rPr lang="en-US" sz="1600" i="1" smtClean="0">
                            <a:latin typeface="Cambria Math" panose="02040503050406030204" pitchFamily="18" charset="0"/>
                          </a:rPr>
                        </m:ctrlPr>
                      </m:sSubSupPr>
                      <m:e>
                        <m:r>
                          <a:rPr lang="en-US" sz="1600" b="0" i="1" smtClean="0">
                            <a:latin typeface="Cambria Math" panose="02040503050406030204" pitchFamily="18" charset="0"/>
                          </a:rPr>
                          <m:t>8.99</m:t>
                        </m:r>
                      </m:e>
                      <m:sub>
                        <m:r>
                          <a:rPr lang="en-US" sz="1600" b="0" i="1" smtClean="0">
                            <a:latin typeface="Cambria Math" panose="02040503050406030204" pitchFamily="18" charset="0"/>
                          </a:rPr>
                          <m:t>−0.65</m:t>
                        </m:r>
                      </m:sub>
                      <m:sup>
                        <m:r>
                          <a:rPr lang="en-US" sz="1600" b="0" i="1" smtClean="0">
                            <a:latin typeface="Cambria Math" panose="02040503050406030204" pitchFamily="18" charset="0"/>
                          </a:rPr>
                          <m:t>+1.45</m:t>
                        </m:r>
                      </m:sup>
                    </m:sSubSup>
                  </m:oMath>
                </a14:m>
                <a:r>
                  <a:rPr lang="en-US" sz="1600" dirty="0"/>
                  <a:t> or &lt; 1.1% </a:t>
                </a:r>
              </a:p>
            </p:txBody>
          </p:sp>
        </mc:Choice>
        <mc:Fallback xmlns="">
          <p:sp>
            <p:nvSpPr>
              <p:cNvPr id="16" name="TextBox 15">
                <a:extLst>
                  <a:ext uri="{FF2B5EF4-FFF2-40B4-BE49-F238E27FC236}">
                    <a16:creationId xmlns:a16="http://schemas.microsoft.com/office/drawing/2014/main" id="{7965D0B8-4464-7141-9E9E-7B6FAFED2A6E}"/>
                  </a:ext>
                </a:extLst>
              </p:cNvPr>
              <p:cNvSpPr txBox="1">
                <a:spLocks noRot="1" noChangeAspect="1" noMove="1" noResize="1" noEditPoints="1" noAdjustHandles="1" noChangeArrowheads="1" noChangeShapeType="1" noTextEdit="1"/>
              </p:cNvSpPr>
              <p:nvPr/>
            </p:nvSpPr>
            <p:spPr>
              <a:xfrm>
                <a:off x="28859" y="2992879"/>
                <a:ext cx="2097562" cy="598241"/>
              </a:xfrm>
              <a:prstGeom prst="rect">
                <a:avLst/>
              </a:prstGeom>
              <a:blipFill>
                <a:blip r:embed="rId4"/>
                <a:stretch>
                  <a:fillRect l="-1807" t="-2083" r="-602" b="-12500"/>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948DB540-23E6-A34C-9F48-5007A80F6AA4}"/>
              </a:ext>
            </a:extLst>
          </p:cNvPr>
          <p:cNvSpPr txBox="1"/>
          <p:nvPr/>
        </p:nvSpPr>
        <p:spPr>
          <a:xfrm>
            <a:off x="4721748" y="2223736"/>
            <a:ext cx="1874231" cy="584775"/>
          </a:xfrm>
          <a:prstGeom prst="rect">
            <a:avLst/>
          </a:prstGeom>
          <a:noFill/>
        </p:spPr>
        <p:txBody>
          <a:bodyPr wrap="none" rtlCol="0">
            <a:spAutoFit/>
          </a:bodyPr>
          <a:lstStyle/>
          <a:p>
            <a:r>
              <a:rPr lang="en-US" sz="1600" dirty="0"/>
              <a:t>Sum of bare quark</a:t>
            </a:r>
          </a:p>
          <a:p>
            <a:r>
              <a:rPr lang="en-US" sz="1600" dirty="0"/>
              <a:t>masses, MeV</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57B4F77-E51C-9C46-A71B-B80F48F266CE}"/>
                  </a:ext>
                </a:extLst>
              </p:cNvPr>
              <p:cNvSpPr txBox="1"/>
              <p:nvPr/>
            </p:nvSpPr>
            <p:spPr>
              <a:xfrm>
                <a:off x="4721748" y="2975282"/>
                <a:ext cx="2326791" cy="594715"/>
              </a:xfrm>
              <a:prstGeom prst="rect">
                <a:avLst/>
              </a:prstGeom>
              <a:noFill/>
            </p:spPr>
            <p:txBody>
              <a:bodyPr wrap="none" rtlCol="0">
                <a:spAutoFit/>
              </a:bodyPr>
              <a:lstStyle/>
              <a:p>
                <a:r>
                  <a:rPr lang="en-US" sz="1600" dirty="0"/>
                  <a:t>4.67+4.67+2.16</a:t>
                </a:r>
              </a:p>
              <a:p>
                <a:r>
                  <a:rPr lang="en-US" sz="1600" dirty="0"/>
                  <a:t>= </a:t>
                </a:r>
                <a14:m>
                  <m:oMath xmlns:m="http://schemas.openxmlformats.org/officeDocument/2006/math">
                    <m:sSubSup>
                      <m:sSubSupPr>
                        <m:ctrlPr>
                          <a:rPr lang="en-US" sz="1600" i="1">
                            <a:latin typeface="Cambria Math" panose="02040503050406030204" pitchFamily="18" charset="0"/>
                          </a:rPr>
                        </m:ctrlPr>
                      </m:sSubSupPr>
                      <m:e>
                        <m:r>
                          <a:rPr lang="en-US" sz="1600" b="0" i="1" smtClean="0">
                            <a:latin typeface="Cambria Math" panose="02040503050406030204" pitchFamily="18" charset="0"/>
                          </a:rPr>
                          <m:t>11</m:t>
                        </m:r>
                        <m:r>
                          <a:rPr lang="en-US" sz="1600" i="1">
                            <a:latin typeface="Cambria Math" panose="02040503050406030204" pitchFamily="18" charset="0"/>
                          </a:rPr>
                          <m:t>.</m:t>
                        </m:r>
                        <m:r>
                          <a:rPr lang="en-US" sz="1600" b="0" i="1" smtClean="0">
                            <a:latin typeface="Cambria Math" panose="02040503050406030204" pitchFamily="18" charset="0"/>
                          </a:rPr>
                          <m:t>50</m:t>
                        </m:r>
                      </m:e>
                      <m:sub>
                        <m:r>
                          <a:rPr lang="en-US" sz="1600" i="1">
                            <a:latin typeface="Cambria Math" panose="02040503050406030204" pitchFamily="18" charset="0"/>
                          </a:rPr>
                          <m:t>−0.6</m:t>
                        </m:r>
                        <m:r>
                          <a:rPr lang="en-US" sz="1600" b="0" i="1" smtClean="0">
                            <a:latin typeface="Cambria Math" panose="02040503050406030204" pitchFamily="18" charset="0"/>
                          </a:rPr>
                          <m:t>0</m:t>
                        </m:r>
                      </m:sub>
                      <m:sup>
                        <m:r>
                          <a:rPr lang="en-US" sz="1600" i="1">
                            <a:latin typeface="Cambria Math" panose="02040503050406030204" pitchFamily="18" charset="0"/>
                          </a:rPr>
                          <m:t>+1.45</m:t>
                        </m:r>
                      </m:sup>
                    </m:sSubSup>
                  </m:oMath>
                </a14:m>
                <a:r>
                  <a:rPr lang="en-US" sz="1600" dirty="0"/>
                  <a:t>  or &lt; 1.4% </a:t>
                </a:r>
              </a:p>
            </p:txBody>
          </p:sp>
        </mc:Choice>
        <mc:Fallback xmlns="">
          <p:sp>
            <p:nvSpPr>
              <p:cNvPr id="18" name="TextBox 17">
                <a:extLst>
                  <a:ext uri="{FF2B5EF4-FFF2-40B4-BE49-F238E27FC236}">
                    <a16:creationId xmlns:a16="http://schemas.microsoft.com/office/drawing/2014/main" id="{057B4F77-E51C-9C46-A71B-B80F48F266CE}"/>
                  </a:ext>
                </a:extLst>
              </p:cNvPr>
              <p:cNvSpPr txBox="1">
                <a:spLocks noRot="1" noChangeAspect="1" noMove="1" noResize="1" noEditPoints="1" noAdjustHandles="1" noChangeArrowheads="1" noChangeShapeType="1" noTextEdit="1"/>
              </p:cNvSpPr>
              <p:nvPr/>
            </p:nvSpPr>
            <p:spPr>
              <a:xfrm>
                <a:off x="4721748" y="2975282"/>
                <a:ext cx="2326791" cy="594715"/>
              </a:xfrm>
              <a:prstGeom prst="rect">
                <a:avLst/>
              </a:prstGeom>
              <a:blipFill>
                <a:blip r:embed="rId5"/>
                <a:stretch>
                  <a:fillRect l="-1639" t="-2083" b="-10417"/>
                </a:stretch>
              </a:blipFill>
            </p:spPr>
            <p:txBody>
              <a:bodyPr/>
              <a:lstStyle/>
              <a:p>
                <a:r>
                  <a:rPr lang="en-US">
                    <a:noFill/>
                  </a:rPr>
                  <a:t> </a:t>
                </a:r>
              </a:p>
            </p:txBody>
          </p:sp>
        </mc:Fallback>
      </mc:AlternateContent>
      <p:sp>
        <p:nvSpPr>
          <p:cNvPr id="26" name="Slide Number Placeholder 1">
            <a:extLst>
              <a:ext uri="{FF2B5EF4-FFF2-40B4-BE49-F238E27FC236}">
                <a16:creationId xmlns:a16="http://schemas.microsoft.com/office/drawing/2014/main" id="{A578A811-2B7C-5146-8ED9-1AB0851E0B81}"/>
              </a:ext>
            </a:extLst>
          </p:cNvPr>
          <p:cNvSpPr txBox="1">
            <a:spLocks/>
          </p:cNvSpPr>
          <p:nvPr/>
        </p:nvSpPr>
        <p:spPr>
          <a:xfrm>
            <a:off x="8665450" y="6570932"/>
            <a:ext cx="486064" cy="304801"/>
          </a:xfrm>
          <a:prstGeom prst="rect">
            <a:avLst/>
          </a:prstGeom>
        </p:spPr>
        <p:txBody>
          <a:bodyPr/>
          <a:lstStyle>
            <a:defPPr>
              <a:defRPr lang="en-US"/>
            </a:defPPr>
            <a:lvl1pPr algn="l" rtl="0" fontAlgn="base">
              <a:spcBef>
                <a:spcPct val="0"/>
              </a:spcBef>
              <a:spcAft>
                <a:spcPct val="0"/>
              </a:spcAft>
              <a:defRPr sz="3600" kern="1200">
                <a:solidFill>
                  <a:schemeClr val="tx1"/>
                </a:solidFill>
                <a:latin typeface="Arial" pitchFamily="34" charset="0"/>
                <a:ea typeface="+mn-ea"/>
                <a:cs typeface="Arial" pitchFamily="34" charset="0"/>
              </a:defRPr>
            </a:lvl1pPr>
            <a:lvl2pPr marL="457177" algn="l" rtl="0" fontAlgn="base">
              <a:spcBef>
                <a:spcPct val="0"/>
              </a:spcBef>
              <a:spcAft>
                <a:spcPct val="0"/>
              </a:spcAft>
              <a:defRPr sz="3600" kern="1200">
                <a:solidFill>
                  <a:schemeClr val="tx1"/>
                </a:solidFill>
                <a:latin typeface="Arial" pitchFamily="34" charset="0"/>
                <a:ea typeface="+mn-ea"/>
                <a:cs typeface="Arial" pitchFamily="34" charset="0"/>
              </a:defRPr>
            </a:lvl2pPr>
            <a:lvl3pPr marL="914353" algn="l" rtl="0" fontAlgn="base">
              <a:spcBef>
                <a:spcPct val="0"/>
              </a:spcBef>
              <a:spcAft>
                <a:spcPct val="0"/>
              </a:spcAft>
              <a:defRPr sz="3600" kern="1200">
                <a:solidFill>
                  <a:schemeClr val="tx1"/>
                </a:solidFill>
                <a:latin typeface="Arial" pitchFamily="34" charset="0"/>
                <a:ea typeface="+mn-ea"/>
                <a:cs typeface="Arial" pitchFamily="34" charset="0"/>
              </a:defRPr>
            </a:lvl3pPr>
            <a:lvl4pPr marL="1371530" algn="l" rtl="0" fontAlgn="base">
              <a:spcBef>
                <a:spcPct val="0"/>
              </a:spcBef>
              <a:spcAft>
                <a:spcPct val="0"/>
              </a:spcAft>
              <a:defRPr sz="3600" kern="1200">
                <a:solidFill>
                  <a:schemeClr val="tx1"/>
                </a:solidFill>
                <a:latin typeface="Arial" pitchFamily="34" charset="0"/>
                <a:ea typeface="+mn-ea"/>
                <a:cs typeface="Arial" pitchFamily="34" charset="0"/>
              </a:defRPr>
            </a:lvl4pPr>
            <a:lvl5pPr marL="1828706" algn="l" rtl="0" fontAlgn="base">
              <a:spcBef>
                <a:spcPct val="0"/>
              </a:spcBef>
              <a:spcAft>
                <a:spcPct val="0"/>
              </a:spcAft>
              <a:defRPr sz="3600" kern="1200">
                <a:solidFill>
                  <a:schemeClr val="tx1"/>
                </a:solidFill>
                <a:latin typeface="Arial" pitchFamily="34" charset="0"/>
                <a:ea typeface="+mn-ea"/>
                <a:cs typeface="Arial" pitchFamily="34" charset="0"/>
              </a:defRPr>
            </a:lvl5pPr>
            <a:lvl6pPr marL="2285883" algn="l" defTabSz="914353" rtl="0" eaLnBrk="1" latinLnBrk="0" hangingPunct="1">
              <a:defRPr sz="3600" kern="1200">
                <a:solidFill>
                  <a:schemeClr val="tx1"/>
                </a:solidFill>
                <a:latin typeface="Arial" pitchFamily="34" charset="0"/>
                <a:ea typeface="+mn-ea"/>
                <a:cs typeface="Arial" pitchFamily="34" charset="0"/>
              </a:defRPr>
            </a:lvl6pPr>
            <a:lvl7pPr marL="2743060" algn="l" defTabSz="914353" rtl="0" eaLnBrk="1" latinLnBrk="0" hangingPunct="1">
              <a:defRPr sz="3600" kern="1200">
                <a:solidFill>
                  <a:schemeClr val="tx1"/>
                </a:solidFill>
                <a:latin typeface="Arial" pitchFamily="34" charset="0"/>
                <a:ea typeface="+mn-ea"/>
                <a:cs typeface="Arial" pitchFamily="34" charset="0"/>
              </a:defRPr>
            </a:lvl7pPr>
            <a:lvl8pPr marL="3200236" algn="l" defTabSz="914353" rtl="0" eaLnBrk="1" latinLnBrk="0" hangingPunct="1">
              <a:defRPr sz="3600" kern="1200">
                <a:solidFill>
                  <a:schemeClr val="tx1"/>
                </a:solidFill>
                <a:latin typeface="Arial" pitchFamily="34" charset="0"/>
                <a:ea typeface="+mn-ea"/>
                <a:cs typeface="Arial" pitchFamily="34" charset="0"/>
              </a:defRPr>
            </a:lvl8pPr>
            <a:lvl9pPr marL="3657413" algn="l" defTabSz="914353" rtl="0" eaLnBrk="1" latinLnBrk="0" hangingPunct="1">
              <a:defRPr sz="3600" kern="1200">
                <a:solidFill>
                  <a:schemeClr val="tx1"/>
                </a:solidFill>
                <a:latin typeface="Arial" pitchFamily="34" charset="0"/>
                <a:ea typeface="+mn-ea"/>
                <a:cs typeface="Arial" pitchFamily="34" charset="0"/>
              </a:defRPr>
            </a:lvl9pPr>
          </a:lstStyle>
          <a:p>
            <a:pPr algn="ctr">
              <a:defRPr/>
            </a:pPr>
            <a:r>
              <a:rPr lang="fr-FR" sz="1100" dirty="0">
                <a:solidFill>
                  <a:srgbClr val="000000"/>
                </a:solidFill>
              </a:rPr>
              <a:t>2</a:t>
            </a:r>
          </a:p>
        </p:txBody>
      </p:sp>
      <p:sp>
        <p:nvSpPr>
          <p:cNvPr id="2" name="TextBox 1">
            <a:extLst>
              <a:ext uri="{FF2B5EF4-FFF2-40B4-BE49-F238E27FC236}">
                <a16:creationId xmlns:a16="http://schemas.microsoft.com/office/drawing/2014/main" id="{21BA2F74-F3E1-444C-BE1F-37BE3F5D0F06}"/>
              </a:ext>
            </a:extLst>
          </p:cNvPr>
          <p:cNvSpPr txBox="1"/>
          <p:nvPr/>
        </p:nvSpPr>
        <p:spPr>
          <a:xfrm>
            <a:off x="403515" y="3828267"/>
            <a:ext cx="8329523" cy="2585323"/>
          </a:xfrm>
          <a:prstGeom prst="rect">
            <a:avLst/>
          </a:prstGeom>
          <a:noFill/>
        </p:spPr>
        <p:txBody>
          <a:bodyPr wrap="square" rtlCol="0">
            <a:spAutoFit/>
          </a:bodyPr>
          <a:lstStyle/>
          <a:p>
            <a:pPr marL="231775" indent="-231775">
              <a:buClr>
                <a:schemeClr val="tx1"/>
              </a:buClr>
              <a:buFont typeface="Arial" panose="020B0604020202020204" pitchFamily="34" charset="0"/>
              <a:buChar char="•"/>
            </a:pPr>
            <a:r>
              <a:rPr lang="en-US" sz="1800" b="1" dirty="0">
                <a:solidFill>
                  <a:srgbClr val="0000FF"/>
                </a:solidFill>
              </a:rPr>
              <a:t>Higgs mechanism generates the masses of bare quarks</a:t>
            </a:r>
          </a:p>
          <a:p>
            <a:pPr marL="231775" indent="-231775">
              <a:buClr>
                <a:schemeClr val="tx1"/>
              </a:buClr>
              <a:buFont typeface="Arial" panose="020B0604020202020204" pitchFamily="34" charset="0"/>
              <a:buChar char="•"/>
            </a:pPr>
            <a:endParaRPr lang="en-US" sz="1800" b="1" dirty="0">
              <a:solidFill>
                <a:srgbClr val="0000FF"/>
              </a:solidFill>
            </a:endParaRPr>
          </a:p>
          <a:p>
            <a:pPr marL="231775" indent="-231775">
              <a:buClr>
                <a:schemeClr val="tx1"/>
              </a:buClr>
              <a:buFont typeface="Arial" panose="020B0604020202020204" pitchFamily="34" charset="0"/>
              <a:buChar char="•"/>
            </a:pPr>
            <a:r>
              <a:rPr lang="en-US" sz="1800" b="1" dirty="0">
                <a:solidFill>
                  <a:srgbClr val="0000FF"/>
                </a:solidFill>
              </a:rPr>
              <a:t>Dominant part of nucleon mass is generated in processes other than the Higgs mechanism</a:t>
            </a:r>
          </a:p>
          <a:p>
            <a:pPr marL="285750" indent="-285750">
              <a:buFont typeface="Arial" panose="020B0604020202020204" pitchFamily="34" charset="0"/>
              <a:buChar char="•"/>
            </a:pPr>
            <a:endParaRPr lang="en-US" sz="1800" b="1" dirty="0">
              <a:solidFill>
                <a:srgbClr val="0000FF"/>
              </a:solidFill>
            </a:endParaRPr>
          </a:p>
          <a:p>
            <a:r>
              <a:rPr lang="en-US" sz="1800" b="1" dirty="0">
                <a:solidFill>
                  <a:srgbClr val="FF0000"/>
                </a:solidFill>
              </a:rPr>
              <a:t>The Continuum Schwinger method (CSM) has conclusively demonstrated that the dominant part of hadron mass is generated by the strong interaction in the regime where the QCD running coupling becomes comparable with unity - </a:t>
            </a:r>
            <a:r>
              <a:rPr lang="en-US" sz="1800" b="1" u="sng" dirty="0">
                <a:solidFill>
                  <a:srgbClr val="FF0000"/>
                </a:solidFill>
              </a:rPr>
              <a:t>the so-called strong QCD regime </a:t>
            </a:r>
          </a:p>
        </p:txBody>
      </p:sp>
    </p:spTree>
    <p:extLst>
      <p:ext uri="{BB962C8B-B14F-4D97-AF65-F5344CB8AC3E}">
        <p14:creationId xmlns:p14="http://schemas.microsoft.com/office/powerpoint/2010/main" val="261678033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AF99D4-9B0B-F14F-9D33-C345962A5FB7}"/>
              </a:ext>
            </a:extLst>
          </p:cNvPr>
          <p:cNvSpPr txBox="1"/>
          <p:nvPr/>
        </p:nvSpPr>
        <p:spPr>
          <a:xfrm>
            <a:off x="449014" y="122740"/>
            <a:ext cx="8244555" cy="400105"/>
          </a:xfrm>
          <a:prstGeom prst="rect">
            <a:avLst/>
          </a:prstGeom>
          <a:noFill/>
        </p:spPr>
        <p:txBody>
          <a:bodyPr wrap="none" lIns="91435" tIns="45718" rIns="91435" bIns="45718" rtlCol="0">
            <a:spAutoFit/>
          </a:bodyPr>
          <a:lstStyle/>
          <a:p>
            <a:pPr algn="ctr"/>
            <a:r>
              <a:rPr lang="en-US" sz="2000" b="1" dirty="0">
                <a:solidFill>
                  <a:srgbClr val="0000FF"/>
                </a:solidFill>
                <a:latin typeface="+mj-lt"/>
              </a:rPr>
              <a:t> Basics for Insight into EHM: Continuum and Lattice QCD Synergy</a:t>
            </a:r>
          </a:p>
        </p:txBody>
      </p:sp>
      <p:pic>
        <p:nvPicPr>
          <p:cNvPr id="4" name="Picture 3" descr="Chart, histogram&#10;&#10;Description automatically generated">
            <a:extLst>
              <a:ext uri="{FF2B5EF4-FFF2-40B4-BE49-F238E27FC236}">
                <a16:creationId xmlns:a16="http://schemas.microsoft.com/office/drawing/2014/main" id="{02A9E443-6589-924F-89A8-A768A6A448B8}"/>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4807165" y="821326"/>
            <a:ext cx="4003626" cy="2651760"/>
          </a:xfrm>
          <a:prstGeom prst="rect">
            <a:avLst/>
          </a:prstGeom>
        </p:spPr>
      </p:pic>
      <p:sp>
        <p:nvSpPr>
          <p:cNvPr id="5" name="TextBox 4">
            <a:extLst>
              <a:ext uri="{FF2B5EF4-FFF2-40B4-BE49-F238E27FC236}">
                <a16:creationId xmlns:a16="http://schemas.microsoft.com/office/drawing/2014/main" id="{585F9092-6438-6E44-9C35-6D811346D007}"/>
              </a:ext>
            </a:extLst>
          </p:cNvPr>
          <p:cNvSpPr txBox="1"/>
          <p:nvPr/>
        </p:nvSpPr>
        <p:spPr>
          <a:xfrm>
            <a:off x="4681100" y="3404080"/>
            <a:ext cx="4325212" cy="276995"/>
          </a:xfrm>
          <a:prstGeom prst="rect">
            <a:avLst/>
          </a:prstGeom>
          <a:noFill/>
          <a:ln>
            <a:solidFill>
              <a:schemeClr val="bg1"/>
            </a:solidFill>
          </a:ln>
        </p:spPr>
        <p:txBody>
          <a:bodyPr wrap="none" lIns="91435" tIns="45718" rIns="91435" bIns="45718" rtlCol="0">
            <a:spAutoFit/>
          </a:bodyPr>
          <a:lstStyle/>
          <a:p>
            <a:pPr algn="ctr"/>
            <a:r>
              <a:rPr lang="en-US" sz="1200" b="1" dirty="0">
                <a:solidFill>
                  <a:srgbClr val="00B050"/>
                </a:solidFill>
              </a:rPr>
              <a:t>Inferred from QCD Lagrangian with only </a:t>
            </a:r>
            <a:r>
              <a:rPr lang="en-US" sz="1200" b="1" dirty="0">
                <a:solidFill>
                  <a:srgbClr val="00B050"/>
                </a:solidFill>
                <a:latin typeface="Symbol" panose="05050102010706020507" pitchFamily="18" charset="2"/>
              </a:rPr>
              <a:t>L</a:t>
            </a:r>
            <a:r>
              <a:rPr lang="en-US" sz="1200" b="1" baseline="-25000" dirty="0">
                <a:solidFill>
                  <a:srgbClr val="00B050"/>
                </a:solidFill>
              </a:rPr>
              <a:t>QCD</a:t>
            </a:r>
            <a:r>
              <a:rPr lang="en-US" sz="1200" b="1" dirty="0">
                <a:solidFill>
                  <a:srgbClr val="00B050"/>
                </a:solidFill>
              </a:rPr>
              <a:t> parameter</a:t>
            </a:r>
          </a:p>
        </p:txBody>
      </p:sp>
      <p:sp>
        <p:nvSpPr>
          <p:cNvPr id="6" name="TextBox 5">
            <a:extLst>
              <a:ext uri="{FF2B5EF4-FFF2-40B4-BE49-F238E27FC236}">
                <a16:creationId xmlns:a16="http://schemas.microsoft.com/office/drawing/2014/main" id="{53EBD062-55C9-5842-B372-6EA5477EAAD2}"/>
              </a:ext>
            </a:extLst>
          </p:cNvPr>
          <p:cNvSpPr txBox="1"/>
          <p:nvPr/>
        </p:nvSpPr>
        <p:spPr>
          <a:xfrm>
            <a:off x="4933561" y="616550"/>
            <a:ext cx="3962959" cy="461661"/>
          </a:xfrm>
          <a:prstGeom prst="rect">
            <a:avLst/>
          </a:prstGeom>
          <a:solidFill>
            <a:srgbClr val="FFC000"/>
          </a:solidFill>
        </p:spPr>
        <p:txBody>
          <a:bodyPr wrap="square" lIns="91435" tIns="45718" rIns="91435" bIns="45718" rtlCol="0">
            <a:spAutoFit/>
          </a:bodyPr>
          <a:lstStyle/>
          <a:p>
            <a:pPr algn="ctr"/>
            <a:r>
              <a:rPr lang="en-US" sz="1200" b="1" dirty="0"/>
              <a:t>Dressed Quark/Gluon Masses (continuum QCD)</a:t>
            </a:r>
          </a:p>
          <a:p>
            <a:pPr algn="ctr"/>
            <a:r>
              <a:rPr lang="en-US" sz="1200" b="1" dirty="0"/>
              <a:t>C.D. Roberts, Symmetry 12, 1468 (2020)</a:t>
            </a:r>
          </a:p>
        </p:txBody>
      </p:sp>
      <p:sp>
        <p:nvSpPr>
          <p:cNvPr id="7" name="TextBox 6">
            <a:extLst>
              <a:ext uri="{FF2B5EF4-FFF2-40B4-BE49-F238E27FC236}">
                <a16:creationId xmlns:a16="http://schemas.microsoft.com/office/drawing/2014/main" id="{E3E86B21-786E-634A-A6A1-0884A89F4C2C}"/>
              </a:ext>
            </a:extLst>
          </p:cNvPr>
          <p:cNvSpPr txBox="1"/>
          <p:nvPr/>
        </p:nvSpPr>
        <p:spPr>
          <a:xfrm>
            <a:off x="5526777" y="2272157"/>
            <a:ext cx="755335" cy="461665"/>
          </a:xfrm>
          <a:prstGeom prst="rect">
            <a:avLst/>
          </a:prstGeom>
          <a:noFill/>
        </p:spPr>
        <p:txBody>
          <a:bodyPr wrap="none" rtlCol="0">
            <a:spAutoFit/>
          </a:bodyPr>
          <a:lstStyle/>
          <a:p>
            <a:r>
              <a:rPr lang="en-US" sz="1200" dirty="0">
                <a:solidFill>
                  <a:srgbClr val="00B050"/>
                </a:solidFill>
              </a:rPr>
              <a:t>Dressed</a:t>
            </a:r>
          </a:p>
          <a:p>
            <a:r>
              <a:rPr lang="en-US" sz="1200" dirty="0">
                <a:solidFill>
                  <a:srgbClr val="00B050"/>
                </a:solidFill>
              </a:rPr>
              <a:t>quarks</a:t>
            </a:r>
          </a:p>
        </p:txBody>
      </p:sp>
      <p:sp>
        <p:nvSpPr>
          <p:cNvPr id="8" name="TextBox 7">
            <a:extLst>
              <a:ext uri="{FF2B5EF4-FFF2-40B4-BE49-F238E27FC236}">
                <a16:creationId xmlns:a16="http://schemas.microsoft.com/office/drawing/2014/main" id="{896B06D0-7CEA-2549-8DFC-0E1E5767AFDD}"/>
              </a:ext>
            </a:extLst>
          </p:cNvPr>
          <p:cNvSpPr txBox="1"/>
          <p:nvPr/>
        </p:nvSpPr>
        <p:spPr>
          <a:xfrm>
            <a:off x="6794431" y="1657140"/>
            <a:ext cx="755335" cy="461665"/>
          </a:xfrm>
          <a:prstGeom prst="rect">
            <a:avLst/>
          </a:prstGeom>
          <a:noFill/>
        </p:spPr>
        <p:txBody>
          <a:bodyPr wrap="none" rtlCol="0">
            <a:spAutoFit/>
          </a:bodyPr>
          <a:lstStyle/>
          <a:p>
            <a:r>
              <a:rPr lang="en-US" sz="1200" dirty="0">
                <a:solidFill>
                  <a:srgbClr val="0000CC"/>
                </a:solidFill>
              </a:rPr>
              <a:t>Dressed</a:t>
            </a:r>
          </a:p>
          <a:p>
            <a:r>
              <a:rPr lang="en-US" sz="1200" dirty="0">
                <a:solidFill>
                  <a:srgbClr val="0000CC"/>
                </a:solidFill>
              </a:rPr>
              <a:t>gluons</a:t>
            </a:r>
          </a:p>
        </p:txBody>
      </p:sp>
      <p:sp>
        <p:nvSpPr>
          <p:cNvPr id="9" name="TextBox 8">
            <a:extLst>
              <a:ext uri="{FF2B5EF4-FFF2-40B4-BE49-F238E27FC236}">
                <a16:creationId xmlns:a16="http://schemas.microsoft.com/office/drawing/2014/main" id="{5A865068-B0EB-1146-9EA1-B01C15D1E39B}"/>
              </a:ext>
            </a:extLst>
          </p:cNvPr>
          <p:cNvSpPr txBox="1"/>
          <p:nvPr/>
        </p:nvSpPr>
        <p:spPr>
          <a:xfrm>
            <a:off x="45730" y="837701"/>
            <a:ext cx="4421949" cy="5232202"/>
          </a:xfrm>
          <a:prstGeom prst="rect">
            <a:avLst/>
          </a:prstGeom>
          <a:noFill/>
        </p:spPr>
        <p:txBody>
          <a:bodyPr wrap="square" rtlCol="0">
            <a:spAutoFit/>
          </a:bodyPr>
          <a:lstStyle/>
          <a:p>
            <a:pPr marL="176213" indent="-176213">
              <a:spcAft>
                <a:spcPts val="1200"/>
              </a:spcAft>
              <a:buFont typeface="Arial" panose="020B0604020202020204" pitchFamily="34" charset="0"/>
              <a:buChar char="•"/>
            </a:pPr>
            <a:r>
              <a:rPr lang="en-US" sz="1800" dirty="0">
                <a:solidFill>
                  <a:srgbClr val="0000FF"/>
                </a:solidFill>
              </a:rPr>
              <a:t>Dressed quark/gluon masses converge at the complete QCD mass scale of 0.43(1) GeV - value impacted by Higgs mechanism</a:t>
            </a:r>
          </a:p>
          <a:p>
            <a:pPr marL="176213" indent="-176213">
              <a:buFont typeface="Arial" panose="020B0604020202020204" pitchFamily="34" charset="0"/>
              <a:buChar char="•"/>
            </a:pPr>
            <a:r>
              <a:rPr lang="en-US" sz="1800" dirty="0">
                <a:solidFill>
                  <a:srgbClr val="0000FF"/>
                </a:solidFill>
              </a:rPr>
              <a:t>Express the fundamental feature: emergence of the quark and gluon masses even in the case of massless quarks in the chiral limit and massless QCD gluons</a:t>
            </a:r>
          </a:p>
          <a:p>
            <a:endParaRPr lang="en-US" sz="1800" dirty="0">
              <a:solidFill>
                <a:srgbClr val="0000FF"/>
              </a:solidFill>
            </a:endParaRPr>
          </a:p>
          <a:p>
            <a:endParaRPr lang="en-US" sz="1800" dirty="0">
              <a:solidFill>
                <a:srgbClr val="0000FF"/>
              </a:solidFill>
            </a:endParaRPr>
          </a:p>
          <a:p>
            <a:pPr marL="176213" indent="-176213">
              <a:buFont typeface="Arial" panose="020B0604020202020204" pitchFamily="34" charset="0"/>
              <a:buChar char="•"/>
            </a:pPr>
            <a:r>
              <a:rPr lang="en-US" sz="1800" dirty="0">
                <a:solidFill>
                  <a:srgbClr val="0000FF"/>
                </a:solidFill>
              </a:rPr>
              <a:t>Continuum QCD results get support from LQCD</a:t>
            </a:r>
          </a:p>
          <a:p>
            <a:pPr marL="176213" indent="-176213">
              <a:buFont typeface="Arial" panose="020B0604020202020204" pitchFamily="34" charset="0"/>
              <a:buChar char="•"/>
            </a:pPr>
            <a:endParaRPr lang="en-US" sz="1800" dirty="0">
              <a:solidFill>
                <a:srgbClr val="0000FF"/>
              </a:solidFill>
            </a:endParaRPr>
          </a:p>
          <a:p>
            <a:pPr marL="176213" indent="-176213">
              <a:buFont typeface="Arial" panose="020B0604020202020204" pitchFamily="34" charset="0"/>
              <a:buChar char="•"/>
            </a:pPr>
            <a:r>
              <a:rPr lang="en-US" sz="1800" dirty="0">
                <a:solidFill>
                  <a:srgbClr val="FF0000"/>
                </a:solidFill>
              </a:rPr>
              <a:t>Insight into dressed quark mass function from data on hadron structure represents a challenge for experimental hadron physics</a:t>
            </a:r>
            <a:r>
              <a:rPr lang="en-US" sz="1400" dirty="0">
                <a:solidFill>
                  <a:srgbClr val="FF0000"/>
                </a:solidFill>
              </a:rPr>
              <a:t> </a:t>
            </a:r>
          </a:p>
        </p:txBody>
      </p:sp>
      <p:sp>
        <p:nvSpPr>
          <p:cNvPr id="10" name="TextBox 9">
            <a:extLst>
              <a:ext uri="{FF2B5EF4-FFF2-40B4-BE49-F238E27FC236}">
                <a16:creationId xmlns:a16="http://schemas.microsoft.com/office/drawing/2014/main" id="{E13C4ED0-B3D7-0148-970A-6635F890CA3C}"/>
              </a:ext>
            </a:extLst>
          </p:cNvPr>
          <p:cNvSpPr txBox="1"/>
          <p:nvPr/>
        </p:nvSpPr>
        <p:spPr>
          <a:xfrm>
            <a:off x="4915645" y="3694049"/>
            <a:ext cx="3845731" cy="461661"/>
          </a:xfrm>
          <a:prstGeom prst="rect">
            <a:avLst/>
          </a:prstGeom>
          <a:solidFill>
            <a:srgbClr val="FFC000"/>
          </a:solidFill>
        </p:spPr>
        <p:txBody>
          <a:bodyPr wrap="square" lIns="91435" tIns="45718" rIns="91435" bIns="45718" rtlCol="0">
            <a:spAutoFit/>
          </a:bodyPr>
          <a:lstStyle/>
          <a:p>
            <a:pPr algn="ctr"/>
            <a:r>
              <a:rPr lang="en-US" sz="1200" b="1" dirty="0"/>
              <a:t>Dressed Quark Mass (lattice QCD)</a:t>
            </a:r>
          </a:p>
          <a:p>
            <a:pPr algn="ctr"/>
            <a:r>
              <a:rPr lang="en-US" sz="1200" b="1" dirty="0"/>
              <a:t>O. Olivera et al., Phys. Rev. D 99, 094506 (2019)</a:t>
            </a:r>
          </a:p>
        </p:txBody>
      </p:sp>
      <p:pic>
        <p:nvPicPr>
          <p:cNvPr id="11" name="Picture 10" descr="Chart&#10;&#10;Description automatically generated">
            <a:extLst>
              <a:ext uri="{FF2B5EF4-FFF2-40B4-BE49-F238E27FC236}">
                <a16:creationId xmlns:a16="http://schemas.microsoft.com/office/drawing/2014/main" id="{6AC5D866-9D3C-0F47-8B7D-BFFC7219C4E6}"/>
              </a:ext>
            </a:extLst>
          </p:cNvPr>
          <p:cNvPicPr>
            <a:picLocks noChangeAspect="1"/>
          </p:cNvPicPr>
          <p:nvPr/>
        </p:nvPicPr>
        <p:blipFill rotWithShape="1">
          <a:blip r:embed="rId3">
            <a:extLst>
              <a:ext uri="{28A0092B-C50C-407E-A947-70E740481C1C}">
                <a14:useLocalDpi xmlns:a14="http://schemas.microsoft.com/office/drawing/2010/main" val="0"/>
              </a:ext>
            </a:extLst>
          </a:blip>
          <a:srcRect l="2258" t="2212" r="2599" b="2568"/>
          <a:stretch/>
        </p:blipFill>
        <p:spPr>
          <a:xfrm>
            <a:off x="4612055" y="4172461"/>
            <a:ext cx="4150945" cy="2371940"/>
          </a:xfrm>
          <a:prstGeom prst="rect">
            <a:avLst/>
          </a:prstGeom>
        </p:spPr>
      </p:pic>
    </p:spTree>
    <p:extLst>
      <p:ext uri="{BB962C8B-B14F-4D97-AF65-F5344CB8AC3E}">
        <p14:creationId xmlns:p14="http://schemas.microsoft.com/office/powerpoint/2010/main" val="11887850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ADA858-53CE-494B-93B3-15143388E55D}"/>
              </a:ext>
            </a:extLst>
          </p:cNvPr>
          <p:cNvSpPr txBox="1"/>
          <p:nvPr/>
        </p:nvSpPr>
        <p:spPr>
          <a:xfrm>
            <a:off x="1433966" y="167224"/>
            <a:ext cx="6276067" cy="400105"/>
          </a:xfrm>
          <a:prstGeom prst="rect">
            <a:avLst/>
          </a:prstGeom>
          <a:noFill/>
        </p:spPr>
        <p:txBody>
          <a:bodyPr wrap="none" lIns="91435" tIns="45718" rIns="91435" bIns="45718" rtlCol="0">
            <a:spAutoFit/>
          </a:bodyPr>
          <a:lstStyle/>
          <a:p>
            <a:pPr algn="ctr"/>
            <a:r>
              <a:rPr lang="en-US" sz="2000" b="1" dirty="0">
                <a:solidFill>
                  <a:srgbClr val="0000FF"/>
                </a:solidFill>
                <a:latin typeface="+mj-lt"/>
              </a:rPr>
              <a:t> Insight into EHM from the Data on N/N* Structure </a:t>
            </a:r>
          </a:p>
        </p:txBody>
      </p:sp>
      <p:sp>
        <p:nvSpPr>
          <p:cNvPr id="4" name="TextBox 3">
            <a:extLst>
              <a:ext uri="{FF2B5EF4-FFF2-40B4-BE49-F238E27FC236}">
                <a16:creationId xmlns:a16="http://schemas.microsoft.com/office/drawing/2014/main" id="{A71C6D4B-2086-C147-8085-DE5F02CD5CAC}"/>
              </a:ext>
            </a:extLst>
          </p:cNvPr>
          <p:cNvSpPr txBox="1"/>
          <p:nvPr/>
        </p:nvSpPr>
        <p:spPr>
          <a:xfrm>
            <a:off x="167822" y="4974007"/>
            <a:ext cx="8615360" cy="1569660"/>
          </a:xfrm>
          <a:prstGeom prst="rect">
            <a:avLst/>
          </a:prstGeom>
          <a:noFill/>
        </p:spPr>
        <p:txBody>
          <a:bodyPr wrap="square" rtlCol="0">
            <a:spAutoFit/>
          </a:bodyPr>
          <a:lstStyle/>
          <a:p>
            <a:pPr marL="176213" indent="-176213">
              <a:spcAft>
                <a:spcPts val="1200"/>
              </a:spcAft>
              <a:buClr>
                <a:srgbClr val="C00000"/>
              </a:buClr>
              <a:buFont typeface="Arial" panose="020B0604020202020204" pitchFamily="34" charset="0"/>
              <a:buChar char="•"/>
            </a:pPr>
            <a:r>
              <a:rPr lang="en-US" sz="1800" dirty="0">
                <a:solidFill>
                  <a:srgbClr val="0000FF"/>
                </a:solidFill>
              </a:rPr>
              <a:t>Consistent results on the momentum dependence of the dressed quark mass function from independent studies of the pseudo-scalar mesons and the ground and excited state nucleon structure are of particular importance for the validation of insight into EHM</a:t>
            </a:r>
            <a:r>
              <a:rPr lang="en-US" sz="1800" dirty="0"/>
              <a:t>.   </a:t>
            </a:r>
          </a:p>
          <a:p>
            <a:endParaRPr lang="en-US" sz="1400" dirty="0"/>
          </a:p>
        </p:txBody>
      </p:sp>
      <p:pic>
        <p:nvPicPr>
          <p:cNvPr id="8" name="Picture 7" descr="Chart&#10;&#10;Description automatically generated with low confidence">
            <a:extLst>
              <a:ext uri="{FF2B5EF4-FFF2-40B4-BE49-F238E27FC236}">
                <a16:creationId xmlns:a16="http://schemas.microsoft.com/office/drawing/2014/main" id="{4FD45D16-64BE-AF4A-BD70-A987903537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018" y="1008790"/>
            <a:ext cx="3532909" cy="3864949"/>
          </a:xfrm>
          <a:prstGeom prst="rect">
            <a:avLst/>
          </a:prstGeom>
        </p:spPr>
      </p:pic>
      <p:sp>
        <p:nvSpPr>
          <p:cNvPr id="9" name="TextBox 8">
            <a:extLst>
              <a:ext uri="{FF2B5EF4-FFF2-40B4-BE49-F238E27FC236}">
                <a16:creationId xmlns:a16="http://schemas.microsoft.com/office/drawing/2014/main" id="{0633DE5B-6FD2-4A49-9E46-D3284CBB8B14}"/>
              </a:ext>
            </a:extLst>
          </p:cNvPr>
          <p:cNvSpPr txBox="1"/>
          <p:nvPr/>
        </p:nvSpPr>
        <p:spPr>
          <a:xfrm>
            <a:off x="4397308" y="1705665"/>
            <a:ext cx="4682837" cy="2031325"/>
          </a:xfrm>
          <a:prstGeom prst="rect">
            <a:avLst/>
          </a:prstGeom>
          <a:noFill/>
        </p:spPr>
        <p:txBody>
          <a:bodyPr wrap="square" rtlCol="0">
            <a:spAutoFit/>
          </a:bodyPr>
          <a:lstStyle/>
          <a:p>
            <a:pPr marL="176213" indent="-176213">
              <a:spcAft>
                <a:spcPts val="1200"/>
              </a:spcAft>
              <a:buClr>
                <a:srgbClr val="C00000"/>
              </a:buClr>
              <a:buFont typeface="Arial" panose="020B0604020202020204" pitchFamily="34" charset="0"/>
              <a:buChar char="•"/>
            </a:pPr>
            <a:r>
              <a:rPr lang="en-US" sz="1800" dirty="0"/>
              <a:t>Studies of the ground and excited state nucleon structure allow us to explore the dressed quark mass function in a different environment where the sum of dressed quark masses is the dominant contribution into the physical masses of the ground and excited states of the nucleon</a:t>
            </a:r>
          </a:p>
        </p:txBody>
      </p:sp>
      <p:sp>
        <p:nvSpPr>
          <p:cNvPr id="5" name="TextBox 4">
            <a:extLst>
              <a:ext uri="{FF2B5EF4-FFF2-40B4-BE49-F238E27FC236}">
                <a16:creationId xmlns:a16="http://schemas.microsoft.com/office/drawing/2014/main" id="{C4D1C129-40ED-CD4B-A240-56D8D34F14D2}"/>
              </a:ext>
            </a:extLst>
          </p:cNvPr>
          <p:cNvSpPr txBox="1"/>
          <p:nvPr/>
        </p:nvSpPr>
        <p:spPr>
          <a:xfrm>
            <a:off x="665018" y="2062730"/>
            <a:ext cx="484909" cy="457200"/>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4842168C-4AE7-D741-816B-3637F85B47FB}"/>
              </a:ext>
            </a:extLst>
          </p:cNvPr>
          <p:cNvSpPr txBox="1"/>
          <p:nvPr/>
        </p:nvSpPr>
        <p:spPr>
          <a:xfrm flipH="1">
            <a:off x="944380" y="4197927"/>
            <a:ext cx="4846820" cy="365760"/>
          </a:xfrm>
          <a:prstGeom prst="rect">
            <a:avLst/>
          </a:prstGeom>
          <a:noFill/>
        </p:spPr>
        <p:txBody>
          <a:bodyPr wrap="square" rtlCol="0">
            <a:spAutoFit/>
          </a:bodyPr>
          <a:lstStyle/>
          <a:p>
            <a:endParaRPr lang="en-US" dirty="0"/>
          </a:p>
        </p:txBody>
      </p:sp>
      <p:sp>
        <p:nvSpPr>
          <p:cNvPr id="10" name="TextBox 9">
            <a:extLst>
              <a:ext uri="{FF2B5EF4-FFF2-40B4-BE49-F238E27FC236}">
                <a16:creationId xmlns:a16="http://schemas.microsoft.com/office/drawing/2014/main" id="{3DA024EE-18C5-AB4F-8379-E8C77D5A8A1A}"/>
              </a:ext>
            </a:extLst>
          </p:cNvPr>
          <p:cNvSpPr txBox="1"/>
          <p:nvPr/>
        </p:nvSpPr>
        <p:spPr>
          <a:xfrm rot="1640219">
            <a:off x="975298" y="2191208"/>
            <a:ext cx="274320" cy="274320"/>
          </a:xfrm>
          <a:prstGeom prst="rect">
            <a:avLst/>
          </a:prstGeom>
          <a:solidFill>
            <a:schemeClr val="bg1"/>
          </a:solidFill>
        </p:spPr>
        <p:txBody>
          <a:bodyPr wrap="none" rtlCol="0">
            <a:spAutoFit/>
          </a:bodyPr>
          <a:lstStyle/>
          <a:p>
            <a:endParaRPr lang="en-US" dirty="0"/>
          </a:p>
        </p:txBody>
      </p:sp>
    </p:spTree>
    <p:extLst>
      <p:ext uri="{BB962C8B-B14F-4D97-AF65-F5344CB8AC3E}">
        <p14:creationId xmlns:p14="http://schemas.microsoft.com/office/powerpoint/2010/main" val="59390938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9679"/>
          <a:stretch/>
        </p:blipFill>
        <p:spPr>
          <a:xfrm>
            <a:off x="1820039" y="707008"/>
            <a:ext cx="3601328" cy="3796918"/>
          </a:xfrm>
          <a:prstGeom prst="rect">
            <a:avLst/>
          </a:prstGeom>
          <a:solidFill>
            <a:schemeClr val="bg1"/>
          </a:solidFill>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7597" r="6915"/>
          <a:stretch/>
        </p:blipFill>
        <p:spPr>
          <a:xfrm>
            <a:off x="5480607" y="996620"/>
            <a:ext cx="3451966" cy="3516895"/>
          </a:xfrm>
          <a:prstGeom prst="rect">
            <a:avLst/>
          </a:prstGeom>
        </p:spPr>
      </p:pic>
      <p:sp>
        <p:nvSpPr>
          <p:cNvPr id="4" name="Rectangle 2"/>
          <p:cNvSpPr txBox="1">
            <a:spLocks noChangeArrowheads="1"/>
          </p:cNvSpPr>
          <p:nvPr/>
        </p:nvSpPr>
        <p:spPr bwMode="auto">
          <a:xfrm>
            <a:off x="45309" y="28684"/>
            <a:ext cx="9054982" cy="492622"/>
          </a:xfrm>
          <a:prstGeom prst="rect">
            <a:avLst/>
          </a:prstGeom>
          <a:noFill/>
          <a:ln w="9525">
            <a:solidFill>
              <a:schemeClr val="bg1"/>
            </a:solidFill>
            <a:miter lim="800000"/>
            <a:headEnd/>
            <a:tailEnd/>
          </a:ln>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Arial" charset="0"/>
              </a:defRPr>
            </a:lvl2pPr>
            <a:lvl3pPr algn="ctr" rtl="0" eaLnBrk="0" fontAlgn="base" hangingPunct="0">
              <a:spcBef>
                <a:spcPct val="0"/>
              </a:spcBef>
              <a:spcAft>
                <a:spcPct val="0"/>
              </a:spcAft>
              <a:defRPr sz="3200" b="1">
                <a:solidFill>
                  <a:schemeClr val="accent2"/>
                </a:solidFill>
                <a:latin typeface="Arial" charset="0"/>
              </a:defRPr>
            </a:lvl3pPr>
            <a:lvl4pPr algn="ctr" rtl="0" eaLnBrk="0" fontAlgn="base" hangingPunct="0">
              <a:spcBef>
                <a:spcPct val="0"/>
              </a:spcBef>
              <a:spcAft>
                <a:spcPct val="0"/>
              </a:spcAft>
              <a:defRPr sz="3200" b="1">
                <a:solidFill>
                  <a:schemeClr val="accent2"/>
                </a:solidFill>
                <a:latin typeface="Arial" charset="0"/>
              </a:defRPr>
            </a:lvl4pPr>
            <a:lvl5pPr algn="ctr" rtl="0" eaLnBrk="0" fontAlgn="base" hangingPunct="0">
              <a:spcBef>
                <a:spcPct val="0"/>
              </a:spcBef>
              <a:spcAft>
                <a:spcPct val="0"/>
              </a:spcAft>
              <a:defRPr sz="3200" b="1">
                <a:solidFill>
                  <a:schemeClr val="accent2"/>
                </a:solidFill>
                <a:latin typeface="Arial" charset="0"/>
              </a:defRPr>
            </a:lvl5pPr>
            <a:lvl6pPr marL="457200" algn="ctr" rtl="0" eaLnBrk="0" fontAlgn="base" hangingPunct="0">
              <a:spcBef>
                <a:spcPct val="0"/>
              </a:spcBef>
              <a:spcAft>
                <a:spcPct val="0"/>
              </a:spcAft>
              <a:defRPr sz="3200" b="1">
                <a:solidFill>
                  <a:schemeClr val="accent2"/>
                </a:solidFill>
                <a:latin typeface="Arial" charset="0"/>
              </a:defRPr>
            </a:lvl6pPr>
            <a:lvl7pPr marL="914400" algn="ctr" rtl="0" eaLnBrk="0" fontAlgn="base" hangingPunct="0">
              <a:spcBef>
                <a:spcPct val="0"/>
              </a:spcBef>
              <a:spcAft>
                <a:spcPct val="0"/>
              </a:spcAft>
              <a:defRPr sz="3200" b="1">
                <a:solidFill>
                  <a:schemeClr val="accent2"/>
                </a:solidFill>
                <a:latin typeface="Arial" charset="0"/>
              </a:defRPr>
            </a:lvl7pPr>
            <a:lvl8pPr marL="1371600" algn="ctr" rtl="0" eaLnBrk="0" fontAlgn="base" hangingPunct="0">
              <a:spcBef>
                <a:spcPct val="0"/>
              </a:spcBef>
              <a:spcAft>
                <a:spcPct val="0"/>
              </a:spcAft>
              <a:defRPr sz="3200" b="1">
                <a:solidFill>
                  <a:schemeClr val="accent2"/>
                </a:solidFill>
                <a:latin typeface="Arial" charset="0"/>
              </a:defRPr>
            </a:lvl8pPr>
            <a:lvl9pPr marL="1828800" algn="ctr" rtl="0" eaLnBrk="0" fontAlgn="base" hangingPunct="0">
              <a:spcBef>
                <a:spcPct val="0"/>
              </a:spcBef>
              <a:spcAft>
                <a:spcPct val="0"/>
              </a:spcAft>
              <a:defRPr sz="3200" b="1">
                <a:solidFill>
                  <a:schemeClr val="accent2"/>
                </a:solidFill>
                <a:latin typeface="Arial" charset="0"/>
              </a:defRPr>
            </a:lvl9pPr>
          </a:lstStyle>
          <a:p>
            <a:pPr>
              <a:defRPr/>
            </a:pPr>
            <a:r>
              <a:rPr lang="en-US" sz="1600" kern="0" dirty="0">
                <a:solidFill>
                  <a:srgbClr val="0000FF"/>
                </a:solidFill>
                <a:ea typeface="MS PGothic" pitchFamily="34" charset="-128"/>
              </a:rPr>
              <a:t>Insight to EHM From Resonance </a:t>
            </a:r>
            <a:r>
              <a:rPr lang="en-US" sz="1600" kern="0" dirty="0" err="1">
                <a:solidFill>
                  <a:srgbClr val="0000FF"/>
                </a:solidFill>
                <a:ea typeface="MS PGothic" pitchFamily="34" charset="-128"/>
              </a:rPr>
              <a:t>Electrocouplings</a:t>
            </a:r>
            <a:r>
              <a:rPr lang="en-US" sz="1600" kern="0" dirty="0">
                <a:solidFill>
                  <a:srgbClr val="0000FF"/>
                </a:solidFill>
                <a:ea typeface="MS PGothic" pitchFamily="34" charset="-128"/>
              </a:rPr>
              <a:t> </a:t>
            </a:r>
          </a:p>
        </p:txBody>
      </p:sp>
      <p:sp>
        <p:nvSpPr>
          <p:cNvPr id="5" name="Line 7"/>
          <p:cNvSpPr>
            <a:spLocks noChangeShapeType="1"/>
          </p:cNvSpPr>
          <p:nvPr/>
        </p:nvSpPr>
        <p:spPr bwMode="auto">
          <a:xfrm>
            <a:off x="0" y="522059"/>
            <a:ext cx="9144000" cy="0"/>
          </a:xfrm>
          <a:prstGeom prst="line">
            <a:avLst/>
          </a:prstGeom>
          <a:noFill/>
          <a:ln w="28575">
            <a:solidFill>
              <a:schemeClr val="accent2"/>
            </a:solidFill>
            <a:miter lim="800000"/>
            <a:headEnd/>
            <a:tailEnd/>
          </a:ln>
        </p:spPr>
        <p:txBody>
          <a:bodyPr wrap="none" lIns="91435" tIns="45718" rIns="91435" bIns="45718"/>
          <a:lstStyle/>
          <a:p>
            <a:pPr>
              <a:defRPr/>
            </a:pPr>
            <a:endParaRPr lang="en-US">
              <a:solidFill>
                <a:srgbClr val="000000"/>
              </a:solidFill>
            </a:endParaRPr>
          </a:p>
        </p:txBody>
      </p:sp>
      <p:sp>
        <p:nvSpPr>
          <p:cNvPr id="9" name="TextBox 8"/>
          <p:cNvSpPr txBox="1"/>
          <p:nvPr/>
        </p:nvSpPr>
        <p:spPr>
          <a:xfrm>
            <a:off x="2601357" y="649583"/>
            <a:ext cx="2912674" cy="438581"/>
          </a:xfrm>
          <a:prstGeom prst="rect">
            <a:avLst/>
          </a:prstGeom>
          <a:solidFill>
            <a:schemeClr val="bg1"/>
          </a:solidFill>
        </p:spPr>
        <p:txBody>
          <a:bodyPr wrap="square" lIns="91435" tIns="45718" rIns="91435" bIns="45718" rtlCol="0">
            <a:spAutoFit/>
          </a:bodyPr>
          <a:lstStyle/>
          <a:p>
            <a:pPr algn="ctr">
              <a:defRPr/>
            </a:pPr>
            <a:r>
              <a:rPr lang="en-US" sz="1100" b="1" dirty="0">
                <a:solidFill>
                  <a:srgbClr val="000000"/>
                </a:solidFill>
                <a:latin typeface="+mn-lt"/>
              </a:rPr>
              <a:t>N</a:t>
            </a:r>
            <a:r>
              <a:rPr lang="en-US" sz="1100" b="1" dirty="0">
                <a:solidFill>
                  <a:srgbClr val="000000"/>
                </a:solidFill>
                <a:latin typeface="Symbol" panose="05050102010706020507" pitchFamily="18" charset="2"/>
                <a:sym typeface="Symbol" panose="05050102010706020507" pitchFamily="18" charset="2"/>
              </a:rPr>
              <a:t></a:t>
            </a:r>
            <a:r>
              <a:rPr lang="en-US" sz="1100" b="1" dirty="0">
                <a:solidFill>
                  <a:srgbClr val="000000"/>
                </a:solidFill>
                <a:latin typeface="Symbol" panose="05050102010706020507" pitchFamily="18" charset="2"/>
              </a:rPr>
              <a:t>D(1232)3/2</a:t>
            </a:r>
            <a:r>
              <a:rPr lang="en-US" sz="1100" b="1" baseline="30000" dirty="0">
                <a:solidFill>
                  <a:srgbClr val="000000"/>
                </a:solidFill>
                <a:latin typeface="Symbol" panose="05050102010706020507" pitchFamily="18" charset="2"/>
              </a:rPr>
              <a:t>+ </a:t>
            </a:r>
            <a:r>
              <a:rPr lang="en-US" sz="1100" b="1" dirty="0">
                <a:solidFill>
                  <a:srgbClr val="000000"/>
                </a:solidFill>
                <a:latin typeface="Arial"/>
              </a:rPr>
              <a:t>magnetic from factor</a:t>
            </a:r>
            <a:endParaRPr lang="en-US" sz="1100" b="1" baseline="30000" dirty="0">
              <a:solidFill>
                <a:srgbClr val="000000"/>
              </a:solidFill>
              <a:latin typeface="Arial"/>
            </a:endParaRPr>
          </a:p>
          <a:p>
            <a:pPr algn="ctr">
              <a:defRPr/>
            </a:pPr>
            <a:r>
              <a:rPr lang="en-US" sz="1100" b="1" baseline="30000" dirty="0">
                <a:solidFill>
                  <a:srgbClr val="000000"/>
                </a:solidFill>
              </a:rPr>
              <a:t> </a:t>
            </a:r>
            <a:r>
              <a:rPr lang="en-US" sz="1100" b="1" dirty="0">
                <a:solidFill>
                  <a:srgbClr val="000000"/>
                </a:solidFill>
              </a:rPr>
              <a:t>Jones-</a:t>
            </a:r>
            <a:r>
              <a:rPr lang="en-US" sz="1100" b="1" dirty="0" err="1">
                <a:solidFill>
                  <a:srgbClr val="000000"/>
                </a:solidFill>
              </a:rPr>
              <a:t>Scadron</a:t>
            </a:r>
            <a:r>
              <a:rPr lang="en-US" sz="1100" b="1" dirty="0">
                <a:solidFill>
                  <a:srgbClr val="000000"/>
                </a:solidFill>
              </a:rPr>
              <a:t> convention</a:t>
            </a:r>
          </a:p>
        </p:txBody>
      </p:sp>
      <p:sp>
        <p:nvSpPr>
          <p:cNvPr id="32" name="TextBox 31"/>
          <p:cNvSpPr txBox="1"/>
          <p:nvPr/>
        </p:nvSpPr>
        <p:spPr>
          <a:xfrm>
            <a:off x="3805389" y="1362679"/>
            <a:ext cx="1383968" cy="430883"/>
          </a:xfrm>
          <a:prstGeom prst="rect">
            <a:avLst/>
          </a:prstGeom>
          <a:noFill/>
        </p:spPr>
        <p:txBody>
          <a:bodyPr wrap="square" lIns="91435" tIns="45718" rIns="91435" bIns="45718" rtlCol="0">
            <a:spAutoFit/>
          </a:bodyPr>
          <a:lstStyle/>
          <a:p>
            <a:pPr>
              <a:defRPr/>
            </a:pPr>
            <a:r>
              <a:rPr lang="en-US" sz="1100" b="1" dirty="0">
                <a:solidFill>
                  <a:srgbClr val="3333FF"/>
                </a:solidFill>
              </a:rPr>
              <a:t>Quark core </a:t>
            </a:r>
          </a:p>
          <a:p>
            <a:pPr>
              <a:defRPr/>
            </a:pPr>
            <a:r>
              <a:rPr lang="en-US" sz="1100" b="1" dirty="0">
                <a:solidFill>
                  <a:srgbClr val="3333FF"/>
                </a:solidFill>
              </a:rPr>
              <a:t>dominance</a:t>
            </a:r>
          </a:p>
        </p:txBody>
      </p:sp>
      <p:sp>
        <p:nvSpPr>
          <p:cNvPr id="25" name="Rectangle 24"/>
          <p:cNvSpPr/>
          <p:nvPr/>
        </p:nvSpPr>
        <p:spPr bwMode="auto">
          <a:xfrm>
            <a:off x="2429459" y="1085194"/>
            <a:ext cx="956821" cy="3015833"/>
          </a:xfrm>
          <a:prstGeom prst="rect">
            <a:avLst/>
          </a:prstGeom>
          <a:solidFill>
            <a:schemeClr val="accent3">
              <a:lumMod val="75000"/>
            </a:schemeClr>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3">
            <a:schemeClr val="lt1"/>
          </a:lnRef>
          <a:fillRef idx="1">
            <a:schemeClr val="accent3"/>
          </a:fillRef>
          <a:effectRef idx="1">
            <a:schemeClr val="accent3"/>
          </a:effectRef>
          <a:fontRef idx="minor">
            <a:schemeClr val="lt1"/>
          </a:fontRef>
        </p:style>
        <p:txBody>
          <a:bodyPr vert="horz" wrap="square" lIns="91435" tIns="45718" rIns="91435" bIns="45718" numCol="1" rtlCol="0" anchor="t" anchorCtr="0" compatLnSpc="1">
            <a:prstTxWarp prst="textNoShape">
              <a:avLst/>
            </a:prstTxWarp>
          </a:bodyPr>
          <a:lstStyle/>
          <a:p>
            <a:pPr algn="ctr" eaLnBrk="0" hangingPunct="0">
              <a:defRPr/>
            </a:pPr>
            <a:endParaRPr lang="en-US" dirty="0">
              <a:solidFill>
                <a:srgbClr val="000000"/>
              </a:solidFill>
              <a:latin typeface="Arial" charset="0"/>
            </a:endParaRPr>
          </a:p>
        </p:txBody>
      </p:sp>
      <p:sp>
        <p:nvSpPr>
          <p:cNvPr id="26" name="TextBox 25"/>
          <p:cNvSpPr txBox="1"/>
          <p:nvPr/>
        </p:nvSpPr>
        <p:spPr>
          <a:xfrm>
            <a:off x="2416841" y="2112058"/>
            <a:ext cx="1313634" cy="769437"/>
          </a:xfrm>
          <a:prstGeom prst="rect">
            <a:avLst/>
          </a:prstGeom>
          <a:noFill/>
        </p:spPr>
        <p:txBody>
          <a:bodyPr wrap="square" lIns="91435" tIns="45718" rIns="91435" bIns="45718" rtlCol="0">
            <a:spAutoFit/>
          </a:bodyPr>
          <a:lstStyle/>
          <a:p>
            <a:pPr>
              <a:defRPr/>
            </a:pPr>
            <a:r>
              <a:rPr lang="en-US" sz="1100" dirty="0">
                <a:solidFill>
                  <a:srgbClr val="000000"/>
                </a:solidFill>
              </a:rPr>
              <a:t>Substantial</a:t>
            </a:r>
          </a:p>
          <a:p>
            <a:pPr>
              <a:defRPr/>
            </a:pPr>
            <a:r>
              <a:rPr lang="en-US" sz="1100" dirty="0">
                <a:solidFill>
                  <a:srgbClr val="000000"/>
                </a:solidFill>
              </a:rPr>
              <a:t>contributions</a:t>
            </a:r>
          </a:p>
          <a:p>
            <a:pPr>
              <a:defRPr/>
            </a:pPr>
            <a:r>
              <a:rPr lang="en-US" sz="1100" dirty="0">
                <a:solidFill>
                  <a:srgbClr val="000000"/>
                </a:solidFill>
              </a:rPr>
              <a:t>from meson-</a:t>
            </a:r>
          </a:p>
          <a:p>
            <a:pPr>
              <a:defRPr/>
            </a:pPr>
            <a:r>
              <a:rPr lang="en-US" sz="1100" dirty="0">
                <a:solidFill>
                  <a:srgbClr val="000000"/>
                </a:solidFill>
              </a:rPr>
              <a:t>baryon cloud</a:t>
            </a:r>
          </a:p>
        </p:txBody>
      </p:sp>
      <p:sp>
        <p:nvSpPr>
          <p:cNvPr id="38" name="TextBox 37"/>
          <p:cNvSpPr txBox="1"/>
          <p:nvPr/>
        </p:nvSpPr>
        <p:spPr>
          <a:xfrm>
            <a:off x="52196" y="668098"/>
            <a:ext cx="1779875" cy="1600434"/>
          </a:xfrm>
          <a:prstGeom prst="rect">
            <a:avLst/>
          </a:prstGeom>
          <a:solidFill>
            <a:srgbClr val="FFFF00"/>
          </a:solidFill>
        </p:spPr>
        <p:txBody>
          <a:bodyPr wrap="square" lIns="91435" tIns="45718" rIns="91435" bIns="45718" rtlCol="0">
            <a:spAutoFit/>
          </a:bodyPr>
          <a:lstStyle/>
          <a:p>
            <a:pPr algn="ctr">
              <a:defRPr/>
            </a:pPr>
            <a:r>
              <a:rPr lang="en-US" sz="1200" b="1" u="sng" dirty="0">
                <a:solidFill>
                  <a:srgbClr val="000000"/>
                </a:solidFill>
              </a:rPr>
              <a:t>Dyson-Schwinger Equations (DSE):</a:t>
            </a:r>
          </a:p>
          <a:p>
            <a:pPr marL="114300" indent="-114300">
              <a:buFont typeface="Arial" panose="020B0604020202020204" pitchFamily="34" charset="0"/>
              <a:buChar char="•"/>
              <a:defRPr/>
            </a:pPr>
            <a:r>
              <a:rPr lang="en-US" sz="1200" b="1" dirty="0">
                <a:solidFill>
                  <a:srgbClr val="000000"/>
                </a:solidFill>
              </a:rPr>
              <a:t>J. Segovia et al., PRL</a:t>
            </a:r>
            <a:r>
              <a:rPr lang="en-US" sz="1400" b="1" dirty="0">
                <a:solidFill>
                  <a:srgbClr val="000000"/>
                </a:solidFill>
              </a:rPr>
              <a:t> </a:t>
            </a:r>
            <a:r>
              <a:rPr lang="en-US" sz="1200" b="1" dirty="0">
                <a:solidFill>
                  <a:srgbClr val="000000"/>
                </a:solidFill>
              </a:rPr>
              <a:t>115, 171801 (2015)</a:t>
            </a:r>
          </a:p>
          <a:p>
            <a:pPr marL="114300" indent="-114300">
              <a:buFont typeface="Arial" panose="020B0604020202020204" pitchFamily="34" charset="0"/>
              <a:buChar char="•"/>
              <a:defRPr/>
            </a:pPr>
            <a:r>
              <a:rPr lang="en-US" sz="1200" b="1" dirty="0">
                <a:solidFill>
                  <a:srgbClr val="000000"/>
                </a:solidFill>
              </a:rPr>
              <a:t> J. Segovia et al., Few Body Syst. 55, 1185 (2014)</a:t>
            </a:r>
          </a:p>
        </p:txBody>
      </p:sp>
      <p:cxnSp>
        <p:nvCxnSpPr>
          <p:cNvPr id="42" name="Straight Connector 41"/>
          <p:cNvCxnSpPr/>
          <p:nvPr/>
        </p:nvCxnSpPr>
        <p:spPr bwMode="auto">
          <a:xfrm flipV="1">
            <a:off x="3589423" y="3404672"/>
            <a:ext cx="491260" cy="2"/>
          </a:xfrm>
          <a:prstGeom prst="line">
            <a:avLst/>
          </a:prstGeom>
          <a:noFill/>
          <a:ln w="22225" cap="flat" cmpd="sng" algn="ctr">
            <a:solidFill>
              <a:srgbClr val="FF0000"/>
            </a:solidFill>
            <a:prstDash val="sysDash"/>
            <a:round/>
            <a:headEnd type="none" w="med" len="med"/>
            <a:tailEnd type="none" w="med" len="med"/>
          </a:ln>
          <a:effectLst/>
        </p:spPr>
      </p:cxnSp>
      <p:sp>
        <p:nvSpPr>
          <p:cNvPr id="40" name="TextBox 39"/>
          <p:cNvSpPr txBox="1"/>
          <p:nvPr/>
        </p:nvSpPr>
        <p:spPr>
          <a:xfrm>
            <a:off x="3524354" y="2908131"/>
            <a:ext cx="1433498" cy="1015663"/>
          </a:xfrm>
          <a:prstGeom prst="rect">
            <a:avLst/>
          </a:prstGeom>
          <a:noFill/>
        </p:spPr>
        <p:txBody>
          <a:bodyPr wrap="square" lIns="91435" tIns="45718" rIns="91435" bIns="45718" rtlCol="0">
            <a:spAutoFit/>
          </a:bodyPr>
          <a:lstStyle/>
          <a:p>
            <a:pPr>
              <a:defRPr/>
            </a:pPr>
            <a:r>
              <a:rPr lang="en-US" sz="1200" b="1" dirty="0">
                <a:solidFill>
                  <a:srgbClr val="000000"/>
                </a:solidFill>
              </a:rPr>
              <a:t>quark mass:</a:t>
            </a:r>
          </a:p>
          <a:p>
            <a:pPr>
              <a:defRPr/>
            </a:pPr>
            <a:r>
              <a:rPr lang="en-US" sz="1200" b="1" dirty="0">
                <a:solidFill>
                  <a:srgbClr val="FF0000"/>
                </a:solidFill>
              </a:rPr>
              <a:t>frozen</a:t>
            </a:r>
            <a:endParaRPr lang="en-US" sz="1200" b="1" dirty="0">
              <a:solidFill>
                <a:srgbClr val="000000"/>
              </a:solidFill>
            </a:endParaRPr>
          </a:p>
          <a:p>
            <a:pPr>
              <a:defRPr/>
            </a:pPr>
            <a:endParaRPr lang="en-US" sz="1200" dirty="0">
              <a:solidFill>
                <a:srgbClr val="000000"/>
              </a:solidFill>
            </a:endParaRPr>
          </a:p>
          <a:p>
            <a:pPr>
              <a:defRPr/>
            </a:pPr>
            <a:r>
              <a:rPr lang="en-US" sz="1200" b="1" dirty="0">
                <a:solidFill>
                  <a:srgbClr val="0000FF"/>
                </a:solidFill>
              </a:rPr>
              <a:t>running</a:t>
            </a:r>
          </a:p>
          <a:p>
            <a:pPr>
              <a:defRPr/>
            </a:pPr>
            <a:endParaRPr lang="en-US" sz="1200" dirty="0">
              <a:solidFill>
                <a:srgbClr val="000000"/>
              </a:solidFill>
            </a:endParaRPr>
          </a:p>
        </p:txBody>
      </p:sp>
      <p:cxnSp>
        <p:nvCxnSpPr>
          <p:cNvPr id="43" name="Straight Connector 42"/>
          <p:cNvCxnSpPr/>
          <p:nvPr/>
        </p:nvCxnSpPr>
        <p:spPr bwMode="auto">
          <a:xfrm flipV="1">
            <a:off x="3586907" y="3800599"/>
            <a:ext cx="493776" cy="1"/>
          </a:xfrm>
          <a:prstGeom prst="line">
            <a:avLst/>
          </a:prstGeom>
          <a:noFill/>
          <a:ln w="22225" cap="flat" cmpd="sng" algn="ctr">
            <a:solidFill>
              <a:srgbClr val="0000FF"/>
            </a:solidFill>
            <a:prstDash val="solid"/>
            <a:round/>
            <a:headEnd type="none" w="med" len="med"/>
            <a:tailEnd type="none" w="med" len="med"/>
          </a:ln>
          <a:effectLst/>
        </p:spPr>
      </p:cxnSp>
      <p:pic>
        <p:nvPicPr>
          <p:cNvPr id="11" name="Picture 10"/>
          <p:cNvPicPr>
            <a:picLocks noChangeAspect="1"/>
          </p:cNvPicPr>
          <p:nvPr/>
        </p:nvPicPr>
        <p:blipFill>
          <a:blip r:embed="rId5"/>
          <a:stretch>
            <a:fillRect/>
          </a:stretch>
        </p:blipFill>
        <p:spPr>
          <a:xfrm>
            <a:off x="6931738" y="689434"/>
            <a:ext cx="1201016" cy="377985"/>
          </a:xfrm>
          <a:prstGeom prst="rect">
            <a:avLst/>
          </a:prstGeom>
        </p:spPr>
      </p:pic>
      <p:sp>
        <p:nvSpPr>
          <p:cNvPr id="19" name="TextBox 18"/>
          <p:cNvSpPr txBox="1"/>
          <p:nvPr/>
        </p:nvSpPr>
        <p:spPr>
          <a:xfrm>
            <a:off x="247830" y="4645716"/>
            <a:ext cx="8721141" cy="1667123"/>
          </a:xfrm>
          <a:prstGeom prst="rect">
            <a:avLst/>
          </a:prstGeom>
          <a:noFill/>
        </p:spPr>
        <p:txBody>
          <a:bodyPr wrap="square" lIns="91435" tIns="45718" rIns="91435" bIns="45718" rtlCol="0">
            <a:spAutoFit/>
          </a:bodyPr>
          <a:lstStyle/>
          <a:p>
            <a:r>
              <a:rPr lang="en-US" sz="1400" b="1" dirty="0"/>
              <a:t>Good data description at Q</a:t>
            </a:r>
            <a:r>
              <a:rPr lang="en-US" sz="1400" b="1" baseline="30000" dirty="0"/>
              <a:t>2</a:t>
            </a:r>
            <a:r>
              <a:rPr lang="en-US" sz="1400" b="1" dirty="0"/>
              <a:t>&gt;2.0 GeV</a:t>
            </a:r>
            <a:r>
              <a:rPr lang="en-US" sz="1400" b="1" baseline="30000" dirty="0"/>
              <a:t>2</a:t>
            </a:r>
            <a:r>
              <a:rPr lang="en-US" sz="1400" b="1" dirty="0"/>
              <a:t> achieved with </a:t>
            </a:r>
            <a:r>
              <a:rPr lang="en-US" sz="1400" b="1" u="sng" dirty="0"/>
              <a:t>the same dressed quark mass function</a:t>
            </a:r>
            <a:r>
              <a:rPr lang="en-US" sz="1400" b="1" dirty="0"/>
              <a:t> for the ground pion/nucleon and two excited nucleon states of distinctively different structure </a:t>
            </a:r>
            <a:r>
              <a:rPr lang="en-US" sz="1400" b="1" dirty="0">
                <a:solidFill>
                  <a:srgbClr val="0000FF"/>
                </a:solidFill>
              </a:rPr>
              <a:t>validates the continuum QCD results on the momentum dependence of the dressed quark mass. </a:t>
            </a:r>
            <a:r>
              <a:rPr lang="en-US" sz="1400" b="1" dirty="0" err="1">
                <a:solidFill>
                  <a:srgbClr val="0000FF"/>
                </a:solidFill>
                <a:latin typeface="Symbol" panose="05050102010706020507" pitchFamily="18" charset="2"/>
              </a:rPr>
              <a:t>g</a:t>
            </a:r>
            <a:r>
              <a:rPr lang="en-US" sz="1400" b="1" baseline="-25000" dirty="0" err="1">
                <a:solidFill>
                  <a:srgbClr val="0000FF"/>
                </a:solidFill>
              </a:rPr>
              <a:t>v</a:t>
            </a:r>
            <a:r>
              <a:rPr lang="en-US" sz="1400" b="1" dirty="0" err="1">
                <a:solidFill>
                  <a:srgbClr val="0000FF"/>
                </a:solidFill>
              </a:rPr>
              <a:t>pN</a:t>
            </a:r>
            <a:r>
              <a:rPr lang="en-US" sz="1400" b="1" dirty="0">
                <a:solidFill>
                  <a:srgbClr val="0000FF"/>
                </a:solidFill>
              </a:rPr>
              <a:t>* electrocoupling data shed light on the strong QCD dynamics underlying hadron mass generation. </a:t>
            </a:r>
            <a:endParaRPr lang="en-US" sz="1400" b="1" dirty="0"/>
          </a:p>
          <a:p>
            <a:pPr algn="ctr">
              <a:spcBef>
                <a:spcPts val="600"/>
              </a:spcBef>
            </a:pPr>
            <a:r>
              <a:rPr lang="en-US" sz="1600" b="1" dirty="0">
                <a:solidFill>
                  <a:srgbClr val="FF0000"/>
                </a:solidFill>
              </a:rPr>
              <a:t>One of the most important achievements in hadron physics of the last decade in synergistic efforts between experimentalists, phenomenologists, and theorists. </a:t>
            </a:r>
          </a:p>
          <a:p>
            <a:endParaRPr lang="en-US" sz="1400" b="1" baseline="30000" dirty="0">
              <a:solidFill>
                <a:srgbClr val="FF0000"/>
              </a:solidFill>
            </a:endParaRPr>
          </a:p>
        </p:txBody>
      </p:sp>
      <p:pic>
        <p:nvPicPr>
          <p:cNvPr id="3" name="Picture 2"/>
          <p:cNvPicPr>
            <a:picLocks noChangeAspect="1"/>
          </p:cNvPicPr>
          <p:nvPr/>
        </p:nvPicPr>
        <p:blipFill rotWithShape="1">
          <a:blip r:embed="rId6"/>
          <a:srcRect r="37094"/>
          <a:stretch/>
        </p:blipFill>
        <p:spPr>
          <a:xfrm>
            <a:off x="7832088" y="1245922"/>
            <a:ext cx="925173" cy="451143"/>
          </a:xfrm>
          <a:prstGeom prst="rect">
            <a:avLst/>
          </a:prstGeom>
        </p:spPr>
      </p:pic>
      <p:sp>
        <p:nvSpPr>
          <p:cNvPr id="20" name="Rectangle 19"/>
          <p:cNvSpPr/>
          <p:nvPr/>
        </p:nvSpPr>
        <p:spPr bwMode="auto">
          <a:xfrm>
            <a:off x="6098801" y="1085194"/>
            <a:ext cx="956821" cy="3015833"/>
          </a:xfrm>
          <a:prstGeom prst="rect">
            <a:avLst/>
          </a:prstGeom>
          <a:solidFill>
            <a:schemeClr val="accent3">
              <a:lumMod val="75000"/>
            </a:schemeClr>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3">
            <a:schemeClr val="lt1"/>
          </a:lnRef>
          <a:fillRef idx="1">
            <a:schemeClr val="accent3"/>
          </a:fillRef>
          <a:effectRef idx="1">
            <a:schemeClr val="accent3"/>
          </a:effectRef>
          <a:fontRef idx="minor">
            <a:schemeClr val="lt1"/>
          </a:fontRef>
        </p:style>
        <p:txBody>
          <a:bodyPr vert="horz" wrap="square" lIns="91435" tIns="45718" rIns="91435" bIns="45718" numCol="1" rtlCol="0" anchor="t" anchorCtr="0" compatLnSpc="1">
            <a:prstTxWarp prst="textNoShape">
              <a:avLst/>
            </a:prstTxWarp>
          </a:bodyPr>
          <a:lstStyle/>
          <a:p>
            <a:pPr algn="ctr" eaLnBrk="0" hangingPunct="0">
              <a:defRPr/>
            </a:pPr>
            <a:endParaRPr lang="en-US" dirty="0">
              <a:solidFill>
                <a:srgbClr val="000000"/>
              </a:solidFill>
              <a:latin typeface="Arial" charset="0"/>
            </a:endParaRPr>
          </a:p>
        </p:txBody>
      </p:sp>
      <p:sp>
        <p:nvSpPr>
          <p:cNvPr id="21" name="TextBox 20"/>
          <p:cNvSpPr txBox="1"/>
          <p:nvPr/>
        </p:nvSpPr>
        <p:spPr>
          <a:xfrm>
            <a:off x="6130220" y="1107140"/>
            <a:ext cx="1313634" cy="769437"/>
          </a:xfrm>
          <a:prstGeom prst="rect">
            <a:avLst/>
          </a:prstGeom>
          <a:noFill/>
        </p:spPr>
        <p:txBody>
          <a:bodyPr wrap="square" lIns="91435" tIns="45718" rIns="91435" bIns="45718" rtlCol="0">
            <a:spAutoFit/>
          </a:bodyPr>
          <a:lstStyle/>
          <a:p>
            <a:pPr>
              <a:defRPr/>
            </a:pPr>
            <a:r>
              <a:rPr lang="en-US" sz="1100" dirty="0">
                <a:solidFill>
                  <a:srgbClr val="000000"/>
                </a:solidFill>
              </a:rPr>
              <a:t>Substantial</a:t>
            </a:r>
          </a:p>
          <a:p>
            <a:pPr>
              <a:defRPr/>
            </a:pPr>
            <a:r>
              <a:rPr lang="en-US" sz="1100" dirty="0">
                <a:solidFill>
                  <a:srgbClr val="000000"/>
                </a:solidFill>
              </a:rPr>
              <a:t>contributions</a:t>
            </a:r>
          </a:p>
          <a:p>
            <a:pPr>
              <a:defRPr/>
            </a:pPr>
            <a:r>
              <a:rPr lang="en-US" sz="1100" dirty="0">
                <a:solidFill>
                  <a:srgbClr val="000000"/>
                </a:solidFill>
              </a:rPr>
              <a:t>from meson-</a:t>
            </a:r>
          </a:p>
          <a:p>
            <a:pPr>
              <a:defRPr/>
            </a:pPr>
            <a:r>
              <a:rPr lang="en-US" sz="1100" dirty="0">
                <a:solidFill>
                  <a:srgbClr val="000000"/>
                </a:solidFill>
              </a:rPr>
              <a:t>baryon cloud</a:t>
            </a:r>
          </a:p>
        </p:txBody>
      </p:sp>
      <p:sp>
        <p:nvSpPr>
          <p:cNvPr id="2" name="Slide Number Placeholder 1"/>
          <p:cNvSpPr>
            <a:spLocks noGrp="1"/>
          </p:cNvSpPr>
          <p:nvPr>
            <p:ph type="sldNum" sz="quarter" idx="4"/>
          </p:nvPr>
        </p:nvSpPr>
        <p:spPr>
          <a:xfrm>
            <a:off x="8647978" y="6553200"/>
            <a:ext cx="486064" cy="304800"/>
          </a:xfrm>
        </p:spPr>
        <p:txBody>
          <a:bodyPr/>
          <a:lstStyle/>
          <a:p>
            <a:pPr algn="ctr">
              <a:defRPr/>
            </a:pPr>
            <a:fld id="{9A3FFD64-B555-4607-8194-F5EC2A301902}" type="slidenum">
              <a:rPr lang="fr-FR" sz="1100" smtClean="0">
                <a:solidFill>
                  <a:srgbClr val="000000"/>
                </a:solidFill>
                <a:latin typeface="+mj-lt"/>
              </a:rPr>
              <a:pPr algn="ctr">
                <a:defRPr/>
              </a:pPr>
              <a:t>22</a:t>
            </a:fld>
            <a:endParaRPr lang="fr-FR" sz="1100" dirty="0">
              <a:solidFill>
                <a:srgbClr val="000000"/>
              </a:solidFill>
              <a:latin typeface="+mj-lt"/>
            </a:endParaRPr>
          </a:p>
        </p:txBody>
      </p:sp>
    </p:spTree>
    <p:extLst>
      <p:ext uri="{BB962C8B-B14F-4D97-AF65-F5344CB8AC3E}">
        <p14:creationId xmlns:p14="http://schemas.microsoft.com/office/powerpoint/2010/main" val="180594829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EADB960A-84C9-1647-BB34-C2499E1FB496}"/>
              </a:ext>
            </a:extLst>
          </p:cNvPr>
          <p:cNvSpPr txBox="1">
            <a:spLocks noChangeArrowheads="1"/>
          </p:cNvSpPr>
          <p:nvPr/>
        </p:nvSpPr>
        <p:spPr bwMode="auto">
          <a:xfrm>
            <a:off x="25940" y="75911"/>
            <a:ext cx="9054982" cy="685800"/>
          </a:xfrm>
          <a:prstGeom prst="rect">
            <a:avLst/>
          </a:prstGeom>
          <a:noFill/>
          <a:ln w="9525">
            <a:solidFill>
              <a:schemeClr val="bg1"/>
            </a:solidFill>
            <a:miter lim="800000"/>
            <a:headEnd/>
            <a:tailEnd/>
          </a:ln>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Arial" charset="0"/>
              </a:defRPr>
            </a:lvl2pPr>
            <a:lvl3pPr algn="ctr" rtl="0" eaLnBrk="0" fontAlgn="base" hangingPunct="0">
              <a:spcBef>
                <a:spcPct val="0"/>
              </a:spcBef>
              <a:spcAft>
                <a:spcPct val="0"/>
              </a:spcAft>
              <a:defRPr sz="3200" b="1">
                <a:solidFill>
                  <a:schemeClr val="accent2"/>
                </a:solidFill>
                <a:latin typeface="Arial" charset="0"/>
              </a:defRPr>
            </a:lvl3pPr>
            <a:lvl4pPr algn="ctr" rtl="0" eaLnBrk="0" fontAlgn="base" hangingPunct="0">
              <a:spcBef>
                <a:spcPct val="0"/>
              </a:spcBef>
              <a:spcAft>
                <a:spcPct val="0"/>
              </a:spcAft>
              <a:defRPr sz="3200" b="1">
                <a:solidFill>
                  <a:schemeClr val="accent2"/>
                </a:solidFill>
                <a:latin typeface="Arial" charset="0"/>
              </a:defRPr>
            </a:lvl4pPr>
            <a:lvl5pPr algn="ctr" rtl="0" eaLnBrk="0" fontAlgn="base" hangingPunct="0">
              <a:spcBef>
                <a:spcPct val="0"/>
              </a:spcBef>
              <a:spcAft>
                <a:spcPct val="0"/>
              </a:spcAft>
              <a:defRPr sz="3200" b="1">
                <a:solidFill>
                  <a:schemeClr val="accent2"/>
                </a:solidFill>
                <a:latin typeface="Arial" charset="0"/>
              </a:defRPr>
            </a:lvl5pPr>
            <a:lvl6pPr marL="457200" algn="ctr" rtl="0" eaLnBrk="0" fontAlgn="base" hangingPunct="0">
              <a:spcBef>
                <a:spcPct val="0"/>
              </a:spcBef>
              <a:spcAft>
                <a:spcPct val="0"/>
              </a:spcAft>
              <a:defRPr sz="3200" b="1">
                <a:solidFill>
                  <a:schemeClr val="accent2"/>
                </a:solidFill>
                <a:latin typeface="Arial" charset="0"/>
              </a:defRPr>
            </a:lvl6pPr>
            <a:lvl7pPr marL="914400" algn="ctr" rtl="0" eaLnBrk="0" fontAlgn="base" hangingPunct="0">
              <a:spcBef>
                <a:spcPct val="0"/>
              </a:spcBef>
              <a:spcAft>
                <a:spcPct val="0"/>
              </a:spcAft>
              <a:defRPr sz="3200" b="1">
                <a:solidFill>
                  <a:schemeClr val="accent2"/>
                </a:solidFill>
                <a:latin typeface="Arial" charset="0"/>
              </a:defRPr>
            </a:lvl7pPr>
            <a:lvl8pPr marL="1371600" algn="ctr" rtl="0" eaLnBrk="0" fontAlgn="base" hangingPunct="0">
              <a:spcBef>
                <a:spcPct val="0"/>
              </a:spcBef>
              <a:spcAft>
                <a:spcPct val="0"/>
              </a:spcAft>
              <a:defRPr sz="3200" b="1">
                <a:solidFill>
                  <a:schemeClr val="accent2"/>
                </a:solidFill>
                <a:latin typeface="Arial" charset="0"/>
              </a:defRPr>
            </a:lvl8pPr>
            <a:lvl9pPr marL="1828800" algn="ctr" rtl="0" eaLnBrk="0" fontAlgn="base" hangingPunct="0">
              <a:spcBef>
                <a:spcPct val="0"/>
              </a:spcBef>
              <a:spcAft>
                <a:spcPct val="0"/>
              </a:spcAft>
              <a:defRPr sz="3200" b="1">
                <a:solidFill>
                  <a:schemeClr val="accent2"/>
                </a:solidFill>
                <a:latin typeface="Arial" charset="0"/>
              </a:defRPr>
            </a:lvl9pPr>
          </a:lstStyle>
          <a:p>
            <a:pPr>
              <a:defRPr/>
            </a:pPr>
            <a:r>
              <a:rPr lang="en-US" sz="2000" kern="0" dirty="0">
                <a:solidFill>
                  <a:srgbClr val="0000FF"/>
                </a:solidFill>
                <a:ea typeface="MS PGothic" pitchFamily="34" charset="-128"/>
              </a:rPr>
              <a:t>Studies of </a:t>
            </a:r>
            <a:r>
              <a:rPr lang="en-US" sz="2000" kern="0" dirty="0" err="1">
                <a:solidFill>
                  <a:srgbClr val="0000FF"/>
                </a:solidFill>
                <a:latin typeface="Symbol" pitchFamily="2" charset="2"/>
                <a:ea typeface="MS PGothic" pitchFamily="34" charset="-128"/>
              </a:rPr>
              <a:t>g</a:t>
            </a:r>
            <a:r>
              <a:rPr lang="en-US" sz="2000" kern="0" baseline="-25000" dirty="0" err="1">
                <a:solidFill>
                  <a:srgbClr val="0000FF"/>
                </a:solidFill>
                <a:ea typeface="MS PGothic" pitchFamily="34" charset="-128"/>
              </a:rPr>
              <a:t>v</a:t>
            </a:r>
            <a:r>
              <a:rPr lang="en-US" sz="2000" kern="0" dirty="0" err="1">
                <a:solidFill>
                  <a:srgbClr val="0000FF"/>
                </a:solidFill>
                <a:ea typeface="MS PGothic" pitchFamily="34" charset="-128"/>
              </a:rPr>
              <a:t>pN</a:t>
            </a:r>
            <a:r>
              <a:rPr lang="en-US" sz="2000" kern="0" dirty="0">
                <a:solidFill>
                  <a:srgbClr val="0000FF"/>
                </a:solidFill>
                <a:ea typeface="MS PGothic" pitchFamily="34" charset="-128"/>
              </a:rPr>
              <a:t>* Electrocouplings at Q</a:t>
            </a:r>
            <a:r>
              <a:rPr lang="en-US" sz="2000" kern="0" baseline="30000" dirty="0">
                <a:solidFill>
                  <a:srgbClr val="0000FF"/>
                </a:solidFill>
                <a:ea typeface="MS PGothic" pitchFamily="34" charset="-128"/>
              </a:rPr>
              <a:t>2 </a:t>
            </a:r>
            <a:r>
              <a:rPr lang="en-US" sz="2000" kern="0" dirty="0">
                <a:solidFill>
                  <a:srgbClr val="0000FF"/>
                </a:solidFill>
                <a:ea typeface="MS PGothic" pitchFamily="34" charset="-128"/>
              </a:rPr>
              <a:t>&gt; 10 GeV</a:t>
            </a:r>
            <a:r>
              <a:rPr lang="en-US" sz="2000" kern="0" baseline="30000" dirty="0">
                <a:solidFill>
                  <a:srgbClr val="0000FF"/>
                </a:solidFill>
                <a:ea typeface="MS PGothic" pitchFamily="34" charset="-128"/>
              </a:rPr>
              <a:t>2</a:t>
            </a:r>
            <a:r>
              <a:rPr lang="en-US" sz="2000" kern="0" dirty="0">
                <a:solidFill>
                  <a:srgbClr val="0000FF"/>
                </a:solidFill>
                <a:ea typeface="MS PGothic" pitchFamily="34" charset="-128"/>
              </a:rPr>
              <a:t> </a:t>
            </a:r>
          </a:p>
        </p:txBody>
      </p:sp>
      <p:sp>
        <p:nvSpPr>
          <p:cNvPr id="9" name="Line 7">
            <a:extLst>
              <a:ext uri="{FF2B5EF4-FFF2-40B4-BE49-F238E27FC236}">
                <a16:creationId xmlns:a16="http://schemas.microsoft.com/office/drawing/2014/main" id="{15915C6F-E12A-DF47-BE88-63FDBB94D0D1}"/>
              </a:ext>
            </a:extLst>
          </p:cNvPr>
          <p:cNvSpPr>
            <a:spLocks noChangeShapeType="1"/>
          </p:cNvSpPr>
          <p:nvPr/>
        </p:nvSpPr>
        <p:spPr bwMode="auto">
          <a:xfrm>
            <a:off x="0" y="746224"/>
            <a:ext cx="9144000" cy="0"/>
          </a:xfrm>
          <a:prstGeom prst="line">
            <a:avLst/>
          </a:prstGeom>
          <a:noFill/>
          <a:ln w="28575">
            <a:solidFill>
              <a:schemeClr val="accent2"/>
            </a:solidFill>
            <a:miter lim="800000"/>
            <a:headEnd/>
            <a:tailEnd/>
          </a:ln>
        </p:spPr>
        <p:txBody>
          <a:bodyPr wrap="none" lIns="91435" tIns="45718" rIns="91435" bIns="45718"/>
          <a:lstStyle/>
          <a:p>
            <a:pPr>
              <a:defRPr/>
            </a:pPr>
            <a:endParaRPr lang="en-US">
              <a:solidFill>
                <a:srgbClr val="000000"/>
              </a:solidFill>
            </a:endParaRPr>
          </a:p>
        </p:txBody>
      </p:sp>
      <p:sp>
        <p:nvSpPr>
          <p:cNvPr id="10" name="TextBox 9">
            <a:extLst>
              <a:ext uri="{FF2B5EF4-FFF2-40B4-BE49-F238E27FC236}">
                <a16:creationId xmlns:a16="http://schemas.microsoft.com/office/drawing/2014/main" id="{6C05D008-494D-F443-BF43-B6158329A5F8}"/>
              </a:ext>
            </a:extLst>
          </p:cNvPr>
          <p:cNvSpPr txBox="1"/>
          <p:nvPr/>
        </p:nvSpPr>
        <p:spPr>
          <a:xfrm>
            <a:off x="133831" y="868933"/>
            <a:ext cx="8839200" cy="1077218"/>
          </a:xfrm>
          <a:prstGeom prst="rect">
            <a:avLst/>
          </a:prstGeom>
          <a:noFill/>
        </p:spPr>
        <p:txBody>
          <a:bodyPr wrap="square" rtlCol="0">
            <a:spAutoFit/>
          </a:bodyPr>
          <a:lstStyle/>
          <a:p>
            <a:r>
              <a:rPr lang="en-US" sz="1600" dirty="0">
                <a:solidFill>
                  <a:srgbClr val="FF0000"/>
                </a:solidFill>
              </a:rPr>
              <a:t>Energy and luminosity increase up to &gt;10</a:t>
            </a:r>
            <a:r>
              <a:rPr lang="en-US" sz="1600" baseline="30000" dirty="0">
                <a:solidFill>
                  <a:srgbClr val="FF0000"/>
                </a:solidFill>
              </a:rPr>
              <a:t>36</a:t>
            </a:r>
            <a:r>
              <a:rPr lang="en-US" sz="1600" dirty="0">
                <a:solidFill>
                  <a:srgbClr val="FF0000"/>
                </a:solidFill>
              </a:rPr>
              <a:t> cm</a:t>
            </a:r>
            <a:r>
              <a:rPr lang="en-US" sz="1600" baseline="30000" dirty="0">
                <a:solidFill>
                  <a:srgbClr val="FF0000"/>
                </a:solidFill>
              </a:rPr>
              <a:t>-2</a:t>
            </a:r>
            <a:r>
              <a:rPr lang="en-US" sz="1600" dirty="0">
                <a:solidFill>
                  <a:srgbClr val="FF0000"/>
                </a:solidFill>
              </a:rPr>
              <a:t>s</a:t>
            </a:r>
            <a:r>
              <a:rPr lang="en-US" sz="1600" baseline="30000" dirty="0">
                <a:solidFill>
                  <a:srgbClr val="FF0000"/>
                </a:solidFill>
              </a:rPr>
              <a:t>-1</a:t>
            </a:r>
            <a:r>
              <a:rPr lang="en-US" sz="1600" dirty="0">
                <a:solidFill>
                  <a:srgbClr val="FF0000"/>
                </a:solidFill>
              </a:rPr>
              <a:t> are needed </a:t>
            </a:r>
            <a:r>
              <a:rPr lang="en-US" sz="1600" dirty="0"/>
              <a:t>in order to obtain information on the </a:t>
            </a:r>
            <a:r>
              <a:rPr lang="en-US" sz="1600" dirty="0" err="1">
                <a:latin typeface="Symbol" pitchFamily="2" charset="2"/>
              </a:rPr>
              <a:t>g</a:t>
            </a:r>
            <a:r>
              <a:rPr lang="en-US" sz="1600" baseline="-25000" dirty="0" err="1"/>
              <a:t>v</a:t>
            </a:r>
            <a:r>
              <a:rPr lang="en-US" sz="1600" dirty="0" err="1"/>
              <a:t>pN</a:t>
            </a:r>
            <a:r>
              <a:rPr lang="en-US" sz="1600" dirty="0"/>
              <a:t>* electrocouplings at Q</a:t>
            </a:r>
            <a:r>
              <a:rPr lang="en-US" sz="1600" baseline="30000" dirty="0"/>
              <a:t>2</a:t>
            </a:r>
            <a:r>
              <a:rPr lang="en-US" sz="1600" dirty="0"/>
              <a:t>&gt;10 GeV</a:t>
            </a:r>
            <a:r>
              <a:rPr lang="en-US" sz="1600" baseline="30000" dirty="0"/>
              <a:t>2</a:t>
            </a:r>
            <a:r>
              <a:rPr lang="en-US" sz="1600" dirty="0"/>
              <a:t>, allowing us to map out the momentum dependence of the dressed quark mass within the entire range of distances where the dominant part of hadron mass is generated  </a:t>
            </a:r>
          </a:p>
        </p:txBody>
      </p:sp>
      <p:pic>
        <p:nvPicPr>
          <p:cNvPr id="12" name="Picture 11" descr="Chart&#10;&#10;Description automatically generated">
            <a:extLst>
              <a:ext uri="{FF2B5EF4-FFF2-40B4-BE49-F238E27FC236}">
                <a16:creationId xmlns:a16="http://schemas.microsoft.com/office/drawing/2014/main" id="{88F01590-0D20-8B48-A20C-605A44519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85195"/>
            <a:ext cx="4927600" cy="3403600"/>
          </a:xfrm>
          <a:prstGeom prst="rect">
            <a:avLst/>
          </a:prstGeom>
        </p:spPr>
      </p:pic>
      <p:sp>
        <p:nvSpPr>
          <p:cNvPr id="14" name="TextBox 13">
            <a:extLst>
              <a:ext uri="{FF2B5EF4-FFF2-40B4-BE49-F238E27FC236}">
                <a16:creationId xmlns:a16="http://schemas.microsoft.com/office/drawing/2014/main" id="{E46642D3-1F7A-0140-BA8A-4A0A4D70D4C6}"/>
              </a:ext>
            </a:extLst>
          </p:cNvPr>
          <p:cNvSpPr txBox="1"/>
          <p:nvPr/>
        </p:nvSpPr>
        <p:spPr>
          <a:xfrm>
            <a:off x="5027959" y="3407910"/>
            <a:ext cx="3656770" cy="830997"/>
          </a:xfrm>
          <a:prstGeom prst="rect">
            <a:avLst/>
          </a:prstGeom>
          <a:noFill/>
        </p:spPr>
        <p:txBody>
          <a:bodyPr wrap="none" rtlCol="0">
            <a:spAutoFit/>
          </a:bodyPr>
          <a:lstStyle/>
          <a:p>
            <a:r>
              <a:rPr lang="en-US" sz="1600" u="sng" dirty="0">
                <a:solidFill>
                  <a:srgbClr val="0000FF"/>
                </a:solidFill>
              </a:rPr>
              <a:t>The exclusive electroproduction</a:t>
            </a:r>
          </a:p>
          <a:p>
            <a:r>
              <a:rPr lang="en-US" sz="1600" u="sng" dirty="0">
                <a:solidFill>
                  <a:srgbClr val="0000FF"/>
                </a:solidFill>
              </a:rPr>
              <a:t>measurements foreseen at JLab after</a:t>
            </a:r>
          </a:p>
          <a:p>
            <a:r>
              <a:rPr lang="en-US" sz="1600" u="sng" dirty="0">
                <a:solidFill>
                  <a:srgbClr val="0000FF"/>
                </a:solidFill>
              </a:rPr>
              <a:t>completion of the 12 GeV program:</a:t>
            </a:r>
          </a:p>
        </p:txBody>
      </p:sp>
      <p:sp>
        <p:nvSpPr>
          <p:cNvPr id="15" name="TextBox 14">
            <a:extLst>
              <a:ext uri="{FF2B5EF4-FFF2-40B4-BE49-F238E27FC236}">
                <a16:creationId xmlns:a16="http://schemas.microsoft.com/office/drawing/2014/main" id="{265ED459-EBB3-8C41-913C-7E3C5A371C58}"/>
              </a:ext>
            </a:extLst>
          </p:cNvPr>
          <p:cNvSpPr txBox="1"/>
          <p:nvPr/>
        </p:nvSpPr>
        <p:spPr>
          <a:xfrm>
            <a:off x="4923608" y="4320695"/>
            <a:ext cx="3807453" cy="830997"/>
          </a:xfrm>
          <a:prstGeom prst="rect">
            <a:avLst/>
          </a:prstGeom>
          <a:noFill/>
        </p:spPr>
        <p:txBody>
          <a:bodyPr wrap="none" rtlCol="0">
            <a:spAutoFit/>
          </a:bodyPr>
          <a:lstStyle/>
          <a:p>
            <a:pPr marL="173038" indent="-173038">
              <a:buClr>
                <a:srgbClr val="C00000"/>
              </a:buClr>
              <a:buFont typeface="Arial" panose="020B0604020202020204" pitchFamily="34" charset="0"/>
              <a:buChar char="•"/>
            </a:pPr>
            <a:r>
              <a:rPr lang="en-US" sz="1600" dirty="0">
                <a:solidFill>
                  <a:srgbClr val="009051"/>
                </a:solidFill>
              </a:rPr>
              <a:t>Beam energy at fixed target: 24 GeV</a:t>
            </a:r>
          </a:p>
          <a:p>
            <a:pPr marL="173038" indent="-173038">
              <a:buClr>
                <a:srgbClr val="C00000"/>
              </a:buClr>
              <a:buFont typeface="Arial" panose="020B0604020202020204" pitchFamily="34" charset="0"/>
              <a:buChar char="•"/>
            </a:pPr>
            <a:r>
              <a:rPr lang="en-US" sz="1600" dirty="0">
                <a:solidFill>
                  <a:srgbClr val="009051"/>
                </a:solidFill>
              </a:rPr>
              <a:t>Nearly 4</a:t>
            </a:r>
            <a:r>
              <a:rPr lang="en-US" sz="1600" dirty="0">
                <a:solidFill>
                  <a:srgbClr val="009051"/>
                </a:solidFill>
                <a:latin typeface="Symbol" pitchFamily="2" charset="2"/>
              </a:rPr>
              <a:t>p</a:t>
            </a:r>
            <a:r>
              <a:rPr lang="en-US" sz="1600" dirty="0">
                <a:solidFill>
                  <a:srgbClr val="009051"/>
                </a:solidFill>
              </a:rPr>
              <a:t> coverage</a:t>
            </a:r>
          </a:p>
          <a:p>
            <a:pPr marL="173038" indent="-173038">
              <a:buClr>
                <a:srgbClr val="C00000"/>
              </a:buClr>
              <a:buFont typeface="Arial" panose="020B0604020202020204" pitchFamily="34" charset="0"/>
              <a:buChar char="•"/>
            </a:pPr>
            <a:r>
              <a:rPr lang="en-US" sz="1600" dirty="0">
                <a:solidFill>
                  <a:srgbClr val="009051"/>
                </a:solidFill>
              </a:rPr>
              <a:t>High luminosity</a:t>
            </a:r>
          </a:p>
        </p:txBody>
      </p:sp>
      <p:sp>
        <p:nvSpPr>
          <p:cNvPr id="18" name="TextBox 17">
            <a:extLst>
              <a:ext uri="{FF2B5EF4-FFF2-40B4-BE49-F238E27FC236}">
                <a16:creationId xmlns:a16="http://schemas.microsoft.com/office/drawing/2014/main" id="{FD834601-412C-CE4C-9776-5AD26CBB6F97}"/>
              </a:ext>
            </a:extLst>
          </p:cNvPr>
          <p:cNvSpPr txBox="1"/>
          <p:nvPr/>
        </p:nvSpPr>
        <p:spPr>
          <a:xfrm>
            <a:off x="5136665" y="2505716"/>
            <a:ext cx="3597231" cy="584775"/>
          </a:xfrm>
          <a:prstGeom prst="rect">
            <a:avLst/>
          </a:prstGeom>
          <a:noFill/>
        </p:spPr>
        <p:txBody>
          <a:bodyPr wrap="square" rtlCol="0">
            <a:spAutoFit/>
          </a:bodyPr>
          <a:lstStyle/>
          <a:p>
            <a:r>
              <a:rPr lang="en-US" sz="1600" dirty="0"/>
              <a:t>Both </a:t>
            </a:r>
            <a:r>
              <a:rPr lang="en-US" sz="1600" dirty="0" err="1"/>
              <a:t>EicC</a:t>
            </a:r>
            <a:r>
              <a:rPr lang="en-US" sz="1600" dirty="0"/>
              <a:t> and EIC would need much higher, unlikely feasible luminosity </a:t>
            </a:r>
          </a:p>
        </p:txBody>
      </p:sp>
      <p:sp>
        <p:nvSpPr>
          <p:cNvPr id="2" name="Down Arrow 1">
            <a:extLst>
              <a:ext uri="{FF2B5EF4-FFF2-40B4-BE49-F238E27FC236}">
                <a16:creationId xmlns:a16="http://schemas.microsoft.com/office/drawing/2014/main" id="{13DBF9F0-4378-904F-99FD-85C87D3E2BB3}"/>
              </a:ext>
            </a:extLst>
          </p:cNvPr>
          <p:cNvSpPr/>
          <p:nvPr/>
        </p:nvSpPr>
        <p:spPr bwMode="auto">
          <a:xfrm>
            <a:off x="6060047" y="5168711"/>
            <a:ext cx="360218" cy="616543"/>
          </a:xfrm>
          <a:prstGeom prst="downArrow">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9C40095D-5D2A-FA4D-A19E-F115D8F7487B}"/>
              </a:ext>
            </a:extLst>
          </p:cNvPr>
          <p:cNvSpPr txBox="1"/>
          <p:nvPr/>
        </p:nvSpPr>
        <p:spPr>
          <a:xfrm>
            <a:off x="58365" y="5870377"/>
            <a:ext cx="9023624" cy="338554"/>
          </a:xfrm>
          <a:prstGeom prst="rect">
            <a:avLst/>
          </a:prstGeom>
          <a:noFill/>
        </p:spPr>
        <p:txBody>
          <a:bodyPr wrap="square" rtlCol="0">
            <a:spAutoFit/>
          </a:bodyPr>
          <a:lstStyle/>
          <a:p>
            <a:r>
              <a:rPr lang="en-US" sz="1600" b="1" dirty="0"/>
              <a:t>Offer maximal achievable luminosity for extraction of </a:t>
            </a:r>
            <a:r>
              <a:rPr lang="en-US" sz="1600" b="1" dirty="0" err="1">
                <a:latin typeface="Symbol" pitchFamily="2" charset="2"/>
              </a:rPr>
              <a:t>g</a:t>
            </a:r>
            <a:r>
              <a:rPr lang="en-US" sz="1600" b="1" baseline="-25000" dirty="0" err="1"/>
              <a:t>v</a:t>
            </a:r>
            <a:r>
              <a:rPr lang="en-US" sz="1600" b="1" dirty="0" err="1"/>
              <a:t>pN</a:t>
            </a:r>
            <a:r>
              <a:rPr lang="en-US" sz="1600" b="1" dirty="0"/>
              <a:t>* electrocouplings at Q</a:t>
            </a:r>
            <a:r>
              <a:rPr lang="en-US" sz="1600" b="1" baseline="30000" dirty="0"/>
              <a:t>2</a:t>
            </a:r>
            <a:r>
              <a:rPr lang="en-US" sz="1600" b="1" dirty="0"/>
              <a:t>&gt;10 GeV</a:t>
            </a:r>
            <a:r>
              <a:rPr lang="en-US" sz="1600" b="1" baseline="30000" dirty="0"/>
              <a:t>2</a:t>
            </a:r>
            <a:r>
              <a:rPr lang="en-US" sz="1600" b="1" dirty="0"/>
              <a:t> </a:t>
            </a:r>
          </a:p>
        </p:txBody>
      </p:sp>
      <p:sp>
        <p:nvSpPr>
          <p:cNvPr id="13" name="Slide Number Placeholder 4">
            <a:extLst>
              <a:ext uri="{FF2B5EF4-FFF2-40B4-BE49-F238E27FC236}">
                <a16:creationId xmlns:a16="http://schemas.microsoft.com/office/drawing/2014/main" id="{C36EF2C2-35A1-BF45-BDCE-C8515B2D22CC}"/>
              </a:ext>
            </a:extLst>
          </p:cNvPr>
          <p:cNvSpPr txBox="1">
            <a:spLocks/>
          </p:cNvSpPr>
          <p:nvPr/>
        </p:nvSpPr>
        <p:spPr bwMode="auto">
          <a:xfrm>
            <a:off x="8660252" y="6553200"/>
            <a:ext cx="486064"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0" latinLnBrk="0" hangingPunct="0">
              <a:defRPr sz="1400" kern="1200">
                <a:solidFill>
                  <a:schemeClr val="tx1"/>
                </a:solidFill>
                <a:latin typeface="Times New Roman"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fr-FR" sz="1100" dirty="0">
                <a:solidFill>
                  <a:srgbClr val="000000"/>
                </a:solidFill>
                <a:latin typeface="+mj-lt"/>
              </a:rPr>
              <a:t>24</a:t>
            </a:r>
          </a:p>
        </p:txBody>
      </p:sp>
    </p:spTree>
    <p:extLst>
      <p:ext uri="{BB962C8B-B14F-4D97-AF65-F5344CB8AC3E}">
        <p14:creationId xmlns:p14="http://schemas.microsoft.com/office/powerpoint/2010/main" val="117011352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 name="Curved Connector 60"/>
          <p:cNvCxnSpPr/>
          <p:nvPr/>
        </p:nvCxnSpPr>
        <p:spPr bwMode="auto">
          <a:xfrm rot="5400000" flipH="1" flipV="1">
            <a:off x="1097280" y="2729226"/>
            <a:ext cx="685800" cy="685800"/>
          </a:xfrm>
          <a:prstGeom prst="curvedConnector3">
            <a:avLst>
              <a:gd name="adj1" fmla="val 50000"/>
            </a:avLst>
          </a:prstGeom>
          <a:noFill/>
          <a:ln w="9525" cap="flat" cmpd="sng" algn="ctr">
            <a:noFill/>
            <a:prstDash val="solid"/>
            <a:round/>
            <a:headEnd type="none" w="med" len="med"/>
            <a:tailEnd type="arrow"/>
          </a:ln>
          <a:effectLst/>
        </p:spPr>
      </p:cxnSp>
      <p:sp>
        <p:nvSpPr>
          <p:cNvPr id="73" name="Rectangle 72"/>
          <p:cNvSpPr/>
          <p:nvPr/>
        </p:nvSpPr>
        <p:spPr bwMode="auto">
          <a:xfrm>
            <a:off x="3124201" y="3674106"/>
            <a:ext cx="152400" cy="134112"/>
          </a:xfrm>
          <a:prstGeom prst="rect">
            <a:avLst/>
          </a:prstGeom>
          <a:solidFill>
            <a:schemeClr val="bg1"/>
          </a:solidFill>
          <a:ln w="9525" cap="flat" cmpd="sng" algn="ctr">
            <a:noFill/>
            <a:prstDash val="solid"/>
            <a:round/>
            <a:headEnd type="none" w="med" len="med"/>
            <a:tailEnd type="none" w="med" len="med"/>
          </a:ln>
          <a:effectLst/>
        </p:spPr>
        <p:txBody>
          <a:bodyPr vert="horz" wrap="square" lIns="91435" tIns="45718" rIns="91435" bIns="45718" numCol="1" rtlCol="0" anchor="t" anchorCtr="0" compatLnSpc="1">
            <a:prstTxWarp prst="textNoShape">
              <a:avLst/>
            </a:prstTxWarp>
          </a:bodyPr>
          <a:lstStyle/>
          <a:p>
            <a:pPr algn="ctr" eaLnBrk="0" hangingPunct="0">
              <a:defRPr/>
            </a:pPr>
            <a:endParaRPr lang="en-US" dirty="0">
              <a:solidFill>
                <a:srgbClr val="000000"/>
              </a:solidFill>
              <a:latin typeface="Arial" charset="0"/>
            </a:endParaRPr>
          </a:p>
        </p:txBody>
      </p:sp>
      <p:cxnSp>
        <p:nvCxnSpPr>
          <p:cNvPr id="76" name="Straight Connector 75"/>
          <p:cNvCxnSpPr/>
          <p:nvPr/>
        </p:nvCxnSpPr>
        <p:spPr bwMode="auto">
          <a:xfrm rot="5400000" flipH="1" flipV="1">
            <a:off x="1447800" y="5906931"/>
            <a:ext cx="1588" cy="1588"/>
          </a:xfrm>
          <a:prstGeom prst="line">
            <a:avLst/>
          </a:prstGeom>
          <a:noFill/>
          <a:ln w="9525" cap="flat" cmpd="sng" algn="ctr">
            <a:noFill/>
            <a:prstDash val="solid"/>
            <a:round/>
            <a:headEnd type="none" w="med" len="med"/>
            <a:tailEnd type="none" w="med" len="med"/>
          </a:ln>
          <a:effectLst/>
        </p:spPr>
      </p:cxnSp>
      <p:pic>
        <p:nvPicPr>
          <p:cNvPr id="4" name="Picture 3"/>
          <p:cNvPicPr>
            <a:picLocks noChangeAspect="1"/>
          </p:cNvPicPr>
          <p:nvPr/>
        </p:nvPicPr>
        <p:blipFill>
          <a:blip r:embed="rId3"/>
          <a:stretch>
            <a:fillRect/>
          </a:stretch>
        </p:blipFill>
        <p:spPr>
          <a:xfrm>
            <a:off x="182892" y="1449518"/>
            <a:ext cx="4389120" cy="3723096"/>
          </a:xfrm>
          <a:prstGeom prst="rect">
            <a:avLst/>
          </a:prstGeom>
        </p:spPr>
      </p:pic>
      <p:sp>
        <p:nvSpPr>
          <p:cNvPr id="40" name="TextBox 39"/>
          <p:cNvSpPr txBox="1"/>
          <p:nvPr/>
        </p:nvSpPr>
        <p:spPr>
          <a:xfrm>
            <a:off x="456919" y="816131"/>
            <a:ext cx="4000419" cy="461665"/>
          </a:xfrm>
          <a:prstGeom prst="rect">
            <a:avLst/>
          </a:prstGeom>
          <a:solidFill>
            <a:srgbClr val="FFC000"/>
          </a:solidFill>
        </p:spPr>
        <p:txBody>
          <a:bodyPr wrap="square" lIns="91435" tIns="45718" rIns="91435" bIns="45718" rtlCol="0">
            <a:spAutoFit/>
          </a:bodyPr>
          <a:lstStyle/>
          <a:p>
            <a:pPr algn="ctr"/>
            <a:r>
              <a:rPr lang="en-US" sz="1200" b="1" dirty="0"/>
              <a:t>Emergence of Dressed Quarks and Gluons</a:t>
            </a:r>
          </a:p>
          <a:p>
            <a:pPr algn="ctr"/>
            <a:r>
              <a:rPr lang="en-US" sz="1200" b="1" dirty="0"/>
              <a:t>D. </a:t>
            </a:r>
            <a:r>
              <a:rPr lang="en-US" sz="1200" b="1" dirty="0" err="1"/>
              <a:t>Binosi</a:t>
            </a:r>
            <a:r>
              <a:rPr lang="en-US" sz="1200" b="1" dirty="0"/>
              <a:t> et al., Phys. Rev. D 95, 031501 (2017)</a:t>
            </a:r>
          </a:p>
        </p:txBody>
      </p:sp>
      <p:sp>
        <p:nvSpPr>
          <p:cNvPr id="3" name="TextBox 2"/>
          <p:cNvSpPr txBox="1"/>
          <p:nvPr/>
        </p:nvSpPr>
        <p:spPr>
          <a:xfrm>
            <a:off x="768295" y="120779"/>
            <a:ext cx="7616177" cy="400105"/>
          </a:xfrm>
          <a:prstGeom prst="rect">
            <a:avLst/>
          </a:prstGeom>
          <a:noFill/>
        </p:spPr>
        <p:txBody>
          <a:bodyPr wrap="none" lIns="91435" tIns="45718" rIns="91435" bIns="45718" rtlCol="0">
            <a:spAutoFit/>
          </a:bodyPr>
          <a:lstStyle/>
          <a:p>
            <a:pPr algn="ctr"/>
            <a:r>
              <a:rPr lang="en-US" sz="2000" b="1" dirty="0">
                <a:solidFill>
                  <a:srgbClr val="0000FF"/>
                </a:solidFill>
                <a:latin typeface="+mj-lt"/>
              </a:rPr>
              <a:t> Basics for Insight into EHM: CSM and Lattice QCD Synergy</a:t>
            </a:r>
          </a:p>
        </p:txBody>
      </p:sp>
      <p:sp>
        <p:nvSpPr>
          <p:cNvPr id="6" name="TextBox 5">
            <a:extLst>
              <a:ext uri="{FF2B5EF4-FFF2-40B4-BE49-F238E27FC236}">
                <a16:creationId xmlns:a16="http://schemas.microsoft.com/office/drawing/2014/main" id="{857270D5-4E8B-6A49-838E-D2AFEB32C073}"/>
              </a:ext>
            </a:extLst>
          </p:cNvPr>
          <p:cNvSpPr txBox="1"/>
          <p:nvPr/>
        </p:nvSpPr>
        <p:spPr>
          <a:xfrm>
            <a:off x="432669" y="5439313"/>
            <a:ext cx="8278662" cy="830997"/>
          </a:xfrm>
          <a:prstGeom prst="rect">
            <a:avLst/>
          </a:prstGeom>
          <a:noFill/>
        </p:spPr>
        <p:txBody>
          <a:bodyPr wrap="square" rtlCol="0">
            <a:spAutoFit/>
          </a:bodyPr>
          <a:lstStyle/>
          <a:p>
            <a:r>
              <a:rPr lang="en-US" sz="1600" dirty="0">
                <a:solidFill>
                  <a:srgbClr val="C00000"/>
                </a:solidFill>
              </a:rPr>
              <a:t>In the regime of the QCD running coupling comparable with unity, dressed quarks and gluons with distance (momentum) dependent masses emerge from QCD, as follows from the equations of the motion for the QCD fields.</a:t>
            </a:r>
          </a:p>
        </p:txBody>
      </p:sp>
      <p:sp>
        <p:nvSpPr>
          <p:cNvPr id="19" name="TextBox 18">
            <a:extLst>
              <a:ext uri="{FF2B5EF4-FFF2-40B4-BE49-F238E27FC236}">
                <a16:creationId xmlns:a16="http://schemas.microsoft.com/office/drawing/2014/main" id="{128C856A-57BA-FF41-A306-81D11CD0A915}"/>
              </a:ext>
            </a:extLst>
          </p:cNvPr>
          <p:cNvSpPr txBox="1"/>
          <p:nvPr/>
        </p:nvSpPr>
        <p:spPr>
          <a:xfrm>
            <a:off x="5008794" y="816131"/>
            <a:ext cx="3832698" cy="646327"/>
          </a:xfrm>
          <a:prstGeom prst="rect">
            <a:avLst/>
          </a:prstGeom>
          <a:solidFill>
            <a:srgbClr val="FFC000"/>
          </a:solidFill>
        </p:spPr>
        <p:txBody>
          <a:bodyPr wrap="square" lIns="91435" tIns="45718" rIns="91435" bIns="45718" rtlCol="0">
            <a:spAutoFit/>
          </a:bodyPr>
          <a:lstStyle/>
          <a:p>
            <a:pPr algn="ctr"/>
            <a:r>
              <a:rPr lang="en-US" sz="1200" b="1" dirty="0">
                <a:latin typeface="+mj-lt"/>
              </a:rPr>
              <a:t>QCD Running Coupling </a:t>
            </a:r>
            <a:r>
              <a:rPr lang="en-US" sz="1200" b="1" dirty="0">
                <a:latin typeface="Symbol" pitchFamily="2" charset="2"/>
              </a:rPr>
              <a:t>a</a:t>
            </a:r>
            <a:r>
              <a:rPr lang="en-US" sz="1200" b="1" dirty="0">
                <a:latin typeface="+mj-lt"/>
              </a:rPr>
              <a:t>(k) </a:t>
            </a:r>
          </a:p>
          <a:p>
            <a:pPr algn="ctr"/>
            <a:r>
              <a:rPr lang="en-US" sz="1200" b="1" dirty="0" err="1">
                <a:latin typeface="+mj-lt"/>
              </a:rPr>
              <a:t>Zh</a:t>
            </a:r>
            <a:r>
              <a:rPr lang="en-US" sz="1200" b="1" dirty="0">
                <a:latin typeface="+mj-lt"/>
              </a:rPr>
              <a:t>-F. Cui </a:t>
            </a:r>
            <a:r>
              <a:rPr lang="en-US" sz="1200" b="1" dirty="0"/>
              <a:t>et al., Chin. Phys. C44, 083102 (2020)</a:t>
            </a:r>
          </a:p>
          <a:p>
            <a:pPr algn="ctr"/>
            <a:r>
              <a:rPr lang="en-US" sz="1200" b="1" dirty="0"/>
              <a:t>A. </a:t>
            </a:r>
            <a:r>
              <a:rPr lang="en-US" sz="1200" b="1" dirty="0" err="1"/>
              <a:t>Deur</a:t>
            </a:r>
            <a:r>
              <a:rPr lang="en-US" sz="1200" b="1" dirty="0"/>
              <a:t> et al., Particles 5, 171 (2022)</a:t>
            </a:r>
          </a:p>
        </p:txBody>
      </p:sp>
      <p:pic>
        <p:nvPicPr>
          <p:cNvPr id="11" name="Picture 10">
            <a:extLst>
              <a:ext uri="{FF2B5EF4-FFF2-40B4-BE49-F238E27FC236}">
                <a16:creationId xmlns:a16="http://schemas.microsoft.com/office/drawing/2014/main" id="{160341A8-9A65-CE6D-5D2B-E1DBF91BBDF0}"/>
              </a:ext>
            </a:extLst>
          </p:cNvPr>
          <p:cNvPicPr>
            <a:picLocks noChangeAspect="1"/>
          </p:cNvPicPr>
          <p:nvPr/>
        </p:nvPicPr>
        <p:blipFill>
          <a:blip r:embed="rId4"/>
          <a:stretch>
            <a:fillRect/>
          </a:stretch>
        </p:blipFill>
        <p:spPr>
          <a:xfrm>
            <a:off x="4724389" y="1737967"/>
            <a:ext cx="4030084" cy="3454358"/>
          </a:xfrm>
          <a:prstGeom prst="rect">
            <a:avLst/>
          </a:prstGeom>
        </p:spPr>
      </p:pic>
    </p:spTree>
    <p:extLst>
      <p:ext uri="{BB962C8B-B14F-4D97-AF65-F5344CB8AC3E}">
        <p14:creationId xmlns:p14="http://schemas.microsoft.com/office/powerpoint/2010/main" val="193349441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AF99D4-9B0B-F14F-9D33-C345962A5FB7}"/>
              </a:ext>
            </a:extLst>
          </p:cNvPr>
          <p:cNvSpPr txBox="1"/>
          <p:nvPr/>
        </p:nvSpPr>
        <p:spPr>
          <a:xfrm>
            <a:off x="449014" y="122740"/>
            <a:ext cx="8244555" cy="400105"/>
          </a:xfrm>
          <a:prstGeom prst="rect">
            <a:avLst/>
          </a:prstGeom>
          <a:noFill/>
        </p:spPr>
        <p:txBody>
          <a:bodyPr wrap="none" lIns="91435" tIns="45718" rIns="91435" bIns="45718" rtlCol="0">
            <a:spAutoFit/>
          </a:bodyPr>
          <a:lstStyle/>
          <a:p>
            <a:pPr algn="ctr"/>
            <a:r>
              <a:rPr lang="en-US" sz="2000" b="1" dirty="0">
                <a:solidFill>
                  <a:srgbClr val="0000FF"/>
                </a:solidFill>
                <a:latin typeface="+mj-lt"/>
              </a:rPr>
              <a:t> Basics for Insight into EHM: Continuum and Lattice QCD Synergy</a:t>
            </a:r>
          </a:p>
        </p:txBody>
      </p:sp>
      <p:pic>
        <p:nvPicPr>
          <p:cNvPr id="4" name="Picture 3" descr="Chart, histogram&#10;&#10;Description automatically generated">
            <a:extLst>
              <a:ext uri="{FF2B5EF4-FFF2-40B4-BE49-F238E27FC236}">
                <a16:creationId xmlns:a16="http://schemas.microsoft.com/office/drawing/2014/main" id="{02A9E443-6589-924F-89A8-A768A6A448B8}"/>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4807165" y="821326"/>
            <a:ext cx="4003626" cy="2651760"/>
          </a:xfrm>
          <a:prstGeom prst="rect">
            <a:avLst/>
          </a:prstGeom>
        </p:spPr>
      </p:pic>
      <p:sp>
        <p:nvSpPr>
          <p:cNvPr id="5" name="TextBox 4">
            <a:extLst>
              <a:ext uri="{FF2B5EF4-FFF2-40B4-BE49-F238E27FC236}">
                <a16:creationId xmlns:a16="http://schemas.microsoft.com/office/drawing/2014/main" id="{585F9092-6438-6E44-9C35-6D811346D007}"/>
              </a:ext>
            </a:extLst>
          </p:cNvPr>
          <p:cNvSpPr txBox="1"/>
          <p:nvPr/>
        </p:nvSpPr>
        <p:spPr>
          <a:xfrm>
            <a:off x="4835789" y="3404080"/>
            <a:ext cx="4015833" cy="276995"/>
          </a:xfrm>
          <a:prstGeom prst="rect">
            <a:avLst/>
          </a:prstGeom>
          <a:noFill/>
          <a:ln>
            <a:solidFill>
              <a:schemeClr val="bg1"/>
            </a:solidFill>
          </a:ln>
        </p:spPr>
        <p:txBody>
          <a:bodyPr wrap="none" lIns="91435" tIns="45718" rIns="91435" bIns="45718" rtlCol="0">
            <a:spAutoFit/>
          </a:bodyPr>
          <a:lstStyle/>
          <a:p>
            <a:pPr algn="ctr"/>
            <a:r>
              <a:rPr lang="en-US" sz="1200" dirty="0">
                <a:solidFill>
                  <a:srgbClr val="00B050"/>
                </a:solidFill>
              </a:rPr>
              <a:t>Inferred from QCD Lagrangian with only </a:t>
            </a:r>
            <a:r>
              <a:rPr lang="en-US" sz="1200" dirty="0">
                <a:solidFill>
                  <a:srgbClr val="00B050"/>
                </a:solidFill>
                <a:latin typeface="Symbol" panose="05050102010706020507" pitchFamily="18" charset="2"/>
              </a:rPr>
              <a:t>L</a:t>
            </a:r>
            <a:r>
              <a:rPr lang="en-US" sz="1200" baseline="-25000" dirty="0">
                <a:solidFill>
                  <a:srgbClr val="00B050"/>
                </a:solidFill>
              </a:rPr>
              <a:t>QCD</a:t>
            </a:r>
            <a:r>
              <a:rPr lang="en-US" sz="1200" dirty="0">
                <a:solidFill>
                  <a:srgbClr val="00B050"/>
                </a:solidFill>
              </a:rPr>
              <a:t> parameter</a:t>
            </a:r>
          </a:p>
        </p:txBody>
      </p:sp>
      <p:sp>
        <p:nvSpPr>
          <p:cNvPr id="6" name="TextBox 5">
            <a:extLst>
              <a:ext uri="{FF2B5EF4-FFF2-40B4-BE49-F238E27FC236}">
                <a16:creationId xmlns:a16="http://schemas.microsoft.com/office/drawing/2014/main" id="{53EBD062-55C9-5842-B372-6EA5477EAAD2}"/>
              </a:ext>
            </a:extLst>
          </p:cNvPr>
          <p:cNvSpPr txBox="1"/>
          <p:nvPr/>
        </p:nvSpPr>
        <p:spPr>
          <a:xfrm>
            <a:off x="4933561" y="616550"/>
            <a:ext cx="3962959" cy="461661"/>
          </a:xfrm>
          <a:prstGeom prst="rect">
            <a:avLst/>
          </a:prstGeom>
          <a:solidFill>
            <a:srgbClr val="FFC000"/>
          </a:solidFill>
        </p:spPr>
        <p:txBody>
          <a:bodyPr wrap="square" lIns="91435" tIns="45718" rIns="91435" bIns="45718" rtlCol="0">
            <a:spAutoFit/>
          </a:bodyPr>
          <a:lstStyle/>
          <a:p>
            <a:pPr algn="ctr"/>
            <a:r>
              <a:rPr lang="en-US" sz="1200" b="1" dirty="0"/>
              <a:t>Dressed Quark/Gluon Masses (Continuum QCD)</a:t>
            </a:r>
          </a:p>
          <a:p>
            <a:pPr algn="ctr"/>
            <a:r>
              <a:rPr lang="en-US" sz="1200" b="1" dirty="0"/>
              <a:t>C.D. Roberts, Symmetry 12, 1468 (2020)</a:t>
            </a:r>
          </a:p>
        </p:txBody>
      </p:sp>
      <p:sp>
        <p:nvSpPr>
          <p:cNvPr id="7" name="TextBox 6">
            <a:extLst>
              <a:ext uri="{FF2B5EF4-FFF2-40B4-BE49-F238E27FC236}">
                <a16:creationId xmlns:a16="http://schemas.microsoft.com/office/drawing/2014/main" id="{E3E86B21-786E-634A-A6A1-0884A89F4C2C}"/>
              </a:ext>
            </a:extLst>
          </p:cNvPr>
          <p:cNvSpPr txBox="1"/>
          <p:nvPr/>
        </p:nvSpPr>
        <p:spPr>
          <a:xfrm>
            <a:off x="5776754" y="2272157"/>
            <a:ext cx="755335" cy="461665"/>
          </a:xfrm>
          <a:prstGeom prst="rect">
            <a:avLst/>
          </a:prstGeom>
          <a:noFill/>
        </p:spPr>
        <p:txBody>
          <a:bodyPr wrap="none" rtlCol="0">
            <a:spAutoFit/>
          </a:bodyPr>
          <a:lstStyle/>
          <a:p>
            <a:r>
              <a:rPr lang="en-US" sz="1200" dirty="0">
                <a:solidFill>
                  <a:srgbClr val="00B050"/>
                </a:solidFill>
              </a:rPr>
              <a:t>Dressed</a:t>
            </a:r>
          </a:p>
          <a:p>
            <a:r>
              <a:rPr lang="en-US" sz="1200" dirty="0">
                <a:solidFill>
                  <a:srgbClr val="00B050"/>
                </a:solidFill>
              </a:rPr>
              <a:t>quarks</a:t>
            </a:r>
          </a:p>
        </p:txBody>
      </p:sp>
      <p:sp>
        <p:nvSpPr>
          <p:cNvPr id="8" name="TextBox 7">
            <a:extLst>
              <a:ext uri="{FF2B5EF4-FFF2-40B4-BE49-F238E27FC236}">
                <a16:creationId xmlns:a16="http://schemas.microsoft.com/office/drawing/2014/main" id="{896B06D0-7CEA-2549-8DFC-0E1E5767AFDD}"/>
              </a:ext>
            </a:extLst>
          </p:cNvPr>
          <p:cNvSpPr txBox="1"/>
          <p:nvPr/>
        </p:nvSpPr>
        <p:spPr>
          <a:xfrm>
            <a:off x="6794431" y="1657140"/>
            <a:ext cx="755335" cy="461665"/>
          </a:xfrm>
          <a:prstGeom prst="rect">
            <a:avLst/>
          </a:prstGeom>
          <a:noFill/>
        </p:spPr>
        <p:txBody>
          <a:bodyPr wrap="none" rtlCol="0">
            <a:spAutoFit/>
          </a:bodyPr>
          <a:lstStyle/>
          <a:p>
            <a:r>
              <a:rPr lang="en-US" sz="1200" dirty="0">
                <a:solidFill>
                  <a:srgbClr val="0000CC"/>
                </a:solidFill>
              </a:rPr>
              <a:t>Dressed</a:t>
            </a:r>
          </a:p>
          <a:p>
            <a:r>
              <a:rPr lang="en-US" sz="1200" dirty="0">
                <a:solidFill>
                  <a:srgbClr val="0000CC"/>
                </a:solidFill>
              </a:rPr>
              <a:t>gluons</a:t>
            </a:r>
          </a:p>
        </p:txBody>
      </p:sp>
      <p:sp>
        <p:nvSpPr>
          <p:cNvPr id="9" name="TextBox 8">
            <a:extLst>
              <a:ext uri="{FF2B5EF4-FFF2-40B4-BE49-F238E27FC236}">
                <a16:creationId xmlns:a16="http://schemas.microsoft.com/office/drawing/2014/main" id="{5A865068-B0EB-1146-9EA1-B01C15D1E39B}"/>
              </a:ext>
            </a:extLst>
          </p:cNvPr>
          <p:cNvSpPr txBox="1"/>
          <p:nvPr/>
        </p:nvSpPr>
        <p:spPr>
          <a:xfrm>
            <a:off x="25410" y="669018"/>
            <a:ext cx="4421949" cy="3016210"/>
          </a:xfrm>
          <a:prstGeom prst="rect">
            <a:avLst/>
          </a:prstGeom>
          <a:noFill/>
        </p:spPr>
        <p:txBody>
          <a:bodyPr wrap="square" rtlCol="0">
            <a:spAutoFit/>
          </a:bodyPr>
          <a:lstStyle/>
          <a:p>
            <a:pPr marL="176213" indent="-176213">
              <a:spcAft>
                <a:spcPts val="600"/>
              </a:spcAft>
              <a:buClr>
                <a:srgbClr val="7030A0"/>
              </a:buClr>
              <a:buFont typeface="Arial" panose="020B0604020202020204" pitchFamily="34" charset="0"/>
              <a:buChar char="•"/>
            </a:pPr>
            <a:r>
              <a:rPr lang="en-US" sz="1800" dirty="0">
                <a:solidFill>
                  <a:srgbClr val="0000FF"/>
                </a:solidFill>
              </a:rPr>
              <a:t>Express fundamental feature: emergence of the quark and gluon masses even in the case of massless quarks in the chiral limit and massless QCD gluons</a:t>
            </a:r>
          </a:p>
          <a:p>
            <a:pPr marL="176213" indent="-176213">
              <a:spcAft>
                <a:spcPts val="600"/>
              </a:spcAft>
              <a:buClr>
                <a:srgbClr val="7030A0"/>
              </a:buClr>
              <a:buFont typeface="Arial" panose="020B0604020202020204" pitchFamily="34" charset="0"/>
              <a:buChar char="•"/>
            </a:pPr>
            <a:r>
              <a:rPr lang="en-US" sz="1800" dirty="0">
                <a:solidFill>
                  <a:srgbClr val="0000FF"/>
                </a:solidFill>
              </a:rPr>
              <a:t>Continuum QCD results are confirmed by LQCD</a:t>
            </a:r>
          </a:p>
          <a:p>
            <a:pPr marL="176213" indent="-176213">
              <a:buClr>
                <a:srgbClr val="7030A0"/>
              </a:buClr>
              <a:buFont typeface="Arial" panose="020B0604020202020204" pitchFamily="34" charset="0"/>
              <a:buChar char="•"/>
            </a:pPr>
            <a:r>
              <a:rPr lang="en-US" sz="1800" dirty="0">
                <a:solidFill>
                  <a:srgbClr val="FF0000"/>
                </a:solidFill>
              </a:rPr>
              <a:t>Insight into EHM from data on hadron structure represents a challenge for experimental hadron physics</a:t>
            </a:r>
            <a:r>
              <a:rPr lang="en-US" sz="1400" dirty="0">
                <a:solidFill>
                  <a:srgbClr val="FF0000"/>
                </a:solidFill>
              </a:rPr>
              <a:t> </a:t>
            </a:r>
          </a:p>
        </p:txBody>
      </p:sp>
      <p:sp>
        <p:nvSpPr>
          <p:cNvPr id="10" name="TextBox 9">
            <a:extLst>
              <a:ext uri="{FF2B5EF4-FFF2-40B4-BE49-F238E27FC236}">
                <a16:creationId xmlns:a16="http://schemas.microsoft.com/office/drawing/2014/main" id="{E13C4ED0-B3D7-0148-970A-6635F890CA3C}"/>
              </a:ext>
            </a:extLst>
          </p:cNvPr>
          <p:cNvSpPr txBox="1"/>
          <p:nvPr/>
        </p:nvSpPr>
        <p:spPr>
          <a:xfrm>
            <a:off x="4915645" y="3694049"/>
            <a:ext cx="3845731" cy="461661"/>
          </a:xfrm>
          <a:prstGeom prst="rect">
            <a:avLst/>
          </a:prstGeom>
          <a:solidFill>
            <a:srgbClr val="FFC000"/>
          </a:solidFill>
        </p:spPr>
        <p:txBody>
          <a:bodyPr wrap="square" lIns="91435" tIns="45718" rIns="91435" bIns="45718" rtlCol="0">
            <a:spAutoFit/>
          </a:bodyPr>
          <a:lstStyle/>
          <a:p>
            <a:pPr algn="ctr"/>
            <a:r>
              <a:rPr lang="en-US" sz="1200" b="1" dirty="0"/>
              <a:t>Dressed Quark Mass (Lattice QCD)</a:t>
            </a:r>
          </a:p>
          <a:p>
            <a:pPr algn="ctr"/>
            <a:r>
              <a:rPr lang="en-US" sz="1200" b="1" dirty="0"/>
              <a:t>O. Olivera et al., Phys. Rev. D 99, 094506 (2019)</a:t>
            </a:r>
          </a:p>
        </p:txBody>
      </p:sp>
      <p:pic>
        <p:nvPicPr>
          <p:cNvPr id="11" name="Picture 10" descr="Chart&#10;&#10;Description automatically generated">
            <a:extLst>
              <a:ext uri="{FF2B5EF4-FFF2-40B4-BE49-F238E27FC236}">
                <a16:creationId xmlns:a16="http://schemas.microsoft.com/office/drawing/2014/main" id="{6AC5D866-9D3C-0F47-8B7D-BFFC7219C4E6}"/>
              </a:ext>
            </a:extLst>
          </p:cNvPr>
          <p:cNvPicPr>
            <a:picLocks noChangeAspect="1"/>
          </p:cNvPicPr>
          <p:nvPr/>
        </p:nvPicPr>
        <p:blipFill rotWithShape="1">
          <a:blip r:embed="rId3">
            <a:extLst>
              <a:ext uri="{28A0092B-C50C-407E-A947-70E740481C1C}">
                <a14:useLocalDpi xmlns:a14="http://schemas.microsoft.com/office/drawing/2010/main" val="0"/>
              </a:ext>
            </a:extLst>
          </a:blip>
          <a:srcRect l="2258" t="2212" r="2599" b="2568"/>
          <a:stretch/>
        </p:blipFill>
        <p:spPr>
          <a:xfrm>
            <a:off x="4612055" y="4172461"/>
            <a:ext cx="4150945" cy="2371940"/>
          </a:xfrm>
          <a:prstGeom prst="rect">
            <a:avLst/>
          </a:prstGeom>
        </p:spPr>
      </p:pic>
      <p:grpSp>
        <p:nvGrpSpPr>
          <p:cNvPr id="12" name="Group 11">
            <a:extLst>
              <a:ext uri="{FF2B5EF4-FFF2-40B4-BE49-F238E27FC236}">
                <a16:creationId xmlns:a16="http://schemas.microsoft.com/office/drawing/2014/main" id="{041EFB3D-AD5E-84E5-4E9E-4A89F00F9E10}"/>
              </a:ext>
            </a:extLst>
          </p:cNvPr>
          <p:cNvGrpSpPr/>
          <p:nvPr/>
        </p:nvGrpSpPr>
        <p:grpSpPr>
          <a:xfrm>
            <a:off x="276294" y="4026230"/>
            <a:ext cx="3936784" cy="2370368"/>
            <a:chOff x="276294" y="4026230"/>
            <a:chExt cx="3936784" cy="2370368"/>
          </a:xfrm>
        </p:grpSpPr>
        <p:pic>
          <p:nvPicPr>
            <p:cNvPr id="2" name="Picture 1">
              <a:extLst>
                <a:ext uri="{FF2B5EF4-FFF2-40B4-BE49-F238E27FC236}">
                  <a16:creationId xmlns:a16="http://schemas.microsoft.com/office/drawing/2014/main" id="{63BAAC7A-AAB7-8181-BA4C-165FE82C0973}"/>
                </a:ext>
              </a:extLst>
            </p:cNvPr>
            <p:cNvPicPr>
              <a:picLocks noChangeAspect="1"/>
            </p:cNvPicPr>
            <p:nvPr/>
          </p:nvPicPr>
          <p:blipFill>
            <a:blip r:embed="rId4"/>
            <a:stretch>
              <a:fillRect/>
            </a:stretch>
          </p:blipFill>
          <p:spPr>
            <a:xfrm>
              <a:off x="381000" y="4026230"/>
              <a:ext cx="3832078" cy="2231869"/>
            </a:xfrm>
            <a:prstGeom prst="rect">
              <a:avLst/>
            </a:prstGeom>
          </p:spPr>
        </p:pic>
        <p:sp>
          <p:nvSpPr>
            <p:cNvPr id="14" name="TextBox 13">
              <a:extLst>
                <a:ext uri="{FF2B5EF4-FFF2-40B4-BE49-F238E27FC236}">
                  <a16:creationId xmlns:a16="http://schemas.microsoft.com/office/drawing/2014/main" id="{5DE26349-CA02-ABC1-A411-8066B6339BD2}"/>
                </a:ext>
              </a:extLst>
            </p:cNvPr>
            <p:cNvSpPr txBox="1"/>
            <p:nvPr/>
          </p:nvSpPr>
          <p:spPr>
            <a:xfrm>
              <a:off x="1987852" y="6119599"/>
              <a:ext cx="697312" cy="276999"/>
            </a:xfrm>
            <a:prstGeom prst="rect">
              <a:avLst/>
            </a:prstGeom>
            <a:solidFill>
              <a:schemeClr val="bg1"/>
            </a:solidFill>
          </p:spPr>
          <p:txBody>
            <a:bodyPr wrap="square" rtlCol="0">
              <a:spAutoFit/>
            </a:bodyPr>
            <a:lstStyle/>
            <a:p>
              <a:pPr algn="ctr"/>
              <a:r>
                <a:rPr lang="en-US" sz="1200" dirty="0"/>
                <a:t>k [GeV]</a:t>
              </a:r>
            </a:p>
          </p:txBody>
        </p:sp>
        <p:sp>
          <p:nvSpPr>
            <p:cNvPr id="15" name="Rectangle 14">
              <a:extLst>
                <a:ext uri="{FF2B5EF4-FFF2-40B4-BE49-F238E27FC236}">
                  <a16:creationId xmlns:a16="http://schemas.microsoft.com/office/drawing/2014/main" id="{FD08CB44-8DA7-14F5-CBC3-3A5920B105DA}"/>
                </a:ext>
              </a:extLst>
            </p:cNvPr>
            <p:cNvSpPr/>
            <p:nvPr/>
          </p:nvSpPr>
          <p:spPr bwMode="auto">
            <a:xfrm>
              <a:off x="276294" y="6018598"/>
              <a:ext cx="282871" cy="25810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341207185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1E462E-D8BF-C440-91AB-03CD1BDA5D6E}"/>
              </a:ext>
            </a:extLst>
          </p:cNvPr>
          <p:cNvSpPr txBox="1">
            <a:spLocks/>
          </p:cNvSpPr>
          <p:nvPr/>
        </p:nvSpPr>
        <p:spPr bwMode="auto">
          <a:xfrm>
            <a:off x="0" y="110353"/>
            <a:ext cx="9144000" cy="404326"/>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Arial" charset="0"/>
              </a:defRPr>
            </a:lvl2pPr>
            <a:lvl3pPr algn="ctr" rtl="0" eaLnBrk="0" fontAlgn="base" hangingPunct="0">
              <a:spcBef>
                <a:spcPct val="0"/>
              </a:spcBef>
              <a:spcAft>
                <a:spcPct val="0"/>
              </a:spcAft>
              <a:defRPr sz="3200" b="1">
                <a:solidFill>
                  <a:schemeClr val="accent2"/>
                </a:solidFill>
                <a:latin typeface="Arial" charset="0"/>
              </a:defRPr>
            </a:lvl3pPr>
            <a:lvl4pPr algn="ctr" rtl="0" eaLnBrk="0" fontAlgn="base" hangingPunct="0">
              <a:spcBef>
                <a:spcPct val="0"/>
              </a:spcBef>
              <a:spcAft>
                <a:spcPct val="0"/>
              </a:spcAft>
              <a:defRPr sz="3200" b="1">
                <a:solidFill>
                  <a:schemeClr val="accent2"/>
                </a:solidFill>
                <a:latin typeface="Arial" charset="0"/>
              </a:defRPr>
            </a:lvl4pPr>
            <a:lvl5pPr algn="ctr" rtl="0" eaLnBrk="0" fontAlgn="base" hangingPunct="0">
              <a:spcBef>
                <a:spcPct val="0"/>
              </a:spcBef>
              <a:spcAft>
                <a:spcPct val="0"/>
              </a:spcAft>
              <a:defRPr sz="3200" b="1">
                <a:solidFill>
                  <a:schemeClr val="accent2"/>
                </a:solidFill>
                <a:latin typeface="Arial" charset="0"/>
              </a:defRPr>
            </a:lvl5pPr>
            <a:lvl6pPr marL="457177" algn="ctr" rtl="0" eaLnBrk="0" fontAlgn="base" hangingPunct="0">
              <a:spcBef>
                <a:spcPct val="0"/>
              </a:spcBef>
              <a:spcAft>
                <a:spcPct val="0"/>
              </a:spcAft>
              <a:defRPr sz="3200" b="1">
                <a:solidFill>
                  <a:schemeClr val="accent2"/>
                </a:solidFill>
                <a:latin typeface="Arial" charset="0"/>
              </a:defRPr>
            </a:lvl6pPr>
            <a:lvl7pPr marL="914353" algn="ctr" rtl="0" eaLnBrk="0" fontAlgn="base" hangingPunct="0">
              <a:spcBef>
                <a:spcPct val="0"/>
              </a:spcBef>
              <a:spcAft>
                <a:spcPct val="0"/>
              </a:spcAft>
              <a:defRPr sz="3200" b="1">
                <a:solidFill>
                  <a:schemeClr val="accent2"/>
                </a:solidFill>
                <a:latin typeface="Arial" charset="0"/>
              </a:defRPr>
            </a:lvl7pPr>
            <a:lvl8pPr marL="1371530" algn="ctr" rtl="0" eaLnBrk="0" fontAlgn="base" hangingPunct="0">
              <a:spcBef>
                <a:spcPct val="0"/>
              </a:spcBef>
              <a:spcAft>
                <a:spcPct val="0"/>
              </a:spcAft>
              <a:defRPr sz="3200" b="1">
                <a:solidFill>
                  <a:schemeClr val="accent2"/>
                </a:solidFill>
                <a:latin typeface="Arial" charset="0"/>
              </a:defRPr>
            </a:lvl8pPr>
            <a:lvl9pPr marL="1828706" algn="ctr" rtl="0" eaLnBrk="0" fontAlgn="base" hangingPunct="0">
              <a:spcBef>
                <a:spcPct val="0"/>
              </a:spcBef>
              <a:spcAft>
                <a:spcPct val="0"/>
              </a:spcAft>
              <a:defRPr sz="3200" b="1">
                <a:solidFill>
                  <a:schemeClr val="accent2"/>
                </a:solidFill>
                <a:latin typeface="Arial" charset="0"/>
              </a:defRPr>
            </a:lvl9pPr>
          </a:lstStyle>
          <a:p>
            <a:r>
              <a:rPr lang="en-US" sz="2000" kern="0" dirty="0">
                <a:solidFill>
                  <a:srgbClr val="0000FF"/>
                </a:solidFill>
              </a:rPr>
              <a:t> </a:t>
            </a:r>
            <a:r>
              <a:rPr lang="en-US" sz="2000" kern="0" dirty="0">
                <a:solidFill>
                  <a:srgbClr val="0000FF"/>
                </a:solidFill>
                <a:cs typeface="Arial" panose="020B0604020202020204" pitchFamily="34" charset="0"/>
              </a:rPr>
              <a:t>EHM from Global Hadron Structure Analysis</a:t>
            </a:r>
            <a:endParaRPr lang="en-US" sz="2000" kern="0" dirty="0">
              <a:cs typeface="Arial" panose="020B0604020202020204" pitchFamily="34" charset="0"/>
            </a:endParaRPr>
          </a:p>
        </p:txBody>
      </p:sp>
      <p:sp>
        <p:nvSpPr>
          <p:cNvPr id="8" name="TextBox 7">
            <a:extLst>
              <a:ext uri="{FF2B5EF4-FFF2-40B4-BE49-F238E27FC236}">
                <a16:creationId xmlns:a16="http://schemas.microsoft.com/office/drawing/2014/main" id="{5F93F400-67C8-2F4E-98D1-A40937C0424C}"/>
              </a:ext>
            </a:extLst>
          </p:cNvPr>
          <p:cNvSpPr txBox="1"/>
          <p:nvPr/>
        </p:nvSpPr>
        <p:spPr>
          <a:xfrm>
            <a:off x="489454" y="2034364"/>
            <a:ext cx="1329210" cy="523220"/>
          </a:xfrm>
          <a:prstGeom prst="rect">
            <a:avLst/>
          </a:prstGeom>
          <a:noFill/>
        </p:spPr>
        <p:txBody>
          <a:bodyPr wrap="none" rtlCol="0">
            <a:spAutoFit/>
          </a:bodyPr>
          <a:lstStyle/>
          <a:p>
            <a:r>
              <a:rPr lang="en-US" sz="1400" b="1" dirty="0" err="1">
                <a:solidFill>
                  <a:schemeClr val="accent2"/>
                </a:solidFill>
                <a:latin typeface="Symbol" pitchFamily="18" charset="2"/>
              </a:rPr>
              <a:t>m</a:t>
            </a:r>
            <a:r>
              <a:rPr lang="en-US" sz="1400" b="1" baseline="-25000" dirty="0" err="1">
                <a:solidFill>
                  <a:schemeClr val="accent2"/>
                </a:solidFill>
              </a:rPr>
              <a:t>p</a:t>
            </a:r>
            <a:r>
              <a:rPr lang="en-US" sz="1400" b="1" dirty="0" err="1">
                <a:solidFill>
                  <a:schemeClr val="accent2"/>
                </a:solidFill>
              </a:rPr>
              <a:t>G</a:t>
            </a:r>
            <a:r>
              <a:rPr lang="en-US" sz="1400" b="1" baseline="-25000" dirty="0" err="1">
                <a:solidFill>
                  <a:schemeClr val="accent2"/>
                </a:solidFill>
              </a:rPr>
              <a:t>E</a:t>
            </a:r>
            <a:r>
              <a:rPr lang="en-US" sz="1400" b="1" dirty="0">
                <a:solidFill>
                  <a:schemeClr val="accent2"/>
                </a:solidFill>
              </a:rPr>
              <a:t>/G</a:t>
            </a:r>
            <a:r>
              <a:rPr lang="en-US" sz="1400" b="1" baseline="-25000" dirty="0">
                <a:solidFill>
                  <a:schemeClr val="accent2"/>
                </a:solidFill>
              </a:rPr>
              <a:t>M </a:t>
            </a:r>
            <a:r>
              <a:rPr lang="en-US" sz="1400" b="1" dirty="0">
                <a:solidFill>
                  <a:schemeClr val="accent2"/>
                </a:solidFill>
              </a:rPr>
              <a:t>(Q</a:t>
            </a:r>
            <a:r>
              <a:rPr lang="en-US" sz="1400" b="1" baseline="30000" dirty="0">
                <a:solidFill>
                  <a:schemeClr val="accent2"/>
                </a:solidFill>
              </a:rPr>
              <a:t>2</a:t>
            </a:r>
            <a:r>
              <a:rPr lang="en-US" sz="1400" b="1" dirty="0">
                <a:solidFill>
                  <a:schemeClr val="accent2"/>
                </a:solidFill>
              </a:rPr>
              <a:t>)  </a:t>
            </a:r>
          </a:p>
          <a:p>
            <a:r>
              <a:rPr lang="en-US" sz="1400" b="1" dirty="0">
                <a:solidFill>
                  <a:schemeClr val="accent2"/>
                </a:solidFill>
              </a:rPr>
              <a:t>in DSEQCD</a:t>
            </a:r>
          </a:p>
        </p:txBody>
      </p:sp>
      <p:pic>
        <p:nvPicPr>
          <p:cNvPr id="9" name="Picture 8">
            <a:extLst>
              <a:ext uri="{FF2B5EF4-FFF2-40B4-BE49-F238E27FC236}">
                <a16:creationId xmlns:a16="http://schemas.microsoft.com/office/drawing/2014/main" id="{B2E989EA-4DAB-B741-8007-B4BE9A250447}"/>
              </a:ext>
            </a:extLst>
          </p:cNvPr>
          <p:cNvPicPr>
            <a:picLocks noChangeAspect="1"/>
          </p:cNvPicPr>
          <p:nvPr/>
        </p:nvPicPr>
        <p:blipFill rotWithShape="1">
          <a:blip r:embed="rId3">
            <a:extLst>
              <a:ext uri="{28A0092B-C50C-407E-A947-70E740481C1C}">
                <a14:useLocalDpi xmlns:a14="http://schemas.microsoft.com/office/drawing/2010/main" val="0"/>
              </a:ext>
            </a:extLst>
          </a:blip>
          <a:srcRect t="7597" r="6915"/>
          <a:stretch/>
        </p:blipFill>
        <p:spPr>
          <a:xfrm>
            <a:off x="6285323" y="1089495"/>
            <a:ext cx="2583386" cy="2388812"/>
          </a:xfrm>
          <a:prstGeom prst="rect">
            <a:avLst/>
          </a:prstGeom>
        </p:spPr>
      </p:pic>
      <p:pic>
        <p:nvPicPr>
          <p:cNvPr id="27" name="Picture 26" descr="Chart, histogram&#10;&#10;Description automatically generated">
            <a:extLst>
              <a:ext uri="{FF2B5EF4-FFF2-40B4-BE49-F238E27FC236}">
                <a16:creationId xmlns:a16="http://schemas.microsoft.com/office/drawing/2014/main" id="{8938DE0E-D43C-424D-9458-933010E67F30}"/>
              </a:ext>
            </a:extLst>
          </p:cNvPr>
          <p:cNvPicPr>
            <a:picLocks noChangeAspect="1"/>
          </p:cNvPicPr>
          <p:nvPr/>
        </p:nvPicPr>
        <p:blipFill rotWithShape="1">
          <a:blip r:embed="rId4">
            <a:extLst>
              <a:ext uri="{28A0092B-C50C-407E-A947-70E740481C1C}">
                <a14:useLocalDpi xmlns:a14="http://schemas.microsoft.com/office/drawing/2010/main" val="0"/>
              </a:ext>
            </a:extLst>
          </a:blip>
          <a:srcRect r="3071"/>
          <a:stretch/>
        </p:blipFill>
        <p:spPr>
          <a:xfrm>
            <a:off x="6051875" y="3733903"/>
            <a:ext cx="3084591" cy="2228395"/>
          </a:xfrm>
          <a:prstGeom prst="rect">
            <a:avLst/>
          </a:prstGeom>
        </p:spPr>
      </p:pic>
      <p:sp>
        <p:nvSpPr>
          <p:cNvPr id="28" name="TextBox 27">
            <a:extLst>
              <a:ext uri="{FF2B5EF4-FFF2-40B4-BE49-F238E27FC236}">
                <a16:creationId xmlns:a16="http://schemas.microsoft.com/office/drawing/2014/main" id="{CEE6D3EA-38CD-2C41-B75B-9ADC832551AE}"/>
              </a:ext>
            </a:extLst>
          </p:cNvPr>
          <p:cNvSpPr txBox="1"/>
          <p:nvPr/>
        </p:nvSpPr>
        <p:spPr>
          <a:xfrm>
            <a:off x="6646104" y="4848100"/>
            <a:ext cx="1082609" cy="461665"/>
          </a:xfrm>
          <a:prstGeom prst="rect">
            <a:avLst/>
          </a:prstGeom>
          <a:noFill/>
        </p:spPr>
        <p:txBody>
          <a:bodyPr wrap="square" rtlCol="0">
            <a:spAutoFit/>
          </a:bodyPr>
          <a:lstStyle/>
          <a:p>
            <a:r>
              <a:rPr lang="en-US" sz="1200" dirty="0">
                <a:solidFill>
                  <a:srgbClr val="00B050"/>
                </a:solidFill>
              </a:rPr>
              <a:t>Dressed</a:t>
            </a:r>
          </a:p>
          <a:p>
            <a:r>
              <a:rPr lang="en-US" sz="1200" dirty="0">
                <a:solidFill>
                  <a:srgbClr val="00B050"/>
                </a:solidFill>
              </a:rPr>
              <a:t>quarks</a:t>
            </a:r>
          </a:p>
        </p:txBody>
      </p:sp>
      <p:sp>
        <p:nvSpPr>
          <p:cNvPr id="29" name="TextBox 28">
            <a:extLst>
              <a:ext uri="{FF2B5EF4-FFF2-40B4-BE49-F238E27FC236}">
                <a16:creationId xmlns:a16="http://schemas.microsoft.com/office/drawing/2014/main" id="{E556077B-2240-1E47-B003-218951615966}"/>
              </a:ext>
            </a:extLst>
          </p:cNvPr>
          <p:cNvSpPr txBox="1"/>
          <p:nvPr/>
        </p:nvSpPr>
        <p:spPr>
          <a:xfrm>
            <a:off x="7577016" y="4232859"/>
            <a:ext cx="942952" cy="461665"/>
          </a:xfrm>
          <a:prstGeom prst="rect">
            <a:avLst/>
          </a:prstGeom>
          <a:noFill/>
        </p:spPr>
        <p:txBody>
          <a:bodyPr wrap="square" rtlCol="0">
            <a:spAutoFit/>
          </a:bodyPr>
          <a:lstStyle/>
          <a:p>
            <a:r>
              <a:rPr lang="en-US" sz="1200" dirty="0">
                <a:solidFill>
                  <a:srgbClr val="0000CC"/>
                </a:solidFill>
              </a:rPr>
              <a:t>Dressed</a:t>
            </a:r>
          </a:p>
          <a:p>
            <a:r>
              <a:rPr lang="en-US" sz="1200" dirty="0">
                <a:solidFill>
                  <a:srgbClr val="0000CC"/>
                </a:solidFill>
              </a:rPr>
              <a:t>gluons</a:t>
            </a:r>
          </a:p>
        </p:txBody>
      </p:sp>
      <p:sp>
        <p:nvSpPr>
          <p:cNvPr id="33" name="TextBox 32">
            <a:extLst>
              <a:ext uri="{FF2B5EF4-FFF2-40B4-BE49-F238E27FC236}">
                <a16:creationId xmlns:a16="http://schemas.microsoft.com/office/drawing/2014/main" id="{99D15AFE-91CD-EE44-B005-3EE9AB3F4F27}"/>
              </a:ext>
            </a:extLst>
          </p:cNvPr>
          <p:cNvSpPr txBox="1"/>
          <p:nvPr/>
        </p:nvSpPr>
        <p:spPr>
          <a:xfrm>
            <a:off x="6800720" y="868680"/>
            <a:ext cx="1965603" cy="276999"/>
          </a:xfrm>
          <a:prstGeom prst="rect">
            <a:avLst/>
          </a:prstGeom>
          <a:noFill/>
        </p:spPr>
        <p:txBody>
          <a:bodyPr wrap="none" rtlCol="0">
            <a:spAutoFit/>
          </a:bodyPr>
          <a:lstStyle/>
          <a:p>
            <a:pPr algn="ctr"/>
            <a:r>
              <a:rPr lang="en-US" sz="1200" b="1" dirty="0" err="1">
                <a:latin typeface="Symbol" pitchFamily="2" charset="2"/>
              </a:rPr>
              <a:t>g</a:t>
            </a:r>
            <a:r>
              <a:rPr lang="en-US" sz="1200" b="1" baseline="-25000" dirty="0" err="1"/>
              <a:t>v</a:t>
            </a:r>
            <a:r>
              <a:rPr lang="en-US" sz="1200" b="1" dirty="0" err="1"/>
              <a:t>pN</a:t>
            </a:r>
            <a:r>
              <a:rPr lang="en-US" sz="1200" b="1" dirty="0"/>
              <a:t>* Electrocouplings </a:t>
            </a:r>
          </a:p>
        </p:txBody>
      </p:sp>
      <p:sp>
        <p:nvSpPr>
          <p:cNvPr id="35" name="TextBox 34">
            <a:extLst>
              <a:ext uri="{FF2B5EF4-FFF2-40B4-BE49-F238E27FC236}">
                <a16:creationId xmlns:a16="http://schemas.microsoft.com/office/drawing/2014/main" id="{AEB0C599-BE5F-1C48-8434-D9E035BAD28E}"/>
              </a:ext>
            </a:extLst>
          </p:cNvPr>
          <p:cNvSpPr txBox="1"/>
          <p:nvPr/>
        </p:nvSpPr>
        <p:spPr>
          <a:xfrm>
            <a:off x="7679192" y="1218493"/>
            <a:ext cx="1083951" cy="276999"/>
          </a:xfrm>
          <a:prstGeom prst="rect">
            <a:avLst/>
          </a:prstGeom>
          <a:noFill/>
        </p:spPr>
        <p:txBody>
          <a:bodyPr wrap="none" rtlCol="0">
            <a:spAutoFit/>
          </a:bodyPr>
          <a:lstStyle/>
          <a:p>
            <a:r>
              <a:rPr lang="en-US" sz="1200" b="1" dirty="0"/>
              <a:t>N(1440)1/2</a:t>
            </a:r>
            <a:r>
              <a:rPr lang="en-US" sz="1200" b="1" baseline="30000" dirty="0"/>
              <a:t>+</a:t>
            </a:r>
            <a:r>
              <a:rPr lang="en-US" sz="1200" b="1" dirty="0"/>
              <a:t> </a:t>
            </a:r>
          </a:p>
        </p:txBody>
      </p:sp>
      <p:sp>
        <p:nvSpPr>
          <p:cNvPr id="36" name="TextBox 35">
            <a:extLst>
              <a:ext uri="{FF2B5EF4-FFF2-40B4-BE49-F238E27FC236}">
                <a16:creationId xmlns:a16="http://schemas.microsoft.com/office/drawing/2014/main" id="{F1715624-12D3-B145-B76F-9DE823559A16}"/>
              </a:ext>
            </a:extLst>
          </p:cNvPr>
          <p:cNvSpPr txBox="1"/>
          <p:nvPr/>
        </p:nvSpPr>
        <p:spPr>
          <a:xfrm>
            <a:off x="990904" y="3733630"/>
            <a:ext cx="1334020" cy="276999"/>
          </a:xfrm>
          <a:prstGeom prst="rect">
            <a:avLst/>
          </a:prstGeom>
          <a:noFill/>
        </p:spPr>
        <p:txBody>
          <a:bodyPr wrap="none" rtlCol="0">
            <a:spAutoFit/>
          </a:bodyPr>
          <a:lstStyle/>
          <a:p>
            <a:r>
              <a:rPr lang="en-US" sz="1200" b="1" dirty="0"/>
              <a:t>Pion Elastic FF </a:t>
            </a:r>
          </a:p>
        </p:txBody>
      </p:sp>
      <p:sp>
        <p:nvSpPr>
          <p:cNvPr id="38" name="TextBox 37">
            <a:extLst>
              <a:ext uri="{FF2B5EF4-FFF2-40B4-BE49-F238E27FC236}">
                <a16:creationId xmlns:a16="http://schemas.microsoft.com/office/drawing/2014/main" id="{BA452126-8F5E-9141-AE1A-689B0AAF3FB9}"/>
              </a:ext>
            </a:extLst>
          </p:cNvPr>
          <p:cNvSpPr txBox="1"/>
          <p:nvPr/>
        </p:nvSpPr>
        <p:spPr>
          <a:xfrm>
            <a:off x="6990996" y="3526767"/>
            <a:ext cx="1810111" cy="461665"/>
          </a:xfrm>
          <a:prstGeom prst="rect">
            <a:avLst/>
          </a:prstGeom>
          <a:noFill/>
        </p:spPr>
        <p:txBody>
          <a:bodyPr wrap="none" rtlCol="0">
            <a:spAutoFit/>
          </a:bodyPr>
          <a:lstStyle/>
          <a:p>
            <a:pPr algn="ctr"/>
            <a:r>
              <a:rPr lang="en-US" sz="1200" b="1" dirty="0"/>
              <a:t>Dressed Quark/Gluon </a:t>
            </a:r>
          </a:p>
          <a:p>
            <a:pPr algn="ctr"/>
            <a:r>
              <a:rPr lang="en-US" sz="1200" b="1" dirty="0"/>
              <a:t>Running Masses</a:t>
            </a:r>
          </a:p>
        </p:txBody>
      </p:sp>
      <p:pic>
        <p:nvPicPr>
          <p:cNvPr id="3" name="Picture 2" descr="Chart, line chart&#10;&#10;Description automatically generated">
            <a:extLst>
              <a:ext uri="{FF2B5EF4-FFF2-40B4-BE49-F238E27FC236}">
                <a16:creationId xmlns:a16="http://schemas.microsoft.com/office/drawing/2014/main" id="{A7BC1E2A-60FD-0647-9293-9C30F93D8C6E}"/>
              </a:ext>
            </a:extLst>
          </p:cNvPr>
          <p:cNvPicPr>
            <a:picLocks noChangeAspect="1"/>
          </p:cNvPicPr>
          <p:nvPr/>
        </p:nvPicPr>
        <p:blipFill rotWithShape="1">
          <a:blip r:embed="rId5"/>
          <a:srcRect l="1194" r="3321"/>
          <a:stretch/>
        </p:blipFill>
        <p:spPr>
          <a:xfrm>
            <a:off x="33789" y="1058706"/>
            <a:ext cx="3083431" cy="2648486"/>
          </a:xfrm>
          <a:prstGeom prst="rect">
            <a:avLst/>
          </a:prstGeom>
        </p:spPr>
      </p:pic>
      <p:pic>
        <p:nvPicPr>
          <p:cNvPr id="7" name="Picture 6">
            <a:extLst>
              <a:ext uri="{FF2B5EF4-FFF2-40B4-BE49-F238E27FC236}">
                <a16:creationId xmlns:a16="http://schemas.microsoft.com/office/drawing/2014/main" id="{66240DA4-14D4-D747-ABF1-A0C817F6756F}"/>
              </a:ext>
            </a:extLst>
          </p:cNvPr>
          <p:cNvPicPr>
            <a:picLocks noChangeAspect="1"/>
          </p:cNvPicPr>
          <p:nvPr/>
        </p:nvPicPr>
        <p:blipFill>
          <a:blip r:embed="rId6"/>
          <a:stretch>
            <a:fillRect/>
          </a:stretch>
        </p:blipFill>
        <p:spPr>
          <a:xfrm>
            <a:off x="-4740" y="3945525"/>
            <a:ext cx="2880298" cy="1945365"/>
          </a:xfrm>
          <a:prstGeom prst="rect">
            <a:avLst/>
          </a:prstGeom>
        </p:spPr>
      </p:pic>
      <p:pic>
        <p:nvPicPr>
          <p:cNvPr id="13" name="Picture 12">
            <a:extLst>
              <a:ext uri="{FF2B5EF4-FFF2-40B4-BE49-F238E27FC236}">
                <a16:creationId xmlns:a16="http://schemas.microsoft.com/office/drawing/2014/main" id="{68B8F084-B302-9E46-BA60-035740C3A700}"/>
              </a:ext>
            </a:extLst>
          </p:cNvPr>
          <p:cNvPicPr>
            <a:picLocks noChangeAspect="1"/>
          </p:cNvPicPr>
          <p:nvPr/>
        </p:nvPicPr>
        <p:blipFill>
          <a:blip r:embed="rId7"/>
          <a:stretch>
            <a:fillRect/>
          </a:stretch>
        </p:blipFill>
        <p:spPr>
          <a:xfrm>
            <a:off x="2739574" y="3936985"/>
            <a:ext cx="3068275" cy="1927377"/>
          </a:xfrm>
          <a:prstGeom prst="rect">
            <a:avLst/>
          </a:prstGeom>
        </p:spPr>
      </p:pic>
      <p:sp>
        <p:nvSpPr>
          <p:cNvPr id="10" name="Left-Right Arrow 9">
            <a:extLst>
              <a:ext uri="{FF2B5EF4-FFF2-40B4-BE49-F238E27FC236}">
                <a16:creationId xmlns:a16="http://schemas.microsoft.com/office/drawing/2014/main" id="{6EDF403A-99DD-0C4F-A66C-45C28396561E}"/>
              </a:ext>
            </a:extLst>
          </p:cNvPr>
          <p:cNvSpPr/>
          <p:nvPr/>
        </p:nvSpPr>
        <p:spPr bwMode="auto">
          <a:xfrm>
            <a:off x="5714214" y="4308979"/>
            <a:ext cx="457200" cy="274320"/>
          </a:xfrm>
          <a:prstGeom prst="lef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Arial" charset="0"/>
            </a:endParaRPr>
          </a:p>
        </p:txBody>
      </p:sp>
      <p:sp>
        <p:nvSpPr>
          <p:cNvPr id="11" name="TextBox 10">
            <a:extLst>
              <a:ext uri="{FF2B5EF4-FFF2-40B4-BE49-F238E27FC236}">
                <a16:creationId xmlns:a16="http://schemas.microsoft.com/office/drawing/2014/main" id="{6C84ADDB-B7CD-7C46-BDAC-E61683EC65EE}"/>
              </a:ext>
            </a:extLst>
          </p:cNvPr>
          <p:cNvSpPr txBox="1"/>
          <p:nvPr/>
        </p:nvSpPr>
        <p:spPr>
          <a:xfrm>
            <a:off x="33789" y="606306"/>
            <a:ext cx="9265422" cy="307777"/>
          </a:xfrm>
          <a:prstGeom prst="rect">
            <a:avLst/>
          </a:prstGeom>
          <a:noFill/>
        </p:spPr>
        <p:txBody>
          <a:bodyPr wrap="none" rtlCol="0">
            <a:spAutoFit/>
          </a:bodyPr>
          <a:lstStyle/>
          <a:p>
            <a:r>
              <a:rPr lang="en-US" sz="1400" b="1" dirty="0">
                <a:solidFill>
                  <a:srgbClr val="0000FF"/>
                </a:solidFill>
              </a:rPr>
              <a:t>All observables will be extended by the future data from JLab in the 12 GeV era, AMBER@CERN, EIC, </a:t>
            </a:r>
            <a:r>
              <a:rPr lang="en-US" sz="1400" b="1" dirty="0" err="1">
                <a:solidFill>
                  <a:srgbClr val="0000FF"/>
                </a:solidFill>
              </a:rPr>
              <a:t>EicC</a:t>
            </a:r>
            <a:endParaRPr lang="en-US" sz="1400" b="1" dirty="0">
              <a:solidFill>
                <a:srgbClr val="0000FF"/>
              </a:solidFill>
            </a:endParaRPr>
          </a:p>
        </p:txBody>
      </p:sp>
      <p:sp>
        <p:nvSpPr>
          <p:cNvPr id="37" name="TextBox 36">
            <a:extLst>
              <a:ext uri="{FF2B5EF4-FFF2-40B4-BE49-F238E27FC236}">
                <a16:creationId xmlns:a16="http://schemas.microsoft.com/office/drawing/2014/main" id="{37C57A5B-4630-BF40-928E-900C6788EA38}"/>
              </a:ext>
            </a:extLst>
          </p:cNvPr>
          <p:cNvSpPr txBox="1"/>
          <p:nvPr/>
        </p:nvSpPr>
        <p:spPr>
          <a:xfrm>
            <a:off x="4108296" y="3734570"/>
            <a:ext cx="914033" cy="276999"/>
          </a:xfrm>
          <a:prstGeom prst="rect">
            <a:avLst/>
          </a:prstGeom>
          <a:noFill/>
        </p:spPr>
        <p:txBody>
          <a:bodyPr wrap="none" rtlCol="0">
            <a:spAutoFit/>
          </a:bodyPr>
          <a:lstStyle/>
          <a:p>
            <a:r>
              <a:rPr lang="en-US" sz="1200" b="1" dirty="0"/>
              <a:t>Pion PDF </a:t>
            </a:r>
          </a:p>
        </p:txBody>
      </p:sp>
      <p:sp>
        <p:nvSpPr>
          <p:cNvPr id="32" name="TextBox 31">
            <a:extLst>
              <a:ext uri="{FF2B5EF4-FFF2-40B4-BE49-F238E27FC236}">
                <a16:creationId xmlns:a16="http://schemas.microsoft.com/office/drawing/2014/main" id="{E45A9CAC-2453-114F-BA4E-F67BA5565FC5}"/>
              </a:ext>
            </a:extLst>
          </p:cNvPr>
          <p:cNvSpPr txBox="1"/>
          <p:nvPr/>
        </p:nvSpPr>
        <p:spPr>
          <a:xfrm>
            <a:off x="1046756" y="866249"/>
            <a:ext cx="1606530" cy="276999"/>
          </a:xfrm>
          <a:prstGeom prst="rect">
            <a:avLst/>
          </a:prstGeom>
          <a:noFill/>
        </p:spPr>
        <p:txBody>
          <a:bodyPr wrap="none" rtlCol="0">
            <a:spAutoFit/>
          </a:bodyPr>
          <a:lstStyle/>
          <a:p>
            <a:r>
              <a:rPr lang="en-US" sz="1200" b="1" dirty="0"/>
              <a:t>Nucleon Elastic FF </a:t>
            </a:r>
          </a:p>
        </p:txBody>
      </p:sp>
      <p:sp>
        <p:nvSpPr>
          <p:cNvPr id="39" name="TextBox 38">
            <a:extLst>
              <a:ext uri="{FF2B5EF4-FFF2-40B4-BE49-F238E27FC236}">
                <a16:creationId xmlns:a16="http://schemas.microsoft.com/office/drawing/2014/main" id="{A794F8F0-1F97-AE42-A7DA-FC83015EA8FF}"/>
              </a:ext>
            </a:extLst>
          </p:cNvPr>
          <p:cNvSpPr txBox="1"/>
          <p:nvPr/>
        </p:nvSpPr>
        <p:spPr>
          <a:xfrm>
            <a:off x="652666" y="5911263"/>
            <a:ext cx="7767181" cy="523220"/>
          </a:xfrm>
          <a:prstGeom prst="rect">
            <a:avLst/>
          </a:prstGeom>
          <a:noFill/>
        </p:spPr>
        <p:txBody>
          <a:bodyPr wrap="square" rtlCol="0">
            <a:spAutoFit/>
          </a:bodyPr>
          <a:lstStyle/>
          <a:p>
            <a:pPr marL="115888" indent="-115888">
              <a:buFont typeface="Arial" panose="020B0604020202020204" pitchFamily="34" charset="0"/>
              <a:buChar char="•"/>
            </a:pPr>
            <a:r>
              <a:rPr lang="en-US" sz="1400" dirty="0">
                <a:solidFill>
                  <a:srgbClr val="C00000"/>
                </a:solidFill>
              </a:rPr>
              <a:t>CSM has provided predictions on observables that describe the structure of mesons and the ground/excited states of the nucleon by employing the same dressed quark mass function</a:t>
            </a:r>
          </a:p>
        </p:txBody>
      </p:sp>
      <p:pic>
        <p:nvPicPr>
          <p:cNvPr id="6" name="Picture 5">
            <a:extLst>
              <a:ext uri="{FF2B5EF4-FFF2-40B4-BE49-F238E27FC236}">
                <a16:creationId xmlns:a16="http://schemas.microsoft.com/office/drawing/2014/main" id="{093FB404-6922-69EA-3380-35531A3DD495}"/>
              </a:ext>
            </a:extLst>
          </p:cNvPr>
          <p:cNvPicPr>
            <a:picLocks noChangeAspect="1"/>
          </p:cNvPicPr>
          <p:nvPr/>
        </p:nvPicPr>
        <p:blipFill>
          <a:blip r:embed="rId8"/>
          <a:stretch>
            <a:fillRect/>
          </a:stretch>
        </p:blipFill>
        <p:spPr>
          <a:xfrm>
            <a:off x="3151010" y="960521"/>
            <a:ext cx="3093730" cy="2538403"/>
          </a:xfrm>
          <a:prstGeom prst="rect">
            <a:avLst/>
          </a:prstGeom>
        </p:spPr>
      </p:pic>
      <p:sp>
        <p:nvSpPr>
          <p:cNvPr id="2" name="Left-Right Arrow 1">
            <a:extLst>
              <a:ext uri="{FF2B5EF4-FFF2-40B4-BE49-F238E27FC236}">
                <a16:creationId xmlns:a16="http://schemas.microsoft.com/office/drawing/2014/main" id="{9C65C6DF-F03D-C841-9F38-0338A66D13FF}"/>
              </a:ext>
            </a:extLst>
          </p:cNvPr>
          <p:cNvSpPr/>
          <p:nvPr/>
        </p:nvSpPr>
        <p:spPr bwMode="auto">
          <a:xfrm rot="2523756">
            <a:off x="5838262" y="3440711"/>
            <a:ext cx="938781" cy="274320"/>
          </a:xfrm>
          <a:prstGeom prst="lef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Arial" charset="0"/>
            </a:endParaRPr>
          </a:p>
        </p:txBody>
      </p:sp>
      <p:sp>
        <p:nvSpPr>
          <p:cNvPr id="41" name="TextBox 40">
            <a:extLst>
              <a:ext uri="{FF2B5EF4-FFF2-40B4-BE49-F238E27FC236}">
                <a16:creationId xmlns:a16="http://schemas.microsoft.com/office/drawing/2014/main" id="{1844891F-1A0F-BE34-996F-E6F29B1D935D}"/>
              </a:ext>
            </a:extLst>
          </p:cNvPr>
          <p:cNvSpPr txBox="1"/>
          <p:nvPr/>
        </p:nvSpPr>
        <p:spPr>
          <a:xfrm>
            <a:off x="4132361" y="868680"/>
            <a:ext cx="1472583" cy="276999"/>
          </a:xfrm>
          <a:prstGeom prst="rect">
            <a:avLst/>
          </a:prstGeom>
          <a:noFill/>
        </p:spPr>
        <p:txBody>
          <a:bodyPr wrap="none" rtlCol="0">
            <a:spAutoFit/>
          </a:bodyPr>
          <a:lstStyle/>
          <a:p>
            <a:pPr algn="ctr"/>
            <a:r>
              <a:rPr lang="en-US" sz="1200" b="1" dirty="0"/>
              <a:t>Nucleon Axial FF </a:t>
            </a:r>
          </a:p>
        </p:txBody>
      </p:sp>
    </p:spTree>
    <p:extLst>
      <p:ext uri="{BB962C8B-B14F-4D97-AF65-F5344CB8AC3E}">
        <p14:creationId xmlns:p14="http://schemas.microsoft.com/office/powerpoint/2010/main" val="84258958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F8B56F-C6C1-3440-8E0F-9C52C81A91B6}"/>
              </a:ext>
            </a:extLst>
          </p:cNvPr>
          <p:cNvSpPr txBox="1"/>
          <p:nvPr/>
        </p:nvSpPr>
        <p:spPr>
          <a:xfrm>
            <a:off x="1260178" y="106245"/>
            <a:ext cx="6633537" cy="400105"/>
          </a:xfrm>
          <a:prstGeom prst="rect">
            <a:avLst/>
          </a:prstGeom>
          <a:noFill/>
        </p:spPr>
        <p:txBody>
          <a:bodyPr wrap="none" lIns="91435" tIns="45718" rIns="91435" bIns="45718" rtlCol="0">
            <a:spAutoFit/>
          </a:bodyPr>
          <a:lstStyle/>
          <a:p>
            <a:pPr algn="ctr"/>
            <a:r>
              <a:rPr lang="en-US" sz="2000" b="1" dirty="0">
                <a:solidFill>
                  <a:srgbClr val="0000FF"/>
                </a:solidFill>
                <a:latin typeface="+mj-lt"/>
              </a:rPr>
              <a:t> Insight into EHM from Data on Pion/Kaon Structure </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DE993B4-9AF1-A143-8470-D1B8AAF4FAB4}"/>
                  </a:ext>
                </a:extLst>
              </p:cNvPr>
              <p:cNvSpPr txBox="1"/>
              <p:nvPr/>
            </p:nvSpPr>
            <p:spPr>
              <a:xfrm>
                <a:off x="179546" y="998169"/>
                <a:ext cx="8771950" cy="4893647"/>
              </a:xfrm>
              <a:prstGeom prst="rect">
                <a:avLst/>
              </a:prstGeom>
              <a:noFill/>
            </p:spPr>
            <p:txBody>
              <a:bodyPr wrap="square" rtlCol="0">
                <a:spAutoFit/>
              </a:bodyPr>
              <a:lstStyle/>
              <a:p>
                <a:pPr marL="176213" indent="-176213">
                  <a:spcAft>
                    <a:spcPts val="1200"/>
                  </a:spcAft>
                  <a:buClr>
                    <a:srgbClr val="C00000"/>
                  </a:buClr>
                  <a:buFont typeface="Arial" panose="020B0604020202020204" pitchFamily="34" charset="0"/>
                  <a:buChar char="•"/>
                </a:pPr>
                <a:r>
                  <a:rPr lang="en-US" sz="1800" dirty="0"/>
                  <a:t>The model and renormalization scheme/scale independent Goldberger-</a:t>
                </a:r>
                <a:r>
                  <a:rPr lang="en-US" sz="1800" dirty="0" err="1"/>
                  <a:t>Treiman</a:t>
                </a:r>
                <a:r>
                  <a:rPr lang="en-US" sz="1800" dirty="0"/>
                  <a:t> relations connect the momentum dependence of the dressed quark mass to the pion/kaon Bethe-Salpeter amplitudes, making the studies of pion and kaon structure a promising way to map out the momentum dependence of the dressed quark mass. </a:t>
                </a:r>
              </a:p>
              <a:p>
                <a:pPr marL="176213" indent="-176213">
                  <a:spcAft>
                    <a:spcPts val="1200"/>
                  </a:spcAft>
                  <a:buClr>
                    <a:srgbClr val="C00000"/>
                  </a:buClr>
                  <a:buFont typeface="Arial" panose="020B0604020202020204" pitchFamily="34" charset="0"/>
                  <a:buChar char="•"/>
                </a:pPr>
                <a:endParaRPr lang="en-US" sz="1800" dirty="0"/>
              </a:p>
              <a:p>
                <a:pPr marL="176213" indent="-176213">
                  <a:spcAft>
                    <a:spcPts val="1200"/>
                  </a:spcAft>
                  <a:buClr>
                    <a:srgbClr val="C00000"/>
                  </a:buClr>
                  <a:buFont typeface="Arial" panose="020B0604020202020204" pitchFamily="34" charset="0"/>
                  <a:buChar char="•"/>
                </a:pPr>
                <a:endParaRPr lang="en-US" sz="1800" dirty="0"/>
              </a:p>
              <a:p>
                <a:pPr marL="176213" indent="-176213">
                  <a:spcAft>
                    <a:spcPts val="1200"/>
                  </a:spcAft>
                  <a:buClr>
                    <a:srgbClr val="C00000"/>
                  </a:buClr>
                  <a:buFont typeface="Arial" panose="020B0604020202020204" pitchFamily="34" charset="0"/>
                  <a:buChar char="•"/>
                </a:pPr>
                <a:endParaRPr lang="en-US" sz="1800" dirty="0"/>
              </a:p>
              <a:p>
                <a:pPr>
                  <a:spcAft>
                    <a:spcPts val="1200"/>
                  </a:spcAft>
                  <a:buClr>
                    <a:srgbClr val="C00000"/>
                  </a:buClr>
                </a:pPr>
                <a:endParaRPr lang="en-US" sz="1800" dirty="0"/>
              </a:p>
              <a:p>
                <a:pPr marL="176213" indent="-176213">
                  <a:spcAft>
                    <a:spcPts val="1200"/>
                  </a:spcAft>
                  <a:buClr>
                    <a:srgbClr val="C00000"/>
                  </a:buClr>
                  <a:buFont typeface="Arial" panose="020B0604020202020204" pitchFamily="34" charset="0"/>
                  <a:buChar char="•"/>
                </a:pPr>
                <a:endParaRPr lang="en-US" sz="1800" dirty="0"/>
              </a:p>
              <a:p>
                <a:pPr marL="176213" indent="-176213">
                  <a:spcAft>
                    <a:spcPts val="1200"/>
                  </a:spcAft>
                  <a:buClr>
                    <a:srgbClr val="C00000"/>
                  </a:buClr>
                  <a:buFont typeface="Arial" panose="020B0604020202020204" pitchFamily="34" charset="0"/>
                  <a:buChar char="•"/>
                </a:pPr>
                <a:r>
                  <a:rPr lang="en-US" sz="1800" dirty="0"/>
                  <a:t>Pions and kaons are simultaneously q</a:t>
                </a:r>
                <a14:m>
                  <m:oMath xmlns:m="http://schemas.openxmlformats.org/officeDocument/2006/math">
                    <m:acc>
                      <m:accPr>
                        <m:chr m:val="̅"/>
                        <m:ctrlPr>
                          <a:rPr lang="en-US" sz="1800" i="1" smtClean="0">
                            <a:latin typeface="Cambria Math" panose="02040503050406030204" pitchFamily="18" charset="0"/>
                          </a:rPr>
                        </m:ctrlPr>
                      </m:accPr>
                      <m:e>
                        <m:r>
                          <m:rPr>
                            <m:nor/>
                          </m:rPr>
                          <a:rPr lang="en-US" sz="1800" dirty="0"/>
                          <m:t>q</m:t>
                        </m:r>
                      </m:e>
                    </m:acc>
                  </m:oMath>
                </a14:m>
                <a:r>
                  <a:rPr lang="en-US" sz="1800" dirty="0"/>
                  <a:t> bound states and Goldstone bosons in chiral symmetry breaking. Their masses should be reduced to zero in the chiral limit and, in the real world, down to small values in comparison with the hadron mass scale owing to DCSB.</a:t>
                </a:r>
              </a:p>
            </p:txBody>
          </p:sp>
        </mc:Choice>
        <mc:Fallback xmlns="">
          <p:sp>
            <p:nvSpPr>
              <p:cNvPr id="4" name="TextBox 3">
                <a:extLst>
                  <a:ext uri="{FF2B5EF4-FFF2-40B4-BE49-F238E27FC236}">
                    <a16:creationId xmlns:a16="http://schemas.microsoft.com/office/drawing/2014/main" id="{CDE993B4-9AF1-A143-8470-D1B8AAF4FAB4}"/>
                  </a:ext>
                </a:extLst>
              </p:cNvPr>
              <p:cNvSpPr txBox="1">
                <a:spLocks noRot="1" noChangeAspect="1" noMove="1" noResize="1" noEditPoints="1" noAdjustHandles="1" noChangeArrowheads="1" noChangeShapeType="1" noTextEdit="1"/>
              </p:cNvSpPr>
              <p:nvPr/>
            </p:nvSpPr>
            <p:spPr>
              <a:xfrm>
                <a:off x="179546" y="998169"/>
                <a:ext cx="8771950" cy="4893647"/>
              </a:xfrm>
              <a:prstGeom prst="rect">
                <a:avLst/>
              </a:prstGeom>
              <a:blipFill>
                <a:blip r:embed="rId2"/>
                <a:stretch>
                  <a:fillRect l="-289" t="-517" b="-775"/>
                </a:stretch>
              </a:blipFill>
            </p:spPr>
            <p:txBody>
              <a:bodyPr/>
              <a:lstStyle/>
              <a:p>
                <a:r>
                  <a:rPr lang="en-US">
                    <a:noFill/>
                  </a:rPr>
                  <a:t> </a:t>
                </a:r>
              </a:p>
            </p:txBody>
          </p:sp>
        </mc:Fallback>
      </mc:AlternateContent>
      <p:pic>
        <p:nvPicPr>
          <p:cNvPr id="8" name="Picture 7" descr="Icon&#10;&#10;Description automatically generated">
            <a:extLst>
              <a:ext uri="{FF2B5EF4-FFF2-40B4-BE49-F238E27FC236}">
                <a16:creationId xmlns:a16="http://schemas.microsoft.com/office/drawing/2014/main" id="{A999CFC8-317B-8449-87B7-49193A0CCC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032" y="2805149"/>
            <a:ext cx="6943725" cy="1247701"/>
          </a:xfrm>
          <a:prstGeom prst="rect">
            <a:avLst/>
          </a:prstGeom>
        </p:spPr>
      </p:pic>
    </p:spTree>
    <p:extLst>
      <p:ext uri="{BB962C8B-B14F-4D97-AF65-F5344CB8AC3E}">
        <p14:creationId xmlns:p14="http://schemas.microsoft.com/office/powerpoint/2010/main" val="3776304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ADA858-53CE-494B-93B3-15143388E55D}"/>
              </a:ext>
            </a:extLst>
          </p:cNvPr>
          <p:cNvSpPr txBox="1"/>
          <p:nvPr/>
        </p:nvSpPr>
        <p:spPr>
          <a:xfrm>
            <a:off x="1433966" y="127032"/>
            <a:ext cx="6276067" cy="400105"/>
          </a:xfrm>
          <a:prstGeom prst="rect">
            <a:avLst/>
          </a:prstGeom>
          <a:noFill/>
        </p:spPr>
        <p:txBody>
          <a:bodyPr wrap="none" lIns="91435" tIns="45718" rIns="91435" bIns="45718" rtlCol="0">
            <a:spAutoFit/>
          </a:bodyPr>
          <a:lstStyle/>
          <a:p>
            <a:pPr algn="ctr"/>
            <a:r>
              <a:rPr lang="en-US" sz="2000" b="1" dirty="0">
                <a:solidFill>
                  <a:srgbClr val="0000FF"/>
                </a:solidFill>
                <a:latin typeface="+mj-lt"/>
              </a:rPr>
              <a:t> Insight into EHM from the Data on N/N* Structure </a:t>
            </a:r>
          </a:p>
        </p:txBody>
      </p:sp>
      <p:sp>
        <p:nvSpPr>
          <p:cNvPr id="4" name="TextBox 3">
            <a:extLst>
              <a:ext uri="{FF2B5EF4-FFF2-40B4-BE49-F238E27FC236}">
                <a16:creationId xmlns:a16="http://schemas.microsoft.com/office/drawing/2014/main" id="{A71C6D4B-2086-C147-8085-DE5F02CD5CAC}"/>
              </a:ext>
            </a:extLst>
          </p:cNvPr>
          <p:cNvSpPr txBox="1"/>
          <p:nvPr/>
        </p:nvSpPr>
        <p:spPr>
          <a:xfrm>
            <a:off x="288400" y="4822662"/>
            <a:ext cx="8615360" cy="1477328"/>
          </a:xfrm>
          <a:prstGeom prst="rect">
            <a:avLst/>
          </a:prstGeom>
          <a:noFill/>
        </p:spPr>
        <p:txBody>
          <a:bodyPr wrap="square" rtlCol="0">
            <a:spAutoFit/>
          </a:bodyPr>
          <a:lstStyle/>
          <a:p>
            <a:pPr marL="176213" indent="-176213">
              <a:spcAft>
                <a:spcPts val="1200"/>
              </a:spcAft>
              <a:buClr>
                <a:srgbClr val="C00000"/>
              </a:buClr>
              <a:buFont typeface="Arial" panose="020B0604020202020204" pitchFamily="34" charset="0"/>
              <a:buChar char="•"/>
            </a:pPr>
            <a:r>
              <a:rPr lang="en-US" sz="1800" dirty="0">
                <a:solidFill>
                  <a:srgbClr val="0000FF"/>
                </a:solidFill>
              </a:rPr>
              <a:t>Successful description of the </a:t>
            </a:r>
            <a:r>
              <a:rPr lang="en-US" sz="1800" b="1" dirty="0">
                <a:solidFill>
                  <a:srgbClr val="0000FF"/>
                </a:solidFill>
                <a:latin typeface="Symbol" pitchFamily="2" charset="2"/>
              </a:rPr>
              <a:t>p</a:t>
            </a:r>
            <a:r>
              <a:rPr lang="en-US" sz="1800" dirty="0">
                <a:solidFill>
                  <a:srgbClr val="0000FF"/>
                </a:solidFill>
              </a:rPr>
              <a:t>/K elastic FF and PDF, nucleon elastic/axial FFs, and the </a:t>
            </a:r>
            <a:r>
              <a:rPr lang="en-US" sz="1800" dirty="0" err="1">
                <a:solidFill>
                  <a:srgbClr val="0000FF"/>
                </a:solidFill>
                <a:latin typeface="Symbol" pitchFamily="2" charset="2"/>
              </a:rPr>
              <a:t>g</a:t>
            </a:r>
            <a:r>
              <a:rPr lang="en-US" sz="1800" baseline="-25000" dirty="0" err="1">
                <a:solidFill>
                  <a:srgbClr val="0000FF"/>
                </a:solidFill>
              </a:rPr>
              <a:t>v</a:t>
            </a:r>
            <a:r>
              <a:rPr lang="en-US" sz="1800" dirty="0" err="1">
                <a:solidFill>
                  <a:srgbClr val="0000FF"/>
                </a:solidFill>
              </a:rPr>
              <a:t>pN</a:t>
            </a:r>
            <a:r>
              <a:rPr lang="en-US" sz="1800" dirty="0">
                <a:solidFill>
                  <a:srgbClr val="0000FF"/>
                </a:solidFill>
              </a:rPr>
              <a:t>* electrocouplings of prominent nucleon resonances of different structure achieved with the </a:t>
            </a:r>
            <a:r>
              <a:rPr lang="en-US" sz="1800" i="1" dirty="0">
                <a:solidFill>
                  <a:srgbClr val="0000FF"/>
                </a:solidFill>
              </a:rPr>
              <a:t>same</a:t>
            </a:r>
            <a:r>
              <a:rPr lang="en-US" sz="1800" dirty="0">
                <a:solidFill>
                  <a:srgbClr val="0000FF"/>
                </a:solidFill>
              </a:rPr>
              <a:t> dressed quark mass function is of particular importance to validate insight into the momentum dependence of the masses of dressed quarks</a:t>
            </a:r>
            <a:r>
              <a:rPr lang="en-US" sz="1800" dirty="0"/>
              <a:t>   </a:t>
            </a:r>
          </a:p>
        </p:txBody>
      </p:sp>
      <p:pic>
        <p:nvPicPr>
          <p:cNvPr id="8" name="Picture 7" descr="Chart&#10;&#10;Description automatically generated with low confidence">
            <a:extLst>
              <a:ext uri="{FF2B5EF4-FFF2-40B4-BE49-F238E27FC236}">
                <a16:creationId xmlns:a16="http://schemas.microsoft.com/office/drawing/2014/main" id="{4FD45D16-64BE-AF4A-BD70-A987903537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004" y="857445"/>
            <a:ext cx="3532909" cy="3864949"/>
          </a:xfrm>
          <a:prstGeom prst="rect">
            <a:avLst/>
          </a:prstGeom>
        </p:spPr>
      </p:pic>
      <p:sp>
        <p:nvSpPr>
          <p:cNvPr id="9" name="TextBox 8">
            <a:extLst>
              <a:ext uri="{FF2B5EF4-FFF2-40B4-BE49-F238E27FC236}">
                <a16:creationId xmlns:a16="http://schemas.microsoft.com/office/drawing/2014/main" id="{0633DE5B-6FD2-4A49-9E46-D3284CBB8B14}"/>
              </a:ext>
            </a:extLst>
          </p:cNvPr>
          <p:cNvSpPr txBox="1"/>
          <p:nvPr/>
        </p:nvSpPr>
        <p:spPr>
          <a:xfrm>
            <a:off x="4227702" y="1126885"/>
            <a:ext cx="4682837" cy="3016210"/>
          </a:xfrm>
          <a:prstGeom prst="rect">
            <a:avLst/>
          </a:prstGeom>
          <a:noFill/>
        </p:spPr>
        <p:txBody>
          <a:bodyPr wrap="square" rtlCol="0">
            <a:spAutoFit/>
          </a:bodyPr>
          <a:lstStyle/>
          <a:p>
            <a:pPr marL="176213" indent="-176213">
              <a:spcAft>
                <a:spcPts val="1200"/>
              </a:spcAft>
              <a:buClr>
                <a:srgbClr val="C00000"/>
              </a:buClr>
              <a:buFont typeface="Arial" panose="020B0604020202020204" pitchFamily="34" charset="0"/>
              <a:buChar char="•"/>
            </a:pPr>
            <a:r>
              <a:rPr lang="en-US" sz="1800" dirty="0"/>
              <a:t>Studies of </a:t>
            </a:r>
            <a:r>
              <a:rPr lang="en-US" sz="1800" dirty="0">
                <a:latin typeface="Symbol" pitchFamily="2" charset="2"/>
              </a:rPr>
              <a:t>p</a:t>
            </a:r>
            <a:r>
              <a:rPr lang="en-US" sz="1800" dirty="0"/>
              <a:t>/K structure elucidate the interference between emergent and Higgs mechanisms in EHM</a:t>
            </a:r>
          </a:p>
          <a:p>
            <a:pPr marL="176213" indent="-176213">
              <a:spcAft>
                <a:spcPts val="1200"/>
              </a:spcAft>
              <a:buClr>
                <a:srgbClr val="C00000"/>
              </a:buClr>
              <a:buFont typeface="Arial" panose="020B0604020202020204" pitchFamily="34" charset="0"/>
              <a:buChar char="•"/>
            </a:pPr>
            <a:r>
              <a:rPr lang="en-US" sz="1800" dirty="0"/>
              <a:t>Studies of ground/excited state nucleon structure allow us to explore the dressed quark mass function in a different environment where the sum of dressed quark masses is the dominant contribution to the physical masses of these states, offering insight into emergent mechanisms</a:t>
            </a:r>
          </a:p>
        </p:txBody>
      </p:sp>
      <p:sp>
        <p:nvSpPr>
          <p:cNvPr id="5" name="TextBox 4">
            <a:extLst>
              <a:ext uri="{FF2B5EF4-FFF2-40B4-BE49-F238E27FC236}">
                <a16:creationId xmlns:a16="http://schemas.microsoft.com/office/drawing/2014/main" id="{C4D1C129-40ED-CD4B-A240-56D8D34F14D2}"/>
              </a:ext>
            </a:extLst>
          </p:cNvPr>
          <p:cNvSpPr txBox="1"/>
          <p:nvPr/>
        </p:nvSpPr>
        <p:spPr>
          <a:xfrm>
            <a:off x="444384" y="2052313"/>
            <a:ext cx="484909" cy="457200"/>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4842168C-4AE7-D741-816B-3637F85B47FB}"/>
              </a:ext>
            </a:extLst>
          </p:cNvPr>
          <p:cNvSpPr txBox="1"/>
          <p:nvPr/>
        </p:nvSpPr>
        <p:spPr>
          <a:xfrm flipH="1">
            <a:off x="944380" y="4046582"/>
            <a:ext cx="4846820" cy="365760"/>
          </a:xfrm>
          <a:prstGeom prst="rect">
            <a:avLst/>
          </a:prstGeom>
          <a:noFill/>
        </p:spPr>
        <p:txBody>
          <a:bodyPr wrap="square" rtlCol="0">
            <a:spAutoFit/>
          </a:bodyPr>
          <a:lstStyle/>
          <a:p>
            <a:endParaRPr lang="en-US" dirty="0"/>
          </a:p>
        </p:txBody>
      </p:sp>
      <p:sp>
        <p:nvSpPr>
          <p:cNvPr id="10" name="TextBox 9">
            <a:extLst>
              <a:ext uri="{FF2B5EF4-FFF2-40B4-BE49-F238E27FC236}">
                <a16:creationId xmlns:a16="http://schemas.microsoft.com/office/drawing/2014/main" id="{3DA024EE-18C5-AB4F-8379-E8C77D5A8A1A}"/>
              </a:ext>
            </a:extLst>
          </p:cNvPr>
          <p:cNvSpPr txBox="1"/>
          <p:nvPr/>
        </p:nvSpPr>
        <p:spPr>
          <a:xfrm rot="1640219">
            <a:off x="764284" y="2039863"/>
            <a:ext cx="274320" cy="274320"/>
          </a:xfrm>
          <a:prstGeom prst="rect">
            <a:avLst/>
          </a:prstGeom>
          <a:solidFill>
            <a:schemeClr val="bg1"/>
          </a:solidFill>
        </p:spPr>
        <p:txBody>
          <a:bodyPr wrap="none" rtlCol="0">
            <a:spAutoFit/>
          </a:bodyPr>
          <a:lstStyle/>
          <a:p>
            <a:endParaRPr lang="en-US" dirty="0"/>
          </a:p>
        </p:txBody>
      </p:sp>
    </p:spTree>
    <p:extLst>
      <p:ext uri="{BB962C8B-B14F-4D97-AF65-F5344CB8AC3E}">
        <p14:creationId xmlns:p14="http://schemas.microsoft.com/office/powerpoint/2010/main" val="197596757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ChangeArrowheads="1"/>
          </p:cNvSpPr>
          <p:nvPr/>
        </p:nvSpPr>
        <p:spPr bwMode="auto">
          <a:xfrm>
            <a:off x="-5771" y="38910"/>
            <a:ext cx="9144000" cy="707886"/>
          </a:xfrm>
          <a:prstGeom prst="rect">
            <a:avLst/>
          </a:prstGeom>
          <a:noFill/>
          <a:ln w="9525">
            <a:noFill/>
            <a:miter lim="800000"/>
            <a:headEnd/>
            <a:tailEnd/>
          </a:ln>
        </p:spPr>
        <p:txBody>
          <a:bodyPr lIns="91435" tIns="45718" rIns="91435" bIns="45718">
            <a:spAutoFit/>
          </a:bodyPr>
          <a:lstStyle/>
          <a:p>
            <a:pPr algn="ctr" defTabSz="914353" eaLnBrk="0" hangingPunct="0">
              <a:defRPr/>
            </a:pPr>
            <a:r>
              <a:rPr lang="en-US" sz="2000" b="1" dirty="0">
                <a:solidFill>
                  <a:srgbClr val="0000FF"/>
                </a:solidFill>
                <a:latin typeface="Arial"/>
              </a:rPr>
              <a:t>N* Photo-/Electroexcitation Amplitudes (</a:t>
            </a:r>
            <a:r>
              <a:rPr lang="en-US" sz="2000" b="1" dirty="0" err="1">
                <a:solidFill>
                  <a:srgbClr val="0000FF"/>
                </a:solidFill>
                <a:latin typeface="Symbol" panose="05050102010706020507" pitchFamily="18" charset="2"/>
              </a:rPr>
              <a:t>g</a:t>
            </a:r>
            <a:r>
              <a:rPr lang="en-US" sz="2000" b="1" baseline="-25000" dirty="0" err="1">
                <a:solidFill>
                  <a:srgbClr val="0000FF"/>
                </a:solidFill>
                <a:latin typeface="+mn-lt"/>
              </a:rPr>
              <a:t>r,</a:t>
            </a:r>
            <a:r>
              <a:rPr lang="en-US" sz="2000" b="1" baseline="-25000" dirty="0" err="1">
                <a:solidFill>
                  <a:srgbClr val="0000FF"/>
                </a:solidFill>
                <a:latin typeface="Arial"/>
              </a:rPr>
              <a:t>v</a:t>
            </a:r>
            <a:r>
              <a:rPr lang="en-US" sz="2000" b="1" dirty="0" err="1">
                <a:solidFill>
                  <a:srgbClr val="0000FF"/>
                </a:solidFill>
                <a:latin typeface="Arial"/>
              </a:rPr>
              <a:t>pN</a:t>
            </a:r>
            <a:r>
              <a:rPr lang="en-US" sz="2000" b="1" dirty="0">
                <a:solidFill>
                  <a:srgbClr val="0000FF"/>
                </a:solidFill>
                <a:latin typeface="Arial"/>
              </a:rPr>
              <a:t>* Photo-/Electrocouplings) </a:t>
            </a:r>
          </a:p>
          <a:p>
            <a:pPr algn="ctr" defTabSz="914353" eaLnBrk="0" hangingPunct="0">
              <a:defRPr/>
            </a:pPr>
            <a:r>
              <a:rPr lang="en-US" sz="2000" b="1" dirty="0">
                <a:solidFill>
                  <a:srgbClr val="0000FF"/>
                </a:solidFill>
                <a:latin typeface="Arial"/>
              </a:rPr>
              <a:t>and their Extraction from Exclusive Photo-/Electroproduction Data</a:t>
            </a:r>
          </a:p>
        </p:txBody>
      </p:sp>
      <p:sp>
        <p:nvSpPr>
          <p:cNvPr id="65539" name="Line 4"/>
          <p:cNvSpPr>
            <a:spLocks noChangeShapeType="1"/>
          </p:cNvSpPr>
          <p:nvPr/>
        </p:nvSpPr>
        <p:spPr bwMode="auto">
          <a:xfrm flipV="1">
            <a:off x="-1278" y="741824"/>
            <a:ext cx="9144000" cy="1588"/>
          </a:xfrm>
          <a:prstGeom prst="line">
            <a:avLst/>
          </a:prstGeom>
          <a:noFill/>
          <a:ln w="25400">
            <a:solidFill>
              <a:schemeClr val="accent2"/>
            </a:solidFill>
            <a:round/>
            <a:headEnd/>
            <a:tailEnd/>
          </a:ln>
        </p:spPr>
        <p:txBody>
          <a:bodyPr lIns="91435" tIns="45718" rIns="91435" bIns="45718"/>
          <a:lstStyle/>
          <a:p>
            <a:pPr defTabSz="914353">
              <a:defRPr/>
            </a:pPr>
            <a:endParaRPr lang="en-US">
              <a:solidFill>
                <a:srgbClr val="000000"/>
              </a:solidFill>
            </a:endParaRPr>
          </a:p>
        </p:txBody>
      </p:sp>
      <p:grpSp>
        <p:nvGrpSpPr>
          <p:cNvPr id="2" name="Group 15"/>
          <p:cNvGrpSpPr>
            <a:grpSpLocks/>
          </p:cNvGrpSpPr>
          <p:nvPr/>
        </p:nvGrpSpPr>
        <p:grpSpPr bwMode="auto">
          <a:xfrm>
            <a:off x="352425" y="1513681"/>
            <a:ext cx="858838" cy="858837"/>
            <a:chOff x="1251" y="695"/>
            <a:chExt cx="573" cy="641"/>
          </a:xfrm>
        </p:grpSpPr>
        <p:sp>
          <p:nvSpPr>
            <p:cNvPr id="65575" name="Line 16"/>
            <p:cNvSpPr>
              <a:spLocks noChangeShapeType="1"/>
            </p:cNvSpPr>
            <p:nvPr/>
          </p:nvSpPr>
          <p:spPr bwMode="auto">
            <a:xfrm flipV="1">
              <a:off x="1716" y="695"/>
              <a:ext cx="108" cy="377"/>
            </a:xfrm>
            <a:prstGeom prst="line">
              <a:avLst/>
            </a:prstGeom>
            <a:noFill/>
            <a:ln w="9525">
              <a:solidFill>
                <a:srgbClr val="FF0000"/>
              </a:solidFill>
              <a:round/>
              <a:headEnd/>
              <a:tailEnd type="triangle" w="med" len="med"/>
            </a:ln>
          </p:spPr>
          <p:txBody>
            <a:bodyPr/>
            <a:lstStyle/>
            <a:p>
              <a:pPr defTabSz="914353">
                <a:defRPr/>
              </a:pPr>
              <a:endParaRPr lang="en-US">
                <a:solidFill>
                  <a:srgbClr val="000000"/>
                </a:solidFill>
              </a:endParaRPr>
            </a:p>
          </p:txBody>
        </p:sp>
        <p:grpSp>
          <p:nvGrpSpPr>
            <p:cNvPr id="3" name="Group 17"/>
            <p:cNvGrpSpPr>
              <a:grpSpLocks/>
            </p:cNvGrpSpPr>
            <p:nvPr/>
          </p:nvGrpSpPr>
          <p:grpSpPr bwMode="auto">
            <a:xfrm>
              <a:off x="1251" y="1078"/>
              <a:ext cx="465" cy="258"/>
              <a:chOff x="1251" y="1078"/>
              <a:chExt cx="465" cy="258"/>
            </a:xfrm>
          </p:grpSpPr>
          <p:sp>
            <p:nvSpPr>
              <p:cNvPr id="65577" name="Line 18"/>
              <p:cNvSpPr>
                <a:spLocks noChangeShapeType="1"/>
              </p:cNvSpPr>
              <p:nvPr/>
            </p:nvSpPr>
            <p:spPr bwMode="auto">
              <a:xfrm flipV="1">
                <a:off x="1251" y="1197"/>
                <a:ext cx="254" cy="139"/>
              </a:xfrm>
              <a:prstGeom prst="line">
                <a:avLst/>
              </a:prstGeom>
              <a:noFill/>
              <a:ln w="9525">
                <a:solidFill>
                  <a:srgbClr val="FF0000"/>
                </a:solidFill>
                <a:round/>
                <a:headEnd/>
                <a:tailEnd type="triangle" w="med" len="med"/>
              </a:ln>
            </p:spPr>
            <p:txBody>
              <a:bodyPr/>
              <a:lstStyle/>
              <a:p>
                <a:pPr defTabSz="914353">
                  <a:defRPr/>
                </a:pPr>
                <a:endParaRPr lang="en-US">
                  <a:solidFill>
                    <a:srgbClr val="000000"/>
                  </a:solidFill>
                </a:endParaRPr>
              </a:p>
            </p:txBody>
          </p:sp>
          <p:sp>
            <p:nvSpPr>
              <p:cNvPr id="65578" name="Line 19"/>
              <p:cNvSpPr>
                <a:spLocks noChangeShapeType="1"/>
              </p:cNvSpPr>
              <p:nvPr/>
            </p:nvSpPr>
            <p:spPr bwMode="auto">
              <a:xfrm flipV="1">
                <a:off x="1486" y="1078"/>
                <a:ext cx="230" cy="131"/>
              </a:xfrm>
              <a:prstGeom prst="line">
                <a:avLst/>
              </a:prstGeom>
              <a:noFill/>
              <a:ln w="9525">
                <a:solidFill>
                  <a:srgbClr val="FF0000"/>
                </a:solidFill>
                <a:round/>
                <a:headEnd/>
                <a:tailEnd/>
              </a:ln>
            </p:spPr>
            <p:txBody>
              <a:bodyPr/>
              <a:lstStyle/>
              <a:p>
                <a:pPr defTabSz="914353">
                  <a:defRPr/>
                </a:pPr>
                <a:endParaRPr lang="en-US">
                  <a:solidFill>
                    <a:srgbClr val="000000"/>
                  </a:solidFill>
                </a:endParaRPr>
              </a:p>
            </p:txBody>
          </p:sp>
        </p:grpSp>
      </p:grpSp>
      <p:sp>
        <p:nvSpPr>
          <p:cNvPr id="65541" name="Freeform 20"/>
          <p:cNvSpPr>
            <a:spLocks/>
          </p:cNvSpPr>
          <p:nvPr/>
        </p:nvSpPr>
        <p:spPr bwMode="auto">
          <a:xfrm rot="1980000">
            <a:off x="987425" y="2172492"/>
            <a:ext cx="863600" cy="65088"/>
          </a:xfrm>
          <a:custGeom>
            <a:avLst/>
            <a:gdLst>
              <a:gd name="T0" fmla="*/ 0 w 576"/>
              <a:gd name="T1" fmla="*/ 2147483647 h 48"/>
              <a:gd name="T2" fmla="*/ 2147483647 w 576"/>
              <a:gd name="T3" fmla="*/ 0 h 48"/>
              <a:gd name="T4" fmla="*/ 2147483647 w 576"/>
              <a:gd name="T5" fmla="*/ 2147483647 h 48"/>
              <a:gd name="T6" fmla="*/ 2147483647 w 576"/>
              <a:gd name="T7" fmla="*/ 0 h 48"/>
              <a:gd name="T8" fmla="*/ 2147483647 w 576"/>
              <a:gd name="T9" fmla="*/ 2147483647 h 48"/>
              <a:gd name="T10" fmla="*/ 2147483647 w 576"/>
              <a:gd name="T11" fmla="*/ 0 h 48"/>
              <a:gd name="T12" fmla="*/ 2147483647 w 576"/>
              <a:gd name="T13" fmla="*/ 2147483647 h 48"/>
              <a:gd name="T14" fmla="*/ 2147483647 w 576"/>
              <a:gd name="T15" fmla="*/ 0 h 48"/>
              <a:gd name="T16" fmla="*/ 2147483647 w 576"/>
              <a:gd name="T17" fmla="*/ 2147483647 h 48"/>
              <a:gd name="T18" fmla="*/ 2147483647 w 576"/>
              <a:gd name="T19" fmla="*/ 0 h 48"/>
              <a:gd name="T20" fmla="*/ 2147483647 w 576"/>
              <a:gd name="T21" fmla="*/ 2147483647 h 48"/>
              <a:gd name="T22" fmla="*/ 2147483647 w 576"/>
              <a:gd name="T23" fmla="*/ 0 h 48"/>
              <a:gd name="T24" fmla="*/ 2147483647 w 576"/>
              <a:gd name="T25" fmla="*/ 2147483647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6"/>
              <a:gd name="T40" fmla="*/ 0 h 48"/>
              <a:gd name="T41" fmla="*/ 576 w 576"/>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6" h="48">
                <a:moveTo>
                  <a:pt x="0" y="48"/>
                </a:moveTo>
                <a:cubicBezTo>
                  <a:pt x="16" y="24"/>
                  <a:pt x="32" y="0"/>
                  <a:pt x="48" y="0"/>
                </a:cubicBezTo>
                <a:cubicBezTo>
                  <a:pt x="64" y="0"/>
                  <a:pt x="80" y="48"/>
                  <a:pt x="96" y="48"/>
                </a:cubicBezTo>
                <a:cubicBezTo>
                  <a:pt x="112" y="48"/>
                  <a:pt x="128" y="0"/>
                  <a:pt x="144" y="0"/>
                </a:cubicBezTo>
                <a:cubicBezTo>
                  <a:pt x="160" y="0"/>
                  <a:pt x="176" y="48"/>
                  <a:pt x="192" y="48"/>
                </a:cubicBezTo>
                <a:cubicBezTo>
                  <a:pt x="208" y="48"/>
                  <a:pt x="224" y="0"/>
                  <a:pt x="240" y="0"/>
                </a:cubicBezTo>
                <a:cubicBezTo>
                  <a:pt x="256" y="0"/>
                  <a:pt x="272" y="48"/>
                  <a:pt x="288" y="48"/>
                </a:cubicBezTo>
                <a:cubicBezTo>
                  <a:pt x="304" y="48"/>
                  <a:pt x="320" y="0"/>
                  <a:pt x="336" y="0"/>
                </a:cubicBezTo>
                <a:cubicBezTo>
                  <a:pt x="352" y="0"/>
                  <a:pt x="368" y="48"/>
                  <a:pt x="384" y="48"/>
                </a:cubicBezTo>
                <a:cubicBezTo>
                  <a:pt x="400" y="48"/>
                  <a:pt x="416" y="0"/>
                  <a:pt x="432" y="0"/>
                </a:cubicBezTo>
                <a:cubicBezTo>
                  <a:pt x="448" y="0"/>
                  <a:pt x="464" y="48"/>
                  <a:pt x="480" y="48"/>
                </a:cubicBezTo>
                <a:cubicBezTo>
                  <a:pt x="496" y="48"/>
                  <a:pt x="512" y="0"/>
                  <a:pt x="528" y="0"/>
                </a:cubicBezTo>
                <a:cubicBezTo>
                  <a:pt x="544" y="0"/>
                  <a:pt x="568" y="40"/>
                  <a:pt x="576" y="48"/>
                </a:cubicBezTo>
              </a:path>
            </a:pathLst>
          </a:custGeom>
          <a:noFill/>
          <a:ln w="9525">
            <a:solidFill>
              <a:srgbClr val="FF0000"/>
            </a:solidFill>
            <a:round/>
            <a:headEnd/>
            <a:tailEnd/>
          </a:ln>
        </p:spPr>
        <p:txBody>
          <a:bodyPr lIns="91435" tIns="45718" rIns="91435" bIns="45718"/>
          <a:lstStyle/>
          <a:p>
            <a:pPr defTabSz="914353">
              <a:defRPr/>
            </a:pPr>
            <a:endParaRPr lang="en-US">
              <a:solidFill>
                <a:srgbClr val="000000"/>
              </a:solidFill>
            </a:endParaRPr>
          </a:p>
        </p:txBody>
      </p:sp>
      <p:sp>
        <p:nvSpPr>
          <p:cNvPr id="65542" name="Line 25"/>
          <p:cNvSpPr>
            <a:spLocks noChangeShapeType="1"/>
          </p:cNvSpPr>
          <p:nvPr/>
        </p:nvSpPr>
        <p:spPr bwMode="auto">
          <a:xfrm>
            <a:off x="1898650" y="2528092"/>
            <a:ext cx="933450" cy="0"/>
          </a:xfrm>
          <a:prstGeom prst="line">
            <a:avLst/>
          </a:prstGeom>
          <a:noFill/>
          <a:ln w="25400">
            <a:solidFill>
              <a:schemeClr val="tx1"/>
            </a:solidFill>
            <a:round/>
            <a:headEnd/>
            <a:tailEnd/>
          </a:ln>
        </p:spPr>
        <p:txBody>
          <a:bodyPr lIns="91435" tIns="45718" rIns="91435" bIns="45718"/>
          <a:lstStyle/>
          <a:p>
            <a:pPr defTabSz="914353">
              <a:defRPr/>
            </a:pPr>
            <a:endParaRPr lang="en-US">
              <a:solidFill>
                <a:srgbClr val="000000"/>
              </a:solidFill>
            </a:endParaRPr>
          </a:p>
        </p:txBody>
      </p:sp>
      <p:sp>
        <p:nvSpPr>
          <p:cNvPr id="65543" name="Line 27"/>
          <p:cNvSpPr>
            <a:spLocks noChangeShapeType="1"/>
          </p:cNvSpPr>
          <p:nvPr/>
        </p:nvSpPr>
        <p:spPr bwMode="auto">
          <a:xfrm flipV="1">
            <a:off x="2938463" y="1847056"/>
            <a:ext cx="461962" cy="536575"/>
          </a:xfrm>
          <a:prstGeom prst="line">
            <a:avLst/>
          </a:prstGeom>
          <a:noFill/>
          <a:ln w="31750">
            <a:solidFill>
              <a:srgbClr val="339966"/>
            </a:solidFill>
            <a:prstDash val="sysDot"/>
            <a:round/>
            <a:headEnd/>
            <a:tailEnd type="triangle" w="med" len="med"/>
          </a:ln>
        </p:spPr>
        <p:txBody>
          <a:bodyPr lIns="91435" tIns="45718" rIns="91435" bIns="45718"/>
          <a:lstStyle/>
          <a:p>
            <a:pPr defTabSz="914353">
              <a:defRPr/>
            </a:pPr>
            <a:endParaRPr lang="en-US">
              <a:solidFill>
                <a:srgbClr val="000000"/>
              </a:solidFill>
            </a:endParaRPr>
          </a:p>
        </p:txBody>
      </p:sp>
      <p:sp>
        <p:nvSpPr>
          <p:cNvPr id="65544" name="AutoShape 28"/>
          <p:cNvSpPr>
            <a:spLocks noChangeArrowheads="1"/>
          </p:cNvSpPr>
          <p:nvPr/>
        </p:nvSpPr>
        <p:spPr bwMode="auto">
          <a:xfrm rot="9000000">
            <a:off x="3065464" y="2532855"/>
            <a:ext cx="104775" cy="544512"/>
          </a:xfrm>
          <a:prstGeom prst="upArrow">
            <a:avLst>
              <a:gd name="adj1" fmla="val 50000"/>
              <a:gd name="adj2" fmla="val 129924"/>
            </a:avLst>
          </a:prstGeom>
          <a:solidFill>
            <a:schemeClr val="tx1"/>
          </a:solidFill>
          <a:ln w="9525">
            <a:solidFill>
              <a:schemeClr val="tx1"/>
            </a:solidFill>
            <a:miter lim="800000"/>
            <a:headEnd/>
            <a:tailEnd/>
          </a:ln>
        </p:spPr>
        <p:txBody>
          <a:bodyPr wrap="none" lIns="91435" tIns="45718" rIns="91435" bIns="45718" anchor="ctr"/>
          <a:lstStyle/>
          <a:p>
            <a:pPr algn="ctr" defTabSz="914353" eaLnBrk="0" hangingPunct="0">
              <a:defRPr/>
            </a:pPr>
            <a:endParaRPr lang="ru-RU">
              <a:solidFill>
                <a:srgbClr val="000000"/>
              </a:solidFill>
            </a:endParaRPr>
          </a:p>
        </p:txBody>
      </p:sp>
      <p:sp>
        <p:nvSpPr>
          <p:cNvPr id="65545" name="Text Box 31"/>
          <p:cNvSpPr txBox="1">
            <a:spLocks noChangeArrowheads="1"/>
          </p:cNvSpPr>
          <p:nvPr/>
        </p:nvSpPr>
        <p:spPr bwMode="auto">
          <a:xfrm>
            <a:off x="1322388" y="1742280"/>
            <a:ext cx="496887" cy="457200"/>
          </a:xfrm>
          <a:prstGeom prst="rect">
            <a:avLst/>
          </a:prstGeom>
          <a:noFill/>
          <a:ln w="9525">
            <a:noFill/>
            <a:miter lim="800000"/>
            <a:headEnd/>
            <a:tailEnd/>
          </a:ln>
        </p:spPr>
        <p:txBody>
          <a:bodyPr lIns="91435" tIns="45718" rIns="91435" bIns="45718">
            <a:spAutoFit/>
          </a:bodyPr>
          <a:lstStyle/>
          <a:p>
            <a:pPr algn="ctr" defTabSz="914353" eaLnBrk="0" hangingPunct="0">
              <a:defRPr/>
            </a:pPr>
            <a:r>
              <a:rPr lang="el-GR" sz="2400">
                <a:solidFill>
                  <a:srgbClr val="FF0000"/>
                </a:solidFill>
                <a:latin typeface="Times New Roman" pitchFamily="18" charset="0"/>
                <a:cs typeface="Times New Roman" pitchFamily="18" charset="0"/>
              </a:rPr>
              <a:t>γ</a:t>
            </a:r>
            <a:r>
              <a:rPr lang="en-US" sz="2400" baseline="-25000">
                <a:solidFill>
                  <a:srgbClr val="FF0000"/>
                </a:solidFill>
                <a:latin typeface="Times New Roman" pitchFamily="18" charset="0"/>
                <a:cs typeface="Times New Roman" pitchFamily="18" charset="0"/>
              </a:rPr>
              <a:t>v</a:t>
            </a:r>
            <a:r>
              <a:rPr lang="en-US" sz="2400">
                <a:solidFill>
                  <a:srgbClr val="FF0000"/>
                </a:solidFill>
                <a:latin typeface="Times New Roman" pitchFamily="18" charset="0"/>
                <a:cs typeface="Times New Roman" pitchFamily="18" charset="0"/>
              </a:rPr>
              <a:t> </a:t>
            </a:r>
            <a:endParaRPr lang="el-GR" sz="2400">
              <a:solidFill>
                <a:srgbClr val="FF0000"/>
              </a:solidFill>
              <a:latin typeface="Times New Roman" pitchFamily="18" charset="0"/>
              <a:cs typeface="Times New Roman" pitchFamily="18" charset="0"/>
            </a:endParaRPr>
          </a:p>
        </p:txBody>
      </p:sp>
      <p:sp>
        <p:nvSpPr>
          <p:cNvPr id="65546" name="Text Box 32"/>
          <p:cNvSpPr txBox="1">
            <a:spLocks noChangeArrowheads="1"/>
          </p:cNvSpPr>
          <p:nvPr/>
        </p:nvSpPr>
        <p:spPr bwMode="auto">
          <a:xfrm>
            <a:off x="1108076" y="2575718"/>
            <a:ext cx="303213" cy="373659"/>
          </a:xfrm>
          <a:prstGeom prst="rect">
            <a:avLst/>
          </a:prstGeom>
          <a:noFill/>
          <a:ln w="9525">
            <a:noFill/>
            <a:miter lim="800000"/>
            <a:headEnd/>
            <a:tailEnd/>
          </a:ln>
        </p:spPr>
        <p:txBody>
          <a:bodyPr lIns="91435" tIns="45718" rIns="91435" bIns="45718">
            <a:spAutoFit/>
          </a:bodyPr>
          <a:lstStyle/>
          <a:p>
            <a:pPr algn="ctr" defTabSz="914353" eaLnBrk="0" hangingPunct="0">
              <a:defRPr/>
            </a:pPr>
            <a:r>
              <a:rPr lang="en-US" sz="1800" dirty="0">
                <a:solidFill>
                  <a:srgbClr val="000000"/>
                </a:solidFill>
                <a:latin typeface="MS Reference Sans Serif" pitchFamily="34" charset="0"/>
              </a:rPr>
              <a:t>N</a:t>
            </a:r>
          </a:p>
        </p:txBody>
      </p:sp>
      <p:sp>
        <p:nvSpPr>
          <p:cNvPr id="65547" name="Text Box 33"/>
          <p:cNvSpPr txBox="1">
            <a:spLocks noChangeArrowheads="1"/>
          </p:cNvSpPr>
          <p:nvPr/>
        </p:nvSpPr>
        <p:spPr bwMode="auto">
          <a:xfrm>
            <a:off x="3182939" y="2542380"/>
            <a:ext cx="551656" cy="373659"/>
          </a:xfrm>
          <a:prstGeom prst="rect">
            <a:avLst/>
          </a:prstGeom>
          <a:noFill/>
          <a:ln w="9525">
            <a:noFill/>
            <a:miter lim="800000"/>
            <a:headEnd/>
            <a:tailEnd/>
          </a:ln>
        </p:spPr>
        <p:txBody>
          <a:bodyPr wrap="square" lIns="91435" tIns="45718" rIns="91435" bIns="45718">
            <a:spAutoFit/>
          </a:bodyPr>
          <a:lstStyle/>
          <a:p>
            <a:pPr algn="ctr" defTabSz="914353" eaLnBrk="0" hangingPunct="0">
              <a:defRPr/>
            </a:pPr>
            <a:r>
              <a:rPr lang="en-US" sz="1800" dirty="0">
                <a:solidFill>
                  <a:srgbClr val="000000"/>
                </a:solidFill>
                <a:latin typeface="MS Reference Sans Serif" pitchFamily="34" charset="0"/>
              </a:rPr>
              <a:t>N</a:t>
            </a:r>
            <a:r>
              <a:rPr lang="en-US" sz="1800" b="1" dirty="0">
                <a:solidFill>
                  <a:srgbClr val="000000"/>
                </a:solidFill>
                <a:latin typeface="MS Reference Sans Serif" pitchFamily="34" charset="0"/>
              </a:rPr>
              <a:t>’</a:t>
            </a:r>
            <a:endParaRPr lang="en-US" sz="1800" b="1" dirty="0">
              <a:solidFill>
                <a:srgbClr val="000000"/>
              </a:solidFill>
              <a:latin typeface="Symbol" pitchFamily="18" charset="2"/>
            </a:endParaRPr>
          </a:p>
        </p:txBody>
      </p:sp>
      <p:sp>
        <p:nvSpPr>
          <p:cNvPr id="65548" name="Text Box 34"/>
          <p:cNvSpPr txBox="1">
            <a:spLocks noChangeArrowheads="1"/>
          </p:cNvSpPr>
          <p:nvPr/>
        </p:nvSpPr>
        <p:spPr bwMode="auto">
          <a:xfrm>
            <a:off x="1989139" y="2064543"/>
            <a:ext cx="884237" cy="373659"/>
          </a:xfrm>
          <a:prstGeom prst="rect">
            <a:avLst/>
          </a:prstGeom>
          <a:noFill/>
          <a:ln w="9525">
            <a:noFill/>
            <a:miter lim="800000"/>
            <a:headEnd/>
            <a:tailEnd/>
          </a:ln>
        </p:spPr>
        <p:txBody>
          <a:bodyPr lIns="91435" tIns="45718" rIns="91435" bIns="45718">
            <a:spAutoFit/>
          </a:bodyPr>
          <a:lstStyle/>
          <a:p>
            <a:pPr algn="ctr" defTabSz="914353" eaLnBrk="0" hangingPunct="0">
              <a:defRPr/>
            </a:pPr>
            <a:r>
              <a:rPr lang="en-US" sz="1800">
                <a:solidFill>
                  <a:srgbClr val="000000"/>
                </a:solidFill>
                <a:latin typeface="MS Reference Sans Serif" pitchFamily="34" charset="0"/>
              </a:rPr>
              <a:t>N*,△</a:t>
            </a:r>
          </a:p>
        </p:txBody>
      </p:sp>
      <p:sp>
        <p:nvSpPr>
          <p:cNvPr id="65549" name="Text Box 35"/>
          <p:cNvSpPr txBox="1">
            <a:spLocks noChangeArrowheads="1"/>
          </p:cNvSpPr>
          <p:nvPr/>
        </p:nvSpPr>
        <p:spPr bwMode="auto">
          <a:xfrm>
            <a:off x="271734" y="3864694"/>
            <a:ext cx="3601766" cy="984885"/>
          </a:xfrm>
          <a:prstGeom prst="rect">
            <a:avLst/>
          </a:prstGeom>
          <a:noFill/>
          <a:ln w="9525">
            <a:solidFill>
              <a:schemeClr val="accent2"/>
            </a:solidFill>
            <a:miter lim="800000"/>
            <a:headEnd/>
            <a:tailEnd/>
          </a:ln>
        </p:spPr>
        <p:txBody>
          <a:bodyPr wrap="square" lIns="91435" tIns="45718" rIns="91435" bIns="45718">
            <a:spAutoFit/>
          </a:bodyPr>
          <a:lstStyle/>
          <a:p>
            <a:pPr defTabSz="914353" eaLnBrk="0" hangingPunct="0">
              <a:buFont typeface="Arial" pitchFamily="34" charset="0"/>
              <a:buChar char="•"/>
              <a:defRPr/>
            </a:pPr>
            <a:r>
              <a:rPr lang="en-US" sz="1600" b="1" dirty="0">
                <a:solidFill>
                  <a:srgbClr val="3333FF"/>
                </a:solidFill>
              </a:rPr>
              <a:t> Real A</a:t>
            </a:r>
            <a:r>
              <a:rPr lang="en-US" sz="1600" b="1" baseline="-25000" dirty="0">
                <a:solidFill>
                  <a:srgbClr val="3333FF"/>
                </a:solidFill>
              </a:rPr>
              <a:t>1/2</a:t>
            </a:r>
            <a:r>
              <a:rPr lang="en-US" sz="1600" b="1" dirty="0">
                <a:solidFill>
                  <a:srgbClr val="3333FF"/>
                </a:solidFill>
              </a:rPr>
              <a:t>(Q</a:t>
            </a:r>
            <a:r>
              <a:rPr lang="en-US" sz="1600" b="1" baseline="30000" dirty="0">
                <a:solidFill>
                  <a:srgbClr val="3333FF"/>
                </a:solidFill>
              </a:rPr>
              <a:t>2</a:t>
            </a:r>
            <a:r>
              <a:rPr lang="en-US" sz="1600" b="1" dirty="0">
                <a:solidFill>
                  <a:srgbClr val="3333FF"/>
                </a:solidFill>
              </a:rPr>
              <a:t>), A</a:t>
            </a:r>
            <a:r>
              <a:rPr lang="en-US" sz="1600" b="1" baseline="-25000" dirty="0">
                <a:solidFill>
                  <a:srgbClr val="3333FF"/>
                </a:solidFill>
              </a:rPr>
              <a:t>3/2</a:t>
            </a:r>
            <a:r>
              <a:rPr lang="en-US" sz="1600" b="1" dirty="0">
                <a:solidFill>
                  <a:srgbClr val="3333FF"/>
                </a:solidFill>
              </a:rPr>
              <a:t>(Q</a:t>
            </a:r>
            <a:r>
              <a:rPr lang="en-US" sz="1600" b="1" baseline="30000" dirty="0">
                <a:solidFill>
                  <a:srgbClr val="3333FF"/>
                </a:solidFill>
              </a:rPr>
              <a:t>2</a:t>
            </a:r>
            <a:r>
              <a:rPr lang="en-US" sz="1600" b="1" dirty="0">
                <a:solidFill>
                  <a:srgbClr val="3333FF"/>
                </a:solidFill>
              </a:rPr>
              <a:t>), S</a:t>
            </a:r>
            <a:r>
              <a:rPr lang="en-US" sz="1600" b="1" baseline="-25000" dirty="0">
                <a:solidFill>
                  <a:srgbClr val="3333FF"/>
                </a:solidFill>
              </a:rPr>
              <a:t>1/2</a:t>
            </a:r>
            <a:r>
              <a:rPr lang="en-US" sz="1600" b="1" dirty="0">
                <a:solidFill>
                  <a:srgbClr val="3333FF"/>
                </a:solidFill>
              </a:rPr>
              <a:t>(Q</a:t>
            </a:r>
            <a:r>
              <a:rPr lang="en-US" sz="1600" b="1" baseline="30000" dirty="0">
                <a:solidFill>
                  <a:srgbClr val="3333FF"/>
                </a:solidFill>
              </a:rPr>
              <a:t>2</a:t>
            </a:r>
            <a:r>
              <a:rPr lang="en-US" sz="1600" b="1" dirty="0">
                <a:solidFill>
                  <a:srgbClr val="3333FF"/>
                </a:solidFill>
              </a:rPr>
              <a:t>)</a:t>
            </a:r>
          </a:p>
          <a:p>
            <a:pPr defTabSz="914353">
              <a:spcBef>
                <a:spcPts val="1200"/>
              </a:spcBef>
              <a:defRPr/>
            </a:pPr>
            <a:r>
              <a:rPr lang="en-US" sz="1600" b="1" dirty="0">
                <a:solidFill>
                  <a:srgbClr val="0000FF"/>
                </a:solidFill>
              </a:rPr>
              <a:t>I.G. </a:t>
            </a:r>
            <a:r>
              <a:rPr lang="en-US" sz="1600" b="1" dirty="0" err="1">
                <a:solidFill>
                  <a:srgbClr val="0000FF"/>
                </a:solidFill>
              </a:rPr>
              <a:t>Aznauryan</a:t>
            </a:r>
            <a:r>
              <a:rPr lang="en-US" sz="1600" b="1" dirty="0">
                <a:solidFill>
                  <a:srgbClr val="0000FF"/>
                </a:solidFill>
              </a:rPr>
              <a:t> and V.D. Burkert,  </a:t>
            </a:r>
            <a:r>
              <a:rPr lang="en-US" sz="1600" b="1" dirty="0" err="1">
                <a:solidFill>
                  <a:srgbClr val="0000FF"/>
                </a:solidFill>
              </a:rPr>
              <a:t>Prog</a:t>
            </a:r>
            <a:r>
              <a:rPr lang="en-US" sz="1600" b="1" dirty="0">
                <a:solidFill>
                  <a:srgbClr val="0000FF"/>
                </a:solidFill>
              </a:rPr>
              <a:t>. Part. </a:t>
            </a:r>
            <a:r>
              <a:rPr lang="en-US" sz="1600" b="1" dirty="0" err="1">
                <a:solidFill>
                  <a:srgbClr val="0000FF"/>
                </a:solidFill>
              </a:rPr>
              <a:t>Nucl</a:t>
            </a:r>
            <a:r>
              <a:rPr lang="en-US" sz="1600" b="1" dirty="0">
                <a:solidFill>
                  <a:srgbClr val="0000FF"/>
                </a:solidFill>
              </a:rPr>
              <a:t>. Phys. 67, 1 (2012)</a:t>
            </a:r>
          </a:p>
        </p:txBody>
      </p:sp>
      <p:sp>
        <p:nvSpPr>
          <p:cNvPr id="65550" name="Text Box 37"/>
          <p:cNvSpPr txBox="1">
            <a:spLocks noChangeArrowheads="1"/>
          </p:cNvSpPr>
          <p:nvPr/>
        </p:nvSpPr>
        <p:spPr bwMode="auto">
          <a:xfrm>
            <a:off x="3132138" y="1335881"/>
            <a:ext cx="2400300" cy="461665"/>
          </a:xfrm>
          <a:prstGeom prst="rect">
            <a:avLst/>
          </a:prstGeom>
          <a:noFill/>
          <a:ln w="9525">
            <a:noFill/>
            <a:miter lim="800000"/>
            <a:headEnd/>
            <a:tailEnd/>
          </a:ln>
        </p:spPr>
        <p:txBody>
          <a:bodyPr wrap="square" lIns="91435" tIns="45718" rIns="91435" bIns="45718">
            <a:spAutoFit/>
          </a:bodyPr>
          <a:lstStyle/>
          <a:p>
            <a:pPr algn="ctr" defTabSz="914353" eaLnBrk="0" hangingPunct="0">
              <a:defRPr/>
            </a:pPr>
            <a:r>
              <a:rPr lang="en-US" sz="2400" dirty="0">
                <a:solidFill>
                  <a:srgbClr val="33CC33"/>
                </a:solidFill>
                <a:latin typeface="Symbol" pitchFamily="18" charset="2"/>
              </a:rPr>
              <a:t>p, h, pp</a:t>
            </a:r>
            <a:r>
              <a:rPr lang="en-US" sz="2400" b="1" i="1" dirty="0">
                <a:solidFill>
                  <a:srgbClr val="33CC33"/>
                </a:solidFill>
                <a:latin typeface="Symbol" pitchFamily="18" charset="2"/>
              </a:rPr>
              <a:t>, </a:t>
            </a:r>
            <a:r>
              <a:rPr lang="en-US" sz="2000" dirty="0">
                <a:solidFill>
                  <a:srgbClr val="33CC33"/>
                </a:solidFill>
                <a:latin typeface="Arial"/>
              </a:rPr>
              <a:t>KY,…</a:t>
            </a:r>
          </a:p>
        </p:txBody>
      </p:sp>
      <p:sp>
        <p:nvSpPr>
          <p:cNvPr id="65551" name="TextBox 41"/>
          <p:cNvSpPr txBox="1">
            <a:spLocks noChangeArrowheads="1"/>
          </p:cNvSpPr>
          <p:nvPr/>
        </p:nvSpPr>
        <p:spPr bwMode="auto">
          <a:xfrm>
            <a:off x="4897438" y="1786730"/>
            <a:ext cx="2525712" cy="1754187"/>
          </a:xfrm>
          <a:prstGeom prst="rect">
            <a:avLst/>
          </a:prstGeom>
          <a:solidFill>
            <a:schemeClr val="bg1"/>
          </a:solidFill>
          <a:ln w="9525">
            <a:noFill/>
            <a:miter lim="800000"/>
            <a:headEnd/>
            <a:tailEnd/>
          </a:ln>
        </p:spPr>
        <p:txBody>
          <a:bodyPr lIns="91435" tIns="45718" rIns="91435" bIns="45718">
            <a:spAutoFit/>
          </a:bodyPr>
          <a:lstStyle/>
          <a:p>
            <a:pPr algn="ctr" defTabSz="914353" eaLnBrk="0" hangingPunct="0">
              <a:defRPr/>
            </a:pPr>
            <a:endParaRPr lang="en-US">
              <a:solidFill>
                <a:srgbClr val="000000"/>
              </a:solidFill>
            </a:endParaRPr>
          </a:p>
          <a:p>
            <a:pPr algn="ctr" defTabSz="914353" eaLnBrk="0" hangingPunct="0">
              <a:defRPr/>
            </a:pPr>
            <a:endParaRPr lang="en-US">
              <a:solidFill>
                <a:srgbClr val="000000"/>
              </a:solidFill>
            </a:endParaRPr>
          </a:p>
          <a:p>
            <a:pPr algn="ctr" defTabSz="914353" eaLnBrk="0" hangingPunct="0">
              <a:defRPr/>
            </a:pPr>
            <a:endParaRPr lang="en-US">
              <a:solidFill>
                <a:srgbClr val="000000"/>
              </a:solidFill>
            </a:endParaRPr>
          </a:p>
        </p:txBody>
      </p:sp>
      <p:grpSp>
        <p:nvGrpSpPr>
          <p:cNvPr id="4" name="Group 15"/>
          <p:cNvGrpSpPr>
            <a:grpSpLocks/>
          </p:cNvGrpSpPr>
          <p:nvPr/>
        </p:nvGrpSpPr>
        <p:grpSpPr bwMode="auto">
          <a:xfrm>
            <a:off x="4457700" y="1547017"/>
            <a:ext cx="858838" cy="858838"/>
            <a:chOff x="1251" y="695"/>
            <a:chExt cx="573" cy="641"/>
          </a:xfrm>
        </p:grpSpPr>
        <p:sp>
          <p:nvSpPr>
            <p:cNvPr id="65571" name="Line 16"/>
            <p:cNvSpPr>
              <a:spLocks noChangeShapeType="1"/>
            </p:cNvSpPr>
            <p:nvPr/>
          </p:nvSpPr>
          <p:spPr bwMode="auto">
            <a:xfrm flipV="1">
              <a:off x="1716" y="695"/>
              <a:ext cx="108" cy="377"/>
            </a:xfrm>
            <a:prstGeom prst="line">
              <a:avLst/>
            </a:prstGeom>
            <a:noFill/>
            <a:ln w="9525">
              <a:solidFill>
                <a:srgbClr val="FF0000"/>
              </a:solidFill>
              <a:round/>
              <a:headEnd/>
              <a:tailEnd type="triangle" w="med" len="med"/>
            </a:ln>
          </p:spPr>
          <p:txBody>
            <a:bodyPr/>
            <a:lstStyle/>
            <a:p>
              <a:pPr defTabSz="914353">
                <a:defRPr/>
              </a:pPr>
              <a:endParaRPr lang="en-US">
                <a:solidFill>
                  <a:srgbClr val="000000"/>
                </a:solidFill>
              </a:endParaRPr>
            </a:p>
          </p:txBody>
        </p:sp>
        <p:grpSp>
          <p:nvGrpSpPr>
            <p:cNvPr id="5" name="Group 17"/>
            <p:cNvGrpSpPr>
              <a:grpSpLocks/>
            </p:cNvGrpSpPr>
            <p:nvPr/>
          </p:nvGrpSpPr>
          <p:grpSpPr bwMode="auto">
            <a:xfrm>
              <a:off x="1251" y="1078"/>
              <a:ext cx="465" cy="258"/>
              <a:chOff x="1251" y="1078"/>
              <a:chExt cx="465" cy="258"/>
            </a:xfrm>
          </p:grpSpPr>
          <p:sp>
            <p:nvSpPr>
              <p:cNvPr id="65573" name="Line 18"/>
              <p:cNvSpPr>
                <a:spLocks noChangeShapeType="1"/>
              </p:cNvSpPr>
              <p:nvPr/>
            </p:nvSpPr>
            <p:spPr bwMode="auto">
              <a:xfrm flipV="1">
                <a:off x="1251" y="1197"/>
                <a:ext cx="254" cy="139"/>
              </a:xfrm>
              <a:prstGeom prst="line">
                <a:avLst/>
              </a:prstGeom>
              <a:noFill/>
              <a:ln w="9525">
                <a:solidFill>
                  <a:srgbClr val="FF0000"/>
                </a:solidFill>
                <a:round/>
                <a:headEnd/>
                <a:tailEnd type="triangle" w="med" len="med"/>
              </a:ln>
            </p:spPr>
            <p:txBody>
              <a:bodyPr/>
              <a:lstStyle/>
              <a:p>
                <a:pPr defTabSz="914353">
                  <a:defRPr/>
                </a:pPr>
                <a:endParaRPr lang="en-US">
                  <a:solidFill>
                    <a:srgbClr val="000000"/>
                  </a:solidFill>
                </a:endParaRPr>
              </a:p>
            </p:txBody>
          </p:sp>
          <p:sp>
            <p:nvSpPr>
              <p:cNvPr id="65574" name="Line 19"/>
              <p:cNvSpPr>
                <a:spLocks noChangeShapeType="1"/>
              </p:cNvSpPr>
              <p:nvPr/>
            </p:nvSpPr>
            <p:spPr bwMode="auto">
              <a:xfrm flipV="1">
                <a:off x="1486" y="1078"/>
                <a:ext cx="230" cy="131"/>
              </a:xfrm>
              <a:prstGeom prst="line">
                <a:avLst/>
              </a:prstGeom>
              <a:noFill/>
              <a:ln w="9525">
                <a:solidFill>
                  <a:srgbClr val="FF0000"/>
                </a:solidFill>
                <a:round/>
                <a:headEnd/>
                <a:tailEnd/>
              </a:ln>
            </p:spPr>
            <p:txBody>
              <a:bodyPr/>
              <a:lstStyle/>
              <a:p>
                <a:pPr defTabSz="914353">
                  <a:defRPr/>
                </a:pPr>
                <a:endParaRPr lang="en-US">
                  <a:solidFill>
                    <a:srgbClr val="000000"/>
                  </a:solidFill>
                </a:endParaRPr>
              </a:p>
            </p:txBody>
          </p:sp>
        </p:grpSp>
      </p:grpSp>
      <p:sp>
        <p:nvSpPr>
          <p:cNvPr id="65553" name="Freeform 20"/>
          <p:cNvSpPr>
            <a:spLocks/>
          </p:cNvSpPr>
          <p:nvPr/>
        </p:nvSpPr>
        <p:spPr bwMode="auto">
          <a:xfrm rot="1980000">
            <a:off x="5095875" y="2191542"/>
            <a:ext cx="527050" cy="46038"/>
          </a:xfrm>
          <a:custGeom>
            <a:avLst/>
            <a:gdLst>
              <a:gd name="T0" fmla="*/ 0 w 576"/>
              <a:gd name="T1" fmla="*/ 2147483647 h 48"/>
              <a:gd name="T2" fmla="*/ 2147483647 w 576"/>
              <a:gd name="T3" fmla="*/ 0 h 48"/>
              <a:gd name="T4" fmla="*/ 2147483647 w 576"/>
              <a:gd name="T5" fmla="*/ 2147483647 h 48"/>
              <a:gd name="T6" fmla="*/ 2147483647 w 576"/>
              <a:gd name="T7" fmla="*/ 0 h 48"/>
              <a:gd name="T8" fmla="*/ 2147483647 w 576"/>
              <a:gd name="T9" fmla="*/ 2147483647 h 48"/>
              <a:gd name="T10" fmla="*/ 2147483647 w 576"/>
              <a:gd name="T11" fmla="*/ 0 h 48"/>
              <a:gd name="T12" fmla="*/ 2147483647 w 576"/>
              <a:gd name="T13" fmla="*/ 2147483647 h 48"/>
              <a:gd name="T14" fmla="*/ 2147483647 w 576"/>
              <a:gd name="T15" fmla="*/ 0 h 48"/>
              <a:gd name="T16" fmla="*/ 2147483647 w 576"/>
              <a:gd name="T17" fmla="*/ 2147483647 h 48"/>
              <a:gd name="T18" fmla="*/ 2147483647 w 576"/>
              <a:gd name="T19" fmla="*/ 0 h 48"/>
              <a:gd name="T20" fmla="*/ 2147483647 w 576"/>
              <a:gd name="T21" fmla="*/ 2147483647 h 48"/>
              <a:gd name="T22" fmla="*/ 2147483647 w 576"/>
              <a:gd name="T23" fmla="*/ 0 h 48"/>
              <a:gd name="T24" fmla="*/ 2147483647 w 576"/>
              <a:gd name="T25" fmla="*/ 2147483647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6"/>
              <a:gd name="T40" fmla="*/ 0 h 48"/>
              <a:gd name="T41" fmla="*/ 576 w 576"/>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6" h="48">
                <a:moveTo>
                  <a:pt x="0" y="48"/>
                </a:moveTo>
                <a:cubicBezTo>
                  <a:pt x="16" y="24"/>
                  <a:pt x="32" y="0"/>
                  <a:pt x="48" y="0"/>
                </a:cubicBezTo>
                <a:cubicBezTo>
                  <a:pt x="64" y="0"/>
                  <a:pt x="80" y="48"/>
                  <a:pt x="96" y="48"/>
                </a:cubicBezTo>
                <a:cubicBezTo>
                  <a:pt x="112" y="48"/>
                  <a:pt x="128" y="0"/>
                  <a:pt x="144" y="0"/>
                </a:cubicBezTo>
                <a:cubicBezTo>
                  <a:pt x="160" y="0"/>
                  <a:pt x="176" y="48"/>
                  <a:pt x="192" y="48"/>
                </a:cubicBezTo>
                <a:cubicBezTo>
                  <a:pt x="208" y="48"/>
                  <a:pt x="224" y="0"/>
                  <a:pt x="240" y="0"/>
                </a:cubicBezTo>
                <a:cubicBezTo>
                  <a:pt x="256" y="0"/>
                  <a:pt x="272" y="48"/>
                  <a:pt x="288" y="48"/>
                </a:cubicBezTo>
                <a:cubicBezTo>
                  <a:pt x="304" y="48"/>
                  <a:pt x="320" y="0"/>
                  <a:pt x="336" y="0"/>
                </a:cubicBezTo>
                <a:cubicBezTo>
                  <a:pt x="352" y="0"/>
                  <a:pt x="368" y="48"/>
                  <a:pt x="384" y="48"/>
                </a:cubicBezTo>
                <a:cubicBezTo>
                  <a:pt x="400" y="48"/>
                  <a:pt x="416" y="0"/>
                  <a:pt x="432" y="0"/>
                </a:cubicBezTo>
                <a:cubicBezTo>
                  <a:pt x="448" y="0"/>
                  <a:pt x="464" y="48"/>
                  <a:pt x="480" y="48"/>
                </a:cubicBezTo>
                <a:cubicBezTo>
                  <a:pt x="496" y="48"/>
                  <a:pt x="512" y="0"/>
                  <a:pt x="528" y="0"/>
                </a:cubicBezTo>
                <a:cubicBezTo>
                  <a:pt x="544" y="0"/>
                  <a:pt x="568" y="40"/>
                  <a:pt x="576" y="48"/>
                </a:cubicBezTo>
              </a:path>
            </a:pathLst>
          </a:custGeom>
          <a:noFill/>
          <a:ln w="9525">
            <a:solidFill>
              <a:srgbClr val="FF0000"/>
            </a:solidFill>
            <a:round/>
            <a:headEnd/>
            <a:tailEnd/>
          </a:ln>
        </p:spPr>
        <p:txBody>
          <a:bodyPr lIns="91435" tIns="45718" rIns="91435" bIns="45718"/>
          <a:lstStyle/>
          <a:p>
            <a:pPr defTabSz="914353">
              <a:defRPr/>
            </a:pPr>
            <a:endParaRPr lang="en-US">
              <a:solidFill>
                <a:srgbClr val="000000"/>
              </a:solidFill>
            </a:endParaRPr>
          </a:p>
        </p:txBody>
      </p:sp>
      <p:sp>
        <p:nvSpPr>
          <p:cNvPr id="65554" name="Oval 48"/>
          <p:cNvSpPr>
            <a:spLocks noChangeArrowheads="1"/>
          </p:cNvSpPr>
          <p:nvPr/>
        </p:nvSpPr>
        <p:spPr bwMode="auto">
          <a:xfrm>
            <a:off x="5532438" y="2073065"/>
            <a:ext cx="793750" cy="739775"/>
          </a:xfrm>
          <a:prstGeom prst="ellipse">
            <a:avLst/>
          </a:prstGeom>
          <a:solidFill>
            <a:schemeClr val="tx1"/>
          </a:solidFill>
          <a:ln w="9525" algn="ctr">
            <a:noFill/>
            <a:round/>
            <a:headEnd/>
            <a:tailEnd/>
          </a:ln>
        </p:spPr>
        <p:txBody>
          <a:bodyPr lIns="91435" tIns="45718" rIns="91435" bIns="45718"/>
          <a:lstStyle/>
          <a:p>
            <a:pPr algn="ctr" defTabSz="914353" eaLnBrk="0" hangingPunct="0">
              <a:defRPr/>
            </a:pPr>
            <a:endParaRPr lang="ru-RU">
              <a:solidFill>
                <a:srgbClr val="000000"/>
              </a:solidFill>
            </a:endParaRPr>
          </a:p>
        </p:txBody>
      </p:sp>
      <p:sp>
        <p:nvSpPr>
          <p:cNvPr id="29" name="AutoShape 22"/>
          <p:cNvSpPr>
            <a:spLocks noChangeArrowheads="1"/>
          </p:cNvSpPr>
          <p:nvPr/>
        </p:nvSpPr>
        <p:spPr bwMode="auto">
          <a:xfrm rot="1800000">
            <a:off x="5473178" y="2670031"/>
            <a:ext cx="119062" cy="544512"/>
          </a:xfrm>
          <a:prstGeom prst="upArrow">
            <a:avLst>
              <a:gd name="adj1" fmla="val 50000"/>
              <a:gd name="adj2" fmla="val 114334"/>
            </a:avLst>
          </a:prstGeom>
          <a:solidFill>
            <a:schemeClr val="tx1"/>
          </a:solidFill>
          <a:ln w="9525">
            <a:solidFill>
              <a:schemeClr val="tx1"/>
            </a:solidFill>
            <a:miter lim="800000"/>
            <a:headEnd/>
            <a:tailEnd/>
          </a:ln>
          <a:scene3d>
            <a:camera prst="orthographicFront">
              <a:rot lat="0" lon="0" rev="21000000"/>
            </a:camera>
            <a:lightRig rig="threePt" dir="t"/>
          </a:scene3d>
        </p:spPr>
        <p:txBody>
          <a:bodyPr wrap="none" lIns="91435" tIns="45718" rIns="91435" bIns="45718" anchor="ctr"/>
          <a:lstStyle/>
          <a:p>
            <a:pPr algn="ctr" defTabSz="914353" eaLnBrk="0" hangingPunct="0">
              <a:defRPr/>
            </a:pPr>
            <a:endParaRPr lang="en-US">
              <a:solidFill>
                <a:srgbClr val="000000"/>
              </a:solidFill>
            </a:endParaRPr>
          </a:p>
        </p:txBody>
      </p:sp>
      <p:sp>
        <p:nvSpPr>
          <p:cNvPr id="65556" name="Text Box 32"/>
          <p:cNvSpPr txBox="1">
            <a:spLocks noChangeArrowheads="1"/>
          </p:cNvSpPr>
          <p:nvPr/>
        </p:nvSpPr>
        <p:spPr bwMode="auto">
          <a:xfrm>
            <a:off x="4851401" y="2921793"/>
            <a:ext cx="303213" cy="373659"/>
          </a:xfrm>
          <a:prstGeom prst="rect">
            <a:avLst/>
          </a:prstGeom>
          <a:noFill/>
          <a:ln w="9525">
            <a:noFill/>
            <a:miter lim="800000"/>
            <a:headEnd/>
            <a:tailEnd/>
          </a:ln>
        </p:spPr>
        <p:txBody>
          <a:bodyPr lIns="91435" tIns="45718" rIns="91435" bIns="45718">
            <a:spAutoFit/>
          </a:bodyPr>
          <a:lstStyle/>
          <a:p>
            <a:pPr algn="ctr" defTabSz="914353" eaLnBrk="0" hangingPunct="0">
              <a:defRPr/>
            </a:pPr>
            <a:r>
              <a:rPr lang="en-US" sz="1800">
                <a:solidFill>
                  <a:srgbClr val="000000"/>
                </a:solidFill>
                <a:latin typeface="MS Reference Sans Serif" pitchFamily="34" charset="0"/>
              </a:rPr>
              <a:t>N</a:t>
            </a:r>
          </a:p>
        </p:txBody>
      </p:sp>
      <p:sp>
        <p:nvSpPr>
          <p:cNvPr id="65557" name="Line 27"/>
          <p:cNvSpPr>
            <a:spLocks noChangeShapeType="1"/>
          </p:cNvSpPr>
          <p:nvPr/>
        </p:nvSpPr>
        <p:spPr bwMode="auto">
          <a:xfrm flipV="1">
            <a:off x="6253163" y="1762918"/>
            <a:ext cx="461962" cy="536575"/>
          </a:xfrm>
          <a:prstGeom prst="line">
            <a:avLst/>
          </a:prstGeom>
          <a:noFill/>
          <a:ln w="31750">
            <a:solidFill>
              <a:srgbClr val="339966"/>
            </a:solidFill>
            <a:prstDash val="sysDot"/>
            <a:round/>
            <a:headEnd/>
            <a:tailEnd type="triangle" w="med" len="med"/>
          </a:ln>
        </p:spPr>
        <p:txBody>
          <a:bodyPr lIns="91435" tIns="45718" rIns="91435" bIns="45718"/>
          <a:lstStyle/>
          <a:p>
            <a:pPr defTabSz="914353">
              <a:defRPr/>
            </a:pPr>
            <a:endParaRPr lang="en-US">
              <a:solidFill>
                <a:srgbClr val="000000"/>
              </a:solidFill>
            </a:endParaRPr>
          </a:p>
        </p:txBody>
      </p:sp>
      <p:sp>
        <p:nvSpPr>
          <p:cNvPr id="65558" name="Text Box 37"/>
          <p:cNvSpPr txBox="1">
            <a:spLocks noChangeArrowheads="1"/>
          </p:cNvSpPr>
          <p:nvPr/>
        </p:nvSpPr>
        <p:spPr bwMode="auto">
          <a:xfrm>
            <a:off x="6680805" y="1388965"/>
            <a:ext cx="2100640" cy="461665"/>
          </a:xfrm>
          <a:prstGeom prst="rect">
            <a:avLst/>
          </a:prstGeom>
          <a:noFill/>
          <a:ln w="9525">
            <a:noFill/>
            <a:miter lim="800000"/>
            <a:headEnd/>
            <a:tailEnd/>
          </a:ln>
        </p:spPr>
        <p:txBody>
          <a:bodyPr wrap="none" lIns="91435" tIns="45718" rIns="91435" bIns="45718">
            <a:spAutoFit/>
          </a:bodyPr>
          <a:lstStyle/>
          <a:p>
            <a:pPr algn="ctr" defTabSz="914353" eaLnBrk="0" hangingPunct="0">
              <a:defRPr/>
            </a:pPr>
            <a:r>
              <a:rPr lang="en-US" sz="2400" dirty="0">
                <a:solidFill>
                  <a:srgbClr val="33CC33"/>
                </a:solidFill>
                <a:latin typeface="Symbol" pitchFamily="18" charset="2"/>
              </a:rPr>
              <a:t>p, h, pp, </a:t>
            </a:r>
            <a:r>
              <a:rPr lang="en-US" sz="2000" dirty="0">
                <a:solidFill>
                  <a:srgbClr val="33CC33"/>
                </a:solidFill>
                <a:latin typeface="Arial"/>
              </a:rPr>
              <a:t>KY</a:t>
            </a:r>
            <a:r>
              <a:rPr lang="en-US" sz="2400" dirty="0">
                <a:solidFill>
                  <a:srgbClr val="33CC33"/>
                </a:solidFill>
                <a:latin typeface="Arial"/>
              </a:rPr>
              <a:t>,…</a:t>
            </a:r>
          </a:p>
        </p:txBody>
      </p:sp>
      <p:sp>
        <p:nvSpPr>
          <p:cNvPr id="33" name="AutoShape 28"/>
          <p:cNvSpPr>
            <a:spLocks noChangeArrowheads="1"/>
          </p:cNvSpPr>
          <p:nvPr/>
        </p:nvSpPr>
        <p:spPr bwMode="auto">
          <a:xfrm rot="9000000">
            <a:off x="6315347" y="2693012"/>
            <a:ext cx="104775" cy="544512"/>
          </a:xfrm>
          <a:prstGeom prst="upArrow">
            <a:avLst>
              <a:gd name="adj1" fmla="val 50000"/>
              <a:gd name="adj2" fmla="val 129924"/>
            </a:avLst>
          </a:prstGeom>
          <a:solidFill>
            <a:schemeClr val="tx1"/>
          </a:solidFill>
          <a:ln w="9525">
            <a:solidFill>
              <a:schemeClr val="tx1"/>
            </a:solidFill>
            <a:miter lim="800000"/>
            <a:headEnd/>
            <a:tailEnd/>
          </a:ln>
          <a:scene3d>
            <a:camera prst="orthographicFront">
              <a:rot lat="0" lon="0" rev="600000"/>
            </a:camera>
            <a:lightRig rig="threePt" dir="t"/>
          </a:scene3d>
        </p:spPr>
        <p:txBody>
          <a:bodyPr wrap="none" lIns="91435" tIns="45718" rIns="91435" bIns="45718" anchor="ctr"/>
          <a:lstStyle/>
          <a:p>
            <a:pPr algn="ctr" defTabSz="914353" eaLnBrk="0" hangingPunct="0">
              <a:defRPr/>
            </a:pPr>
            <a:endParaRPr lang="en-US">
              <a:solidFill>
                <a:srgbClr val="000000"/>
              </a:solidFill>
            </a:endParaRPr>
          </a:p>
        </p:txBody>
      </p:sp>
      <p:sp>
        <p:nvSpPr>
          <p:cNvPr id="65560" name="Text Box 33"/>
          <p:cNvSpPr txBox="1">
            <a:spLocks noChangeArrowheads="1"/>
          </p:cNvSpPr>
          <p:nvPr/>
        </p:nvSpPr>
        <p:spPr bwMode="auto">
          <a:xfrm>
            <a:off x="6599943" y="2907782"/>
            <a:ext cx="535781" cy="373659"/>
          </a:xfrm>
          <a:prstGeom prst="rect">
            <a:avLst/>
          </a:prstGeom>
          <a:noFill/>
          <a:ln w="9525">
            <a:noFill/>
            <a:miter lim="800000"/>
            <a:headEnd/>
            <a:tailEnd/>
          </a:ln>
        </p:spPr>
        <p:txBody>
          <a:bodyPr wrap="square" lIns="91435" tIns="45718" rIns="91435" bIns="45718">
            <a:spAutoFit/>
          </a:bodyPr>
          <a:lstStyle/>
          <a:p>
            <a:pPr algn="ctr" defTabSz="914353" eaLnBrk="0" hangingPunct="0">
              <a:defRPr/>
            </a:pPr>
            <a:r>
              <a:rPr lang="en-US" sz="1800" dirty="0">
                <a:solidFill>
                  <a:srgbClr val="000000"/>
                </a:solidFill>
                <a:latin typeface="MS Reference Sans Serif" pitchFamily="34" charset="0"/>
              </a:rPr>
              <a:t>N</a:t>
            </a:r>
            <a:r>
              <a:rPr lang="en-US" sz="1800" b="1" dirty="0">
                <a:solidFill>
                  <a:srgbClr val="000000"/>
                </a:solidFill>
                <a:latin typeface="MS Reference Sans Serif" pitchFamily="34" charset="0"/>
              </a:rPr>
              <a:t>’</a:t>
            </a:r>
            <a:endParaRPr lang="en-US" sz="1800" b="1" dirty="0">
              <a:solidFill>
                <a:srgbClr val="000000"/>
              </a:solidFill>
              <a:latin typeface="Symbol" pitchFamily="18" charset="2"/>
            </a:endParaRPr>
          </a:p>
        </p:txBody>
      </p:sp>
      <p:sp>
        <p:nvSpPr>
          <p:cNvPr id="65561" name="TextBox 58"/>
          <p:cNvSpPr txBox="1">
            <a:spLocks noChangeArrowheads="1"/>
          </p:cNvSpPr>
          <p:nvPr/>
        </p:nvSpPr>
        <p:spPr bwMode="auto">
          <a:xfrm>
            <a:off x="3821114" y="2186781"/>
            <a:ext cx="454025" cy="646112"/>
          </a:xfrm>
          <a:prstGeom prst="rect">
            <a:avLst/>
          </a:prstGeom>
          <a:noFill/>
          <a:ln w="9525">
            <a:noFill/>
            <a:miter lim="800000"/>
            <a:headEnd/>
            <a:tailEnd/>
          </a:ln>
        </p:spPr>
        <p:txBody>
          <a:bodyPr wrap="none" lIns="91435" tIns="45718" rIns="91435" bIns="45718">
            <a:spAutoFit/>
          </a:bodyPr>
          <a:lstStyle/>
          <a:p>
            <a:pPr algn="ctr" defTabSz="914353" eaLnBrk="0" hangingPunct="0">
              <a:defRPr/>
            </a:pPr>
            <a:r>
              <a:rPr lang="en-US">
                <a:solidFill>
                  <a:srgbClr val="000000"/>
                </a:solidFill>
              </a:rPr>
              <a:t>+</a:t>
            </a:r>
          </a:p>
        </p:txBody>
      </p:sp>
      <p:sp>
        <p:nvSpPr>
          <p:cNvPr id="65562" name="TextBox 58"/>
          <p:cNvSpPr txBox="1">
            <a:spLocks noChangeArrowheads="1"/>
          </p:cNvSpPr>
          <p:nvPr/>
        </p:nvSpPr>
        <p:spPr bwMode="auto">
          <a:xfrm>
            <a:off x="2571751" y="1942305"/>
            <a:ext cx="365125" cy="646112"/>
          </a:xfrm>
          <a:prstGeom prst="rect">
            <a:avLst/>
          </a:prstGeom>
          <a:noFill/>
          <a:ln w="9525">
            <a:noFill/>
            <a:miter lim="800000"/>
            <a:headEnd/>
            <a:tailEnd/>
          </a:ln>
        </p:spPr>
        <p:txBody>
          <a:bodyPr lIns="91435" tIns="45718" rIns="91435" bIns="45718">
            <a:spAutoFit/>
          </a:bodyPr>
          <a:lstStyle/>
          <a:p>
            <a:pPr algn="ctr" defTabSz="914353" eaLnBrk="0" hangingPunct="0">
              <a:defRPr/>
            </a:pPr>
            <a:r>
              <a:rPr lang="en-US">
                <a:solidFill>
                  <a:srgbClr val="000000"/>
                </a:solidFill>
              </a:rPr>
              <a:t>*</a:t>
            </a:r>
          </a:p>
        </p:txBody>
      </p:sp>
      <p:sp>
        <p:nvSpPr>
          <p:cNvPr id="65563" name="Oval 21"/>
          <p:cNvSpPr>
            <a:spLocks noChangeArrowheads="1"/>
          </p:cNvSpPr>
          <p:nvPr/>
        </p:nvSpPr>
        <p:spPr bwMode="auto">
          <a:xfrm>
            <a:off x="1690688" y="2394742"/>
            <a:ext cx="215900" cy="192088"/>
          </a:xfrm>
          <a:prstGeom prst="ellipse">
            <a:avLst/>
          </a:prstGeom>
          <a:solidFill>
            <a:srgbClr val="FF0000"/>
          </a:solidFill>
          <a:ln w="9525">
            <a:solidFill>
              <a:schemeClr val="tx1"/>
            </a:solidFill>
            <a:round/>
            <a:headEnd/>
            <a:tailEnd/>
          </a:ln>
        </p:spPr>
        <p:txBody>
          <a:bodyPr wrap="none" lIns="91435" tIns="45718" rIns="91435" bIns="45718" anchor="ctr"/>
          <a:lstStyle/>
          <a:p>
            <a:pPr algn="ctr" defTabSz="914353" eaLnBrk="0" hangingPunct="0">
              <a:defRPr/>
            </a:pPr>
            <a:endParaRPr lang="ru-RU">
              <a:solidFill>
                <a:srgbClr val="000000"/>
              </a:solidFill>
            </a:endParaRPr>
          </a:p>
        </p:txBody>
      </p:sp>
      <p:sp>
        <p:nvSpPr>
          <p:cNvPr id="65564" name="Oval 21"/>
          <p:cNvSpPr>
            <a:spLocks noChangeArrowheads="1"/>
          </p:cNvSpPr>
          <p:nvPr/>
        </p:nvSpPr>
        <p:spPr bwMode="auto">
          <a:xfrm>
            <a:off x="2801938" y="2383630"/>
            <a:ext cx="215900" cy="192087"/>
          </a:xfrm>
          <a:prstGeom prst="ellipse">
            <a:avLst/>
          </a:prstGeom>
          <a:solidFill>
            <a:srgbClr val="00B050"/>
          </a:solidFill>
          <a:ln w="9525">
            <a:solidFill>
              <a:schemeClr val="tx1"/>
            </a:solidFill>
            <a:round/>
            <a:headEnd/>
            <a:tailEnd/>
          </a:ln>
        </p:spPr>
        <p:txBody>
          <a:bodyPr wrap="none" lIns="91435" tIns="45718" rIns="91435" bIns="45718" anchor="ctr"/>
          <a:lstStyle/>
          <a:p>
            <a:pPr algn="ctr" defTabSz="914353" eaLnBrk="0" hangingPunct="0">
              <a:defRPr/>
            </a:pPr>
            <a:endParaRPr lang="ru-RU">
              <a:solidFill>
                <a:srgbClr val="000000"/>
              </a:solidFill>
            </a:endParaRPr>
          </a:p>
        </p:txBody>
      </p:sp>
      <p:sp>
        <p:nvSpPr>
          <p:cNvPr id="65565" name="Line 24"/>
          <p:cNvSpPr>
            <a:spLocks noChangeShapeType="1"/>
          </p:cNvSpPr>
          <p:nvPr/>
        </p:nvSpPr>
        <p:spPr bwMode="auto">
          <a:xfrm>
            <a:off x="1892300" y="2564605"/>
            <a:ext cx="933450" cy="0"/>
          </a:xfrm>
          <a:prstGeom prst="line">
            <a:avLst/>
          </a:prstGeom>
          <a:noFill/>
          <a:ln w="25400">
            <a:solidFill>
              <a:schemeClr val="tx1"/>
            </a:solidFill>
            <a:round/>
            <a:headEnd/>
            <a:tailEnd/>
          </a:ln>
        </p:spPr>
        <p:txBody>
          <a:bodyPr lIns="91435" tIns="45718" rIns="91435" bIns="45718"/>
          <a:lstStyle/>
          <a:p>
            <a:pPr defTabSz="914353">
              <a:defRPr/>
            </a:pPr>
            <a:endParaRPr lang="en-US">
              <a:solidFill>
                <a:srgbClr val="000000"/>
              </a:solidFill>
            </a:endParaRPr>
          </a:p>
        </p:txBody>
      </p:sp>
      <p:sp>
        <p:nvSpPr>
          <p:cNvPr id="65566" name="Line 24"/>
          <p:cNvSpPr>
            <a:spLocks noChangeShapeType="1"/>
          </p:cNvSpPr>
          <p:nvPr/>
        </p:nvSpPr>
        <p:spPr bwMode="auto">
          <a:xfrm>
            <a:off x="1868488" y="2482055"/>
            <a:ext cx="933450" cy="0"/>
          </a:xfrm>
          <a:prstGeom prst="line">
            <a:avLst/>
          </a:prstGeom>
          <a:noFill/>
          <a:ln w="25400">
            <a:solidFill>
              <a:schemeClr val="tx1"/>
            </a:solidFill>
            <a:round/>
            <a:headEnd/>
            <a:tailEnd/>
          </a:ln>
        </p:spPr>
        <p:txBody>
          <a:bodyPr lIns="91435" tIns="45718" rIns="91435" bIns="45718"/>
          <a:lstStyle/>
          <a:p>
            <a:pPr defTabSz="914353">
              <a:defRPr/>
            </a:pPr>
            <a:endParaRPr lang="en-US">
              <a:solidFill>
                <a:srgbClr val="000000"/>
              </a:solidFill>
            </a:endParaRPr>
          </a:p>
        </p:txBody>
      </p:sp>
      <p:sp>
        <p:nvSpPr>
          <p:cNvPr id="65567" name="AutoShape 22"/>
          <p:cNvSpPr>
            <a:spLocks noChangeArrowheads="1"/>
          </p:cNvSpPr>
          <p:nvPr/>
        </p:nvSpPr>
        <p:spPr bwMode="auto">
          <a:xfrm rot="1800000">
            <a:off x="1516063" y="2477292"/>
            <a:ext cx="119062" cy="544513"/>
          </a:xfrm>
          <a:prstGeom prst="upArrow">
            <a:avLst>
              <a:gd name="adj1" fmla="val 50000"/>
              <a:gd name="adj2" fmla="val 114334"/>
            </a:avLst>
          </a:prstGeom>
          <a:solidFill>
            <a:schemeClr val="tx1"/>
          </a:solidFill>
          <a:ln w="9525">
            <a:solidFill>
              <a:schemeClr val="tx1"/>
            </a:solidFill>
            <a:miter lim="800000"/>
            <a:headEnd/>
            <a:tailEnd/>
          </a:ln>
        </p:spPr>
        <p:txBody>
          <a:bodyPr wrap="none" lIns="91435" tIns="45718" rIns="91435" bIns="45718" anchor="ctr"/>
          <a:lstStyle/>
          <a:p>
            <a:pPr algn="ctr" defTabSz="914353" eaLnBrk="0" hangingPunct="0">
              <a:defRPr/>
            </a:pPr>
            <a:endParaRPr lang="ru-RU">
              <a:solidFill>
                <a:srgbClr val="000000"/>
              </a:solidFill>
            </a:endParaRPr>
          </a:p>
        </p:txBody>
      </p:sp>
      <p:sp>
        <p:nvSpPr>
          <p:cNvPr id="65568" name="TextBox 42"/>
          <p:cNvSpPr txBox="1">
            <a:spLocks noChangeArrowheads="1"/>
          </p:cNvSpPr>
          <p:nvPr/>
        </p:nvSpPr>
        <p:spPr bwMode="auto">
          <a:xfrm>
            <a:off x="-5771" y="5192725"/>
            <a:ext cx="9129499" cy="584771"/>
          </a:xfrm>
          <a:prstGeom prst="rect">
            <a:avLst/>
          </a:prstGeom>
          <a:noFill/>
          <a:ln w="9525">
            <a:noFill/>
            <a:miter lim="800000"/>
            <a:headEnd/>
            <a:tailEnd/>
          </a:ln>
        </p:spPr>
        <p:txBody>
          <a:bodyPr wrap="square" lIns="91435" tIns="45718" rIns="91435" bIns="45718">
            <a:spAutoFit/>
          </a:bodyPr>
          <a:lstStyle/>
          <a:p>
            <a:pPr marL="288925" lvl="1" indent="-168275" defTabSz="914353" eaLnBrk="0" hangingPunct="0">
              <a:buClr>
                <a:srgbClr val="C00000"/>
              </a:buClr>
              <a:buFont typeface="Arial" pitchFamily="34" charset="0"/>
              <a:buChar char="•"/>
              <a:defRPr/>
            </a:pPr>
            <a:r>
              <a:rPr lang="en-US" sz="1600" b="1" dirty="0">
                <a:solidFill>
                  <a:srgbClr val="000000"/>
                </a:solidFill>
              </a:rPr>
              <a:t>Consistent results on the </a:t>
            </a:r>
            <a:r>
              <a:rPr lang="en-US" sz="1600" b="1" dirty="0" err="1">
                <a:solidFill>
                  <a:srgbClr val="000000"/>
                </a:solidFill>
                <a:latin typeface="Symbol" pitchFamily="18" charset="2"/>
              </a:rPr>
              <a:t>g</a:t>
            </a:r>
            <a:r>
              <a:rPr lang="en-US" sz="1600" b="1" baseline="-25000" dirty="0" err="1">
                <a:solidFill>
                  <a:srgbClr val="000000"/>
                </a:solidFill>
                <a:latin typeface="+mn-lt"/>
              </a:rPr>
              <a:t>r,</a:t>
            </a:r>
            <a:r>
              <a:rPr lang="en-US" sz="1600" b="1" baseline="-25000" dirty="0" err="1">
                <a:solidFill>
                  <a:srgbClr val="000000"/>
                </a:solidFill>
              </a:rPr>
              <a:t>v</a:t>
            </a:r>
            <a:r>
              <a:rPr lang="en-US" sz="1600" b="1" dirty="0" err="1">
                <a:solidFill>
                  <a:srgbClr val="000000"/>
                </a:solidFill>
              </a:rPr>
              <a:t>pN</a:t>
            </a:r>
            <a:r>
              <a:rPr lang="en-US" sz="1600" b="1" dirty="0">
                <a:solidFill>
                  <a:srgbClr val="000000"/>
                </a:solidFill>
              </a:rPr>
              <a:t>* photo-/electrocouplings from different meson photo-/electroproduction channels allow us to validate reliable extraction of these quantities.</a:t>
            </a:r>
          </a:p>
        </p:txBody>
      </p:sp>
      <p:sp>
        <p:nvSpPr>
          <p:cNvPr id="65569" name="TextBox 43"/>
          <p:cNvSpPr txBox="1">
            <a:spLocks noChangeArrowheads="1"/>
          </p:cNvSpPr>
          <p:nvPr/>
        </p:nvSpPr>
        <p:spPr bwMode="auto">
          <a:xfrm>
            <a:off x="1134021" y="1005840"/>
            <a:ext cx="2316660" cy="338554"/>
          </a:xfrm>
          <a:prstGeom prst="rect">
            <a:avLst/>
          </a:prstGeom>
          <a:noFill/>
          <a:ln w="9525">
            <a:noFill/>
            <a:miter lim="800000"/>
            <a:headEnd/>
            <a:tailEnd/>
          </a:ln>
        </p:spPr>
        <p:txBody>
          <a:bodyPr wrap="none" lIns="91435" tIns="45718" rIns="91435" bIns="45718">
            <a:spAutoFit/>
          </a:bodyPr>
          <a:lstStyle/>
          <a:p>
            <a:pPr algn="ctr" defTabSz="914353" eaLnBrk="0" hangingPunct="0">
              <a:defRPr/>
            </a:pPr>
            <a:r>
              <a:rPr lang="en-US" sz="1600" b="1" dirty="0">
                <a:solidFill>
                  <a:srgbClr val="000000"/>
                </a:solidFill>
              </a:rPr>
              <a:t>Resonant amplitudes</a:t>
            </a:r>
          </a:p>
        </p:txBody>
      </p:sp>
      <p:sp>
        <p:nvSpPr>
          <p:cNvPr id="65570" name="TextBox 44"/>
          <p:cNvSpPr txBox="1">
            <a:spLocks noChangeArrowheads="1"/>
          </p:cNvSpPr>
          <p:nvPr/>
        </p:nvSpPr>
        <p:spPr bwMode="auto">
          <a:xfrm>
            <a:off x="4856128" y="1001425"/>
            <a:ext cx="2685072" cy="341198"/>
          </a:xfrm>
          <a:prstGeom prst="rect">
            <a:avLst/>
          </a:prstGeom>
          <a:noFill/>
          <a:ln w="9525">
            <a:noFill/>
            <a:miter lim="800000"/>
            <a:headEnd/>
            <a:tailEnd/>
          </a:ln>
        </p:spPr>
        <p:txBody>
          <a:bodyPr wrap="none" lIns="91435" tIns="45718" rIns="91435" bIns="45718">
            <a:spAutoFit/>
          </a:bodyPr>
          <a:lstStyle/>
          <a:p>
            <a:pPr algn="ctr" defTabSz="914353" eaLnBrk="0" hangingPunct="0">
              <a:defRPr/>
            </a:pPr>
            <a:r>
              <a:rPr lang="en-US" sz="1600" b="1" dirty="0">
                <a:solidFill>
                  <a:srgbClr val="000000"/>
                </a:solidFill>
              </a:rPr>
              <a:t>Non-resonant amplitudes</a:t>
            </a:r>
          </a:p>
        </p:txBody>
      </p:sp>
      <p:graphicFrame>
        <p:nvGraphicFramePr>
          <p:cNvPr id="43" name="Object 42"/>
          <p:cNvGraphicFramePr>
            <a:graphicFrameLocks noChangeAspect="1"/>
          </p:cNvGraphicFramePr>
          <p:nvPr>
            <p:extLst>
              <p:ext uri="{D42A27DB-BD31-4B8C-83A1-F6EECF244321}">
                <p14:modId xmlns:p14="http://schemas.microsoft.com/office/powerpoint/2010/main" val="2473207381"/>
              </p:ext>
            </p:extLst>
          </p:nvPr>
        </p:nvGraphicFramePr>
        <p:xfrm>
          <a:off x="4181943" y="4086823"/>
          <a:ext cx="4126239" cy="1168922"/>
        </p:xfrm>
        <a:graphic>
          <a:graphicData uri="http://schemas.openxmlformats.org/presentationml/2006/ole">
            <mc:AlternateContent xmlns:mc="http://schemas.openxmlformats.org/markup-compatibility/2006">
              <mc:Choice xmlns:v="urn:schemas-microsoft-com:vml" Requires="v">
                <p:oleObj name="Equation" r:id="rId3" imgW="2628720" imgH="761760" progId="Equation.3">
                  <p:embed/>
                </p:oleObj>
              </mc:Choice>
              <mc:Fallback>
                <p:oleObj name="Equation" r:id="rId3" imgW="2628720" imgH="761760" progId="Equation.3">
                  <p:embed/>
                  <p:pic>
                    <p:nvPicPr>
                      <p:cNvPr id="43" name="Object 42"/>
                      <p:cNvPicPr>
                        <a:picLocks noChangeAspect="1" noChangeArrowheads="1"/>
                      </p:cNvPicPr>
                      <p:nvPr/>
                    </p:nvPicPr>
                    <p:blipFill>
                      <a:blip r:embed="rId4"/>
                      <a:srcRect/>
                      <a:stretch>
                        <a:fillRect/>
                      </a:stretch>
                    </p:blipFill>
                    <p:spPr bwMode="auto">
                      <a:xfrm>
                        <a:off x="4181943" y="4086823"/>
                        <a:ext cx="4126239" cy="1168922"/>
                      </a:xfrm>
                      <a:prstGeom prst="rect">
                        <a:avLst/>
                      </a:prstGeom>
                      <a:noFill/>
                    </p:spPr>
                  </p:pic>
                </p:oleObj>
              </mc:Fallback>
            </mc:AlternateContent>
          </a:graphicData>
        </a:graphic>
      </p:graphicFrame>
      <p:sp>
        <p:nvSpPr>
          <p:cNvPr id="44" name="TextBox 43"/>
          <p:cNvSpPr txBox="1"/>
          <p:nvPr/>
        </p:nvSpPr>
        <p:spPr>
          <a:xfrm>
            <a:off x="4533900" y="3476204"/>
            <a:ext cx="3581400" cy="523220"/>
          </a:xfrm>
          <a:prstGeom prst="rect">
            <a:avLst/>
          </a:prstGeom>
          <a:noFill/>
        </p:spPr>
        <p:txBody>
          <a:bodyPr wrap="square" lIns="91435" tIns="45718" rIns="91435" bIns="45718" rtlCol="0">
            <a:spAutoFit/>
          </a:bodyPr>
          <a:lstStyle/>
          <a:p>
            <a:pPr defTabSz="914353">
              <a:defRPr/>
            </a:pPr>
            <a:r>
              <a:rPr lang="en-US" sz="1400" b="1" u="sng" dirty="0">
                <a:solidFill>
                  <a:srgbClr val="000000"/>
                </a:solidFill>
              </a:rPr>
              <a:t>Definition of N* photo-/</a:t>
            </a:r>
            <a:r>
              <a:rPr lang="en-US" sz="1400" b="1" u="sng" dirty="0" err="1">
                <a:solidFill>
                  <a:srgbClr val="000000"/>
                </a:solidFill>
              </a:rPr>
              <a:t>electrocouplings</a:t>
            </a:r>
            <a:r>
              <a:rPr lang="en-US" sz="1400" b="1" u="sng" dirty="0">
                <a:solidFill>
                  <a:srgbClr val="000000"/>
                </a:solidFill>
              </a:rPr>
              <a:t> </a:t>
            </a:r>
          </a:p>
          <a:p>
            <a:pPr defTabSz="914353">
              <a:defRPr/>
            </a:pPr>
            <a:r>
              <a:rPr lang="en-US" sz="1400" b="1" u="sng" dirty="0">
                <a:solidFill>
                  <a:srgbClr val="000000"/>
                </a:solidFill>
              </a:rPr>
              <a:t>employed in CLAS data analyses</a:t>
            </a:r>
            <a:r>
              <a:rPr lang="en-US" sz="1400" b="1" u="sng" dirty="0">
                <a:solidFill>
                  <a:srgbClr val="000000"/>
                </a:solidFill>
                <a:latin typeface="Arial"/>
              </a:rPr>
              <a:t>:</a:t>
            </a:r>
            <a:r>
              <a:rPr lang="en-US" sz="1400" b="1" dirty="0">
                <a:solidFill>
                  <a:srgbClr val="000000"/>
                </a:solidFill>
                <a:latin typeface="Arial"/>
              </a:rPr>
              <a:t> </a:t>
            </a:r>
          </a:p>
        </p:txBody>
      </p:sp>
      <p:sp>
        <p:nvSpPr>
          <p:cNvPr id="48" name="TextBox 47"/>
          <p:cNvSpPr txBox="1"/>
          <p:nvPr/>
        </p:nvSpPr>
        <p:spPr>
          <a:xfrm>
            <a:off x="203185" y="1942305"/>
            <a:ext cx="298480" cy="338554"/>
          </a:xfrm>
          <a:prstGeom prst="rect">
            <a:avLst/>
          </a:prstGeom>
          <a:noFill/>
        </p:spPr>
        <p:txBody>
          <a:bodyPr wrap="none" lIns="91435" tIns="45718" rIns="91435" bIns="45718" rtlCol="0">
            <a:spAutoFit/>
          </a:bodyPr>
          <a:lstStyle/>
          <a:p>
            <a:pPr defTabSz="914353">
              <a:defRPr/>
            </a:pPr>
            <a:r>
              <a:rPr lang="en-US" sz="1600" dirty="0">
                <a:solidFill>
                  <a:srgbClr val="000000"/>
                </a:solidFill>
              </a:rPr>
              <a:t>e</a:t>
            </a:r>
          </a:p>
        </p:txBody>
      </p:sp>
      <p:sp>
        <p:nvSpPr>
          <p:cNvPr id="49" name="TextBox 48"/>
          <p:cNvSpPr txBox="1"/>
          <p:nvPr/>
        </p:nvSpPr>
        <p:spPr>
          <a:xfrm>
            <a:off x="733132" y="1344404"/>
            <a:ext cx="343364" cy="338554"/>
          </a:xfrm>
          <a:prstGeom prst="rect">
            <a:avLst/>
          </a:prstGeom>
          <a:noFill/>
        </p:spPr>
        <p:txBody>
          <a:bodyPr wrap="none" lIns="91435" tIns="45718" rIns="91435" bIns="45718" rtlCol="0">
            <a:spAutoFit/>
          </a:bodyPr>
          <a:lstStyle/>
          <a:p>
            <a:pPr defTabSz="914353">
              <a:defRPr/>
            </a:pPr>
            <a:r>
              <a:rPr lang="en-US" sz="1600" dirty="0">
                <a:solidFill>
                  <a:srgbClr val="000000"/>
                </a:solidFill>
              </a:rPr>
              <a:t>e’</a:t>
            </a:r>
          </a:p>
        </p:txBody>
      </p:sp>
      <p:sp>
        <p:nvSpPr>
          <p:cNvPr id="6" name="Slide Number Placeholder 5"/>
          <p:cNvSpPr>
            <a:spLocks noGrp="1"/>
          </p:cNvSpPr>
          <p:nvPr>
            <p:ph type="sldNum" sz="quarter" idx="12"/>
          </p:nvPr>
        </p:nvSpPr>
        <p:spPr>
          <a:xfrm>
            <a:off x="8743713" y="6553200"/>
            <a:ext cx="308237" cy="304800"/>
          </a:xfrm>
        </p:spPr>
        <p:txBody>
          <a:bodyPr/>
          <a:lstStyle/>
          <a:p>
            <a:pPr algn="ctr"/>
            <a:fld id="{66D3942C-BD50-4FC2-A952-1F84E0E6FA11}" type="slidenum">
              <a:rPr lang="en-US" sz="1200" smtClean="0"/>
              <a:pPr algn="ctr"/>
              <a:t>8</a:t>
            </a:fld>
            <a:endParaRPr lang="en-US" sz="1200" dirty="0"/>
          </a:p>
        </p:txBody>
      </p:sp>
    </p:spTree>
    <p:extLst>
      <p:ext uri="{BB962C8B-B14F-4D97-AF65-F5344CB8AC3E}">
        <p14:creationId xmlns:p14="http://schemas.microsoft.com/office/powerpoint/2010/main" val="2965276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609600" y="0"/>
            <a:ext cx="8153400" cy="673100"/>
          </a:xfrm>
        </p:spPr>
        <p:txBody>
          <a:bodyPr/>
          <a:lstStyle/>
          <a:p>
            <a:r>
              <a:rPr lang="en-US" sz="2000" dirty="0">
                <a:solidFill>
                  <a:srgbClr val="0000FF"/>
                </a:solidFill>
                <a:ea typeface="MS PGothic" pitchFamily="34" charset="-128"/>
              </a:rPr>
              <a:t>Summary of Published CLAS Data on Exclusive Meson Electroproduction off Protons in N* Excitation Region</a:t>
            </a:r>
            <a:endParaRPr lang="en-US" sz="2000" baseline="30000" dirty="0">
              <a:solidFill>
                <a:srgbClr val="0000FF"/>
              </a:solidFill>
              <a:ea typeface="MS PGothic" pitchFamily="34" charset="-128"/>
            </a:endParaRPr>
          </a:p>
        </p:txBody>
      </p:sp>
      <p:sp>
        <p:nvSpPr>
          <p:cNvPr id="1060" name="Line 4"/>
          <p:cNvSpPr>
            <a:spLocks noChangeShapeType="1"/>
          </p:cNvSpPr>
          <p:nvPr/>
        </p:nvSpPr>
        <p:spPr bwMode="auto">
          <a:xfrm>
            <a:off x="210" y="703785"/>
            <a:ext cx="9144000" cy="0"/>
          </a:xfrm>
          <a:prstGeom prst="line">
            <a:avLst/>
          </a:prstGeom>
          <a:noFill/>
          <a:ln w="25400">
            <a:solidFill>
              <a:srgbClr val="0000CC"/>
            </a:solidFill>
            <a:round/>
            <a:headEnd/>
            <a:tailEnd/>
          </a:ln>
        </p:spPr>
        <p:txBody>
          <a:bodyPr wrap="none" anchor="ctr"/>
          <a:lstStyle/>
          <a:p>
            <a:endParaRPr lang="en-US"/>
          </a:p>
        </p:txBody>
      </p:sp>
      <p:graphicFrame>
        <p:nvGraphicFramePr>
          <p:cNvPr id="12" name="Table 11"/>
          <p:cNvGraphicFramePr>
            <a:graphicFrameLocks noGrp="1"/>
          </p:cNvGraphicFramePr>
          <p:nvPr>
            <p:extLst>
              <p:ext uri="{D42A27DB-BD31-4B8C-83A1-F6EECF244321}">
                <p14:modId xmlns:p14="http://schemas.microsoft.com/office/powerpoint/2010/main" val="3536311394"/>
              </p:ext>
            </p:extLst>
          </p:nvPr>
        </p:nvGraphicFramePr>
        <p:xfrm>
          <a:off x="36822" y="900497"/>
          <a:ext cx="6780891" cy="4659610"/>
        </p:xfrm>
        <a:graphic>
          <a:graphicData uri="http://schemas.openxmlformats.org/drawingml/2006/table">
            <a:tbl>
              <a:tblPr firstRow="1" bandRow="1">
                <a:tableStyleId>{5C22544A-7EE6-4342-B048-85BDC9FD1C3A}</a:tableStyleId>
              </a:tblPr>
              <a:tblGrid>
                <a:gridCol w="1804224">
                  <a:extLst>
                    <a:ext uri="{9D8B030D-6E8A-4147-A177-3AD203B41FA5}">
                      <a16:colId xmlns:a16="http://schemas.microsoft.com/office/drawing/2014/main" val="20000"/>
                    </a:ext>
                  </a:extLst>
                </a:gridCol>
                <a:gridCol w="1658889">
                  <a:extLst>
                    <a:ext uri="{9D8B030D-6E8A-4147-A177-3AD203B41FA5}">
                      <a16:colId xmlns:a16="http://schemas.microsoft.com/office/drawing/2014/main" val="20001"/>
                    </a:ext>
                  </a:extLst>
                </a:gridCol>
                <a:gridCol w="1658889">
                  <a:extLst>
                    <a:ext uri="{9D8B030D-6E8A-4147-A177-3AD203B41FA5}">
                      <a16:colId xmlns:a16="http://schemas.microsoft.com/office/drawing/2014/main" val="20002"/>
                    </a:ext>
                  </a:extLst>
                </a:gridCol>
                <a:gridCol w="1658889">
                  <a:extLst>
                    <a:ext uri="{9D8B030D-6E8A-4147-A177-3AD203B41FA5}">
                      <a16:colId xmlns:a16="http://schemas.microsoft.com/office/drawing/2014/main" val="20003"/>
                    </a:ext>
                  </a:extLst>
                </a:gridCol>
              </a:tblGrid>
              <a:tr h="0">
                <a:tc>
                  <a:txBody>
                    <a:bodyPr/>
                    <a:lstStyle/>
                    <a:p>
                      <a:r>
                        <a:rPr lang="en-US" sz="1400" b="0" dirty="0" err="1">
                          <a:solidFill>
                            <a:schemeClr val="tx1"/>
                          </a:solidFill>
                        </a:rPr>
                        <a:t>Hadronic</a:t>
                      </a:r>
                      <a:r>
                        <a:rPr lang="en-US" sz="1400" b="0" baseline="0" dirty="0">
                          <a:solidFill>
                            <a:schemeClr val="tx1"/>
                          </a:solidFill>
                        </a:rPr>
                        <a:t> </a:t>
                      </a:r>
                      <a:r>
                        <a:rPr lang="en-US" sz="1400" b="0" dirty="0">
                          <a:solidFill>
                            <a:schemeClr val="tx1"/>
                          </a:solidFill>
                        </a:rPr>
                        <a:t>final state</a:t>
                      </a:r>
                      <a:endParaRPr lang="en-US" sz="1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dirty="0">
                          <a:solidFill>
                            <a:schemeClr val="tx1"/>
                          </a:solidFill>
                        </a:rPr>
                        <a:t>Covered</a:t>
                      </a:r>
                    </a:p>
                    <a:p>
                      <a:r>
                        <a:rPr lang="en-US" sz="1400" b="0" dirty="0">
                          <a:solidFill>
                            <a:schemeClr val="tx1"/>
                          </a:solidFill>
                        </a:rPr>
                        <a:t>W-range, </a:t>
                      </a:r>
                      <a:r>
                        <a:rPr lang="en-US" sz="1400" b="0" dirty="0" err="1">
                          <a:solidFill>
                            <a:schemeClr val="tx1"/>
                          </a:solidFill>
                        </a:rPr>
                        <a:t>GeV</a:t>
                      </a:r>
                      <a:endParaRPr lang="en-US"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dirty="0">
                          <a:solidFill>
                            <a:schemeClr val="tx1"/>
                          </a:solidFill>
                        </a:rPr>
                        <a:t>Covered</a:t>
                      </a:r>
                      <a:r>
                        <a:rPr lang="en-US" sz="1400" b="0" baseline="0" dirty="0">
                          <a:solidFill>
                            <a:schemeClr val="tx1"/>
                          </a:solidFill>
                        </a:rPr>
                        <a:t> Q</a:t>
                      </a:r>
                      <a:r>
                        <a:rPr lang="en-US" sz="1400" b="0" baseline="30000" dirty="0">
                          <a:solidFill>
                            <a:schemeClr val="tx1"/>
                          </a:solidFill>
                        </a:rPr>
                        <a:t>2</a:t>
                      </a:r>
                      <a:r>
                        <a:rPr lang="en-US" sz="1400" b="0" dirty="0">
                          <a:solidFill>
                            <a:schemeClr val="tx1"/>
                          </a:solidFill>
                        </a:rPr>
                        <a:t>-range, GeV</a:t>
                      </a:r>
                      <a:r>
                        <a:rPr lang="en-US" sz="1400" b="0" baseline="30000" dirty="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dirty="0">
                          <a:solidFill>
                            <a:schemeClr val="tx1"/>
                          </a:solidFill>
                        </a:rPr>
                        <a:t>Measured observables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785740">
                <a:tc>
                  <a:txBody>
                    <a:bodyPr/>
                    <a:lstStyle/>
                    <a:p>
                      <a:r>
                        <a:rPr lang="en-US" b="1" dirty="0" err="1">
                          <a:latin typeface="Symbol" pitchFamily="18" charset="2"/>
                        </a:rPr>
                        <a:t>p</a:t>
                      </a:r>
                      <a:r>
                        <a:rPr lang="en-US" b="1" baseline="30000" dirty="0" err="1"/>
                        <a:t>+</a:t>
                      </a:r>
                      <a:r>
                        <a:rPr lang="en-US" dirty="0" err="1"/>
                        <a:t>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967"/>
                    </a:solidFill>
                  </a:tcPr>
                </a:tc>
                <a:tc>
                  <a:txBody>
                    <a:bodyPr/>
                    <a:lstStyle/>
                    <a:p>
                      <a:pPr algn="l"/>
                      <a:r>
                        <a:rPr lang="en-US" sz="1400" b="1" dirty="0"/>
                        <a:t>1.1-1.38</a:t>
                      </a:r>
                    </a:p>
                    <a:p>
                      <a:pPr algn="l"/>
                      <a:r>
                        <a:rPr lang="en-US" sz="1400" b="1" dirty="0"/>
                        <a:t>1.1-1.55</a:t>
                      </a:r>
                    </a:p>
                    <a:p>
                      <a:pPr algn="l"/>
                      <a:r>
                        <a:rPr lang="en-US" sz="1400" b="1" dirty="0"/>
                        <a:t>1.1-1.70</a:t>
                      </a:r>
                    </a:p>
                    <a:p>
                      <a:pPr algn="l"/>
                      <a:r>
                        <a:rPr lang="en-US" sz="1400" b="1" dirty="0">
                          <a:solidFill>
                            <a:schemeClr val="tx1"/>
                          </a:solidFill>
                        </a:rPr>
                        <a:t>1.6-2.00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967"/>
                    </a:solidFill>
                  </a:tcPr>
                </a:tc>
                <a:tc>
                  <a:txBody>
                    <a:bodyPr/>
                    <a:lstStyle/>
                    <a:p>
                      <a:pPr algn="l"/>
                      <a:r>
                        <a:rPr lang="en-US" sz="1400" dirty="0"/>
                        <a:t> </a:t>
                      </a:r>
                      <a:r>
                        <a:rPr lang="en-US" sz="1400" b="1" dirty="0"/>
                        <a:t>0.16-0.36</a:t>
                      </a:r>
                    </a:p>
                    <a:p>
                      <a:pPr algn="l"/>
                      <a:r>
                        <a:rPr lang="en-US" sz="1400" b="1" dirty="0"/>
                        <a:t> 0.3-0.6</a:t>
                      </a:r>
                    </a:p>
                    <a:p>
                      <a:pPr algn="l"/>
                      <a:r>
                        <a:rPr lang="en-US" sz="1400" b="1" dirty="0"/>
                        <a:t> 1.7-4.5</a:t>
                      </a:r>
                    </a:p>
                    <a:p>
                      <a:pPr algn="l"/>
                      <a:r>
                        <a:rPr lang="en-US" sz="1400" b="1" dirty="0">
                          <a:solidFill>
                            <a:srgbClr val="0000FF"/>
                          </a:solidFill>
                        </a:rPr>
                        <a:t> </a:t>
                      </a:r>
                      <a:r>
                        <a:rPr lang="en-US" sz="1400" b="1" dirty="0">
                          <a:solidFill>
                            <a:schemeClr val="tx1"/>
                          </a:solidFill>
                        </a:rPr>
                        <a:t>1.8-4.5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967"/>
                    </a:solidFill>
                  </a:tcPr>
                </a:tc>
                <a:tc>
                  <a:txBody>
                    <a:bodyPr/>
                    <a:lstStyle/>
                    <a:p>
                      <a:pPr algn="l"/>
                      <a:r>
                        <a:rPr lang="en-US" sz="1400" dirty="0"/>
                        <a:t> </a:t>
                      </a:r>
                      <a:r>
                        <a:rPr lang="en-US" sz="1400" b="1" dirty="0" err="1"/>
                        <a:t>d</a:t>
                      </a:r>
                      <a:r>
                        <a:rPr lang="en-US" sz="1400" b="1" dirty="0" err="1">
                          <a:latin typeface="Symbol" pitchFamily="18" charset="2"/>
                        </a:rPr>
                        <a:t>s</a:t>
                      </a:r>
                      <a:r>
                        <a:rPr lang="en-US" sz="1400" b="1" dirty="0"/>
                        <a:t>/</a:t>
                      </a:r>
                      <a:r>
                        <a:rPr lang="en-US" sz="1400" b="1" dirty="0" err="1"/>
                        <a:t>d</a:t>
                      </a:r>
                      <a:r>
                        <a:rPr lang="en-US" sz="1400" b="1" dirty="0" err="1">
                          <a:latin typeface="Symbol" pitchFamily="18" charset="2"/>
                        </a:rPr>
                        <a:t>W</a:t>
                      </a:r>
                      <a:endParaRPr lang="en-US" sz="1400" b="1" dirty="0">
                        <a:latin typeface="Symbol" pitchFamily="18"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 </a:t>
                      </a:r>
                      <a:r>
                        <a:rPr lang="en-US" sz="1400" b="1" dirty="0" err="1"/>
                        <a:t>d</a:t>
                      </a:r>
                      <a:r>
                        <a:rPr lang="en-US" sz="1400" b="1" dirty="0" err="1">
                          <a:latin typeface="Symbol" pitchFamily="18" charset="2"/>
                        </a:rPr>
                        <a:t>s</a:t>
                      </a:r>
                      <a:r>
                        <a:rPr lang="en-US" sz="1400" b="1" dirty="0"/>
                        <a:t>/</a:t>
                      </a:r>
                      <a:r>
                        <a:rPr lang="en-US" sz="1400" b="1" dirty="0" err="1"/>
                        <a:t>d</a:t>
                      </a:r>
                      <a:r>
                        <a:rPr lang="en-US" sz="1400" b="1" dirty="0" err="1">
                          <a:latin typeface="Symbol" pitchFamily="18" charset="2"/>
                        </a:rPr>
                        <a:t>W</a:t>
                      </a:r>
                      <a:endParaRPr lang="en-US" sz="1400" b="1" dirty="0">
                        <a:latin typeface="Symbol" pitchFamily="18"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 d</a:t>
                      </a:r>
                      <a:r>
                        <a:rPr lang="en-US" sz="1400" b="1" dirty="0">
                          <a:latin typeface="Symbol" pitchFamily="18" charset="2"/>
                        </a:rPr>
                        <a:t>s</a:t>
                      </a:r>
                      <a:r>
                        <a:rPr lang="en-US" sz="1400" b="1" dirty="0"/>
                        <a:t>/</a:t>
                      </a:r>
                      <a:r>
                        <a:rPr lang="en-US" sz="1400" b="1" dirty="0" err="1"/>
                        <a:t>d</a:t>
                      </a:r>
                      <a:r>
                        <a:rPr lang="en-US" sz="1400" b="1" dirty="0" err="1">
                          <a:latin typeface="Symbol" pitchFamily="18" charset="2"/>
                        </a:rPr>
                        <a:t>W</a:t>
                      </a:r>
                      <a:r>
                        <a:rPr lang="en-US" sz="1400" b="1" dirty="0">
                          <a:latin typeface="Symbol" pitchFamily="18" charset="2"/>
                        </a:rPr>
                        <a:t>, </a:t>
                      </a:r>
                      <a:r>
                        <a:rPr lang="en-US" sz="1400" b="1" dirty="0">
                          <a:latin typeface="+mn-lt"/>
                        </a:rPr>
                        <a:t>A</a:t>
                      </a:r>
                      <a:r>
                        <a:rPr lang="en-US" sz="1400" b="1" baseline="-25000" dirty="0">
                          <a:latin typeface="+mn-lt"/>
                        </a:rPr>
                        <a:t>b</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25000" dirty="0">
                          <a:latin typeface="Symbol" pitchFamily="18" charset="2"/>
                        </a:rPr>
                        <a:t>  </a:t>
                      </a:r>
                      <a:r>
                        <a:rPr lang="en-US" sz="1400" b="1" dirty="0"/>
                        <a:t>d</a:t>
                      </a:r>
                      <a:r>
                        <a:rPr lang="en-US" sz="1400" b="1" dirty="0">
                          <a:latin typeface="Symbol" pitchFamily="18" charset="2"/>
                        </a:rPr>
                        <a:t>s</a:t>
                      </a:r>
                      <a:r>
                        <a:rPr lang="en-US" sz="1400" b="1" dirty="0"/>
                        <a:t>/</a:t>
                      </a:r>
                      <a:r>
                        <a:rPr lang="en-US" sz="1400" b="1" dirty="0" err="1"/>
                        <a:t>d</a:t>
                      </a:r>
                      <a:r>
                        <a:rPr lang="en-US" sz="1400" b="1" dirty="0" err="1">
                          <a:latin typeface="Symbol" pitchFamily="18" charset="2"/>
                        </a:rPr>
                        <a:t>W</a:t>
                      </a:r>
                      <a:endParaRPr lang="en-US" sz="1400" b="1" dirty="0">
                        <a:latin typeface="Symbol" pitchFamily="18" charset="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967"/>
                    </a:solidFill>
                  </a:tcPr>
                </a:tc>
                <a:extLst>
                  <a:ext uri="{0D108BD9-81ED-4DB2-BD59-A6C34878D82A}">
                    <a16:rowId xmlns:a16="http://schemas.microsoft.com/office/drawing/2014/main" val="10001"/>
                  </a:ext>
                </a:extLst>
              </a:tr>
              <a:tr h="7857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latin typeface="Symbol" pitchFamily="18" charset="2"/>
                        </a:rPr>
                        <a:t>p</a:t>
                      </a:r>
                      <a:r>
                        <a:rPr lang="en-US" b="1" baseline="30000" dirty="0">
                          <a:latin typeface="+mn-lt"/>
                        </a:rPr>
                        <a:t>0</a:t>
                      </a:r>
                      <a:r>
                        <a:rPr lang="en-US" b="0" baseline="0" dirty="0">
                          <a:latin typeface="+mn-lt"/>
                        </a:rPr>
                        <a:t>p</a:t>
                      </a:r>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D63"/>
                    </a:solidFill>
                  </a:tcPr>
                </a:tc>
                <a:tc>
                  <a:txBody>
                    <a:bodyPr/>
                    <a:lstStyle/>
                    <a:p>
                      <a:pPr algn="l"/>
                      <a:r>
                        <a:rPr lang="en-US" sz="1400" b="1" dirty="0"/>
                        <a:t>1.1-1.38</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1.1-1.68</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1.1-1.39</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1.1-1.80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D63"/>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 </a:t>
                      </a:r>
                      <a:r>
                        <a:rPr lang="en-US" sz="1400" b="1" dirty="0"/>
                        <a:t>0.16-0.36</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 0.4-1.8</a:t>
                      </a:r>
                    </a:p>
                    <a:p>
                      <a:pPr algn="l"/>
                      <a:r>
                        <a:rPr lang="en-US" sz="1400" b="1" dirty="0"/>
                        <a:t> 3.0-6.0 </a:t>
                      </a:r>
                    </a:p>
                    <a:p>
                      <a:pPr algn="l"/>
                      <a:r>
                        <a:rPr lang="en-US" sz="1400" b="1" dirty="0"/>
                        <a:t> 0.4-1.0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D63"/>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 </a:t>
                      </a:r>
                      <a:r>
                        <a:rPr lang="en-US" sz="1400" b="1" dirty="0" err="1"/>
                        <a:t>d</a:t>
                      </a:r>
                      <a:r>
                        <a:rPr lang="en-US" sz="1400" b="1" dirty="0" err="1">
                          <a:latin typeface="Symbol" pitchFamily="18" charset="2"/>
                        </a:rPr>
                        <a:t>s</a:t>
                      </a:r>
                      <a:r>
                        <a:rPr lang="en-US" sz="1400" b="1" dirty="0"/>
                        <a:t>/</a:t>
                      </a:r>
                      <a:r>
                        <a:rPr lang="en-US" sz="1400" b="1" dirty="0" err="1"/>
                        <a:t>d</a:t>
                      </a:r>
                      <a:r>
                        <a:rPr lang="en-US" sz="1400" b="1" dirty="0" err="1">
                          <a:latin typeface="Symbol" pitchFamily="18" charset="2"/>
                        </a:rPr>
                        <a:t>W</a:t>
                      </a:r>
                      <a:endParaRPr lang="en-US" sz="1400" b="1" dirty="0">
                        <a:latin typeface="Symbol" pitchFamily="18" charset="2"/>
                      </a:endParaRPr>
                    </a:p>
                    <a:p>
                      <a:pPr algn="l"/>
                      <a:r>
                        <a:rPr lang="en-US" sz="1400" b="1" dirty="0"/>
                        <a:t> d</a:t>
                      </a:r>
                      <a:r>
                        <a:rPr lang="en-US" sz="1400" b="1" dirty="0">
                          <a:latin typeface="Symbol" pitchFamily="18" charset="2"/>
                        </a:rPr>
                        <a:t>s</a:t>
                      </a:r>
                      <a:r>
                        <a:rPr lang="en-US" sz="1400" b="1" dirty="0"/>
                        <a:t>/</a:t>
                      </a:r>
                      <a:r>
                        <a:rPr lang="en-US" sz="1400" b="1" dirty="0" err="1"/>
                        <a:t>d</a:t>
                      </a:r>
                      <a:r>
                        <a:rPr lang="en-US" sz="1400" b="1" dirty="0" err="1">
                          <a:latin typeface="Symbol" pitchFamily="18" charset="2"/>
                        </a:rPr>
                        <a:t>W</a:t>
                      </a:r>
                      <a:r>
                        <a:rPr lang="en-US" sz="1400" b="1" dirty="0">
                          <a:latin typeface="Symbol" pitchFamily="18" charset="2"/>
                        </a:rPr>
                        <a:t>, </a:t>
                      </a:r>
                      <a:r>
                        <a:rPr lang="en-US" sz="1400" b="1" dirty="0">
                          <a:latin typeface="+mn-lt"/>
                        </a:rPr>
                        <a:t>A</a:t>
                      </a:r>
                      <a:r>
                        <a:rPr lang="en-US" sz="1400" b="1" baseline="-25000" dirty="0">
                          <a:latin typeface="+mn-lt"/>
                        </a:rPr>
                        <a:t>b</a:t>
                      </a:r>
                      <a:r>
                        <a:rPr lang="en-US" sz="1400" b="1" dirty="0">
                          <a:latin typeface="+mn-lt"/>
                        </a:rPr>
                        <a:t>, A</a:t>
                      </a:r>
                      <a:r>
                        <a:rPr lang="en-US" sz="1400" b="1" baseline="-25000" dirty="0">
                          <a:latin typeface="+mn-lt"/>
                        </a:rPr>
                        <a:t>t</a:t>
                      </a:r>
                      <a:r>
                        <a:rPr lang="en-US" sz="1400" b="1" dirty="0">
                          <a:latin typeface="+mn-lt"/>
                        </a:rPr>
                        <a:t>, </a:t>
                      </a:r>
                      <a:r>
                        <a:rPr lang="en-US" sz="1400" b="1" dirty="0" err="1">
                          <a:latin typeface="+mn-lt"/>
                        </a:rPr>
                        <a:t>A</a:t>
                      </a:r>
                      <a:r>
                        <a:rPr lang="en-US" sz="1400" b="1" baseline="-25000" dirty="0" err="1">
                          <a:latin typeface="+mn-lt"/>
                        </a:rPr>
                        <a:t>bt</a:t>
                      </a:r>
                      <a:endParaRPr lang="en-US" sz="1400" b="1" baseline="-2500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 d</a:t>
                      </a:r>
                      <a:r>
                        <a:rPr lang="en-US" sz="1400" b="1" dirty="0">
                          <a:latin typeface="Symbol" pitchFamily="18" charset="2"/>
                        </a:rPr>
                        <a:t>s</a:t>
                      </a:r>
                      <a:r>
                        <a:rPr lang="en-US" sz="1400" b="1" dirty="0"/>
                        <a:t>/</a:t>
                      </a:r>
                      <a:r>
                        <a:rPr lang="en-US" sz="1400" b="1" dirty="0" err="1"/>
                        <a:t>d</a:t>
                      </a:r>
                      <a:r>
                        <a:rPr lang="en-US" sz="1400" b="1" dirty="0" err="1">
                          <a:latin typeface="Symbol" pitchFamily="18" charset="2"/>
                        </a:rPr>
                        <a:t>W</a:t>
                      </a:r>
                      <a:r>
                        <a:rPr lang="en-US" sz="1400" b="1" dirty="0">
                          <a:latin typeface="Symbol" pitchFamily="18" charset="2"/>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latin typeface="Symbol" pitchFamily="18" charset="2"/>
                        </a:rPr>
                        <a:t> </a:t>
                      </a:r>
                      <a:r>
                        <a:rPr lang="en-US" sz="1400" b="1" dirty="0"/>
                        <a:t>d</a:t>
                      </a:r>
                      <a:r>
                        <a:rPr lang="en-US" sz="1400" b="1" dirty="0">
                          <a:latin typeface="Symbol" pitchFamily="18" charset="2"/>
                        </a:rPr>
                        <a:t>s</a:t>
                      </a:r>
                      <a:r>
                        <a:rPr lang="en-US" sz="1400" b="1" dirty="0"/>
                        <a:t>/</a:t>
                      </a:r>
                      <a:r>
                        <a:rPr lang="en-US" sz="1400" b="1" dirty="0" err="1"/>
                        <a:t>d</a:t>
                      </a:r>
                      <a:r>
                        <a:rPr lang="en-US" sz="1400" b="1" dirty="0" err="1">
                          <a:latin typeface="Symbol" pitchFamily="18" charset="2"/>
                        </a:rPr>
                        <a:t>W</a:t>
                      </a:r>
                      <a:endParaRPr lang="en-US" sz="1400" b="1" dirty="0">
                        <a:latin typeface="Symbol" pitchFamily="18" charset="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D63"/>
                    </a:solidFill>
                  </a:tcPr>
                </a:tc>
                <a:extLst>
                  <a:ext uri="{0D108BD9-81ED-4DB2-BD59-A6C34878D82A}">
                    <a16:rowId xmlns:a16="http://schemas.microsoft.com/office/drawing/2014/main" val="10002"/>
                  </a:ext>
                </a:extLst>
              </a:tr>
              <a:tr h="3540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latin typeface="Symbol" pitchFamily="18" charset="2"/>
                        </a:rPr>
                        <a:t>h</a:t>
                      </a:r>
                      <a:r>
                        <a:rPr lang="en-US" b="0" baseline="0" dirty="0">
                          <a:latin typeface="+mn-lt"/>
                        </a:rPr>
                        <a:t>p</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b="1" dirty="0"/>
                        <a:t>1.5-2.3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b="1" dirty="0"/>
                        <a:t> 0.2-3.1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 </a:t>
                      </a:r>
                      <a:r>
                        <a:rPr lang="en-US" sz="1400" b="1" dirty="0" err="1"/>
                        <a:t>d</a:t>
                      </a:r>
                      <a:r>
                        <a:rPr lang="en-US" sz="1400" b="1" dirty="0" err="1">
                          <a:latin typeface="Symbol" pitchFamily="18" charset="2"/>
                        </a:rPr>
                        <a:t>s</a:t>
                      </a:r>
                      <a:r>
                        <a:rPr lang="en-US" sz="1400" b="1" dirty="0"/>
                        <a:t>/</a:t>
                      </a:r>
                      <a:r>
                        <a:rPr lang="en-US" sz="1400" b="1" dirty="0" err="1"/>
                        <a:t>d</a:t>
                      </a:r>
                      <a:r>
                        <a:rPr lang="en-US" sz="1400" b="1" dirty="0" err="1">
                          <a:latin typeface="Symbol" pitchFamily="18" charset="2"/>
                        </a:rPr>
                        <a:t>W</a:t>
                      </a:r>
                      <a:endParaRPr lang="en-US" sz="1400" b="1" dirty="0">
                        <a:latin typeface="Symbol" pitchFamily="18" charset="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82030">
                <a:tc>
                  <a:txBody>
                    <a:bodyPr/>
                    <a:lstStyle/>
                    <a:p>
                      <a:r>
                        <a:rPr lang="en-US" dirty="0"/>
                        <a:t>K</a:t>
                      </a:r>
                      <a:r>
                        <a:rPr lang="en-US" baseline="30000" dirty="0"/>
                        <a:t>+</a:t>
                      </a:r>
                      <a:r>
                        <a:rPr lang="en-US" b="1" dirty="0">
                          <a:latin typeface="Symbol" pitchFamily="18" charset="2"/>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b="1" dirty="0"/>
                        <a:t>thresh-2.6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b="1" dirty="0"/>
                        <a:t> 1.40-3.90</a:t>
                      </a:r>
                    </a:p>
                    <a:p>
                      <a:pPr algn="l"/>
                      <a:r>
                        <a:rPr lang="en-US" sz="1400" b="1" dirty="0"/>
                        <a:t> 0.70-5.40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 </a:t>
                      </a:r>
                      <a:r>
                        <a:rPr lang="en-US" sz="1400" b="1" dirty="0" err="1"/>
                        <a:t>d</a:t>
                      </a:r>
                      <a:r>
                        <a:rPr lang="en-US" sz="1400" b="1" dirty="0" err="1">
                          <a:latin typeface="Symbol" pitchFamily="18" charset="2"/>
                        </a:rPr>
                        <a:t>s</a:t>
                      </a:r>
                      <a:r>
                        <a:rPr lang="en-US" sz="1400" b="1" dirty="0"/>
                        <a:t>/</a:t>
                      </a:r>
                      <a:r>
                        <a:rPr lang="en-US" sz="1400" b="1" dirty="0" err="1"/>
                        <a:t>d</a:t>
                      </a:r>
                      <a:r>
                        <a:rPr lang="en-US" sz="1400" b="1" dirty="0" err="1">
                          <a:latin typeface="Symbol" pitchFamily="18" charset="2"/>
                        </a:rPr>
                        <a:t>W</a:t>
                      </a:r>
                      <a:endParaRPr lang="en-US" sz="1400" b="1" dirty="0">
                        <a:latin typeface="Symbol" pitchFamily="18"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latin typeface="+mn-lt"/>
                        </a:rPr>
                        <a:t> P</a:t>
                      </a:r>
                      <a:r>
                        <a:rPr lang="en-US" sz="1400" b="1" baseline="30000" dirty="0">
                          <a:latin typeface="+mn-lt"/>
                        </a:rPr>
                        <a:t>0</a:t>
                      </a:r>
                      <a:r>
                        <a:rPr lang="en-US" sz="1400" b="1" dirty="0">
                          <a:latin typeface="+mn-lt"/>
                        </a:rPr>
                        <a:t>, 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40585">
                <a:tc>
                  <a:txBody>
                    <a:bodyPr/>
                    <a:lstStyle/>
                    <a:p>
                      <a:r>
                        <a:rPr lang="en-US" dirty="0"/>
                        <a:t>K</a:t>
                      </a:r>
                      <a:r>
                        <a:rPr lang="en-US" baseline="30000" dirty="0"/>
                        <a:t>+</a:t>
                      </a:r>
                      <a:r>
                        <a:rPr lang="en-US" dirty="0">
                          <a:latin typeface="Symbol" pitchFamily="18" charset="2"/>
                        </a:rPr>
                        <a:t>S</a:t>
                      </a:r>
                      <a:r>
                        <a:rPr lang="en-US" baseline="30000" dirty="0">
                          <a:latin typeface="Symbol" pitchFamily="18" charset="2"/>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b="1" dirty="0"/>
                        <a:t>thresh-2.6</a:t>
                      </a:r>
                    </a:p>
                    <a:p>
                      <a:pPr algn="l"/>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t> </a:t>
                      </a:r>
                      <a:r>
                        <a:rPr lang="en-US" sz="1400" b="1" dirty="0"/>
                        <a:t>1.40-3.90</a:t>
                      </a:r>
                    </a:p>
                    <a:p>
                      <a:pPr algn="l"/>
                      <a:r>
                        <a:rPr lang="en-US" sz="1400" b="1" dirty="0"/>
                        <a:t> 0.70-5.4</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 </a:t>
                      </a:r>
                      <a:r>
                        <a:rPr lang="en-US" sz="1400" b="1" dirty="0" err="1"/>
                        <a:t>d</a:t>
                      </a:r>
                      <a:r>
                        <a:rPr lang="en-US" sz="1400" b="1" dirty="0" err="1">
                          <a:latin typeface="Symbol" pitchFamily="18" charset="2"/>
                        </a:rPr>
                        <a:t>s</a:t>
                      </a:r>
                      <a:r>
                        <a:rPr lang="en-US" sz="1400" b="1" dirty="0"/>
                        <a:t>/</a:t>
                      </a:r>
                      <a:r>
                        <a:rPr lang="en-US" sz="1400" b="1" dirty="0" err="1"/>
                        <a:t>d</a:t>
                      </a:r>
                      <a:r>
                        <a:rPr lang="en-US" sz="1400" b="1" dirty="0" err="1">
                          <a:latin typeface="Symbol" pitchFamily="18" charset="2"/>
                        </a:rPr>
                        <a:t>W</a:t>
                      </a:r>
                      <a:endParaRPr lang="en-US" sz="1400" b="1" dirty="0">
                        <a:latin typeface="Symbol" pitchFamily="18"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latin typeface="+mn-lt"/>
                        </a:rPr>
                        <a:t> 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7857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a:latin typeface="Symbol" pitchFamily="18" charset="2"/>
                        </a:rPr>
                        <a:t>p</a:t>
                      </a:r>
                      <a:r>
                        <a:rPr lang="en-US" b="1" baseline="30000" dirty="0" err="1">
                          <a:latin typeface="+mn-lt"/>
                        </a:rPr>
                        <a:t>+</a:t>
                      </a:r>
                      <a:r>
                        <a:rPr lang="en-US" b="1" dirty="0" err="1">
                          <a:latin typeface="Symbol" pitchFamily="18" charset="2"/>
                        </a:rPr>
                        <a:t>p</a:t>
                      </a:r>
                      <a:r>
                        <a:rPr lang="en-US" b="1" baseline="30000" dirty="0">
                          <a:latin typeface="+mn-lt"/>
                        </a:rPr>
                        <a:t>-</a:t>
                      </a:r>
                      <a:r>
                        <a:rPr lang="en-US" b="0" baseline="0" dirty="0">
                          <a:latin typeface="+mn-lt"/>
                        </a:rPr>
                        <a:t>p</a:t>
                      </a:r>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a:r>
                        <a:rPr lang="en-US" sz="1400" b="1" dirty="0"/>
                        <a:t>1.3-1.6</a:t>
                      </a:r>
                    </a:p>
                    <a:p>
                      <a:pPr algn="l"/>
                      <a:r>
                        <a:rPr lang="en-US" sz="1400" b="1" dirty="0"/>
                        <a:t>1.4-2.1</a:t>
                      </a:r>
                    </a:p>
                    <a:p>
                      <a:pPr algn="l"/>
                      <a:r>
                        <a:rPr lang="en-US" sz="1400" b="1" dirty="0">
                          <a:solidFill>
                            <a:schemeClr val="tx1"/>
                          </a:solidFill>
                        </a:rPr>
                        <a:t>1.4-2.0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a:r>
                        <a:rPr lang="en-US" sz="1400" b="1" dirty="0"/>
                        <a:t> 0.2-0.6</a:t>
                      </a:r>
                    </a:p>
                    <a:p>
                      <a:pPr algn="l"/>
                      <a:r>
                        <a:rPr lang="en-US" sz="1400" b="1" dirty="0"/>
                        <a:t> 0.5-1.5</a:t>
                      </a:r>
                    </a:p>
                    <a:p>
                      <a:pPr algn="l"/>
                      <a:r>
                        <a:rPr lang="en-US" sz="1400" b="1" dirty="0"/>
                        <a:t> </a:t>
                      </a:r>
                      <a:r>
                        <a:rPr lang="en-US" sz="1400" b="1" dirty="0">
                          <a:solidFill>
                            <a:schemeClr val="tx1"/>
                          </a:solidFill>
                        </a:rPr>
                        <a:t>2.0-5.0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sz="1400" b="1" baseline="0" dirty="0"/>
                        <a:t>Nine 1-fold differential cross sections</a:t>
                      </a: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6"/>
                  </a:ext>
                </a:extLst>
              </a:tr>
            </a:tbl>
          </a:graphicData>
        </a:graphic>
      </p:graphicFrame>
      <p:sp>
        <p:nvSpPr>
          <p:cNvPr id="14" name="TextBox 13"/>
          <p:cNvSpPr txBox="1"/>
          <p:nvPr/>
        </p:nvSpPr>
        <p:spPr>
          <a:xfrm>
            <a:off x="6887932" y="1159595"/>
            <a:ext cx="2219246" cy="1892826"/>
          </a:xfrm>
          <a:prstGeom prst="rect">
            <a:avLst/>
          </a:prstGeom>
          <a:noFill/>
        </p:spPr>
        <p:txBody>
          <a:bodyPr wrap="square" rtlCol="0">
            <a:spAutoFit/>
          </a:bodyPr>
          <a:lstStyle/>
          <a:p>
            <a:pPr marL="115888" indent="-115888">
              <a:buFont typeface="Arial" pitchFamily="34" charset="0"/>
              <a:buChar char="•"/>
            </a:pPr>
            <a:r>
              <a:rPr lang="en-US" sz="1400" dirty="0"/>
              <a:t>d</a:t>
            </a:r>
            <a:r>
              <a:rPr lang="en-US" sz="1400" dirty="0">
                <a:latin typeface="Symbol" pitchFamily="18" charset="2"/>
              </a:rPr>
              <a:t>s</a:t>
            </a:r>
            <a:r>
              <a:rPr lang="en-US" sz="1400" dirty="0"/>
              <a:t>/</a:t>
            </a:r>
            <a:r>
              <a:rPr lang="en-US" sz="1400" dirty="0" err="1"/>
              <a:t>d</a:t>
            </a:r>
            <a:r>
              <a:rPr lang="en-US" sz="1400" dirty="0" err="1">
                <a:latin typeface="Symbol" pitchFamily="18" charset="2"/>
              </a:rPr>
              <a:t>W</a:t>
            </a:r>
            <a:r>
              <a:rPr lang="en-US" sz="1400" dirty="0">
                <a:latin typeface="Symbol" pitchFamily="18" charset="2"/>
              </a:rPr>
              <a:t> - </a:t>
            </a:r>
            <a:r>
              <a:rPr lang="en-US" sz="1400" dirty="0">
                <a:latin typeface="+mn-lt"/>
              </a:rPr>
              <a:t>CM angular distributions</a:t>
            </a:r>
          </a:p>
          <a:p>
            <a:pPr marL="115888" indent="-115888">
              <a:spcBef>
                <a:spcPts val="300"/>
              </a:spcBef>
              <a:spcAft>
                <a:spcPts val="300"/>
              </a:spcAft>
              <a:buFont typeface="Arial" pitchFamily="34" charset="0"/>
              <a:buChar char="•"/>
            </a:pPr>
            <a:r>
              <a:rPr lang="en-US" sz="1400" dirty="0"/>
              <a:t>A</a:t>
            </a:r>
            <a:r>
              <a:rPr lang="en-US" sz="1400" baseline="-25000" dirty="0"/>
              <a:t>b</a:t>
            </a:r>
            <a:r>
              <a:rPr lang="en-US" sz="1400" dirty="0"/>
              <a:t>, A</a:t>
            </a:r>
            <a:r>
              <a:rPr lang="en-US" sz="1400" baseline="-25000" dirty="0"/>
              <a:t>t</a:t>
            </a:r>
            <a:r>
              <a:rPr lang="en-US" sz="1400" dirty="0"/>
              <a:t>, </a:t>
            </a:r>
            <a:r>
              <a:rPr lang="en-US" sz="1400" dirty="0" err="1"/>
              <a:t>A</a:t>
            </a:r>
            <a:r>
              <a:rPr lang="en-US" sz="1400" baseline="-25000" dirty="0" err="1"/>
              <a:t>bt</a:t>
            </a:r>
            <a:r>
              <a:rPr lang="en-US" sz="1400" dirty="0"/>
              <a:t> </a:t>
            </a:r>
            <a:r>
              <a:rPr lang="en-US" sz="1400" dirty="0">
                <a:latin typeface="Symbol" pitchFamily="18" charset="2"/>
              </a:rPr>
              <a:t>- </a:t>
            </a:r>
            <a:r>
              <a:rPr lang="en-US" sz="1400" dirty="0">
                <a:latin typeface="+mn-lt"/>
              </a:rPr>
              <a:t>beam, target, and beam-target spin asymmetries</a:t>
            </a:r>
          </a:p>
          <a:p>
            <a:pPr marL="115888" indent="-115888">
              <a:buFont typeface="Arial" pitchFamily="34" charset="0"/>
              <a:buChar char="•"/>
            </a:pPr>
            <a:r>
              <a:rPr lang="en-US" sz="1400" dirty="0">
                <a:latin typeface="+mn-lt"/>
              </a:rPr>
              <a:t>P</a:t>
            </a:r>
            <a:r>
              <a:rPr lang="en-US" sz="1400" baseline="30000" dirty="0">
                <a:latin typeface="+mn-lt"/>
              </a:rPr>
              <a:t>0</a:t>
            </a:r>
            <a:r>
              <a:rPr lang="en-US" sz="1400" dirty="0">
                <a:latin typeface="+mn-lt"/>
              </a:rPr>
              <a:t>, P′ – recoil and transferred polarization of strange baryon</a:t>
            </a:r>
          </a:p>
        </p:txBody>
      </p:sp>
      <p:sp>
        <p:nvSpPr>
          <p:cNvPr id="16" name="TextBox 15"/>
          <p:cNvSpPr txBox="1"/>
          <p:nvPr/>
        </p:nvSpPr>
        <p:spPr>
          <a:xfrm>
            <a:off x="1590511" y="5812969"/>
            <a:ext cx="5889754" cy="523220"/>
          </a:xfrm>
          <a:prstGeom prst="rect">
            <a:avLst/>
          </a:prstGeom>
          <a:noFill/>
        </p:spPr>
        <p:txBody>
          <a:bodyPr wrap="none" rtlCol="0">
            <a:spAutoFit/>
          </a:bodyPr>
          <a:lstStyle/>
          <a:p>
            <a:pPr algn="ctr"/>
            <a:r>
              <a:rPr lang="en-US" sz="1400" b="1" dirty="0">
                <a:solidFill>
                  <a:srgbClr val="0000FF"/>
                </a:solidFill>
              </a:rPr>
              <a:t>The measured observables from CLAS are stored in the </a:t>
            </a:r>
          </a:p>
          <a:p>
            <a:pPr algn="ctr"/>
            <a:r>
              <a:rPr lang="en-US" sz="1400" b="1" u="sng" dirty="0">
                <a:solidFill>
                  <a:srgbClr val="0000FF"/>
                </a:solidFill>
              </a:rPr>
              <a:t>CLAS Physics Data Base http://clas.sinp.msu.ru/cgi-bin/jlab/</a:t>
            </a:r>
            <a:r>
              <a:rPr lang="en-US" sz="1400" b="1" u="sng" dirty="0" err="1">
                <a:solidFill>
                  <a:srgbClr val="0000FF"/>
                </a:solidFill>
              </a:rPr>
              <a:t>db.cgi</a:t>
            </a:r>
            <a:endParaRPr lang="en-US" sz="1400" b="1" u="sng" dirty="0">
              <a:solidFill>
                <a:srgbClr val="0000FF"/>
              </a:solidFill>
            </a:endParaRPr>
          </a:p>
        </p:txBody>
      </p:sp>
      <p:sp>
        <p:nvSpPr>
          <p:cNvPr id="8" name="TextBox 17"/>
          <p:cNvSpPr txBox="1">
            <a:spLocks noChangeArrowheads="1"/>
          </p:cNvSpPr>
          <p:nvPr/>
        </p:nvSpPr>
        <p:spPr bwMode="auto">
          <a:xfrm>
            <a:off x="6903720" y="4751992"/>
            <a:ext cx="2240280" cy="830997"/>
          </a:xfrm>
          <a:prstGeom prst="rect">
            <a:avLst/>
          </a:prstGeom>
          <a:solidFill>
            <a:srgbClr val="FFFF00"/>
          </a:solidFill>
          <a:ln w="9525">
            <a:noFill/>
            <a:miter lim="800000"/>
            <a:headEnd/>
            <a:tailEnd/>
          </a:ln>
        </p:spPr>
        <p:txBody>
          <a:bodyPr wrap="square">
            <a:spAutoFit/>
          </a:bodyPr>
          <a:lstStyle/>
          <a:p>
            <a:pPr eaLnBrk="0" hangingPunct="0"/>
            <a:r>
              <a:rPr lang="en-US" sz="1600" b="1" dirty="0"/>
              <a:t>Almost full coverage</a:t>
            </a:r>
          </a:p>
          <a:p>
            <a:pPr eaLnBrk="0" hangingPunct="0"/>
            <a:r>
              <a:rPr lang="en-US" sz="1600" b="1" dirty="0"/>
              <a:t>of the final state hadron phase space</a:t>
            </a:r>
          </a:p>
        </p:txBody>
      </p:sp>
      <p:sp>
        <p:nvSpPr>
          <p:cNvPr id="4" name="TextBox 3"/>
          <p:cNvSpPr txBox="1"/>
          <p:nvPr/>
        </p:nvSpPr>
        <p:spPr>
          <a:xfrm>
            <a:off x="7170015" y="3794450"/>
            <a:ext cx="1710726" cy="584775"/>
          </a:xfrm>
          <a:prstGeom prst="rect">
            <a:avLst/>
          </a:prstGeom>
          <a:solidFill>
            <a:schemeClr val="bg1"/>
          </a:solidFill>
          <a:ln w="19050">
            <a:solidFill>
              <a:srgbClr val="FF0000"/>
            </a:solidFill>
          </a:ln>
        </p:spPr>
        <p:txBody>
          <a:bodyPr wrap="none" rtlCol="0">
            <a:spAutoFit/>
          </a:bodyPr>
          <a:lstStyle/>
          <a:p>
            <a:pPr algn="ctr"/>
            <a:r>
              <a:rPr lang="en-US" sz="1600" b="1" dirty="0">
                <a:solidFill>
                  <a:srgbClr val="FF0000"/>
                </a:solidFill>
              </a:rPr>
              <a:t>Around 150,000</a:t>
            </a:r>
          </a:p>
          <a:p>
            <a:pPr algn="ctr"/>
            <a:r>
              <a:rPr lang="en-US" sz="1600" b="1" dirty="0">
                <a:solidFill>
                  <a:srgbClr val="FF0000"/>
                </a:solidFill>
              </a:rPr>
              <a:t>data points!</a:t>
            </a:r>
          </a:p>
        </p:txBody>
      </p:sp>
      <p:sp>
        <p:nvSpPr>
          <p:cNvPr id="2" name="Slide Number Placeholder 1"/>
          <p:cNvSpPr>
            <a:spLocks noGrp="1"/>
          </p:cNvSpPr>
          <p:nvPr>
            <p:ph type="sldNum" sz="quarter" idx="4"/>
          </p:nvPr>
        </p:nvSpPr>
        <p:spPr>
          <a:xfrm>
            <a:off x="8655356" y="6553200"/>
            <a:ext cx="486064" cy="304800"/>
          </a:xfrm>
        </p:spPr>
        <p:txBody>
          <a:bodyPr/>
          <a:lstStyle/>
          <a:p>
            <a:pPr algn="ctr">
              <a:defRPr/>
            </a:pPr>
            <a:fld id="{9A3FFD64-B555-4607-8194-F5EC2A301902}" type="slidenum">
              <a:rPr lang="fr-FR" sz="1100" smtClean="0">
                <a:solidFill>
                  <a:srgbClr val="000000"/>
                </a:solidFill>
                <a:latin typeface="+mn-lt"/>
              </a:rPr>
              <a:pPr algn="ctr">
                <a:defRPr/>
              </a:pPr>
              <a:t>9</a:t>
            </a:fld>
            <a:endParaRPr lang="fr-FR" sz="1100" dirty="0">
              <a:solidFill>
                <a:srgbClr val="000000"/>
              </a:solidFill>
              <a:latin typeface="+mn-lt"/>
            </a:endParaRPr>
          </a:p>
        </p:txBody>
      </p:sp>
    </p:spTree>
    <p:extLst>
      <p:ext uri="{BB962C8B-B14F-4D97-AF65-F5344CB8AC3E}">
        <p14:creationId xmlns:p14="http://schemas.microsoft.com/office/powerpoint/2010/main" val="3550110139"/>
      </p:ext>
    </p:extLst>
  </p:cSld>
  <p:clrMapOvr>
    <a:masterClrMapping/>
  </p:clrMapOvr>
</p:sld>
</file>

<file path=ppt/theme/theme1.xml><?xml version="1.0" encoding="utf-8"?>
<a:theme xmlns:a="http://schemas.openxmlformats.org/drawingml/2006/main" name="4_CLAS022604">
  <a:themeElements>
    <a:clrScheme name="CLAS022604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LAS02260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Arial" charset="0"/>
          </a:defRPr>
        </a:defPPr>
      </a:lstStyle>
    </a:lnDef>
  </a:objectDefaults>
  <a:extraClrSchemeLst>
    <a:extraClrScheme>
      <a:clrScheme name="CLAS022604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AS022604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AS022604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AS022604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AS022604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AS022604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AS022604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127848</TotalTime>
  <Words>4211</Words>
  <Application>Microsoft Macintosh PowerPoint</Application>
  <PresentationFormat>On-screen Show (4:3)</PresentationFormat>
  <Paragraphs>490</Paragraphs>
  <Slides>23</Slides>
  <Notes>11</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4" baseType="lpstr">
      <vt:lpstr>Apple Chancery</vt:lpstr>
      <vt:lpstr>Arial</vt:lpstr>
      <vt:lpstr>Calibri</vt:lpstr>
      <vt:lpstr>Cambria Math</vt:lpstr>
      <vt:lpstr>Comic Sans MS</vt:lpstr>
      <vt:lpstr>Helvetica</vt:lpstr>
      <vt:lpstr>MS Reference Sans Serif</vt:lpstr>
      <vt:lpstr>Symbol</vt:lpstr>
      <vt:lpstr>Times New Roman</vt:lpstr>
      <vt:lpstr>4_CLAS022604</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of Published CLAS Data on Exclusive Meson Electroproduction off Protons in N* Excitation Region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 and Outlook </vt:lpstr>
      <vt:lpstr>Back up</vt:lpstr>
      <vt:lpstr>PowerPoint Presentation</vt:lpstr>
      <vt:lpstr>PowerPoint Presentation</vt:lpstr>
      <vt:lpstr>PowerPoint Presentation</vt:lpstr>
      <vt:lpstr>PowerPoint Presentation</vt:lpstr>
    </vt:vector>
  </TitlesOfParts>
  <Company>Jefferson 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Combined analysis of recent CLAS data on 2-p photo- and electro- production off proton</dc:title>
  <dc:creator>mokeev</dc:creator>
  <cp:lastModifiedBy>Microsoft Office User</cp:lastModifiedBy>
  <cp:revision>6333</cp:revision>
  <cp:lastPrinted>2018-04-04T18:12:13Z</cp:lastPrinted>
  <dcterms:created xsi:type="dcterms:W3CDTF">2016-05-14T21:35:12Z</dcterms:created>
  <dcterms:modified xsi:type="dcterms:W3CDTF">2022-07-08T12:21:07Z</dcterms:modified>
</cp:coreProperties>
</file>