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50"/>
  </p:notesMasterIdLst>
  <p:sldIdLst>
    <p:sldId id="256" r:id="rId2"/>
    <p:sldId id="285" r:id="rId3"/>
    <p:sldId id="274" r:id="rId4"/>
    <p:sldId id="275" r:id="rId5"/>
    <p:sldId id="334" r:id="rId6"/>
    <p:sldId id="277" r:id="rId7"/>
    <p:sldId id="259" r:id="rId8"/>
    <p:sldId id="276" r:id="rId9"/>
    <p:sldId id="278" r:id="rId10"/>
    <p:sldId id="279" r:id="rId11"/>
    <p:sldId id="263" r:id="rId12"/>
    <p:sldId id="261" r:id="rId13"/>
    <p:sldId id="335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25" r:id="rId22"/>
    <p:sldId id="317" r:id="rId23"/>
    <p:sldId id="316" r:id="rId24"/>
    <p:sldId id="318" r:id="rId25"/>
    <p:sldId id="319" r:id="rId26"/>
    <p:sldId id="320" r:id="rId27"/>
    <p:sldId id="326" r:id="rId28"/>
    <p:sldId id="327" r:id="rId29"/>
    <p:sldId id="321" r:id="rId30"/>
    <p:sldId id="322" r:id="rId31"/>
    <p:sldId id="323" r:id="rId32"/>
    <p:sldId id="328" r:id="rId33"/>
    <p:sldId id="288" r:id="rId34"/>
    <p:sldId id="293" r:id="rId35"/>
    <p:sldId id="294" r:id="rId36"/>
    <p:sldId id="295" r:id="rId37"/>
    <p:sldId id="290" r:id="rId38"/>
    <p:sldId id="291" r:id="rId39"/>
    <p:sldId id="265" r:id="rId40"/>
    <p:sldId id="329" r:id="rId41"/>
    <p:sldId id="330" r:id="rId42"/>
    <p:sldId id="331" r:id="rId43"/>
    <p:sldId id="332" r:id="rId44"/>
    <p:sldId id="333" r:id="rId45"/>
    <p:sldId id="336" r:id="rId46"/>
    <p:sldId id="266" r:id="rId47"/>
    <p:sldId id="307" r:id="rId48"/>
    <p:sldId id="267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44"/>
    <p:restoredTop sz="86408"/>
  </p:normalViewPr>
  <p:slideViewPr>
    <p:cSldViewPr snapToGrid="0" snapToObjects="1">
      <p:cViewPr varScale="1">
        <p:scale>
          <a:sx n="106" d="100"/>
          <a:sy n="106" d="100"/>
        </p:scale>
        <p:origin x="5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5T22:13:3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5T22:13:40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6T19:55:40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B1DEB-4246-3D41-9F3C-A35B820B95C9}" type="datetimeFigureOut">
              <a:rPr lang="en-US" smtClean="0"/>
              <a:t>7/9/22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1D847-0C35-7445-ACB8-86D887250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8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1D847-0C35-7445-ACB8-86D8872509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01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1D847-0C35-7445-ACB8-86D8872509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88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1D847-0C35-7445-ACB8-86D8872509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38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1D847-0C35-7445-ACB8-86D8872509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73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1D847-0C35-7445-ACB8-86D8872509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5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1D847-0C35-7445-ACB8-86D8872509F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11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1D847-0C35-7445-ACB8-86D8872509F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72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1D847-0C35-7445-ACB8-86D8872509F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84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1D847-0C35-7445-ACB8-86D8872509F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98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1D847-0C35-7445-ACB8-86D8872509F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776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1D847-0C35-7445-ACB8-86D8872509F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47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1D847-0C35-7445-ACB8-86D8872509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91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1D847-0C35-7445-ACB8-86D8872509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92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1D847-0C35-7445-ACB8-86D8872509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72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1D847-0C35-7445-ACB8-86D8872509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0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1D847-0C35-7445-ACB8-86D8872509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99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1D847-0C35-7445-ACB8-86D8872509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69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1D847-0C35-7445-ACB8-86D8872509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1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1D847-0C35-7445-ACB8-86D8872509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29D07-DE01-A429-C019-533D2E8FD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1AC20F-C75B-2BB9-4BE4-509536F98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43239-7297-2118-DF47-9CC67E2C2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B6C1-6830-CD48-B59D-AD188AABBCE9}" type="datetimeFigureOut">
              <a:rPr lang="en-US" smtClean="0"/>
              <a:t>7/9/22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CDCCD-BEBE-E633-4F1B-CFC9CE142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08079-FF79-624D-4D8C-37FA30296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98AB-CF49-014F-94F1-6F6480B0E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6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38E10-7947-1434-9C95-067513399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569FD8-FC47-58DE-C878-1C2BD7708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222A5-8084-6966-543D-4D39CDA1B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B6C1-6830-CD48-B59D-AD188AABBCE9}" type="datetimeFigureOut">
              <a:rPr lang="en-US" smtClean="0"/>
              <a:t>7/9/22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F947E-8DFB-F354-15AA-F155110A1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27C0F-AB33-AFC7-4429-88EF12AF4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98AB-CF49-014F-94F1-6F6480B0E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9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3C585F-5A04-F304-C53D-A6C5697E9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F83737-21B8-ECBD-107E-89C982FDA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6D219-5231-6C02-2C4A-2004D7E31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B6C1-6830-CD48-B59D-AD188AABBCE9}" type="datetimeFigureOut">
              <a:rPr lang="en-US" smtClean="0"/>
              <a:t>7/9/22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70272-4041-4D28-461F-16D8C6FE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73D53-58C6-9EEB-F313-55B71C9F5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98AB-CF49-014F-94F1-6F6480B0E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2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8215F-D3AE-54CF-9695-FC6015458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65B57-E6CF-B395-E4A4-06ADD162F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61D44-38B2-E4D8-DC9C-C709EE300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B6C1-6830-CD48-B59D-AD188AABBCE9}" type="datetimeFigureOut">
              <a:rPr lang="en-US" smtClean="0"/>
              <a:t>7/9/22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9F77D-65AF-04BD-7389-5E08F09D7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A0496-5807-C460-702D-6A5FB5218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98AB-CF49-014F-94F1-6F6480B0E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2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0A14F-372A-D8D2-79EE-393591C55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8B5BC-F94D-20A4-BDD7-2E6045BAC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CED5A-CA0C-92A9-2358-AEC6A7FA3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B6C1-6830-CD48-B59D-AD188AABBCE9}" type="datetimeFigureOut">
              <a:rPr lang="en-US" smtClean="0"/>
              <a:t>7/9/22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CF29C-B133-D31A-C81C-D7E63B8A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4043F-E14D-00E2-A19E-70D612E3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98AB-CF49-014F-94F1-6F6480B0E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9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8B215-D2C8-B8B3-D93D-1D7CBED0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6960C-1FDB-FB35-2BEA-2725A47E46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A9B064-B3E3-197C-765B-690DF580E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F8250-13A1-A463-42C4-CB6E5CA0B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B6C1-6830-CD48-B59D-AD188AABBCE9}" type="datetimeFigureOut">
              <a:rPr lang="en-US" smtClean="0"/>
              <a:t>7/9/22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D11B09-3440-F1B8-8460-0F112AFD7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0AC15-E63B-7B73-5FA8-D42AE7523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98AB-CF49-014F-94F1-6F6480B0E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8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C79AC-9907-A22D-3D07-997F1FC60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B7D7D-4B7D-C501-D2EC-286E1144D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33CA3-F63E-627E-E0C6-25E2E1011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6CAA64-2997-F2D6-A92F-9D33C6FD7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4FC93-EC3E-CDAB-99CB-F9FF2CE94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9DF4FA-036A-FA48-9069-DF08DFE4F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B6C1-6830-CD48-B59D-AD188AABBCE9}" type="datetimeFigureOut">
              <a:rPr lang="en-US" smtClean="0"/>
              <a:t>7/9/22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152909-746F-6C72-1DD6-B6B4D774C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AA354A-3C35-67BE-48DE-D1DC4E6D3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98AB-CF49-014F-94F1-6F6480B0E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39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6E06B-EE95-3F51-65FC-EA746BF57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190342-4FEF-E3DE-9DF3-7E125705E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B6C1-6830-CD48-B59D-AD188AABBCE9}" type="datetimeFigureOut">
              <a:rPr lang="en-US" smtClean="0"/>
              <a:t>7/9/22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C03C02-04E7-AD7B-822E-B3A83FBD4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500B92-90F0-BFA4-D311-901F36743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98AB-CF49-014F-94F1-6F6480B0E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6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D5F56-1D69-BF17-9C97-2E145CC4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B6C1-6830-CD48-B59D-AD188AABBCE9}" type="datetimeFigureOut">
              <a:rPr lang="en-US" smtClean="0"/>
              <a:t>7/9/22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8EE97F-3EAA-7043-F5C0-053EAB82E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D4DC6-5153-30AD-759A-6FB116D66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98AB-CF49-014F-94F1-6F6480B0E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6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585BD-40CF-D883-3D06-96EF8E93A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BF62C-A8BD-E86C-BD04-78966238D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1FD50-4196-3FEF-7226-C3494D86B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EBB844-39FA-833B-F4B0-85F222D0D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B6C1-6830-CD48-B59D-AD188AABBCE9}" type="datetimeFigureOut">
              <a:rPr lang="en-US" smtClean="0"/>
              <a:t>7/9/22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9B227B-3BA1-C41D-0E95-D653916F3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F55463-1767-9FB0-5978-44B0D7839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98AB-CF49-014F-94F1-6F6480B0E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9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EA12-8F06-DAE9-F683-BB87983A9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123586-00C5-0ABC-8901-C6503D054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B10869-81A9-734D-3916-3B3C5E2A3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8ADC1A-7140-32D6-A5B6-6264BF384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B6C1-6830-CD48-B59D-AD188AABBCE9}" type="datetimeFigureOut">
              <a:rPr lang="en-US" smtClean="0"/>
              <a:t>7/9/22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72031E-7B16-50EF-F7E6-9EB44D929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72BCE-719E-30FC-A567-6E188D3B4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98AB-CF49-014F-94F1-6F6480B0E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2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856A3C-C784-750B-4298-4514CC24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B092C-8510-CB97-92EA-0E64FE944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13FA6-DF2B-0520-3DA9-165E7E852B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8B6C1-6830-CD48-B59D-AD188AABBCE9}" type="datetimeFigureOut">
              <a:rPr lang="en-US" smtClean="0"/>
              <a:t>7/9/22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1BF4C-D0A5-9CCD-3549-612AF5500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1AF97-67BF-55D4-3365-B690D20C2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798AB-CF49-014F-94F1-6F6480B0E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1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em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customXml" Target="../ink/ink1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3285DCE-9777-CA4D-217A-926F10EEF8C5}"/>
              </a:ext>
            </a:extLst>
          </p:cNvPr>
          <p:cNvSpPr txBox="1"/>
          <p:nvPr/>
        </p:nvSpPr>
        <p:spPr>
          <a:xfrm>
            <a:off x="147474" y="2151727"/>
            <a:ext cx="118970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Nucleon  Resonances/ Pentaquark States in J/</a:t>
            </a:r>
            <a:r>
              <a:rPr lang="en-US" sz="3200" dirty="0" err="1"/>
              <a:t>ψ</a:t>
            </a:r>
            <a:r>
              <a:rPr lang="en-US" sz="3200" dirty="0"/>
              <a:t> Photo-production 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T.-S. Harry Lee</a:t>
            </a:r>
          </a:p>
          <a:p>
            <a:pPr algn="ctr"/>
            <a:r>
              <a:rPr lang="en-US" sz="3200" dirty="0"/>
              <a:t>Argonne National Laboratory         </a:t>
            </a:r>
          </a:p>
        </p:txBody>
      </p:sp>
    </p:spTree>
    <p:extLst>
      <p:ext uri="{BB962C8B-B14F-4D97-AF65-F5344CB8AC3E}">
        <p14:creationId xmlns:p14="http://schemas.microsoft.com/office/powerpoint/2010/main" val="102554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433BB43-F7D2-0D9A-870B-8DDBFD07C016}"/>
              </a:ext>
            </a:extLst>
          </p:cNvPr>
          <p:cNvCxnSpPr/>
          <p:nvPr/>
        </p:nvCxnSpPr>
        <p:spPr>
          <a:xfrm>
            <a:off x="700644" y="5223164"/>
            <a:ext cx="45363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8C54BC8-648B-68BF-A896-8B1045FE78E7}"/>
              </a:ext>
            </a:extLst>
          </p:cNvPr>
          <p:cNvCxnSpPr/>
          <p:nvPr/>
        </p:nvCxnSpPr>
        <p:spPr>
          <a:xfrm>
            <a:off x="736273" y="5383479"/>
            <a:ext cx="45363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E1D8AF4-EC95-0519-BF38-3CAE3D1708F2}"/>
              </a:ext>
            </a:extLst>
          </p:cNvPr>
          <p:cNvCxnSpPr/>
          <p:nvPr/>
        </p:nvCxnSpPr>
        <p:spPr>
          <a:xfrm>
            <a:off x="700644" y="5563590"/>
            <a:ext cx="45363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FF1B88C-2448-0EBA-1A31-55DD24BC5292}"/>
              </a:ext>
            </a:extLst>
          </p:cNvPr>
          <p:cNvSpPr/>
          <p:nvPr/>
        </p:nvSpPr>
        <p:spPr>
          <a:xfrm>
            <a:off x="665021" y="5213262"/>
            <a:ext cx="142504" cy="376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B22F179-0C30-048B-D39A-956A8079D620}"/>
              </a:ext>
            </a:extLst>
          </p:cNvPr>
          <p:cNvSpPr/>
          <p:nvPr/>
        </p:nvSpPr>
        <p:spPr>
          <a:xfrm>
            <a:off x="5128148" y="5199412"/>
            <a:ext cx="142504" cy="376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F6CE08-E0C4-1965-FDF7-9511547A5AEC}"/>
              </a:ext>
            </a:extLst>
          </p:cNvPr>
          <p:cNvCxnSpPr>
            <a:cxnSpLocks/>
          </p:cNvCxnSpPr>
          <p:nvPr/>
        </p:nvCxnSpPr>
        <p:spPr>
          <a:xfrm>
            <a:off x="3170712" y="3811193"/>
            <a:ext cx="0" cy="1752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FAB6978-45DE-0D10-32DC-FE6FF31DBAF0}"/>
              </a:ext>
            </a:extLst>
          </p:cNvPr>
          <p:cNvCxnSpPr/>
          <p:nvPr/>
        </p:nvCxnSpPr>
        <p:spPr>
          <a:xfrm>
            <a:off x="674919" y="3899075"/>
            <a:ext cx="45363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FE9B8C2-BECC-C286-A1F4-34F7A0662957}"/>
              </a:ext>
            </a:extLst>
          </p:cNvPr>
          <p:cNvSpPr txBox="1"/>
          <p:nvPr/>
        </p:nvSpPr>
        <p:spPr>
          <a:xfrm>
            <a:off x="3960860" y="4595756"/>
            <a:ext cx="303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 correlated gluon  (LQCD)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B5CB1E-A9A5-3F2D-3960-BDDC8B2305B5}"/>
              </a:ext>
            </a:extLst>
          </p:cNvPr>
          <p:cNvSpPr txBox="1"/>
          <p:nvPr/>
        </p:nvSpPr>
        <p:spPr>
          <a:xfrm>
            <a:off x="356260" y="541514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037285-89B4-BB18-C7E6-3A5FC2F12955}"/>
              </a:ext>
            </a:extLst>
          </p:cNvPr>
          <p:cNvSpPr txBox="1"/>
          <p:nvPr/>
        </p:nvSpPr>
        <p:spPr>
          <a:xfrm>
            <a:off x="5664530" y="541514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F4E14B-7A1A-EA57-4016-36A55C6889BA}"/>
              </a:ext>
            </a:extLst>
          </p:cNvPr>
          <p:cNvSpPr txBox="1"/>
          <p:nvPr/>
        </p:nvSpPr>
        <p:spPr>
          <a:xfrm>
            <a:off x="662754" y="339238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ϒ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84063C-2138-64FA-2A1B-B92BA04A8E9A}"/>
              </a:ext>
            </a:extLst>
          </p:cNvPr>
          <p:cNvSpPr txBox="1"/>
          <p:nvPr/>
        </p:nvSpPr>
        <p:spPr>
          <a:xfrm>
            <a:off x="1564685" y="3985055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J/</a:t>
            </a:r>
            <a:r>
              <a:rPr lang="en-US" dirty="0" err="1"/>
              <a:t>ψ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22A6C6-9A64-3509-629E-9739E098FE4C}"/>
              </a:ext>
            </a:extLst>
          </p:cNvPr>
          <p:cNvSpPr txBox="1"/>
          <p:nvPr/>
        </p:nvSpPr>
        <p:spPr>
          <a:xfrm>
            <a:off x="5405550" y="3968121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J/</a:t>
            </a:r>
            <a:r>
              <a:rPr lang="en-US" dirty="0" err="1"/>
              <a:t>ψ</a:t>
            </a:r>
            <a:endParaRPr lang="en-US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994ABC4-7296-601A-A437-5C3650AA37F2}"/>
              </a:ext>
            </a:extLst>
          </p:cNvPr>
          <p:cNvCxnSpPr>
            <a:cxnSpLocks/>
          </p:cNvCxnSpPr>
          <p:nvPr/>
        </p:nvCxnSpPr>
        <p:spPr>
          <a:xfrm>
            <a:off x="1710048" y="3158177"/>
            <a:ext cx="455047" cy="653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C5FE3B2-FA23-2A45-6747-A5FD4C64771E}"/>
              </a:ext>
            </a:extLst>
          </p:cNvPr>
          <p:cNvSpPr txBox="1"/>
          <p:nvPr/>
        </p:nvSpPr>
        <p:spPr>
          <a:xfrm>
            <a:off x="1377538" y="2666996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VMD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D856167-7225-BEDA-6AA4-E0885C589407}"/>
              </a:ext>
            </a:extLst>
          </p:cNvPr>
          <p:cNvSpPr/>
          <p:nvPr/>
        </p:nvSpPr>
        <p:spPr>
          <a:xfrm>
            <a:off x="3515096" y="4413668"/>
            <a:ext cx="164275" cy="82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41F38F7-D3BA-A00E-EBE5-92DC4EFD0DC6}"/>
              </a:ext>
            </a:extLst>
          </p:cNvPr>
          <p:cNvSpPr/>
          <p:nvPr/>
        </p:nvSpPr>
        <p:spPr>
          <a:xfrm>
            <a:off x="3075709" y="3896021"/>
            <a:ext cx="814866" cy="1632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2CF8B02-F5B7-C44F-715F-3DB23493194C}"/>
              </a:ext>
            </a:extLst>
          </p:cNvPr>
          <p:cNvCxnSpPr/>
          <p:nvPr/>
        </p:nvCxnSpPr>
        <p:spPr>
          <a:xfrm>
            <a:off x="2110534" y="3899075"/>
            <a:ext cx="30499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56AB1D68-480A-C11B-25E9-EC09495D6921}"/>
              </a:ext>
            </a:extLst>
          </p:cNvPr>
          <p:cNvSpPr/>
          <p:nvPr/>
        </p:nvSpPr>
        <p:spPr>
          <a:xfrm>
            <a:off x="2161055" y="3902147"/>
            <a:ext cx="263031" cy="518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E01750C-8BD0-8CBA-8709-89E4FD13A3E9}"/>
              </a:ext>
            </a:extLst>
          </p:cNvPr>
          <p:cNvSpPr/>
          <p:nvPr/>
        </p:nvSpPr>
        <p:spPr>
          <a:xfrm>
            <a:off x="5018543" y="3885853"/>
            <a:ext cx="263031" cy="487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EC28828-3253-09A2-A510-93D56D27772C}"/>
              </a:ext>
            </a:extLst>
          </p:cNvPr>
          <p:cNvCxnSpPr>
            <a:cxnSpLocks/>
          </p:cNvCxnSpPr>
          <p:nvPr/>
        </p:nvCxnSpPr>
        <p:spPr>
          <a:xfrm>
            <a:off x="3679371" y="3899075"/>
            <a:ext cx="73238" cy="1699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17E828F-FC4A-0F83-575A-77EC2E7FE356}"/>
              </a:ext>
            </a:extLst>
          </p:cNvPr>
          <p:cNvCxnSpPr>
            <a:cxnSpLocks/>
            <a:endCxn id="49" idx="4"/>
          </p:cNvCxnSpPr>
          <p:nvPr/>
        </p:nvCxnSpPr>
        <p:spPr>
          <a:xfrm flipV="1">
            <a:off x="2161055" y="4372968"/>
            <a:ext cx="2989004" cy="8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A3862808-46B8-D65C-7047-5A61541E2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316" y="296887"/>
            <a:ext cx="5122915" cy="37736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39D97B-1AD1-71BC-7BF0-E23BB35EECC7}"/>
              </a:ext>
            </a:extLst>
          </p:cNvPr>
          <p:cNvSpPr txBox="1"/>
          <p:nvPr/>
        </p:nvSpPr>
        <p:spPr>
          <a:xfrm>
            <a:off x="2961716" y="1400501"/>
            <a:ext cx="1944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V      (r ) =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5E3BE2-E998-C273-C6E6-698F2B84B5E5}"/>
              </a:ext>
            </a:extLst>
          </p:cNvPr>
          <p:cNvSpPr txBox="1"/>
          <p:nvPr/>
        </p:nvSpPr>
        <p:spPr>
          <a:xfrm>
            <a:off x="3206343" y="1548373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J/</a:t>
            </a:r>
            <a:r>
              <a:rPr lang="en-US" dirty="0" err="1">
                <a:solidFill>
                  <a:srgbClr val="FF0000"/>
                </a:solidFill>
              </a:rPr>
              <a:t>ψ</a:t>
            </a:r>
            <a:r>
              <a:rPr lang="en-US" dirty="0">
                <a:solidFill>
                  <a:srgbClr val="FF0000"/>
                </a:solidFill>
              </a:rPr>
              <a:t>-N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7D99D0-A441-2C07-D29B-5039425ADE14}"/>
              </a:ext>
            </a:extLst>
          </p:cNvPr>
          <p:cNvSpPr txBox="1"/>
          <p:nvPr/>
        </p:nvSpPr>
        <p:spPr>
          <a:xfrm>
            <a:off x="4390925" y="1377538"/>
            <a:ext cx="2603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α exp(-βr)/r  </a:t>
            </a:r>
          </a:p>
        </p:txBody>
      </p:sp>
      <p:sp>
        <p:nvSpPr>
          <p:cNvPr id="6" name="Bent-Up Arrow 5">
            <a:extLst>
              <a:ext uri="{FF2B5EF4-FFF2-40B4-BE49-F238E27FC236}">
                <a16:creationId xmlns:a16="http://schemas.microsoft.com/office/drawing/2014/main" id="{DD715E10-9662-8A34-0A60-1FE13D63D538}"/>
              </a:ext>
            </a:extLst>
          </p:cNvPr>
          <p:cNvSpPr/>
          <p:nvPr/>
        </p:nvSpPr>
        <p:spPr>
          <a:xfrm>
            <a:off x="7232075" y="4203866"/>
            <a:ext cx="2660069" cy="76122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F466440-EDB8-31F5-A58D-FBF46C43986D}"/>
              </a:ext>
            </a:extLst>
          </p:cNvPr>
          <p:cNvSpPr txBox="1"/>
          <p:nvPr/>
        </p:nvSpPr>
        <p:spPr>
          <a:xfrm>
            <a:off x="322902" y="329844"/>
            <a:ext cx="557351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Amplitude from VMD+ V(</a:t>
            </a:r>
            <a:r>
              <a:rPr lang="en-US" sz="3200" dirty="0">
                <a:solidFill>
                  <a:srgbClr val="FF0000"/>
                </a:solidFill>
              </a:rPr>
              <a:t>LQCD)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D732D0-CB99-9BA0-7DCC-55ADBBE38EFA}"/>
              </a:ext>
            </a:extLst>
          </p:cNvPr>
          <p:cNvSpPr txBox="1"/>
          <p:nvPr/>
        </p:nvSpPr>
        <p:spPr>
          <a:xfrm>
            <a:off x="1058275" y="6003758"/>
            <a:ext cx="616541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T      (E) =  V         + V       G(E) T      (E)      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36F309-4027-06B9-C8D9-928377FAEB48}"/>
              </a:ext>
            </a:extLst>
          </p:cNvPr>
          <p:cNvSpPr txBox="1"/>
          <p:nvPr/>
        </p:nvSpPr>
        <p:spPr>
          <a:xfrm>
            <a:off x="3006321" y="6308873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J/</a:t>
            </a:r>
            <a:r>
              <a:rPr lang="en-US" dirty="0" err="1">
                <a:solidFill>
                  <a:srgbClr val="FF0000"/>
                </a:solidFill>
              </a:rPr>
              <a:t>ψ</a:t>
            </a:r>
            <a:r>
              <a:rPr lang="en-US" dirty="0">
                <a:solidFill>
                  <a:srgbClr val="FF0000"/>
                </a:solidFill>
              </a:rPr>
              <a:t>-N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DC7C338-EF15-767B-525F-E85261F5F174}"/>
              </a:ext>
            </a:extLst>
          </p:cNvPr>
          <p:cNvSpPr txBox="1"/>
          <p:nvPr/>
        </p:nvSpPr>
        <p:spPr>
          <a:xfrm>
            <a:off x="4377420" y="6304857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J/</a:t>
            </a:r>
            <a:r>
              <a:rPr lang="en-US" dirty="0" err="1">
                <a:solidFill>
                  <a:srgbClr val="FF0000"/>
                </a:solidFill>
              </a:rPr>
              <a:t>ψ</a:t>
            </a:r>
            <a:r>
              <a:rPr lang="en-US" dirty="0">
                <a:solidFill>
                  <a:srgbClr val="FF0000"/>
                </a:solidFill>
              </a:rPr>
              <a:t>-N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859A87-E4BE-C96B-2A8C-0B29B7914266}"/>
              </a:ext>
            </a:extLst>
          </p:cNvPr>
          <p:cNvSpPr txBox="1"/>
          <p:nvPr/>
        </p:nvSpPr>
        <p:spPr>
          <a:xfrm>
            <a:off x="5975135" y="6300841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J/</a:t>
            </a:r>
            <a:r>
              <a:rPr lang="en-US" dirty="0" err="1">
                <a:solidFill>
                  <a:srgbClr val="FF0000"/>
                </a:solidFill>
              </a:rPr>
              <a:t>ψ</a:t>
            </a:r>
            <a:r>
              <a:rPr lang="en-US" dirty="0">
                <a:solidFill>
                  <a:srgbClr val="FF0000"/>
                </a:solidFill>
              </a:rPr>
              <a:t>-N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979AEE1-AF31-595C-3EF2-DC27E88A348A}"/>
              </a:ext>
            </a:extLst>
          </p:cNvPr>
          <p:cNvSpPr txBox="1"/>
          <p:nvPr/>
        </p:nvSpPr>
        <p:spPr>
          <a:xfrm>
            <a:off x="1311698" y="6320889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J/</a:t>
            </a:r>
            <a:r>
              <a:rPr lang="en-US" dirty="0" err="1">
                <a:solidFill>
                  <a:srgbClr val="FF0000"/>
                </a:solidFill>
              </a:rPr>
              <a:t>ψ</a:t>
            </a:r>
            <a:r>
              <a:rPr lang="en-US" dirty="0">
                <a:solidFill>
                  <a:srgbClr val="FF0000"/>
                </a:solidFill>
              </a:rPr>
              <a:t>-N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A2E2535-6712-C609-9FEE-05A6D63B8654}"/>
              </a:ext>
            </a:extLst>
          </p:cNvPr>
          <p:cNvCxnSpPr>
            <a:cxnSpLocks/>
            <a:stCxn id="40" idx="2"/>
          </p:cNvCxnSpPr>
          <p:nvPr/>
        </p:nvCxnSpPr>
        <p:spPr>
          <a:xfrm flipH="1">
            <a:off x="2803358" y="5528960"/>
            <a:ext cx="679784" cy="474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B7C3966-DC7E-CF0D-644A-6DCEA71D3305}"/>
              </a:ext>
            </a:extLst>
          </p:cNvPr>
          <p:cNvSpPr txBox="1"/>
          <p:nvPr/>
        </p:nvSpPr>
        <p:spPr>
          <a:xfrm>
            <a:off x="8104863" y="6072238"/>
            <a:ext cx="397012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Lippmann-Schwinger</a:t>
            </a:r>
            <a:r>
              <a:rPr lang="en-US" dirty="0"/>
              <a:t> </a:t>
            </a:r>
            <a:r>
              <a:rPr lang="en-US" sz="2400" dirty="0"/>
              <a:t>Equation</a:t>
            </a:r>
          </a:p>
        </p:txBody>
      </p:sp>
      <p:sp>
        <p:nvSpPr>
          <p:cNvPr id="16" name="Left Arrow 15">
            <a:extLst>
              <a:ext uri="{FF2B5EF4-FFF2-40B4-BE49-F238E27FC236}">
                <a16:creationId xmlns:a16="http://schemas.microsoft.com/office/drawing/2014/main" id="{9D87F888-61E5-9B85-B33D-40F99AC224C9}"/>
              </a:ext>
            </a:extLst>
          </p:cNvPr>
          <p:cNvSpPr/>
          <p:nvPr/>
        </p:nvSpPr>
        <p:spPr>
          <a:xfrm flipH="1" flipV="1">
            <a:off x="7348138" y="6142018"/>
            <a:ext cx="731290" cy="3236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81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AF9347D-32DB-74BA-C636-9C21B93BB117}"/>
                  </a:ext>
                </a:extLst>
              </p14:cNvPr>
              <p14:cNvContentPartPr/>
              <p14:nvPr/>
            </p14:nvContentPartPr>
            <p14:xfrm>
              <a:off x="8671575" y="2348895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AF9347D-32DB-74BA-C636-9C21B93BB1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62575" y="233989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D6B62F7-B723-1887-2D5E-E1A718FA60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748" b="55093"/>
          <a:stretch/>
        </p:blipFill>
        <p:spPr>
          <a:xfrm>
            <a:off x="96238" y="1037690"/>
            <a:ext cx="11504718" cy="50857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D74646-A6B0-E83C-3D9E-9845CD73C3A9}"/>
              </a:ext>
            </a:extLst>
          </p:cNvPr>
          <p:cNvSpPr txBox="1"/>
          <p:nvPr/>
        </p:nvSpPr>
        <p:spPr>
          <a:xfrm>
            <a:off x="3455155" y="273132"/>
            <a:ext cx="5180201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Pomeron-exchange + V(</a:t>
            </a:r>
            <a:r>
              <a:rPr lang="en-US" sz="3200" dirty="0">
                <a:solidFill>
                  <a:srgbClr val="FF0000"/>
                </a:solidFill>
              </a:rPr>
              <a:t>LQCD)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4436AD-6594-B969-1A3D-CFE6D4D71317}"/>
              </a:ext>
            </a:extLst>
          </p:cNvPr>
          <p:cNvSpPr txBox="1"/>
          <p:nvPr/>
        </p:nvSpPr>
        <p:spPr>
          <a:xfrm>
            <a:off x="9785268" y="27194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F2A30191-0821-783C-514B-30D16C11C18B}"/>
              </a:ext>
            </a:extLst>
          </p:cNvPr>
          <p:cNvSpPr/>
          <p:nvPr/>
        </p:nvSpPr>
        <p:spPr>
          <a:xfrm flipH="1">
            <a:off x="5439925" y="1792927"/>
            <a:ext cx="240603" cy="8211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rved Left Arrow 13">
            <a:extLst>
              <a:ext uri="{FF2B5EF4-FFF2-40B4-BE49-F238E27FC236}">
                <a16:creationId xmlns:a16="http://schemas.microsoft.com/office/drawing/2014/main" id="{8586BB18-4EAE-B841-6EFB-82E4BC4749E1}"/>
              </a:ext>
            </a:extLst>
          </p:cNvPr>
          <p:cNvSpPr/>
          <p:nvPr/>
        </p:nvSpPr>
        <p:spPr>
          <a:xfrm>
            <a:off x="8754700" y="1343354"/>
            <a:ext cx="703094" cy="284719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5525DB8-F7A0-C403-E028-C6D15F7477A9}"/>
              </a:ext>
            </a:extLst>
          </p:cNvPr>
          <p:cNvCxnSpPr/>
          <p:nvPr/>
        </p:nvCxnSpPr>
        <p:spPr>
          <a:xfrm flipH="1">
            <a:off x="4690753" y="4190550"/>
            <a:ext cx="2315689" cy="797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24A2ECE-04F0-3605-44D0-F55AA74A064F}"/>
              </a:ext>
            </a:extLst>
          </p:cNvPr>
          <p:cNvCxnSpPr/>
          <p:nvPr/>
        </p:nvCxnSpPr>
        <p:spPr>
          <a:xfrm flipV="1">
            <a:off x="6222670" y="4500748"/>
            <a:ext cx="3146961" cy="760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1877D16-C14C-BB83-87EB-75FCFFCC8FB0}"/>
              </a:ext>
            </a:extLst>
          </p:cNvPr>
          <p:cNvSpPr txBox="1"/>
          <p:nvPr/>
        </p:nvSpPr>
        <p:spPr>
          <a:xfrm>
            <a:off x="9559643" y="4334495"/>
            <a:ext cx="124027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>
                <a:solidFill>
                  <a:srgbClr val="FF0000"/>
                </a:solidFill>
              </a:rPr>
              <a:t>LQCD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DC1B648-CC1E-102F-F741-7063BC49FB3A}"/>
              </a:ext>
            </a:extLst>
          </p:cNvPr>
          <p:cNvCxnSpPr/>
          <p:nvPr/>
        </p:nvCxnSpPr>
        <p:spPr>
          <a:xfrm flipH="1">
            <a:off x="4715828" y="4238775"/>
            <a:ext cx="2315689" cy="797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15D78A3-460B-5E65-6062-F7BF25D93ADB}"/>
              </a:ext>
            </a:extLst>
          </p:cNvPr>
          <p:cNvCxnSpPr/>
          <p:nvPr/>
        </p:nvCxnSpPr>
        <p:spPr>
          <a:xfrm flipV="1">
            <a:off x="6247746" y="4560548"/>
            <a:ext cx="3146961" cy="760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503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186829-55D4-B088-5BD7-C29879500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997" y="438357"/>
            <a:ext cx="3729632" cy="27282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A8F039-C03B-BF1A-B3F3-80CF7CA3FF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923" r="6765" b="4872"/>
          <a:stretch/>
        </p:blipFill>
        <p:spPr>
          <a:xfrm>
            <a:off x="5703483" y="196712"/>
            <a:ext cx="4577182" cy="32322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DBB3E4-BE50-B3E4-ADEE-0EC860EB49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706" r="7148"/>
          <a:stretch/>
        </p:blipFill>
        <p:spPr>
          <a:xfrm>
            <a:off x="7386683" y="3266555"/>
            <a:ext cx="5016514" cy="38113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7A6DF0-E495-9C14-4E25-1D0C37EF1066}"/>
              </a:ext>
            </a:extLst>
          </p:cNvPr>
          <p:cNvSpPr txBox="1"/>
          <p:nvPr/>
        </p:nvSpPr>
        <p:spPr>
          <a:xfrm>
            <a:off x="100361" y="3594512"/>
            <a:ext cx="3491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Pomeron + V(LQCD)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1E2A63-75FF-E507-2CE9-6B78612C86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300" t="9027" r="14659" b="74486"/>
          <a:stretch/>
        </p:blipFill>
        <p:spPr>
          <a:xfrm>
            <a:off x="100361" y="4179286"/>
            <a:ext cx="6680583" cy="23217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026E478-0EA7-AA7E-419C-89A65964BCAA}"/>
              </a:ext>
            </a:extLst>
          </p:cNvPr>
          <p:cNvSpPr txBox="1"/>
          <p:nvPr/>
        </p:nvSpPr>
        <p:spPr>
          <a:xfrm>
            <a:off x="4049486" y="5747657"/>
            <a:ext cx="212192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Off-mass-shell factor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AC44FEA-91C4-59C4-79E7-2956616FDE83}"/>
              </a:ext>
            </a:extLst>
          </p:cNvPr>
          <p:cNvCxnSpPr/>
          <p:nvPr/>
        </p:nvCxnSpPr>
        <p:spPr>
          <a:xfrm>
            <a:off x="3592214" y="5035138"/>
            <a:ext cx="1039163" cy="712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Arrow 1">
            <a:extLst>
              <a:ext uri="{FF2B5EF4-FFF2-40B4-BE49-F238E27FC236}">
                <a16:creationId xmlns:a16="http://schemas.microsoft.com/office/drawing/2014/main" id="{A28D3435-DD84-9FA4-B7E3-D87958B656BD}"/>
              </a:ext>
            </a:extLst>
          </p:cNvPr>
          <p:cNvSpPr/>
          <p:nvPr/>
        </p:nvSpPr>
        <p:spPr>
          <a:xfrm>
            <a:off x="5069710" y="1921977"/>
            <a:ext cx="646765" cy="92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B80B0B-634E-48A1-92B3-B603CB914106}"/>
              </a:ext>
            </a:extLst>
          </p:cNvPr>
          <p:cNvSpPr txBox="1"/>
          <p:nvPr/>
        </p:nvSpPr>
        <p:spPr>
          <a:xfrm>
            <a:off x="4190033" y="6134576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0.4 -0.7</a:t>
            </a:r>
          </a:p>
        </p:txBody>
      </p:sp>
    </p:spTree>
    <p:extLst>
      <p:ext uri="{BB962C8B-B14F-4D97-AF65-F5344CB8AC3E}">
        <p14:creationId xmlns:p14="http://schemas.microsoft.com/office/powerpoint/2010/main" val="959466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FEA0B1-0879-3860-1C38-F495A4292BBF}"/>
              </a:ext>
            </a:extLst>
          </p:cNvPr>
          <p:cNvSpPr txBox="1"/>
          <p:nvPr/>
        </p:nvSpPr>
        <p:spPr>
          <a:xfrm>
            <a:off x="2521629" y="793687"/>
            <a:ext cx="55575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Off-mass-shell</a:t>
            </a:r>
            <a:r>
              <a:rPr lang="en-US" dirty="0"/>
              <a:t> </a:t>
            </a:r>
            <a:r>
              <a:rPr lang="en-US" sz="3200" dirty="0"/>
              <a:t>factor for VMD :</a:t>
            </a:r>
          </a:p>
          <a:p>
            <a:r>
              <a:rPr lang="en-US" sz="3200" dirty="0"/>
              <a:t>0.4 - 0.7  to fit </a:t>
            </a:r>
            <a:r>
              <a:rPr lang="en-US" sz="3200" dirty="0" err="1"/>
              <a:t>Jlab</a:t>
            </a:r>
            <a:r>
              <a:rPr lang="en-US" sz="3200" dirty="0"/>
              <a:t> 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6F33FA-BFE6-66B9-837D-E5AFDA14CBF7}"/>
              </a:ext>
            </a:extLst>
          </p:cNvPr>
          <p:cNvSpPr txBox="1"/>
          <p:nvPr/>
        </p:nvSpPr>
        <p:spPr>
          <a:xfrm>
            <a:off x="2276706" y="3159889"/>
            <a:ext cx="857260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1/f      is determined by J/</a:t>
            </a:r>
            <a:r>
              <a:rPr lang="en-US" sz="3200" dirty="0" err="1"/>
              <a:t>ψ</a:t>
            </a:r>
            <a:r>
              <a:rPr lang="en-US" sz="3200" dirty="0"/>
              <a:t> -&gt; </a:t>
            </a:r>
            <a:r>
              <a:rPr lang="en-US" sz="3200" dirty="0" err="1"/>
              <a:t>ϒ</a:t>
            </a:r>
            <a:r>
              <a:rPr lang="en-US" sz="3200" dirty="0"/>
              <a:t> (Q  = m    ) -&gt; e+ e-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714513-A981-F968-3F17-F656F009B7E6}"/>
              </a:ext>
            </a:extLst>
          </p:cNvPr>
          <p:cNvSpPr txBox="1"/>
          <p:nvPr/>
        </p:nvSpPr>
        <p:spPr>
          <a:xfrm>
            <a:off x="8732641" y="3437679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J/</a:t>
            </a:r>
            <a:r>
              <a:rPr lang="en-US" dirty="0" err="1"/>
              <a:t>ψ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B3165B-9B1B-61B3-1A38-F3B56F54AF61}"/>
              </a:ext>
            </a:extLst>
          </p:cNvPr>
          <p:cNvSpPr txBox="1"/>
          <p:nvPr/>
        </p:nvSpPr>
        <p:spPr>
          <a:xfrm>
            <a:off x="7315199" y="52998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0093E-50A6-12E2-B4D5-5A7F2EC2FC9D}"/>
              </a:ext>
            </a:extLst>
          </p:cNvPr>
          <p:cNvSpPr txBox="1"/>
          <p:nvPr/>
        </p:nvSpPr>
        <p:spPr>
          <a:xfrm>
            <a:off x="2873055" y="3428037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J/</a:t>
            </a:r>
            <a:r>
              <a:rPr lang="en-US" dirty="0" err="1"/>
              <a:t>ψ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B6EDD3-FE3C-22B4-6E1C-831B948108EA}"/>
              </a:ext>
            </a:extLst>
          </p:cNvPr>
          <p:cNvSpPr txBox="1"/>
          <p:nvPr/>
        </p:nvSpPr>
        <p:spPr>
          <a:xfrm>
            <a:off x="7346393" y="3872944"/>
            <a:ext cx="466185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/>
              <a:t>ϒ</a:t>
            </a:r>
            <a:r>
              <a:rPr lang="en-US" sz="3200" dirty="0"/>
              <a:t>  (Q  =</a:t>
            </a:r>
            <a:r>
              <a:rPr lang="en-US" sz="3200" dirty="0">
                <a:solidFill>
                  <a:srgbClr val="FF0000"/>
                </a:solidFill>
              </a:rPr>
              <a:t> 0</a:t>
            </a:r>
            <a:r>
              <a:rPr lang="en-US" sz="3200" dirty="0"/>
              <a:t>  )  + N -&gt; J/</a:t>
            </a:r>
            <a:r>
              <a:rPr lang="en-US" sz="3200" dirty="0" err="1"/>
              <a:t>ψ</a:t>
            </a:r>
            <a:r>
              <a:rPr lang="en-US" sz="3200" dirty="0"/>
              <a:t>  + 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6B8A1F-D198-71C8-4465-08A23099094C}"/>
              </a:ext>
            </a:extLst>
          </p:cNvPr>
          <p:cNvSpPr txBox="1"/>
          <p:nvPr/>
        </p:nvSpPr>
        <p:spPr>
          <a:xfrm>
            <a:off x="8104455" y="38105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70D52BB8-4C48-C0BE-541F-ED07622DE423}"/>
              </a:ext>
            </a:extLst>
          </p:cNvPr>
          <p:cNvSpPr/>
          <p:nvPr/>
        </p:nvSpPr>
        <p:spPr>
          <a:xfrm>
            <a:off x="8606690" y="2649233"/>
            <a:ext cx="162041" cy="6014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60C393-2F46-7697-C7C1-13C73F385BF9}"/>
              </a:ext>
            </a:extLst>
          </p:cNvPr>
          <p:cNvSpPr txBox="1"/>
          <p:nvPr/>
        </p:nvSpPr>
        <p:spPr>
          <a:xfrm>
            <a:off x="8144769" y="2152891"/>
            <a:ext cx="114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9.6</a:t>
            </a:r>
            <a:r>
              <a:rPr lang="en-US" dirty="0"/>
              <a:t> </a:t>
            </a:r>
            <a:r>
              <a:rPr lang="en-US" sz="2400" dirty="0"/>
              <a:t>GeV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E94853-C977-9E08-974A-D6D4715B516E}"/>
              </a:ext>
            </a:extLst>
          </p:cNvPr>
          <p:cNvSpPr txBox="1"/>
          <p:nvPr/>
        </p:nvSpPr>
        <p:spPr>
          <a:xfrm>
            <a:off x="9088925" y="20054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AE74FA89-2CFD-2535-2375-933E68F8916C}"/>
              </a:ext>
            </a:extLst>
          </p:cNvPr>
          <p:cNvSpPr/>
          <p:nvPr/>
        </p:nvSpPr>
        <p:spPr>
          <a:xfrm>
            <a:off x="2546431" y="45141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5B4F07-6F5E-BC8C-5331-F964CA6F37EA}"/>
              </a:ext>
            </a:extLst>
          </p:cNvPr>
          <p:cNvSpPr txBox="1"/>
          <p:nvPr/>
        </p:nvSpPr>
        <p:spPr>
          <a:xfrm>
            <a:off x="3816046" y="5712468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J/</a:t>
            </a:r>
            <a:r>
              <a:rPr lang="en-US" dirty="0" err="1"/>
              <a:t>ψ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29C1CA-3818-9B7F-629B-079E00D567CA}"/>
              </a:ext>
            </a:extLst>
          </p:cNvPr>
          <p:cNvSpPr txBox="1"/>
          <p:nvPr/>
        </p:nvSpPr>
        <p:spPr>
          <a:xfrm>
            <a:off x="5494461" y="5361004"/>
            <a:ext cx="282962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1/f       F    (Q  = </a:t>
            </a:r>
            <a:r>
              <a:rPr lang="en-US" sz="2800" dirty="0">
                <a:solidFill>
                  <a:srgbClr val="FF0000"/>
                </a:solidFill>
              </a:rPr>
              <a:t>0</a:t>
            </a:r>
            <a:r>
              <a:rPr lang="en-US" sz="2800" dirty="0"/>
              <a:t> 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BA8EAB-D8EF-F88E-29EB-F6BF2DBDF402}"/>
              </a:ext>
            </a:extLst>
          </p:cNvPr>
          <p:cNvSpPr txBox="1"/>
          <p:nvPr/>
        </p:nvSpPr>
        <p:spPr>
          <a:xfrm>
            <a:off x="5976952" y="5593608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J/</a:t>
            </a:r>
            <a:r>
              <a:rPr lang="en-US" dirty="0" err="1"/>
              <a:t>ψ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6BA06F-57E1-F462-8E56-5F0521DE5D79}"/>
              </a:ext>
            </a:extLst>
          </p:cNvPr>
          <p:cNvSpPr txBox="1"/>
          <p:nvPr/>
        </p:nvSpPr>
        <p:spPr>
          <a:xfrm>
            <a:off x="6629877" y="5603627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J/</a:t>
            </a:r>
            <a:r>
              <a:rPr lang="en-US" dirty="0" err="1"/>
              <a:t>ψ</a:t>
            </a:r>
            <a:endParaRPr lang="en-US" dirty="0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90D7C2FC-4B9E-87AF-4731-A8EB8EF7472E}"/>
              </a:ext>
            </a:extLst>
          </p:cNvPr>
          <p:cNvSpPr/>
          <p:nvPr/>
        </p:nvSpPr>
        <p:spPr>
          <a:xfrm>
            <a:off x="4342434" y="5418881"/>
            <a:ext cx="1013593" cy="465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84C956-90A5-E3F7-FAAF-7A76638C7E3A}"/>
              </a:ext>
            </a:extLst>
          </p:cNvPr>
          <p:cNvSpPr txBox="1"/>
          <p:nvPr/>
        </p:nvSpPr>
        <p:spPr>
          <a:xfrm>
            <a:off x="8800822" y="31170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DE2E52-6366-C585-B4CD-5A0C26CD86B4}"/>
              </a:ext>
            </a:extLst>
          </p:cNvPr>
          <p:cNvSpPr txBox="1"/>
          <p:nvPr/>
        </p:nvSpPr>
        <p:spPr>
          <a:xfrm>
            <a:off x="3332332" y="5402177"/>
            <a:ext cx="615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1/f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228C5F-AFFE-E544-6587-8B59DA09788E}"/>
              </a:ext>
            </a:extLst>
          </p:cNvPr>
          <p:cNvSpPr txBox="1"/>
          <p:nvPr/>
        </p:nvSpPr>
        <p:spPr>
          <a:xfrm>
            <a:off x="6310524" y="6202120"/>
            <a:ext cx="276922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Off-mass-shell factor</a:t>
            </a:r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1B7FA221-C5CD-A000-DAF2-47588239F2C5}"/>
              </a:ext>
            </a:extLst>
          </p:cNvPr>
          <p:cNvSpPr/>
          <p:nvPr/>
        </p:nvSpPr>
        <p:spPr>
          <a:xfrm>
            <a:off x="7568757" y="5889301"/>
            <a:ext cx="179580" cy="2341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48BD0B-5501-6F5A-2420-38850BDF1315}"/>
              </a:ext>
            </a:extLst>
          </p:cNvPr>
          <p:cNvSpPr txBox="1"/>
          <p:nvPr/>
        </p:nvSpPr>
        <p:spPr>
          <a:xfrm>
            <a:off x="7954599" y="31250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53956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185F7E-88D4-F33A-3E55-9F8B59EAA840}"/>
              </a:ext>
            </a:extLst>
          </p:cNvPr>
          <p:cNvSpPr txBox="1"/>
          <p:nvPr/>
        </p:nvSpPr>
        <p:spPr>
          <a:xfrm>
            <a:off x="3033894" y="201512"/>
            <a:ext cx="5180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Pomeron-exchange + V(</a:t>
            </a:r>
            <a:r>
              <a:rPr lang="en-US" sz="3200" dirty="0">
                <a:solidFill>
                  <a:srgbClr val="FF0000"/>
                </a:solidFill>
              </a:rPr>
              <a:t>LQCD)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43CF8A-A465-A7BE-2C29-7D602E2B6E4C}"/>
              </a:ext>
            </a:extLst>
          </p:cNvPr>
          <p:cNvSpPr txBox="1"/>
          <p:nvPr/>
        </p:nvSpPr>
        <p:spPr>
          <a:xfrm>
            <a:off x="2933210" y="649460"/>
            <a:ext cx="8062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can fit  the data </a:t>
            </a:r>
            <a:r>
              <a:rPr lang="en-US" sz="3200" dirty="0">
                <a:solidFill>
                  <a:srgbClr val="FF0000"/>
                </a:solidFill>
              </a:rPr>
              <a:t>only </a:t>
            </a:r>
            <a:r>
              <a:rPr lang="en-US" sz="3200" dirty="0"/>
              <a:t>with off-mass-shell factor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8F22D5-17BF-DC0D-FC7E-67190C01B092}"/>
              </a:ext>
            </a:extLst>
          </p:cNvPr>
          <p:cNvSpPr txBox="1"/>
          <p:nvPr/>
        </p:nvSpPr>
        <p:spPr>
          <a:xfrm>
            <a:off x="3218212" y="2244442"/>
            <a:ext cx="623574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Need  to  remove VMD assumption</a:t>
            </a:r>
          </a:p>
          <a:p>
            <a:r>
              <a:rPr lang="en-US" sz="3200" dirty="0"/>
              <a:t>and evaluate quark-loop explicitly to</a:t>
            </a:r>
          </a:p>
          <a:p>
            <a:r>
              <a:rPr lang="en-US" sz="3200" dirty="0"/>
              <a:t>test LQCD results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54FBD7DF-8C43-29DC-CEDE-B557710886DE}"/>
              </a:ext>
            </a:extLst>
          </p:cNvPr>
          <p:cNvSpPr/>
          <p:nvPr/>
        </p:nvSpPr>
        <p:spPr>
          <a:xfrm>
            <a:off x="6180826" y="1331201"/>
            <a:ext cx="142503" cy="8075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C64FE091-5B23-EFBE-15AF-84A8EA0B3A0B}"/>
              </a:ext>
            </a:extLst>
          </p:cNvPr>
          <p:cNvSpPr/>
          <p:nvPr/>
        </p:nvSpPr>
        <p:spPr>
          <a:xfrm>
            <a:off x="6151415" y="3990112"/>
            <a:ext cx="178130" cy="5818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0ED06F-14E2-B17E-73E9-F28EFE80683E}"/>
              </a:ext>
            </a:extLst>
          </p:cNvPr>
          <p:cNvCxnSpPr>
            <a:cxnSpLocks/>
          </p:cNvCxnSpPr>
          <p:nvPr/>
        </p:nvCxnSpPr>
        <p:spPr>
          <a:xfrm>
            <a:off x="5723906" y="5747656"/>
            <a:ext cx="1781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6778059-306A-B91A-F81A-EE8F5A1738BA}"/>
              </a:ext>
            </a:extLst>
          </p:cNvPr>
          <p:cNvSpPr txBox="1"/>
          <p:nvPr/>
        </p:nvSpPr>
        <p:spPr>
          <a:xfrm>
            <a:off x="4295284" y="4728407"/>
            <a:ext cx="3654975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      Dynamical Model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5DDAF1-F200-467D-D2AA-4995361CDD27}"/>
              </a:ext>
            </a:extLst>
          </p:cNvPr>
          <p:cNvCxnSpPr>
            <a:cxnSpLocks/>
          </p:cNvCxnSpPr>
          <p:nvPr/>
        </p:nvCxnSpPr>
        <p:spPr>
          <a:xfrm>
            <a:off x="6620883" y="5895481"/>
            <a:ext cx="1889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Arrow 11">
            <a:extLst>
              <a:ext uri="{FF2B5EF4-FFF2-40B4-BE49-F238E27FC236}">
                <a16:creationId xmlns:a16="http://schemas.microsoft.com/office/drawing/2014/main" id="{8AFAAA12-23AA-63EA-70EE-D546E5719FE2}"/>
              </a:ext>
            </a:extLst>
          </p:cNvPr>
          <p:cNvSpPr/>
          <p:nvPr/>
        </p:nvSpPr>
        <p:spPr>
          <a:xfrm>
            <a:off x="1431757" y="399425"/>
            <a:ext cx="1383631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18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ED9B8C-F7AA-D0EB-5CF4-4086D96236D4}"/>
              </a:ext>
            </a:extLst>
          </p:cNvPr>
          <p:cNvSpPr txBox="1"/>
          <p:nvPr/>
        </p:nvSpPr>
        <p:spPr>
          <a:xfrm>
            <a:off x="3789942" y="2069447"/>
            <a:ext cx="143340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2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15AF824-E425-686B-9DB2-CF29B6C4CC94}"/>
              </a:ext>
            </a:extLst>
          </p:cNvPr>
          <p:cNvCxnSpPr>
            <a:cxnSpLocks/>
          </p:cNvCxnSpPr>
          <p:nvPr/>
        </p:nvCxnSpPr>
        <p:spPr>
          <a:xfrm flipH="1">
            <a:off x="5245770" y="891409"/>
            <a:ext cx="433135" cy="1081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FB1EFD-DB7D-F6C0-890D-DC01D30E1329}"/>
                  </a:ext>
                </a:extLst>
              </p:cNvPr>
              <p:cNvSpPr txBox="1"/>
              <p:nvPr/>
            </p:nvSpPr>
            <p:spPr>
              <a:xfrm>
                <a:off x="2731168" y="4957016"/>
                <a:ext cx="6331605" cy="5186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 [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  (x)] +  v  + v     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FB1EFD-DB7D-F6C0-890D-DC01D30E1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168" y="4957016"/>
                <a:ext cx="6331605" cy="518668"/>
              </a:xfrm>
              <a:prstGeom prst="rect">
                <a:avLst/>
              </a:prstGeom>
              <a:blipFill>
                <a:blip r:embed="rId2"/>
                <a:stretch>
                  <a:fillRect l="-200" t="-140476" r="-601" b="-19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9B894C5-A51C-B916-3DFD-B9B1E296F1E8}"/>
              </a:ext>
            </a:extLst>
          </p:cNvPr>
          <p:cNvSpPr txBox="1"/>
          <p:nvPr/>
        </p:nvSpPr>
        <p:spPr>
          <a:xfrm>
            <a:off x="5041223" y="5221704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8D9212-0CEE-66F3-9756-0318392511F2}"/>
              </a:ext>
            </a:extLst>
          </p:cNvPr>
          <p:cNvSpPr txBox="1"/>
          <p:nvPr/>
        </p:nvSpPr>
        <p:spPr>
          <a:xfrm>
            <a:off x="6039854" y="520601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2F2D30-B84F-B151-D2D0-D5FC88FA4805}"/>
              </a:ext>
            </a:extLst>
          </p:cNvPr>
          <p:cNvSpPr txBox="1"/>
          <p:nvPr/>
        </p:nvSpPr>
        <p:spPr>
          <a:xfrm>
            <a:off x="5755982" y="492534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μ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473359-CDF3-2F66-F324-732432C8903C}"/>
              </a:ext>
            </a:extLst>
          </p:cNvPr>
          <p:cNvSpPr txBox="1"/>
          <p:nvPr/>
        </p:nvSpPr>
        <p:spPr>
          <a:xfrm>
            <a:off x="6833938" y="515789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μ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97787F-E6F3-522D-6D64-A598BF932140}"/>
              </a:ext>
            </a:extLst>
          </p:cNvPr>
          <p:cNvSpPr txBox="1"/>
          <p:nvPr/>
        </p:nvSpPr>
        <p:spPr>
          <a:xfrm>
            <a:off x="7932821" y="5197645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7093DC-0325-8363-69CF-ED68588DB531}"/>
              </a:ext>
            </a:extLst>
          </p:cNvPr>
          <p:cNvSpPr txBox="1"/>
          <p:nvPr/>
        </p:nvSpPr>
        <p:spPr>
          <a:xfrm>
            <a:off x="8349076" y="5218054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c-N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307A29-CB0F-9DF1-6963-35F175BE7A9D}"/>
              </a:ext>
            </a:extLst>
          </p:cNvPr>
          <p:cNvSpPr txBox="1"/>
          <p:nvPr/>
        </p:nvSpPr>
        <p:spPr>
          <a:xfrm>
            <a:off x="3597442" y="51422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BC6FA00-3ADD-5D18-0D1A-6BD003FBDC21}"/>
              </a:ext>
            </a:extLst>
          </p:cNvPr>
          <p:cNvCxnSpPr>
            <a:cxnSpLocks/>
          </p:cNvCxnSpPr>
          <p:nvPr/>
        </p:nvCxnSpPr>
        <p:spPr>
          <a:xfrm flipH="1">
            <a:off x="6749716" y="5354058"/>
            <a:ext cx="1058785" cy="613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08B7BB-69B4-ED58-1DE9-68961F742B56}"/>
              </a:ext>
            </a:extLst>
          </p:cNvPr>
          <p:cNvCxnSpPr>
            <a:cxnSpLocks/>
          </p:cNvCxnSpPr>
          <p:nvPr/>
        </p:nvCxnSpPr>
        <p:spPr>
          <a:xfrm>
            <a:off x="8799084" y="5499508"/>
            <a:ext cx="465232" cy="444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9FFC057-2876-2F09-C96A-884A45828039}"/>
              </a:ext>
            </a:extLst>
          </p:cNvPr>
          <p:cNvSpPr txBox="1"/>
          <p:nvPr/>
        </p:nvSpPr>
        <p:spPr>
          <a:xfrm>
            <a:off x="1046747" y="926419"/>
            <a:ext cx="7355924" cy="25545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Possibilities for loop-integration :</a:t>
            </a:r>
          </a:p>
          <a:p>
            <a:pPr marL="514350" indent="-514350">
              <a:buAutoNum type="alphaLcPeriod"/>
            </a:pPr>
            <a:r>
              <a:rPr lang="en-US" sz="3200" dirty="0"/>
              <a:t>Constituent Quark model (CQM)</a:t>
            </a:r>
          </a:p>
          <a:p>
            <a:pPr marL="514350" indent="-514350">
              <a:buAutoNum type="alphaLcPeriod"/>
            </a:pPr>
            <a:r>
              <a:rPr lang="en-US" sz="3200" dirty="0"/>
              <a:t>Covariant models : </a:t>
            </a:r>
          </a:p>
          <a:p>
            <a:r>
              <a:rPr lang="en-US" sz="3200" dirty="0"/>
              <a:t>      * based on Dyson-Schwinger  Equations</a:t>
            </a:r>
          </a:p>
          <a:p>
            <a:r>
              <a:rPr lang="en-US" sz="3200" dirty="0"/>
              <a:t>      * others 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2E06B8BE-68A1-48E7-E22E-0E091A68A62F}"/>
              </a:ext>
            </a:extLst>
          </p:cNvPr>
          <p:cNvSpPr/>
          <p:nvPr/>
        </p:nvSpPr>
        <p:spPr>
          <a:xfrm>
            <a:off x="7402215" y="1612262"/>
            <a:ext cx="1344739" cy="2369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F73D20-2114-55C6-06A9-6B6092F15C70}"/>
              </a:ext>
            </a:extLst>
          </p:cNvPr>
          <p:cNvSpPr txBox="1"/>
          <p:nvPr/>
        </p:nvSpPr>
        <p:spPr>
          <a:xfrm>
            <a:off x="8992217" y="1554472"/>
            <a:ext cx="100899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This talk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0F5795-DA57-3B20-1C18-E3351E5AC091}"/>
              </a:ext>
            </a:extLst>
          </p:cNvPr>
          <p:cNvSpPr txBox="1"/>
          <p:nvPr/>
        </p:nvSpPr>
        <p:spPr>
          <a:xfrm>
            <a:off x="8510956" y="5967673"/>
            <a:ext cx="325614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Quark-Nucleon Potential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FECB4A-FBF8-C257-E103-02508298B1B0}"/>
              </a:ext>
            </a:extLst>
          </p:cNvPr>
          <p:cNvSpPr txBox="1"/>
          <p:nvPr/>
        </p:nvSpPr>
        <p:spPr>
          <a:xfrm>
            <a:off x="4090736" y="6003775"/>
            <a:ext cx="432515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Quark-quark potential from CQM</a:t>
            </a:r>
          </a:p>
        </p:txBody>
      </p:sp>
      <p:sp>
        <p:nvSpPr>
          <p:cNvPr id="25" name="Curved Right Arrow 24">
            <a:extLst>
              <a:ext uri="{FF2B5EF4-FFF2-40B4-BE49-F238E27FC236}">
                <a16:creationId xmlns:a16="http://schemas.microsoft.com/office/drawing/2014/main" id="{4540674D-334B-63E4-359C-A9E0B2F8D97E}"/>
              </a:ext>
            </a:extLst>
          </p:cNvPr>
          <p:cNvSpPr/>
          <p:nvPr/>
        </p:nvSpPr>
        <p:spPr>
          <a:xfrm>
            <a:off x="383723" y="1660358"/>
            <a:ext cx="745739" cy="357579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3A24D5-DCB4-6BC7-B263-779242935770}"/>
                  </a:ext>
                </a:extLst>
              </p:cNvPr>
              <p:cNvSpPr txBox="1"/>
              <p:nvPr/>
            </p:nvSpPr>
            <p:spPr>
              <a:xfrm>
                <a:off x="3933111" y="4222676"/>
                <a:ext cx="1108111" cy="43088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ko-Kore-K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Υ</m:t>
                      </m:r>
                      <m:r>
                        <a:rPr kumimoji="1" lang="el-GR" altLang="ko-Kore-K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ko-Kore-K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acc>
                        <m:accPr>
                          <m:chr m:val="̅"/>
                          <m:ctrlPr>
                            <a:rPr kumimoji="1" lang="en-US" altLang="ko-Kore-K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ko-Kore-K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kumimoji="1" lang="ko-Kore-KR" alt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3A24D5-DCB4-6BC7-B263-779242935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111" y="4222676"/>
                <a:ext cx="1108111" cy="430887"/>
              </a:xfrm>
              <a:prstGeom prst="rect">
                <a:avLst/>
              </a:prstGeom>
              <a:blipFill>
                <a:blip r:embed="rId3"/>
                <a:stretch>
                  <a:fillRect l="-8989" r="-3371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BA0E503-3BE3-1087-300E-34143C91A6D1}"/>
              </a:ext>
            </a:extLst>
          </p:cNvPr>
          <p:cNvCxnSpPr>
            <a:cxnSpLocks/>
          </p:cNvCxnSpPr>
          <p:nvPr/>
        </p:nvCxnSpPr>
        <p:spPr>
          <a:xfrm flipH="1">
            <a:off x="6817892" y="5374106"/>
            <a:ext cx="1058785" cy="613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7414426-CEFC-6ED3-FAB5-53B424C509B6}"/>
              </a:ext>
            </a:extLst>
          </p:cNvPr>
          <p:cNvCxnSpPr>
            <a:cxnSpLocks/>
          </p:cNvCxnSpPr>
          <p:nvPr/>
        </p:nvCxnSpPr>
        <p:spPr>
          <a:xfrm>
            <a:off x="8867260" y="5471436"/>
            <a:ext cx="465232" cy="444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AC5B37F-8358-8CDA-F22D-F8F00CF8141F}"/>
              </a:ext>
            </a:extLst>
          </p:cNvPr>
          <p:cNvCxnSpPr/>
          <p:nvPr/>
        </p:nvCxnSpPr>
        <p:spPr>
          <a:xfrm>
            <a:off x="5041222" y="4653563"/>
            <a:ext cx="282451" cy="271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832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CD288C2B-F337-1150-FC99-D4D7A40186CC}"/>
              </a:ext>
            </a:extLst>
          </p:cNvPr>
          <p:cNvSpPr/>
          <p:nvPr/>
        </p:nvSpPr>
        <p:spPr>
          <a:xfrm>
            <a:off x="3308682" y="5228958"/>
            <a:ext cx="433138" cy="1479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B0CDEA-EDB1-3F19-3FA8-0E448EA9F3CC}"/>
              </a:ext>
            </a:extLst>
          </p:cNvPr>
          <p:cNvCxnSpPr>
            <a:cxnSpLocks/>
          </p:cNvCxnSpPr>
          <p:nvPr/>
        </p:nvCxnSpPr>
        <p:spPr>
          <a:xfrm>
            <a:off x="3633535" y="5221708"/>
            <a:ext cx="1191127" cy="739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057881C-D0A6-8A7B-C239-11C5A8A185E1}"/>
              </a:ext>
            </a:extLst>
          </p:cNvPr>
          <p:cNvCxnSpPr>
            <a:cxnSpLocks/>
          </p:cNvCxnSpPr>
          <p:nvPr/>
        </p:nvCxnSpPr>
        <p:spPr>
          <a:xfrm flipV="1">
            <a:off x="3669631" y="5901490"/>
            <a:ext cx="1191127" cy="739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210E6C-0F1B-E38E-771F-F1207AD5FAA2}"/>
              </a:ext>
            </a:extLst>
          </p:cNvPr>
          <p:cNvCxnSpPr/>
          <p:nvPr/>
        </p:nvCxnSpPr>
        <p:spPr>
          <a:xfrm>
            <a:off x="4812627" y="5937582"/>
            <a:ext cx="13475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FEB49EF-BFA8-BF6D-7FCC-BC0C4C6AA324}"/>
              </a:ext>
            </a:extLst>
          </p:cNvPr>
          <p:cNvCxnSpPr/>
          <p:nvPr/>
        </p:nvCxnSpPr>
        <p:spPr>
          <a:xfrm flipV="1">
            <a:off x="6280484" y="5570621"/>
            <a:ext cx="854242" cy="360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3CE10F0-42A3-37F6-78EF-214AE77A7B09}"/>
              </a:ext>
            </a:extLst>
          </p:cNvPr>
          <p:cNvCxnSpPr/>
          <p:nvPr/>
        </p:nvCxnSpPr>
        <p:spPr>
          <a:xfrm>
            <a:off x="6268452" y="5937586"/>
            <a:ext cx="854242" cy="360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AA10FE7-EB33-C4D5-08AA-A5A727222E69}"/>
              </a:ext>
            </a:extLst>
          </p:cNvPr>
          <p:cNvSpPr txBox="1"/>
          <p:nvPr/>
        </p:nvSpPr>
        <p:spPr>
          <a:xfrm>
            <a:off x="2334126" y="5642812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J/</a:t>
            </a:r>
            <a:r>
              <a:rPr lang="en-US" sz="3200" dirty="0" err="1"/>
              <a:t>ψ</a:t>
            </a:r>
            <a:endParaRPr 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9248B4-3167-811E-F23C-A648D8E7ADDE}"/>
              </a:ext>
            </a:extLst>
          </p:cNvPr>
          <p:cNvSpPr txBox="1"/>
          <p:nvPr/>
        </p:nvSpPr>
        <p:spPr>
          <a:xfrm>
            <a:off x="4430778" y="6002469"/>
            <a:ext cx="357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0FD5868-CCD2-0A23-C9CC-D822104C30DD}"/>
              </a:ext>
            </a:extLst>
          </p:cNvPr>
          <p:cNvSpPr txBox="1"/>
          <p:nvPr/>
        </p:nvSpPr>
        <p:spPr>
          <a:xfrm>
            <a:off x="4287981" y="5049543"/>
            <a:ext cx="357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13B2B4-4384-E59B-00FE-3116F28B42F9}"/>
              </a:ext>
            </a:extLst>
          </p:cNvPr>
          <p:cNvSpPr txBox="1"/>
          <p:nvPr/>
        </p:nvSpPr>
        <p:spPr>
          <a:xfrm>
            <a:off x="5606715" y="5342022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ϒ</a:t>
            </a:r>
            <a:endParaRPr lang="en-US" sz="3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007D79-58BA-BAC2-DA7C-9142C6D6C40D}"/>
              </a:ext>
            </a:extLst>
          </p:cNvPr>
          <p:cNvSpPr txBox="1"/>
          <p:nvPr/>
        </p:nvSpPr>
        <p:spPr>
          <a:xfrm>
            <a:off x="7142307" y="5125453"/>
            <a:ext cx="388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8748BB-FB74-5889-7CEA-CC54A944DBAD}"/>
              </a:ext>
            </a:extLst>
          </p:cNvPr>
          <p:cNvSpPr txBox="1"/>
          <p:nvPr/>
        </p:nvSpPr>
        <p:spPr>
          <a:xfrm>
            <a:off x="8891337" y="35613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F90B683-6512-A645-CD82-CD3563809136}"/>
              </a:ext>
            </a:extLst>
          </p:cNvPr>
          <p:cNvSpPr txBox="1"/>
          <p:nvPr/>
        </p:nvSpPr>
        <p:spPr>
          <a:xfrm>
            <a:off x="7196641" y="6127320"/>
            <a:ext cx="388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AFFA13-D1BB-1243-5619-8751D8BAD5A9}"/>
              </a:ext>
            </a:extLst>
          </p:cNvPr>
          <p:cNvSpPr txBox="1"/>
          <p:nvPr/>
        </p:nvSpPr>
        <p:spPr>
          <a:xfrm>
            <a:off x="7390765" y="510138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80F05F-53AA-5D37-EE33-61915021CECF}"/>
              </a:ext>
            </a:extLst>
          </p:cNvPr>
          <p:cNvSpPr txBox="1"/>
          <p:nvPr/>
        </p:nvSpPr>
        <p:spPr>
          <a:xfrm>
            <a:off x="7440511" y="610363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6BF320-5B4B-64CD-99EC-43F457D58F09}"/>
              </a:ext>
            </a:extLst>
          </p:cNvPr>
          <p:cNvSpPr txBox="1"/>
          <p:nvPr/>
        </p:nvSpPr>
        <p:spPr>
          <a:xfrm>
            <a:off x="1251283" y="16575"/>
            <a:ext cx="7443704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Steps :</a:t>
            </a:r>
          </a:p>
          <a:p>
            <a:r>
              <a:rPr lang="en-US" sz="3200" dirty="0"/>
              <a:t>1. Determine J/</a:t>
            </a:r>
            <a:r>
              <a:rPr lang="en-US" sz="3200" dirty="0" err="1"/>
              <a:t>ψ</a:t>
            </a:r>
            <a:r>
              <a:rPr lang="en-US" sz="3200" dirty="0"/>
              <a:t> wavefunction by  solving</a:t>
            </a:r>
          </a:p>
          <a:p>
            <a:endParaRPr lang="en-US" sz="3200" dirty="0"/>
          </a:p>
          <a:p>
            <a:r>
              <a:rPr lang="en-US" sz="3200" dirty="0"/>
              <a:t>(H   + V    ) |</a:t>
            </a:r>
            <a:r>
              <a:rPr lang="en-US" sz="3200" dirty="0" err="1"/>
              <a:t>φ</a:t>
            </a:r>
            <a:r>
              <a:rPr lang="en-US" sz="3200" dirty="0"/>
              <a:t>   &gt;  =   m    |</a:t>
            </a:r>
            <a:r>
              <a:rPr lang="en-US" sz="3200" dirty="0" err="1"/>
              <a:t>φ</a:t>
            </a:r>
            <a:r>
              <a:rPr lang="en-US" sz="3200" dirty="0"/>
              <a:t>   &gt;</a:t>
            </a:r>
          </a:p>
          <a:p>
            <a:endParaRPr lang="en-US" sz="3200" dirty="0"/>
          </a:p>
          <a:p>
            <a:r>
              <a:rPr lang="en-US" sz="3200" dirty="0"/>
              <a:t>           [</a:t>
            </a:r>
            <a:r>
              <a:rPr lang="en-US" sz="3200" dirty="0" err="1"/>
              <a:t>σ</a:t>
            </a:r>
            <a:r>
              <a:rPr lang="en-US" sz="3200" dirty="0"/>
              <a:t> r + …]    Cornell  Potential or others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b. Fit the decay  width of  J/</a:t>
            </a:r>
            <a:r>
              <a:rPr lang="en-US" sz="3200" dirty="0" err="1"/>
              <a:t>ψ</a:t>
            </a:r>
            <a:r>
              <a:rPr lang="en-US" sz="3200" dirty="0"/>
              <a:t> → e</a:t>
            </a:r>
            <a:r>
              <a:rPr lang="en-US" sz="3200" baseline="30000" dirty="0"/>
              <a:t>+</a:t>
            </a:r>
            <a:r>
              <a:rPr lang="en-US" sz="3200" dirty="0"/>
              <a:t> e</a:t>
            </a:r>
            <a:r>
              <a:rPr lang="en-US" sz="3200" baseline="30000" dirty="0"/>
              <a:t>-</a:t>
            </a:r>
          </a:p>
          <a:p>
            <a:endParaRPr lang="en-US" sz="32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6957AF3-3D49-FB34-CCAE-F449ACA08921}"/>
              </a:ext>
            </a:extLst>
          </p:cNvPr>
          <p:cNvCxnSpPr>
            <a:cxnSpLocks/>
          </p:cNvCxnSpPr>
          <p:nvPr/>
        </p:nvCxnSpPr>
        <p:spPr>
          <a:xfrm>
            <a:off x="4361749" y="5221708"/>
            <a:ext cx="1884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C82970-7363-28CA-462A-E2F4D322DBE9}"/>
              </a:ext>
            </a:extLst>
          </p:cNvPr>
          <p:cNvCxnSpPr>
            <a:cxnSpLocks/>
          </p:cNvCxnSpPr>
          <p:nvPr/>
        </p:nvCxnSpPr>
        <p:spPr>
          <a:xfrm>
            <a:off x="5005138" y="2621210"/>
            <a:ext cx="2045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EA672BA-358A-4EEE-1F6F-B2294C115C1D}"/>
              </a:ext>
            </a:extLst>
          </p:cNvPr>
          <p:cNvSpPr txBox="1"/>
          <p:nvPr/>
        </p:nvSpPr>
        <p:spPr>
          <a:xfrm>
            <a:off x="1672374" y="16929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E125AC-A496-A99C-7C25-057200CBC04C}"/>
              </a:ext>
            </a:extLst>
          </p:cNvPr>
          <p:cNvSpPr txBox="1"/>
          <p:nvPr/>
        </p:nvSpPr>
        <p:spPr>
          <a:xfrm>
            <a:off x="2310054" y="1756606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cc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904B60-86F6-6B78-578E-7F91458B7D3E}"/>
              </a:ext>
            </a:extLst>
          </p:cNvPr>
          <p:cNvSpPr txBox="1"/>
          <p:nvPr/>
        </p:nvSpPr>
        <p:spPr>
          <a:xfrm>
            <a:off x="5821712" y="1876923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J/</a:t>
            </a:r>
            <a:r>
              <a:rPr lang="en-US" dirty="0" err="1"/>
              <a:t>ψ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3F6C4B-4120-825F-E41A-D5AE0533DC56}"/>
              </a:ext>
            </a:extLst>
          </p:cNvPr>
          <p:cNvSpPr txBox="1"/>
          <p:nvPr/>
        </p:nvSpPr>
        <p:spPr>
          <a:xfrm>
            <a:off x="4994888" y="1812753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J/</a:t>
            </a:r>
            <a:r>
              <a:rPr lang="en-US" dirty="0" err="1"/>
              <a:t>ψ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67848B4-37BD-5130-1106-4A2DE1CFB76E}"/>
              </a:ext>
            </a:extLst>
          </p:cNvPr>
          <p:cNvSpPr txBox="1"/>
          <p:nvPr/>
        </p:nvSpPr>
        <p:spPr>
          <a:xfrm>
            <a:off x="3523033" y="1820777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J/</a:t>
            </a:r>
            <a:r>
              <a:rPr lang="en-US" dirty="0" err="1"/>
              <a:t>ψ</a:t>
            </a:r>
            <a:endParaRPr lang="en-US" dirty="0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EEEEF909-8A0E-7E3E-D92A-F71350E0E7D8}"/>
              </a:ext>
            </a:extLst>
          </p:cNvPr>
          <p:cNvSpPr/>
          <p:nvPr/>
        </p:nvSpPr>
        <p:spPr>
          <a:xfrm>
            <a:off x="2394273" y="2116537"/>
            <a:ext cx="183484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0E4273-F875-8502-1036-C9972761A42F}"/>
              </a:ext>
            </a:extLst>
          </p:cNvPr>
          <p:cNvSpPr txBox="1"/>
          <p:nvPr/>
        </p:nvSpPr>
        <p:spPr>
          <a:xfrm>
            <a:off x="8097252" y="5634318"/>
            <a:ext cx="363272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 </a:t>
            </a:r>
            <a:r>
              <a:rPr lang="en-US" sz="3200" dirty="0" err="1"/>
              <a:t>φ</a:t>
            </a:r>
            <a:r>
              <a:rPr lang="en-US" sz="3200" dirty="0"/>
              <a:t>   (k)=N Exp(- k /b 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35F51D-5354-6AE4-E65C-57C97799B0F7}"/>
              </a:ext>
            </a:extLst>
          </p:cNvPr>
          <p:cNvSpPr txBox="1"/>
          <p:nvPr/>
        </p:nvSpPr>
        <p:spPr>
          <a:xfrm>
            <a:off x="11277600" y="55706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1F76DD-6AD1-DBFF-8429-78324B8FB693}"/>
              </a:ext>
            </a:extLst>
          </p:cNvPr>
          <p:cNvSpPr txBox="1"/>
          <p:nvPr/>
        </p:nvSpPr>
        <p:spPr>
          <a:xfrm>
            <a:off x="10840457" y="55585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283A45-5DF2-AC83-C8DB-B0D13C6A1973}"/>
              </a:ext>
            </a:extLst>
          </p:cNvPr>
          <p:cNvSpPr txBox="1"/>
          <p:nvPr/>
        </p:nvSpPr>
        <p:spPr>
          <a:xfrm>
            <a:off x="8446164" y="5901490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J/</a:t>
            </a:r>
            <a:r>
              <a:rPr lang="en-US" dirty="0" err="1"/>
              <a:t>ψ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1DB8D7-92A2-FEB5-AEB9-794F8C10DD2F}"/>
              </a:ext>
            </a:extLst>
          </p:cNvPr>
          <p:cNvSpPr txBox="1"/>
          <p:nvPr/>
        </p:nvSpPr>
        <p:spPr>
          <a:xfrm>
            <a:off x="9083841" y="3930679"/>
            <a:ext cx="1652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This talk </a:t>
            </a:r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1BF398DA-BB52-19EF-8C29-090F7D9CA599}"/>
              </a:ext>
            </a:extLst>
          </p:cNvPr>
          <p:cNvSpPr/>
          <p:nvPr/>
        </p:nvSpPr>
        <p:spPr>
          <a:xfrm>
            <a:off x="9697450" y="4540037"/>
            <a:ext cx="300082" cy="9306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50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B1E78C77-78E4-6046-8063-FDB93D964235}"/>
              </a:ext>
            </a:extLst>
          </p:cNvPr>
          <p:cNvSpPr/>
          <p:nvPr/>
        </p:nvSpPr>
        <p:spPr>
          <a:xfrm>
            <a:off x="5721240" y="1451585"/>
            <a:ext cx="307028" cy="1291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203C60-3898-F5E0-9705-4B0E007B826B}"/>
              </a:ext>
            </a:extLst>
          </p:cNvPr>
          <p:cNvSpPr/>
          <p:nvPr/>
        </p:nvSpPr>
        <p:spPr>
          <a:xfrm>
            <a:off x="8176573" y="1485454"/>
            <a:ext cx="307028" cy="1291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3E44A34-4BB1-38EA-E3BA-F6E8E597A12C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5874754" y="1451584"/>
            <a:ext cx="253086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4B0A455-831C-DAEF-9F33-6350FE84A12F}"/>
              </a:ext>
            </a:extLst>
          </p:cNvPr>
          <p:cNvCxnSpPr>
            <a:cxnSpLocks/>
          </p:cNvCxnSpPr>
          <p:nvPr/>
        </p:nvCxnSpPr>
        <p:spPr>
          <a:xfrm flipV="1">
            <a:off x="5874754" y="2777067"/>
            <a:ext cx="253086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Arrow 20">
            <a:extLst>
              <a:ext uri="{FF2B5EF4-FFF2-40B4-BE49-F238E27FC236}">
                <a16:creationId xmlns:a16="http://schemas.microsoft.com/office/drawing/2014/main" id="{E432BD8D-075F-4AB8-D3CB-7FD1EDADC1BD}"/>
              </a:ext>
            </a:extLst>
          </p:cNvPr>
          <p:cNvSpPr/>
          <p:nvPr/>
        </p:nvSpPr>
        <p:spPr>
          <a:xfrm>
            <a:off x="4609321" y="4290395"/>
            <a:ext cx="5381332" cy="298995"/>
          </a:xfrm>
          <a:prstGeom prst="rightArrow">
            <a:avLst>
              <a:gd name="adj1" fmla="val 4267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0CB52FB6-20F1-A15B-0229-51508403CABA}"/>
              </a:ext>
            </a:extLst>
          </p:cNvPr>
          <p:cNvSpPr/>
          <p:nvPr/>
        </p:nvSpPr>
        <p:spPr>
          <a:xfrm>
            <a:off x="8483604" y="18264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69D3072A-EF55-E4A7-129C-1A3E95697214}"/>
              </a:ext>
            </a:extLst>
          </p:cNvPr>
          <p:cNvCxnSpPr/>
          <p:nvPr/>
        </p:nvCxnSpPr>
        <p:spPr>
          <a:xfrm rot="16200000" flipH="1">
            <a:off x="6458731" y="3214661"/>
            <a:ext cx="1562546" cy="655721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C3EA4B11-22C9-9D38-FA47-5E8B932A67BC}"/>
              </a:ext>
            </a:extLst>
          </p:cNvPr>
          <p:cNvCxnSpPr/>
          <p:nvPr/>
        </p:nvCxnSpPr>
        <p:spPr>
          <a:xfrm rot="16200000" flipH="1">
            <a:off x="6210636" y="3138126"/>
            <a:ext cx="1562547" cy="827507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B9221FF-054E-F73C-C19B-4FAA7DA636CD}"/>
              </a:ext>
            </a:extLst>
          </p:cNvPr>
          <p:cNvSpPr txBox="1"/>
          <p:nvPr/>
        </p:nvSpPr>
        <p:spPr>
          <a:xfrm>
            <a:off x="9906000" y="1828800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J/</a:t>
            </a:r>
            <a:r>
              <a:rPr lang="en-US" sz="3200" dirty="0" err="1"/>
              <a:t>ψ</a:t>
            </a:r>
            <a:endParaRPr lang="en-US" sz="3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B3CDFF-BC17-DF71-6E80-DF2186E8E53A}"/>
              </a:ext>
            </a:extLst>
          </p:cNvPr>
          <p:cNvSpPr txBox="1"/>
          <p:nvPr/>
        </p:nvSpPr>
        <p:spPr>
          <a:xfrm>
            <a:off x="6964063" y="2218278"/>
            <a:ext cx="357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CAC042A-CAF4-66FD-0543-A9F86D3E6F6D}"/>
              </a:ext>
            </a:extLst>
          </p:cNvPr>
          <p:cNvCxnSpPr>
            <a:cxnSpLocks/>
          </p:cNvCxnSpPr>
          <p:nvPr/>
        </p:nvCxnSpPr>
        <p:spPr>
          <a:xfrm>
            <a:off x="4978398" y="1422404"/>
            <a:ext cx="184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F401F7B-CB86-FFAA-923C-14747AD1099F}"/>
              </a:ext>
            </a:extLst>
          </p:cNvPr>
          <p:cNvCxnSpPr>
            <a:cxnSpLocks/>
          </p:cNvCxnSpPr>
          <p:nvPr/>
        </p:nvCxnSpPr>
        <p:spPr>
          <a:xfrm>
            <a:off x="6915486" y="982131"/>
            <a:ext cx="25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AFE4FC5-759E-3507-EEFB-D1598EA6FFE1}"/>
              </a:ext>
            </a:extLst>
          </p:cNvPr>
          <p:cNvSpPr txBox="1"/>
          <p:nvPr/>
        </p:nvSpPr>
        <p:spPr>
          <a:xfrm>
            <a:off x="3269916" y="4106784"/>
            <a:ext cx="449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47B9301-6DD3-AFD4-E125-BD04521A1ECE}"/>
              </a:ext>
            </a:extLst>
          </p:cNvPr>
          <p:cNvSpPr txBox="1"/>
          <p:nvPr/>
        </p:nvSpPr>
        <p:spPr>
          <a:xfrm>
            <a:off x="9990653" y="3860807"/>
            <a:ext cx="449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2CFC59C-7568-34AB-7F60-D022914C5777}"/>
              </a:ext>
            </a:extLst>
          </p:cNvPr>
          <p:cNvSpPr txBox="1"/>
          <p:nvPr/>
        </p:nvSpPr>
        <p:spPr>
          <a:xfrm>
            <a:off x="7624901" y="3170097"/>
            <a:ext cx="370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v</a:t>
            </a: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9A274603-37AA-C229-6FC3-9B40D8116E06}"/>
              </a:ext>
            </a:extLst>
          </p:cNvPr>
          <p:cNvSpPr/>
          <p:nvPr/>
        </p:nvSpPr>
        <p:spPr>
          <a:xfrm>
            <a:off x="4609321" y="1750255"/>
            <a:ext cx="139561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5FFDC2-7AAE-0B0D-6FA2-7121637D95D3}"/>
              </a:ext>
            </a:extLst>
          </p:cNvPr>
          <p:cNvSpPr txBox="1"/>
          <p:nvPr/>
        </p:nvSpPr>
        <p:spPr>
          <a:xfrm>
            <a:off x="3114925" y="1700183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J/</a:t>
            </a:r>
            <a:r>
              <a:rPr lang="en-US" sz="3200" dirty="0" err="1"/>
              <a:t>ψ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55F1F8-B86D-8717-BD12-0DFD2A45B27A}"/>
              </a:ext>
            </a:extLst>
          </p:cNvPr>
          <p:cNvSpPr txBox="1"/>
          <p:nvPr/>
        </p:nvSpPr>
        <p:spPr>
          <a:xfrm>
            <a:off x="385007" y="5894827"/>
            <a:ext cx="487279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 V                (Folding model)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425F50-7D0A-CAE1-F119-DEB093BE80D8}"/>
              </a:ext>
            </a:extLst>
          </p:cNvPr>
          <p:cNvSpPr txBox="1"/>
          <p:nvPr/>
        </p:nvSpPr>
        <p:spPr>
          <a:xfrm>
            <a:off x="745966" y="6172200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J/</a:t>
            </a:r>
            <a:r>
              <a:rPr lang="en-US" dirty="0" err="1"/>
              <a:t>ψ</a:t>
            </a:r>
            <a:r>
              <a:rPr lang="en-US" dirty="0"/>
              <a:t> N, J/</a:t>
            </a:r>
            <a:r>
              <a:rPr lang="en-US" dirty="0" err="1"/>
              <a:t>ψ</a:t>
            </a:r>
            <a:r>
              <a:rPr lang="en-US" dirty="0"/>
              <a:t> NN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CC7593A-DD4F-22A3-7525-05E3B9FC1570}"/>
              </a:ext>
            </a:extLst>
          </p:cNvPr>
          <p:cNvSpPr txBox="1"/>
          <p:nvPr/>
        </p:nvSpPr>
        <p:spPr>
          <a:xfrm>
            <a:off x="385006" y="12321"/>
            <a:ext cx="10383257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2.  Define J/</a:t>
            </a:r>
            <a:r>
              <a:rPr lang="en-US" sz="3200" dirty="0" err="1"/>
              <a:t>ψ</a:t>
            </a:r>
            <a:r>
              <a:rPr lang="en-US" sz="3200" dirty="0"/>
              <a:t>- N potential from c-quark-N interaction</a:t>
            </a:r>
          </a:p>
          <a:p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23A29E-0E01-52E3-DF54-EFA9438303DF}"/>
              </a:ext>
            </a:extLst>
          </p:cNvPr>
          <p:cNvSpPr txBox="1"/>
          <p:nvPr/>
        </p:nvSpPr>
        <p:spPr>
          <a:xfrm>
            <a:off x="1179091" y="2827418"/>
            <a:ext cx="109735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LQCD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E6DBD6D1-0973-CF34-D5B1-F25B3E3E6B40}"/>
              </a:ext>
            </a:extLst>
          </p:cNvPr>
          <p:cNvSpPr/>
          <p:nvPr/>
        </p:nvSpPr>
        <p:spPr>
          <a:xfrm>
            <a:off x="1619837" y="3470284"/>
            <a:ext cx="264695" cy="24737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0EC2E4-0CA1-9169-4AF8-7BB666A4D645}"/>
              </a:ext>
            </a:extLst>
          </p:cNvPr>
          <p:cNvSpPr txBox="1"/>
          <p:nvPr/>
        </p:nvSpPr>
        <p:spPr>
          <a:xfrm>
            <a:off x="7854398" y="3477118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c-N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BAF8C9E-9207-4938-8C0D-6B8741B59ABE}"/>
                  </a:ext>
                </a:extLst>
              </p:cNvPr>
              <p:cNvSpPr txBox="1"/>
              <p:nvPr/>
            </p:nvSpPr>
            <p:spPr>
              <a:xfrm>
                <a:off x="6842848" y="5474367"/>
                <a:ext cx="3063151" cy="138390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𝑑𝑘</m:t>
                          </m:r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BAF8C9E-9207-4938-8C0D-6B8741B59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848" y="5474367"/>
                <a:ext cx="3063151" cy="1383905"/>
              </a:xfrm>
              <a:prstGeom prst="rect">
                <a:avLst/>
              </a:prstGeom>
              <a:blipFill>
                <a:blip r:embed="rId3"/>
                <a:stretch>
                  <a:fillRect l="-48560" t="-139640" b="-196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eft Arrow 12">
            <a:extLst>
              <a:ext uri="{FF2B5EF4-FFF2-40B4-BE49-F238E27FC236}">
                <a16:creationId xmlns:a16="http://schemas.microsoft.com/office/drawing/2014/main" id="{C5B1ED28-50E0-3F64-7DB4-FC5B1C71DDE6}"/>
              </a:ext>
            </a:extLst>
          </p:cNvPr>
          <p:cNvSpPr/>
          <p:nvPr/>
        </p:nvSpPr>
        <p:spPr>
          <a:xfrm>
            <a:off x="5498431" y="6063912"/>
            <a:ext cx="854244" cy="1847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5A2345BF-5992-2C0B-771C-3AFFB25E8420}"/>
              </a:ext>
            </a:extLst>
          </p:cNvPr>
          <p:cNvSpPr/>
          <p:nvPr/>
        </p:nvSpPr>
        <p:spPr>
          <a:xfrm>
            <a:off x="7854398" y="4691559"/>
            <a:ext cx="141117" cy="6384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41F8FF-F1B7-C768-20EA-9477C65500CA}"/>
              </a:ext>
            </a:extLst>
          </p:cNvPr>
          <p:cNvSpPr txBox="1"/>
          <p:nvPr/>
        </p:nvSpPr>
        <p:spPr>
          <a:xfrm>
            <a:off x="8173886" y="6129798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J/</a:t>
            </a:r>
            <a:r>
              <a:rPr lang="en-US" dirty="0" err="1"/>
              <a:t>ψ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F561BC-D275-183D-B21A-327FB5B9F9C6}"/>
              </a:ext>
            </a:extLst>
          </p:cNvPr>
          <p:cNvSpPr txBox="1"/>
          <p:nvPr/>
        </p:nvSpPr>
        <p:spPr>
          <a:xfrm>
            <a:off x="9541479" y="6210006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J/</a:t>
            </a:r>
            <a:r>
              <a:rPr lang="en-US" dirty="0" err="1"/>
              <a:t>ψ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7917C4-7AB9-7D93-8EDB-FF186CE6A5FC}"/>
              </a:ext>
            </a:extLst>
          </p:cNvPr>
          <p:cNvSpPr txBox="1"/>
          <p:nvPr/>
        </p:nvSpPr>
        <p:spPr>
          <a:xfrm>
            <a:off x="8800881" y="6120049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c-N</a:t>
            </a:r>
          </a:p>
        </p:txBody>
      </p:sp>
    </p:spTree>
    <p:extLst>
      <p:ext uri="{BB962C8B-B14F-4D97-AF65-F5344CB8AC3E}">
        <p14:creationId xmlns:p14="http://schemas.microsoft.com/office/powerpoint/2010/main" val="376706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250BD5-D0A5-85A7-8044-EEC620FA34B2}"/>
                  </a:ext>
                </a:extLst>
              </p:cNvPr>
              <p:cNvSpPr txBox="1"/>
              <p:nvPr/>
            </p:nvSpPr>
            <p:spPr>
              <a:xfrm>
                <a:off x="740749" y="4235110"/>
                <a:ext cx="10861500" cy="660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            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𝑝𝑃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𝑑𝑝</m:t>
                        </m:r>
                      </m:e>
                    </m:nary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𝑑𝑝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 φ*(</a:t>
                </a:r>
                <a:r>
                  <a:rPr lang="en-US" sz="3200" dirty="0" err="1"/>
                  <a:t>p’;k</a:t>
                </a:r>
                <a:r>
                  <a:rPr lang="en-US" sz="3200" dirty="0"/>
                  <a:t>’) v   (</a:t>
                </a:r>
                <a:r>
                  <a:rPr lang="en-US" sz="3200" dirty="0" err="1"/>
                  <a:t>p’P’,p</a:t>
                </a:r>
                <a:r>
                  <a:rPr lang="en-US" sz="3200" dirty="0"/>
                  <a:t> P) </a:t>
                </a:r>
                <a:r>
                  <a:rPr lang="en-US" sz="3200" dirty="0" err="1"/>
                  <a:t>φ</a:t>
                </a:r>
                <a:r>
                  <a:rPr lang="en-US" sz="3200" dirty="0"/>
                  <a:t> (</a:t>
                </a:r>
                <a:r>
                  <a:rPr lang="en-US" sz="3200" dirty="0" err="1"/>
                  <a:t>p;k</a:t>
                </a:r>
                <a:r>
                  <a:rPr lang="en-US" sz="3200" dirty="0"/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250BD5-D0A5-85A7-8044-EEC620FA3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49" y="4235110"/>
                <a:ext cx="10861500" cy="660822"/>
              </a:xfrm>
              <a:prstGeom prst="rect">
                <a:avLst/>
              </a:prstGeom>
              <a:blipFill>
                <a:blip r:embed="rId3"/>
                <a:stretch>
                  <a:fillRect l="-467" t="-149057" r="-467" b="-2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BFFE417-28A2-5EAC-3FAF-BFB18CA3BCBC}"/>
              </a:ext>
            </a:extLst>
          </p:cNvPr>
          <p:cNvSpPr txBox="1"/>
          <p:nvPr/>
        </p:nvSpPr>
        <p:spPr>
          <a:xfrm>
            <a:off x="1094860" y="4716382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J/</a:t>
            </a:r>
            <a:r>
              <a:rPr lang="en-US" dirty="0" err="1"/>
              <a:t>ψ</a:t>
            </a:r>
            <a:r>
              <a:rPr lang="en-US" dirty="0"/>
              <a:t> N, J/</a:t>
            </a:r>
            <a:r>
              <a:rPr lang="en-US" dirty="0" err="1"/>
              <a:t>ψ</a:t>
            </a:r>
            <a:r>
              <a:rPr lang="en-US" dirty="0"/>
              <a:t> 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55DFE8-D611-0CC5-F853-DC4240A3CCEE}"/>
              </a:ext>
            </a:extLst>
          </p:cNvPr>
          <p:cNvSpPr txBox="1"/>
          <p:nvPr/>
        </p:nvSpPr>
        <p:spPr>
          <a:xfrm>
            <a:off x="8361948" y="4644192"/>
            <a:ext cx="513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C,N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F2CE02-3D70-BA0D-944E-6CC740512361}"/>
              </a:ext>
            </a:extLst>
          </p:cNvPr>
          <p:cNvSpPr txBox="1"/>
          <p:nvPr/>
        </p:nvSpPr>
        <p:spPr>
          <a:xfrm>
            <a:off x="6962772" y="462012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13F282-350D-95E3-D4F3-927709C155C4}"/>
              </a:ext>
            </a:extLst>
          </p:cNvPr>
          <p:cNvSpPr txBox="1"/>
          <p:nvPr/>
        </p:nvSpPr>
        <p:spPr>
          <a:xfrm>
            <a:off x="10419334" y="460024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ACCCC9-D83B-A3AB-FA6E-1A33174B9D23}"/>
              </a:ext>
            </a:extLst>
          </p:cNvPr>
          <p:cNvSpPr txBox="1"/>
          <p:nvPr/>
        </p:nvSpPr>
        <p:spPr>
          <a:xfrm>
            <a:off x="2875546" y="721894"/>
            <a:ext cx="5649880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en-US" sz="3200" dirty="0"/>
          </a:p>
          <a:p>
            <a:r>
              <a:rPr lang="en-US" sz="3200" dirty="0"/>
              <a:t>Folding model of J/</a:t>
            </a:r>
            <a:r>
              <a:rPr lang="en-US" sz="3200" dirty="0" err="1"/>
              <a:t>ψ</a:t>
            </a:r>
            <a:r>
              <a:rPr lang="en-US" sz="3200" dirty="0"/>
              <a:t>-N potential</a:t>
            </a:r>
          </a:p>
          <a:p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4C86A6-B533-AF22-F75F-15E57DAF0739}"/>
              </a:ext>
            </a:extLst>
          </p:cNvPr>
          <p:cNvSpPr txBox="1"/>
          <p:nvPr/>
        </p:nvSpPr>
        <p:spPr>
          <a:xfrm>
            <a:off x="5113420" y="5654842"/>
            <a:ext cx="376238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Quark  wavefunction in J/</a:t>
            </a:r>
            <a:r>
              <a:rPr lang="en-US" sz="2400" dirty="0" err="1"/>
              <a:t>ψ</a:t>
            </a:r>
            <a:endParaRPr lang="en-US" sz="2400" dirty="0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35F411D0-8E6F-9273-ADA7-AC9636424A34}"/>
              </a:ext>
            </a:extLst>
          </p:cNvPr>
          <p:cNvSpPr/>
          <p:nvPr/>
        </p:nvSpPr>
        <p:spPr>
          <a:xfrm>
            <a:off x="7103997" y="4997747"/>
            <a:ext cx="282450" cy="5664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89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42352A1-DAD1-4C3C-BBC6-F2A8733F7D64}"/>
              </a:ext>
            </a:extLst>
          </p:cNvPr>
          <p:cNvCxnSpPr/>
          <p:nvPr/>
        </p:nvCxnSpPr>
        <p:spPr>
          <a:xfrm>
            <a:off x="3152274" y="2225842"/>
            <a:ext cx="12272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EA51E8-B190-A994-2734-3A4630D0ED11}"/>
              </a:ext>
            </a:extLst>
          </p:cNvPr>
          <p:cNvCxnSpPr>
            <a:cxnSpLocks/>
            <a:endCxn id="15" idx="0"/>
          </p:cNvCxnSpPr>
          <p:nvPr/>
        </p:nvCxnSpPr>
        <p:spPr>
          <a:xfrm flipV="1">
            <a:off x="4343400" y="1472277"/>
            <a:ext cx="2421208" cy="753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41870D-973F-0286-DB08-679035318D4B}"/>
              </a:ext>
            </a:extLst>
          </p:cNvPr>
          <p:cNvCxnSpPr>
            <a:cxnSpLocks/>
          </p:cNvCxnSpPr>
          <p:nvPr/>
        </p:nvCxnSpPr>
        <p:spPr>
          <a:xfrm>
            <a:off x="4329804" y="2243299"/>
            <a:ext cx="2460776" cy="365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B1E78C77-78E4-6046-8063-FDB93D964235}"/>
              </a:ext>
            </a:extLst>
          </p:cNvPr>
          <p:cNvSpPr/>
          <p:nvPr/>
        </p:nvSpPr>
        <p:spPr>
          <a:xfrm>
            <a:off x="6611094" y="1472277"/>
            <a:ext cx="307028" cy="1291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E432BD8D-075F-4AB8-D3CB-7FD1EDADC1BD}"/>
              </a:ext>
            </a:extLst>
          </p:cNvPr>
          <p:cNvSpPr/>
          <p:nvPr/>
        </p:nvSpPr>
        <p:spPr>
          <a:xfrm>
            <a:off x="3080082" y="4046903"/>
            <a:ext cx="4944981" cy="268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0CB52FB6-20F1-A15B-0229-51508403CABA}"/>
              </a:ext>
            </a:extLst>
          </p:cNvPr>
          <p:cNvSpPr/>
          <p:nvPr/>
        </p:nvSpPr>
        <p:spPr>
          <a:xfrm>
            <a:off x="6916904" y="1892183"/>
            <a:ext cx="978408" cy="410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69D3072A-EF55-E4A7-129C-1A3E95697214}"/>
              </a:ext>
            </a:extLst>
          </p:cNvPr>
          <p:cNvCxnSpPr>
            <a:cxnSpLocks/>
          </p:cNvCxnSpPr>
          <p:nvPr/>
        </p:nvCxnSpPr>
        <p:spPr>
          <a:xfrm rot="16200000" flipH="1">
            <a:off x="4681319" y="2929165"/>
            <a:ext cx="1652809" cy="582993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C3EA4B11-22C9-9D38-FA47-5E8B932A67BC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41456" y="2941612"/>
            <a:ext cx="1757730" cy="453178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2969E21-789B-4194-D3C5-214281AA0E90}"/>
              </a:ext>
            </a:extLst>
          </p:cNvPr>
          <p:cNvSpPr txBox="1"/>
          <p:nvPr/>
        </p:nvSpPr>
        <p:spPr>
          <a:xfrm>
            <a:off x="2475836" y="1986877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ϒ</a:t>
            </a:r>
            <a:endParaRPr lang="en-US" sz="3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9221FF-054E-F73C-C19B-4FAA7DA636CD}"/>
              </a:ext>
            </a:extLst>
          </p:cNvPr>
          <p:cNvSpPr txBox="1"/>
          <p:nvPr/>
        </p:nvSpPr>
        <p:spPr>
          <a:xfrm>
            <a:off x="7932814" y="1797151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J/</a:t>
            </a:r>
            <a:r>
              <a:rPr lang="en-US" sz="3200" dirty="0" err="1"/>
              <a:t>ψ</a:t>
            </a:r>
            <a:endParaRPr lang="en-US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0CF8E04-F1F0-9AE7-F603-7A6389A618D8}"/>
              </a:ext>
            </a:extLst>
          </p:cNvPr>
          <p:cNvSpPr txBox="1"/>
          <p:nvPr/>
        </p:nvSpPr>
        <p:spPr>
          <a:xfrm>
            <a:off x="5978801" y="2421457"/>
            <a:ext cx="357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877B0E5-01D3-033E-B3A8-10CA55E87A69}"/>
              </a:ext>
            </a:extLst>
          </p:cNvPr>
          <p:cNvSpPr txBox="1"/>
          <p:nvPr/>
        </p:nvSpPr>
        <p:spPr>
          <a:xfrm>
            <a:off x="4908441" y="1303863"/>
            <a:ext cx="357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CAC042A-CAF4-66FD-0543-A9F86D3E6F6D}"/>
              </a:ext>
            </a:extLst>
          </p:cNvPr>
          <p:cNvCxnSpPr>
            <a:cxnSpLocks/>
          </p:cNvCxnSpPr>
          <p:nvPr/>
        </p:nvCxnSpPr>
        <p:spPr>
          <a:xfrm>
            <a:off x="4978398" y="1422404"/>
            <a:ext cx="184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F401F7B-CB86-FFAA-923C-14747AD1099F}"/>
              </a:ext>
            </a:extLst>
          </p:cNvPr>
          <p:cNvCxnSpPr>
            <a:cxnSpLocks/>
          </p:cNvCxnSpPr>
          <p:nvPr/>
        </p:nvCxnSpPr>
        <p:spPr>
          <a:xfrm>
            <a:off x="6915486" y="1511525"/>
            <a:ext cx="25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AFE4FC5-759E-3507-EEFB-D1598EA6FFE1}"/>
              </a:ext>
            </a:extLst>
          </p:cNvPr>
          <p:cNvSpPr txBox="1"/>
          <p:nvPr/>
        </p:nvSpPr>
        <p:spPr>
          <a:xfrm>
            <a:off x="2235200" y="3962402"/>
            <a:ext cx="449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47B9301-6DD3-AFD4-E125-BD04521A1ECE}"/>
              </a:ext>
            </a:extLst>
          </p:cNvPr>
          <p:cNvSpPr txBox="1"/>
          <p:nvPr/>
        </p:nvSpPr>
        <p:spPr>
          <a:xfrm>
            <a:off x="8316354" y="4047066"/>
            <a:ext cx="449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2CFC59C-7568-34AB-7F60-D022914C5777}"/>
              </a:ext>
            </a:extLst>
          </p:cNvPr>
          <p:cNvSpPr txBox="1"/>
          <p:nvPr/>
        </p:nvSpPr>
        <p:spPr>
          <a:xfrm>
            <a:off x="4893733" y="5215464"/>
            <a:ext cx="370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v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6D42399-80C9-DEDE-C530-3AA130154642}"/>
              </a:ext>
            </a:extLst>
          </p:cNvPr>
          <p:cNvSpPr txBox="1"/>
          <p:nvPr/>
        </p:nvSpPr>
        <p:spPr>
          <a:xfrm>
            <a:off x="5113862" y="5529305"/>
            <a:ext cx="50206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c-N</a:t>
            </a:r>
          </a:p>
        </p:txBody>
      </p:sp>
      <p:sp>
        <p:nvSpPr>
          <p:cNvPr id="47" name="Curved Left Arrow 46">
            <a:extLst>
              <a:ext uri="{FF2B5EF4-FFF2-40B4-BE49-F238E27FC236}">
                <a16:creationId xmlns:a16="http://schemas.microsoft.com/office/drawing/2014/main" id="{9319CC6F-D5CE-0A16-3379-C6E8646E40CD}"/>
              </a:ext>
            </a:extLst>
          </p:cNvPr>
          <p:cNvSpPr/>
          <p:nvPr/>
        </p:nvSpPr>
        <p:spPr>
          <a:xfrm>
            <a:off x="5823825" y="3409644"/>
            <a:ext cx="1113166" cy="265248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37BD5898-2529-E310-5191-94A8FF1DC21F}"/>
              </a:ext>
            </a:extLst>
          </p:cNvPr>
          <p:cNvSpPr/>
          <p:nvPr/>
        </p:nvSpPr>
        <p:spPr>
          <a:xfrm>
            <a:off x="3080082" y="2213810"/>
            <a:ext cx="122722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BA9F37-149F-AFDF-1DBA-5538A291A97E}"/>
              </a:ext>
            </a:extLst>
          </p:cNvPr>
          <p:cNvSpPr txBox="1"/>
          <p:nvPr/>
        </p:nvSpPr>
        <p:spPr>
          <a:xfrm>
            <a:off x="878300" y="108281"/>
            <a:ext cx="9506192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3. Calculation of photo-production by loop-integration</a:t>
            </a:r>
          </a:p>
          <a:p>
            <a:r>
              <a:rPr lang="en-US" sz="3200" dirty="0"/>
              <a:t>     over   v       and J/</a:t>
            </a:r>
            <a:r>
              <a:rPr lang="en-US" sz="3200" dirty="0" err="1"/>
              <a:t>ψ</a:t>
            </a:r>
            <a:r>
              <a:rPr lang="en-US" sz="3200" dirty="0"/>
              <a:t>  wave function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DA7BDA-3730-776B-84E1-5B48D6A650FD}"/>
              </a:ext>
            </a:extLst>
          </p:cNvPr>
          <p:cNvSpPr txBox="1"/>
          <p:nvPr/>
        </p:nvSpPr>
        <p:spPr>
          <a:xfrm>
            <a:off x="2502563" y="906819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C-N</a:t>
            </a:r>
          </a:p>
        </p:txBody>
      </p:sp>
    </p:spTree>
    <p:extLst>
      <p:ext uri="{BB962C8B-B14F-4D97-AF65-F5344CB8AC3E}">
        <p14:creationId xmlns:p14="http://schemas.microsoft.com/office/powerpoint/2010/main" val="3874456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036C8F-78C8-3D67-624B-16BA5115A33E}"/>
              </a:ext>
            </a:extLst>
          </p:cNvPr>
          <p:cNvSpPr txBox="1"/>
          <p:nvPr/>
        </p:nvSpPr>
        <p:spPr>
          <a:xfrm>
            <a:off x="60632" y="-51099"/>
            <a:ext cx="106595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 understand the N*/Pentaquark states (</a:t>
            </a:r>
            <a:r>
              <a:rPr lang="en-US" altLang="ko-Kore-KR" sz="3200" dirty="0"/>
              <a:t>P</a:t>
            </a:r>
            <a:r>
              <a:rPr lang="en-US" altLang="ko-Kore-KR" sz="3200" baseline="-25000" dirty="0"/>
              <a:t>c</a:t>
            </a:r>
            <a:r>
              <a:rPr lang="en-US" sz="3200" dirty="0"/>
              <a:t>)  of </a:t>
            </a:r>
            <a:r>
              <a:rPr lang="en-US" sz="3200" dirty="0" err="1"/>
              <a:t>LHCb</a:t>
            </a:r>
            <a:r>
              <a:rPr lang="en-US" sz="3200" dirty="0"/>
              <a:t> ,</a:t>
            </a:r>
          </a:p>
          <a:p>
            <a:r>
              <a:rPr lang="en-US" sz="3200" dirty="0"/>
              <a:t>it is necessary  to :</a:t>
            </a:r>
          </a:p>
          <a:p>
            <a:pPr marL="514350" indent="-514350">
              <a:buAutoNum type="arabicPeriod"/>
            </a:pPr>
            <a:r>
              <a:rPr lang="en-US" sz="3200" dirty="0"/>
              <a:t>confirm it by other reactions</a:t>
            </a:r>
          </a:p>
          <a:p>
            <a:pPr marL="514350" indent="-514350">
              <a:buAutoNum type="arabicPeriod" startAt="2"/>
            </a:pPr>
            <a:r>
              <a:rPr lang="en-US" sz="3200" dirty="0"/>
              <a:t>determine J/</a:t>
            </a:r>
            <a:r>
              <a:rPr lang="en-US" sz="3200" dirty="0" err="1"/>
              <a:t>ψ</a:t>
            </a:r>
            <a:r>
              <a:rPr lang="en-US" sz="3200" dirty="0"/>
              <a:t>-nucleon interactions to know </a:t>
            </a:r>
          </a:p>
          <a:p>
            <a:r>
              <a:rPr lang="en-US" sz="3200" dirty="0"/>
              <a:t>      the structure of </a:t>
            </a:r>
            <a:r>
              <a:rPr lang="en-US" altLang="ko-Kore-KR" sz="3200" dirty="0"/>
              <a:t>P</a:t>
            </a:r>
            <a:r>
              <a:rPr lang="en-US" altLang="ko-Kore-KR" sz="3200" baseline="-25000" dirty="0"/>
              <a:t>c</a:t>
            </a:r>
            <a:endParaRPr lang="en-US" sz="3200" dirty="0"/>
          </a:p>
          <a:p>
            <a:pPr marL="514350" indent="-514350">
              <a:buAutoNum type="arabicPeriod"/>
            </a:pP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7FFFF1-802D-BBC6-5B40-EC8322CEE62C}"/>
              </a:ext>
            </a:extLst>
          </p:cNvPr>
          <p:cNvSpPr txBox="1"/>
          <p:nvPr/>
        </p:nvSpPr>
        <p:spPr>
          <a:xfrm>
            <a:off x="1593487" y="4910304"/>
            <a:ext cx="61530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Test   J/</a:t>
            </a:r>
            <a:r>
              <a:rPr lang="en-US" sz="2400" dirty="0" err="1"/>
              <a:t>ψ</a:t>
            </a:r>
            <a:r>
              <a:rPr lang="en-US" sz="2400" dirty="0"/>
              <a:t>-N potential extracted from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LQCD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Predict nuclei with hidden charms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Investigate  gluonic distributions in nuclei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Investigate the structure of </a:t>
            </a:r>
            <a:r>
              <a:rPr lang="en-US" altLang="ko-Kore-KR" sz="2400" dirty="0"/>
              <a:t>P</a:t>
            </a:r>
            <a:r>
              <a:rPr lang="en-US" altLang="ko-Kore-KR" sz="2400" baseline="-25000" dirty="0"/>
              <a:t>c</a:t>
            </a:r>
            <a:r>
              <a:rPr lang="en-US" sz="2400" dirty="0">
                <a:solidFill>
                  <a:srgbClr val="002060"/>
                </a:solidFill>
              </a:rPr>
              <a:t> of </a:t>
            </a:r>
            <a:r>
              <a:rPr lang="en-US" sz="2400" dirty="0" err="1">
                <a:solidFill>
                  <a:srgbClr val="002060"/>
                </a:solidFill>
              </a:rPr>
              <a:t>LHCb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0782D9-C085-02F0-331E-04A81C6B5F6A}"/>
              </a:ext>
            </a:extLst>
          </p:cNvPr>
          <p:cNvSpPr txBox="1"/>
          <p:nvPr/>
        </p:nvSpPr>
        <p:spPr>
          <a:xfrm>
            <a:off x="627043" y="2915588"/>
            <a:ext cx="749343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Simplest way: </a:t>
            </a:r>
            <a:r>
              <a:rPr lang="en-US" sz="3200" dirty="0"/>
              <a:t>Investigate    </a:t>
            </a:r>
            <a:r>
              <a:rPr lang="en-US" sz="3200" dirty="0" err="1"/>
              <a:t>ϒ</a:t>
            </a:r>
            <a:r>
              <a:rPr lang="en-US" sz="3200" dirty="0"/>
              <a:t> + N </a:t>
            </a:r>
            <a:r>
              <a:rPr lang="ko-KR" altLang="en-US" sz="3200" dirty="0"/>
              <a:t>→</a:t>
            </a:r>
            <a:r>
              <a:rPr lang="en-US" sz="3200" dirty="0"/>
              <a:t> J/</a:t>
            </a:r>
            <a:r>
              <a:rPr lang="en-US" sz="3200" dirty="0" err="1"/>
              <a:t>ψ</a:t>
            </a:r>
            <a:r>
              <a:rPr lang="en-US" sz="3200" dirty="0"/>
              <a:t> +N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B9E289-267B-8A0C-A7A7-CC299D846B2F}"/>
              </a:ext>
            </a:extLst>
          </p:cNvPr>
          <p:cNvSpPr txBox="1"/>
          <p:nvPr/>
        </p:nvSpPr>
        <p:spPr>
          <a:xfrm>
            <a:off x="8728367" y="4346369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239163-5CF6-66E0-354B-A88A326B016F}"/>
              </a:ext>
            </a:extLst>
          </p:cNvPr>
          <p:cNvSpPr txBox="1"/>
          <p:nvPr/>
        </p:nvSpPr>
        <p:spPr>
          <a:xfrm>
            <a:off x="1223570" y="4282589"/>
            <a:ext cx="729436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Determined J/</a:t>
            </a:r>
            <a:r>
              <a:rPr lang="en-US" sz="3200" dirty="0" err="1"/>
              <a:t>ψ</a:t>
            </a:r>
            <a:r>
              <a:rPr lang="en-US" sz="3200" dirty="0"/>
              <a:t>-N potential is needed to 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7128EA7E-1EFC-7CA3-F1D1-3D4F07E9ECBF}"/>
              </a:ext>
            </a:extLst>
          </p:cNvPr>
          <p:cNvSpPr/>
          <p:nvPr/>
        </p:nvSpPr>
        <p:spPr>
          <a:xfrm>
            <a:off x="3956184" y="3509721"/>
            <a:ext cx="144379" cy="7855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74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E5A4C0-DBD2-E09C-5C9D-C9EA82165683}"/>
                  </a:ext>
                </a:extLst>
              </p:cNvPr>
              <p:cNvSpPr txBox="1"/>
              <p:nvPr/>
            </p:nvSpPr>
            <p:spPr>
              <a:xfrm>
                <a:off x="316954" y="3429000"/>
                <a:ext cx="11875046" cy="660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B(</a:t>
                </a:r>
                <a:r>
                  <a:rPr lang="en-US" sz="3200" dirty="0" err="1"/>
                  <a:t>q,P,k’P</a:t>
                </a:r>
                <a:r>
                  <a:rPr lang="en-US" sz="3200" dirty="0"/>
                  <a:t>’)=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𝑑𝑝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 ;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   (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pP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p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p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Ψ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    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,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nary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E5A4C0-DBD2-E09C-5C9D-C9EA82165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54" y="3429000"/>
                <a:ext cx="11875046" cy="660822"/>
              </a:xfrm>
              <a:prstGeom prst="rect">
                <a:avLst/>
              </a:prstGeom>
              <a:blipFill>
                <a:blip r:embed="rId3"/>
                <a:stretch>
                  <a:fillRect l="-1281" t="-149057" b="-215094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6EF01D0-76F8-2915-DFD9-F0B223A0BC75}"/>
              </a:ext>
            </a:extLst>
          </p:cNvPr>
          <p:cNvSpPr txBox="1"/>
          <p:nvPr/>
        </p:nvSpPr>
        <p:spPr>
          <a:xfrm>
            <a:off x="3854244" y="376718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ϒ,cc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A90D2E-20F1-D787-B63B-FA09A46B18B4}"/>
              </a:ext>
            </a:extLst>
          </p:cNvPr>
          <p:cNvSpPr txBox="1"/>
          <p:nvPr/>
        </p:nvSpPr>
        <p:spPr>
          <a:xfrm>
            <a:off x="5562721" y="3743130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3FB899-3B50-4408-90FB-7800E026CCDC}"/>
              </a:ext>
            </a:extLst>
          </p:cNvPr>
          <p:cNvSpPr txBox="1"/>
          <p:nvPr/>
        </p:nvSpPr>
        <p:spPr>
          <a:xfrm>
            <a:off x="9665498" y="3767184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J/</a:t>
            </a:r>
            <a:r>
              <a:rPr lang="en-US" dirty="0" err="1"/>
              <a:t>ψ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174B69-138E-A968-3D1A-A86908941786}"/>
              </a:ext>
            </a:extLst>
          </p:cNvPr>
          <p:cNvSpPr txBox="1"/>
          <p:nvPr/>
        </p:nvSpPr>
        <p:spPr>
          <a:xfrm>
            <a:off x="4913016" y="374314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41213D-83D2-5433-A95F-BB7F17409A01}"/>
              </a:ext>
            </a:extLst>
          </p:cNvPr>
          <p:cNvSpPr txBox="1"/>
          <p:nvPr/>
        </p:nvSpPr>
        <p:spPr>
          <a:xfrm>
            <a:off x="6477119" y="3707042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D69054-512C-59AD-5234-F71F36D45F02}"/>
              </a:ext>
            </a:extLst>
          </p:cNvPr>
          <p:cNvSpPr txBox="1"/>
          <p:nvPr/>
        </p:nvSpPr>
        <p:spPr>
          <a:xfrm>
            <a:off x="10351292" y="3755162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0CD049-6892-B489-BD53-71042D7B7CF7}"/>
              </a:ext>
            </a:extLst>
          </p:cNvPr>
          <p:cNvSpPr txBox="1"/>
          <p:nvPr/>
        </p:nvSpPr>
        <p:spPr>
          <a:xfrm>
            <a:off x="7377199" y="3682976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c-N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5F1F3F-183A-5B5C-7377-00E877A1064E}"/>
              </a:ext>
            </a:extLst>
          </p:cNvPr>
          <p:cNvSpPr txBox="1"/>
          <p:nvPr/>
        </p:nvSpPr>
        <p:spPr>
          <a:xfrm>
            <a:off x="1686672" y="1323474"/>
            <a:ext cx="833789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Calculate photo-production by loop-integration  :    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3BE0A4-DB93-CA46-0D1F-CADA73A6877E}"/>
              </a:ext>
            </a:extLst>
          </p:cNvPr>
          <p:cNvSpPr txBox="1"/>
          <p:nvPr/>
        </p:nvSpPr>
        <p:spPr>
          <a:xfrm>
            <a:off x="3854244" y="5006446"/>
            <a:ext cx="91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ϒ</a:t>
            </a:r>
            <a:r>
              <a:rPr lang="en-US" sz="2400" dirty="0"/>
              <a:t>-&gt; cc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061B92-16E2-F60B-D52E-1086B020FE4A}"/>
              </a:ext>
            </a:extLst>
          </p:cNvPr>
          <p:cNvSpPr txBox="1"/>
          <p:nvPr/>
        </p:nvSpPr>
        <p:spPr>
          <a:xfrm>
            <a:off x="7379495" y="4946283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C-N</a:t>
            </a:r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id="{51FA99CC-89B6-DA2D-7E08-F14342A9596B}"/>
              </a:ext>
            </a:extLst>
          </p:cNvPr>
          <p:cNvSpPr/>
          <p:nvPr/>
        </p:nvSpPr>
        <p:spPr>
          <a:xfrm>
            <a:off x="4191124" y="4136516"/>
            <a:ext cx="213271" cy="8699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>
            <a:extLst>
              <a:ext uri="{FF2B5EF4-FFF2-40B4-BE49-F238E27FC236}">
                <a16:creationId xmlns:a16="http://schemas.microsoft.com/office/drawing/2014/main" id="{94A3A113-BE60-CABC-EAD2-A223C5A52838}"/>
              </a:ext>
            </a:extLst>
          </p:cNvPr>
          <p:cNvSpPr/>
          <p:nvPr/>
        </p:nvSpPr>
        <p:spPr>
          <a:xfrm>
            <a:off x="7644187" y="4089822"/>
            <a:ext cx="84221" cy="8083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D1D078-08CF-BCC7-BE54-D394F98A498E}"/>
              </a:ext>
            </a:extLst>
          </p:cNvPr>
          <p:cNvSpPr txBox="1"/>
          <p:nvPr/>
        </p:nvSpPr>
        <p:spPr>
          <a:xfrm>
            <a:off x="4540038" y="5583966"/>
            <a:ext cx="333726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Propagator in the cc-loop</a:t>
            </a:r>
          </a:p>
        </p:txBody>
      </p:sp>
      <p:sp>
        <p:nvSpPr>
          <p:cNvPr id="17" name="Up Arrow 16">
            <a:extLst>
              <a:ext uri="{FF2B5EF4-FFF2-40B4-BE49-F238E27FC236}">
                <a16:creationId xmlns:a16="http://schemas.microsoft.com/office/drawing/2014/main" id="{FB89540D-5C50-5B21-0925-B79C55C294D5}"/>
              </a:ext>
            </a:extLst>
          </p:cNvPr>
          <p:cNvSpPr/>
          <p:nvPr/>
        </p:nvSpPr>
        <p:spPr>
          <a:xfrm>
            <a:off x="6224461" y="4043918"/>
            <a:ext cx="117024" cy="14450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79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75FE5E-915A-F2D6-679A-BF2E47790748}"/>
              </a:ext>
            </a:extLst>
          </p:cNvPr>
          <p:cNvSpPr txBox="1"/>
          <p:nvPr/>
        </p:nvSpPr>
        <p:spPr>
          <a:xfrm>
            <a:off x="2177716" y="1323474"/>
            <a:ext cx="83379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Hamiltonian for reaction calculation including N*</a:t>
            </a:r>
          </a:p>
          <a:p>
            <a:endParaRPr lang="en-US" sz="3200" dirty="0"/>
          </a:p>
          <a:p>
            <a:r>
              <a:rPr lang="en-US" sz="3200" dirty="0"/>
              <a:t> 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382E2945-BF31-11B4-005E-8D665A2016E9}"/>
              </a:ext>
            </a:extLst>
          </p:cNvPr>
          <p:cNvSpPr/>
          <p:nvPr/>
        </p:nvSpPr>
        <p:spPr>
          <a:xfrm>
            <a:off x="2622884" y="246647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741B33-C933-AA5B-E23C-5C967BAD5BA5}"/>
              </a:ext>
            </a:extLst>
          </p:cNvPr>
          <p:cNvSpPr txBox="1"/>
          <p:nvPr/>
        </p:nvSpPr>
        <p:spPr>
          <a:xfrm>
            <a:off x="4090735" y="2382250"/>
            <a:ext cx="493596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Follow  ANL-Osaka approach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4C1150-ABAA-A4B5-D515-3ABD80C96EA3}"/>
              </a:ext>
            </a:extLst>
          </p:cNvPr>
          <p:cNvSpPr txBox="1"/>
          <p:nvPr/>
        </p:nvSpPr>
        <p:spPr>
          <a:xfrm>
            <a:off x="2526632" y="3729789"/>
            <a:ext cx="7167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 = H  + B            + V              + </a:t>
            </a:r>
            <a:r>
              <a:rPr lang="en-US" sz="3200" dirty="0" err="1"/>
              <a:t>Γ</a:t>
            </a:r>
            <a:r>
              <a:rPr lang="en-US" sz="3200" dirty="0"/>
              <a:t>            + </a:t>
            </a:r>
            <a:r>
              <a:rPr lang="en-US" sz="3200" dirty="0" err="1"/>
              <a:t>Γ</a:t>
            </a:r>
            <a:r>
              <a:rPr lang="en-US" sz="3200" dirty="0"/>
              <a:t>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15DA01-6AFB-ECF2-7355-306CE53555FD}"/>
              </a:ext>
            </a:extLst>
          </p:cNvPr>
          <p:cNvSpPr txBox="1"/>
          <p:nvPr/>
        </p:nvSpPr>
        <p:spPr>
          <a:xfrm>
            <a:off x="4247147" y="3958389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ϒ</a:t>
            </a:r>
            <a:r>
              <a:rPr lang="en-US" dirty="0"/>
              <a:t> N, J/</a:t>
            </a:r>
            <a:r>
              <a:rPr lang="en-US" dirty="0" err="1"/>
              <a:t>ψN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ED2B0D-DD29-3B59-46DD-7FEA0B95C611}"/>
              </a:ext>
            </a:extLst>
          </p:cNvPr>
          <p:cNvSpPr txBox="1"/>
          <p:nvPr/>
        </p:nvSpPr>
        <p:spPr>
          <a:xfrm>
            <a:off x="5735056" y="3990461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J/</a:t>
            </a:r>
            <a:r>
              <a:rPr lang="en-US" dirty="0" err="1"/>
              <a:t>ψ</a:t>
            </a:r>
            <a:r>
              <a:rPr lang="en-US" dirty="0"/>
              <a:t> N, J/</a:t>
            </a:r>
            <a:r>
              <a:rPr lang="en-US" dirty="0" err="1"/>
              <a:t>ψ</a:t>
            </a:r>
            <a:r>
              <a:rPr lang="en-US" dirty="0"/>
              <a:t> 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16ABA2-E22A-3BD3-A1DF-D8376246A616}"/>
              </a:ext>
            </a:extLst>
          </p:cNvPr>
          <p:cNvSpPr txBox="1"/>
          <p:nvPr/>
        </p:nvSpPr>
        <p:spPr>
          <a:xfrm>
            <a:off x="7579895" y="3994477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N*, </a:t>
            </a:r>
            <a:r>
              <a:rPr lang="en-US" dirty="0" err="1"/>
              <a:t>ϒ</a:t>
            </a:r>
            <a:r>
              <a:rPr lang="en-US" dirty="0"/>
              <a:t> 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9520E9-B94D-7ED4-C266-7307568C8D30}"/>
              </a:ext>
            </a:extLst>
          </p:cNvPr>
          <p:cNvSpPr txBox="1"/>
          <p:nvPr/>
        </p:nvSpPr>
        <p:spPr>
          <a:xfrm>
            <a:off x="9079830" y="4026563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N*, J/</a:t>
            </a:r>
            <a:r>
              <a:rPr lang="en-US" dirty="0" err="1"/>
              <a:t>ψ</a:t>
            </a:r>
            <a:r>
              <a:rPr lang="en-US" dirty="0"/>
              <a:t> 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20CE1F-8240-9A13-0F6F-F5F2F4E21B45}"/>
              </a:ext>
            </a:extLst>
          </p:cNvPr>
          <p:cNvSpPr txBox="1"/>
          <p:nvPr/>
        </p:nvSpPr>
        <p:spPr>
          <a:xfrm>
            <a:off x="3441033" y="40305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79C9D1F-AB3A-4E34-C18A-4B90881D4286}"/>
                  </a:ext>
                </a:extLst>
              </p:cNvPr>
              <p:cNvSpPr txBox="1"/>
              <p:nvPr/>
            </p:nvSpPr>
            <p:spPr>
              <a:xfrm>
                <a:off x="4932947" y="5751093"/>
                <a:ext cx="2904962" cy="58477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J/</a:t>
                </a:r>
                <a:r>
                  <a:rPr lang="en-US" sz="3200" dirty="0" err="1"/>
                  <a:t>ψ+N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3200" dirty="0"/>
                  <a:t>J/</a:t>
                </a:r>
                <a:r>
                  <a:rPr lang="en-US" sz="3200" dirty="0" err="1"/>
                  <a:t>ψ</a:t>
                </a:r>
                <a:r>
                  <a:rPr lang="en-US" sz="3200" dirty="0"/>
                  <a:t>+ N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79C9D1F-AB3A-4E34-C18A-4B90881D4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947" y="5751093"/>
                <a:ext cx="2904962" cy="584775"/>
              </a:xfrm>
              <a:prstGeom prst="rect">
                <a:avLst/>
              </a:prstGeom>
              <a:blipFill>
                <a:blip r:embed="rId2"/>
                <a:stretch>
                  <a:fillRect l="-4762" t="-12500" r="-866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EE78C7-DEEB-B5F2-ABD8-4BCF55A17B38}"/>
                  </a:ext>
                </a:extLst>
              </p:cNvPr>
              <p:cNvSpPr txBox="1"/>
              <p:nvPr/>
            </p:nvSpPr>
            <p:spPr>
              <a:xfrm>
                <a:off x="2594810" y="4952998"/>
                <a:ext cx="2432076" cy="58477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ϒ+N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3200" dirty="0"/>
                  <a:t>J/</a:t>
                </a:r>
                <a:r>
                  <a:rPr lang="en-US" sz="3200" dirty="0" err="1"/>
                  <a:t>ψ</a:t>
                </a:r>
                <a:r>
                  <a:rPr lang="en-US" sz="3200" dirty="0"/>
                  <a:t>+ N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EE78C7-DEEB-B5F2-ABD8-4BCF55A17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810" y="4952998"/>
                <a:ext cx="2432076" cy="584775"/>
              </a:xfrm>
              <a:prstGeom prst="rect">
                <a:avLst/>
              </a:prstGeom>
              <a:blipFill>
                <a:blip r:embed="rId3"/>
                <a:stretch>
                  <a:fillRect l="-6218" t="-10417" r="-5181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15CEEE-54DF-B1C5-1D91-FF57C250AD48}"/>
                  </a:ext>
                </a:extLst>
              </p:cNvPr>
              <p:cNvSpPr txBox="1"/>
              <p:nvPr/>
            </p:nvSpPr>
            <p:spPr>
              <a:xfrm>
                <a:off x="7174844" y="4888831"/>
                <a:ext cx="1758815" cy="58477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ϒ+N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3200" dirty="0"/>
                  <a:t>N*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15CEEE-54DF-B1C5-1D91-FF57C250A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844" y="4888831"/>
                <a:ext cx="1758815" cy="584775"/>
              </a:xfrm>
              <a:prstGeom prst="rect">
                <a:avLst/>
              </a:prstGeom>
              <a:blipFill>
                <a:blip r:embed="rId4"/>
                <a:stretch>
                  <a:fillRect l="-8571" t="-12500" r="-7857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3269D4-1851-5E54-C92F-8A19339BF83D}"/>
                  </a:ext>
                </a:extLst>
              </p:cNvPr>
              <p:cNvSpPr txBox="1"/>
              <p:nvPr/>
            </p:nvSpPr>
            <p:spPr>
              <a:xfrm>
                <a:off x="9260312" y="4892847"/>
                <a:ext cx="2231701" cy="58477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N*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3200" dirty="0"/>
                  <a:t>J/</a:t>
                </a:r>
                <a:r>
                  <a:rPr lang="en-US" sz="3200" dirty="0" err="1"/>
                  <a:t>ψ</a:t>
                </a:r>
                <a:r>
                  <a:rPr lang="en-US" sz="3200" dirty="0"/>
                  <a:t>+ N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3269D4-1851-5E54-C92F-8A19339BF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312" y="4892847"/>
                <a:ext cx="2231701" cy="584775"/>
              </a:xfrm>
              <a:prstGeom prst="rect">
                <a:avLst/>
              </a:prstGeom>
              <a:blipFill>
                <a:blip r:embed="rId5"/>
                <a:stretch>
                  <a:fillRect l="-6180" t="-10204" r="-5618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wn Arrow 5">
            <a:extLst>
              <a:ext uri="{FF2B5EF4-FFF2-40B4-BE49-F238E27FC236}">
                <a16:creationId xmlns:a16="http://schemas.microsoft.com/office/drawing/2014/main" id="{88761D54-CDDE-A797-538B-B8A6E878AEA1}"/>
              </a:ext>
            </a:extLst>
          </p:cNvPr>
          <p:cNvSpPr/>
          <p:nvPr/>
        </p:nvSpPr>
        <p:spPr>
          <a:xfrm>
            <a:off x="4403558" y="4359793"/>
            <a:ext cx="153889" cy="4127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A838D034-CBA9-ED5C-26F7-4DDE75F808C4}"/>
              </a:ext>
            </a:extLst>
          </p:cNvPr>
          <p:cNvSpPr/>
          <p:nvPr/>
        </p:nvSpPr>
        <p:spPr>
          <a:xfrm>
            <a:off x="5995737" y="4415530"/>
            <a:ext cx="153889" cy="11189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B7FE76D3-31B5-EBAD-3437-4833609C1B87}"/>
              </a:ext>
            </a:extLst>
          </p:cNvPr>
          <p:cNvSpPr/>
          <p:nvPr/>
        </p:nvSpPr>
        <p:spPr>
          <a:xfrm>
            <a:off x="7792457" y="4415937"/>
            <a:ext cx="153889" cy="4127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88C8B32D-DC65-E1D3-CA2E-9E1154B1A39E}"/>
              </a:ext>
            </a:extLst>
          </p:cNvPr>
          <p:cNvSpPr/>
          <p:nvPr/>
        </p:nvSpPr>
        <p:spPr>
          <a:xfrm>
            <a:off x="9545060" y="4399889"/>
            <a:ext cx="153889" cy="4127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91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E2FD93-9EC2-DE28-C8F5-23C78A8AE039}"/>
                  </a:ext>
                </a:extLst>
              </p:cNvPr>
              <p:cNvSpPr txBox="1"/>
              <p:nvPr/>
            </p:nvSpPr>
            <p:spPr>
              <a:xfrm>
                <a:off x="613610" y="4680285"/>
                <a:ext cx="11918391" cy="2138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/>
              </a:p>
              <a:p>
                <a:r>
                  <a:rPr lang="en-US" sz="3200" dirty="0"/>
                  <a:t>T           (</a:t>
                </a:r>
                <a:r>
                  <a:rPr lang="en-US" sz="3200" dirty="0" err="1"/>
                  <a:t>qP,k’P</a:t>
                </a:r>
                <a:r>
                  <a:rPr lang="en-US" sz="3200" dirty="0"/>
                  <a:t>’)= V            (</a:t>
                </a:r>
                <a:r>
                  <a:rPr lang="en-US" sz="3200" dirty="0" err="1"/>
                  <a:t>q,P,k’P</a:t>
                </a:r>
                <a:r>
                  <a:rPr lang="en-US" sz="3200" dirty="0"/>
                  <a:t>’)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+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𝑑𝑘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”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”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          </m:t>
                        </m:r>
                        <m:r>
                          <m:rPr>
                            <m:nor/>
                          </m:rPr>
                          <a:rPr lang="en-US" sz="3200" dirty="0"/>
                          <m:t>(</m:t>
                        </m:r>
                        <m:r>
                          <m:rPr>
                            <m:nor/>
                          </m:rPr>
                          <a:rPr lang="en-US" sz="3200" dirty="0"/>
                          <m:t>q</m:t>
                        </m:r>
                        <m:r>
                          <m:rPr>
                            <m:nor/>
                          </m:rPr>
                          <a:rPr lang="en-US" sz="3200" dirty="0"/>
                          <m:t>,</m:t>
                        </m:r>
                        <m:r>
                          <m:rPr>
                            <m:nor/>
                          </m:rPr>
                          <a:rPr lang="en-US" sz="3200" dirty="0"/>
                          <m:t>P</m:t>
                        </m:r>
                        <m:r>
                          <m:rPr>
                            <m:nor/>
                          </m:rPr>
                          <a:rPr lang="en-US" sz="3200" dirty="0"/>
                          <m:t>,</m:t>
                        </m:r>
                        <m:r>
                          <m:rPr>
                            <m:nor/>
                          </m:rPr>
                          <a:rPr lang="en-US" sz="3200" dirty="0"/>
                          <m:t>k</m:t>
                        </m:r>
                        <m:r>
                          <m:rPr>
                            <m:nor/>
                          </m:rPr>
                          <a:rPr lang="en-US" sz="3200" dirty="0"/>
                          <m:t>’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lang="en-US" sz="3200" dirty="0"/>
                          <m:t>P</m:t>
                        </m:r>
                        <m:r>
                          <m:rPr>
                            <m:nor/>
                          </m:rPr>
                          <a:rPr lang="en-US" sz="3200" dirty="0"/>
                          <m:t>’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lang="en-US" sz="3200" dirty="0"/>
                          <m:t>)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d>
                          <m:d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”,</m:t>
                            </m:r>
                            <m:sSup>
                              <m:sSupPr>
                                <m:ctrlP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            (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”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”,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)               </m:t>
                        </m:r>
                      </m:e>
                    </m:nary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E2FD93-9EC2-DE28-C8F5-23C78A8AE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10" y="4680285"/>
                <a:ext cx="11918391" cy="2138149"/>
              </a:xfrm>
              <a:prstGeom prst="rect">
                <a:avLst/>
              </a:prstGeom>
              <a:blipFill>
                <a:blip r:embed="rId3"/>
                <a:stretch>
                  <a:fillRect l="-4260" b="-6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A447BC4-BFAF-0AC4-5C01-1E95BBE45237}"/>
              </a:ext>
            </a:extLst>
          </p:cNvPr>
          <p:cNvSpPr txBox="1"/>
          <p:nvPr/>
        </p:nvSpPr>
        <p:spPr>
          <a:xfrm>
            <a:off x="890336" y="3236483"/>
            <a:ext cx="1035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ϒN,J/</a:t>
            </a:r>
            <a:r>
              <a:rPr lang="en-US" dirty="0" err="1"/>
              <a:t>ψ</a:t>
            </a:r>
            <a:r>
              <a:rPr lang="en-US" dirty="0"/>
              <a:t> 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C51CDE-F50C-C791-8EA5-29C8DABFDD46}"/>
              </a:ext>
            </a:extLst>
          </p:cNvPr>
          <p:cNvSpPr txBox="1"/>
          <p:nvPr/>
        </p:nvSpPr>
        <p:spPr>
          <a:xfrm>
            <a:off x="2703089" y="4182982"/>
            <a:ext cx="1035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ϒN,J/</a:t>
            </a:r>
            <a:r>
              <a:rPr lang="en-US" dirty="0" err="1"/>
              <a:t>ψ</a:t>
            </a:r>
            <a:r>
              <a:rPr lang="en-US" dirty="0"/>
              <a:t> 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D26065-B94B-6D82-4616-BAD43B252162}"/>
              </a:ext>
            </a:extLst>
          </p:cNvPr>
          <p:cNvSpPr txBox="1"/>
          <p:nvPr/>
        </p:nvSpPr>
        <p:spPr>
          <a:xfrm>
            <a:off x="3685677" y="3296649"/>
            <a:ext cx="1035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ϒN,J/</a:t>
            </a:r>
            <a:r>
              <a:rPr lang="en-US" dirty="0" err="1"/>
              <a:t>ψ</a:t>
            </a:r>
            <a:r>
              <a:rPr lang="en-US" dirty="0"/>
              <a:t> 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DE2FEA-3272-E55E-D82E-6A834885F870}"/>
              </a:ext>
            </a:extLst>
          </p:cNvPr>
          <p:cNvSpPr txBox="1"/>
          <p:nvPr/>
        </p:nvSpPr>
        <p:spPr>
          <a:xfrm>
            <a:off x="5402183" y="417496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J/</a:t>
            </a:r>
            <a:r>
              <a:rPr lang="en-US" dirty="0" err="1"/>
              <a:t>ψ</a:t>
            </a:r>
            <a:r>
              <a:rPr lang="en-US" dirty="0"/>
              <a:t> 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A5A120-E7DE-643C-1875-73CFFCE4F629}"/>
              </a:ext>
            </a:extLst>
          </p:cNvPr>
          <p:cNvSpPr txBox="1"/>
          <p:nvPr/>
        </p:nvSpPr>
        <p:spPr>
          <a:xfrm>
            <a:off x="7507707" y="4182975"/>
            <a:ext cx="1249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J/</a:t>
            </a:r>
            <a:r>
              <a:rPr lang="en-US" dirty="0" err="1"/>
              <a:t>ψN,J</a:t>
            </a:r>
            <a:r>
              <a:rPr lang="en-US" dirty="0"/>
              <a:t>/</a:t>
            </a:r>
            <a:r>
              <a:rPr lang="en-US" dirty="0" err="1"/>
              <a:t>ψ</a:t>
            </a:r>
            <a:r>
              <a:rPr lang="en-US" dirty="0"/>
              <a:t> 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C460C5-3872-861D-73AE-7A67F0A3B25E}"/>
              </a:ext>
            </a:extLst>
          </p:cNvPr>
          <p:cNvSpPr txBox="1"/>
          <p:nvPr/>
        </p:nvSpPr>
        <p:spPr>
          <a:xfrm>
            <a:off x="7732299" y="6489026"/>
            <a:ext cx="1249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J/</a:t>
            </a:r>
            <a:r>
              <a:rPr lang="en-US" dirty="0" err="1"/>
              <a:t>ψN,J</a:t>
            </a:r>
            <a:r>
              <a:rPr lang="en-US" dirty="0"/>
              <a:t>/</a:t>
            </a:r>
            <a:r>
              <a:rPr lang="en-US" dirty="0" err="1"/>
              <a:t>ψ</a:t>
            </a:r>
            <a:r>
              <a:rPr lang="en-US" dirty="0"/>
              <a:t>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B8623E-5FF4-4FD6-1FC0-04AF1A833664}"/>
                  </a:ext>
                </a:extLst>
              </p:cNvPr>
              <p:cNvSpPr txBox="1"/>
              <p:nvPr/>
            </p:nvSpPr>
            <p:spPr>
              <a:xfrm>
                <a:off x="633658" y="1836828"/>
                <a:ext cx="11706795" cy="2630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/>
              </a:p>
              <a:p>
                <a:endParaRPr lang="en-US" sz="3200" dirty="0"/>
              </a:p>
              <a:p>
                <a:r>
                  <a:rPr lang="en-US" sz="3200" dirty="0"/>
                  <a:t>T           (</a:t>
                </a:r>
                <a:r>
                  <a:rPr lang="en-US" sz="3200" dirty="0" err="1"/>
                  <a:t>qP,k’P</a:t>
                </a:r>
                <a:r>
                  <a:rPr lang="en-US" sz="3200" dirty="0"/>
                  <a:t>’)= B         (</a:t>
                </a:r>
                <a:r>
                  <a:rPr lang="en-US" sz="3200" dirty="0" err="1"/>
                  <a:t>q,P,k’P</a:t>
                </a:r>
                <a:r>
                  <a:rPr lang="en-US" sz="3200" dirty="0"/>
                  <a:t>’)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+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𝑑𝑘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”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”</m:t>
                        </m:r>
                        <m:r>
                          <m:rPr>
                            <m:nor/>
                          </m:rPr>
                          <a:rPr lang="en-US" sz="3200" dirty="0"/>
                          <m:t>B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         </m:t>
                        </m:r>
                        <m:r>
                          <m:rPr>
                            <m:nor/>
                          </m:rPr>
                          <a:rPr lang="en-US" sz="3200" dirty="0"/>
                          <m:t>(</m:t>
                        </m:r>
                        <m:r>
                          <m:rPr>
                            <m:nor/>
                          </m:rPr>
                          <a:rPr lang="en-US" sz="3200" dirty="0"/>
                          <m:t>q</m:t>
                        </m:r>
                        <m:r>
                          <m:rPr>
                            <m:nor/>
                          </m:rPr>
                          <a:rPr lang="en-US" sz="3200" dirty="0"/>
                          <m:t>,</m:t>
                        </m:r>
                        <m:r>
                          <m:rPr>
                            <m:nor/>
                          </m:rPr>
                          <a:rPr lang="en-US" sz="3200" dirty="0"/>
                          <m:t>P</m:t>
                        </m:r>
                        <m:r>
                          <m:rPr>
                            <m:nor/>
                          </m:rPr>
                          <a:rPr lang="en-US" sz="3200" dirty="0"/>
                          <m:t>,</m:t>
                        </m:r>
                        <m:r>
                          <m:rPr>
                            <m:nor/>
                          </m:rPr>
                          <a:rPr lang="en-US" sz="3200" dirty="0"/>
                          <m:t>k</m:t>
                        </m:r>
                        <m:r>
                          <m:rPr>
                            <m:nor/>
                          </m:rPr>
                          <a:rPr lang="en-US" sz="3200" dirty="0"/>
                          <m:t>’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lang="en-US" sz="3200" dirty="0"/>
                          <m:t>P</m:t>
                        </m:r>
                        <m:r>
                          <m:rPr>
                            <m:nor/>
                          </m:rPr>
                          <a:rPr lang="en-US" sz="3200" dirty="0"/>
                          <m:t>’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lang="en-US" sz="3200" dirty="0"/>
                          <m:t>)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d>
                          <m:d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”,</m:t>
                            </m:r>
                            <m:sSup>
                              <m:sSupPr>
                                <m:ctrlP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            (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”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”,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)               </m:t>
                        </m:r>
                      </m:e>
                    </m:nary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B8623E-5FF4-4FD6-1FC0-04AF1A833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58" y="1836828"/>
                <a:ext cx="11706795" cy="2630592"/>
              </a:xfrm>
              <a:prstGeom prst="rect">
                <a:avLst/>
              </a:prstGeom>
              <a:blipFill>
                <a:blip r:embed="rId4"/>
                <a:stretch>
                  <a:fillRect l="-4225" b="-54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AE04CEC-D97F-4E05-20A3-533DD48993B4}"/>
              </a:ext>
            </a:extLst>
          </p:cNvPr>
          <p:cNvSpPr txBox="1"/>
          <p:nvPr/>
        </p:nvSpPr>
        <p:spPr>
          <a:xfrm>
            <a:off x="774018" y="5462337"/>
            <a:ext cx="1249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J/</a:t>
            </a:r>
            <a:r>
              <a:rPr lang="en-US" dirty="0" err="1"/>
              <a:t>ψN,J</a:t>
            </a:r>
            <a:r>
              <a:rPr lang="en-US" dirty="0"/>
              <a:t>/</a:t>
            </a:r>
            <a:r>
              <a:rPr lang="en-US" dirty="0" err="1"/>
              <a:t>ψ</a:t>
            </a:r>
            <a:r>
              <a:rPr lang="en-US" dirty="0"/>
              <a:t> 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935C8B-71E9-7219-CCFE-8A24A4733B6A}"/>
              </a:ext>
            </a:extLst>
          </p:cNvPr>
          <p:cNvSpPr txBox="1"/>
          <p:nvPr/>
        </p:nvSpPr>
        <p:spPr>
          <a:xfrm>
            <a:off x="3709732" y="5474353"/>
            <a:ext cx="1249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J/</a:t>
            </a:r>
            <a:r>
              <a:rPr lang="en-US" dirty="0" err="1"/>
              <a:t>ψN,J</a:t>
            </a:r>
            <a:r>
              <a:rPr lang="en-US" dirty="0"/>
              <a:t>/</a:t>
            </a:r>
            <a:r>
              <a:rPr lang="en-US" dirty="0" err="1"/>
              <a:t>ψ</a:t>
            </a:r>
            <a:r>
              <a:rPr lang="en-US" dirty="0"/>
              <a:t> 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DA593D-0178-5E94-B3E4-837A66A08ED5}"/>
              </a:ext>
            </a:extLst>
          </p:cNvPr>
          <p:cNvSpPr txBox="1"/>
          <p:nvPr/>
        </p:nvSpPr>
        <p:spPr>
          <a:xfrm>
            <a:off x="2662980" y="6485019"/>
            <a:ext cx="1249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J/</a:t>
            </a:r>
            <a:r>
              <a:rPr lang="en-US" dirty="0" err="1"/>
              <a:t>ψN,J</a:t>
            </a:r>
            <a:r>
              <a:rPr lang="en-US" dirty="0"/>
              <a:t>/</a:t>
            </a:r>
            <a:r>
              <a:rPr lang="en-US" dirty="0" err="1"/>
              <a:t>ψ</a:t>
            </a:r>
            <a:r>
              <a:rPr lang="en-US" dirty="0"/>
              <a:t> 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880E4D-1558-5F4C-1853-6BBB9BE731A2}"/>
              </a:ext>
            </a:extLst>
          </p:cNvPr>
          <p:cNvSpPr txBox="1"/>
          <p:nvPr/>
        </p:nvSpPr>
        <p:spPr>
          <a:xfrm>
            <a:off x="5575640" y="644861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J/</a:t>
            </a:r>
            <a:r>
              <a:rPr lang="en-US" dirty="0" err="1"/>
              <a:t>ψ</a:t>
            </a:r>
            <a:r>
              <a:rPr lang="en-US" dirty="0"/>
              <a:t> 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BF72E8-8F91-0226-EB89-0DE67F652659}"/>
              </a:ext>
            </a:extLst>
          </p:cNvPr>
          <p:cNvSpPr txBox="1"/>
          <p:nvPr/>
        </p:nvSpPr>
        <p:spPr>
          <a:xfrm>
            <a:off x="1275347" y="697826"/>
            <a:ext cx="8081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Total J/</a:t>
            </a:r>
            <a:r>
              <a:rPr lang="en-US" sz="3200" dirty="0" err="1"/>
              <a:t>ψ</a:t>
            </a:r>
            <a:r>
              <a:rPr lang="en-US" sz="3200" dirty="0"/>
              <a:t> photo-production reaction amplitude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40EF63-2830-959D-4529-96AD3D7A0565}"/>
              </a:ext>
            </a:extLst>
          </p:cNvPr>
          <p:cNvSpPr txBox="1"/>
          <p:nvPr/>
        </p:nvSpPr>
        <p:spPr>
          <a:xfrm>
            <a:off x="7828587" y="5149522"/>
            <a:ext cx="379546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Final state interaction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0E702A-BA29-1B3A-72BA-9C247F8A09E6}"/>
              </a:ext>
            </a:extLst>
          </p:cNvPr>
          <p:cNvSpPr txBox="1"/>
          <p:nvPr/>
        </p:nvSpPr>
        <p:spPr>
          <a:xfrm>
            <a:off x="665738" y="689803"/>
            <a:ext cx="88676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T           (</a:t>
            </a:r>
            <a:r>
              <a:rPr lang="en-US" sz="3200" dirty="0" err="1"/>
              <a:t>qP,k’P</a:t>
            </a:r>
            <a:r>
              <a:rPr lang="en-US" sz="3200" dirty="0"/>
              <a:t>’)= T           (</a:t>
            </a:r>
            <a:r>
              <a:rPr lang="en-US" sz="3200" dirty="0" err="1"/>
              <a:t>q,P,k’P</a:t>
            </a:r>
            <a:r>
              <a:rPr lang="en-US" sz="3200" dirty="0"/>
              <a:t>’) +T           (</a:t>
            </a:r>
            <a:r>
              <a:rPr lang="en-US" sz="3200" dirty="0" err="1"/>
              <a:t>q,P,k’P</a:t>
            </a:r>
            <a:r>
              <a:rPr lang="en-US" sz="3200" dirty="0"/>
              <a:t>’)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23488A4E-C56F-DC5E-2259-36A5953E0814}"/>
              </a:ext>
            </a:extLst>
          </p:cNvPr>
          <p:cNvSpPr/>
          <p:nvPr/>
        </p:nvSpPr>
        <p:spPr>
          <a:xfrm>
            <a:off x="8001000" y="4559965"/>
            <a:ext cx="252663" cy="5454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9C6C87-3B43-0A57-B929-E7F0406A71B6}"/>
              </a:ext>
            </a:extLst>
          </p:cNvPr>
          <p:cNvSpPr txBox="1"/>
          <p:nvPr/>
        </p:nvSpPr>
        <p:spPr>
          <a:xfrm>
            <a:off x="890334" y="1973178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ϒ</a:t>
            </a:r>
            <a:r>
              <a:rPr lang="en-US" dirty="0"/>
              <a:t> N, J/</a:t>
            </a:r>
            <a:r>
              <a:rPr lang="en-US" dirty="0" err="1"/>
              <a:t>ψ</a:t>
            </a:r>
            <a:r>
              <a:rPr lang="en-US" dirty="0"/>
              <a:t> 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853406-A925-0023-644C-E3D5F317F597}"/>
              </a:ext>
            </a:extLst>
          </p:cNvPr>
          <p:cNvSpPr txBox="1"/>
          <p:nvPr/>
        </p:nvSpPr>
        <p:spPr>
          <a:xfrm>
            <a:off x="3653594" y="198119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ϒ</a:t>
            </a:r>
            <a:r>
              <a:rPr lang="en-US" dirty="0"/>
              <a:t> N, J/</a:t>
            </a:r>
            <a:r>
              <a:rPr lang="en-US" dirty="0" err="1"/>
              <a:t>ψ</a:t>
            </a:r>
            <a:r>
              <a:rPr lang="en-US" dirty="0"/>
              <a:t> 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85CA20-0978-5193-407B-D05A2306CE23}"/>
              </a:ext>
            </a:extLst>
          </p:cNvPr>
          <p:cNvSpPr txBox="1"/>
          <p:nvPr/>
        </p:nvSpPr>
        <p:spPr>
          <a:xfrm>
            <a:off x="6681545" y="1989216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ϒ</a:t>
            </a:r>
            <a:r>
              <a:rPr lang="en-US" dirty="0"/>
              <a:t> N, J/</a:t>
            </a:r>
            <a:r>
              <a:rPr lang="en-US" dirty="0" err="1"/>
              <a:t>ψ</a:t>
            </a:r>
            <a:r>
              <a:rPr lang="en-US" dirty="0"/>
              <a:t> 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227834-A159-D27E-2706-B949ECEBC0D9}"/>
              </a:ext>
            </a:extLst>
          </p:cNvPr>
          <p:cNvSpPr txBox="1"/>
          <p:nvPr/>
        </p:nvSpPr>
        <p:spPr>
          <a:xfrm>
            <a:off x="3765876" y="160746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bg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C434A6-4E39-5AC7-1E06-E5E9DFDAB94A}"/>
              </a:ext>
            </a:extLst>
          </p:cNvPr>
          <p:cNvSpPr txBox="1"/>
          <p:nvPr/>
        </p:nvSpPr>
        <p:spPr>
          <a:xfrm>
            <a:off x="6701584" y="166034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N*</a:t>
            </a:r>
          </a:p>
        </p:txBody>
      </p:sp>
      <p:sp>
        <p:nvSpPr>
          <p:cNvPr id="27" name="Left Arrow 26">
            <a:extLst>
              <a:ext uri="{FF2B5EF4-FFF2-40B4-BE49-F238E27FC236}">
                <a16:creationId xmlns:a16="http://schemas.microsoft.com/office/drawing/2014/main" id="{224E4595-1F8E-A0E6-A296-C9136EC01335}"/>
              </a:ext>
            </a:extLst>
          </p:cNvPr>
          <p:cNvSpPr/>
          <p:nvPr/>
        </p:nvSpPr>
        <p:spPr>
          <a:xfrm>
            <a:off x="6631880" y="5262167"/>
            <a:ext cx="960051" cy="3912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387CDB-F5CB-66DB-065A-642871F26D7A}"/>
              </a:ext>
            </a:extLst>
          </p:cNvPr>
          <p:cNvCxnSpPr/>
          <p:nvPr/>
        </p:nvCxnSpPr>
        <p:spPr>
          <a:xfrm>
            <a:off x="665738" y="2514600"/>
            <a:ext cx="86908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1B70BAC-2AF4-60AD-8895-19565C6A77A2}"/>
              </a:ext>
            </a:extLst>
          </p:cNvPr>
          <p:cNvSpPr txBox="1"/>
          <p:nvPr/>
        </p:nvSpPr>
        <p:spPr>
          <a:xfrm>
            <a:off x="890334" y="269507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bg</a:t>
            </a:r>
            <a:endParaRPr lang="en-US" dirty="0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A8A15416-6ED6-F5B3-2314-4C92BD0777E0}"/>
              </a:ext>
            </a:extLst>
          </p:cNvPr>
          <p:cNvSpPr/>
          <p:nvPr/>
        </p:nvSpPr>
        <p:spPr>
          <a:xfrm>
            <a:off x="665738" y="2474841"/>
            <a:ext cx="10619883" cy="136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1257CA9C-AFE7-B5B4-EE4B-D83DEC87106D}"/>
              </a:ext>
            </a:extLst>
          </p:cNvPr>
          <p:cNvSpPr/>
          <p:nvPr/>
        </p:nvSpPr>
        <p:spPr>
          <a:xfrm>
            <a:off x="665738" y="4700704"/>
            <a:ext cx="10619883" cy="1359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97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42352A1-DAD1-4C3C-BBC6-F2A8733F7D64}"/>
              </a:ext>
            </a:extLst>
          </p:cNvPr>
          <p:cNvCxnSpPr/>
          <p:nvPr/>
        </p:nvCxnSpPr>
        <p:spPr>
          <a:xfrm>
            <a:off x="3152274" y="2225842"/>
            <a:ext cx="12272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EA51E8-B190-A994-2734-3A4630D0ED11}"/>
              </a:ext>
            </a:extLst>
          </p:cNvPr>
          <p:cNvCxnSpPr>
            <a:cxnSpLocks/>
          </p:cNvCxnSpPr>
          <p:nvPr/>
        </p:nvCxnSpPr>
        <p:spPr>
          <a:xfrm flipV="1">
            <a:off x="4343400" y="1540933"/>
            <a:ext cx="1455821" cy="684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41870D-973F-0286-DB08-679035318D4B}"/>
              </a:ext>
            </a:extLst>
          </p:cNvPr>
          <p:cNvCxnSpPr>
            <a:cxnSpLocks/>
          </p:cNvCxnSpPr>
          <p:nvPr/>
        </p:nvCxnSpPr>
        <p:spPr>
          <a:xfrm>
            <a:off x="4523876" y="2115792"/>
            <a:ext cx="1311442" cy="517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B1E78C77-78E4-6046-8063-FDB93D964235}"/>
              </a:ext>
            </a:extLst>
          </p:cNvPr>
          <p:cNvSpPr/>
          <p:nvPr/>
        </p:nvSpPr>
        <p:spPr>
          <a:xfrm>
            <a:off x="5721240" y="1451585"/>
            <a:ext cx="307028" cy="1291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203C60-3898-F5E0-9705-4B0E007B826B}"/>
              </a:ext>
            </a:extLst>
          </p:cNvPr>
          <p:cNvSpPr/>
          <p:nvPr/>
        </p:nvSpPr>
        <p:spPr>
          <a:xfrm>
            <a:off x="8176573" y="1485454"/>
            <a:ext cx="307028" cy="1291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3E44A34-4BB1-38EA-E3BA-F6E8E597A12C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5874754" y="1451584"/>
            <a:ext cx="253086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4B0A455-831C-DAEF-9F33-6350FE84A12F}"/>
              </a:ext>
            </a:extLst>
          </p:cNvPr>
          <p:cNvCxnSpPr>
            <a:cxnSpLocks/>
          </p:cNvCxnSpPr>
          <p:nvPr/>
        </p:nvCxnSpPr>
        <p:spPr>
          <a:xfrm flipV="1">
            <a:off x="5858710" y="2740851"/>
            <a:ext cx="253086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Arrow 20">
            <a:extLst>
              <a:ext uri="{FF2B5EF4-FFF2-40B4-BE49-F238E27FC236}">
                <a16:creationId xmlns:a16="http://schemas.microsoft.com/office/drawing/2014/main" id="{E432BD8D-075F-4AB8-D3CB-7FD1EDADC1BD}"/>
              </a:ext>
            </a:extLst>
          </p:cNvPr>
          <p:cNvSpPr/>
          <p:nvPr/>
        </p:nvSpPr>
        <p:spPr>
          <a:xfrm>
            <a:off x="3369733" y="3996267"/>
            <a:ext cx="6620920" cy="328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0CB52FB6-20F1-A15B-0229-51508403CABA}"/>
              </a:ext>
            </a:extLst>
          </p:cNvPr>
          <p:cNvSpPr/>
          <p:nvPr/>
        </p:nvSpPr>
        <p:spPr>
          <a:xfrm>
            <a:off x="8483604" y="18264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69D3072A-EF55-E4A7-129C-1A3E95697214}"/>
              </a:ext>
            </a:extLst>
          </p:cNvPr>
          <p:cNvCxnSpPr/>
          <p:nvPr/>
        </p:nvCxnSpPr>
        <p:spPr>
          <a:xfrm rot="16200000" flipH="1">
            <a:off x="4690087" y="2937933"/>
            <a:ext cx="1562546" cy="655721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C3EA4B11-22C9-9D38-FA47-5E8B932A67BC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13846" y="2753408"/>
            <a:ext cx="1793788" cy="763785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2969E21-789B-4194-D3C5-214281AA0E90}"/>
              </a:ext>
            </a:extLst>
          </p:cNvPr>
          <p:cNvSpPr txBox="1"/>
          <p:nvPr/>
        </p:nvSpPr>
        <p:spPr>
          <a:xfrm>
            <a:off x="2475836" y="1986877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ϒ</a:t>
            </a:r>
            <a:endParaRPr lang="en-US" sz="3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9221FF-054E-F73C-C19B-4FAA7DA636CD}"/>
              </a:ext>
            </a:extLst>
          </p:cNvPr>
          <p:cNvSpPr txBox="1"/>
          <p:nvPr/>
        </p:nvSpPr>
        <p:spPr>
          <a:xfrm>
            <a:off x="9906000" y="1828800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J/</a:t>
            </a:r>
            <a:r>
              <a:rPr lang="en-US" sz="3200" dirty="0" err="1"/>
              <a:t>ψ</a:t>
            </a:r>
            <a:endParaRPr lang="en-US" sz="3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B3CDFF-BC17-DF71-6E80-DF2186E8E53A}"/>
              </a:ext>
            </a:extLst>
          </p:cNvPr>
          <p:cNvSpPr txBox="1"/>
          <p:nvPr/>
        </p:nvSpPr>
        <p:spPr>
          <a:xfrm>
            <a:off x="6855775" y="1315901"/>
            <a:ext cx="357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9A8C7B-AE9E-2D89-3A7E-91E24F7FFE8D}"/>
              </a:ext>
            </a:extLst>
          </p:cNvPr>
          <p:cNvSpPr txBox="1"/>
          <p:nvPr/>
        </p:nvSpPr>
        <p:spPr>
          <a:xfrm>
            <a:off x="7021058" y="2155735"/>
            <a:ext cx="357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0CF8E04-F1F0-9AE7-F603-7A6389A618D8}"/>
              </a:ext>
            </a:extLst>
          </p:cNvPr>
          <p:cNvSpPr txBox="1"/>
          <p:nvPr/>
        </p:nvSpPr>
        <p:spPr>
          <a:xfrm>
            <a:off x="5280969" y="2421457"/>
            <a:ext cx="357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877B0E5-01D3-033E-B3A8-10CA55E87A69}"/>
              </a:ext>
            </a:extLst>
          </p:cNvPr>
          <p:cNvSpPr txBox="1"/>
          <p:nvPr/>
        </p:nvSpPr>
        <p:spPr>
          <a:xfrm>
            <a:off x="4908441" y="1303863"/>
            <a:ext cx="357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CAC042A-CAF4-66FD-0543-A9F86D3E6F6D}"/>
              </a:ext>
            </a:extLst>
          </p:cNvPr>
          <p:cNvCxnSpPr>
            <a:cxnSpLocks/>
          </p:cNvCxnSpPr>
          <p:nvPr/>
        </p:nvCxnSpPr>
        <p:spPr>
          <a:xfrm>
            <a:off x="4978398" y="1422404"/>
            <a:ext cx="184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F401F7B-CB86-FFAA-923C-14747AD1099F}"/>
              </a:ext>
            </a:extLst>
          </p:cNvPr>
          <p:cNvCxnSpPr>
            <a:cxnSpLocks/>
          </p:cNvCxnSpPr>
          <p:nvPr/>
        </p:nvCxnSpPr>
        <p:spPr>
          <a:xfrm>
            <a:off x="6915486" y="1511525"/>
            <a:ext cx="25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AFE4FC5-759E-3507-EEFB-D1598EA6FFE1}"/>
              </a:ext>
            </a:extLst>
          </p:cNvPr>
          <p:cNvSpPr txBox="1"/>
          <p:nvPr/>
        </p:nvSpPr>
        <p:spPr>
          <a:xfrm>
            <a:off x="2235200" y="3962402"/>
            <a:ext cx="449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47B9301-6DD3-AFD4-E125-BD04521A1ECE}"/>
              </a:ext>
            </a:extLst>
          </p:cNvPr>
          <p:cNvSpPr txBox="1"/>
          <p:nvPr/>
        </p:nvSpPr>
        <p:spPr>
          <a:xfrm>
            <a:off x="9990653" y="3860807"/>
            <a:ext cx="449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2CFC59C-7568-34AB-7F60-D022914C5777}"/>
              </a:ext>
            </a:extLst>
          </p:cNvPr>
          <p:cNvSpPr txBox="1"/>
          <p:nvPr/>
        </p:nvSpPr>
        <p:spPr>
          <a:xfrm>
            <a:off x="5014048" y="5323753"/>
            <a:ext cx="370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v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6D42399-80C9-DEDE-C530-3AA130154642}"/>
              </a:ext>
            </a:extLst>
          </p:cNvPr>
          <p:cNvSpPr txBox="1"/>
          <p:nvPr/>
        </p:nvSpPr>
        <p:spPr>
          <a:xfrm>
            <a:off x="5282306" y="5589463"/>
            <a:ext cx="52770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C-N</a:t>
            </a:r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37BD5898-2529-E310-5191-94A8FF1DC21F}"/>
              </a:ext>
            </a:extLst>
          </p:cNvPr>
          <p:cNvSpPr/>
          <p:nvPr/>
        </p:nvSpPr>
        <p:spPr>
          <a:xfrm>
            <a:off x="3080082" y="2213810"/>
            <a:ext cx="122722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FACAEC72-78D6-4D17-4E45-B381086BAEE8}"/>
              </a:ext>
            </a:extLst>
          </p:cNvPr>
          <p:cNvCxnSpPr/>
          <p:nvPr/>
        </p:nvCxnSpPr>
        <p:spPr>
          <a:xfrm rot="16200000" flipH="1">
            <a:off x="6450427" y="3146199"/>
            <a:ext cx="1306216" cy="49552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46249658-978F-C9CC-6FDC-239B9131A49F}"/>
              </a:ext>
            </a:extLst>
          </p:cNvPr>
          <p:cNvCxnSpPr/>
          <p:nvPr/>
        </p:nvCxnSpPr>
        <p:spPr>
          <a:xfrm rot="5400000">
            <a:off x="7202298" y="3049174"/>
            <a:ext cx="85884" cy="127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53B3B13F-2037-BD2E-8331-7DC2238F1EF4}"/>
              </a:ext>
            </a:extLst>
          </p:cNvPr>
          <p:cNvCxnSpPr/>
          <p:nvPr/>
        </p:nvCxnSpPr>
        <p:spPr>
          <a:xfrm rot="16200000" flipH="1">
            <a:off x="6962943" y="3165420"/>
            <a:ext cx="1269999" cy="493294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F3DF1E2-FF8A-DD3C-E07D-E7A969108C71}"/>
              </a:ext>
            </a:extLst>
          </p:cNvPr>
          <p:cNvCxnSpPr/>
          <p:nvPr/>
        </p:nvCxnSpPr>
        <p:spPr>
          <a:xfrm flipH="1">
            <a:off x="5678999" y="3645568"/>
            <a:ext cx="1409922" cy="1862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E96BD3B-9245-075F-4D84-45124B0534C0}"/>
              </a:ext>
            </a:extLst>
          </p:cNvPr>
          <p:cNvCxnSpPr>
            <a:cxnSpLocks/>
          </p:cNvCxnSpPr>
          <p:nvPr/>
        </p:nvCxnSpPr>
        <p:spPr>
          <a:xfrm flipH="1">
            <a:off x="5087336" y="3523914"/>
            <a:ext cx="329289" cy="1884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DDDD6C2-FA2B-8D55-7B9F-FD74ADE9CCBD}"/>
              </a:ext>
            </a:extLst>
          </p:cNvPr>
          <p:cNvSpPr txBox="1"/>
          <p:nvPr/>
        </p:nvSpPr>
        <p:spPr>
          <a:xfrm>
            <a:off x="3429002" y="276724"/>
            <a:ext cx="461517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Final state interaction (FSI)</a:t>
            </a:r>
          </a:p>
        </p:txBody>
      </p:sp>
    </p:spTree>
    <p:extLst>
      <p:ext uri="{BB962C8B-B14F-4D97-AF65-F5344CB8AC3E}">
        <p14:creationId xmlns:p14="http://schemas.microsoft.com/office/powerpoint/2010/main" val="3178296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B67F14-C0C9-BB35-62A9-F68AC09BD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61"/>
            <a:ext cx="5772391" cy="45050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20C87E-4D01-DA79-6084-8E3AF94DD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154" y="267629"/>
            <a:ext cx="5714672" cy="41705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FC8889-2D8E-4287-190A-7CA2E12BBB45}"/>
              </a:ext>
            </a:extLst>
          </p:cNvPr>
          <p:cNvSpPr txBox="1"/>
          <p:nvPr/>
        </p:nvSpPr>
        <p:spPr>
          <a:xfrm>
            <a:off x="5617154" y="4572872"/>
            <a:ext cx="366818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Best fit to </a:t>
            </a:r>
            <a:r>
              <a:rPr lang="en-US" sz="3200" dirty="0" err="1"/>
              <a:t>Jlab</a:t>
            </a:r>
            <a:r>
              <a:rPr lang="en-US" sz="3200" dirty="0"/>
              <a:t> data:</a:t>
            </a:r>
          </a:p>
          <a:p>
            <a:endParaRPr lang="en-US" sz="3200" dirty="0"/>
          </a:p>
          <a:p>
            <a:r>
              <a:rPr lang="en-US" sz="3200" dirty="0"/>
              <a:t>α= -0.25, β=0.3 GeV</a:t>
            </a:r>
          </a:p>
          <a:p>
            <a:r>
              <a:rPr lang="en-US" sz="3200" dirty="0"/>
              <a:t>V(c-N) = α exp(- βr)/r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FBFF9-45CB-F16A-F88F-5A9A4FEA6F49}"/>
              </a:ext>
            </a:extLst>
          </p:cNvPr>
          <p:cNvSpPr txBox="1"/>
          <p:nvPr/>
        </p:nvSpPr>
        <p:spPr>
          <a:xfrm>
            <a:off x="1615797" y="5035439"/>
            <a:ext cx="2753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Pomeron+CQM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0891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31CA4E-20F7-2033-9C2E-06131B458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53" y="323385"/>
            <a:ext cx="5786827" cy="4471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CF7D01-DE56-DA45-ECE4-5B94B1A4F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060" y="323384"/>
            <a:ext cx="5786827" cy="44716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0B7F01-5496-981B-9767-3E3192F1E816}"/>
              </a:ext>
            </a:extLst>
          </p:cNvPr>
          <p:cNvSpPr txBox="1"/>
          <p:nvPr/>
        </p:nvSpPr>
        <p:spPr>
          <a:xfrm>
            <a:off x="4540824" y="5263376"/>
            <a:ext cx="2753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Pomeron+CQM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453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C9FBBB-ED4E-FE76-CE82-7202B3EC6325}"/>
              </a:ext>
            </a:extLst>
          </p:cNvPr>
          <p:cNvSpPr txBox="1"/>
          <p:nvPr/>
        </p:nvSpPr>
        <p:spPr>
          <a:xfrm>
            <a:off x="745548" y="472062"/>
            <a:ext cx="10319719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Next steps:</a:t>
            </a:r>
          </a:p>
          <a:p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/>
              <a:t>Use realistic  J/</a:t>
            </a:r>
            <a:r>
              <a:rPr lang="en-US" sz="3200" dirty="0" err="1"/>
              <a:t>ψ</a:t>
            </a:r>
            <a:r>
              <a:rPr lang="en-US" sz="3200" dirty="0"/>
              <a:t> wavefunction of constituent  quark model which fits  </a:t>
            </a:r>
            <a:r>
              <a:rPr lang="en-US" sz="3200" dirty="0">
                <a:solidFill>
                  <a:srgbClr val="FF0000"/>
                </a:solidFill>
              </a:rPr>
              <a:t>spectrum</a:t>
            </a:r>
            <a:r>
              <a:rPr lang="en-US" sz="3200" dirty="0"/>
              <a:t> and J/</a:t>
            </a:r>
            <a:r>
              <a:rPr lang="en-US" sz="3200" dirty="0" err="1"/>
              <a:t>ψ</a:t>
            </a:r>
            <a:r>
              <a:rPr lang="en-US" sz="3200" dirty="0"/>
              <a:t> → e</a:t>
            </a:r>
            <a:r>
              <a:rPr lang="en-US" sz="3200" baseline="30000" dirty="0"/>
              <a:t>+</a:t>
            </a:r>
            <a:r>
              <a:rPr lang="en-US" sz="3200" dirty="0"/>
              <a:t> e</a:t>
            </a:r>
            <a:r>
              <a:rPr lang="en-US" sz="4000" baseline="30000" dirty="0"/>
              <a:t>-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decay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width</a:t>
            </a:r>
          </a:p>
          <a:p>
            <a:pPr marL="514350" indent="-514350">
              <a:buAutoNum type="arabicPeriod" startAt="2"/>
            </a:pPr>
            <a:r>
              <a:rPr lang="en-US" sz="3200" dirty="0"/>
              <a:t>Need better </a:t>
            </a:r>
            <a:r>
              <a:rPr lang="en-US" sz="3200" dirty="0">
                <a:solidFill>
                  <a:srgbClr val="FF0000"/>
                </a:solidFill>
              </a:rPr>
              <a:t>LQCD</a:t>
            </a:r>
            <a:r>
              <a:rPr lang="en-US" sz="3200" dirty="0"/>
              <a:t> calculations</a:t>
            </a:r>
          </a:p>
          <a:p>
            <a:r>
              <a:rPr lang="en-US" sz="3200" dirty="0"/>
              <a:t>3.  Consider different parametrization of J/</a:t>
            </a:r>
            <a:r>
              <a:rPr lang="en-US" sz="3200" dirty="0" err="1"/>
              <a:t>ψ</a:t>
            </a:r>
            <a:r>
              <a:rPr lang="en-US" sz="3200" dirty="0"/>
              <a:t>-N potential </a:t>
            </a:r>
          </a:p>
        </p:txBody>
      </p:sp>
    </p:spTree>
    <p:extLst>
      <p:ext uri="{BB962C8B-B14F-4D97-AF65-F5344CB8AC3E}">
        <p14:creationId xmlns:p14="http://schemas.microsoft.com/office/powerpoint/2010/main" val="2320935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B880E4D-1558-5F4C-1853-6BBB9BE731A2}"/>
              </a:ext>
            </a:extLst>
          </p:cNvPr>
          <p:cNvSpPr txBox="1"/>
          <p:nvPr/>
        </p:nvSpPr>
        <p:spPr>
          <a:xfrm>
            <a:off x="10255927" y="3055699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J/</a:t>
            </a:r>
            <a:r>
              <a:rPr lang="en-US" dirty="0" err="1"/>
              <a:t>ψ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BF72E8-8F91-0226-EB89-0DE67F652659}"/>
              </a:ext>
            </a:extLst>
          </p:cNvPr>
          <p:cNvSpPr txBox="1"/>
          <p:nvPr/>
        </p:nvSpPr>
        <p:spPr>
          <a:xfrm>
            <a:off x="1275347" y="421095"/>
            <a:ext cx="977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N* excitation in J/</a:t>
            </a:r>
            <a:r>
              <a:rPr lang="en-US" sz="3200" dirty="0" err="1"/>
              <a:t>ψ</a:t>
            </a:r>
            <a:r>
              <a:rPr lang="en-US" sz="3200" dirty="0"/>
              <a:t> photo-production reaction amplitude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0E702A-BA29-1B3A-72BA-9C247F8A09E6}"/>
              </a:ext>
            </a:extLst>
          </p:cNvPr>
          <p:cNvSpPr txBox="1"/>
          <p:nvPr/>
        </p:nvSpPr>
        <p:spPr>
          <a:xfrm>
            <a:off x="665738" y="725893"/>
            <a:ext cx="88676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       </a:t>
            </a:r>
          </a:p>
          <a:p>
            <a:endParaRPr lang="en-US" sz="3200" dirty="0"/>
          </a:p>
          <a:p>
            <a:r>
              <a:rPr lang="en-US" sz="3200" dirty="0"/>
              <a:t>T           (</a:t>
            </a:r>
            <a:r>
              <a:rPr lang="en-US" sz="3200" dirty="0" err="1"/>
              <a:t>qP,k’P</a:t>
            </a:r>
            <a:r>
              <a:rPr lang="en-US" sz="3200" dirty="0"/>
              <a:t>’)= T           (</a:t>
            </a:r>
            <a:r>
              <a:rPr lang="en-US" sz="3200" dirty="0" err="1"/>
              <a:t>q,P,k’P</a:t>
            </a:r>
            <a:r>
              <a:rPr lang="en-US" sz="3200" dirty="0"/>
              <a:t>’) +T           (</a:t>
            </a:r>
            <a:r>
              <a:rPr lang="en-US" sz="3200" dirty="0" err="1"/>
              <a:t>q,P,k’P</a:t>
            </a:r>
            <a:r>
              <a:rPr lang="en-US" sz="3200" dirty="0"/>
              <a:t>’)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9C6C87-3B43-0A57-B929-E7F0406A71B6}"/>
              </a:ext>
            </a:extLst>
          </p:cNvPr>
          <p:cNvSpPr txBox="1"/>
          <p:nvPr/>
        </p:nvSpPr>
        <p:spPr>
          <a:xfrm>
            <a:off x="890334" y="1973178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ϒ</a:t>
            </a:r>
            <a:r>
              <a:rPr lang="en-US" dirty="0"/>
              <a:t> N, J/</a:t>
            </a:r>
            <a:r>
              <a:rPr lang="en-US" dirty="0" err="1"/>
              <a:t>ψ</a:t>
            </a:r>
            <a:r>
              <a:rPr lang="en-US" dirty="0"/>
              <a:t> 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853406-A925-0023-644C-E3D5F317F597}"/>
              </a:ext>
            </a:extLst>
          </p:cNvPr>
          <p:cNvSpPr txBox="1"/>
          <p:nvPr/>
        </p:nvSpPr>
        <p:spPr>
          <a:xfrm>
            <a:off x="3653594" y="198119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ϒ</a:t>
            </a:r>
            <a:r>
              <a:rPr lang="en-US" dirty="0"/>
              <a:t> N, J/</a:t>
            </a:r>
            <a:r>
              <a:rPr lang="en-US" dirty="0" err="1"/>
              <a:t>ψ</a:t>
            </a:r>
            <a:r>
              <a:rPr lang="en-US" dirty="0"/>
              <a:t> 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85CA20-0978-5193-407B-D05A2306CE23}"/>
              </a:ext>
            </a:extLst>
          </p:cNvPr>
          <p:cNvSpPr txBox="1"/>
          <p:nvPr/>
        </p:nvSpPr>
        <p:spPr>
          <a:xfrm>
            <a:off x="6681545" y="1989216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ϒ</a:t>
            </a:r>
            <a:r>
              <a:rPr lang="en-US" dirty="0"/>
              <a:t> N, J/</a:t>
            </a:r>
            <a:r>
              <a:rPr lang="en-US" dirty="0" err="1"/>
              <a:t>ψ</a:t>
            </a:r>
            <a:r>
              <a:rPr lang="en-US" dirty="0"/>
              <a:t> 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227834-A159-D27E-2706-B949ECEBC0D9}"/>
              </a:ext>
            </a:extLst>
          </p:cNvPr>
          <p:cNvSpPr txBox="1"/>
          <p:nvPr/>
        </p:nvSpPr>
        <p:spPr>
          <a:xfrm>
            <a:off x="3765876" y="160746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bg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C434A6-4E39-5AC7-1E06-E5E9DFDAB94A}"/>
              </a:ext>
            </a:extLst>
          </p:cNvPr>
          <p:cNvSpPr txBox="1"/>
          <p:nvPr/>
        </p:nvSpPr>
        <p:spPr>
          <a:xfrm>
            <a:off x="6701584" y="166034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N*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278E2C71-171A-1A4F-0E4F-26D8A3297500}"/>
              </a:ext>
            </a:extLst>
          </p:cNvPr>
          <p:cNvSpPr/>
          <p:nvPr/>
        </p:nvSpPr>
        <p:spPr>
          <a:xfrm flipH="1">
            <a:off x="7479630" y="2394644"/>
            <a:ext cx="174163" cy="7699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835A93B4-2A2C-6370-8310-B6BE156B9FE2}"/>
              </a:ext>
            </a:extLst>
          </p:cNvPr>
          <p:cNvSpPr/>
          <p:nvPr/>
        </p:nvSpPr>
        <p:spPr>
          <a:xfrm>
            <a:off x="5932468" y="3777916"/>
            <a:ext cx="4105987" cy="6015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FEC585B-C0B5-3AE2-6555-68D89887B0D3}"/>
              </a:ext>
            </a:extLst>
          </p:cNvPr>
          <p:cNvCxnSpPr/>
          <p:nvPr/>
        </p:nvCxnSpPr>
        <p:spPr>
          <a:xfrm>
            <a:off x="5735843" y="3164622"/>
            <a:ext cx="1146220" cy="673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554BE63-20D0-5314-6EB4-4032A9E2747A}"/>
              </a:ext>
            </a:extLst>
          </p:cNvPr>
          <p:cNvCxnSpPr>
            <a:cxnSpLocks/>
          </p:cNvCxnSpPr>
          <p:nvPr/>
        </p:nvCxnSpPr>
        <p:spPr>
          <a:xfrm flipV="1">
            <a:off x="9131969" y="3224827"/>
            <a:ext cx="998621" cy="529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0D419F4-C44B-3733-2A01-505583457FA8}"/>
              </a:ext>
            </a:extLst>
          </p:cNvPr>
          <p:cNvSpPr txBox="1"/>
          <p:nvPr/>
        </p:nvSpPr>
        <p:spPr>
          <a:xfrm>
            <a:off x="5438274" y="305569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ϒ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4F4BDE-BBC3-E64A-5DAA-F0D0F1473A31}"/>
              </a:ext>
            </a:extLst>
          </p:cNvPr>
          <p:cNvSpPr txBox="1"/>
          <p:nvPr/>
        </p:nvSpPr>
        <p:spPr>
          <a:xfrm>
            <a:off x="10379414" y="361548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B08FD27-6144-C6C2-8DC2-0F58C0DA198A}"/>
              </a:ext>
            </a:extLst>
          </p:cNvPr>
          <p:cNvSpPr txBox="1"/>
          <p:nvPr/>
        </p:nvSpPr>
        <p:spPr>
          <a:xfrm>
            <a:off x="5462338" y="3657603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9E6ED881-2F7D-F18C-465A-1BCFC587051D}"/>
              </a:ext>
            </a:extLst>
          </p:cNvPr>
          <p:cNvSpPr/>
          <p:nvPr/>
        </p:nvSpPr>
        <p:spPr>
          <a:xfrm>
            <a:off x="6797842" y="3729786"/>
            <a:ext cx="2334127" cy="146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4EB61AD-7FE2-2D36-011D-3056BBAD4FF8}"/>
              </a:ext>
            </a:extLst>
          </p:cNvPr>
          <p:cNvSpPr/>
          <p:nvPr/>
        </p:nvSpPr>
        <p:spPr>
          <a:xfrm>
            <a:off x="8982257" y="3729785"/>
            <a:ext cx="149712" cy="1467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A7C6C1F-85F5-6A89-7A9A-11905498CE9C}"/>
              </a:ext>
            </a:extLst>
          </p:cNvPr>
          <p:cNvSpPr/>
          <p:nvPr/>
        </p:nvSpPr>
        <p:spPr>
          <a:xfrm>
            <a:off x="6761745" y="3753852"/>
            <a:ext cx="132347" cy="1467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0D3A4D0-42FC-0335-495E-A0FCD535DA7B}"/>
                  </a:ext>
                </a:extLst>
              </p:cNvPr>
              <p:cNvSpPr txBox="1"/>
              <p:nvPr/>
            </p:nvSpPr>
            <p:spPr>
              <a:xfrm>
                <a:off x="7174345" y="4717903"/>
                <a:ext cx="22026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P (4337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3200" dirty="0"/>
                  <a:t>7 )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0D3A4D0-42FC-0335-495E-A0FCD535D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345" y="4717903"/>
                <a:ext cx="2202659" cy="584775"/>
              </a:xfrm>
              <a:prstGeom prst="rect">
                <a:avLst/>
              </a:prstGeom>
              <a:blipFill>
                <a:blip r:embed="rId3"/>
                <a:stretch>
                  <a:fillRect l="-6857" t="-12766" r="-4571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328416F4-42F3-F822-68DB-75789DD57036}"/>
              </a:ext>
            </a:extLst>
          </p:cNvPr>
          <p:cNvSpPr txBox="1"/>
          <p:nvPr/>
        </p:nvSpPr>
        <p:spPr>
          <a:xfrm>
            <a:off x="7371344" y="4916134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50" name="Right Arrow 49">
            <a:extLst>
              <a:ext uri="{FF2B5EF4-FFF2-40B4-BE49-F238E27FC236}">
                <a16:creationId xmlns:a16="http://schemas.microsoft.com/office/drawing/2014/main" id="{588204E8-05C9-70A6-83CF-52C003971123}"/>
              </a:ext>
            </a:extLst>
          </p:cNvPr>
          <p:cNvSpPr/>
          <p:nvPr/>
        </p:nvSpPr>
        <p:spPr>
          <a:xfrm>
            <a:off x="890334" y="1203130"/>
            <a:ext cx="896692" cy="2293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C0C63BE-AFD9-C685-12D9-8853C0BDB85E}"/>
              </a:ext>
            </a:extLst>
          </p:cNvPr>
          <p:cNvSpPr txBox="1"/>
          <p:nvPr/>
        </p:nvSpPr>
        <p:spPr>
          <a:xfrm>
            <a:off x="3057206" y="4714258"/>
            <a:ext cx="4579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        </a:t>
            </a:r>
            <a:r>
              <a:rPr lang="en-US" sz="3200" dirty="0" err="1"/>
              <a:t>LHCb</a:t>
            </a:r>
            <a:r>
              <a:rPr lang="en-US" sz="3200" dirty="0"/>
              <a:t> (Aug, 2021) :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B3EDC3A-E62A-3BCC-D618-FD497B58E0D4}"/>
                  </a:ext>
                </a:extLst>
              </p:cNvPr>
              <p:cNvSpPr txBox="1"/>
              <p:nvPr/>
            </p:nvSpPr>
            <p:spPr>
              <a:xfrm>
                <a:off x="9260310" y="4704342"/>
                <a:ext cx="22204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; </a:t>
                </a:r>
                <a:r>
                  <a:rPr lang="en-US" sz="3200" dirty="0" err="1"/>
                  <a:t>Γ</a:t>
                </a:r>
                <a:r>
                  <a:rPr lang="en-US" sz="3200" dirty="0"/>
                  <a:t> = 29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B3EDC3A-E62A-3BCC-D618-FD497B58E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310" y="4704342"/>
                <a:ext cx="2220480" cy="584775"/>
              </a:xfrm>
              <a:prstGeom prst="rect">
                <a:avLst/>
              </a:prstGeom>
              <a:blipFill>
                <a:blip r:embed="rId4"/>
                <a:stretch>
                  <a:fillRect l="-6857" t="-12766" r="-171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015F019B-2A1A-09CB-3520-CD2153E70B8B}"/>
              </a:ext>
            </a:extLst>
          </p:cNvPr>
          <p:cNvSpPr txBox="1"/>
          <p:nvPr/>
        </p:nvSpPr>
        <p:spPr>
          <a:xfrm>
            <a:off x="7371344" y="5775158"/>
            <a:ext cx="280717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 J    = 1/2,  , 3/2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37C0372-3175-0C53-9D94-C112C267F897}"/>
                  </a:ext>
                </a:extLst>
              </p:cNvPr>
              <p:cNvSpPr txBox="1"/>
              <p:nvPr/>
            </p:nvSpPr>
            <p:spPr>
              <a:xfrm>
                <a:off x="8710859" y="5666874"/>
                <a:ext cx="410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37C0372-3175-0C53-9D94-C112C267F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859" y="5666874"/>
                <a:ext cx="410690" cy="369332"/>
              </a:xfrm>
              <a:prstGeom prst="rect">
                <a:avLst/>
              </a:prstGeom>
              <a:blipFill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F4F9E09-5805-3ACD-BE19-2C6297C07869}"/>
                  </a:ext>
                </a:extLst>
              </p:cNvPr>
              <p:cNvSpPr txBox="1"/>
              <p:nvPr/>
            </p:nvSpPr>
            <p:spPr>
              <a:xfrm>
                <a:off x="9789684" y="5723018"/>
                <a:ext cx="410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F4F9E09-5805-3ACD-BE19-2C6297C07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9684" y="5723018"/>
                <a:ext cx="410690" cy="369332"/>
              </a:xfrm>
              <a:prstGeom prst="rect">
                <a:avLst/>
              </a:prstGeom>
              <a:blipFill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D683771C-AE37-28D5-EE01-EF3129B5C379}"/>
              </a:ext>
            </a:extLst>
          </p:cNvPr>
          <p:cNvSpPr txBox="1"/>
          <p:nvPr/>
        </p:nvSpPr>
        <p:spPr>
          <a:xfrm>
            <a:off x="7613048" y="56548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π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36DF24A-9F02-C1A1-7664-B58EA6E3337C}"/>
              </a:ext>
            </a:extLst>
          </p:cNvPr>
          <p:cNvSpPr txBox="1"/>
          <p:nvPr/>
        </p:nvSpPr>
        <p:spPr>
          <a:xfrm>
            <a:off x="3308684" y="5747442"/>
            <a:ext cx="294644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Not  determined</a:t>
            </a:r>
          </a:p>
        </p:txBody>
      </p:sp>
      <p:sp>
        <p:nvSpPr>
          <p:cNvPr id="61" name="Left Arrow 60">
            <a:extLst>
              <a:ext uri="{FF2B5EF4-FFF2-40B4-BE49-F238E27FC236}">
                <a16:creationId xmlns:a16="http://schemas.microsoft.com/office/drawing/2014/main" id="{E20DA83F-9C84-DDF3-8E04-AEFBE330583C}"/>
              </a:ext>
            </a:extLst>
          </p:cNvPr>
          <p:cNvSpPr/>
          <p:nvPr/>
        </p:nvSpPr>
        <p:spPr>
          <a:xfrm>
            <a:off x="6352674" y="5907508"/>
            <a:ext cx="821671" cy="2490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ED1641-44C2-3DD3-7D0D-41019EA5035D}"/>
              </a:ext>
            </a:extLst>
          </p:cNvPr>
          <p:cNvSpPr txBox="1"/>
          <p:nvPr/>
        </p:nvSpPr>
        <p:spPr>
          <a:xfrm>
            <a:off x="2057404" y="3164306"/>
            <a:ext cx="2999604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Pomeron-exchange + V(LQCD)</a:t>
            </a:r>
          </a:p>
          <a:p>
            <a:r>
              <a:rPr lang="en-US" dirty="0"/>
              <a:t>                or</a:t>
            </a:r>
          </a:p>
          <a:p>
            <a:r>
              <a:rPr lang="en-US" dirty="0"/>
              <a:t>Dynamical model 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2F2780E9-39E3-D562-283C-9B24A653178C}"/>
              </a:ext>
            </a:extLst>
          </p:cNvPr>
          <p:cNvSpPr/>
          <p:nvPr/>
        </p:nvSpPr>
        <p:spPr>
          <a:xfrm>
            <a:off x="3970421" y="2394644"/>
            <a:ext cx="210953" cy="661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8A305BF6-B932-0F01-4E69-F960021FACE1}"/>
              </a:ext>
            </a:extLst>
          </p:cNvPr>
          <p:cNvSpPr/>
          <p:nvPr/>
        </p:nvSpPr>
        <p:spPr>
          <a:xfrm flipH="1">
            <a:off x="7878276" y="3946358"/>
            <a:ext cx="194814" cy="733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0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792B9D-E552-9F13-EBAE-6A3A30C22733}"/>
              </a:ext>
            </a:extLst>
          </p:cNvPr>
          <p:cNvSpPr txBox="1"/>
          <p:nvPr/>
        </p:nvSpPr>
        <p:spPr>
          <a:xfrm>
            <a:off x="1064791" y="1070804"/>
            <a:ext cx="6093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T           (</a:t>
            </a:r>
            <a:r>
              <a:rPr lang="en-US" sz="3200" dirty="0" err="1"/>
              <a:t>q,P,k’P</a:t>
            </a:r>
            <a:r>
              <a:rPr lang="en-US" sz="3200"/>
              <a:t>’) =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71401A-4E0E-43B9-1D95-45364C073578}"/>
              </a:ext>
            </a:extLst>
          </p:cNvPr>
          <p:cNvSpPr txBox="1"/>
          <p:nvPr/>
        </p:nvSpPr>
        <p:spPr>
          <a:xfrm>
            <a:off x="1275344" y="1010646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5F2269-E711-D3E0-36C7-2A62E70B8043}"/>
              </a:ext>
            </a:extLst>
          </p:cNvPr>
          <p:cNvSpPr txBox="1"/>
          <p:nvPr/>
        </p:nvSpPr>
        <p:spPr>
          <a:xfrm>
            <a:off x="1263313" y="1347533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ϓ</a:t>
            </a:r>
            <a:r>
              <a:rPr lang="en-US" dirty="0"/>
              <a:t> N , J/</a:t>
            </a:r>
            <a:r>
              <a:rPr lang="en-US" dirty="0" err="1"/>
              <a:t>ψ</a:t>
            </a:r>
            <a:r>
              <a:rPr lang="en-US" dirty="0"/>
              <a:t> 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6E16A6-8A46-8567-C900-4E61649E6C52}"/>
              </a:ext>
            </a:extLst>
          </p:cNvPr>
          <p:cNvSpPr txBox="1"/>
          <p:nvPr/>
        </p:nvSpPr>
        <p:spPr>
          <a:xfrm>
            <a:off x="7976943" y="1094865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A7D16F-1FFF-38BC-E3CC-A0FE5FF08B17}"/>
              </a:ext>
            </a:extLst>
          </p:cNvPr>
          <p:cNvSpPr txBox="1"/>
          <p:nvPr/>
        </p:nvSpPr>
        <p:spPr>
          <a:xfrm>
            <a:off x="4435641" y="1066791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DFAE48-93AD-4E32-1500-35EF1A40B7CF}"/>
              </a:ext>
            </a:extLst>
          </p:cNvPr>
          <p:cNvCxnSpPr>
            <a:cxnSpLocks/>
          </p:cNvCxnSpPr>
          <p:nvPr/>
        </p:nvCxnSpPr>
        <p:spPr>
          <a:xfrm>
            <a:off x="4504068" y="1123130"/>
            <a:ext cx="188248" cy="19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7414F6-A34A-C883-70A1-52B7A53CC572}"/>
              </a:ext>
            </a:extLst>
          </p:cNvPr>
          <p:cNvCxnSpPr>
            <a:cxnSpLocks/>
          </p:cNvCxnSpPr>
          <p:nvPr/>
        </p:nvCxnSpPr>
        <p:spPr>
          <a:xfrm>
            <a:off x="8109529" y="1203344"/>
            <a:ext cx="188248" cy="19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72C91F4-AEC0-FB4D-5AE5-F4E72B81CEE3}"/>
              </a:ext>
            </a:extLst>
          </p:cNvPr>
          <p:cNvSpPr txBox="1"/>
          <p:nvPr/>
        </p:nvSpPr>
        <p:spPr>
          <a:xfrm>
            <a:off x="8229596" y="1359564"/>
            <a:ext cx="1038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N*,J/</a:t>
            </a:r>
            <a:r>
              <a:rPr lang="en-US" dirty="0" err="1"/>
              <a:t>ψ</a:t>
            </a:r>
            <a:r>
              <a:rPr lang="en-US" dirty="0"/>
              <a:t> 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E430D5-CB86-CD4E-5E1A-1B681310B0D5}"/>
              </a:ext>
            </a:extLst>
          </p:cNvPr>
          <p:cNvSpPr txBox="1"/>
          <p:nvPr/>
        </p:nvSpPr>
        <p:spPr>
          <a:xfrm>
            <a:off x="4664231" y="1439770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ϒ</a:t>
            </a:r>
            <a:r>
              <a:rPr lang="en-US" dirty="0"/>
              <a:t> N, N*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DD5F45-1618-D663-551A-74620DD5F8DB}"/>
              </a:ext>
            </a:extLst>
          </p:cNvPr>
          <p:cNvSpPr txBox="1"/>
          <p:nvPr/>
        </p:nvSpPr>
        <p:spPr>
          <a:xfrm>
            <a:off x="5486405" y="1467847"/>
            <a:ext cx="2531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 - M* -</a:t>
            </a:r>
            <a:r>
              <a:rPr lang="en-US" sz="3200" dirty="0" err="1"/>
              <a:t>Σ</a:t>
            </a:r>
            <a:r>
              <a:rPr lang="en-US" sz="3200" dirty="0"/>
              <a:t> (W)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159E04D-09E9-911A-AE1D-8C44A25C5157}"/>
              </a:ext>
            </a:extLst>
          </p:cNvPr>
          <p:cNvCxnSpPr>
            <a:cxnSpLocks/>
          </p:cNvCxnSpPr>
          <p:nvPr/>
        </p:nvCxnSpPr>
        <p:spPr>
          <a:xfrm flipV="1">
            <a:off x="5502683" y="1387253"/>
            <a:ext cx="2402069" cy="20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C54F131-4384-041C-8948-8AC348E3C345}"/>
              </a:ext>
            </a:extLst>
          </p:cNvPr>
          <p:cNvSpPr txBox="1"/>
          <p:nvPr/>
        </p:nvSpPr>
        <p:spPr>
          <a:xfrm>
            <a:off x="6497053" y="81815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E3A31F-73FE-8572-01AD-81D957010570}"/>
              </a:ext>
            </a:extLst>
          </p:cNvPr>
          <p:cNvSpPr txBox="1"/>
          <p:nvPr/>
        </p:nvSpPr>
        <p:spPr>
          <a:xfrm>
            <a:off x="2057401" y="3356808"/>
            <a:ext cx="2484783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Narrow width</a:t>
            </a:r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A952CFD6-A0C3-AA1E-27E1-2A30A45CE82A}"/>
              </a:ext>
            </a:extLst>
          </p:cNvPr>
          <p:cNvSpPr/>
          <p:nvPr/>
        </p:nvSpPr>
        <p:spPr>
          <a:xfrm>
            <a:off x="6593305" y="2237874"/>
            <a:ext cx="100276" cy="10106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1DB332-04A9-15AE-7BFB-09C97F60F53B}"/>
              </a:ext>
            </a:extLst>
          </p:cNvPr>
          <p:cNvSpPr txBox="1"/>
          <p:nvPr/>
        </p:nvSpPr>
        <p:spPr>
          <a:xfrm>
            <a:off x="5638805" y="3617490"/>
            <a:ext cx="3520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 - M* + </a:t>
            </a:r>
            <a:r>
              <a:rPr lang="en-US" sz="3200" dirty="0" err="1"/>
              <a:t>iΓ</a:t>
            </a:r>
            <a:r>
              <a:rPr lang="en-US" sz="3200" dirty="0"/>
              <a:t>   (W) /2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0BA6E97-77CA-394C-6B70-8BA5D183E1CC}"/>
              </a:ext>
            </a:extLst>
          </p:cNvPr>
          <p:cNvCxnSpPr>
            <a:cxnSpLocks/>
          </p:cNvCxnSpPr>
          <p:nvPr/>
        </p:nvCxnSpPr>
        <p:spPr>
          <a:xfrm>
            <a:off x="5655083" y="3581588"/>
            <a:ext cx="2767022" cy="35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FDC475F-B24B-6BD7-C91F-5CAEC6EC675E}"/>
              </a:ext>
            </a:extLst>
          </p:cNvPr>
          <p:cNvSpPr txBox="1"/>
          <p:nvPr/>
        </p:nvSpPr>
        <p:spPr>
          <a:xfrm>
            <a:off x="6805868" y="297982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1AD47A-EFC4-83AF-D8E0-23C4B181A126}"/>
              </a:ext>
            </a:extLst>
          </p:cNvPr>
          <p:cNvSpPr txBox="1"/>
          <p:nvPr/>
        </p:nvSpPr>
        <p:spPr>
          <a:xfrm>
            <a:off x="7519735" y="3874161"/>
            <a:ext cx="458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</a:t>
            </a:r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3292AF5D-7B07-D6E8-0668-BECF0276DD7C}"/>
              </a:ext>
            </a:extLst>
          </p:cNvPr>
          <p:cNvSpPr/>
          <p:nvPr/>
        </p:nvSpPr>
        <p:spPr>
          <a:xfrm>
            <a:off x="4764510" y="3537282"/>
            <a:ext cx="625642" cy="157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E10DCA7-A86E-C8B8-938A-C01586462C8F}"/>
              </a:ext>
            </a:extLst>
          </p:cNvPr>
          <p:cNvSpPr txBox="1"/>
          <p:nvPr/>
        </p:nvSpPr>
        <p:spPr>
          <a:xfrm>
            <a:off x="1263313" y="4584032"/>
            <a:ext cx="44249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Assume : M*=4337 MeV, </a:t>
            </a:r>
          </a:p>
          <a:p>
            <a:r>
              <a:rPr lang="en-US" sz="3200" dirty="0"/>
              <a:t>                 </a:t>
            </a:r>
            <a:r>
              <a:rPr lang="en-US" sz="3200" dirty="0" err="1"/>
              <a:t>Γ</a:t>
            </a:r>
            <a:r>
              <a:rPr lang="en-US" sz="3200" dirty="0"/>
              <a:t>      = 29 MeV</a:t>
            </a:r>
          </a:p>
          <a:p>
            <a:r>
              <a:rPr lang="en-US" sz="3200" dirty="0"/>
              <a:t>                 </a:t>
            </a:r>
            <a:r>
              <a:rPr lang="en-US" sz="3200" dirty="0" err="1"/>
              <a:t>Γ</a:t>
            </a:r>
            <a:r>
              <a:rPr lang="en-US" sz="3200" dirty="0"/>
              <a:t>           =   </a:t>
            </a:r>
            <a:r>
              <a:rPr lang="en-US" sz="3200" dirty="0" err="1"/>
              <a:t>Γ</a:t>
            </a:r>
            <a:endParaRPr lang="en-US" sz="32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69BDB68-2CA3-7A6A-00CC-69B5265C405E}"/>
              </a:ext>
            </a:extLst>
          </p:cNvPr>
          <p:cNvSpPr txBox="1"/>
          <p:nvPr/>
        </p:nvSpPr>
        <p:spPr>
          <a:xfrm>
            <a:off x="3160284" y="5313948"/>
            <a:ext cx="458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CD6735-C54C-0A63-2ABD-FD76E385CAA1}"/>
              </a:ext>
            </a:extLst>
          </p:cNvPr>
          <p:cNvSpPr txBox="1"/>
          <p:nvPr/>
        </p:nvSpPr>
        <p:spPr>
          <a:xfrm>
            <a:off x="3051982" y="5915521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N*→J/</a:t>
            </a:r>
            <a:r>
              <a:rPr lang="en-US" dirty="0" err="1"/>
              <a:t>ψ</a:t>
            </a:r>
            <a:r>
              <a:rPr lang="en-US" dirty="0"/>
              <a:t> 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C7F146F-4238-15DC-E280-A5E399480A3F}"/>
              </a:ext>
            </a:extLst>
          </p:cNvPr>
          <p:cNvSpPr txBox="1"/>
          <p:nvPr/>
        </p:nvSpPr>
        <p:spPr>
          <a:xfrm>
            <a:off x="4780537" y="5911516"/>
            <a:ext cx="458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</a:t>
            </a:r>
          </a:p>
        </p:txBody>
      </p:sp>
      <p:sp>
        <p:nvSpPr>
          <p:cNvPr id="43" name="Down Arrow 42">
            <a:extLst>
              <a:ext uri="{FF2B5EF4-FFF2-40B4-BE49-F238E27FC236}">
                <a16:creationId xmlns:a16="http://schemas.microsoft.com/office/drawing/2014/main" id="{B6CDC21C-B15E-7138-F174-55D1CD4818E8}"/>
              </a:ext>
            </a:extLst>
          </p:cNvPr>
          <p:cNvSpPr/>
          <p:nvPr/>
        </p:nvSpPr>
        <p:spPr>
          <a:xfrm>
            <a:off x="8843211" y="1809101"/>
            <a:ext cx="204536" cy="628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F0390BA-BB48-00FD-C0C1-0C3431C439F0}"/>
              </a:ext>
            </a:extLst>
          </p:cNvPr>
          <p:cNvSpPr txBox="1"/>
          <p:nvPr/>
        </p:nvSpPr>
        <p:spPr>
          <a:xfrm>
            <a:off x="7916775" y="2502566"/>
            <a:ext cx="404662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Determined by </a:t>
            </a:r>
            <a:r>
              <a:rPr lang="en-US" sz="3200" dirty="0" err="1"/>
              <a:t>Γ</a:t>
            </a:r>
            <a:endParaRPr lang="en-US" sz="32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09774EB-7F2C-B81A-F89B-EE23094C9893}"/>
              </a:ext>
            </a:extLst>
          </p:cNvPr>
          <p:cNvSpPr txBox="1"/>
          <p:nvPr/>
        </p:nvSpPr>
        <p:spPr>
          <a:xfrm>
            <a:off x="10603815" y="2783286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N*→J/</a:t>
            </a:r>
            <a:r>
              <a:rPr lang="en-US" dirty="0" err="1"/>
              <a:t>ψ</a:t>
            </a:r>
            <a:r>
              <a:rPr lang="en-US" dirty="0"/>
              <a:t> 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7F2567D-6ED6-FB1E-1601-E4EB1D7CFBDE}"/>
              </a:ext>
            </a:extLst>
          </p:cNvPr>
          <p:cNvSpPr txBox="1"/>
          <p:nvPr/>
        </p:nvSpPr>
        <p:spPr>
          <a:xfrm>
            <a:off x="6693581" y="4620119"/>
            <a:ext cx="5145639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ANL-Osaka’s parametrizations</a:t>
            </a:r>
          </a:p>
          <a:p>
            <a:r>
              <a:rPr lang="en-US" sz="3200" dirty="0"/>
              <a:t>of the W-dependence </a:t>
            </a:r>
          </a:p>
          <a:p>
            <a:r>
              <a:rPr lang="en-US" sz="3200" dirty="0"/>
              <a:t>including J/</a:t>
            </a:r>
            <a:r>
              <a:rPr lang="en-US" sz="3200" dirty="0" err="1"/>
              <a:t>ψ</a:t>
            </a:r>
            <a:r>
              <a:rPr lang="en-US" sz="3200" dirty="0"/>
              <a:t>- N   </a:t>
            </a:r>
            <a:r>
              <a:rPr lang="en-US" sz="3200" dirty="0">
                <a:solidFill>
                  <a:srgbClr val="FF0000"/>
                </a:solidFill>
              </a:rPr>
              <a:t>FSI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C9EB400-0B8D-4AF3-B7B4-860E89341EFC}"/>
              </a:ext>
            </a:extLst>
          </p:cNvPr>
          <p:cNvSpPr txBox="1"/>
          <p:nvPr/>
        </p:nvSpPr>
        <p:spPr>
          <a:xfrm>
            <a:off x="970515" y="2237874"/>
            <a:ext cx="411202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Helicity amplitude  A    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8746B03-02F5-3B1D-B033-A880088B918C}"/>
              </a:ext>
            </a:extLst>
          </p:cNvPr>
          <p:cNvSpPr txBox="1"/>
          <p:nvPr/>
        </p:nvSpPr>
        <p:spPr>
          <a:xfrm>
            <a:off x="4376321" y="2189746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67DD091-9E42-84CA-AE75-3C6CF99406D5}"/>
              </a:ext>
            </a:extLst>
          </p:cNvPr>
          <p:cNvSpPr txBox="1"/>
          <p:nvPr/>
        </p:nvSpPr>
        <p:spPr>
          <a:xfrm>
            <a:off x="4517052" y="253388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λ</a:t>
            </a:r>
            <a:endParaRPr lang="en-US" dirty="0"/>
          </a:p>
        </p:txBody>
      </p:sp>
      <p:sp>
        <p:nvSpPr>
          <p:cNvPr id="50" name="Down Arrow 49">
            <a:extLst>
              <a:ext uri="{FF2B5EF4-FFF2-40B4-BE49-F238E27FC236}">
                <a16:creationId xmlns:a16="http://schemas.microsoft.com/office/drawing/2014/main" id="{6953ACE5-C2BB-6D24-1A41-BF39D2968B13}"/>
              </a:ext>
            </a:extLst>
          </p:cNvPr>
          <p:cNvSpPr/>
          <p:nvPr/>
        </p:nvSpPr>
        <p:spPr>
          <a:xfrm>
            <a:off x="4634725" y="1736159"/>
            <a:ext cx="129785" cy="344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FF9CEB9-90B5-5325-2F5A-DE2B025F4353}"/>
              </a:ext>
            </a:extLst>
          </p:cNvPr>
          <p:cNvSpPr txBox="1"/>
          <p:nvPr/>
        </p:nvSpPr>
        <p:spPr>
          <a:xfrm>
            <a:off x="6525945" y="17445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90003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C61F75-0327-D01E-53CF-9B075BD3B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14" y="110909"/>
            <a:ext cx="5054564" cy="39057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F4B621-A3FA-B381-4733-8F46D1EE9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799" y="111513"/>
            <a:ext cx="5198874" cy="40173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DBDA51-29A3-C031-E7FA-56B2DD185D73}"/>
              </a:ext>
            </a:extLst>
          </p:cNvPr>
          <p:cNvSpPr txBox="1"/>
          <p:nvPr/>
        </p:nvSpPr>
        <p:spPr>
          <a:xfrm>
            <a:off x="1940312" y="4594303"/>
            <a:ext cx="706655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Effect of N*: P  (1/2+, 4.337 GeV) of </a:t>
            </a:r>
            <a:r>
              <a:rPr lang="en-US" sz="3200" dirty="0" err="1"/>
              <a:t>LHCb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0CA326-1C41-65A0-ED71-0A72CAD45FA8}"/>
              </a:ext>
            </a:extLst>
          </p:cNvPr>
          <p:cNvSpPr txBox="1"/>
          <p:nvPr/>
        </p:nvSpPr>
        <p:spPr>
          <a:xfrm>
            <a:off x="2009272" y="5414211"/>
            <a:ext cx="9318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ϒ+N -&gt;N* helicity amplitude A   is the </a:t>
            </a:r>
            <a:r>
              <a:rPr lang="en-US" sz="3200" dirty="0">
                <a:solidFill>
                  <a:srgbClr val="FF0000"/>
                </a:solidFill>
              </a:rPr>
              <a:t>only </a:t>
            </a:r>
            <a:r>
              <a:rPr lang="en-US" sz="3200" dirty="0"/>
              <a:t> parameter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2DE6D6-01F3-BFE7-DDC0-F0D6BC82DDCE}"/>
              </a:ext>
            </a:extLst>
          </p:cNvPr>
          <p:cNvSpPr txBox="1"/>
          <p:nvPr/>
        </p:nvSpPr>
        <p:spPr>
          <a:xfrm>
            <a:off x="6918167" y="5366083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6732D4-1241-FA67-1566-B3612994FC8B}"/>
              </a:ext>
            </a:extLst>
          </p:cNvPr>
          <p:cNvSpPr txBox="1"/>
          <p:nvPr/>
        </p:nvSpPr>
        <p:spPr>
          <a:xfrm>
            <a:off x="6990347" y="572704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λ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CA48D-9D1D-2DA5-C6EC-FCC18183EE9D}"/>
              </a:ext>
            </a:extLst>
          </p:cNvPr>
          <p:cNvSpPr txBox="1"/>
          <p:nvPr/>
        </p:nvSpPr>
        <p:spPr>
          <a:xfrm>
            <a:off x="4295266" y="481263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904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E07021-5133-C9DD-741F-865E1EAC6AD6}"/>
              </a:ext>
            </a:extLst>
          </p:cNvPr>
          <p:cNvSpPr txBox="1"/>
          <p:nvPr/>
        </p:nvSpPr>
        <p:spPr>
          <a:xfrm>
            <a:off x="1211283" y="241093"/>
            <a:ext cx="9749642" cy="64940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Models of J/</a:t>
            </a:r>
            <a:r>
              <a:rPr lang="en-US" sz="3200" dirty="0" err="1"/>
              <a:t>ψ</a:t>
            </a:r>
            <a:r>
              <a:rPr lang="en-US" sz="3200" dirty="0"/>
              <a:t> photo-production on the nucleon</a:t>
            </a:r>
          </a:p>
          <a:p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/>
              <a:t>Pomeron-exchange  (Donnachie and </a:t>
            </a:r>
            <a:r>
              <a:rPr lang="en-US" sz="3200" dirty="0" err="1"/>
              <a:t>Landshoff</a:t>
            </a:r>
            <a:r>
              <a:rPr lang="en-US" sz="3200" dirty="0"/>
              <a:t>)</a:t>
            </a:r>
          </a:p>
          <a:p>
            <a:pPr marL="514350" indent="-514350">
              <a:buAutoNum type="arabicPeriod" startAt="2"/>
            </a:pPr>
            <a:r>
              <a:rPr lang="en-US" sz="3200" dirty="0"/>
              <a:t>Pomeron-exchange + J/</a:t>
            </a:r>
            <a:r>
              <a:rPr lang="en-US" sz="3200" dirty="0" err="1"/>
              <a:t>ψ</a:t>
            </a:r>
            <a:r>
              <a:rPr lang="en-US" sz="3200" dirty="0"/>
              <a:t>-N  potential from LQCD</a:t>
            </a:r>
          </a:p>
          <a:p>
            <a:pPr marL="514350" indent="-514350">
              <a:buAutoNum type="arabicPeriod" startAt="3"/>
            </a:pPr>
            <a:r>
              <a:rPr lang="en-US" sz="3200" dirty="0"/>
              <a:t>Dynamical  Model: </a:t>
            </a:r>
          </a:p>
          <a:p>
            <a:r>
              <a:rPr lang="en-US" sz="3200" dirty="0"/>
              <a:t>     Pomeron-exchange , J/</a:t>
            </a:r>
            <a:r>
              <a:rPr lang="en-US" sz="3200" dirty="0" err="1"/>
              <a:t>ψ</a:t>
            </a:r>
            <a:r>
              <a:rPr lang="en-US" sz="3200" dirty="0"/>
              <a:t>-N  potential from LQCD,</a:t>
            </a:r>
          </a:p>
          <a:p>
            <a:r>
              <a:rPr lang="en-US" sz="3200" dirty="0"/>
              <a:t>     Constituent  Quark Model, N* excitation</a:t>
            </a:r>
          </a:p>
          <a:p>
            <a:r>
              <a:rPr lang="en-US" sz="3200" dirty="0"/>
              <a:t>        </a:t>
            </a:r>
          </a:p>
          <a:p>
            <a:r>
              <a:rPr lang="en-US" sz="3200" dirty="0"/>
              <a:t>4.  Models based  on Perturbative QCD</a:t>
            </a:r>
          </a:p>
          <a:p>
            <a:r>
              <a:rPr lang="en-US" sz="3200" dirty="0"/>
              <a:t>     a. Two- and three-gluon exchange model</a:t>
            </a:r>
          </a:p>
          <a:p>
            <a:r>
              <a:rPr lang="en-US" sz="3200" dirty="0"/>
              <a:t>     b. Two-gluon exchange and  GPD</a:t>
            </a:r>
          </a:p>
          <a:p>
            <a:r>
              <a:rPr lang="en-US" sz="3200" dirty="0"/>
              <a:t>5. Holographic model</a:t>
            </a:r>
          </a:p>
          <a:p>
            <a:endParaRPr lang="en-US" sz="32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B151C0F-2D31-3C7A-FE8F-E180298CA339}"/>
              </a:ext>
            </a:extLst>
          </p:cNvPr>
          <p:cNvCxnSpPr>
            <a:cxnSpLocks/>
          </p:cNvCxnSpPr>
          <p:nvPr/>
        </p:nvCxnSpPr>
        <p:spPr>
          <a:xfrm>
            <a:off x="5687123" y="2297150"/>
            <a:ext cx="1672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6200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52ACCB-A49C-A604-2463-C7F87D7C6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18" y="0"/>
            <a:ext cx="5858982" cy="45273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600640-4BF7-8592-797D-56263A8C0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933" y="-1"/>
            <a:ext cx="5667882" cy="45273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46DE02-E94B-B9F0-80EE-B7A93C628869}"/>
              </a:ext>
            </a:extLst>
          </p:cNvPr>
          <p:cNvSpPr txBox="1"/>
          <p:nvPr/>
        </p:nvSpPr>
        <p:spPr>
          <a:xfrm>
            <a:off x="828465" y="4698009"/>
            <a:ext cx="4676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T(</a:t>
            </a:r>
            <a:r>
              <a:rPr lang="en-US" sz="3200" dirty="0" err="1"/>
              <a:t>b.g.</a:t>
            </a:r>
            <a:r>
              <a:rPr lang="en-US" sz="3200" dirty="0"/>
              <a:t>): Pomeron+ V(LQCD)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3492E9-F396-D9DB-7F9F-5A3EFCB01B2C}"/>
              </a:ext>
            </a:extLst>
          </p:cNvPr>
          <p:cNvSpPr txBox="1"/>
          <p:nvPr/>
        </p:nvSpPr>
        <p:spPr>
          <a:xfrm>
            <a:off x="7540477" y="4527395"/>
            <a:ext cx="2378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T(</a:t>
            </a:r>
            <a:r>
              <a:rPr lang="en-US" sz="3200" dirty="0" err="1"/>
              <a:t>b.g.</a:t>
            </a:r>
            <a:r>
              <a:rPr lang="en-US" sz="3200" dirty="0"/>
              <a:t>):2g+3g</a:t>
            </a:r>
          </a:p>
        </p:txBody>
      </p:sp>
    </p:spTree>
    <p:extLst>
      <p:ext uri="{BB962C8B-B14F-4D97-AF65-F5344CB8AC3E}">
        <p14:creationId xmlns:p14="http://schemas.microsoft.com/office/powerpoint/2010/main" val="32971510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4CC257-E4D7-FF59-50EC-3C0273EFA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70" y="0"/>
            <a:ext cx="5975873" cy="4617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ADF24B-0592-5A68-2720-B1671E975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311" y="0"/>
            <a:ext cx="5975874" cy="46177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67F37D-BA58-FCEF-A54E-276F918F0F06}"/>
              </a:ext>
            </a:extLst>
          </p:cNvPr>
          <p:cNvSpPr txBox="1"/>
          <p:nvPr/>
        </p:nvSpPr>
        <p:spPr>
          <a:xfrm>
            <a:off x="2346960" y="5090160"/>
            <a:ext cx="3420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Pc(1/2+,4.337 GeV)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83ECBF-CF62-54FD-BA50-2AE0CC91B87F}"/>
              </a:ext>
            </a:extLst>
          </p:cNvPr>
          <p:cNvSpPr txBox="1"/>
          <p:nvPr/>
        </p:nvSpPr>
        <p:spPr>
          <a:xfrm>
            <a:off x="7705485" y="5090160"/>
            <a:ext cx="3513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Pc(3/2+, 4.337 GeV)</a:t>
            </a:r>
          </a:p>
        </p:txBody>
      </p:sp>
    </p:spTree>
    <p:extLst>
      <p:ext uri="{BB962C8B-B14F-4D97-AF65-F5344CB8AC3E}">
        <p14:creationId xmlns:p14="http://schemas.microsoft.com/office/powerpoint/2010/main" val="1311786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C13B4E-1D6B-88B4-6F1C-EEEB7F8E1D03}"/>
              </a:ext>
            </a:extLst>
          </p:cNvPr>
          <p:cNvSpPr txBox="1"/>
          <p:nvPr/>
        </p:nvSpPr>
        <p:spPr>
          <a:xfrm>
            <a:off x="2011003" y="818824"/>
            <a:ext cx="816999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Necessary  Improvements:</a:t>
            </a:r>
          </a:p>
          <a:p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/>
              <a:t>coupled-channel effects</a:t>
            </a:r>
          </a:p>
          <a:p>
            <a:r>
              <a:rPr lang="en-US" sz="3200" dirty="0"/>
              <a:t>      include πN, </a:t>
            </a:r>
            <a:r>
              <a:rPr lang="en-US" sz="3200" dirty="0" err="1"/>
              <a:t>ρN</a:t>
            </a:r>
            <a:r>
              <a:rPr lang="en-US" sz="3200" dirty="0"/>
              <a:t>, X(multi-π )N (Wu, Lee, 2011)</a:t>
            </a:r>
          </a:p>
          <a:p>
            <a:endParaRPr lang="en-US" sz="3200" dirty="0"/>
          </a:p>
          <a:p>
            <a:r>
              <a:rPr lang="en-US" sz="3200" dirty="0"/>
              <a:t>2. Consider the structure of P</a:t>
            </a:r>
            <a:r>
              <a:rPr lang="en-US" sz="3200" baseline="-25000" dirty="0"/>
              <a:t>c</a:t>
            </a:r>
            <a:r>
              <a:rPr lang="en-US" sz="3200" dirty="0"/>
              <a:t>(4338)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8EA238-5FAE-0899-6060-E82E96587A88}"/>
              </a:ext>
            </a:extLst>
          </p:cNvPr>
          <p:cNvSpPr txBox="1"/>
          <p:nvPr/>
        </p:nvSpPr>
        <p:spPr>
          <a:xfrm>
            <a:off x="2393876" y="4052270"/>
            <a:ext cx="5968493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a. Pentaquark states</a:t>
            </a:r>
          </a:p>
          <a:p>
            <a:r>
              <a:rPr lang="en-US" sz="3200" dirty="0"/>
              <a:t>b. Meson-baryon molecular  states</a:t>
            </a:r>
          </a:p>
          <a:p>
            <a:r>
              <a:rPr lang="en-US" sz="3200" dirty="0"/>
              <a:t>c.  Hybrid states (like </a:t>
            </a:r>
            <a:r>
              <a:rPr lang="en-US" sz="3200" dirty="0" err="1"/>
              <a:t>Δ</a:t>
            </a:r>
            <a:r>
              <a:rPr lang="en-US" sz="3200" dirty="0"/>
              <a:t>(1232))</a:t>
            </a:r>
          </a:p>
        </p:txBody>
      </p:sp>
    </p:spTree>
    <p:extLst>
      <p:ext uri="{BB962C8B-B14F-4D97-AF65-F5344CB8AC3E}">
        <p14:creationId xmlns:p14="http://schemas.microsoft.com/office/powerpoint/2010/main" val="17185260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C64794-66E3-EEC1-4FFD-D5F33A6AE4F6}"/>
              </a:ext>
            </a:extLst>
          </p:cNvPr>
          <p:cNvSpPr txBox="1"/>
          <p:nvPr/>
        </p:nvSpPr>
        <p:spPr>
          <a:xfrm>
            <a:off x="1320696" y="205483"/>
            <a:ext cx="1012471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B. Other  approaches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en-US" sz="3200" dirty="0"/>
              <a:t>Based on </a:t>
            </a:r>
            <a:r>
              <a:rPr lang="en-US" sz="3200" dirty="0">
                <a:solidFill>
                  <a:srgbClr val="FF0000"/>
                </a:solidFill>
              </a:rPr>
              <a:t>PQCD 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/>
              <a:t>Two-gluon exchange and </a:t>
            </a:r>
            <a:r>
              <a:rPr lang="en-US" sz="3200" dirty="0">
                <a:solidFill>
                  <a:srgbClr val="FF0000"/>
                </a:solidFill>
              </a:rPr>
              <a:t>n=0</a:t>
            </a:r>
            <a:r>
              <a:rPr lang="en-US" sz="3200" dirty="0"/>
              <a:t> term of moment expansion of </a:t>
            </a:r>
            <a:r>
              <a:rPr lang="en-US" sz="3200" dirty="0">
                <a:solidFill>
                  <a:srgbClr val="FF0000"/>
                </a:solidFill>
              </a:rPr>
              <a:t>GPD</a:t>
            </a:r>
            <a:r>
              <a:rPr lang="en-US" sz="3200" dirty="0"/>
              <a:t> of the nucleon </a:t>
            </a:r>
            <a:br>
              <a:rPr lang="en-US" sz="3200" dirty="0"/>
            </a:br>
            <a:r>
              <a:rPr lang="en-US" sz="3200" dirty="0"/>
              <a:t>(Guo, Ji, and Liu, 2021)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Two-gluon and three-gluon exchange and </a:t>
            </a:r>
            <a:r>
              <a:rPr lang="en-US" sz="3200" dirty="0" err="1">
                <a:solidFill>
                  <a:srgbClr val="FF0000"/>
                </a:solidFill>
              </a:rPr>
              <a:t>parton</a:t>
            </a:r>
            <a:r>
              <a:rPr lang="en-US" sz="3200" dirty="0"/>
              <a:t> distribution </a:t>
            </a:r>
            <a:r>
              <a:rPr lang="en-US" sz="3200" i="1" dirty="0"/>
              <a:t>f(x) </a:t>
            </a:r>
            <a:r>
              <a:rPr lang="en-US" sz="3200" dirty="0"/>
              <a:t>  (Brodsky et al 2001)</a:t>
            </a:r>
          </a:p>
          <a:p>
            <a:endParaRPr lang="en-US" sz="3200" dirty="0"/>
          </a:p>
          <a:p>
            <a:r>
              <a:rPr lang="en-US" sz="3200" dirty="0"/>
              <a:t>2. Holographic model</a:t>
            </a:r>
          </a:p>
          <a:p>
            <a:r>
              <a:rPr lang="en-US" sz="3200" dirty="0"/>
              <a:t>     (Mamo and </a:t>
            </a:r>
            <a:r>
              <a:rPr lang="en-US" sz="3200" dirty="0" err="1"/>
              <a:t>Zahed</a:t>
            </a:r>
            <a:r>
              <a:rPr lang="en-US" sz="3200" dirty="0"/>
              <a:t>, 2021)</a:t>
            </a:r>
          </a:p>
        </p:txBody>
      </p:sp>
    </p:spTree>
    <p:extLst>
      <p:ext uri="{BB962C8B-B14F-4D97-AF65-F5344CB8AC3E}">
        <p14:creationId xmlns:p14="http://schemas.microsoft.com/office/powerpoint/2010/main" val="2600594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ge2image21421792">
            <a:extLst>
              <a:ext uri="{FF2B5EF4-FFF2-40B4-BE49-F238E27FC236}">
                <a16:creationId xmlns:a16="http://schemas.microsoft.com/office/drawing/2014/main" id="{C363A067-510E-C5F6-E619-D61EE8658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534" y="1319723"/>
            <a:ext cx="4694543" cy="396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2image21418672">
            <a:extLst>
              <a:ext uri="{FF2B5EF4-FFF2-40B4-BE49-F238E27FC236}">
                <a16:creationId xmlns:a16="http://schemas.microsoft.com/office/drawing/2014/main" id="{5C1DCFBA-E0E5-6006-F460-5AC83DF22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016" y="4930551"/>
            <a:ext cx="2575843" cy="150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2image21423040">
            <a:extLst>
              <a:ext uri="{FF2B5EF4-FFF2-40B4-BE49-F238E27FC236}">
                <a16:creationId xmlns:a16="http://schemas.microsoft.com/office/drawing/2014/main" id="{576AB2C1-73B1-E127-D67E-B5C405B58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756" y="3166974"/>
            <a:ext cx="2544231" cy="16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2image21418256">
            <a:extLst>
              <a:ext uri="{FF2B5EF4-FFF2-40B4-BE49-F238E27FC236}">
                <a16:creationId xmlns:a16="http://schemas.microsoft.com/office/drawing/2014/main" id="{A54C3A27-B28F-D800-3C0C-5A20A3D02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557" y="1596011"/>
            <a:ext cx="2544231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208C51-DB58-BAA9-1BEE-6D88CD13D6E4}"/>
              </a:ext>
            </a:extLst>
          </p:cNvPr>
          <p:cNvSpPr txBox="1"/>
          <p:nvPr/>
        </p:nvSpPr>
        <p:spPr>
          <a:xfrm>
            <a:off x="2752984" y="5828437"/>
            <a:ext cx="5977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GPD: </a:t>
            </a:r>
            <a:r>
              <a:rPr lang="en-US" sz="3200" dirty="0">
                <a:solidFill>
                  <a:srgbClr val="002060"/>
                </a:solidFill>
              </a:rPr>
              <a:t>&lt; P’ |A (-L-Δ/2) A  (L-Δ/2)| P&gt;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A8B222-C26E-9BC6-BCA4-F783B633F847}"/>
              </a:ext>
            </a:extLst>
          </p:cNvPr>
          <p:cNvSpPr txBox="1"/>
          <p:nvPr/>
        </p:nvSpPr>
        <p:spPr>
          <a:xfrm>
            <a:off x="2078182" y="123761"/>
            <a:ext cx="78665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     Two-Gluon Exchange Model with GPD</a:t>
            </a:r>
          </a:p>
          <a:p>
            <a:r>
              <a:rPr lang="en-US" sz="3200" dirty="0"/>
              <a:t>( Y. Guo, X. Ji, Y. Liu, Phys. Rev.  D 103 (2021))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1B7810-03B0-C557-B7CB-6800691038BA}"/>
              </a:ext>
            </a:extLst>
          </p:cNvPr>
          <p:cNvSpPr txBox="1"/>
          <p:nvPr/>
        </p:nvSpPr>
        <p:spPr>
          <a:xfrm>
            <a:off x="4725977" y="567639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μ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05C037-59A8-0F36-C810-8A77426C634E}"/>
              </a:ext>
            </a:extLst>
          </p:cNvPr>
          <p:cNvSpPr txBox="1"/>
          <p:nvPr/>
        </p:nvSpPr>
        <p:spPr>
          <a:xfrm>
            <a:off x="6448306" y="570015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ν</a:t>
            </a:r>
            <a:endParaRPr lang="en-US" dirty="0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9D13BCAA-94DA-9350-CCCC-9584A16FDC82}"/>
              </a:ext>
            </a:extLst>
          </p:cNvPr>
          <p:cNvSpPr/>
          <p:nvPr/>
        </p:nvSpPr>
        <p:spPr>
          <a:xfrm rot="10800000">
            <a:off x="5726050" y="4631376"/>
            <a:ext cx="311304" cy="10450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7F9D13-B9AB-8DAD-59AC-7C3D0D5DF1EF}"/>
              </a:ext>
            </a:extLst>
          </p:cNvPr>
          <p:cNvSpPr txBox="1"/>
          <p:nvPr/>
        </p:nvSpPr>
        <p:spPr>
          <a:xfrm>
            <a:off x="2660072" y="2137562"/>
            <a:ext cx="29687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/>
              <a:t>ϒ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1722E1-8AA5-5C6D-7C65-ED1774C77374}"/>
              </a:ext>
            </a:extLst>
          </p:cNvPr>
          <p:cNvSpPr txBox="1"/>
          <p:nvPr/>
        </p:nvSpPr>
        <p:spPr>
          <a:xfrm>
            <a:off x="8217725" y="2161313"/>
            <a:ext cx="51167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J/</a:t>
            </a:r>
            <a:r>
              <a:rPr lang="en-US" dirty="0" err="1"/>
              <a:t>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37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A0AC35-364E-E66D-87B3-F098B6D89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3786" y="-332518"/>
            <a:ext cx="12545786" cy="184567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BE7D37-6E60-440F-1DAE-C4F3373061CF}"/>
              </a:ext>
            </a:extLst>
          </p:cNvPr>
          <p:cNvSpPr txBox="1"/>
          <p:nvPr/>
        </p:nvSpPr>
        <p:spPr>
          <a:xfrm>
            <a:off x="2161309" y="641268"/>
            <a:ext cx="2180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Amplitudes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C607C4-0F6D-64A2-E4A0-2EE5A4D9E0AD}"/>
              </a:ext>
            </a:extLst>
          </p:cNvPr>
          <p:cNvSpPr txBox="1"/>
          <p:nvPr/>
        </p:nvSpPr>
        <p:spPr>
          <a:xfrm>
            <a:off x="5201392" y="9975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D319B3-E821-34BA-C757-EFBD00E4CA3F}"/>
              </a:ext>
            </a:extLst>
          </p:cNvPr>
          <p:cNvSpPr txBox="1"/>
          <p:nvPr/>
        </p:nvSpPr>
        <p:spPr>
          <a:xfrm>
            <a:off x="7374577" y="641268"/>
            <a:ext cx="59182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GPD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64CAE1-9207-1F3E-9F69-B981EE97C7DE}"/>
              </a:ext>
            </a:extLst>
          </p:cNvPr>
          <p:cNvSpPr txBox="1"/>
          <p:nvPr/>
        </p:nvSpPr>
        <p:spPr>
          <a:xfrm>
            <a:off x="7849591" y="4476999"/>
            <a:ext cx="1738489" cy="3657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BS wavefunction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F9BE4C-5E4B-F0DC-963A-3F4C7589EBED}"/>
              </a:ext>
            </a:extLst>
          </p:cNvPr>
          <p:cNvSpPr txBox="1"/>
          <p:nvPr/>
        </p:nvSpPr>
        <p:spPr>
          <a:xfrm>
            <a:off x="605641" y="4963884"/>
            <a:ext cx="1905137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Quark  propagator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666789F7-03DF-1639-95FE-8553817ED149}"/>
              </a:ext>
            </a:extLst>
          </p:cNvPr>
          <p:cNvSpPr/>
          <p:nvPr/>
        </p:nvSpPr>
        <p:spPr>
          <a:xfrm>
            <a:off x="7683348" y="1026019"/>
            <a:ext cx="83114" cy="7909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9031DB9C-5E66-631F-8C57-12EA274340E7}"/>
              </a:ext>
            </a:extLst>
          </p:cNvPr>
          <p:cNvSpPr/>
          <p:nvPr/>
        </p:nvSpPr>
        <p:spPr>
          <a:xfrm>
            <a:off x="7137070" y="3265712"/>
            <a:ext cx="71252" cy="11044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675E1F-1ED3-A42D-1E3D-3DB69557D320}"/>
              </a:ext>
            </a:extLst>
          </p:cNvPr>
          <p:cNvCxnSpPr/>
          <p:nvPr/>
        </p:nvCxnSpPr>
        <p:spPr>
          <a:xfrm>
            <a:off x="2510778" y="5333216"/>
            <a:ext cx="2156225" cy="320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D2CE39F-8401-539D-30EF-09CF91E4C1EA}"/>
              </a:ext>
            </a:extLst>
          </p:cNvPr>
          <p:cNvSpPr txBox="1"/>
          <p:nvPr/>
        </p:nvSpPr>
        <p:spPr>
          <a:xfrm>
            <a:off x="1642024" y="4117776"/>
            <a:ext cx="217206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Momentum-transfer:</a:t>
            </a:r>
          </a:p>
        </p:txBody>
      </p:sp>
    </p:spTree>
    <p:extLst>
      <p:ext uri="{BB962C8B-B14F-4D97-AF65-F5344CB8AC3E}">
        <p14:creationId xmlns:p14="http://schemas.microsoft.com/office/powerpoint/2010/main" val="24575260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47DCFE-BCCE-68F1-D40D-82468502DF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76" b="39841"/>
          <a:stretch/>
        </p:blipFill>
        <p:spPr>
          <a:xfrm>
            <a:off x="-250785" y="372977"/>
            <a:ext cx="9545288" cy="64336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AA21CF-796F-BF2D-3FCE-063303A3F235}"/>
              </a:ext>
            </a:extLst>
          </p:cNvPr>
          <p:cNvSpPr txBox="1"/>
          <p:nvPr/>
        </p:nvSpPr>
        <p:spPr>
          <a:xfrm>
            <a:off x="7042066" y="1496292"/>
            <a:ext cx="353045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Non-relativistic wavefunction at r=0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029DAB0-1B26-B0D6-2339-A269EAE695CA}"/>
              </a:ext>
            </a:extLst>
          </p:cNvPr>
          <p:cNvCxnSpPr>
            <a:cxnSpLocks/>
          </p:cNvCxnSpPr>
          <p:nvPr/>
        </p:nvCxnSpPr>
        <p:spPr>
          <a:xfrm>
            <a:off x="6828312" y="1306286"/>
            <a:ext cx="213754" cy="190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9BA8587-2D15-ABAC-8EAC-ABA5EA0A177E}"/>
              </a:ext>
            </a:extLst>
          </p:cNvPr>
          <p:cNvSpPr txBox="1"/>
          <p:nvPr/>
        </p:nvSpPr>
        <p:spPr>
          <a:xfrm>
            <a:off x="273133" y="23755"/>
            <a:ext cx="10707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Approximations </a:t>
            </a:r>
            <a:r>
              <a:rPr lang="en-US" sz="3200" dirty="0">
                <a:solidFill>
                  <a:srgbClr val="002060"/>
                </a:solidFill>
              </a:rPr>
              <a:t>(valid near </a:t>
            </a:r>
            <a:r>
              <a:rPr lang="en-US" sz="3200" dirty="0">
                <a:solidFill>
                  <a:srgbClr val="FF0000"/>
                </a:solidFill>
              </a:rPr>
              <a:t>threshold </a:t>
            </a:r>
            <a:r>
              <a:rPr lang="en-US" sz="3200" dirty="0">
                <a:solidFill>
                  <a:srgbClr val="002060"/>
                </a:solidFill>
              </a:rPr>
              <a:t>for heavy quark systems)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2E1F69-43B4-586D-DDE4-EF42EC16DA11}"/>
              </a:ext>
            </a:extLst>
          </p:cNvPr>
          <p:cNvSpPr txBox="1"/>
          <p:nvPr/>
        </p:nvSpPr>
        <p:spPr>
          <a:xfrm>
            <a:off x="1282539" y="2042556"/>
            <a:ext cx="985718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Keep only transverse part of gluon gauge potential in light-cone  gauge A   = 0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8C0E03-037F-807A-47C0-CE9360E6BEF8}"/>
              </a:ext>
            </a:extLst>
          </p:cNvPr>
          <p:cNvSpPr txBox="1"/>
          <p:nvPr/>
        </p:nvSpPr>
        <p:spPr>
          <a:xfrm>
            <a:off x="10406266" y="24419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B18EBA-DBB5-3AFA-74EC-BA01AA0862BD}"/>
              </a:ext>
            </a:extLst>
          </p:cNvPr>
          <p:cNvSpPr txBox="1"/>
          <p:nvPr/>
        </p:nvSpPr>
        <p:spPr>
          <a:xfrm>
            <a:off x="1733805" y="4097003"/>
            <a:ext cx="46557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CA84B9-4AD5-BB58-3582-688E69762B66}"/>
              </a:ext>
            </a:extLst>
          </p:cNvPr>
          <p:cNvSpPr txBox="1"/>
          <p:nvPr/>
        </p:nvSpPr>
        <p:spPr>
          <a:xfrm>
            <a:off x="10177153" y="192380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5F68AC-7307-559C-4814-0D029FBE906E}"/>
              </a:ext>
            </a:extLst>
          </p:cNvPr>
          <p:cNvSpPr txBox="1"/>
          <p:nvPr/>
        </p:nvSpPr>
        <p:spPr>
          <a:xfrm>
            <a:off x="4310733" y="3075705"/>
            <a:ext cx="256634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Factorization of k-integral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F209379-DB18-81B9-AD39-1D876A32C2C1}"/>
              </a:ext>
            </a:extLst>
          </p:cNvPr>
          <p:cNvCxnSpPr/>
          <p:nvPr/>
        </p:nvCxnSpPr>
        <p:spPr>
          <a:xfrm flipH="1">
            <a:off x="3895106" y="3260371"/>
            <a:ext cx="12469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6C4FE13-9C8D-EC2C-07A8-E80AC3041334}"/>
                  </a:ext>
                </a:extLst>
              </p:cNvPr>
              <p:cNvSpPr txBox="1"/>
              <p:nvPr/>
            </p:nvSpPr>
            <p:spPr>
              <a:xfrm>
                <a:off x="7791488" y="4690753"/>
                <a:ext cx="1726818" cy="818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6C4FE13-9C8D-EC2C-07A8-E80AC3041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488" y="4690753"/>
                <a:ext cx="1726818" cy="818814"/>
              </a:xfrm>
              <a:prstGeom prst="rect">
                <a:avLst/>
              </a:prstGeom>
              <a:blipFill>
                <a:blip r:embed="rId3"/>
                <a:stretch>
                  <a:fillRect l="-49635" t="-132308" b="-19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02ADEFA5-3DDC-216D-D259-7A66D3CBCFA2}"/>
              </a:ext>
            </a:extLst>
          </p:cNvPr>
          <p:cNvSpPr txBox="1"/>
          <p:nvPr/>
        </p:nvSpPr>
        <p:spPr>
          <a:xfrm>
            <a:off x="8217721" y="47857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9155C2C4-A03D-13D4-E873-6DB230AF18E2}"/>
              </a:ext>
            </a:extLst>
          </p:cNvPr>
          <p:cNvSpPr/>
          <p:nvPr/>
        </p:nvSpPr>
        <p:spPr>
          <a:xfrm>
            <a:off x="6587677" y="3347778"/>
            <a:ext cx="1220786" cy="3137245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49877F9-7CBD-CD57-7A34-98DCC5721E6C}"/>
                  </a:ext>
                </a:extLst>
              </p:cNvPr>
              <p:cNvSpPr txBox="1"/>
              <p:nvPr/>
            </p:nvSpPr>
            <p:spPr>
              <a:xfrm>
                <a:off x="9168847" y="4602284"/>
                <a:ext cx="902811" cy="924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49877F9-7CBD-CD57-7A34-98DCC5721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8847" y="4602284"/>
                <a:ext cx="902811" cy="924805"/>
              </a:xfrm>
              <a:prstGeom prst="rect">
                <a:avLst/>
              </a:prstGeom>
              <a:blipFill>
                <a:blip r:embed="rId4"/>
                <a:stretch>
                  <a:fillRect l="-87500" t="-105405" r="-30556" b="-16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1297D4D-49CB-156B-0186-8ABBB938F04C}"/>
              </a:ext>
            </a:extLst>
          </p:cNvPr>
          <p:cNvSpPr txBox="1"/>
          <p:nvPr/>
        </p:nvSpPr>
        <p:spPr>
          <a:xfrm>
            <a:off x="8688031" y="47763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4A64A6-7D5D-CBE2-11E4-7BCC48ACF222}"/>
              </a:ext>
            </a:extLst>
          </p:cNvPr>
          <p:cNvSpPr txBox="1"/>
          <p:nvPr/>
        </p:nvSpPr>
        <p:spPr>
          <a:xfrm>
            <a:off x="1252502" y="2438027"/>
            <a:ext cx="326935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Simplify loop-integration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658610-BDB4-00D5-9B68-A0AFD051592C}"/>
              </a:ext>
            </a:extLst>
          </p:cNvPr>
          <p:cNvSpPr txBox="1"/>
          <p:nvPr/>
        </p:nvSpPr>
        <p:spPr>
          <a:xfrm>
            <a:off x="1304277" y="6311884"/>
            <a:ext cx="573778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only n=0 term of  moment expansion of GPD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56ABBB43-1A0A-B524-E271-B86F2B2D2438}"/>
              </a:ext>
            </a:extLst>
          </p:cNvPr>
          <p:cNvSpPr/>
          <p:nvPr/>
        </p:nvSpPr>
        <p:spPr>
          <a:xfrm>
            <a:off x="7279105" y="4884821"/>
            <a:ext cx="529358" cy="156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19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67002F-0DE3-7C99-1C6C-A7407A1E02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08" t="5287" r="11578" b="56035"/>
          <a:stretch/>
        </p:blipFill>
        <p:spPr>
          <a:xfrm>
            <a:off x="1397966" y="267128"/>
            <a:ext cx="7890553" cy="58689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85F9C4-8963-865D-046D-74F7B836498C}"/>
              </a:ext>
            </a:extLst>
          </p:cNvPr>
          <p:cNvSpPr txBox="1"/>
          <p:nvPr/>
        </p:nvSpPr>
        <p:spPr>
          <a:xfrm>
            <a:off x="6545176" y="3549320"/>
            <a:ext cx="72648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GPD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9133A429-F230-2100-3D00-E905F0B37704}"/>
              </a:ext>
            </a:extLst>
          </p:cNvPr>
          <p:cNvSpPr/>
          <p:nvPr/>
        </p:nvSpPr>
        <p:spPr>
          <a:xfrm>
            <a:off x="6773780" y="2911642"/>
            <a:ext cx="144379" cy="584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00232A-6F9E-34FA-6331-0D586139AC9A}"/>
              </a:ext>
            </a:extLst>
          </p:cNvPr>
          <p:cNvSpPr txBox="1"/>
          <p:nvPr/>
        </p:nvSpPr>
        <p:spPr>
          <a:xfrm>
            <a:off x="5005135" y="132346"/>
            <a:ext cx="486992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Non-relativistic wavefunction at  r=0</a:t>
            </a: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1E1E721C-49BB-4620-6317-CC425C940441}"/>
              </a:ext>
            </a:extLst>
          </p:cNvPr>
          <p:cNvSpPr/>
          <p:nvPr/>
        </p:nvSpPr>
        <p:spPr>
          <a:xfrm>
            <a:off x="5775158" y="721895"/>
            <a:ext cx="216568" cy="5654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967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AD94E5-497F-F09D-6800-4DB836847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87" r="12772" b="53912"/>
          <a:stretch/>
        </p:blipFill>
        <p:spPr>
          <a:xfrm>
            <a:off x="637145" y="886280"/>
            <a:ext cx="10479493" cy="56750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1D8E1C-A169-5E8F-185E-155A47B5709C}"/>
              </a:ext>
            </a:extLst>
          </p:cNvPr>
          <p:cNvSpPr txBox="1"/>
          <p:nvPr/>
        </p:nvSpPr>
        <p:spPr>
          <a:xfrm>
            <a:off x="1744578" y="5173576"/>
            <a:ext cx="1070806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LQCD</a:t>
            </a:r>
            <a:r>
              <a:rPr lang="en-US" sz="3200" dirty="0"/>
              <a:t> 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F27258-5B0C-03E9-8CBD-56AE71C296D5}"/>
              </a:ext>
            </a:extLst>
          </p:cNvPr>
          <p:cNvSpPr txBox="1"/>
          <p:nvPr/>
        </p:nvSpPr>
        <p:spPr>
          <a:xfrm>
            <a:off x="1395666" y="6003751"/>
            <a:ext cx="146565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Best fit: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056D11-9ED3-F78A-DE6A-D4CD7C71294B}"/>
              </a:ext>
            </a:extLst>
          </p:cNvPr>
          <p:cNvSpPr txBox="1"/>
          <p:nvPr/>
        </p:nvSpPr>
        <p:spPr>
          <a:xfrm>
            <a:off x="2875647" y="5310946"/>
            <a:ext cx="800491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 m  = 1.13 GeV, m  =0.48 GeV, A  (0)=0.58. C   (0)=-1.0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2F3482-1481-5D2E-6FC1-9A015C515990}"/>
              </a:ext>
            </a:extLst>
          </p:cNvPr>
          <p:cNvSpPr txBox="1"/>
          <p:nvPr/>
        </p:nvSpPr>
        <p:spPr>
          <a:xfrm>
            <a:off x="3176334" y="551046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69E245-00FD-794D-AC39-AD65C24EFB95}"/>
              </a:ext>
            </a:extLst>
          </p:cNvPr>
          <p:cNvSpPr txBox="1"/>
          <p:nvPr/>
        </p:nvSpPr>
        <p:spPr>
          <a:xfrm>
            <a:off x="5053263" y="5510454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782D1C-62B3-31F0-B4C8-9433E7175738}"/>
              </a:ext>
            </a:extLst>
          </p:cNvPr>
          <p:cNvSpPr txBox="1"/>
          <p:nvPr/>
        </p:nvSpPr>
        <p:spPr>
          <a:xfrm>
            <a:off x="6785811" y="5494785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5DBA51-4C23-8B62-F241-E282FA9C1224}"/>
              </a:ext>
            </a:extLst>
          </p:cNvPr>
          <p:cNvSpPr txBox="1"/>
          <p:nvPr/>
        </p:nvSpPr>
        <p:spPr>
          <a:xfrm>
            <a:off x="8265695" y="547436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045DCF-CF34-2D1F-7297-40D63B247C7F}"/>
                  </a:ext>
                </a:extLst>
              </p:cNvPr>
              <p:cNvSpPr txBox="1"/>
              <p:nvPr/>
            </p:nvSpPr>
            <p:spPr>
              <a:xfrm>
                <a:off x="3513220" y="6172200"/>
                <a:ext cx="1199367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1.64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0.11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045DCF-CF34-2D1F-7297-40D63B247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220" y="6172200"/>
                <a:ext cx="1199367" cy="369332"/>
              </a:xfrm>
              <a:prstGeom prst="rect">
                <a:avLst/>
              </a:prstGeom>
              <a:blipFill>
                <a:blip r:embed="rId3"/>
                <a:stretch>
                  <a:fillRect l="-4167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20C01D-7478-A522-8E48-8BED1D0266AA}"/>
                  </a:ext>
                </a:extLst>
              </p:cNvPr>
              <p:cNvSpPr txBox="1"/>
              <p:nvPr/>
            </p:nvSpPr>
            <p:spPr>
              <a:xfrm>
                <a:off x="8951495" y="6316579"/>
                <a:ext cx="1423788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−0.84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0.82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20C01D-7478-A522-8E48-8BED1D026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495" y="6316579"/>
                <a:ext cx="1423788" cy="369332"/>
              </a:xfrm>
              <a:prstGeom prst="rect">
                <a:avLst/>
              </a:prstGeom>
              <a:blipFill>
                <a:blip r:embed="rId4"/>
                <a:stretch>
                  <a:fillRect t="-3125" r="-1754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own Arrow 12">
            <a:extLst>
              <a:ext uri="{FF2B5EF4-FFF2-40B4-BE49-F238E27FC236}">
                <a16:creationId xmlns:a16="http://schemas.microsoft.com/office/drawing/2014/main" id="{8B95DCDE-76FF-725D-05CD-4791114DF161}"/>
              </a:ext>
            </a:extLst>
          </p:cNvPr>
          <p:cNvSpPr/>
          <p:nvPr/>
        </p:nvSpPr>
        <p:spPr>
          <a:xfrm>
            <a:off x="3898232" y="5843698"/>
            <a:ext cx="132347" cy="3285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344B3496-EEE4-6298-2459-04B7FA244A21}"/>
              </a:ext>
            </a:extLst>
          </p:cNvPr>
          <p:cNvSpPr/>
          <p:nvPr/>
        </p:nvSpPr>
        <p:spPr>
          <a:xfrm>
            <a:off x="9285138" y="5855723"/>
            <a:ext cx="132347" cy="3285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510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199937-7DB2-73F4-43E0-ABD878D2E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32" y="189571"/>
            <a:ext cx="5916706" cy="457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766793-02F8-FE71-9CC3-2C34B3584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8780"/>
            <a:ext cx="5142319" cy="44827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146C67-AC89-83E4-D0E4-A5F0C95798D7}"/>
              </a:ext>
            </a:extLst>
          </p:cNvPr>
          <p:cNvSpPr txBox="1"/>
          <p:nvPr/>
        </p:nvSpPr>
        <p:spPr>
          <a:xfrm>
            <a:off x="1427356" y="5564459"/>
            <a:ext cx="80239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PQCD: two-gluon-exchange</a:t>
            </a:r>
          </a:p>
          <a:p>
            <a:r>
              <a:rPr lang="en-US" sz="3200" dirty="0"/>
              <a:t>            keep n=0 of Moment Expansion of GPD </a:t>
            </a:r>
          </a:p>
        </p:txBody>
      </p:sp>
    </p:spTree>
    <p:extLst>
      <p:ext uri="{BB962C8B-B14F-4D97-AF65-F5344CB8AC3E}">
        <p14:creationId xmlns:p14="http://schemas.microsoft.com/office/powerpoint/2010/main" val="621354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B13282-BF8C-E1C6-E16D-6410EB2F40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8094" t="-5594" r="47941" b="19829"/>
          <a:stretch/>
        </p:blipFill>
        <p:spPr>
          <a:xfrm>
            <a:off x="-2735014" y="962754"/>
            <a:ext cx="7736223" cy="147412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C5FE3B2-FA23-2A45-6747-A5FD4C64771E}"/>
              </a:ext>
            </a:extLst>
          </p:cNvPr>
          <p:cNvSpPr txBox="1"/>
          <p:nvPr/>
        </p:nvSpPr>
        <p:spPr>
          <a:xfrm>
            <a:off x="3564403" y="3263173"/>
            <a:ext cx="420589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VMD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sz="2400" dirty="0"/>
              <a:t>Vector</a:t>
            </a:r>
            <a:r>
              <a:rPr lang="en-US" dirty="0"/>
              <a:t> </a:t>
            </a:r>
            <a:r>
              <a:rPr lang="en-US" sz="2400" dirty="0"/>
              <a:t>Meson</a:t>
            </a:r>
            <a:r>
              <a:rPr lang="en-US" dirty="0"/>
              <a:t> </a:t>
            </a:r>
            <a:r>
              <a:rPr lang="en-US" sz="2400" dirty="0"/>
              <a:t>Dominance</a:t>
            </a:r>
            <a:r>
              <a:rPr lang="en-US" dirty="0"/>
              <a:t>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B43E428-398C-1685-5B2A-8F84911F700E}"/>
              </a:ext>
            </a:extLst>
          </p:cNvPr>
          <p:cNvSpPr txBox="1"/>
          <p:nvPr/>
        </p:nvSpPr>
        <p:spPr>
          <a:xfrm>
            <a:off x="5664530" y="1365538"/>
            <a:ext cx="561429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Leading</a:t>
            </a:r>
            <a:r>
              <a:rPr lang="en-US" dirty="0"/>
              <a:t>  </a:t>
            </a:r>
            <a:r>
              <a:rPr lang="en-US" sz="2400" dirty="0"/>
              <a:t>gluon-exchange</a:t>
            </a:r>
            <a:r>
              <a:rPr lang="en-US" dirty="0"/>
              <a:t> </a:t>
            </a:r>
            <a:r>
              <a:rPr lang="en-US" sz="2400" dirty="0"/>
              <a:t>mechanism</a:t>
            </a:r>
            <a:r>
              <a:rPr lang="en-US" dirty="0"/>
              <a:t> </a:t>
            </a:r>
            <a:r>
              <a:rPr lang="en-US" sz="2400" dirty="0"/>
              <a:t>in</a:t>
            </a:r>
            <a:r>
              <a:rPr lang="en-US" dirty="0"/>
              <a:t> </a:t>
            </a:r>
            <a:r>
              <a:rPr lang="en-US" sz="2400" dirty="0"/>
              <a:t>QCD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4F3783C-FC62-B64F-237E-1E0FFCDC42E7}"/>
              </a:ext>
            </a:extLst>
          </p:cNvPr>
          <p:cNvSpPr txBox="1"/>
          <p:nvPr/>
        </p:nvSpPr>
        <p:spPr>
          <a:xfrm>
            <a:off x="6510751" y="4813480"/>
            <a:ext cx="379963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Pomeron-exchange  Model </a:t>
            </a:r>
          </a:p>
          <a:p>
            <a:r>
              <a:rPr lang="en-US" dirty="0"/>
              <a:t> </a:t>
            </a:r>
            <a:r>
              <a:rPr lang="en-US" sz="2400" dirty="0"/>
              <a:t>of</a:t>
            </a:r>
            <a:r>
              <a:rPr lang="en-US" dirty="0"/>
              <a:t>  </a:t>
            </a:r>
            <a:r>
              <a:rPr lang="en-US" sz="2400" dirty="0"/>
              <a:t>Donnachie</a:t>
            </a:r>
            <a:r>
              <a:rPr lang="en-US" dirty="0"/>
              <a:t> </a:t>
            </a:r>
            <a:r>
              <a:rPr lang="en-US" sz="2400" dirty="0"/>
              <a:t>and</a:t>
            </a:r>
            <a:r>
              <a:rPr lang="en-US" dirty="0"/>
              <a:t> </a:t>
            </a:r>
            <a:r>
              <a:rPr lang="en-US" sz="2400" dirty="0" err="1"/>
              <a:t>Landshoff</a:t>
            </a:r>
            <a:endParaRPr lang="en-US" sz="24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CE409F4-5E38-26B4-D6BE-32E62DF4E797}"/>
              </a:ext>
            </a:extLst>
          </p:cNvPr>
          <p:cNvSpPr txBox="1"/>
          <p:nvPr/>
        </p:nvSpPr>
        <p:spPr>
          <a:xfrm>
            <a:off x="8125812" y="3056336"/>
            <a:ext cx="3354123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Pomeron-photon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analogy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F1F302FF-2903-869C-B23E-7664312E63E3}"/>
              </a:ext>
            </a:extLst>
          </p:cNvPr>
          <p:cNvSpPr/>
          <p:nvPr/>
        </p:nvSpPr>
        <p:spPr>
          <a:xfrm>
            <a:off x="7786845" y="1882712"/>
            <a:ext cx="223674" cy="29307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D1F5C4-E457-F59C-789F-481DF80131AD}"/>
              </a:ext>
            </a:extLst>
          </p:cNvPr>
          <p:cNvSpPr txBox="1"/>
          <p:nvPr/>
        </p:nvSpPr>
        <p:spPr>
          <a:xfrm>
            <a:off x="8098972" y="2535616"/>
            <a:ext cx="303294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/>
              <a:t>Regge</a:t>
            </a:r>
            <a:r>
              <a:rPr lang="en-US" dirty="0"/>
              <a:t> </a:t>
            </a:r>
            <a:r>
              <a:rPr lang="en-US" sz="2400" dirty="0"/>
              <a:t>Phenomenology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8BC014-6930-61CF-3204-C69A7485BE5A}"/>
              </a:ext>
            </a:extLst>
          </p:cNvPr>
          <p:cNvSpPr txBox="1"/>
          <p:nvPr/>
        </p:nvSpPr>
        <p:spPr>
          <a:xfrm>
            <a:off x="2947737" y="156409"/>
            <a:ext cx="466185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Pomeron-exchange Model </a:t>
            </a:r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0E43E50B-8720-28F4-D6D0-18775F890160}"/>
              </a:ext>
            </a:extLst>
          </p:cNvPr>
          <p:cNvSpPr/>
          <p:nvPr/>
        </p:nvSpPr>
        <p:spPr>
          <a:xfrm>
            <a:off x="5128148" y="1477609"/>
            <a:ext cx="536382" cy="1417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536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436EC1-FF7A-92C8-D7D8-7FEA89A61B1D}"/>
              </a:ext>
            </a:extLst>
          </p:cNvPr>
          <p:cNvSpPr txBox="1"/>
          <p:nvPr/>
        </p:nvSpPr>
        <p:spPr>
          <a:xfrm>
            <a:off x="2220685" y="1021279"/>
            <a:ext cx="78318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                        2g+3g Model</a:t>
            </a:r>
          </a:p>
          <a:p>
            <a:r>
              <a:rPr lang="en-US" sz="3200" dirty="0"/>
              <a:t>(S.J. Brodsky et al., Phys. Lett B498, 23 (2001))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BFC54E-2CD4-F465-B88E-D79AB62DF4D8}"/>
              </a:ext>
            </a:extLst>
          </p:cNvPr>
          <p:cNvSpPr txBox="1"/>
          <p:nvPr/>
        </p:nvSpPr>
        <p:spPr>
          <a:xfrm>
            <a:off x="1449631" y="2481142"/>
            <a:ext cx="929273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/>
              <a:t>ϒ</a:t>
            </a:r>
            <a:r>
              <a:rPr lang="en-US" sz="3200" dirty="0"/>
              <a:t> -&gt; cc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cc scattered from N by  gluon-exchange with </a:t>
            </a:r>
          </a:p>
          <a:p>
            <a:r>
              <a:rPr lang="en-US" sz="3200" dirty="0"/>
              <a:t>    </a:t>
            </a:r>
            <a:r>
              <a:rPr lang="en-US" sz="3200" dirty="0">
                <a:solidFill>
                  <a:srgbClr val="FF0000"/>
                </a:solidFill>
              </a:rPr>
              <a:t>valence </a:t>
            </a:r>
            <a:r>
              <a:rPr lang="en-US" sz="3200" dirty="0">
                <a:solidFill>
                  <a:srgbClr val="002060"/>
                </a:solidFill>
              </a:rPr>
              <a:t>quarks in 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Near  threshold , probe x →1 quark configurations</a:t>
            </a:r>
          </a:p>
          <a:p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      </a:t>
            </a:r>
            <a:r>
              <a:rPr lang="en-US" sz="3200" dirty="0" err="1">
                <a:solidFill>
                  <a:srgbClr val="002060"/>
                </a:solidFill>
              </a:rPr>
              <a:t>σ</a:t>
            </a:r>
            <a:r>
              <a:rPr lang="en-US" sz="3200" dirty="0">
                <a:solidFill>
                  <a:srgbClr val="002060"/>
                </a:solidFill>
              </a:rPr>
              <a:t> = N (1-x)      ,    n  = number  of spectator quarks</a:t>
            </a:r>
          </a:p>
          <a:p>
            <a:endParaRPr lang="en-US" sz="3200" dirty="0">
              <a:solidFill>
                <a:srgbClr val="002060"/>
              </a:solidFill>
            </a:endParaRPr>
          </a:p>
          <a:p>
            <a:endParaRPr lang="en-US" sz="32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0054FB3-EDAB-D6E1-F024-DCE1E18F8046}"/>
              </a:ext>
            </a:extLst>
          </p:cNvPr>
          <p:cNvCxnSpPr>
            <a:cxnSpLocks/>
          </p:cNvCxnSpPr>
          <p:nvPr/>
        </p:nvCxnSpPr>
        <p:spPr>
          <a:xfrm>
            <a:off x="1080656" y="56407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inus 7">
            <a:extLst>
              <a:ext uri="{FF2B5EF4-FFF2-40B4-BE49-F238E27FC236}">
                <a16:creationId xmlns:a16="http://schemas.microsoft.com/office/drawing/2014/main" id="{4BA17B40-F38E-742C-E156-90E3F22292EE}"/>
              </a:ext>
            </a:extLst>
          </p:cNvPr>
          <p:cNvSpPr/>
          <p:nvPr/>
        </p:nvSpPr>
        <p:spPr>
          <a:xfrm>
            <a:off x="2693448" y="2611767"/>
            <a:ext cx="190005" cy="11875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>
            <a:extLst>
              <a:ext uri="{FF2B5EF4-FFF2-40B4-BE49-F238E27FC236}">
                <a16:creationId xmlns:a16="http://schemas.microsoft.com/office/drawing/2014/main" id="{7664FC7E-8BD2-1F66-E6E5-12A024D43F16}"/>
              </a:ext>
            </a:extLst>
          </p:cNvPr>
          <p:cNvSpPr/>
          <p:nvPr/>
        </p:nvSpPr>
        <p:spPr>
          <a:xfrm>
            <a:off x="2002704" y="3084800"/>
            <a:ext cx="190005" cy="11875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F8C685-F44B-A2E8-2536-F4CDD13DFE91}"/>
              </a:ext>
            </a:extLst>
          </p:cNvPr>
          <p:cNvSpPr txBox="1"/>
          <p:nvPr/>
        </p:nvSpPr>
        <p:spPr>
          <a:xfrm>
            <a:off x="4973503" y="5141212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67085F-0C6B-91DD-6E5A-07335EDE2D50}"/>
              </a:ext>
            </a:extLst>
          </p:cNvPr>
          <p:cNvSpPr txBox="1"/>
          <p:nvPr/>
        </p:nvSpPr>
        <p:spPr>
          <a:xfrm>
            <a:off x="3700869" y="48522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2A4AF0-6C44-649A-2A52-D680418FDCE5}"/>
              </a:ext>
            </a:extLst>
          </p:cNvPr>
          <p:cNvSpPr txBox="1"/>
          <p:nvPr/>
        </p:nvSpPr>
        <p:spPr>
          <a:xfrm>
            <a:off x="3831489" y="494922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476DBA-669E-E480-3CFA-86E50E05B086}"/>
              </a:ext>
            </a:extLst>
          </p:cNvPr>
          <p:cNvSpPr txBox="1"/>
          <p:nvPr/>
        </p:nvSpPr>
        <p:spPr>
          <a:xfrm>
            <a:off x="2847821" y="5200593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6400568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047D5034-CE64-559F-DB3F-601A902B212A}"/>
              </a:ext>
            </a:extLst>
          </p:cNvPr>
          <p:cNvSpPr/>
          <p:nvPr/>
        </p:nvSpPr>
        <p:spPr>
          <a:xfrm>
            <a:off x="3051958" y="2268187"/>
            <a:ext cx="285008" cy="7243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8D5AB3-FD3F-DFEC-E8BB-D1C95480A8B5}"/>
              </a:ext>
            </a:extLst>
          </p:cNvPr>
          <p:cNvCxnSpPr>
            <a:cxnSpLocks/>
          </p:cNvCxnSpPr>
          <p:nvPr/>
        </p:nvCxnSpPr>
        <p:spPr>
          <a:xfrm>
            <a:off x="3206337" y="2268187"/>
            <a:ext cx="1626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6FAD63-9313-20DD-BEB9-B6C616FD4644}"/>
              </a:ext>
            </a:extLst>
          </p:cNvPr>
          <p:cNvCxnSpPr>
            <a:cxnSpLocks/>
          </p:cNvCxnSpPr>
          <p:nvPr/>
        </p:nvCxnSpPr>
        <p:spPr>
          <a:xfrm>
            <a:off x="3206337" y="2563091"/>
            <a:ext cx="1626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C83848-569E-3190-FB01-5A0C17EB8105}"/>
              </a:ext>
            </a:extLst>
          </p:cNvPr>
          <p:cNvCxnSpPr>
            <a:cxnSpLocks/>
          </p:cNvCxnSpPr>
          <p:nvPr/>
        </p:nvCxnSpPr>
        <p:spPr>
          <a:xfrm>
            <a:off x="3241966" y="2917368"/>
            <a:ext cx="1626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CCDC251-CFDC-FFD4-2662-2F9EFA25470D}"/>
              </a:ext>
            </a:extLst>
          </p:cNvPr>
          <p:cNvSpPr/>
          <p:nvPr/>
        </p:nvSpPr>
        <p:spPr>
          <a:xfrm>
            <a:off x="4795653" y="2242462"/>
            <a:ext cx="285008" cy="7243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16E6B5-5465-6A63-6CDD-7CCF0AE29AC4}"/>
              </a:ext>
            </a:extLst>
          </p:cNvPr>
          <p:cNvCxnSpPr>
            <a:cxnSpLocks/>
          </p:cNvCxnSpPr>
          <p:nvPr/>
        </p:nvCxnSpPr>
        <p:spPr>
          <a:xfrm>
            <a:off x="2196935" y="1484416"/>
            <a:ext cx="12231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A11AC05-9C5C-16C0-08EB-8715E1DFEF1E}"/>
              </a:ext>
            </a:extLst>
          </p:cNvPr>
          <p:cNvCxnSpPr>
            <a:cxnSpLocks/>
          </p:cNvCxnSpPr>
          <p:nvPr/>
        </p:nvCxnSpPr>
        <p:spPr>
          <a:xfrm flipV="1">
            <a:off x="3420094" y="997527"/>
            <a:ext cx="1660567" cy="486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4708721-0949-AFF7-EDFB-13129E4A0FF1}"/>
              </a:ext>
            </a:extLst>
          </p:cNvPr>
          <p:cNvCxnSpPr/>
          <p:nvPr/>
        </p:nvCxnSpPr>
        <p:spPr>
          <a:xfrm>
            <a:off x="3538847" y="1462645"/>
            <a:ext cx="1541814" cy="118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BB7CE8A7-6719-97FE-9B8E-4AAAE02419DB}"/>
              </a:ext>
            </a:extLst>
          </p:cNvPr>
          <p:cNvCxnSpPr/>
          <p:nvPr/>
        </p:nvCxnSpPr>
        <p:spPr>
          <a:xfrm rot="5400000">
            <a:off x="3449782" y="1704109"/>
            <a:ext cx="783772" cy="344385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EF5BF7DA-997B-995F-CCFC-53D97CE14AD0}"/>
              </a:ext>
            </a:extLst>
          </p:cNvPr>
          <p:cNvCxnSpPr/>
          <p:nvPr/>
        </p:nvCxnSpPr>
        <p:spPr>
          <a:xfrm rot="5400000">
            <a:off x="3776849" y="1851067"/>
            <a:ext cx="990602" cy="433447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DD786295-29E0-1F36-CDF9-6CDA879E0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90983" y="6282049"/>
            <a:ext cx="13529988" cy="1684702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D11AC02-B96A-A5D9-5E85-85BD717DEB7B}"/>
              </a:ext>
            </a:extLst>
          </p:cNvPr>
          <p:cNvSpPr txBox="1"/>
          <p:nvPr/>
        </p:nvSpPr>
        <p:spPr>
          <a:xfrm>
            <a:off x="3301344" y="3918857"/>
            <a:ext cx="4430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σ</a:t>
            </a:r>
            <a:r>
              <a:rPr lang="en-US" sz="3200" dirty="0"/>
              <a:t>   = N  (1-x)      = N    (1-x)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DD108E-5704-8525-5A70-5369B199AF62}"/>
              </a:ext>
            </a:extLst>
          </p:cNvPr>
          <p:cNvSpPr txBox="1"/>
          <p:nvPr/>
        </p:nvSpPr>
        <p:spPr>
          <a:xfrm>
            <a:off x="6543308" y="4239494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86948F-8B40-DF6F-650C-D4C06294C4A9}"/>
              </a:ext>
            </a:extLst>
          </p:cNvPr>
          <p:cNvSpPr txBox="1"/>
          <p:nvPr/>
        </p:nvSpPr>
        <p:spPr>
          <a:xfrm>
            <a:off x="4380024" y="4285015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AE67E2-FC88-2617-20A5-D531F0A3E033}"/>
              </a:ext>
            </a:extLst>
          </p:cNvPr>
          <p:cNvSpPr txBox="1"/>
          <p:nvPr/>
        </p:nvSpPr>
        <p:spPr>
          <a:xfrm>
            <a:off x="5258792" y="3844633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547224-779A-5C44-D21A-4B9671334125}"/>
              </a:ext>
            </a:extLst>
          </p:cNvPr>
          <p:cNvSpPr txBox="1"/>
          <p:nvPr/>
        </p:nvSpPr>
        <p:spPr>
          <a:xfrm>
            <a:off x="5493328" y="3918857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CA8139-4CAB-3EDD-5047-C41D0715ACCD}"/>
              </a:ext>
            </a:extLst>
          </p:cNvPr>
          <p:cNvSpPr txBox="1"/>
          <p:nvPr/>
        </p:nvSpPr>
        <p:spPr>
          <a:xfrm>
            <a:off x="7445825" y="37763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0D7670-8656-D0AA-8E81-5B6FBBEE6046}"/>
              </a:ext>
            </a:extLst>
          </p:cNvPr>
          <p:cNvSpPr txBox="1"/>
          <p:nvPr/>
        </p:nvSpPr>
        <p:spPr>
          <a:xfrm>
            <a:off x="6668252" y="2023265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D00DE2B-7337-8859-1BEE-364B6761F967}"/>
              </a:ext>
            </a:extLst>
          </p:cNvPr>
          <p:cNvSpPr txBox="1"/>
          <p:nvPr/>
        </p:nvSpPr>
        <p:spPr>
          <a:xfrm>
            <a:off x="6875816" y="2161312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C6906EE-78AB-CDC3-5A4B-4C30FB034A41}"/>
              </a:ext>
            </a:extLst>
          </p:cNvPr>
          <p:cNvSpPr txBox="1"/>
          <p:nvPr/>
        </p:nvSpPr>
        <p:spPr>
          <a:xfrm>
            <a:off x="7042072" y="2006932"/>
            <a:ext cx="3906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= number of spectator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398EDC1-E539-FAE6-ACCB-D6422DFDDE50}"/>
              </a:ext>
            </a:extLst>
          </p:cNvPr>
          <p:cNvSpPr txBox="1"/>
          <p:nvPr/>
        </p:nvSpPr>
        <p:spPr>
          <a:xfrm>
            <a:off x="1876301" y="1223161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ϒ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624E96-5186-74FF-5B81-96F60F244DBF}"/>
              </a:ext>
            </a:extLst>
          </p:cNvPr>
          <p:cNvSpPr txBox="1"/>
          <p:nvPr/>
        </p:nvSpPr>
        <p:spPr>
          <a:xfrm>
            <a:off x="7084623" y="2434444"/>
            <a:ext cx="59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=1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8C87E0-CD1C-8BC3-024D-1A6DBA773365}"/>
              </a:ext>
            </a:extLst>
          </p:cNvPr>
          <p:cNvSpPr txBox="1"/>
          <p:nvPr/>
        </p:nvSpPr>
        <p:spPr>
          <a:xfrm>
            <a:off x="3618026" y="4235540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2g</a:t>
            </a:r>
          </a:p>
        </p:txBody>
      </p:sp>
    </p:spTree>
    <p:extLst>
      <p:ext uri="{BB962C8B-B14F-4D97-AF65-F5344CB8AC3E}">
        <p14:creationId xmlns:p14="http://schemas.microsoft.com/office/powerpoint/2010/main" val="18736398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047D5034-CE64-559F-DB3F-601A902B212A}"/>
              </a:ext>
            </a:extLst>
          </p:cNvPr>
          <p:cNvSpPr/>
          <p:nvPr/>
        </p:nvSpPr>
        <p:spPr>
          <a:xfrm>
            <a:off x="3051958" y="2268187"/>
            <a:ext cx="285008" cy="7243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8D5AB3-FD3F-DFEC-E8BB-D1C95480A8B5}"/>
              </a:ext>
            </a:extLst>
          </p:cNvPr>
          <p:cNvCxnSpPr>
            <a:cxnSpLocks/>
          </p:cNvCxnSpPr>
          <p:nvPr/>
        </p:nvCxnSpPr>
        <p:spPr>
          <a:xfrm>
            <a:off x="3206337" y="2268187"/>
            <a:ext cx="1626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6FAD63-9313-20DD-BEB9-B6C616FD4644}"/>
              </a:ext>
            </a:extLst>
          </p:cNvPr>
          <p:cNvCxnSpPr>
            <a:cxnSpLocks/>
          </p:cNvCxnSpPr>
          <p:nvPr/>
        </p:nvCxnSpPr>
        <p:spPr>
          <a:xfrm>
            <a:off x="3206337" y="2563091"/>
            <a:ext cx="1626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C83848-569E-3190-FB01-5A0C17EB8105}"/>
              </a:ext>
            </a:extLst>
          </p:cNvPr>
          <p:cNvCxnSpPr>
            <a:cxnSpLocks/>
          </p:cNvCxnSpPr>
          <p:nvPr/>
        </p:nvCxnSpPr>
        <p:spPr>
          <a:xfrm>
            <a:off x="3241966" y="2917368"/>
            <a:ext cx="1626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CCDC251-CFDC-FFD4-2662-2F9EFA25470D}"/>
              </a:ext>
            </a:extLst>
          </p:cNvPr>
          <p:cNvSpPr/>
          <p:nvPr/>
        </p:nvSpPr>
        <p:spPr>
          <a:xfrm>
            <a:off x="4795653" y="2242462"/>
            <a:ext cx="285008" cy="7243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16E6B5-5465-6A63-6CDD-7CCF0AE29AC4}"/>
              </a:ext>
            </a:extLst>
          </p:cNvPr>
          <p:cNvCxnSpPr>
            <a:cxnSpLocks/>
          </p:cNvCxnSpPr>
          <p:nvPr/>
        </p:nvCxnSpPr>
        <p:spPr>
          <a:xfrm>
            <a:off x="2196935" y="1484416"/>
            <a:ext cx="12231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A11AC05-9C5C-16C0-08EB-8715E1DFEF1E}"/>
              </a:ext>
            </a:extLst>
          </p:cNvPr>
          <p:cNvCxnSpPr>
            <a:cxnSpLocks/>
          </p:cNvCxnSpPr>
          <p:nvPr/>
        </p:nvCxnSpPr>
        <p:spPr>
          <a:xfrm flipV="1">
            <a:off x="3420094" y="997527"/>
            <a:ext cx="1660567" cy="486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4708721-0949-AFF7-EDFB-13129E4A0FF1}"/>
              </a:ext>
            </a:extLst>
          </p:cNvPr>
          <p:cNvCxnSpPr/>
          <p:nvPr/>
        </p:nvCxnSpPr>
        <p:spPr>
          <a:xfrm>
            <a:off x="3538847" y="1462645"/>
            <a:ext cx="1541814" cy="118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BB7CE8A7-6719-97FE-9B8E-4AAAE02419DB}"/>
              </a:ext>
            </a:extLst>
          </p:cNvPr>
          <p:cNvCxnSpPr/>
          <p:nvPr/>
        </p:nvCxnSpPr>
        <p:spPr>
          <a:xfrm rot="5400000">
            <a:off x="3449782" y="1704109"/>
            <a:ext cx="783772" cy="344385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EF5BF7DA-997B-995F-CCFC-53D97CE14AD0}"/>
              </a:ext>
            </a:extLst>
          </p:cNvPr>
          <p:cNvCxnSpPr/>
          <p:nvPr/>
        </p:nvCxnSpPr>
        <p:spPr>
          <a:xfrm rot="5400000">
            <a:off x="3776849" y="1851067"/>
            <a:ext cx="990602" cy="433447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DD786295-29E0-1F36-CDF9-6CDA879E0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90983" y="6282049"/>
            <a:ext cx="13529988" cy="1684702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D11AC02-B96A-A5D9-5E85-85BD717DEB7B}"/>
              </a:ext>
            </a:extLst>
          </p:cNvPr>
          <p:cNvSpPr txBox="1"/>
          <p:nvPr/>
        </p:nvSpPr>
        <p:spPr>
          <a:xfrm>
            <a:off x="3420094" y="3918857"/>
            <a:ext cx="4337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σ</a:t>
            </a:r>
            <a:r>
              <a:rPr lang="en-US" sz="3200" dirty="0"/>
              <a:t>  = N  (1-x)      = N    (1-x)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DD108E-5704-8525-5A70-5369B199AF62}"/>
              </a:ext>
            </a:extLst>
          </p:cNvPr>
          <p:cNvSpPr txBox="1"/>
          <p:nvPr/>
        </p:nvSpPr>
        <p:spPr>
          <a:xfrm>
            <a:off x="6483933" y="4239494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86948F-8B40-DF6F-650C-D4C06294C4A9}"/>
              </a:ext>
            </a:extLst>
          </p:cNvPr>
          <p:cNvSpPr txBox="1"/>
          <p:nvPr/>
        </p:nvSpPr>
        <p:spPr>
          <a:xfrm>
            <a:off x="3596253" y="4285015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AE67E2-FC88-2617-20A5-D531F0A3E033}"/>
              </a:ext>
            </a:extLst>
          </p:cNvPr>
          <p:cNvSpPr txBox="1"/>
          <p:nvPr/>
        </p:nvSpPr>
        <p:spPr>
          <a:xfrm>
            <a:off x="5258792" y="3844633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547224-779A-5C44-D21A-4B9671334125}"/>
              </a:ext>
            </a:extLst>
          </p:cNvPr>
          <p:cNvSpPr txBox="1"/>
          <p:nvPr/>
        </p:nvSpPr>
        <p:spPr>
          <a:xfrm>
            <a:off x="5493328" y="3918857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C6906EE-78AB-CDC3-5A4B-4C30FB034A41}"/>
              </a:ext>
            </a:extLst>
          </p:cNvPr>
          <p:cNvSpPr txBox="1"/>
          <p:nvPr/>
        </p:nvSpPr>
        <p:spPr>
          <a:xfrm>
            <a:off x="7042072" y="2006932"/>
            <a:ext cx="3906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= number of spectator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398EDC1-E539-FAE6-ACCB-D6422DFDDE50}"/>
              </a:ext>
            </a:extLst>
          </p:cNvPr>
          <p:cNvSpPr txBox="1"/>
          <p:nvPr/>
        </p:nvSpPr>
        <p:spPr>
          <a:xfrm>
            <a:off x="1876301" y="1223161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ϒ</a:t>
            </a:r>
            <a:endParaRPr lang="en-US" sz="3200" dirty="0"/>
          </a:p>
        </p:txBody>
      </p:sp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DD128AD2-5E26-7A07-6C31-97E2596EE70F}"/>
              </a:ext>
            </a:extLst>
          </p:cNvPr>
          <p:cNvCxnSpPr/>
          <p:nvPr/>
        </p:nvCxnSpPr>
        <p:spPr>
          <a:xfrm rot="5400000">
            <a:off x="3913912" y="2047512"/>
            <a:ext cx="1385458" cy="453233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BDF9FC0-83CB-2B3A-6B12-3E0DE7A3DD6A}"/>
              </a:ext>
            </a:extLst>
          </p:cNvPr>
          <p:cNvSpPr txBox="1"/>
          <p:nvPr/>
        </p:nvSpPr>
        <p:spPr>
          <a:xfrm>
            <a:off x="7528956" y="38446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2ABDFB-A651-2DF4-1A48-9D2A4B3344D2}"/>
              </a:ext>
            </a:extLst>
          </p:cNvPr>
          <p:cNvSpPr txBox="1"/>
          <p:nvPr/>
        </p:nvSpPr>
        <p:spPr>
          <a:xfrm>
            <a:off x="7067125" y="2458199"/>
            <a:ext cx="59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=0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24B08C9-5E97-97C8-6D0F-285853E2D33F}"/>
              </a:ext>
            </a:extLst>
          </p:cNvPr>
          <p:cNvSpPr txBox="1"/>
          <p:nvPr/>
        </p:nvSpPr>
        <p:spPr>
          <a:xfrm>
            <a:off x="4389921" y="4223660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784DB5-AF7E-7CB7-F77A-55FD10766D71}"/>
              </a:ext>
            </a:extLst>
          </p:cNvPr>
          <p:cNvSpPr txBox="1"/>
          <p:nvPr/>
        </p:nvSpPr>
        <p:spPr>
          <a:xfrm>
            <a:off x="6668252" y="2023265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5251CA-7848-43AC-8A85-78ABAA607777}"/>
              </a:ext>
            </a:extLst>
          </p:cNvPr>
          <p:cNvSpPr txBox="1"/>
          <p:nvPr/>
        </p:nvSpPr>
        <p:spPr>
          <a:xfrm>
            <a:off x="6875816" y="2161312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3777137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02A1FD-417C-9869-820F-059AE1EEAB9F}"/>
              </a:ext>
            </a:extLst>
          </p:cNvPr>
          <p:cNvSpPr txBox="1"/>
          <p:nvPr/>
        </p:nvSpPr>
        <p:spPr>
          <a:xfrm>
            <a:off x="2838203" y="593766"/>
            <a:ext cx="4003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2g+3g exchange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F378DB-53E0-301A-9B60-C952887E41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96" t="3444" r="9320" b="62658"/>
          <a:stretch/>
        </p:blipFill>
        <p:spPr>
          <a:xfrm>
            <a:off x="595900" y="287677"/>
            <a:ext cx="8332343" cy="59765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EDF707-1361-94DC-3771-9D48F5BB4A2B}"/>
              </a:ext>
            </a:extLst>
          </p:cNvPr>
          <p:cNvSpPr txBox="1"/>
          <p:nvPr/>
        </p:nvSpPr>
        <p:spPr>
          <a:xfrm>
            <a:off x="4367463" y="5185608"/>
            <a:ext cx="521251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Determined by fitting old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8F9B8C-0E98-999A-3CA7-F07E6F9C0C32}"/>
              </a:ext>
            </a:extLst>
          </p:cNvPr>
          <p:cNvSpPr txBox="1"/>
          <p:nvPr/>
        </p:nvSpPr>
        <p:spPr>
          <a:xfrm>
            <a:off x="6148137" y="2201777"/>
            <a:ext cx="5234895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N   and   N    are adjusted to fit</a:t>
            </a:r>
          </a:p>
          <a:p>
            <a:r>
              <a:rPr lang="en-US" sz="3200" dirty="0" err="1"/>
              <a:t>Jlab</a:t>
            </a:r>
            <a:r>
              <a:rPr lang="en-US" sz="3200" dirty="0"/>
              <a:t> 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BDF40E-3F64-CF39-FE50-50C010867189}"/>
              </a:ext>
            </a:extLst>
          </p:cNvPr>
          <p:cNvSpPr txBox="1"/>
          <p:nvPr/>
        </p:nvSpPr>
        <p:spPr>
          <a:xfrm>
            <a:off x="6448922" y="2478504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A1831D-ECA9-01D7-78E4-F62EAFD87DEB}"/>
              </a:ext>
            </a:extLst>
          </p:cNvPr>
          <p:cNvSpPr txBox="1"/>
          <p:nvPr/>
        </p:nvSpPr>
        <p:spPr>
          <a:xfrm>
            <a:off x="7940838" y="255068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3g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F490AE6A-56CE-CF6B-9648-BEAFDFBB97D1}"/>
              </a:ext>
            </a:extLst>
          </p:cNvPr>
          <p:cNvSpPr/>
          <p:nvPr/>
        </p:nvSpPr>
        <p:spPr>
          <a:xfrm>
            <a:off x="5594684" y="2663170"/>
            <a:ext cx="449180" cy="11749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007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3D3AA6-033C-07E2-0C3B-A4E8790069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11" r="6779" b="4132"/>
          <a:stretch/>
        </p:blipFill>
        <p:spPr>
          <a:xfrm>
            <a:off x="5917036" y="254284"/>
            <a:ext cx="5385158" cy="3783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BE2741-B9BF-AE19-A59B-1E6D484447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76" r="5462" b="6763"/>
          <a:stretch/>
        </p:blipFill>
        <p:spPr>
          <a:xfrm>
            <a:off x="367990" y="112011"/>
            <a:ext cx="4693083" cy="31747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1965F2-0B93-3469-83ED-09CCB8AEDC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245" r="7124" b="2441"/>
          <a:stretch/>
        </p:blipFill>
        <p:spPr>
          <a:xfrm>
            <a:off x="326894" y="3320660"/>
            <a:ext cx="4693083" cy="34947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9D5732-6E47-C98B-2256-1377FA06BCDB}"/>
              </a:ext>
            </a:extLst>
          </p:cNvPr>
          <p:cNvSpPr txBox="1"/>
          <p:nvPr/>
        </p:nvSpPr>
        <p:spPr>
          <a:xfrm>
            <a:off x="7002966" y="5140712"/>
            <a:ext cx="47886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PQCD: 2g+3g exchange</a:t>
            </a:r>
          </a:p>
          <a:p>
            <a:r>
              <a:rPr lang="en-US" sz="3200" dirty="0"/>
              <a:t>             Parton distributions </a:t>
            </a:r>
          </a:p>
        </p:txBody>
      </p:sp>
    </p:spTree>
    <p:extLst>
      <p:ext uri="{BB962C8B-B14F-4D97-AF65-F5344CB8AC3E}">
        <p14:creationId xmlns:p14="http://schemas.microsoft.com/office/powerpoint/2010/main" val="34491436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0D5263-32DC-4948-242A-D8632F3B0AEE}"/>
              </a:ext>
            </a:extLst>
          </p:cNvPr>
          <p:cNvSpPr txBox="1"/>
          <p:nvPr/>
        </p:nvSpPr>
        <p:spPr>
          <a:xfrm>
            <a:off x="3994484" y="601579"/>
            <a:ext cx="4954818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        Holographic Model </a:t>
            </a:r>
          </a:p>
          <a:p>
            <a:r>
              <a:rPr lang="en-US" sz="3200" dirty="0"/>
              <a:t>   (Mamo and </a:t>
            </a:r>
            <a:r>
              <a:rPr lang="en-US" sz="3200" dirty="0" err="1"/>
              <a:t>Zahed</a:t>
            </a:r>
            <a:r>
              <a:rPr lang="en-US" sz="3200" dirty="0"/>
              <a:t>, 2021 )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BC5751-34D4-E02B-F780-E91461095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397" y="1960235"/>
            <a:ext cx="5404065" cy="41758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515765-39DC-BE8F-F49C-78369A3DB9C6}"/>
              </a:ext>
            </a:extLst>
          </p:cNvPr>
          <p:cNvSpPr txBox="1"/>
          <p:nvPr/>
        </p:nvSpPr>
        <p:spPr>
          <a:xfrm>
            <a:off x="1925041" y="2261935"/>
            <a:ext cx="877073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Exchanges of scalar (0   )  and tensor (2  )   Glueballs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73482E-7925-9D7A-9E48-EAFF53FDB81A}"/>
              </a:ext>
            </a:extLst>
          </p:cNvPr>
          <p:cNvSpPr txBox="1"/>
          <p:nvPr/>
        </p:nvSpPr>
        <p:spPr>
          <a:xfrm>
            <a:off x="5522491" y="2213815"/>
            <a:ext cx="41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B5102A-8914-A617-4B9C-0B8455420F37}"/>
              </a:ext>
            </a:extLst>
          </p:cNvPr>
          <p:cNvSpPr txBox="1"/>
          <p:nvPr/>
        </p:nvSpPr>
        <p:spPr>
          <a:xfrm>
            <a:off x="8297782" y="2221840"/>
            <a:ext cx="41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++</a:t>
            </a:r>
          </a:p>
        </p:txBody>
      </p:sp>
    </p:spTree>
    <p:extLst>
      <p:ext uri="{BB962C8B-B14F-4D97-AF65-F5344CB8AC3E}">
        <p14:creationId xmlns:p14="http://schemas.microsoft.com/office/powerpoint/2010/main" val="31298740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4A9DA3-4C80-0782-829A-B64B9825D5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76" r="6693" b="3540"/>
          <a:stretch/>
        </p:blipFill>
        <p:spPr>
          <a:xfrm>
            <a:off x="182625" y="431514"/>
            <a:ext cx="5089798" cy="36370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A547B7-71B8-2DFD-4DC2-9578D5C36F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09" r="7675" b="5171"/>
          <a:stretch/>
        </p:blipFill>
        <p:spPr>
          <a:xfrm>
            <a:off x="5926720" y="385280"/>
            <a:ext cx="5210467" cy="37295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FC96F4-05A5-18E2-D4A8-1E4238C1FFFE}"/>
              </a:ext>
            </a:extLst>
          </p:cNvPr>
          <p:cNvSpPr txBox="1"/>
          <p:nvPr/>
        </p:nvSpPr>
        <p:spPr>
          <a:xfrm>
            <a:off x="4241995" y="4954901"/>
            <a:ext cx="336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Holographic Model</a:t>
            </a:r>
          </a:p>
        </p:txBody>
      </p:sp>
    </p:spTree>
    <p:extLst>
      <p:ext uri="{BB962C8B-B14F-4D97-AF65-F5344CB8AC3E}">
        <p14:creationId xmlns:p14="http://schemas.microsoft.com/office/powerpoint/2010/main" val="14747914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55E06D-AE3C-757D-C580-3D1BCFF62F12}"/>
              </a:ext>
            </a:extLst>
          </p:cNvPr>
          <p:cNvSpPr txBox="1"/>
          <p:nvPr/>
        </p:nvSpPr>
        <p:spPr>
          <a:xfrm>
            <a:off x="360944" y="1395663"/>
            <a:ext cx="109817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 the near threshold region, all models for J/</a:t>
            </a:r>
            <a:r>
              <a:rPr lang="en-US" sz="3200" dirty="0" err="1"/>
              <a:t>ψ</a:t>
            </a:r>
            <a:r>
              <a:rPr lang="en-US" sz="3200" dirty="0"/>
              <a:t> photo-production can describe the available </a:t>
            </a:r>
            <a:r>
              <a:rPr lang="en-US" sz="3200" dirty="0" err="1"/>
              <a:t>Jlab</a:t>
            </a:r>
            <a:r>
              <a:rPr lang="en-US" sz="3200" dirty="0"/>
              <a:t>  data equally  well, but  give rather  large differences at  large momentum-transfer and in the very near threshold region.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1. Each model needs improvements for determining N*.</a:t>
            </a:r>
          </a:p>
          <a:p>
            <a:r>
              <a:rPr lang="en-US" sz="3200" dirty="0"/>
              <a:t>2. Need high precision data at large momentum-transfer and very close to threshold 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BDC1F7-18A1-FE0E-898B-1745A320664F}"/>
              </a:ext>
            </a:extLst>
          </p:cNvPr>
          <p:cNvSpPr txBox="1"/>
          <p:nvPr/>
        </p:nvSpPr>
        <p:spPr>
          <a:xfrm>
            <a:off x="4704347" y="601579"/>
            <a:ext cx="2169184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Conclusions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EE26B3F5-409E-76CC-16FD-16837A68D92C}"/>
              </a:ext>
            </a:extLst>
          </p:cNvPr>
          <p:cNvSpPr/>
          <p:nvPr/>
        </p:nvSpPr>
        <p:spPr>
          <a:xfrm>
            <a:off x="637670" y="36455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342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C31D60-1659-8A33-6089-1D8DDD4B8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3" y="104213"/>
            <a:ext cx="6314652" cy="48795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8CDE15-1B8A-42C7-8B24-7A56AD75C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5756"/>
            <a:ext cx="6009635" cy="46438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793F94-8B24-484E-DBBC-208622FFAE48}"/>
              </a:ext>
            </a:extLst>
          </p:cNvPr>
          <p:cNvSpPr txBox="1"/>
          <p:nvPr/>
        </p:nvSpPr>
        <p:spPr>
          <a:xfrm>
            <a:off x="6931297" y="4870717"/>
            <a:ext cx="48896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Prediction at W=4.056 MeV</a:t>
            </a:r>
          </a:p>
          <a:p>
            <a:r>
              <a:rPr lang="en-US" sz="3200" dirty="0"/>
              <a:t>           (Near threshold)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CD1F83-B33E-B8ED-245E-941D2F307CBF}"/>
              </a:ext>
            </a:extLst>
          </p:cNvPr>
          <p:cNvSpPr txBox="1"/>
          <p:nvPr/>
        </p:nvSpPr>
        <p:spPr>
          <a:xfrm>
            <a:off x="1360448" y="4870717"/>
            <a:ext cx="40407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All are comparable to </a:t>
            </a:r>
          </a:p>
          <a:p>
            <a:r>
              <a:rPr lang="en-US" sz="3200" dirty="0"/>
              <a:t>the available </a:t>
            </a:r>
            <a:r>
              <a:rPr lang="en-US" sz="3200" dirty="0" err="1"/>
              <a:t>JLab</a:t>
            </a:r>
            <a:r>
              <a:rPr lang="en-US" sz="3200" dirty="0"/>
              <a:t> data </a:t>
            </a:r>
          </a:p>
        </p:txBody>
      </p:sp>
    </p:spTree>
    <p:extLst>
      <p:ext uri="{BB962C8B-B14F-4D97-AF65-F5344CB8AC3E}">
        <p14:creationId xmlns:p14="http://schemas.microsoft.com/office/powerpoint/2010/main" val="342762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433BB43-F7D2-0D9A-870B-8DDBFD07C016}"/>
              </a:ext>
            </a:extLst>
          </p:cNvPr>
          <p:cNvCxnSpPr/>
          <p:nvPr/>
        </p:nvCxnSpPr>
        <p:spPr>
          <a:xfrm>
            <a:off x="700644" y="5223164"/>
            <a:ext cx="45363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8C54BC8-648B-68BF-A896-8B1045FE78E7}"/>
              </a:ext>
            </a:extLst>
          </p:cNvPr>
          <p:cNvCxnSpPr/>
          <p:nvPr/>
        </p:nvCxnSpPr>
        <p:spPr>
          <a:xfrm>
            <a:off x="736273" y="5383479"/>
            <a:ext cx="45363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E1D8AF4-EC95-0519-BF38-3CAE3D1708F2}"/>
              </a:ext>
            </a:extLst>
          </p:cNvPr>
          <p:cNvCxnSpPr/>
          <p:nvPr/>
        </p:nvCxnSpPr>
        <p:spPr>
          <a:xfrm>
            <a:off x="700644" y="5563590"/>
            <a:ext cx="45363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FF1B88C-2448-0EBA-1A31-55DD24BC5292}"/>
              </a:ext>
            </a:extLst>
          </p:cNvPr>
          <p:cNvSpPr/>
          <p:nvPr/>
        </p:nvSpPr>
        <p:spPr>
          <a:xfrm>
            <a:off x="665021" y="5213262"/>
            <a:ext cx="142504" cy="376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B22F179-0C30-048B-D39A-956A8079D620}"/>
              </a:ext>
            </a:extLst>
          </p:cNvPr>
          <p:cNvSpPr/>
          <p:nvPr/>
        </p:nvSpPr>
        <p:spPr>
          <a:xfrm>
            <a:off x="5128148" y="5199412"/>
            <a:ext cx="142504" cy="376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F6CE08-E0C4-1965-FDF7-9511547A5AEC}"/>
              </a:ext>
            </a:extLst>
          </p:cNvPr>
          <p:cNvCxnSpPr/>
          <p:nvPr/>
        </p:nvCxnSpPr>
        <p:spPr>
          <a:xfrm>
            <a:off x="3515096" y="4488873"/>
            <a:ext cx="0" cy="71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FAB6978-45DE-0D10-32DC-FE6FF31DBAF0}"/>
              </a:ext>
            </a:extLst>
          </p:cNvPr>
          <p:cNvCxnSpPr/>
          <p:nvPr/>
        </p:nvCxnSpPr>
        <p:spPr>
          <a:xfrm>
            <a:off x="674919" y="3899075"/>
            <a:ext cx="45363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ultiply 19">
            <a:extLst>
              <a:ext uri="{FF2B5EF4-FFF2-40B4-BE49-F238E27FC236}">
                <a16:creationId xmlns:a16="http://schemas.microsoft.com/office/drawing/2014/main" id="{7E0C78A1-4B28-EF52-5BD6-340D582AAF92}"/>
              </a:ext>
            </a:extLst>
          </p:cNvPr>
          <p:cNvSpPr/>
          <p:nvPr/>
        </p:nvSpPr>
        <p:spPr>
          <a:xfrm>
            <a:off x="2137558" y="4413668"/>
            <a:ext cx="83127" cy="16426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E9B8C2-BECC-C286-A1F4-34F7A0662957}"/>
              </a:ext>
            </a:extLst>
          </p:cNvPr>
          <p:cNvSpPr txBox="1"/>
          <p:nvPr/>
        </p:nvSpPr>
        <p:spPr>
          <a:xfrm>
            <a:off x="3816476" y="4702631"/>
            <a:ext cx="1040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Pomeron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B5CB1E-A9A5-3F2D-3960-BDDC8B2305B5}"/>
              </a:ext>
            </a:extLst>
          </p:cNvPr>
          <p:cNvSpPr txBox="1"/>
          <p:nvPr/>
        </p:nvSpPr>
        <p:spPr>
          <a:xfrm>
            <a:off x="356260" y="541514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037285-89B4-BB18-C7E6-3A5FC2F12955}"/>
              </a:ext>
            </a:extLst>
          </p:cNvPr>
          <p:cNvSpPr txBox="1"/>
          <p:nvPr/>
        </p:nvSpPr>
        <p:spPr>
          <a:xfrm>
            <a:off x="5354895" y="540464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F4E14B-7A1A-EA57-4016-36A55C6889BA}"/>
              </a:ext>
            </a:extLst>
          </p:cNvPr>
          <p:cNvSpPr txBox="1"/>
          <p:nvPr/>
        </p:nvSpPr>
        <p:spPr>
          <a:xfrm>
            <a:off x="662754" y="339238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ϒ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84063C-2138-64FA-2A1B-B92BA04A8E9A}"/>
              </a:ext>
            </a:extLst>
          </p:cNvPr>
          <p:cNvSpPr txBox="1"/>
          <p:nvPr/>
        </p:nvSpPr>
        <p:spPr>
          <a:xfrm>
            <a:off x="1564685" y="3985055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J/</a:t>
            </a:r>
            <a:r>
              <a:rPr lang="en-US" dirty="0" err="1"/>
              <a:t>ψ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22A6C6-9A64-3509-629E-9739E098FE4C}"/>
              </a:ext>
            </a:extLst>
          </p:cNvPr>
          <p:cNvSpPr txBox="1"/>
          <p:nvPr/>
        </p:nvSpPr>
        <p:spPr>
          <a:xfrm>
            <a:off x="5405550" y="3968121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J/</a:t>
            </a:r>
            <a:r>
              <a:rPr lang="en-US" dirty="0" err="1"/>
              <a:t>ψ</a:t>
            </a:r>
            <a:endParaRPr lang="en-US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994ABC4-7296-601A-A437-5C3650AA37F2}"/>
              </a:ext>
            </a:extLst>
          </p:cNvPr>
          <p:cNvCxnSpPr>
            <a:cxnSpLocks/>
          </p:cNvCxnSpPr>
          <p:nvPr/>
        </p:nvCxnSpPr>
        <p:spPr>
          <a:xfrm>
            <a:off x="1710048" y="3158177"/>
            <a:ext cx="455047" cy="653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DD856167-7225-BEDA-6AA4-E0885C589407}"/>
              </a:ext>
            </a:extLst>
          </p:cNvPr>
          <p:cNvSpPr/>
          <p:nvPr/>
        </p:nvSpPr>
        <p:spPr>
          <a:xfrm>
            <a:off x="3515096" y="4413668"/>
            <a:ext cx="164275" cy="82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41F38F7-D3BA-A00E-EBE5-92DC4EFD0DC6}"/>
              </a:ext>
            </a:extLst>
          </p:cNvPr>
          <p:cNvSpPr/>
          <p:nvPr/>
        </p:nvSpPr>
        <p:spPr>
          <a:xfrm>
            <a:off x="3526253" y="5234879"/>
            <a:ext cx="14250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2CF8B02-F5B7-C44F-715F-3DB23493194C}"/>
              </a:ext>
            </a:extLst>
          </p:cNvPr>
          <p:cNvCxnSpPr/>
          <p:nvPr/>
        </p:nvCxnSpPr>
        <p:spPr>
          <a:xfrm>
            <a:off x="2173185" y="4411245"/>
            <a:ext cx="30499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56AB1D68-480A-C11B-25E9-EC09495D6921}"/>
              </a:ext>
            </a:extLst>
          </p:cNvPr>
          <p:cNvSpPr/>
          <p:nvPr/>
        </p:nvSpPr>
        <p:spPr>
          <a:xfrm>
            <a:off x="2161055" y="3902147"/>
            <a:ext cx="263031" cy="518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E01750C-8BD0-8CBA-8709-89E4FD13A3E9}"/>
              </a:ext>
            </a:extLst>
          </p:cNvPr>
          <p:cNvSpPr/>
          <p:nvPr/>
        </p:nvSpPr>
        <p:spPr>
          <a:xfrm>
            <a:off x="5018543" y="3885853"/>
            <a:ext cx="263031" cy="487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EC28828-3253-09A2-A510-93D56D27772C}"/>
              </a:ext>
            </a:extLst>
          </p:cNvPr>
          <p:cNvCxnSpPr/>
          <p:nvPr/>
        </p:nvCxnSpPr>
        <p:spPr>
          <a:xfrm>
            <a:off x="3667496" y="4438077"/>
            <a:ext cx="0" cy="71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36F2E2C-2946-0FC2-2CBE-360A989F97E8}"/>
              </a:ext>
            </a:extLst>
          </p:cNvPr>
          <p:cNvCxnSpPr>
            <a:cxnSpLocks/>
          </p:cNvCxnSpPr>
          <p:nvPr/>
        </p:nvCxnSpPr>
        <p:spPr>
          <a:xfrm>
            <a:off x="3635518" y="5321485"/>
            <a:ext cx="264539" cy="609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38112E8C-7B5C-5F6B-4837-6AA008FBA626}"/>
              </a:ext>
            </a:extLst>
          </p:cNvPr>
          <p:cNvSpPr txBox="1"/>
          <p:nvPr/>
        </p:nvSpPr>
        <p:spPr>
          <a:xfrm>
            <a:off x="1436912" y="2793109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VMD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8BC014-6930-61CF-3204-C69A7485BE5A}"/>
              </a:ext>
            </a:extLst>
          </p:cNvPr>
          <p:cNvSpPr txBox="1"/>
          <p:nvPr/>
        </p:nvSpPr>
        <p:spPr>
          <a:xfrm>
            <a:off x="331859" y="156409"/>
            <a:ext cx="466185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Pomeron-exchange Model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5F1C37A-B731-CD9D-BCB8-42C727726072}"/>
              </a:ext>
            </a:extLst>
          </p:cNvPr>
          <p:cNvSpPr txBox="1"/>
          <p:nvPr/>
        </p:nvSpPr>
        <p:spPr>
          <a:xfrm>
            <a:off x="2794548" y="5950529"/>
            <a:ext cx="462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Pomeron-photon analogy: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5B96F1-D250-9D6D-1987-5ABFDD238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058" y="-1844779"/>
            <a:ext cx="7135554" cy="5513837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F05D3A1-E62B-85F5-61E5-40CFDA3760E6}"/>
              </a:ext>
            </a:extLst>
          </p:cNvPr>
          <p:cNvCxnSpPr>
            <a:cxnSpLocks/>
          </p:cNvCxnSpPr>
          <p:nvPr/>
        </p:nvCxnSpPr>
        <p:spPr>
          <a:xfrm flipV="1">
            <a:off x="5661389" y="2395959"/>
            <a:ext cx="3505760" cy="2925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2E80ED4-9888-858E-EBBC-5957098AB597}"/>
              </a:ext>
            </a:extLst>
          </p:cNvPr>
          <p:cNvSpPr txBox="1"/>
          <p:nvPr/>
        </p:nvSpPr>
        <p:spPr>
          <a:xfrm>
            <a:off x="6169307" y="5016657"/>
            <a:ext cx="368132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Factorization approximation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EE05B0-F3B0-4724-63BF-5C874A27CD8F}"/>
              </a:ext>
            </a:extLst>
          </p:cNvPr>
          <p:cNvSpPr txBox="1"/>
          <p:nvPr/>
        </p:nvSpPr>
        <p:spPr>
          <a:xfrm>
            <a:off x="9327208" y="2063901"/>
            <a:ext cx="134684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3β     F (t)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5DDEC9-C486-C324-58E2-DCBDEF303E71}"/>
              </a:ext>
            </a:extLst>
          </p:cNvPr>
          <p:cNvSpPr txBox="1"/>
          <p:nvPr/>
        </p:nvSpPr>
        <p:spPr>
          <a:xfrm>
            <a:off x="9675943" y="225948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u/d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1766C1-C622-CF04-2A45-7209FA1E1DEB}"/>
              </a:ext>
            </a:extLst>
          </p:cNvPr>
          <p:cNvSpPr txBox="1"/>
          <p:nvPr/>
        </p:nvSpPr>
        <p:spPr>
          <a:xfrm>
            <a:off x="10046822" y="22685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14C5667-AEB1-19EA-10E8-ADE093552BC6}"/>
              </a:ext>
            </a:extLst>
          </p:cNvPr>
          <p:cNvSpPr txBox="1"/>
          <p:nvPr/>
        </p:nvSpPr>
        <p:spPr>
          <a:xfrm>
            <a:off x="6331135" y="609015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u/d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C28FC7-DF01-C618-7BC4-07CC5CCF17C5}"/>
              </a:ext>
            </a:extLst>
          </p:cNvPr>
          <p:cNvSpPr txBox="1"/>
          <p:nvPr/>
        </p:nvSpPr>
        <p:spPr>
          <a:xfrm>
            <a:off x="6200155" y="5888783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β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50E956-753C-5C2C-9F63-4BCAB4BA7AE9}"/>
              </a:ext>
            </a:extLst>
          </p:cNvPr>
          <p:cNvSpPr txBox="1"/>
          <p:nvPr/>
        </p:nvSpPr>
        <p:spPr>
          <a:xfrm>
            <a:off x="6733476" y="5969808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ϒ</a:t>
            </a:r>
            <a:endParaRPr lang="en-US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81D4D7E-3548-3060-E8B3-968E0B066BEA}"/>
              </a:ext>
            </a:extLst>
          </p:cNvPr>
          <p:cNvSpPr txBox="1"/>
          <p:nvPr/>
        </p:nvSpPr>
        <p:spPr>
          <a:xfrm>
            <a:off x="6928132" y="609444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μ</a:t>
            </a:r>
            <a:endParaRPr lang="en-US" dirty="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2A0C6B1-B29B-2293-7935-310A04A1FBC8}"/>
              </a:ext>
            </a:extLst>
          </p:cNvPr>
          <p:cNvCxnSpPr>
            <a:cxnSpLocks/>
          </p:cNvCxnSpPr>
          <p:nvPr/>
        </p:nvCxnSpPr>
        <p:spPr>
          <a:xfrm flipV="1">
            <a:off x="5709615" y="2444184"/>
            <a:ext cx="3505760" cy="2925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A6113D8-9968-ADFD-D09B-0C13C5E3AF33}"/>
              </a:ext>
            </a:extLst>
          </p:cNvPr>
          <p:cNvCxnSpPr>
            <a:cxnSpLocks/>
          </p:cNvCxnSpPr>
          <p:nvPr/>
        </p:nvCxnSpPr>
        <p:spPr>
          <a:xfrm>
            <a:off x="10348508" y="2525566"/>
            <a:ext cx="370879" cy="1152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46F79B45-C4CA-36C5-BBCC-43BD253887F5}"/>
              </a:ext>
            </a:extLst>
          </p:cNvPr>
          <p:cNvSpPr txBox="1"/>
          <p:nvPr/>
        </p:nvSpPr>
        <p:spPr>
          <a:xfrm>
            <a:off x="9835218" y="3710920"/>
            <a:ext cx="2212978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err="1"/>
              <a:t>e.m.</a:t>
            </a:r>
            <a:r>
              <a:rPr lang="en-US" sz="2400" dirty="0"/>
              <a:t> form factor</a:t>
            </a:r>
          </a:p>
        </p:txBody>
      </p:sp>
    </p:spTree>
    <p:extLst>
      <p:ext uri="{BB962C8B-B14F-4D97-AF65-F5344CB8AC3E}">
        <p14:creationId xmlns:p14="http://schemas.microsoft.com/office/powerpoint/2010/main" val="791962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95C902-60E3-3763-E33E-AADC907A39E2}"/>
              </a:ext>
            </a:extLst>
          </p:cNvPr>
          <p:cNvSpPr txBox="1"/>
          <p:nvPr/>
        </p:nvSpPr>
        <p:spPr>
          <a:xfrm>
            <a:off x="2090058" y="5225143"/>
            <a:ext cx="81785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Donnachie-</a:t>
            </a:r>
            <a:r>
              <a:rPr lang="en-US" sz="3200" dirty="0" err="1"/>
              <a:t>Landshoff</a:t>
            </a:r>
            <a:r>
              <a:rPr lang="en-US" sz="3200" dirty="0"/>
              <a:t> model had also been</a:t>
            </a:r>
          </a:p>
          <a:p>
            <a:r>
              <a:rPr lang="en-US" sz="3200" dirty="0"/>
              <a:t>Used  to fit </a:t>
            </a:r>
            <a:r>
              <a:rPr lang="en-US" sz="3200" dirty="0" err="1"/>
              <a:t>ρ</a:t>
            </a:r>
            <a:r>
              <a:rPr lang="en-US" sz="3200" dirty="0"/>
              <a:t>, </a:t>
            </a:r>
            <a:r>
              <a:rPr lang="en-US" sz="3200" dirty="0" err="1"/>
              <a:t>φ</a:t>
            </a:r>
            <a:r>
              <a:rPr lang="en-US" sz="3200" dirty="0"/>
              <a:t>, J/</a:t>
            </a:r>
            <a:r>
              <a:rPr lang="en-US" sz="3200" dirty="0" err="1"/>
              <a:t>ψ,ϓ</a:t>
            </a:r>
            <a:r>
              <a:rPr lang="en-US" sz="3200" dirty="0"/>
              <a:t>( y(1s))  photo-production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C9FA91-238B-5234-AF47-A85A8489A3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54" b="63107"/>
          <a:stretch/>
        </p:blipFill>
        <p:spPr>
          <a:xfrm>
            <a:off x="123290" y="474369"/>
            <a:ext cx="11843452" cy="47628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0DAF53-F9ED-530D-75E1-1D9776ECEC1A}"/>
              </a:ext>
            </a:extLst>
          </p:cNvPr>
          <p:cNvSpPr txBox="1"/>
          <p:nvPr/>
        </p:nvSpPr>
        <p:spPr>
          <a:xfrm>
            <a:off x="2713861" y="1448191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1A6D03-470A-7077-29F8-AA6BC11734AA}"/>
              </a:ext>
            </a:extLst>
          </p:cNvPr>
          <p:cNvSpPr txBox="1"/>
          <p:nvPr/>
        </p:nvSpPr>
        <p:spPr>
          <a:xfrm>
            <a:off x="7871057" y="2519356"/>
            <a:ext cx="368132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Factorization approximation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58701F4-1ED7-6D18-9796-768155795246}"/>
              </a:ext>
            </a:extLst>
          </p:cNvPr>
          <p:cNvCxnSpPr/>
          <p:nvPr/>
        </p:nvCxnSpPr>
        <p:spPr>
          <a:xfrm flipH="1" flipV="1">
            <a:off x="7871057" y="1989678"/>
            <a:ext cx="839806" cy="452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FC9EDB3-0DC6-6273-0FA8-F759D3988FD5}"/>
              </a:ext>
            </a:extLst>
          </p:cNvPr>
          <p:cNvCxnSpPr/>
          <p:nvPr/>
        </p:nvCxnSpPr>
        <p:spPr>
          <a:xfrm flipH="1" flipV="1">
            <a:off x="5293895" y="2117558"/>
            <a:ext cx="2671010" cy="401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3059A4E-0E56-1C31-E041-6D10BC27AD4C}"/>
              </a:ext>
            </a:extLst>
          </p:cNvPr>
          <p:cNvSpPr txBox="1"/>
          <p:nvPr/>
        </p:nvSpPr>
        <p:spPr>
          <a:xfrm>
            <a:off x="7928812" y="3633537"/>
            <a:ext cx="364138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Define s- and t-dependence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94DAFB5-A0F0-788F-D451-90EF65B52757}"/>
              </a:ext>
            </a:extLst>
          </p:cNvPr>
          <p:cNvCxnSpPr>
            <a:cxnSpLocks/>
          </p:cNvCxnSpPr>
          <p:nvPr/>
        </p:nvCxnSpPr>
        <p:spPr>
          <a:xfrm flipV="1">
            <a:off x="7062537" y="3946358"/>
            <a:ext cx="808520" cy="148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ouble Brace 24">
            <a:extLst>
              <a:ext uri="{FF2B5EF4-FFF2-40B4-BE49-F238E27FC236}">
                <a16:creationId xmlns:a16="http://schemas.microsoft.com/office/drawing/2014/main" id="{1D94A162-1458-6085-B00A-CE6E473C8350}"/>
              </a:ext>
            </a:extLst>
          </p:cNvPr>
          <p:cNvSpPr/>
          <p:nvPr/>
        </p:nvSpPr>
        <p:spPr>
          <a:xfrm>
            <a:off x="5851359" y="4095202"/>
            <a:ext cx="1211178" cy="91440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462D8A-AED8-50B6-7596-A522AF1272B1}"/>
              </a:ext>
            </a:extLst>
          </p:cNvPr>
          <p:cNvCxnSpPr>
            <a:cxnSpLocks/>
          </p:cNvCxnSpPr>
          <p:nvPr/>
        </p:nvCxnSpPr>
        <p:spPr>
          <a:xfrm flipV="1">
            <a:off x="7076037" y="4017733"/>
            <a:ext cx="808520" cy="148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544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0E72C3-FB70-1E76-9DB1-273A046052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61" r="5499" b="6601"/>
          <a:stretch/>
        </p:blipFill>
        <p:spPr>
          <a:xfrm>
            <a:off x="6233855" y="1064095"/>
            <a:ext cx="5376106" cy="5793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6E0E7F-736D-3DA7-4130-E21CA242D3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764" b="6248"/>
          <a:stretch/>
        </p:blipFill>
        <p:spPr>
          <a:xfrm>
            <a:off x="582040" y="1370445"/>
            <a:ext cx="4812994" cy="53192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62B333-522D-5EF8-D314-36835B513AEE}"/>
              </a:ext>
            </a:extLst>
          </p:cNvPr>
          <p:cNvSpPr txBox="1"/>
          <p:nvPr/>
        </p:nvSpPr>
        <p:spPr>
          <a:xfrm>
            <a:off x="1658470" y="1097279"/>
            <a:ext cx="408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cross sections (</a:t>
            </a:r>
            <a:r>
              <a:rPr lang="en-US" dirty="0" err="1"/>
              <a:t>ϒ</a:t>
            </a:r>
            <a:r>
              <a:rPr lang="en-US" dirty="0"/>
              <a:t> + p → V  + p)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2B21BA-0E78-49F8-2182-C33E5B43A73F}"/>
              </a:ext>
            </a:extLst>
          </p:cNvPr>
          <p:cNvSpPr txBox="1"/>
          <p:nvPr/>
        </p:nvSpPr>
        <p:spPr>
          <a:xfrm>
            <a:off x="7103355" y="1185779"/>
            <a:ext cx="248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dσ</a:t>
            </a:r>
            <a:r>
              <a:rPr lang="en-US" dirty="0"/>
              <a:t>/dt  (</a:t>
            </a:r>
            <a:r>
              <a:rPr lang="en-US" dirty="0" err="1"/>
              <a:t>ϒ</a:t>
            </a:r>
            <a:r>
              <a:rPr lang="en-US" dirty="0"/>
              <a:t>  + p →  J/</a:t>
            </a:r>
            <a:r>
              <a:rPr lang="en-US" dirty="0" err="1"/>
              <a:t>ψ</a:t>
            </a:r>
            <a:r>
              <a:rPr lang="en-US" dirty="0"/>
              <a:t> + p)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2E20B6E-F77A-5A5F-C133-3D500F982218}"/>
                  </a:ext>
                </a:extLst>
              </p14:cNvPr>
              <p14:cNvContentPartPr/>
              <p14:nvPr/>
            </p14:nvContentPartPr>
            <p14:xfrm>
              <a:off x="5518695" y="2914095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2E20B6E-F77A-5A5F-C133-3D500F98221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09695" y="290509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A6FE84D-F4FD-5F95-0C1C-890804289513}"/>
                  </a:ext>
                </a:extLst>
              </p14:cNvPr>
              <p14:cNvContentPartPr/>
              <p14:nvPr/>
            </p14:nvContentPartPr>
            <p14:xfrm>
              <a:off x="881535" y="959655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A6FE84D-F4FD-5F95-0C1C-89080428951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2895" y="950655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8E71421-F9DC-F2F8-8276-F13D354B8296}"/>
              </a:ext>
            </a:extLst>
          </p:cNvPr>
          <p:cNvCxnSpPr/>
          <p:nvPr/>
        </p:nvCxnSpPr>
        <p:spPr>
          <a:xfrm>
            <a:off x="5266534" y="1828800"/>
            <a:ext cx="86051" cy="48619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884C09F-943A-B30F-3E5D-16429DA60181}"/>
              </a:ext>
            </a:extLst>
          </p:cNvPr>
          <p:cNvSpPr txBox="1"/>
          <p:nvPr/>
        </p:nvSpPr>
        <p:spPr>
          <a:xfrm>
            <a:off x="1117046" y="336874"/>
            <a:ext cx="9107173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Pomeron-Exchange  Model (fits by Wu and Lee, 2013)</a:t>
            </a:r>
          </a:p>
        </p:txBody>
      </p:sp>
    </p:spTree>
    <p:extLst>
      <p:ext uri="{BB962C8B-B14F-4D97-AF65-F5344CB8AC3E}">
        <p14:creationId xmlns:p14="http://schemas.microsoft.com/office/powerpoint/2010/main" val="2207153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759395-18A7-D189-CEFC-6B60EB30C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5368863" cy="4148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F9E29B-475A-83B2-7625-7E95C4746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862" y="-1"/>
            <a:ext cx="5440825" cy="40301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8D9503-4091-29C5-1CDF-08013E9C44EC}"/>
              </a:ext>
            </a:extLst>
          </p:cNvPr>
          <p:cNvSpPr txBox="1"/>
          <p:nvPr/>
        </p:nvSpPr>
        <p:spPr>
          <a:xfrm>
            <a:off x="142502" y="4453248"/>
            <a:ext cx="5976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Parameters:  Pomeron-quark coupling constants : β(u/d), β (c)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7F5459-C817-E0E5-1DF4-5C42EFD7DC26}"/>
              </a:ext>
            </a:extLst>
          </p:cNvPr>
          <p:cNvSpPr txBox="1"/>
          <p:nvPr/>
        </p:nvSpPr>
        <p:spPr>
          <a:xfrm>
            <a:off x="4797636" y="60089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D05FC9-8606-88CF-6AC7-7FCFFC79F8C1}"/>
              </a:ext>
            </a:extLst>
          </p:cNvPr>
          <p:cNvSpPr txBox="1"/>
          <p:nvPr/>
        </p:nvSpPr>
        <p:spPr>
          <a:xfrm>
            <a:off x="5058888" y="581890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α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9F41E5-4491-7727-E7C0-F447ED58A17D}"/>
              </a:ext>
            </a:extLst>
          </p:cNvPr>
          <p:cNvSpPr txBox="1"/>
          <p:nvPr/>
        </p:nvSpPr>
        <p:spPr>
          <a:xfrm>
            <a:off x="5225142" y="596261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0    1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47E2DE-5701-FDAC-E5C3-DCD46A742A4A}"/>
              </a:ext>
            </a:extLst>
          </p:cNvPr>
          <p:cNvSpPr txBox="1"/>
          <p:nvPr/>
        </p:nvSpPr>
        <p:spPr>
          <a:xfrm>
            <a:off x="5460672" y="5805055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α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7B7B33-20D9-4B58-BFAE-D0C1BCF77C64}"/>
              </a:ext>
            </a:extLst>
          </p:cNvPr>
          <p:cNvSpPr txBox="1"/>
          <p:nvPr/>
        </p:nvSpPr>
        <p:spPr>
          <a:xfrm>
            <a:off x="5320147" y="581890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9A5BCD-62F6-A40C-72A6-799165761C25}"/>
              </a:ext>
            </a:extLst>
          </p:cNvPr>
          <p:cNvSpPr txBox="1"/>
          <p:nvPr/>
        </p:nvSpPr>
        <p:spPr>
          <a:xfrm>
            <a:off x="5677318" y="5818911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556ECB-7D5A-66C6-8966-32891E00CEFB}"/>
              </a:ext>
            </a:extLst>
          </p:cNvPr>
          <p:cNvSpPr txBox="1"/>
          <p:nvPr/>
        </p:nvSpPr>
        <p:spPr>
          <a:xfrm>
            <a:off x="4797636" y="504702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      (t)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83215A-58BE-C554-F56F-11F1743052D8}"/>
              </a:ext>
            </a:extLst>
          </p:cNvPr>
          <p:cNvSpPr txBox="1"/>
          <p:nvPr/>
        </p:nvSpPr>
        <p:spPr>
          <a:xfrm>
            <a:off x="4929175" y="5213269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J/</a:t>
            </a:r>
            <a:r>
              <a:rPr lang="en-US" dirty="0" err="1"/>
              <a:t>ψ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7D31A-1487-E967-AF67-933334E1D587}"/>
              </a:ext>
            </a:extLst>
          </p:cNvPr>
          <p:cNvSpPr txBox="1"/>
          <p:nvPr/>
        </p:nvSpPr>
        <p:spPr>
          <a:xfrm>
            <a:off x="2541320" y="4999519"/>
            <a:ext cx="2213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J/</a:t>
            </a:r>
            <a:r>
              <a:rPr lang="en-US" dirty="0" err="1"/>
              <a:t>ψ</a:t>
            </a:r>
            <a:r>
              <a:rPr lang="en-US" dirty="0"/>
              <a:t> E.M. form factor 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50CFC6-841F-1635-8AE9-651C0A2BDE67}"/>
              </a:ext>
            </a:extLst>
          </p:cNvPr>
          <p:cNvSpPr txBox="1"/>
          <p:nvPr/>
        </p:nvSpPr>
        <p:spPr>
          <a:xfrm>
            <a:off x="2719454" y="5997033"/>
            <a:ext cx="2068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Pomeron trajectory:</a:t>
            </a:r>
          </a:p>
        </p:txBody>
      </p:sp>
      <p:sp>
        <p:nvSpPr>
          <p:cNvPr id="15" name="Up Arrow 14">
            <a:extLst>
              <a:ext uri="{FF2B5EF4-FFF2-40B4-BE49-F238E27FC236}">
                <a16:creationId xmlns:a16="http://schemas.microsoft.com/office/drawing/2014/main" id="{4896C187-3AEC-726D-74C6-4B142DA62540}"/>
              </a:ext>
            </a:extLst>
          </p:cNvPr>
          <p:cNvSpPr/>
          <p:nvPr/>
        </p:nvSpPr>
        <p:spPr>
          <a:xfrm>
            <a:off x="9512140" y="3895106"/>
            <a:ext cx="320635" cy="83127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88460E-E139-B541-5BF9-6BFA1DEF16A8}"/>
              </a:ext>
            </a:extLst>
          </p:cNvPr>
          <p:cNvSpPr txBox="1"/>
          <p:nvPr/>
        </p:nvSpPr>
        <p:spPr>
          <a:xfrm>
            <a:off x="7771826" y="4997826"/>
            <a:ext cx="4200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Disagree with  </a:t>
            </a:r>
            <a:r>
              <a:rPr lang="en-US" sz="3200" dirty="0" err="1">
                <a:solidFill>
                  <a:srgbClr val="FF0000"/>
                </a:solidFill>
              </a:rPr>
              <a:t>JLab</a:t>
            </a:r>
            <a:r>
              <a:rPr lang="en-US" sz="3200" dirty="0">
                <a:solidFill>
                  <a:srgbClr val="FF0000"/>
                </a:solidFill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719741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B2AE87-55C8-CE53-8243-5E6915C9CF60}"/>
              </a:ext>
            </a:extLst>
          </p:cNvPr>
          <p:cNvSpPr txBox="1"/>
          <p:nvPr/>
        </p:nvSpPr>
        <p:spPr>
          <a:xfrm>
            <a:off x="2268188" y="1021284"/>
            <a:ext cx="844211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3200" dirty="0"/>
              <a:t>Extend Pomeron-exchange  model to include</a:t>
            </a:r>
          </a:p>
          <a:p>
            <a:r>
              <a:rPr lang="en-US" sz="3200" dirty="0"/>
              <a:t>     additional mechanisms which are </a:t>
            </a:r>
            <a:r>
              <a:rPr lang="en-US" sz="3200" dirty="0">
                <a:solidFill>
                  <a:srgbClr val="FF0000"/>
                </a:solidFill>
              </a:rPr>
              <a:t>important</a:t>
            </a:r>
          </a:p>
          <a:p>
            <a:r>
              <a:rPr lang="en-US" sz="3200" dirty="0"/>
              <a:t>      </a:t>
            </a:r>
            <a:r>
              <a:rPr lang="en-US" sz="3200" dirty="0">
                <a:solidFill>
                  <a:srgbClr val="FF0000"/>
                </a:solidFill>
              </a:rPr>
              <a:t>at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low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energies</a:t>
            </a:r>
            <a:r>
              <a:rPr lang="en-US" sz="3200" dirty="0"/>
              <a:t> and negligible at high energies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      include  </a:t>
            </a:r>
            <a:r>
              <a:rPr lang="en-US" sz="3200" dirty="0">
                <a:solidFill>
                  <a:srgbClr val="FF0000"/>
                </a:solidFill>
              </a:rPr>
              <a:t>multi-gluon</a:t>
            </a:r>
            <a:r>
              <a:rPr lang="en-US" sz="3200" dirty="0"/>
              <a:t> exchange J/</a:t>
            </a:r>
            <a:r>
              <a:rPr lang="en-US" sz="3200" dirty="0" err="1"/>
              <a:t>ψ</a:t>
            </a:r>
            <a:r>
              <a:rPr lang="en-US" sz="3200" dirty="0"/>
              <a:t>-N potential </a:t>
            </a:r>
          </a:p>
          <a:p>
            <a:r>
              <a:rPr lang="en-US" sz="3200" dirty="0"/>
              <a:t>      extracted from  LQCD </a:t>
            </a:r>
          </a:p>
          <a:p>
            <a:endParaRPr lang="en-US" sz="3200" dirty="0"/>
          </a:p>
          <a:p>
            <a:r>
              <a:rPr lang="en-US" sz="3200" dirty="0"/>
              <a:t>       </a:t>
            </a:r>
          </a:p>
          <a:p>
            <a:r>
              <a:rPr lang="en-US" sz="3200" dirty="0"/>
              <a:t>      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682C176A-9F91-D0D2-CA14-4C444EB0C4C1}"/>
              </a:ext>
            </a:extLst>
          </p:cNvPr>
          <p:cNvSpPr/>
          <p:nvPr/>
        </p:nvSpPr>
        <p:spPr>
          <a:xfrm>
            <a:off x="2980267" y="281093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5AE31F-8653-6951-2600-B6B28104F678}"/>
              </a:ext>
            </a:extLst>
          </p:cNvPr>
          <p:cNvSpPr txBox="1"/>
          <p:nvPr/>
        </p:nvSpPr>
        <p:spPr>
          <a:xfrm>
            <a:off x="4833254" y="320638"/>
            <a:ext cx="2034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Next </a:t>
            </a:r>
            <a:r>
              <a:rPr lang="en-US" sz="3200" dirty="0">
                <a:solidFill>
                  <a:srgbClr val="FF0000"/>
                </a:solidFill>
              </a:rPr>
              <a:t>steps</a:t>
            </a:r>
            <a:r>
              <a:rPr lang="en-US" sz="3200" dirty="0"/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A00973-4845-BCC6-510C-5B1B6E0DB20A}"/>
              </a:ext>
            </a:extLst>
          </p:cNvPr>
          <p:cNvSpPr txBox="1"/>
          <p:nvPr/>
        </p:nvSpPr>
        <p:spPr>
          <a:xfrm>
            <a:off x="3695065" y="5258857"/>
            <a:ext cx="362798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N and J/</a:t>
            </a:r>
            <a:r>
              <a:rPr lang="en-US" sz="3200" dirty="0" err="1"/>
              <a:t>ψ</a:t>
            </a:r>
            <a:r>
              <a:rPr lang="en-US" sz="3200" dirty="0"/>
              <a:t> are at rest</a:t>
            </a:r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3F30E6F1-3AAA-01BA-68B1-CCE81EF6DE36}"/>
              </a:ext>
            </a:extLst>
          </p:cNvPr>
          <p:cNvSpPr/>
          <p:nvPr/>
        </p:nvSpPr>
        <p:spPr>
          <a:xfrm>
            <a:off x="5872730" y="4415278"/>
            <a:ext cx="304800" cy="81814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38A99D-B01C-729F-B635-B6E084F3554F}"/>
              </a:ext>
            </a:extLst>
          </p:cNvPr>
          <p:cNvSpPr txBox="1"/>
          <p:nvPr/>
        </p:nvSpPr>
        <p:spPr>
          <a:xfrm>
            <a:off x="7836062" y="4757200"/>
            <a:ext cx="427694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Valid for scattering at low energy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4340BA38-F0F6-F57B-AE4A-D71D6E92CB55}"/>
              </a:ext>
            </a:extLst>
          </p:cNvPr>
          <p:cNvSpPr/>
          <p:nvPr/>
        </p:nvSpPr>
        <p:spPr>
          <a:xfrm>
            <a:off x="8819909" y="3923816"/>
            <a:ext cx="150471" cy="7741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91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9135</TotalTime>
  <Words>2078</Words>
  <Application>Microsoft Macintosh PowerPoint</Application>
  <PresentationFormat>Widescreen</PresentationFormat>
  <Paragraphs>483</Paragraphs>
  <Slides>48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Lee</dc:creator>
  <cp:lastModifiedBy>Harry Lee</cp:lastModifiedBy>
  <cp:revision>167</cp:revision>
  <dcterms:created xsi:type="dcterms:W3CDTF">2022-06-04T18:43:02Z</dcterms:created>
  <dcterms:modified xsi:type="dcterms:W3CDTF">2022-07-10T03:46:35Z</dcterms:modified>
</cp:coreProperties>
</file>