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 snapToGrid="0" snapToObjects="1">
      <p:cViewPr varScale="1">
        <p:scale>
          <a:sx n="124" d="100"/>
          <a:sy n="124" d="100"/>
        </p:scale>
        <p:origin x="64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6375F4-45DD-DE0F-925D-5FEB994139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B046FA8-45A5-AAEE-3BBE-6988CCAB4D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8BE9A0-522E-74BF-0643-7C4BF8479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9B355-1381-3B43-83DC-B8B58D699A98}" type="datetimeFigureOut">
              <a:rPr lang="en-US" smtClean="0"/>
              <a:t>7/10/22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AA600B-DC96-0B06-C973-2053375EB7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D8239F-6A35-FBCC-11CF-98743AE438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C33FF-C6E1-3D49-B49E-323C9D9BFB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8538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B6BB66-A464-80C5-7B52-C13AF3546C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D4B6A1E-AA0B-2C77-9C97-D10248C91D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29EF22-9277-79AB-4DAC-F092A6C250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9B355-1381-3B43-83DC-B8B58D699A98}" type="datetimeFigureOut">
              <a:rPr lang="en-US" smtClean="0"/>
              <a:t>7/10/22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DD5F48-8A1E-004A-103F-9B2D9D6769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608DFA-790F-3940-FE03-1AA0C2401E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C33FF-C6E1-3D49-B49E-323C9D9BFB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2067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324332A-84D1-C733-8AB3-F96116473CB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0450321-61E2-0B07-CDCF-B606960B63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472F78-055C-8D4C-627A-C0FAFA3E1E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9B355-1381-3B43-83DC-B8B58D699A98}" type="datetimeFigureOut">
              <a:rPr lang="en-US" smtClean="0"/>
              <a:t>7/10/22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C7CE4D-60F3-B83A-6F55-6850B5AD8B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0394C4-9342-975C-33E6-2D6591F59E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C33FF-C6E1-3D49-B49E-323C9D9BFB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5424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6E3CC7-7AF1-4A05-FCC2-6058494E8B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3AE515-8746-BB60-D2A8-18CA4FEFFD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2C585D-A783-9526-26B3-964C2CC239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9B355-1381-3B43-83DC-B8B58D699A98}" type="datetimeFigureOut">
              <a:rPr lang="en-US" smtClean="0"/>
              <a:t>7/10/22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F07DF6-ADD4-03A7-8526-A10EECD2E4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B06914-0B76-D58A-D99E-49530B7597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C33FF-C6E1-3D49-B49E-323C9D9BFB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530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D50D37-11EE-6A21-8F52-75F5288DEF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B8F790-39D4-3E9A-EE4E-C911DFD4D8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56F6DE-EE16-A481-0E65-B0413A4DA6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9B355-1381-3B43-83DC-B8B58D699A98}" type="datetimeFigureOut">
              <a:rPr lang="en-US" smtClean="0"/>
              <a:t>7/10/22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E7157E-FB0F-A3F8-B1B7-573D421E41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4DDB99-F39D-2429-11CB-4B76057321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C33FF-C6E1-3D49-B49E-323C9D9BFB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48561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B655C2-02DF-C88A-8977-AA3FFCF7FB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3B4693-DC93-A65C-A0BE-8EEBBF6CEA1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A77173-1F57-0278-8BC6-6039669F1D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ED2B40-C6B2-0C79-4CCB-AA3143EEE7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9B355-1381-3B43-83DC-B8B58D699A98}" type="datetimeFigureOut">
              <a:rPr lang="en-US" smtClean="0"/>
              <a:t>7/10/22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1A4192-DD9B-34CE-DCB4-AB0195F80B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47373CE-E998-B5DE-B0B3-D720A4947D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C33FF-C6E1-3D49-B49E-323C9D9BFB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615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BAA1A8-5252-1A74-AC24-644F9864A2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30CA6C-6A5D-6CB8-3D2B-5F67CD3AA7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A379EF2-F6EB-A01F-1181-3DED5D7A04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5F4405C-2520-D755-4AF4-01A51C319F6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0485B8D-6504-9A9D-1006-DCB79CF5E74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7F80353-E527-1CDA-1356-6118BCA761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9B355-1381-3B43-83DC-B8B58D699A98}" type="datetimeFigureOut">
              <a:rPr lang="en-US" smtClean="0"/>
              <a:t>7/10/22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C534BDC-3A20-21D5-5335-BB89FA3B3C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A649DA7-52D0-6B45-BE55-53F42AFCD0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C33FF-C6E1-3D49-B49E-323C9D9BFB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0783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7C3EA9-EEFB-AD65-4210-A6537E510F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26E23F2-E94D-AA38-73D8-1550F1D393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9B355-1381-3B43-83DC-B8B58D699A98}" type="datetimeFigureOut">
              <a:rPr lang="en-US" smtClean="0"/>
              <a:t>7/10/22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4AE9AF0-F94F-31E2-2389-C1F68C1827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30BF06E-78E5-8078-B6AA-C197A08FB1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C33FF-C6E1-3D49-B49E-323C9D9BFB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4338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FD05D9A-E4EF-BA64-D936-126092D4F9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9B355-1381-3B43-83DC-B8B58D699A98}" type="datetimeFigureOut">
              <a:rPr lang="en-US" smtClean="0"/>
              <a:t>7/10/22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CCD4E3B-31BA-BF1B-4D5B-DB18240809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B3EF9E0-B609-6B65-9EAD-142B7E4F5D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C33FF-C6E1-3D49-B49E-323C9D9BFB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4785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A84D5A-8459-19E6-180B-9061D0F140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086251-B417-75C8-B231-648EE5B64B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BE36772-A45B-509E-E663-5A8011EBB5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1051B4-2978-B77A-4229-ADC7E227DC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9B355-1381-3B43-83DC-B8B58D699A98}" type="datetimeFigureOut">
              <a:rPr lang="en-US" smtClean="0"/>
              <a:t>7/10/22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055EE61-5016-A47B-9A26-0AA7606A27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98705F-965E-4E13-D9A8-50BDACC5DE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C33FF-C6E1-3D49-B49E-323C9D9BFB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6603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88416C-4D92-9A3D-B8DF-A9FC729F26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693D97F-1359-D6A7-6D7D-DD74DAF24E4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C5355CD-AD49-F55E-B166-BE85DEBCC4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1C754BB-4EFC-C4AC-FE7C-DE44F865E2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9B355-1381-3B43-83DC-B8B58D699A98}" type="datetimeFigureOut">
              <a:rPr lang="en-US" smtClean="0"/>
              <a:t>7/10/22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D05DD51-5B23-35E3-7676-8BE6D16DFA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04F8BC-80D1-F3E4-B846-31BCFC82AF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C33FF-C6E1-3D49-B49E-323C9D9BFB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346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200774A-F266-7F23-7511-30C94B7F9B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7E8F84-58D6-7827-4113-0870C7C950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4B2F1C-E27E-8B99-6CF3-17858038B6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B9B355-1381-3B43-83DC-B8B58D699A98}" type="datetimeFigureOut">
              <a:rPr lang="en-US" smtClean="0"/>
              <a:t>7/10/22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0A3034-79A9-9F36-4621-BA98B323B0C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A1B14B-1A1C-842F-F3CA-9AD8332FB93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1C33FF-C6E1-3D49-B49E-323C9D9BFB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1881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9016FD83-672A-D884-9D2E-9AA58E6A00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66797" y="2742064"/>
            <a:ext cx="10243457" cy="4409850"/>
          </a:xfrm>
        </p:spPr>
        <p:txBody>
          <a:bodyPr>
            <a:normAutofit fontScale="92500" lnSpcReduction="10000"/>
          </a:bodyPr>
          <a:lstStyle/>
          <a:p>
            <a:r>
              <a:rPr lang="en-US" b="1" u="sng" dirty="0"/>
              <a:t>Organizing Committee</a:t>
            </a:r>
            <a:endParaRPr lang="en-US" dirty="0"/>
          </a:p>
          <a:p>
            <a:br>
              <a:rPr lang="en-US" dirty="0"/>
            </a:br>
            <a:r>
              <a:rPr lang="en-US" dirty="0"/>
              <a:t>Volker Burkert (Jefferson Lab)</a:t>
            </a:r>
            <a:br>
              <a:rPr lang="en-US" dirty="0"/>
            </a:br>
            <a:r>
              <a:rPr lang="en-US" dirty="0"/>
              <a:t>Philip Cole (Lamar U.)</a:t>
            </a:r>
            <a:br>
              <a:rPr lang="en-US" dirty="0"/>
            </a:br>
            <a:r>
              <a:rPr lang="en-US" dirty="0" err="1"/>
              <a:t>Chueng-Ryong</a:t>
            </a:r>
            <a:r>
              <a:rPr lang="en-US" dirty="0"/>
              <a:t> Ji (North Carolina State U.)</a:t>
            </a:r>
            <a:br>
              <a:rPr lang="en-US" dirty="0"/>
            </a:br>
            <a:r>
              <a:rPr lang="en-US" dirty="0" err="1"/>
              <a:t>Kyungseon</a:t>
            </a:r>
            <a:r>
              <a:rPr lang="en-US" dirty="0"/>
              <a:t> </a:t>
            </a:r>
            <a:r>
              <a:rPr lang="en-US" dirty="0" err="1"/>
              <a:t>Joo</a:t>
            </a:r>
            <a:r>
              <a:rPr lang="en-US" dirty="0"/>
              <a:t> (U. Connecticut)</a:t>
            </a:r>
            <a:br>
              <a:rPr lang="en-US" dirty="0"/>
            </a:br>
            <a:r>
              <a:rPr lang="en-US" dirty="0"/>
              <a:t>Tsung-</a:t>
            </a:r>
            <a:r>
              <a:rPr lang="en-US" dirty="0" err="1"/>
              <a:t>Shung</a:t>
            </a:r>
            <a:r>
              <a:rPr lang="en-US" dirty="0"/>
              <a:t> H. Lee (Argonne National Lab.)</a:t>
            </a:r>
            <a:br>
              <a:rPr lang="en-US" dirty="0"/>
            </a:br>
            <a:r>
              <a:rPr lang="en-US" dirty="0"/>
              <a:t>Viktor </a:t>
            </a:r>
            <a:r>
              <a:rPr lang="en-US" dirty="0" err="1"/>
              <a:t>Mokeev</a:t>
            </a:r>
            <a:r>
              <a:rPr lang="en-US" dirty="0"/>
              <a:t> (Jefferson Lab)</a:t>
            </a:r>
            <a:br>
              <a:rPr lang="en-US" dirty="0"/>
            </a:br>
            <a:r>
              <a:rPr lang="en-US" dirty="0" err="1"/>
              <a:t>Yongseok</a:t>
            </a:r>
            <a:r>
              <a:rPr lang="en-US" dirty="0"/>
              <a:t> Oh (Kyungpook National U.)</a:t>
            </a:r>
            <a:br>
              <a:rPr lang="en-US" dirty="0"/>
            </a:br>
            <a:r>
              <a:rPr lang="en-US" dirty="0"/>
              <a:t>Beatrice Ramstein (</a:t>
            </a:r>
            <a:r>
              <a:rPr lang="en-US" dirty="0" err="1"/>
              <a:t>IJCLab</a:t>
            </a:r>
            <a:r>
              <a:rPr lang="en-US" dirty="0"/>
              <a:t>)</a:t>
            </a:r>
            <a:br>
              <a:rPr lang="en-US" dirty="0"/>
            </a:br>
            <a:r>
              <a:rPr lang="en-US" dirty="0"/>
              <a:t>James </a:t>
            </a:r>
            <a:r>
              <a:rPr lang="en-US" dirty="0" err="1"/>
              <a:t>Ritman</a:t>
            </a:r>
            <a:r>
              <a:rPr lang="en-US" dirty="0"/>
              <a:t> (FZ </a:t>
            </a:r>
            <a:r>
              <a:rPr lang="en-US" dirty="0" err="1"/>
              <a:t>Juelich</a:t>
            </a:r>
            <a:r>
              <a:rPr lang="en-US" dirty="0"/>
              <a:t>)</a:t>
            </a:r>
            <a:br>
              <a:rPr lang="en-US" dirty="0"/>
            </a:br>
            <a:r>
              <a:rPr lang="en-US" dirty="0"/>
              <a:t>Craig Roberts (Nanjing U.)</a:t>
            </a:r>
            <a:br>
              <a:rPr lang="en-US" dirty="0"/>
            </a:br>
            <a:r>
              <a:rPr lang="en-US" dirty="0"/>
              <a:t>Hiroyuki </a:t>
            </a:r>
            <a:r>
              <a:rPr lang="en-US" dirty="0" err="1"/>
              <a:t>Sako</a:t>
            </a:r>
            <a:r>
              <a:rPr lang="en-US" dirty="0"/>
              <a:t> (JAEA)</a:t>
            </a:r>
            <a:br>
              <a:rPr lang="en-US" dirty="0"/>
            </a:br>
            <a:r>
              <a:rPr lang="en-US" dirty="0"/>
              <a:t>Hartmut </a:t>
            </a:r>
            <a:r>
              <a:rPr lang="en-US" dirty="0" err="1"/>
              <a:t>Schmieden</a:t>
            </a:r>
            <a:r>
              <a:rPr lang="en-US" dirty="0"/>
              <a:t> (U. Bonn)</a:t>
            </a:r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F018CBE-538B-A179-4A2D-AA6C517C28B5}"/>
              </a:ext>
            </a:extLst>
          </p:cNvPr>
          <p:cNvSpPr txBox="1"/>
          <p:nvPr/>
        </p:nvSpPr>
        <p:spPr>
          <a:xfrm>
            <a:off x="838197" y="555171"/>
            <a:ext cx="1102722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       APCTP  Workshop on Nuclear Physics  2022:</a:t>
            </a:r>
          </a:p>
          <a:p>
            <a:r>
              <a:rPr lang="en-US" sz="4000" dirty="0"/>
              <a:t>         Physics of Excited Hadrons in the Present  </a:t>
            </a:r>
          </a:p>
          <a:p>
            <a:r>
              <a:rPr lang="en-US" sz="4000" dirty="0"/>
              <a:t>         and Future Facilities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35319810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CA7FB4DB-AEBF-C4F5-3B73-9DDCBEFE8A39}"/>
              </a:ext>
            </a:extLst>
          </p:cNvPr>
          <p:cNvSpPr txBox="1"/>
          <p:nvPr/>
        </p:nvSpPr>
        <p:spPr>
          <a:xfrm>
            <a:off x="1861456" y="1426029"/>
            <a:ext cx="852351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Chairs: </a:t>
            </a:r>
            <a:r>
              <a:rPr lang="en-US" sz="3200" dirty="0" err="1"/>
              <a:t>Yongseok</a:t>
            </a:r>
            <a:r>
              <a:rPr lang="en-US" sz="3200" dirty="0"/>
              <a:t> Oh and  </a:t>
            </a:r>
            <a:r>
              <a:rPr lang="en-US" sz="3200" dirty="0" err="1"/>
              <a:t>Kyungseon</a:t>
            </a:r>
            <a:r>
              <a:rPr lang="en-US" sz="3200" dirty="0"/>
              <a:t> </a:t>
            </a:r>
            <a:r>
              <a:rPr lang="en-US" sz="3200" dirty="0" err="1"/>
              <a:t>Joo</a:t>
            </a:r>
            <a:endParaRPr lang="en-US" sz="3200" dirty="0"/>
          </a:p>
          <a:p>
            <a:endParaRPr lang="en-US" sz="3200" dirty="0"/>
          </a:p>
          <a:p>
            <a:r>
              <a:rPr lang="en-US" sz="3200" dirty="0"/>
              <a:t>Support by Prof.  </a:t>
            </a:r>
            <a:r>
              <a:rPr lang="en-US" sz="3200" dirty="0" err="1"/>
              <a:t>Yunkyu</a:t>
            </a:r>
            <a:r>
              <a:rPr lang="en-US" sz="3200" dirty="0"/>
              <a:t>  Bang, Director of  APCTP</a:t>
            </a:r>
          </a:p>
        </p:txBody>
      </p:sp>
    </p:spTree>
    <p:extLst>
      <p:ext uri="{BB962C8B-B14F-4D97-AF65-F5344CB8AC3E}">
        <p14:creationId xmlns:p14="http://schemas.microsoft.com/office/powerpoint/2010/main" val="15347305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579E0AB-1F47-C1B2-4906-AF5B0E677D4F}"/>
              </a:ext>
            </a:extLst>
          </p:cNvPr>
          <p:cNvSpPr txBox="1"/>
          <p:nvPr/>
        </p:nvSpPr>
        <p:spPr>
          <a:xfrm>
            <a:off x="1306286" y="511627"/>
            <a:ext cx="10094045" cy="206210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3200" dirty="0"/>
              <a:t>Study of N → N* over a broad range of </a:t>
            </a:r>
            <a:r>
              <a:rPr lang="en-US" sz="3200" i="1" dirty="0"/>
              <a:t>Q</a:t>
            </a:r>
            <a:r>
              <a:rPr lang="en-US" sz="3200" i="1" baseline="30000" dirty="0"/>
              <a:t>2</a:t>
            </a:r>
            <a:r>
              <a:rPr lang="en-US" sz="3200" dirty="0"/>
              <a:t> will reveal how</a:t>
            </a:r>
          </a:p>
          <a:p>
            <a:r>
              <a:rPr lang="en-US" sz="3200" dirty="0"/>
              <a:t>the nucleon mass is dynamically generated from massless</a:t>
            </a:r>
          </a:p>
          <a:p>
            <a:r>
              <a:rPr lang="en-US" sz="3200" dirty="0"/>
              <a:t>quarks of PQCD and provide information on the effects of</a:t>
            </a:r>
          </a:p>
          <a:p>
            <a:r>
              <a:rPr lang="en-US" sz="3200" dirty="0"/>
              <a:t>meson-baryon cloud.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F49DF05-D10A-74C5-9E27-0DFF244B1D64}"/>
              </a:ext>
            </a:extLst>
          </p:cNvPr>
          <p:cNvSpPr txBox="1"/>
          <p:nvPr/>
        </p:nvSpPr>
        <p:spPr>
          <a:xfrm>
            <a:off x="8033664" y="127363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2" name="Down Arrow 1">
            <a:extLst>
              <a:ext uri="{FF2B5EF4-FFF2-40B4-BE49-F238E27FC236}">
                <a16:creationId xmlns:a16="http://schemas.microsoft.com/office/drawing/2014/main" id="{07062599-7972-3797-934D-298F2F1740E1}"/>
              </a:ext>
            </a:extLst>
          </p:cNvPr>
          <p:cNvSpPr/>
          <p:nvPr/>
        </p:nvSpPr>
        <p:spPr>
          <a:xfrm>
            <a:off x="6226628" y="2573730"/>
            <a:ext cx="484632" cy="106079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BC46A7D-7841-281C-755F-ED6AC8B0E92C}"/>
              </a:ext>
            </a:extLst>
          </p:cNvPr>
          <p:cNvSpPr txBox="1"/>
          <p:nvPr/>
        </p:nvSpPr>
        <p:spPr>
          <a:xfrm>
            <a:off x="274947" y="3634522"/>
            <a:ext cx="11889217" cy="156966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3200" dirty="0"/>
              <a:t>1. Need </a:t>
            </a:r>
            <a:r>
              <a:rPr lang="en-US" sz="3200" dirty="0">
                <a:solidFill>
                  <a:srgbClr val="FF0000"/>
                </a:solidFill>
              </a:rPr>
              <a:t>extensive</a:t>
            </a:r>
            <a:r>
              <a:rPr lang="en-US" sz="3200" dirty="0"/>
              <a:t> </a:t>
            </a:r>
            <a:r>
              <a:rPr lang="en-US" sz="3200" dirty="0">
                <a:solidFill>
                  <a:srgbClr val="FF0000"/>
                </a:solidFill>
              </a:rPr>
              <a:t>data</a:t>
            </a:r>
            <a:r>
              <a:rPr lang="en-US" sz="3200" dirty="0"/>
              <a:t> of meson production reactions on  the nucleon</a:t>
            </a:r>
          </a:p>
          <a:p>
            <a:r>
              <a:rPr lang="en-US" sz="3200" dirty="0"/>
              <a:t>2. Need </a:t>
            </a:r>
            <a:r>
              <a:rPr lang="en-US" sz="3200">
                <a:solidFill>
                  <a:srgbClr val="FF0000"/>
                </a:solidFill>
              </a:rPr>
              <a:t>theoretical</a:t>
            </a:r>
            <a:r>
              <a:rPr lang="en-US" sz="3200"/>
              <a:t> </a:t>
            </a:r>
            <a:r>
              <a:rPr lang="en-US" sz="3200">
                <a:solidFill>
                  <a:srgbClr val="FF0000"/>
                </a:solidFill>
              </a:rPr>
              <a:t>models</a:t>
            </a:r>
            <a:r>
              <a:rPr lang="en-US" sz="3200"/>
              <a:t> </a:t>
            </a:r>
            <a:r>
              <a:rPr lang="en-US" sz="3200" dirty="0"/>
              <a:t>to extract the N* from the data </a:t>
            </a:r>
          </a:p>
          <a:p>
            <a:r>
              <a:rPr lang="en-US" sz="3200" dirty="0"/>
              <a:t>3. Need to </a:t>
            </a:r>
            <a:r>
              <a:rPr lang="en-US" sz="3200" dirty="0">
                <a:solidFill>
                  <a:srgbClr val="FF0000"/>
                </a:solidFill>
              </a:rPr>
              <a:t>understand</a:t>
            </a:r>
            <a:r>
              <a:rPr lang="en-US" sz="3200" dirty="0"/>
              <a:t>  the structure of N*</a:t>
            </a:r>
          </a:p>
        </p:txBody>
      </p:sp>
    </p:spTree>
    <p:extLst>
      <p:ext uri="{BB962C8B-B14F-4D97-AF65-F5344CB8AC3E}">
        <p14:creationId xmlns:p14="http://schemas.microsoft.com/office/powerpoint/2010/main" val="39519148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A5340599-B4BB-E7D5-0A8C-9E002430C0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65500" y="-37194"/>
            <a:ext cx="5461000" cy="53213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68A0BC34-2F97-FC99-C369-797699871BE0}"/>
              </a:ext>
            </a:extLst>
          </p:cNvPr>
          <p:cNvSpPr txBox="1"/>
          <p:nvPr/>
        </p:nvSpPr>
        <p:spPr>
          <a:xfrm>
            <a:off x="3058886" y="1523989"/>
            <a:ext cx="6411685" cy="64633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               Partial-wave analysis, Resonance extractions</a:t>
            </a:r>
          </a:p>
          <a:p>
            <a:r>
              <a:rPr lang="en-US" dirty="0"/>
              <a:t>                              Dynamical model analysis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954345B-71A9-27A3-3C9B-6F1478512042}"/>
              </a:ext>
            </a:extLst>
          </p:cNvPr>
          <p:cNvSpPr txBox="1"/>
          <p:nvPr/>
        </p:nvSpPr>
        <p:spPr>
          <a:xfrm>
            <a:off x="1665514" y="5459867"/>
            <a:ext cx="9469965" cy="107721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3200" dirty="0"/>
              <a:t>Requires close collaborations and interactions between</a:t>
            </a:r>
          </a:p>
          <a:p>
            <a:r>
              <a:rPr lang="en-US" sz="3200" dirty="0">
                <a:solidFill>
                  <a:srgbClr val="FF0000"/>
                </a:solidFill>
              </a:rPr>
              <a:t>Experimental</a:t>
            </a:r>
            <a:r>
              <a:rPr lang="en-US" sz="3200" dirty="0"/>
              <a:t> and </a:t>
            </a:r>
            <a:r>
              <a:rPr lang="en-US" sz="3200" dirty="0">
                <a:solidFill>
                  <a:srgbClr val="FF0000"/>
                </a:solidFill>
              </a:rPr>
              <a:t>Theoretical</a:t>
            </a:r>
            <a:r>
              <a:rPr lang="en-US" sz="3200" dirty="0"/>
              <a:t> efforts </a:t>
            </a:r>
          </a:p>
        </p:txBody>
      </p:sp>
    </p:spTree>
    <p:extLst>
      <p:ext uri="{BB962C8B-B14F-4D97-AF65-F5344CB8AC3E}">
        <p14:creationId xmlns:p14="http://schemas.microsoft.com/office/powerpoint/2010/main" val="15588241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6F49DF05-D10A-74C5-9E27-0DFF244B1D64}"/>
              </a:ext>
            </a:extLst>
          </p:cNvPr>
          <p:cNvSpPr txBox="1"/>
          <p:nvPr/>
        </p:nvSpPr>
        <p:spPr>
          <a:xfrm>
            <a:off x="8033664" y="127363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72A835F-245C-D014-C530-609755DE72F3}"/>
              </a:ext>
            </a:extLst>
          </p:cNvPr>
          <p:cNvSpPr txBox="1"/>
          <p:nvPr/>
        </p:nvSpPr>
        <p:spPr>
          <a:xfrm>
            <a:off x="1304207" y="743789"/>
            <a:ext cx="9583586" cy="107721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3200" dirty="0"/>
              <a:t>N* study requires close collaborations and interactions  </a:t>
            </a:r>
          </a:p>
          <a:p>
            <a:r>
              <a:rPr lang="en-US" sz="3200" dirty="0"/>
              <a:t>between </a:t>
            </a:r>
            <a:r>
              <a:rPr lang="en-US" sz="3200" dirty="0">
                <a:solidFill>
                  <a:srgbClr val="FF0000"/>
                </a:solidFill>
              </a:rPr>
              <a:t>Experimental</a:t>
            </a:r>
            <a:r>
              <a:rPr lang="en-US" sz="3200" dirty="0"/>
              <a:t> and </a:t>
            </a:r>
            <a:r>
              <a:rPr lang="en-US" sz="3200" dirty="0">
                <a:solidFill>
                  <a:srgbClr val="FF0000"/>
                </a:solidFill>
              </a:rPr>
              <a:t>Theoretical</a:t>
            </a:r>
            <a:r>
              <a:rPr lang="en-US" sz="3200" dirty="0"/>
              <a:t> efforts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48B3045-FCC1-6282-FB17-9D82DC9CE57D}"/>
              </a:ext>
            </a:extLst>
          </p:cNvPr>
          <p:cNvSpPr txBox="1"/>
          <p:nvPr/>
        </p:nvSpPr>
        <p:spPr>
          <a:xfrm>
            <a:off x="2558143" y="2664631"/>
            <a:ext cx="6623288" cy="5847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3200" dirty="0"/>
              <a:t>has  been realized during  1990 - today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387B01B-FEB1-DCA0-3F98-FAFFDD9DF13E}"/>
              </a:ext>
            </a:extLst>
          </p:cNvPr>
          <p:cNvSpPr txBox="1"/>
          <p:nvPr/>
        </p:nvSpPr>
        <p:spPr>
          <a:xfrm>
            <a:off x="2122711" y="4005942"/>
            <a:ext cx="7789120" cy="15696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3200" dirty="0"/>
              <a:t>This workshop will help strengthen this</a:t>
            </a:r>
          </a:p>
          <a:p>
            <a:r>
              <a:rPr lang="en-US" sz="3200" dirty="0"/>
              <a:t>collaboration which is needed to analyze the</a:t>
            </a:r>
          </a:p>
          <a:p>
            <a:r>
              <a:rPr lang="en-US" sz="3200" dirty="0"/>
              <a:t>data from the present and future facilities.</a:t>
            </a:r>
          </a:p>
        </p:txBody>
      </p:sp>
      <p:sp>
        <p:nvSpPr>
          <p:cNvPr id="2" name="Down Arrow 1">
            <a:extLst>
              <a:ext uri="{FF2B5EF4-FFF2-40B4-BE49-F238E27FC236}">
                <a16:creationId xmlns:a16="http://schemas.microsoft.com/office/drawing/2014/main" id="{C670B9B4-E376-DDD6-8DE5-6C3054C8F3E5}"/>
              </a:ext>
            </a:extLst>
          </p:cNvPr>
          <p:cNvSpPr/>
          <p:nvPr/>
        </p:nvSpPr>
        <p:spPr>
          <a:xfrm>
            <a:off x="5410200" y="1821007"/>
            <a:ext cx="304800" cy="8000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Down Arrow 8">
            <a:extLst>
              <a:ext uri="{FF2B5EF4-FFF2-40B4-BE49-F238E27FC236}">
                <a16:creationId xmlns:a16="http://schemas.microsoft.com/office/drawing/2014/main" id="{FD0E0AD7-C3A6-A426-5E93-0CC6B69AAD72}"/>
              </a:ext>
            </a:extLst>
          </p:cNvPr>
          <p:cNvSpPr/>
          <p:nvPr/>
        </p:nvSpPr>
        <p:spPr>
          <a:xfrm>
            <a:off x="5562600" y="3320143"/>
            <a:ext cx="280737" cy="68579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9352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263</Words>
  <Application>Microsoft Macintosh PowerPoint</Application>
  <PresentationFormat>와이드스크린</PresentationFormat>
  <Paragraphs>27</Paragraphs>
  <Slides>5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Harry Lee</dc:creator>
  <cp:lastModifiedBy>Microsoft Office User</cp:lastModifiedBy>
  <cp:revision>9</cp:revision>
  <dcterms:created xsi:type="dcterms:W3CDTF">2022-07-08T00:26:55Z</dcterms:created>
  <dcterms:modified xsi:type="dcterms:W3CDTF">2022-07-09T23:33:34Z</dcterms:modified>
</cp:coreProperties>
</file>