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374" r:id="rId2"/>
    <p:sldId id="395" r:id="rId3"/>
    <p:sldId id="456" r:id="rId4"/>
    <p:sldId id="447" r:id="rId5"/>
    <p:sldId id="457" r:id="rId6"/>
    <p:sldId id="434" r:id="rId7"/>
    <p:sldId id="458" r:id="rId8"/>
    <p:sldId id="479" r:id="rId9"/>
    <p:sldId id="460" r:id="rId10"/>
    <p:sldId id="461" r:id="rId11"/>
    <p:sldId id="435" r:id="rId12"/>
    <p:sldId id="462" r:id="rId13"/>
    <p:sldId id="463" r:id="rId14"/>
    <p:sldId id="465" r:id="rId15"/>
    <p:sldId id="466" r:id="rId16"/>
    <p:sldId id="467" r:id="rId17"/>
    <p:sldId id="468" r:id="rId18"/>
    <p:sldId id="469" r:id="rId19"/>
    <p:sldId id="470" r:id="rId20"/>
    <p:sldId id="471" r:id="rId21"/>
    <p:sldId id="472" r:id="rId22"/>
    <p:sldId id="478" r:id="rId23"/>
    <p:sldId id="473" r:id="rId24"/>
    <p:sldId id="475" r:id="rId25"/>
    <p:sldId id="474" r:id="rId26"/>
    <p:sldId id="476" r:id="rId27"/>
    <p:sldId id="446" r:id="rId28"/>
  </p:sldIdLst>
  <p:sldSz cx="12192000" cy="6858000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FA"/>
    <a:srgbClr val="FF81B3"/>
    <a:srgbClr val="FFFFFF"/>
    <a:srgbClr val="FF99FF"/>
    <a:srgbClr val="FFFFCC"/>
    <a:srgbClr val="FF4C96"/>
    <a:srgbClr val="FF4C81"/>
    <a:srgbClr val="F14C81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61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864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8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3508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>
              <a:defRPr sz="1200"/>
            </a:lvl1pPr>
          </a:lstStyle>
          <a:p>
            <a:fld id="{276CF0F9-2640-444F-953B-7FB065253873}" type="datetimeFigureOut">
              <a:rPr lang="zh-CN" altLang="en-US" smtClean="0"/>
              <a:t>2022/7/21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7275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59" tIns="47380" rIns="94759" bIns="4738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931" y="4925410"/>
            <a:ext cx="5679440" cy="4029878"/>
          </a:xfrm>
          <a:prstGeom prst="rect">
            <a:avLst/>
          </a:prstGeom>
        </p:spPr>
        <p:txBody>
          <a:bodyPr vert="horz" lIns="94759" tIns="47380" rIns="94759" bIns="4738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3507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3507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>
              <a:defRPr sz="1200"/>
            </a:lvl1pPr>
          </a:lstStyle>
          <a:p>
            <a:fld id="{33E34EC8-63DA-4699-BC65-725B14C49A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2402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34EC8-63DA-4699-BC65-725B14C49AF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98054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73796">
              <a:defRPr/>
            </a:pPr>
            <a:fld id="{33E34EC8-63DA-4699-BC65-725B14C49AFB}" type="slidenum">
              <a: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 defTabSz="473796">
                <a:defRPr/>
              </a:pPr>
              <a:t>10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284526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34EC8-63DA-4699-BC65-725B14C49AF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55321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34EC8-63DA-4699-BC65-725B14C49AF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37958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34EC8-63DA-4699-BC65-725B14C49AF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49978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34EC8-63DA-4699-BC65-725B14C49AF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38228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34EC8-63DA-4699-BC65-725B14C49AF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69372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34EC8-63DA-4699-BC65-725B14C49AF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01401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73796">
              <a:defRPr/>
            </a:pPr>
            <a:fld id="{33E34EC8-63DA-4699-BC65-725B14C49AFB}" type="slidenum">
              <a: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 defTabSz="473796">
                <a:defRPr/>
              </a:pPr>
              <a:t>17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104552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73796">
              <a:defRPr/>
            </a:pPr>
            <a:fld id="{33E34EC8-63DA-4699-BC65-725B14C49AFB}" type="slidenum">
              <a: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 defTabSz="473796">
                <a:defRPr/>
              </a:pPr>
              <a:t>18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453512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73796">
              <a:defRPr/>
            </a:pPr>
            <a:fld id="{33E34EC8-63DA-4699-BC65-725B14C49AFB}" type="slidenum">
              <a: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 defTabSz="473796">
                <a:defRPr/>
              </a:pPr>
              <a:t>19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89902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34EC8-63DA-4699-BC65-725B14C49AF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1421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73796">
              <a:defRPr/>
            </a:pPr>
            <a:fld id="{33E34EC8-63DA-4699-BC65-725B14C49AFB}" type="slidenum">
              <a: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 defTabSz="473796">
                <a:defRPr/>
              </a:pPr>
              <a:t>20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609472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73796">
              <a:defRPr/>
            </a:pPr>
            <a:fld id="{33E34EC8-63DA-4699-BC65-725B14C49AFB}" type="slidenum">
              <a: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 defTabSz="473796">
                <a:defRPr/>
              </a:pPr>
              <a:t>21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288430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73796">
              <a:defRPr/>
            </a:pPr>
            <a:fld id="{33E34EC8-63DA-4699-BC65-725B14C49AFB}" type="slidenum">
              <a: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 defTabSz="473796">
                <a:defRPr/>
              </a:pPr>
              <a:t>22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669254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73796">
              <a:defRPr/>
            </a:pPr>
            <a:fld id="{33E34EC8-63DA-4699-BC65-725B14C49AFB}" type="slidenum">
              <a: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 defTabSz="473796">
                <a:defRPr/>
              </a:pPr>
              <a:t>23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724846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73796">
              <a:defRPr/>
            </a:pPr>
            <a:fld id="{33E34EC8-63DA-4699-BC65-725B14C49AFB}" type="slidenum">
              <a: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 defTabSz="473796">
                <a:defRPr/>
              </a:pPr>
              <a:t>24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593935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73796">
              <a:defRPr/>
            </a:pPr>
            <a:fld id="{33E34EC8-63DA-4699-BC65-725B14C49AFB}" type="slidenum">
              <a: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 defTabSz="473796">
                <a:defRPr/>
              </a:pPr>
              <a:t>25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532162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73796">
              <a:defRPr/>
            </a:pPr>
            <a:fld id="{33E34EC8-63DA-4699-BC65-725B14C49AFB}" type="slidenum">
              <a: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 defTabSz="473796">
                <a:defRPr/>
              </a:pPr>
              <a:t>26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362733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34EC8-63DA-4699-BC65-725B14C49AFB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9292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34EC8-63DA-4699-BC65-725B14C49AF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9406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34EC8-63DA-4699-BC65-725B14C49AF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4057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34EC8-63DA-4699-BC65-725B14C49AF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3223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34EC8-63DA-4699-BC65-725B14C49AF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0119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34EC8-63DA-4699-BC65-725B14C49AF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98586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34EC8-63DA-4699-BC65-725B14C49AF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29118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34EC8-63DA-4699-BC65-725B14C49AF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8586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3CE3-DD1A-4526-A125-E43E7B9F06BE}" type="datetime1">
              <a:rPr lang="zh-CN" altLang="en-US" smtClean="0"/>
              <a:t>2022/7/21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B1AAF-D06A-4A49-BC8C-8D22FA04DB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2650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93989-11D8-42B1-98D9-F08174D2B669}" type="datetime1">
              <a:rPr lang="zh-CN" altLang="en-US" smtClean="0"/>
              <a:t>2022/7/21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B1AAF-D06A-4A49-BC8C-8D22FA04DB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8747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3152E-D6E6-4D92-86FA-D5E8E6C6EDC2}" type="datetime1">
              <a:rPr lang="zh-CN" altLang="en-US" smtClean="0"/>
              <a:t>2022/7/21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B1AAF-D06A-4A49-BC8C-8D22FA04DB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2363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6BA75-D658-4C6D-9FA2-65EE5ACAECC7}" type="datetime1">
              <a:rPr lang="zh-CN" altLang="en-US" smtClean="0"/>
              <a:t>2022/7/21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B1AAF-D06A-4A49-BC8C-8D22FA04DB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4696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F0303-9408-44EB-AFD9-A45A502AAFC8}" type="datetime1">
              <a:rPr lang="zh-CN" altLang="en-US" smtClean="0"/>
              <a:t>2022/7/21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B1AAF-D06A-4A49-BC8C-8D22FA04DB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6710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F903A-98C6-4624-A8D7-0C7416F105AF}" type="datetime1">
              <a:rPr lang="zh-CN" altLang="en-US" smtClean="0"/>
              <a:t>2022/7/21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B1AAF-D06A-4A49-BC8C-8D22FA04DB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7843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45BD-3097-4193-B5BA-F9AEA2912D8A}" type="datetime1">
              <a:rPr lang="zh-CN" altLang="en-US" smtClean="0"/>
              <a:t>2022/7/21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B1AAF-D06A-4A49-BC8C-8D22FA04DB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1599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8913-F29D-4C62-872F-9F049AE3DB3D}" type="datetime1">
              <a:rPr lang="zh-CN" altLang="en-US" smtClean="0"/>
              <a:t>2022/7/21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B1AAF-D06A-4A49-BC8C-8D22FA04DB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479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06CCA-56FF-4418-A86B-DDE4B65C8D92}" type="datetime1">
              <a:rPr lang="zh-CN" altLang="en-US" smtClean="0"/>
              <a:t>2022/7/21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B1AAF-D06A-4A49-BC8C-8D22FA04DB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3316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4D016-8FEB-492F-B6B9-DA4E314488A1}" type="datetime1">
              <a:rPr lang="zh-CN" altLang="en-US" smtClean="0"/>
              <a:t>2022/7/21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B1AAF-D06A-4A49-BC8C-8D22FA04DB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7559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AB43-4E62-49AF-A64F-198F4254BB6D}" type="datetime1">
              <a:rPr lang="zh-CN" altLang="en-US" smtClean="0"/>
              <a:t>2022/7/21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B1AAF-D06A-4A49-BC8C-8D22FA04DB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0590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7A8D8-724B-4C09-AA6C-11C3D4FE0113}" type="datetime1">
              <a:rPr lang="zh-CN" altLang="en-US" smtClean="0"/>
              <a:t>2022/7/21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B1AAF-D06A-4A49-BC8C-8D22FA04DB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1525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210.png"/><Relationship Id="rId21" Type="http://schemas.openxmlformats.org/officeDocument/2006/relationships/image" Target="../media/image40.png"/><Relationship Id="rId7" Type="http://schemas.openxmlformats.org/officeDocument/2006/relationships/image" Target="../media/image240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0.png"/><Relationship Id="rId11" Type="http://schemas.openxmlformats.org/officeDocument/2006/relationships/image" Target="../media/image30.png"/><Relationship Id="rId5" Type="http://schemas.openxmlformats.org/officeDocument/2006/relationships/image" Target="../media/image28.png"/><Relationship Id="rId15" Type="http://schemas.openxmlformats.org/officeDocument/2006/relationships/image" Target="../media/image34.png"/><Relationship Id="rId23" Type="http://schemas.openxmlformats.org/officeDocument/2006/relationships/image" Target="../media/image42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1.jpg"/><Relationship Id="rId9" Type="http://schemas.openxmlformats.org/officeDocument/2006/relationships/image" Target="../media/image260.png"/><Relationship Id="rId14" Type="http://schemas.openxmlformats.org/officeDocument/2006/relationships/image" Target="../media/image33.png"/><Relationship Id="rId22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410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0.png"/><Relationship Id="rId11" Type="http://schemas.openxmlformats.org/officeDocument/2006/relationships/image" Target="../media/image47.png"/><Relationship Id="rId5" Type="http://schemas.openxmlformats.org/officeDocument/2006/relationships/image" Target="../media/image400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4" Type="http://schemas.openxmlformats.org/officeDocument/2006/relationships/image" Target="../media/image1.jp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0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3" Type="http://schemas.openxmlformats.org/officeDocument/2006/relationships/image" Target="../media/image410.png"/><Relationship Id="rId7" Type="http://schemas.openxmlformats.org/officeDocument/2006/relationships/image" Target="../media/image490.png"/><Relationship Id="rId12" Type="http://schemas.openxmlformats.org/officeDocument/2006/relationships/image" Target="../media/image54.png"/><Relationship Id="rId17" Type="http://schemas.openxmlformats.org/officeDocument/2006/relationships/image" Target="../media/image43.gif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0.png"/><Relationship Id="rId11" Type="http://schemas.openxmlformats.org/officeDocument/2006/relationships/image" Target="../media/image53.png"/><Relationship Id="rId5" Type="http://schemas.openxmlformats.org/officeDocument/2006/relationships/image" Target="../media/image470.pn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4" Type="http://schemas.openxmlformats.org/officeDocument/2006/relationships/image" Target="../media/image1.jpg"/><Relationship Id="rId9" Type="http://schemas.openxmlformats.org/officeDocument/2006/relationships/image" Target="../media/image510.png"/><Relationship Id="rId14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18" Type="http://schemas.openxmlformats.org/officeDocument/2006/relationships/image" Target="../media/image73.png"/><Relationship Id="rId3" Type="http://schemas.openxmlformats.org/officeDocument/2006/relationships/image" Target="../media/image410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17" Type="http://schemas.openxmlformats.org/officeDocument/2006/relationships/image" Target="../media/image72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59.png"/><Relationship Id="rId15" Type="http://schemas.openxmlformats.org/officeDocument/2006/relationships/image" Target="../media/image70.png"/><Relationship Id="rId10" Type="http://schemas.openxmlformats.org/officeDocument/2006/relationships/image" Target="../media/image65.png"/><Relationship Id="rId4" Type="http://schemas.openxmlformats.org/officeDocument/2006/relationships/image" Target="../media/image1.jpg"/><Relationship Id="rId9" Type="http://schemas.openxmlformats.org/officeDocument/2006/relationships/image" Target="../media/image64.png"/><Relationship Id="rId14" Type="http://schemas.openxmlformats.org/officeDocument/2006/relationships/image" Target="../media/image6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210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1.jpg"/><Relationship Id="rId9" Type="http://schemas.openxmlformats.org/officeDocument/2006/relationships/image" Target="../media/image7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5" Type="http://schemas.openxmlformats.org/officeDocument/2006/relationships/image" Target="../media/image79.PNG"/><Relationship Id="rId4" Type="http://schemas.openxmlformats.org/officeDocument/2006/relationships/image" Target="../media/image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1.jp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Relationship Id="rId9" Type="http://schemas.openxmlformats.org/officeDocument/2006/relationships/image" Target="../media/image9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1.jp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9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8.PNG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10" Type="http://schemas.openxmlformats.org/officeDocument/2006/relationships/image" Target="../media/image104.png"/><Relationship Id="rId4" Type="http://schemas.openxmlformats.org/officeDocument/2006/relationships/image" Target="../media/image1.jpg"/><Relationship Id="rId9" Type="http://schemas.openxmlformats.org/officeDocument/2006/relationships/image" Target="../media/image10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.jpg"/><Relationship Id="rId7" Type="http://schemas.openxmlformats.org/officeDocument/2006/relationships/image" Target="../media/image110.png"/><Relationship Id="rId12" Type="http://schemas.openxmlformats.org/officeDocument/2006/relationships/image" Target="../media/image1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14.png"/><Relationship Id="rId5" Type="http://schemas.openxmlformats.org/officeDocument/2006/relationships/image" Target="../media/image109.png"/><Relationship Id="rId10" Type="http://schemas.openxmlformats.org/officeDocument/2006/relationships/image" Target="../media/image112.png"/><Relationship Id="rId4" Type="http://schemas.openxmlformats.org/officeDocument/2006/relationships/image" Target="../media/image108.png"/><Relationship Id="rId9" Type="http://schemas.openxmlformats.org/officeDocument/2006/relationships/image" Target="../media/image11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13" Type="http://schemas.openxmlformats.org/officeDocument/2006/relationships/image" Target="../media/image124.png"/><Relationship Id="rId3" Type="http://schemas.openxmlformats.org/officeDocument/2006/relationships/image" Target="../media/image1.jpg"/><Relationship Id="rId7" Type="http://schemas.openxmlformats.org/officeDocument/2006/relationships/image" Target="../media/image118.png"/><Relationship Id="rId12" Type="http://schemas.openxmlformats.org/officeDocument/2006/relationships/image" Target="../media/image1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7.png"/><Relationship Id="rId11" Type="http://schemas.openxmlformats.org/officeDocument/2006/relationships/image" Target="../media/image122.png"/><Relationship Id="rId5" Type="http://schemas.openxmlformats.org/officeDocument/2006/relationships/image" Target="../media/image1160.png"/><Relationship Id="rId10" Type="http://schemas.openxmlformats.org/officeDocument/2006/relationships/image" Target="../media/image121.png"/><Relationship Id="rId4" Type="http://schemas.openxmlformats.org/officeDocument/2006/relationships/image" Target="../media/image116.png"/><Relationship Id="rId9" Type="http://schemas.openxmlformats.org/officeDocument/2006/relationships/image" Target="../media/image1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.jp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0.png"/><Relationship Id="rId5" Type="http://schemas.openxmlformats.org/officeDocument/2006/relationships/image" Target="../media/image26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>
            <a:extLst>
              <a:ext uri="{FF2B5EF4-FFF2-40B4-BE49-F238E27FC236}">
                <a16:creationId xmlns:a16="http://schemas.microsoft.com/office/drawing/2014/main" id="{15B02AAE-B4FB-43BD-BB4D-25A2A9C46831}"/>
              </a:ext>
            </a:extLst>
          </p:cNvPr>
          <p:cNvSpPr txBox="1"/>
          <p:nvPr/>
        </p:nvSpPr>
        <p:spPr>
          <a:xfrm>
            <a:off x="3201659" y="6261259"/>
            <a:ext cx="5788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i="1" dirty="0">
                <a:solidFill>
                  <a:prstClr val="black"/>
                </a:solidFill>
                <a:cs typeface="Segoe UI" panose="020B0502040204020203" pitchFamily="34" charset="0"/>
              </a:rPr>
              <a:t>Based on:</a:t>
            </a:r>
            <a:r>
              <a:rPr lang="zh-CN" altLang="en-US" i="1" dirty="0">
                <a:solidFill>
                  <a:prstClr val="black"/>
                </a:solidFill>
              </a:rPr>
              <a:t>  </a:t>
            </a:r>
            <a:r>
              <a:rPr lang="en-US" altLang="zh-CN" i="1" dirty="0">
                <a:solidFill>
                  <a:prstClr val="black"/>
                </a:solidFill>
              </a:rPr>
              <a:t>X.S. Jiao and </a:t>
            </a:r>
            <a:r>
              <a:rPr lang="en-US" altLang="zh-CN" b="1" i="1" dirty="0">
                <a:cs typeface="Segoe UI" panose="020B0502040204020203" pitchFamily="34" charset="0"/>
              </a:rPr>
              <a:t>KBC</a:t>
            </a:r>
            <a:r>
              <a:rPr lang="en-US" altLang="zh-CN" i="1" dirty="0">
                <a:cs typeface="Segoe UI" panose="020B0502040204020203" pitchFamily="34" charset="0"/>
              </a:rPr>
              <a:t>, Phys. Rev. D105, 054010 (2022)</a:t>
            </a:r>
            <a:endParaRPr lang="de-DE" altLang="zh-CN" i="1" dirty="0">
              <a:cs typeface="Segoe UI" panose="020B0502040204020203" pitchFamily="34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71D4FAA8-A961-44FB-A09E-CD16D84096A7}"/>
              </a:ext>
            </a:extLst>
          </p:cNvPr>
          <p:cNvSpPr txBox="1"/>
          <p:nvPr/>
        </p:nvSpPr>
        <p:spPr>
          <a:xfrm>
            <a:off x="1452664" y="862861"/>
            <a:ext cx="881001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800" b="1" dirty="0">
                <a:latin typeface="+mj-lt"/>
                <a:cs typeface="Arial" panose="020B0604020202020204" pitchFamily="34" charset="0"/>
              </a:rPr>
              <a:t>Polarized vector meson production in semi-inclusive DIS</a:t>
            </a:r>
          </a:p>
        </p:txBody>
      </p:sp>
      <p:sp>
        <p:nvSpPr>
          <p:cNvPr id="30" name="Rectangle 11">
            <a:extLst>
              <a:ext uri="{FF2B5EF4-FFF2-40B4-BE49-F238E27FC236}">
                <a16:creationId xmlns:a16="http://schemas.microsoft.com/office/drawing/2014/main" id="{D3900870-7C43-4923-B736-2F70C047E743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-2" y="2456618"/>
            <a:ext cx="12168000" cy="81361"/>
          </a:xfrm>
          <a:prstGeom prst="rect">
            <a:avLst/>
          </a:prstGeom>
          <a:gradFill flip="none" rotWithShape="1">
            <a:gsLst>
              <a:gs pos="11000">
                <a:schemeClr val="bg2">
                  <a:lumMod val="50000"/>
                </a:schemeClr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C2965F80-447E-4CB2-A7F6-0854BE27686A}"/>
              </a:ext>
            </a:extLst>
          </p:cNvPr>
          <p:cNvSpPr txBox="1"/>
          <p:nvPr/>
        </p:nvSpPr>
        <p:spPr>
          <a:xfrm>
            <a:off x="2134419" y="3943042"/>
            <a:ext cx="7518628" cy="1410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dirty="0">
                <a:solidFill>
                  <a:srgbClr val="0000FA"/>
                </a:solidFill>
                <a:cs typeface="Segoe UI" panose="020B0502040204020203" pitchFamily="34" charset="0"/>
              </a:rPr>
              <a:t>Kai-bao Chen</a:t>
            </a:r>
          </a:p>
          <a:p>
            <a:pPr algn="ctr">
              <a:lnSpc>
                <a:spcPct val="150000"/>
              </a:lnSpc>
            </a:pPr>
            <a:r>
              <a:rPr lang="en-US" altLang="zh-CN" sz="2800" dirty="0">
                <a:solidFill>
                  <a:srgbClr val="0000FA"/>
                </a:solidFill>
                <a:cs typeface="Segoe UI" panose="020B0502040204020203" pitchFamily="34" charset="0"/>
              </a:rPr>
              <a:t>Shandong </a:t>
            </a:r>
            <a:r>
              <a:rPr lang="en-US" altLang="zh-CN" sz="2800" dirty="0" err="1">
                <a:solidFill>
                  <a:srgbClr val="0000FA"/>
                </a:solidFill>
                <a:cs typeface="Segoe UI" panose="020B0502040204020203" pitchFamily="34" charset="0"/>
              </a:rPr>
              <a:t>Jianzhu</a:t>
            </a:r>
            <a:r>
              <a:rPr lang="en-US" altLang="zh-CN" sz="2800" dirty="0">
                <a:solidFill>
                  <a:srgbClr val="0000FA"/>
                </a:solidFill>
                <a:cs typeface="Segoe UI" panose="020B0502040204020203" pitchFamily="34" charset="0"/>
              </a:rPr>
              <a:t> University, Jinan, China</a:t>
            </a:r>
            <a:endParaRPr lang="zh-CN" altLang="en-US" sz="2800" dirty="0">
              <a:solidFill>
                <a:srgbClr val="0000FA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2F8D74E-4ACE-CCC6-9643-7C2E0780CE4A}"/>
              </a:ext>
            </a:extLst>
          </p:cNvPr>
          <p:cNvSpPr txBox="1"/>
          <p:nvPr/>
        </p:nvSpPr>
        <p:spPr>
          <a:xfrm>
            <a:off x="2193286" y="3019368"/>
            <a:ext cx="78054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prstClr val="black"/>
                </a:solidFill>
                <a:cs typeface="Segoe UI" panose="020B0502040204020203" pitchFamily="34" charset="0"/>
              </a:rPr>
              <a:t>APCTP Focus Program in Nuclear Physics 2022, Pohang, Korea</a:t>
            </a:r>
            <a:endParaRPr lang="zh-CN" altLang="en-US" sz="2400" dirty="0">
              <a:solidFill>
                <a:prstClr val="black"/>
              </a:solidFill>
              <a:cs typeface="Segoe UI" panose="020B0502040204020203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6120423-1B52-37CD-7968-955A516ECD95}"/>
              </a:ext>
            </a:extLst>
          </p:cNvPr>
          <p:cNvSpPr txBox="1"/>
          <p:nvPr/>
        </p:nvSpPr>
        <p:spPr>
          <a:xfrm>
            <a:off x="8458201" y="4248189"/>
            <a:ext cx="170078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/>
              <a:t>July 21, 2022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674789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113814" y="6574824"/>
            <a:ext cx="537999" cy="289529"/>
          </a:xfr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B1AAF-D06A-4A49-BC8C-8D22FA04DBBB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0" y="6554501"/>
            <a:ext cx="1219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5182931" y="89107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主要内容</a:t>
            </a:r>
          </a:p>
        </p:txBody>
      </p:sp>
      <p:sp>
        <p:nvSpPr>
          <p:cNvPr id="9" name="矩形 8"/>
          <p:cNvSpPr/>
          <p:nvPr/>
        </p:nvSpPr>
        <p:spPr>
          <a:xfrm>
            <a:off x="0" y="0"/>
            <a:ext cx="12193200" cy="720000"/>
          </a:xfrm>
          <a:prstGeom prst="rect">
            <a:avLst/>
          </a:prstGeom>
          <a:solidFill>
            <a:srgbClr val="0081E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42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Contents</a:t>
            </a: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" name="表格 26">
                <a:extLst>
                  <a:ext uri="{FF2B5EF4-FFF2-40B4-BE49-F238E27FC236}">
                    <a16:creationId xmlns:a16="http://schemas.microsoft.com/office/drawing/2014/main" id="{B7D13EE7-7C54-49BC-B371-7742DEE3BE8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6281858"/>
                  </p:ext>
                </p:extLst>
              </p:nvPr>
            </p:nvGraphicFramePr>
            <p:xfrm>
              <a:off x="1128000" y="921058"/>
              <a:ext cx="9936000" cy="547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936000">
                      <a:extLst>
                        <a:ext uri="{9D8B030D-6E8A-4147-A177-3AD203B41FA5}">
                          <a16:colId xmlns:a16="http://schemas.microsoft.com/office/drawing/2014/main" val="3872315758"/>
                        </a:ext>
                      </a:extLst>
                    </a:gridCol>
                  </a:tblGrid>
                  <a:tr h="1368000">
                    <a:tc>
                      <a:txBody>
                        <a:bodyPr/>
                        <a:lstStyle/>
                        <a:p>
                          <a:pPr marL="342900" indent="-342900">
                            <a:buFont typeface="Wingdings" panose="05000000000000000000" pitchFamily="2" charset="2"/>
                            <a:buChar char="Ø"/>
                          </a:pPr>
                          <a:r>
                            <a:rPr lang="en-US" altLang="zh-CN" sz="3200" kern="1200" noProof="0" dirty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Introduction</a:t>
                          </a:r>
                        </a:p>
                      </a:txBody>
                      <a:tcPr marL="108000" marR="0" marT="7200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31772182"/>
                      </a:ext>
                    </a:extLst>
                  </a:tr>
                  <a:tr h="1368000">
                    <a:tc>
                      <a:txBody>
                        <a:bodyPr/>
                        <a:lstStyle/>
                        <a:p>
                          <a:pPr marL="342900" marR="0" indent="-342900" algn="l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Wingdings" panose="05000000000000000000" pitchFamily="2" charset="2"/>
                            <a:buChar char="Ø"/>
                            <a:tabLst/>
                            <a:defRPr/>
                          </a:pPr>
                          <a:r>
                            <a:rPr lang="en-US" altLang="zh-CN" sz="32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Kinematics and structure functions for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3200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𝑒𝑁</m:t>
                              </m:r>
                              <m:r>
                                <a:rPr lang="en-US" altLang="zh-CN" sz="3200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→</m:t>
                              </m:r>
                              <m:r>
                                <a:rPr lang="en-US" altLang="zh-CN" sz="3200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𝑒𝑉𝑋</m:t>
                              </m:r>
                            </m:oMath>
                          </a14:m>
                          <a:endParaRPr lang="en-US" altLang="zh-CN" sz="32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108000" marR="0" marT="72000" marB="0" anchor="ctr">
                        <a:gradFill flip="none" rotWithShape="1">
                          <a:gsLst>
                            <a:gs pos="0">
                              <a:schemeClr val="accent1">
                                <a:lumMod val="5000"/>
                                <a:lumOff val="95000"/>
                              </a:schemeClr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0222880"/>
                      </a:ext>
                    </a:extLst>
                  </a:tr>
                  <a:tr h="1368000">
                    <a:tc>
                      <a:txBody>
                        <a:bodyPr/>
                        <a:lstStyle/>
                        <a:p>
                          <a:pPr marL="342900" marR="0" indent="-342900" algn="l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Wingdings" panose="05000000000000000000" pitchFamily="2" charset="2"/>
                            <a:buChar char="Ø"/>
                            <a:tabLst/>
                            <a:defRPr/>
                          </a:pPr>
                          <a:r>
                            <a:rPr lang="en-US" altLang="zh-CN" sz="3200" kern="1200" dirty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Parton model results and the spin alignment</a:t>
                          </a:r>
                        </a:p>
                      </a:txBody>
                      <a:tcPr marL="108000" marR="0" marT="72000" marB="0" anchor="ctr"/>
                    </a:tc>
                    <a:extLst>
                      <a:ext uri="{0D108BD9-81ED-4DB2-BD59-A6C34878D82A}">
                        <a16:rowId xmlns:a16="http://schemas.microsoft.com/office/drawing/2014/main" val="3199332151"/>
                      </a:ext>
                    </a:extLst>
                  </a:tr>
                  <a:tr h="1368000">
                    <a:tc>
                      <a:txBody>
                        <a:bodyPr/>
                        <a:lstStyle/>
                        <a:p>
                          <a:pPr marL="342900" marR="0" indent="-342900" algn="l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Wingdings" panose="05000000000000000000" pitchFamily="2" charset="2"/>
                            <a:buChar char="Ø"/>
                            <a:tabLst/>
                            <a:defRPr/>
                          </a:pPr>
                          <a:r>
                            <a:rPr lang="en-US" altLang="zh-CN" sz="3200" kern="1200" dirty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Summary</a:t>
                          </a:r>
                          <a:endParaRPr lang="zh-CN" altLang="en-US" sz="3200" kern="1200" dirty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108000" marR="0" marT="72000" marB="0" anchor="ctr"/>
                    </a:tc>
                    <a:extLst>
                      <a:ext uri="{0D108BD9-81ED-4DB2-BD59-A6C34878D82A}">
                        <a16:rowId xmlns:a16="http://schemas.microsoft.com/office/drawing/2014/main" val="107706965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7" name="表格 26">
                <a:extLst>
                  <a:ext uri="{FF2B5EF4-FFF2-40B4-BE49-F238E27FC236}">
                    <a16:creationId xmlns:a16="http://schemas.microsoft.com/office/drawing/2014/main" id="{B7D13EE7-7C54-49BC-B371-7742DEE3BE8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6281858"/>
                  </p:ext>
                </p:extLst>
              </p:nvPr>
            </p:nvGraphicFramePr>
            <p:xfrm>
              <a:off x="1128000" y="921058"/>
              <a:ext cx="9936000" cy="547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936000">
                      <a:extLst>
                        <a:ext uri="{9D8B030D-6E8A-4147-A177-3AD203B41FA5}">
                          <a16:colId xmlns:a16="http://schemas.microsoft.com/office/drawing/2014/main" val="3872315758"/>
                        </a:ext>
                      </a:extLst>
                    </a:gridCol>
                  </a:tblGrid>
                  <a:tr h="1368000">
                    <a:tc>
                      <a:txBody>
                        <a:bodyPr/>
                        <a:lstStyle/>
                        <a:p>
                          <a:pPr marL="342900" indent="-342900">
                            <a:buFont typeface="Wingdings" panose="05000000000000000000" pitchFamily="2" charset="2"/>
                            <a:buChar char="Ø"/>
                          </a:pPr>
                          <a:r>
                            <a:rPr lang="en-US" altLang="zh-CN" sz="3200" kern="1200" noProof="0" dirty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Introduction</a:t>
                          </a:r>
                        </a:p>
                      </a:txBody>
                      <a:tcPr marL="108000" marR="0" marT="7200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31772182"/>
                      </a:ext>
                    </a:extLst>
                  </a:tr>
                  <a:tr h="13680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08000" marR="0" marT="72000" marB="0" anchor="ctr">
                        <a:blipFill>
                          <a:blip r:embed="rId3"/>
                          <a:stretch>
                            <a:fillRect l="-123" t="-100893" r="-184" b="-2013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0222880"/>
                      </a:ext>
                    </a:extLst>
                  </a:tr>
                  <a:tr h="1368000">
                    <a:tc>
                      <a:txBody>
                        <a:bodyPr/>
                        <a:lstStyle/>
                        <a:p>
                          <a:pPr marL="342900" marR="0" indent="-342900" algn="l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Wingdings" panose="05000000000000000000" pitchFamily="2" charset="2"/>
                            <a:buChar char="Ø"/>
                            <a:tabLst/>
                            <a:defRPr/>
                          </a:pPr>
                          <a:r>
                            <a:rPr lang="en-US" altLang="zh-CN" sz="3200" kern="1200" dirty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Parton model results and the spin alignment</a:t>
                          </a:r>
                        </a:p>
                      </a:txBody>
                      <a:tcPr marL="108000" marR="0" marT="72000" marB="0" anchor="ctr"/>
                    </a:tc>
                    <a:extLst>
                      <a:ext uri="{0D108BD9-81ED-4DB2-BD59-A6C34878D82A}">
                        <a16:rowId xmlns:a16="http://schemas.microsoft.com/office/drawing/2014/main" val="3199332151"/>
                      </a:ext>
                    </a:extLst>
                  </a:tr>
                  <a:tr h="1368000">
                    <a:tc>
                      <a:txBody>
                        <a:bodyPr/>
                        <a:lstStyle/>
                        <a:p>
                          <a:pPr marL="342900" marR="0" indent="-342900" algn="l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Wingdings" panose="05000000000000000000" pitchFamily="2" charset="2"/>
                            <a:buChar char="Ø"/>
                            <a:tabLst/>
                            <a:defRPr/>
                          </a:pPr>
                          <a:r>
                            <a:rPr lang="en-US" altLang="zh-CN" sz="3200" kern="1200" dirty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Summary</a:t>
                          </a:r>
                          <a:endParaRPr lang="zh-CN" altLang="en-US" sz="3200" kern="1200" dirty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108000" marR="0" marT="72000" marB="0" anchor="ctr"/>
                    </a:tc>
                    <a:extLst>
                      <a:ext uri="{0D108BD9-81ED-4DB2-BD59-A6C34878D82A}">
                        <a16:rowId xmlns:a16="http://schemas.microsoft.com/office/drawing/2014/main" val="107706965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页脚占位符 1">
            <a:extLst>
              <a:ext uri="{FF2B5EF4-FFF2-40B4-BE49-F238E27FC236}">
                <a16:creationId xmlns:a16="http://schemas.microsoft.com/office/drawing/2014/main" id="{BE9F59B0-72AE-4C47-B7F7-EB1379732FAE}"/>
              </a:ext>
            </a:extLst>
          </p:cNvPr>
          <p:cNvSpPr txBox="1">
            <a:spLocks/>
          </p:cNvSpPr>
          <p:nvPr/>
        </p:nvSpPr>
        <p:spPr>
          <a:xfrm>
            <a:off x="1138464" y="6554500"/>
            <a:ext cx="9899647" cy="28950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APCTP Focus Program																   Pohang, Korea, July 2022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8EF62AF-336F-492B-8433-9F1489087E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00" y="0"/>
            <a:ext cx="727200" cy="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362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113814" y="6574824"/>
            <a:ext cx="537999" cy="289529"/>
          </a:xfrm>
        </p:spPr>
        <p:txBody>
          <a:bodyPr vert="horz" lIns="91440" tIns="45720" rIns="91440" bIns="45720" rtlCol="0" anchor="ctr"/>
          <a:lstStyle/>
          <a:p>
            <a:fld id="{5B0B1AAF-D06A-4A49-BC8C-8D22FA04DBBB}" type="slidenum">
              <a:rPr lang="zh-CN" altLang="en-US"/>
              <a:pPr/>
              <a:t>11</a:t>
            </a:fld>
            <a:endParaRPr lang="zh-CN" altLang="en-US" dirty="0"/>
          </a:p>
        </p:txBody>
      </p:sp>
      <p:cxnSp>
        <p:nvCxnSpPr>
          <p:cNvPr id="3" name="直接连接符 2"/>
          <p:cNvCxnSpPr/>
          <p:nvPr/>
        </p:nvCxnSpPr>
        <p:spPr>
          <a:xfrm>
            <a:off x="0" y="6554501"/>
            <a:ext cx="1219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5182931" y="89107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主要内容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0" y="0"/>
                <a:ext cx="12193200" cy="720000"/>
              </a:xfrm>
              <a:prstGeom prst="rect">
                <a:avLst/>
              </a:prstGeom>
              <a:solidFill>
                <a:srgbClr val="0081E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891"/>
                <a:r>
                  <a:rPr lang="en-US" altLang="zh-CN" sz="3600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Kinematics and structure functions for </a:t>
                </a:r>
                <a14:m>
                  <m:oMath xmlns:m="http://schemas.openxmlformats.org/officeDocument/2006/math">
                    <m:r>
                      <a:rPr lang="en-US" altLang="zh-CN" sz="3600" b="0" i="1" kern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𝑒𝑁</m:t>
                    </m:r>
                    <m:r>
                      <a:rPr lang="en-US" altLang="zh-CN" sz="3600" b="0" i="1" kern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r>
                      <a:rPr lang="en-US" altLang="zh-CN" sz="3600" b="0" i="1" kern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𝑒𝑉𝑋</m:t>
                    </m:r>
                  </m:oMath>
                </a14:m>
                <a:endParaRPr lang="zh-CN" altLang="en-US" sz="3600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3200" cy="720000"/>
              </a:xfrm>
              <a:prstGeom prst="rect">
                <a:avLst/>
              </a:prstGeom>
              <a:blipFill>
                <a:blip r:embed="rId3"/>
                <a:stretch>
                  <a:fillRect t="-7627" b="-27119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A8EF62AF-336F-492B-8433-9F1489087E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00" y="0"/>
            <a:ext cx="727200" cy="727200"/>
          </a:xfrm>
          <a:prstGeom prst="rect">
            <a:avLst/>
          </a:prstGeom>
        </p:spPr>
      </p:pic>
      <p:sp>
        <p:nvSpPr>
          <p:cNvPr id="26" name="页脚占位符 1">
            <a:extLst>
              <a:ext uri="{FF2B5EF4-FFF2-40B4-BE49-F238E27FC236}">
                <a16:creationId xmlns:a16="http://schemas.microsoft.com/office/drawing/2014/main" id="{9CC9BC1B-A120-88D2-BE1E-91B2B9919F3A}"/>
              </a:ext>
            </a:extLst>
          </p:cNvPr>
          <p:cNvSpPr txBox="1">
            <a:spLocks/>
          </p:cNvSpPr>
          <p:nvPr/>
        </p:nvSpPr>
        <p:spPr>
          <a:xfrm>
            <a:off x="1138464" y="6554500"/>
            <a:ext cx="9899647" cy="28950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dirty="0"/>
              <a:t>APCTP Focus Program																   Pohang, Korea, July 2022</a:t>
            </a:r>
            <a:endParaRPr lang="zh-CN" altLang="en-US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29EECC56-B53B-4C79-982C-5146CE2A672E}"/>
              </a:ext>
            </a:extLst>
          </p:cNvPr>
          <p:cNvSpPr txBox="1"/>
          <p:nvPr/>
        </p:nvSpPr>
        <p:spPr>
          <a:xfrm>
            <a:off x="515982" y="924704"/>
            <a:ext cx="21031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kumimoji="0" lang="en-US" altLang="zh-CN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Segoe UI" panose="020B0502040204020203" pitchFamily="34" charset="0"/>
              </a:rPr>
              <a:t>The process</a:t>
            </a:r>
            <a:endParaRPr lang="zh-CN" altLang="en-US" b="1" dirty="0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BB520CA6-D3F7-3FBB-CF12-6D980CF577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6922" y="888688"/>
            <a:ext cx="3865775" cy="17117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C9E7A37E-5D29-960B-98C7-8FF355875E07}"/>
                  </a:ext>
                </a:extLst>
              </p:cNvPr>
              <p:cNvSpPr txBox="1"/>
              <p:nvPr/>
            </p:nvSpPr>
            <p:spPr>
              <a:xfrm>
                <a:off x="385277" y="1570248"/>
                <a:ext cx="446765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)→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C9E7A37E-5D29-960B-98C7-8FF355875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277" y="1570248"/>
                <a:ext cx="4467652" cy="400110"/>
              </a:xfrm>
              <a:prstGeom prst="rect">
                <a:avLst/>
              </a:prstGeom>
              <a:blipFill>
                <a:blip r:embed="rId6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1F9B2C73-2E1C-D1F2-8312-FCCC5FE89127}"/>
                  </a:ext>
                </a:extLst>
              </p:cNvPr>
              <p:cNvSpPr txBox="1"/>
              <p:nvPr/>
            </p:nvSpPr>
            <p:spPr>
              <a:xfrm>
                <a:off x="587673" y="2130011"/>
                <a:ext cx="384063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altLang="zh-CN" sz="2000" dirty="0"/>
                  <a:t>: Vector meson (spin 1)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1F9B2C73-2E1C-D1F2-8312-FCCC5FE891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673" y="2130011"/>
                <a:ext cx="3840636" cy="400110"/>
              </a:xfrm>
              <a:prstGeom prst="rect">
                <a:avLst/>
              </a:prstGeom>
              <a:blipFill>
                <a:blip r:embed="rId7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C909014F-1491-9C80-040F-E9414E89A359}"/>
                  </a:ext>
                </a:extLst>
              </p:cNvPr>
              <p:cNvSpPr txBox="1"/>
              <p:nvPr/>
            </p:nvSpPr>
            <p:spPr>
              <a:xfrm>
                <a:off x="587673" y="2596903"/>
                <a:ext cx="4984826" cy="6038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em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bSup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C909014F-1491-9C80-040F-E9414E89A3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673" y="2596903"/>
                <a:ext cx="4984826" cy="6038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9EA3313E-C4B2-3F3C-6ACB-58C8DF35B899}"/>
                  </a:ext>
                </a:extLst>
              </p:cNvPr>
              <p:cNvSpPr txBox="1"/>
              <p:nvPr/>
            </p:nvSpPr>
            <p:spPr>
              <a:xfrm>
                <a:off x="5812023" y="2805821"/>
                <a:ext cx="162557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𝛾𝛾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𝑍𝑍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9EA3313E-C4B2-3F3C-6ACB-58C8DF35B8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2023" y="2805821"/>
                <a:ext cx="1625573" cy="276999"/>
              </a:xfrm>
              <a:prstGeom prst="rect">
                <a:avLst/>
              </a:prstGeom>
              <a:blipFill>
                <a:blip r:embed="rId9"/>
                <a:stretch>
                  <a:fillRect l="-4869" t="-2174" r="-4494" b="-326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组合 50">
            <a:extLst>
              <a:ext uri="{FF2B5EF4-FFF2-40B4-BE49-F238E27FC236}">
                <a16:creationId xmlns:a16="http://schemas.microsoft.com/office/drawing/2014/main" id="{65F0756A-A04C-71D1-8074-2197A7785BA4}"/>
              </a:ext>
            </a:extLst>
          </p:cNvPr>
          <p:cNvGrpSpPr/>
          <p:nvPr/>
        </p:nvGrpSpPr>
        <p:grpSpPr>
          <a:xfrm>
            <a:off x="4913908" y="3427301"/>
            <a:ext cx="3422508" cy="1204782"/>
            <a:chOff x="4913908" y="3427301"/>
            <a:chExt cx="3422508" cy="1204782"/>
          </a:xfrm>
        </p:grpSpPr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id="{1A7C3D21-E98C-7779-7195-5526BD0477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952416" y="4085907"/>
              <a:ext cx="3384000" cy="546176"/>
            </a:xfrm>
            <a:prstGeom prst="rect">
              <a:avLst/>
            </a:prstGeom>
          </p:spPr>
        </p:pic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A710DFCB-D210-3899-E8F1-CFE824FA2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952416" y="3633222"/>
              <a:ext cx="3024000" cy="500052"/>
            </a:xfrm>
            <a:prstGeom prst="rect">
              <a:avLst/>
            </a:prstGeom>
          </p:spPr>
        </p:pic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EEAE6099-A0C7-7FC7-AC24-70D39E247C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913908" y="3427301"/>
              <a:ext cx="792000" cy="299596"/>
            </a:xfrm>
            <a:prstGeom prst="rect">
              <a:avLst/>
            </a:prstGeom>
          </p:spPr>
        </p:pic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9D9CA2D5-BD06-7105-AFFA-68F03DCD5E18}"/>
              </a:ext>
            </a:extLst>
          </p:cNvPr>
          <p:cNvGrpSpPr/>
          <p:nvPr/>
        </p:nvGrpSpPr>
        <p:grpSpPr>
          <a:xfrm>
            <a:off x="723523" y="3436059"/>
            <a:ext cx="3240000" cy="1136050"/>
            <a:chOff x="723523" y="3436059"/>
            <a:chExt cx="3240000" cy="1136050"/>
          </a:xfrm>
        </p:grpSpPr>
        <p:pic>
          <p:nvPicPr>
            <p:cNvPr id="45" name="图片 44">
              <a:extLst>
                <a:ext uri="{FF2B5EF4-FFF2-40B4-BE49-F238E27FC236}">
                  <a16:creationId xmlns:a16="http://schemas.microsoft.com/office/drawing/2014/main" id="{26A29F39-E174-AD0C-B06C-81DAF94D62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23524" y="4262039"/>
              <a:ext cx="3024000" cy="310070"/>
            </a:xfrm>
            <a:prstGeom prst="rect">
              <a:avLst/>
            </a:prstGeom>
          </p:spPr>
        </p:pic>
        <p:pic>
          <p:nvPicPr>
            <p:cNvPr id="47" name="图片 46">
              <a:extLst>
                <a:ext uri="{FF2B5EF4-FFF2-40B4-BE49-F238E27FC236}">
                  <a16:creationId xmlns:a16="http://schemas.microsoft.com/office/drawing/2014/main" id="{96E0784E-7705-C672-7DCE-1142D708AD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23523" y="3436059"/>
              <a:ext cx="3240000" cy="319091"/>
            </a:xfrm>
            <a:prstGeom prst="rect">
              <a:avLst/>
            </a:prstGeom>
          </p:spPr>
        </p:pic>
        <p:pic>
          <p:nvPicPr>
            <p:cNvPr id="49" name="图片 48">
              <a:extLst>
                <a:ext uri="{FF2B5EF4-FFF2-40B4-BE49-F238E27FC236}">
                  <a16:creationId xmlns:a16="http://schemas.microsoft.com/office/drawing/2014/main" id="{96C78BD9-FAB5-1EE3-25BD-4BECADA55B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23523" y="3880482"/>
              <a:ext cx="2952000" cy="306401"/>
            </a:xfrm>
            <a:prstGeom prst="rect">
              <a:avLst/>
            </a:prstGeom>
          </p:spPr>
        </p:pic>
      </p:grpSp>
      <p:pic>
        <p:nvPicPr>
          <p:cNvPr id="55" name="图片 54">
            <a:extLst>
              <a:ext uri="{FF2B5EF4-FFF2-40B4-BE49-F238E27FC236}">
                <a16:creationId xmlns:a16="http://schemas.microsoft.com/office/drawing/2014/main" id="{896F5453-D995-D918-764B-6DEAD35925C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69" y="4879806"/>
            <a:ext cx="8280000" cy="424337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13426EBC-57B3-CBCC-303A-F048402C678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69" y="5375084"/>
            <a:ext cx="8280000" cy="402006"/>
          </a:xfrm>
          <a:prstGeom prst="rect">
            <a:avLst/>
          </a:prstGeom>
        </p:spPr>
      </p:pic>
      <p:pic>
        <p:nvPicPr>
          <p:cNvPr id="59" name="图片 58">
            <a:extLst>
              <a:ext uri="{FF2B5EF4-FFF2-40B4-BE49-F238E27FC236}">
                <a16:creationId xmlns:a16="http://schemas.microsoft.com/office/drawing/2014/main" id="{FFFF28EA-6A47-DEBB-7389-9443A4C59C0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69" y="5848030"/>
            <a:ext cx="8280000" cy="405289"/>
          </a:xfrm>
          <a:prstGeom prst="rect">
            <a:avLst/>
          </a:prstGeom>
        </p:spPr>
      </p:pic>
      <p:grpSp>
        <p:nvGrpSpPr>
          <p:cNvPr id="73" name="组合 72">
            <a:extLst>
              <a:ext uri="{FF2B5EF4-FFF2-40B4-BE49-F238E27FC236}">
                <a16:creationId xmlns:a16="http://schemas.microsoft.com/office/drawing/2014/main" id="{B817B183-3ABF-516D-3FD7-A7B08BA2668A}"/>
              </a:ext>
            </a:extLst>
          </p:cNvPr>
          <p:cNvGrpSpPr/>
          <p:nvPr/>
        </p:nvGrpSpPr>
        <p:grpSpPr>
          <a:xfrm>
            <a:off x="10262762" y="3377882"/>
            <a:ext cx="1080000" cy="2196425"/>
            <a:chOff x="10262762" y="3377882"/>
            <a:chExt cx="1080000" cy="2196425"/>
          </a:xfrm>
        </p:grpSpPr>
        <p:pic>
          <p:nvPicPr>
            <p:cNvPr id="61" name="图片 60">
              <a:extLst>
                <a:ext uri="{FF2B5EF4-FFF2-40B4-BE49-F238E27FC236}">
                  <a16:creationId xmlns:a16="http://schemas.microsoft.com/office/drawing/2014/main" id="{EAC8088D-DA29-24C6-520D-610EEF6F73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0262762" y="3377882"/>
              <a:ext cx="720000" cy="250353"/>
            </a:xfrm>
            <a:prstGeom prst="rect">
              <a:avLst/>
            </a:prstGeom>
          </p:spPr>
        </p:pic>
        <p:pic>
          <p:nvPicPr>
            <p:cNvPr id="63" name="图片 62">
              <a:extLst>
                <a:ext uri="{FF2B5EF4-FFF2-40B4-BE49-F238E27FC236}">
                  <a16:creationId xmlns:a16="http://schemas.microsoft.com/office/drawing/2014/main" id="{B6DCC521-EEA6-56BC-845F-37C12B6898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10262762" y="5318069"/>
              <a:ext cx="1080000" cy="256238"/>
            </a:xfrm>
            <a:prstGeom prst="rect">
              <a:avLst/>
            </a:prstGeom>
          </p:spPr>
        </p:pic>
        <p:pic>
          <p:nvPicPr>
            <p:cNvPr id="67" name="图片 66">
              <a:extLst>
                <a:ext uri="{FF2B5EF4-FFF2-40B4-BE49-F238E27FC236}">
                  <a16:creationId xmlns:a16="http://schemas.microsoft.com/office/drawing/2014/main" id="{3F24E4E8-D0D3-1961-86B8-43CE5780CE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10262762" y="3802609"/>
              <a:ext cx="720000" cy="326884"/>
            </a:xfrm>
            <a:prstGeom prst="rect">
              <a:avLst/>
            </a:prstGeom>
          </p:spPr>
        </p:pic>
        <p:pic>
          <p:nvPicPr>
            <p:cNvPr id="69" name="图片 68">
              <a:extLst>
                <a:ext uri="{FF2B5EF4-FFF2-40B4-BE49-F238E27FC236}">
                  <a16:creationId xmlns:a16="http://schemas.microsoft.com/office/drawing/2014/main" id="{7F5726F2-106A-F0A4-1483-78E4CD7705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10262762" y="4303867"/>
              <a:ext cx="720000" cy="347838"/>
            </a:xfrm>
            <a:prstGeom prst="rect">
              <a:avLst/>
            </a:prstGeom>
          </p:spPr>
        </p:pic>
        <p:pic>
          <p:nvPicPr>
            <p:cNvPr id="71" name="图片 70">
              <a:extLst>
                <a:ext uri="{FF2B5EF4-FFF2-40B4-BE49-F238E27FC236}">
                  <a16:creationId xmlns:a16="http://schemas.microsoft.com/office/drawing/2014/main" id="{BB92DA93-2164-039D-1F2C-79C9EE616B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10262762" y="4826079"/>
              <a:ext cx="864000" cy="3176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2489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113814" y="6574824"/>
            <a:ext cx="537999" cy="289529"/>
          </a:xfrm>
        </p:spPr>
        <p:txBody>
          <a:bodyPr vert="horz" lIns="91440" tIns="45720" rIns="91440" bIns="45720" rtlCol="0" anchor="ctr"/>
          <a:lstStyle/>
          <a:p>
            <a:fld id="{5B0B1AAF-D06A-4A49-BC8C-8D22FA04DBBB}" type="slidenum">
              <a:rPr lang="zh-CN" altLang="en-US"/>
              <a:pPr/>
              <a:t>12</a:t>
            </a:fld>
            <a:endParaRPr lang="zh-CN" altLang="en-US" dirty="0"/>
          </a:p>
        </p:txBody>
      </p:sp>
      <p:cxnSp>
        <p:nvCxnSpPr>
          <p:cNvPr id="3" name="直接连接符 2"/>
          <p:cNvCxnSpPr/>
          <p:nvPr/>
        </p:nvCxnSpPr>
        <p:spPr>
          <a:xfrm>
            <a:off x="0" y="6554501"/>
            <a:ext cx="1219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5182931" y="89107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主要内容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0" y="0"/>
                <a:ext cx="12193200" cy="720000"/>
              </a:xfrm>
              <a:prstGeom prst="rect">
                <a:avLst/>
              </a:prstGeom>
              <a:solidFill>
                <a:srgbClr val="0081E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891"/>
                <a:r>
                  <a:rPr lang="en-US" altLang="zh-CN" sz="3600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Kinematics and structure functions for </a:t>
                </a:r>
                <a14:m>
                  <m:oMath xmlns:m="http://schemas.openxmlformats.org/officeDocument/2006/math">
                    <m:r>
                      <a:rPr lang="en-US" altLang="zh-CN" sz="3600" b="0" i="1" kern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𝑒𝑁</m:t>
                    </m:r>
                    <m:r>
                      <a:rPr lang="en-US" altLang="zh-CN" sz="3600" b="0" i="1" kern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r>
                      <a:rPr lang="en-US" altLang="zh-CN" sz="3600" b="0" i="1" kern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𝑒𝑉𝑋</m:t>
                    </m:r>
                  </m:oMath>
                </a14:m>
                <a:endParaRPr lang="zh-CN" altLang="en-US" sz="3600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3200" cy="720000"/>
              </a:xfrm>
              <a:prstGeom prst="rect">
                <a:avLst/>
              </a:prstGeom>
              <a:blipFill>
                <a:blip r:embed="rId3"/>
                <a:stretch>
                  <a:fillRect t="-7627" b="-27119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A8EF62AF-336F-492B-8433-9F1489087E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00" y="0"/>
            <a:ext cx="727200" cy="727200"/>
          </a:xfrm>
          <a:prstGeom prst="rect">
            <a:avLst/>
          </a:prstGeom>
        </p:spPr>
      </p:pic>
      <p:sp>
        <p:nvSpPr>
          <p:cNvPr id="26" name="页脚占位符 1">
            <a:extLst>
              <a:ext uri="{FF2B5EF4-FFF2-40B4-BE49-F238E27FC236}">
                <a16:creationId xmlns:a16="http://schemas.microsoft.com/office/drawing/2014/main" id="{9CC9BC1B-A120-88D2-BE1E-91B2B9919F3A}"/>
              </a:ext>
            </a:extLst>
          </p:cNvPr>
          <p:cNvSpPr txBox="1">
            <a:spLocks/>
          </p:cNvSpPr>
          <p:nvPr/>
        </p:nvSpPr>
        <p:spPr>
          <a:xfrm>
            <a:off x="1138464" y="6554500"/>
            <a:ext cx="9899647" cy="28950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dirty="0"/>
              <a:t>APCTP Focus Program																   Pohang, Korea, July 2022</a:t>
            </a:r>
            <a:endParaRPr lang="zh-CN" altLang="en-US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29EECC56-B53B-4C79-982C-5146CE2A672E}"/>
              </a:ext>
            </a:extLst>
          </p:cNvPr>
          <p:cNvSpPr txBox="1"/>
          <p:nvPr/>
        </p:nvSpPr>
        <p:spPr>
          <a:xfrm>
            <a:off x="515982" y="924704"/>
            <a:ext cx="59366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CN" sz="2400" b="1" u="sng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  <a:cs typeface="Segoe UI" panose="020B0502040204020203" pitchFamily="34" charset="0"/>
              </a:rPr>
              <a:t>G</a:t>
            </a:r>
            <a:r>
              <a:rPr kumimoji="0" lang="en-US" altLang="zh-CN" sz="24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Segoe UI" panose="020B0502040204020203" pitchFamily="34" charset="0"/>
              </a:rPr>
              <a:t>eneral</a:t>
            </a:r>
            <a:r>
              <a:rPr kumimoji="0" lang="en-US" altLang="zh-CN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Segoe UI" panose="020B0502040204020203" pitchFamily="34" charset="0"/>
              </a:rPr>
              <a:t> form of the hadronic tensor</a:t>
            </a:r>
            <a:endParaRPr lang="zh-CN" altLang="en-US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矩形 47">
                <a:extLst>
                  <a:ext uri="{FF2B5EF4-FFF2-40B4-BE49-F238E27FC236}">
                    <a16:creationId xmlns:a16="http://schemas.microsoft.com/office/drawing/2014/main" id="{A413A9B7-D1F8-5694-E0C2-4428A64824F4}"/>
                  </a:ext>
                </a:extLst>
              </p:cNvPr>
              <p:cNvSpPr/>
              <p:nvPr/>
            </p:nvSpPr>
            <p:spPr>
              <a:xfrm>
                <a:off x="415844" y="1607881"/>
                <a:ext cx="7472998" cy="6408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defTabSz="914400"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altLang="zh-CN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0" lang="en-US" altLang="zh-CN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kumimoji="0" lang="en-US" altLang="zh-CN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𝑍𝑍</m:t>
                          </m:r>
                        </m:sub>
                        <m:sup>
                          <m:r>
                            <a:rPr kumimoji="0" lang="en-US" altLang="zh-CN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bSup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kumimoji="0" lang="en-US" altLang="zh-CN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kumimoji="0" lang="en-US" altLang="zh-CN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0" lang="en-US" altLang="zh-CN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kumimoji="0" lang="en-US" altLang="zh-CN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𝑍𝑍</m:t>
                          </m:r>
                        </m:sub>
                        <m:sup>
                          <m:r>
                            <a:rPr kumimoji="0" lang="en-US" altLang="zh-CN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kumimoji="0" lang="en-US" altLang="zh-CN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bSup>
                      <m:r>
                        <a:rPr kumimoji="0" lang="en-US" altLang="zh-CN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kumimoji="0" lang="en-US" altLang="zh-CN" sz="20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symmetric</m:t>
                      </m:r>
                      <m:r>
                        <a:rPr kumimoji="0" lang="en-US" altLang="zh-CN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kumimoji="0" lang="en-US" altLang="zh-CN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𝑖</m:t>
                      </m:r>
                      <m:sSubSup>
                        <m:sSubSupPr>
                          <m:ctrlPr>
                            <a:rPr lang="en-US" altLang="zh-CN" sz="2000" i="1" ker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 ker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CN" sz="2000" i="1" ker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𝑍𝑍</m:t>
                          </m:r>
                        </m:sub>
                        <m:sup>
                          <m:r>
                            <a:rPr lang="en-US" altLang="zh-CN" sz="2000" b="0" i="1" kern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CN" sz="2000" i="1" ker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bSup>
                      <m:r>
                        <a:rPr kumimoji="0" lang="en-US" altLang="zh-CN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kumimoji="0" lang="en-US" altLang="zh-CN" sz="20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anti</m:t>
                      </m:r>
                      <m:r>
                        <m:rPr>
                          <m:sty m:val="p"/>
                        </m:rPr>
                        <a:rPr kumimoji="0" lang="en-US" altLang="zh-CN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symmetric</m:t>
                      </m:r>
                      <m:r>
                        <a:rPr kumimoji="0" lang="en-US" altLang="zh-CN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48" name="矩形 47">
                <a:extLst>
                  <a:ext uri="{FF2B5EF4-FFF2-40B4-BE49-F238E27FC236}">
                    <a16:creationId xmlns:a16="http://schemas.microsoft.com/office/drawing/2014/main" id="{A413A9B7-D1F8-5694-E0C2-4428A64824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844" y="1607881"/>
                <a:ext cx="7472998" cy="6408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矩形 51">
                <a:extLst>
                  <a:ext uri="{FF2B5EF4-FFF2-40B4-BE49-F238E27FC236}">
                    <a16:creationId xmlns:a16="http://schemas.microsoft.com/office/drawing/2014/main" id="{9506F347-595A-03D5-5423-99C80A85E716}"/>
                  </a:ext>
                </a:extLst>
              </p:cNvPr>
              <p:cNvSpPr/>
              <p:nvPr/>
            </p:nvSpPr>
            <p:spPr>
              <a:xfrm>
                <a:off x="1467302" y="2172993"/>
                <a:ext cx="4012610" cy="12119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sz="200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sz="20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altLang="zh-CN" sz="2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altLang="zh-CN" sz="2000" i="1" kern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000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  <m:r>
                              <a:rPr lang="en-US" altLang="zh-CN" sz="2000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zh-CN" sz="2000" i="1" kern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p>
                        </m:sSubSup>
                      </m:e>
                    </m:nary>
                    <m:sSubSup>
                      <m:sSubSupPr>
                        <m:ctrlPr>
                          <a:rPr lang="en-US" altLang="zh-CN" sz="2000" i="1" kern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0" i="1" kern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000" i="1" ker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2000" i="1" ker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altLang="zh-CN" sz="2000" i="1" ker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CN" sz="200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altLang="zh-CN" sz="2000" i="1" ker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𝜇𝜈</m:t>
                        </m:r>
                      </m:sup>
                    </m:sSubSup>
                    <m:r>
                      <a:rPr lang="en-US" altLang="zh-CN" sz="2000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000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sz="20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altLang="zh-CN" sz="2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altLang="zh-CN" sz="2000" i="1" kern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000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  <m:r>
                              <a:rPr lang="en-US" altLang="zh-CN" sz="2000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altLang="zh-CN" sz="2000" i="1" kern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bSup>
                      </m:e>
                    </m:nary>
                    <m:sSubSup>
                      <m:sSubSupPr>
                        <m:ctrlPr>
                          <a:rPr lang="en-US" altLang="zh-CN" sz="2000" i="1" kern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0" i="1" kern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000" i="1" ker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2000" i="1" ker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altLang="zh-CN" sz="2000" i="1" ker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altLang="zh-CN" sz="200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CN" sz="2000" i="1" ker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𝜇𝜈</m:t>
                        </m:r>
                      </m:sup>
                    </m:sSubSup>
                  </m:oMath>
                </a14:m>
                <a:r>
                  <a:rPr lang="en-US" altLang="zh-CN" sz="2000" i="1" kern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sz="200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sz="20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altLang="zh-CN" sz="2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altLang="zh-CN" sz="2000" i="1" kern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̃"/>
                                <m:ctrlPr>
                                  <a:rPr lang="en-US" altLang="zh-CN" sz="2000" i="1" ker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000" i="1" ker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2000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  <m:r>
                              <a:rPr lang="en-US" altLang="zh-CN" sz="2000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altLang="zh-CN" sz="2000" i="1" kern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p>
                        </m:sSubSup>
                      </m:e>
                    </m:nary>
                    <m:sSubSup>
                      <m:sSubSupPr>
                        <m:ctrlPr>
                          <a:rPr lang="en-US" altLang="zh-CN" sz="2000" i="1" kern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0" i="1" kern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̃"/>
                            <m:ctrlPr>
                              <a:rPr lang="en-US" altLang="zh-CN" sz="2000" i="1" ker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i="1" ker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acc>
                      </m:e>
                      <m:sub>
                        <m:r>
                          <a:rPr lang="en-US" altLang="zh-CN" sz="2000" i="1" ker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altLang="zh-CN" sz="2000" i="1" ker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altLang="zh-CN" sz="200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altLang="zh-CN" sz="2000" i="1" ker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𝜇𝜈</m:t>
                        </m:r>
                      </m:sup>
                    </m:sSubSup>
                    <m:r>
                      <a:rPr lang="en-US" altLang="zh-CN" sz="2000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000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sz="2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altLang="zh-CN" sz="2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altLang="zh-CN" sz="2000" i="1" kern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̃"/>
                                <m:ctrlPr>
                                  <a:rPr lang="en-US" altLang="zh-CN" sz="2000" i="1" ker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000" i="1" ker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2000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  <m:r>
                              <a:rPr lang="en-US" altLang="zh-CN" sz="2000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  <m:sup>
                            <m:r>
                              <a:rPr lang="en-US" altLang="zh-CN" sz="2000" i="1" kern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bSup>
                      </m:e>
                    </m:nary>
                    <m:sSubSup>
                      <m:sSubSupPr>
                        <m:ctrlPr>
                          <a:rPr lang="en-US" altLang="zh-CN" sz="2000" i="1" kern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0" i="1" kern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̃"/>
                            <m:ctrlPr>
                              <a:rPr lang="en-US" altLang="zh-CN" sz="2000" i="1" ker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i="1" ker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acc>
                      </m:e>
                      <m:sub>
                        <m:r>
                          <a:rPr lang="en-US" altLang="zh-CN" sz="2000" i="1" ker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altLang="zh-CN" sz="2000" i="1" ker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  <m:sup>
                        <m:r>
                          <a:rPr lang="en-US" altLang="zh-CN" sz="200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CN" sz="2000" i="1" ker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𝜇𝜈</m:t>
                        </m:r>
                      </m:sup>
                    </m:sSubSup>
                  </m:oMath>
                </a14:m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2" name="矩形 51">
                <a:extLst>
                  <a:ext uri="{FF2B5EF4-FFF2-40B4-BE49-F238E27FC236}">
                    <a16:creationId xmlns:a16="http://schemas.microsoft.com/office/drawing/2014/main" id="{9506F347-595A-03D5-5423-99C80A85E7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7302" y="2172993"/>
                <a:ext cx="4012610" cy="1211935"/>
              </a:xfrm>
              <a:prstGeom prst="rect">
                <a:avLst/>
              </a:prstGeom>
              <a:blipFill>
                <a:blip r:embed="rId6"/>
                <a:stretch>
                  <a:fillRect l="-3647" t="-24121" b="-582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直接箭头连接符 52">
            <a:extLst>
              <a:ext uri="{FF2B5EF4-FFF2-40B4-BE49-F238E27FC236}">
                <a16:creationId xmlns:a16="http://schemas.microsoft.com/office/drawing/2014/main" id="{E6F91C88-D9D3-B29A-3140-F128444B55AD}"/>
              </a:ext>
            </a:extLst>
          </p:cNvPr>
          <p:cNvCxnSpPr>
            <a:cxnSpLocks/>
          </p:cNvCxnSpPr>
          <p:nvPr/>
        </p:nvCxnSpPr>
        <p:spPr>
          <a:xfrm>
            <a:off x="2415000" y="3384928"/>
            <a:ext cx="0" cy="444565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直接箭头连接符 53">
            <a:extLst>
              <a:ext uri="{FF2B5EF4-FFF2-40B4-BE49-F238E27FC236}">
                <a16:creationId xmlns:a16="http://schemas.microsoft.com/office/drawing/2014/main" id="{71A8CC01-CAC9-8600-B083-D3DBBAA15B4A}"/>
              </a:ext>
            </a:extLst>
          </p:cNvPr>
          <p:cNvCxnSpPr>
            <a:cxnSpLocks/>
          </p:cNvCxnSpPr>
          <p:nvPr/>
        </p:nvCxnSpPr>
        <p:spPr>
          <a:xfrm flipH="1">
            <a:off x="3094232" y="3353157"/>
            <a:ext cx="1179665" cy="706859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6" name="文本框 55">
            <a:extLst>
              <a:ext uri="{FF2B5EF4-FFF2-40B4-BE49-F238E27FC236}">
                <a16:creationId xmlns:a16="http://schemas.microsoft.com/office/drawing/2014/main" id="{CE6C519B-5834-4066-26CC-84A58B2AD419}"/>
              </a:ext>
            </a:extLst>
          </p:cNvPr>
          <p:cNvSpPr txBox="1"/>
          <p:nvPr/>
        </p:nvSpPr>
        <p:spPr>
          <a:xfrm>
            <a:off x="1238458" y="3836427"/>
            <a:ext cx="19495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楷体" panose="02010609060101010101" pitchFamily="49" charset="-122"/>
              </a:rPr>
              <a:t>Scalar </a:t>
            </a:r>
            <a:r>
              <a:rPr lang="en-US" altLang="zh-CN" sz="2000" kern="0" dirty="0">
                <a:solidFill>
                  <a:srgbClr val="0070C0"/>
                </a:solidFill>
                <a:latin typeface="Arial Narrow" panose="020B0606020202030204" pitchFamily="34" charset="0"/>
                <a:ea typeface="楷体" panose="02010609060101010101" pitchFamily="49" charset="-122"/>
              </a:rPr>
              <a:t>c</a:t>
            </a:r>
            <a:r>
              <a:rPr kumimoji="0" lang="en-US" altLang="zh-CN" sz="200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楷体" panose="02010609060101010101" pitchFamily="49" charset="-122"/>
              </a:rPr>
              <a:t>oefficients</a:t>
            </a:r>
            <a:r>
              <a:rPr kumimoji="0" lang="en-US" altLang="zh-CN" sz="200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楷体" panose="02010609060101010101" pitchFamily="49" charset="-122"/>
              </a:rPr>
              <a:t> </a:t>
            </a:r>
            <a:endParaRPr kumimoji="0" lang="zh-CN" altLang="en-US" sz="200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Narrow" panose="020B0606020202030204" pitchFamily="34" charset="0"/>
              <a:ea typeface="楷体" panose="02010609060101010101" pitchFamily="49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1A9A37DD-7BF6-EA99-AD8E-1396AF063C2D}"/>
              </a:ext>
            </a:extLst>
          </p:cNvPr>
          <p:cNvSpPr txBox="1"/>
          <p:nvPr/>
        </p:nvSpPr>
        <p:spPr>
          <a:xfrm>
            <a:off x="4517443" y="3836427"/>
            <a:ext cx="29001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楷体" panose="02010609060101010101" pitchFamily="49" charset="-122"/>
              </a:rPr>
              <a:t>Basic Lorentz tensors (BLTs)</a:t>
            </a:r>
            <a:endParaRPr kumimoji="0" lang="zh-CN" altLang="en-US" sz="200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Narrow" panose="020B0606020202030204" pitchFamily="34" charset="0"/>
              <a:ea typeface="楷体" panose="02010609060101010101" pitchFamily="49" charset="-122"/>
            </a:endParaRPr>
          </a:p>
        </p:txBody>
      </p:sp>
      <p:cxnSp>
        <p:nvCxnSpPr>
          <p:cNvPr id="60" name="直接箭头连接符 59">
            <a:extLst>
              <a:ext uri="{FF2B5EF4-FFF2-40B4-BE49-F238E27FC236}">
                <a16:creationId xmlns:a16="http://schemas.microsoft.com/office/drawing/2014/main" id="{EE30C5EE-1BCE-68DF-9274-AACE90F45C89}"/>
              </a:ext>
            </a:extLst>
          </p:cNvPr>
          <p:cNvCxnSpPr>
            <a:cxnSpLocks/>
          </p:cNvCxnSpPr>
          <p:nvPr/>
        </p:nvCxnSpPr>
        <p:spPr>
          <a:xfrm>
            <a:off x="4848828" y="3439599"/>
            <a:ext cx="0" cy="44456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" name="直接箭头连接符 61">
            <a:extLst>
              <a:ext uri="{FF2B5EF4-FFF2-40B4-BE49-F238E27FC236}">
                <a16:creationId xmlns:a16="http://schemas.microsoft.com/office/drawing/2014/main" id="{4B402FBB-E8B2-4A01-A707-BA2D5C309B3D}"/>
              </a:ext>
            </a:extLst>
          </p:cNvPr>
          <p:cNvCxnSpPr>
            <a:cxnSpLocks/>
            <a:endCxn id="58" idx="1"/>
          </p:cNvCxnSpPr>
          <p:nvPr/>
        </p:nvCxnSpPr>
        <p:spPr>
          <a:xfrm>
            <a:off x="3151161" y="3389666"/>
            <a:ext cx="1366282" cy="64681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文本框 65">
                <a:extLst>
                  <a:ext uri="{FF2B5EF4-FFF2-40B4-BE49-F238E27FC236}">
                    <a16:creationId xmlns:a16="http://schemas.microsoft.com/office/drawing/2014/main" id="{56704ADC-C139-1F16-0771-20548D3C944F}"/>
                  </a:ext>
                </a:extLst>
              </p:cNvPr>
              <p:cNvSpPr txBox="1"/>
              <p:nvPr/>
            </p:nvSpPr>
            <p:spPr>
              <a:xfrm>
                <a:off x="8431273" y="2823290"/>
                <a:ext cx="3065711" cy="4092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zh-CN" sz="2000" b="0" i="1" u="none" strike="noStrike" kern="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h</m:t>
                    </m:r>
                  </m:oMath>
                </a14:m>
                <a:r>
                  <a:rPr kumimoji="0" lang="en-US" altLang="zh-CN" sz="200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楷体" panose="02010609060101010101" pitchFamily="49" charset="-122"/>
                  </a:rPr>
                  <a:t>: Parity even,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altLang="zh-CN" sz="2000" b="0" i="1" u="none" strike="noStrike" kern="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accPr>
                      <m:e>
                        <m:r>
                          <a:rPr kumimoji="0" lang="zh-CN" altLang="en-US" sz="2000" i="1" u="none" strike="noStrike" kern="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𝒫</m:t>
                        </m:r>
                      </m:e>
                    </m:acc>
                    <m:sSup>
                      <m:sSupPr>
                        <m:ctrlPr>
                          <a:rPr kumimoji="0" lang="en-US" altLang="zh-CN" sz="2000" b="0" i="1" u="none" strike="noStrike" kern="0" cap="none" spc="0" normalizeH="0" baseline="0" noProof="0" dirty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sSupPr>
                      <m:e>
                        <m:r>
                          <a:rPr kumimoji="0" lang="en-US" altLang="zh-CN" sz="2000" b="0" i="1" u="none" strike="noStrike" kern="0" cap="none" spc="0" normalizeH="0" baseline="0" noProof="0" dirty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h</m:t>
                        </m:r>
                      </m:e>
                      <m:sup>
                        <m:r>
                          <a:rPr kumimoji="0" lang="en-US" altLang="zh-CN" sz="2000" b="0" i="1" u="none" strike="noStrike" kern="0" cap="none" spc="0" normalizeH="0" baseline="0" noProof="0" dirty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𝜇𝜈</m:t>
                        </m:r>
                      </m:sup>
                    </m:sSup>
                    <m:r>
                      <a:rPr kumimoji="0" lang="en-US" altLang="zh-CN" sz="2000" b="0" i="1" u="none" strike="noStrike" kern="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=</m:t>
                    </m:r>
                    <m:sSup>
                      <m:sSupPr>
                        <m:ctrlPr>
                          <a:rPr kumimoji="0" lang="en-US" altLang="zh-CN" sz="2000" b="0" i="1" u="none" strike="noStrike" kern="0" cap="none" spc="0" normalizeH="0" baseline="0" noProof="0" dirty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sSupPr>
                      <m:e>
                        <m:r>
                          <a:rPr kumimoji="0" lang="en-US" altLang="zh-CN" sz="2000" b="0" i="1" u="none" strike="noStrike" kern="0" cap="none" spc="0" normalizeH="0" baseline="0" noProof="0" dirty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h</m:t>
                        </m:r>
                      </m:e>
                      <m:sup>
                        <m:r>
                          <a:rPr kumimoji="0" lang="en-US" altLang="zh-CN" sz="2000" b="0" i="1" u="none" strike="noStrike" kern="0" cap="none" spc="0" normalizeH="0" baseline="0" noProof="0" dirty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𝜇𝜈</m:t>
                        </m:r>
                      </m:sup>
                    </m:sSup>
                  </m:oMath>
                </a14:m>
                <a:endParaRPr kumimoji="0" lang="zh-CN" altLang="en-US" sz="200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66" name="文本框 65">
                <a:extLst>
                  <a:ext uri="{FF2B5EF4-FFF2-40B4-BE49-F238E27FC236}">
                    <a16:creationId xmlns:a16="http://schemas.microsoft.com/office/drawing/2014/main" id="{56704ADC-C139-1F16-0771-20548D3C94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1273" y="2823290"/>
                <a:ext cx="3065711" cy="409215"/>
              </a:xfrm>
              <a:prstGeom prst="rect">
                <a:avLst/>
              </a:prstGeom>
              <a:blipFill>
                <a:blip r:embed="rId7"/>
                <a:stretch>
                  <a:fillRect t="-8955" b="-268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文本框 67">
                <a:extLst>
                  <a:ext uri="{FF2B5EF4-FFF2-40B4-BE49-F238E27FC236}">
                    <a16:creationId xmlns:a16="http://schemas.microsoft.com/office/drawing/2014/main" id="{8686DF33-3080-CF74-E9A7-70EBE91F5801}"/>
                  </a:ext>
                </a:extLst>
              </p:cNvPr>
              <p:cNvSpPr txBox="1"/>
              <p:nvPr/>
            </p:nvSpPr>
            <p:spPr>
              <a:xfrm>
                <a:off x="8431273" y="3389209"/>
                <a:ext cx="3155479" cy="413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defTabSz="914400">
                  <a:defRPr/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kumimoji="0" lang="en-US" altLang="zh-CN" sz="2000" b="0" i="1" u="none" strike="noStrike" kern="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accPr>
                      <m:e>
                        <m:r>
                          <a:rPr kumimoji="0" lang="en-US" altLang="zh-CN" sz="2000" b="0" i="1" u="none" strike="noStrike" kern="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h</m:t>
                        </m:r>
                      </m:e>
                    </m:acc>
                  </m:oMath>
                </a14:m>
                <a:r>
                  <a:rPr kumimoji="0" lang="en-US" altLang="zh-CN" sz="200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楷体" panose="02010609060101010101" pitchFamily="49" charset="-122"/>
                  </a:rPr>
                  <a:t>: Parity odd,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sz="2000" i="1" kern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accPr>
                      <m:e>
                        <m:r>
                          <a:rPr lang="zh-CN" altLang="en-US" sz="2000" i="1" kern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𝒫</m:t>
                        </m:r>
                      </m:e>
                    </m:acc>
                    <m:sSup>
                      <m:sSupPr>
                        <m:ctrlPr>
                          <a:rPr lang="en-US" altLang="zh-CN" sz="2000" i="1" kern="0" dirty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altLang="zh-CN" sz="2000" b="0" i="1" kern="0" dirty="0" smtClean="0">
                                <a:latin typeface="Cambria Math" panose="02040503050406030204" pitchFamily="18" charset="0"/>
                                <a:ea typeface="楷体" panose="02010609060101010101" pitchFamily="49" charset="-122"/>
                              </a:rPr>
                            </m:ctrlPr>
                          </m:accPr>
                          <m:e>
                            <m:r>
                              <a:rPr lang="en-US" altLang="zh-CN" sz="2000" i="1" kern="0" dirty="0">
                                <a:latin typeface="Cambria Math" panose="02040503050406030204" pitchFamily="18" charset="0"/>
                                <a:ea typeface="楷体" panose="02010609060101010101" pitchFamily="49" charset="-122"/>
                              </a:rPr>
                              <m:t>h</m:t>
                            </m:r>
                          </m:e>
                        </m:acc>
                      </m:e>
                      <m:sup>
                        <m:r>
                          <a:rPr lang="en-US" altLang="zh-CN" sz="2000" i="1" kern="0" dirty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𝜇𝜈</m:t>
                        </m:r>
                      </m:sup>
                    </m:sSup>
                    <m:r>
                      <a:rPr lang="en-US" altLang="zh-CN" sz="2000" i="1" kern="0" dirty="0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=</m:t>
                    </m:r>
                    <m:sSup>
                      <m:sSupPr>
                        <m:ctrlPr>
                          <a:rPr lang="en-US" altLang="zh-CN" sz="2000" i="1" kern="0" dirty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sSupPr>
                      <m:e>
                        <m:r>
                          <a:rPr lang="en-US" altLang="zh-CN" sz="2000" b="0" i="1" kern="0" dirty="0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−</m:t>
                        </m:r>
                        <m:acc>
                          <m:accPr>
                            <m:chr m:val="̃"/>
                            <m:ctrlPr>
                              <a:rPr lang="en-US" altLang="zh-CN" sz="2000" b="0" i="1" kern="0" dirty="0" smtClean="0">
                                <a:latin typeface="Cambria Math" panose="02040503050406030204" pitchFamily="18" charset="0"/>
                                <a:ea typeface="楷体" panose="02010609060101010101" pitchFamily="49" charset="-122"/>
                              </a:rPr>
                            </m:ctrlPr>
                          </m:accPr>
                          <m:e>
                            <m:r>
                              <a:rPr lang="en-US" altLang="zh-CN" sz="2000" i="1" kern="0" dirty="0">
                                <a:latin typeface="Cambria Math" panose="02040503050406030204" pitchFamily="18" charset="0"/>
                                <a:ea typeface="楷体" panose="02010609060101010101" pitchFamily="49" charset="-122"/>
                              </a:rPr>
                              <m:t>h</m:t>
                            </m:r>
                          </m:e>
                        </m:acc>
                      </m:e>
                      <m:sup>
                        <m:r>
                          <a:rPr lang="en-US" altLang="zh-CN" sz="2000" i="1" kern="0" dirty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𝜇𝜈</m:t>
                        </m:r>
                      </m:sup>
                    </m:sSup>
                  </m:oMath>
                </a14:m>
                <a:endParaRPr kumimoji="0" lang="zh-CN" altLang="en-US" sz="200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68" name="文本框 67">
                <a:extLst>
                  <a:ext uri="{FF2B5EF4-FFF2-40B4-BE49-F238E27FC236}">
                    <a16:creationId xmlns:a16="http://schemas.microsoft.com/office/drawing/2014/main" id="{8686DF33-3080-CF74-E9A7-70EBE91F58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1273" y="3389209"/>
                <a:ext cx="3155479" cy="413831"/>
              </a:xfrm>
              <a:prstGeom prst="rect">
                <a:avLst/>
              </a:prstGeom>
              <a:blipFill>
                <a:blip r:embed="rId8"/>
                <a:stretch>
                  <a:fillRect t="-7353" r="-386" b="-264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14">
                <a:extLst>
                  <a:ext uri="{FF2B5EF4-FFF2-40B4-BE49-F238E27FC236}">
                    <a16:creationId xmlns:a16="http://schemas.microsoft.com/office/drawing/2014/main" id="{364A236A-A684-17E7-2B90-789D2DB729D9}"/>
                  </a:ext>
                </a:extLst>
              </p:cNvPr>
              <p:cNvSpPr txBox="1"/>
              <p:nvPr/>
            </p:nvSpPr>
            <p:spPr>
              <a:xfrm>
                <a:off x="8363111" y="721136"/>
                <a:ext cx="2501273" cy="181626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dirty="0"/>
                  <a:t>Hermiticity: 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𝑍𝑍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𝑍𝑍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𝜈𝜇</m:t>
                          </m:r>
                        </m:sup>
                      </m:sSubSup>
                    </m:oMath>
                  </m:oMathPara>
                </a14:m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dirty="0"/>
                  <a:t>Current conservation: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dirty="0">
                    <a:latin typeface="Arial Narrow" panose="020B0606020202030204" pitchFamily="34" charset="0"/>
                    <a:ea typeface="楷体" panose="02010609060101010101" pitchFamily="49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𝜇</m:t>
                        </m:r>
                      </m:sub>
                    </m:sSub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𝑍𝑍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𝜇𝜈</m:t>
                        </m:r>
                      </m:sup>
                    </m:sSubSup>
                    <m:r>
                      <a:rPr lang="en-US" altLang="zh-CN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𝜈</m:t>
                        </m:r>
                      </m:sub>
                    </m:sSub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𝑍𝑍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𝜇𝜈</m:t>
                        </m:r>
                      </m:sup>
                    </m:sSubSup>
                    <m:r>
                      <a:rPr lang="en-US" altLang="zh-CN" b="0" i="1" smtClean="0">
                        <a:latin typeface="Cambria Math"/>
                      </a:rPr>
                      <m:t>=0</m:t>
                    </m:r>
                  </m:oMath>
                </a14:m>
                <a:endParaRPr lang="en-US" altLang="zh-CN" b="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78" name="TextBox 14">
                <a:extLst>
                  <a:ext uri="{FF2B5EF4-FFF2-40B4-BE49-F238E27FC236}">
                    <a16:creationId xmlns:a16="http://schemas.microsoft.com/office/drawing/2014/main" id="{364A236A-A684-17E7-2B90-789D2DB729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3111" y="721136"/>
                <a:ext cx="2501273" cy="1816266"/>
              </a:xfrm>
              <a:prstGeom prst="rect">
                <a:avLst/>
              </a:prstGeom>
              <a:blipFill>
                <a:blip r:embed="rId9"/>
                <a:stretch>
                  <a:fillRect l="-219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CFE08BE2-C102-649D-1C52-0C74DBC1039E}"/>
                  </a:ext>
                </a:extLst>
              </p:cNvPr>
              <p:cNvSpPr txBox="1"/>
              <p:nvPr/>
            </p:nvSpPr>
            <p:spPr>
              <a:xfrm>
                <a:off x="1019833" y="5271302"/>
                <a:ext cx="4536819" cy="5155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𝑈𝑖</m:t>
                          </m:r>
                        </m:sub>
                        <m:sup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bSup>
                      <m:r>
                        <a:rPr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={</m:t>
                      </m:r>
                      <m:m>
                        <m:mPr>
                          <m:mcs>
                            <m:mc>
                              <m:mcPr>
                                <m:count m:val="4"/>
                                <m:mcJc m:val="center"/>
                              </m:mcPr>
                            </m:mc>
                          </m:mcs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p>
                              <m:sSup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𝜇𝜈</m:t>
                                </m:r>
                              </m:sup>
                            </m:sSup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p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p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p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</m:e>
                          <m:e>
                            <m:sSubSup>
                              <m:sSubSup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𝑁𝑞</m:t>
                                </m:r>
                              </m:sub>
                              <m:sup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𝑁𝑞</m:t>
                                </m:r>
                              </m:sub>
                              <m:sup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sup>
                            </m:sSubSup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</m:e>
                          <m:e>
                            <m:sSubSup>
                              <m:sSubSup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𝑁𝑞</m:t>
                                </m:r>
                              </m:sub>
                              <m:sup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h𝑞</m:t>
                                </m:r>
                              </m:sub>
                              <m:sup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sup>
                            </m:sSubSup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</m:e>
                          <m:e>
                            <m:sSubSup>
                              <m:sSubSup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h𝑞</m:t>
                                </m:r>
                              </m:sub>
                              <m:sup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h𝑞</m:t>
                                </m:r>
                              </m:sub>
                              <m:sup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sup>
                            </m:sSubSup>
                          </m:e>
                        </m:mr>
                      </m:m>
                      <m:r>
                        <a:rPr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zh-CN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CFE08BE2-C102-649D-1C52-0C74DBC10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833" y="5271302"/>
                <a:ext cx="4536819" cy="51559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7BBC98D3-0BE2-F70D-A4DB-9357F05C8F2A}"/>
                  </a:ext>
                </a:extLst>
              </p:cNvPr>
              <p:cNvSpPr txBox="1"/>
              <p:nvPr/>
            </p:nvSpPr>
            <p:spPr>
              <a:xfrm>
                <a:off x="1019833" y="5923187"/>
                <a:ext cx="3244286" cy="3395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𝑈𝑖</m:t>
                          </m:r>
                        </m:sub>
                        <m:sup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bSup>
                      <m:r>
                        <a:rPr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={</m:t>
                      </m:r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p>
                              <m:sSup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sSub>
                                  <m:sSubPr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sub>
                                </m:sSub>
                              </m:sup>
                            </m:sSup>
                            <m:sSubSup>
                              <m:sSubSup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𝑁𝑞</m:t>
                                </m:r>
                              </m:sub>
                              <m:sup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sup>
                            </m:sSubSup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sSub>
                                  <m:sSubPr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sub>
                                </m:sSub>
                              </m:sup>
                            </m:sSup>
                            <m:sSubSup>
                              <m:sSubSup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h𝑞</m:t>
                                </m:r>
                              </m:sub>
                              <m:sup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sup>
                            </m:sSubSup>
                          </m:e>
                        </m:mr>
                      </m:m>
                      <m:r>
                        <a:rPr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zh-CN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7BBC98D3-0BE2-F70D-A4DB-9357F05C8F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833" y="5923187"/>
                <a:ext cx="3244286" cy="339580"/>
              </a:xfrm>
              <a:prstGeom prst="rect">
                <a:avLst/>
              </a:prstGeom>
              <a:blipFill>
                <a:blip r:embed="rId11"/>
                <a:stretch>
                  <a:fillRect l="-1128" t="-5455" r="-1880" b="-218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4F95FD83-8C5D-A980-D0CB-57E41AA1BDC4}"/>
                  </a:ext>
                </a:extLst>
              </p:cNvPr>
              <p:cNvSpPr txBox="1"/>
              <p:nvPr/>
            </p:nvSpPr>
            <p:spPr>
              <a:xfrm>
                <a:off x="6165503" y="5379953"/>
                <a:ext cx="1356653" cy="3395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sub>
                        <m:sup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bSup>
                      <m:r>
                        <a:rPr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𝑁𝑞</m:t>
                          </m:r>
                        </m:sub>
                        <m:sup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bSup>
                      <m:sSubSup>
                        <m:sSubSupPr>
                          <m:ctrlP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h𝑞</m:t>
                          </m:r>
                        </m:sub>
                        <m:sup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bSup>
                    </m:oMath>
                  </m:oMathPara>
                </a14:m>
                <a:endParaRPr lang="zh-CN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4F95FD83-8C5D-A980-D0CB-57E41AA1BD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503" y="5379953"/>
                <a:ext cx="1356653" cy="339580"/>
              </a:xfrm>
              <a:prstGeom prst="rect">
                <a:avLst/>
              </a:prstGeom>
              <a:blipFill>
                <a:blip r:embed="rId12"/>
                <a:stretch>
                  <a:fillRect l="-3139" r="-1345" b="-218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DEA0743D-688C-008C-AFC6-F8BCA155040D}"/>
                  </a:ext>
                </a:extLst>
              </p:cNvPr>
              <p:cNvSpPr txBox="1"/>
              <p:nvPr/>
            </p:nvSpPr>
            <p:spPr>
              <a:xfrm>
                <a:off x="6165503" y="5964480"/>
                <a:ext cx="2306081" cy="2982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𝑈𝑖</m:t>
                          </m:r>
                        </m:sub>
                        <m:sup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bSup>
                      <m:r>
                        <a:rPr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altLang="zh-CN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p>
                                    <m:r>
                                      <a:rPr lang="en-US" altLang="zh-CN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𝜇𝜈</m:t>
                                    </m:r>
                                    <m:r>
                                      <a:rPr lang="en-US" altLang="zh-CN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  <m:sSub>
                                      <m:sSubPr>
                                        <m:ctrlPr>
                                          <a:rPr lang="en-US" altLang="zh-CN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altLang="zh-CN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sub>
                                    </m:sSub>
                                  </m:sup>
                                </m:sSup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altLang="zh-CN" sz="16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p>
                                    <m:r>
                                      <a:rPr lang="en-US" altLang="zh-CN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𝜇𝜈</m:t>
                                    </m:r>
                                    <m:r>
                                      <a:rPr lang="en-US" altLang="zh-CN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  <m:sSub>
                                      <m:sSubPr>
                                        <m:ctrlPr>
                                          <a:rPr lang="en-US" altLang="zh-CN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altLang="zh-CN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sub>
                                    </m:sSub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DEA0743D-688C-008C-AFC6-F8BCA15504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503" y="5964480"/>
                <a:ext cx="2306081" cy="298287"/>
              </a:xfrm>
              <a:prstGeom prst="rect">
                <a:avLst/>
              </a:prstGeom>
              <a:blipFill>
                <a:blip r:embed="rId13"/>
                <a:stretch>
                  <a:fillRect l="-1583" t="-8163" b="-183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文本框 27">
            <a:extLst>
              <a:ext uri="{FF2B5EF4-FFF2-40B4-BE49-F238E27FC236}">
                <a16:creationId xmlns:a16="http://schemas.microsoft.com/office/drawing/2014/main" id="{1D6D843A-3330-FA7A-8381-D2E21BA8C03A}"/>
              </a:ext>
            </a:extLst>
          </p:cNvPr>
          <p:cNvSpPr txBox="1"/>
          <p:nvPr/>
        </p:nvSpPr>
        <p:spPr>
          <a:xfrm>
            <a:off x="665158" y="4779661"/>
            <a:ext cx="2814653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i="1" dirty="0"/>
              <a:t>Unpolarized BLTs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4">
                <a:extLst>
                  <a:ext uri="{FF2B5EF4-FFF2-40B4-BE49-F238E27FC236}">
                    <a16:creationId xmlns:a16="http://schemas.microsoft.com/office/drawing/2014/main" id="{46A19719-868A-9C00-1255-2DB9E9923046}"/>
                  </a:ext>
                </a:extLst>
              </p:cNvPr>
              <p:cNvSpPr txBox="1"/>
              <p:nvPr/>
            </p:nvSpPr>
            <p:spPr>
              <a:xfrm>
                <a:off x="9122117" y="5376523"/>
                <a:ext cx="1809429" cy="820738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𝑞</m:t>
                          </m:r>
                        </m:sub>
                        <m:sup>
                          <m: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𝜇</m:t>
                          </m:r>
                        </m:sup>
                      </m:sSubSup>
                      <m:r>
                        <a:rPr lang="en-US" altLang="zh-CN" sz="1600" i="1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≡</m:t>
                      </m:r>
                      <m:sSup>
                        <m:sSupPr>
                          <m:ctrlP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𝜇</m:t>
                          </m:r>
                        </m:sup>
                      </m:sSup>
                      <m:r>
                        <a:rPr lang="en-US" altLang="zh-CN" sz="1600" i="1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</m:t>
                          </m:r>
                          <m: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⋅</m:t>
                          </m:r>
                          <m: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𝑞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  <m:sup>
                          <m: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𝜇</m:t>
                          </m:r>
                        </m:sup>
                      </m:sSup>
                    </m:oMath>
                  </m:oMathPara>
                </a14:m>
                <a:endParaRPr lang="en-US" altLang="zh-CN" sz="16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1600" i="1">
                          <a:solidFill>
                            <a:schemeClr val="tx1"/>
                          </a:solidFill>
                          <a:latin typeface="Cambria Math"/>
                        </a:rPr>
                        <m:t>𝑞</m:t>
                      </m:r>
                      <m:r>
                        <a:rPr lang="en-US" altLang="zh-CN" sz="1600" i="1">
                          <a:solidFill>
                            <a:schemeClr val="tx1"/>
                          </a:solidFill>
                          <a:latin typeface="Cambria Math"/>
                        </a:rPr>
                        <m:t>⋅</m:t>
                      </m:r>
                      <m:sSub>
                        <m:sSubPr>
                          <m:ctrlP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𝑞</m:t>
                          </m:r>
                        </m:sub>
                      </m:sSub>
                      <m:r>
                        <a:rPr lang="en-US" altLang="zh-CN" sz="1600" i="1">
                          <a:solidFill>
                            <a:schemeClr val="tx1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altLang="zh-CN" sz="1600" dirty="0">
                  <a:solidFill>
                    <a:schemeClr val="tx1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30" name="TextBox 4">
                <a:extLst>
                  <a:ext uri="{FF2B5EF4-FFF2-40B4-BE49-F238E27FC236}">
                    <a16:creationId xmlns:a16="http://schemas.microsoft.com/office/drawing/2014/main" id="{46A19719-868A-9C00-1255-2DB9E99230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2117" y="5376523"/>
                <a:ext cx="1809429" cy="82073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F0C8496D-4C04-1F5F-8AA2-2E2B68340F00}"/>
                  </a:ext>
                </a:extLst>
              </p:cNvPr>
              <p:cNvSpPr txBox="1"/>
              <p:nvPr/>
            </p:nvSpPr>
            <p:spPr>
              <a:xfrm>
                <a:off x="8431273" y="3912132"/>
                <a:ext cx="352277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altLang="zh-CN" sz="2000" dirty="0"/>
                  <a:t>: polarizations,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𝐿𝐿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𝐿𝑇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𝑇𝑇</m:t>
                    </m:r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F0C8496D-4C04-1F5F-8AA2-2E2B68340F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1273" y="3912132"/>
                <a:ext cx="3522779" cy="400110"/>
              </a:xfrm>
              <a:prstGeom prst="rect">
                <a:avLst/>
              </a:prstGeom>
              <a:blipFill>
                <a:blip r:embed="rId15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719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7" grpId="0"/>
      <p:bldP spid="28" grpId="0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113814" y="6574824"/>
            <a:ext cx="537999" cy="289529"/>
          </a:xfrm>
        </p:spPr>
        <p:txBody>
          <a:bodyPr vert="horz" lIns="91440" tIns="45720" rIns="91440" bIns="45720" rtlCol="0" anchor="ctr"/>
          <a:lstStyle/>
          <a:p>
            <a:fld id="{5B0B1AAF-D06A-4A49-BC8C-8D22FA04DBBB}" type="slidenum">
              <a:rPr lang="zh-CN" altLang="en-US"/>
              <a:pPr/>
              <a:t>13</a:t>
            </a:fld>
            <a:endParaRPr lang="zh-CN" altLang="en-US" dirty="0"/>
          </a:p>
        </p:txBody>
      </p:sp>
      <p:cxnSp>
        <p:nvCxnSpPr>
          <p:cNvPr id="3" name="直接连接符 2"/>
          <p:cNvCxnSpPr/>
          <p:nvPr/>
        </p:nvCxnSpPr>
        <p:spPr>
          <a:xfrm>
            <a:off x="0" y="6554501"/>
            <a:ext cx="1219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5182931" y="89107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主要内容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0" y="0"/>
                <a:ext cx="12193200" cy="720000"/>
              </a:xfrm>
              <a:prstGeom prst="rect">
                <a:avLst/>
              </a:prstGeom>
              <a:solidFill>
                <a:srgbClr val="0081E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891"/>
                <a:r>
                  <a:rPr lang="en-US" altLang="zh-CN" sz="3600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Kinematics and structure functions for </a:t>
                </a:r>
                <a14:m>
                  <m:oMath xmlns:m="http://schemas.openxmlformats.org/officeDocument/2006/math">
                    <m:r>
                      <a:rPr lang="en-US" altLang="zh-CN" sz="3600" b="0" i="1" kern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𝑒𝑁</m:t>
                    </m:r>
                    <m:r>
                      <a:rPr lang="en-US" altLang="zh-CN" sz="3600" b="0" i="1" kern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r>
                      <a:rPr lang="en-US" altLang="zh-CN" sz="3600" b="0" i="1" kern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𝑒𝑉𝑋</m:t>
                    </m:r>
                  </m:oMath>
                </a14:m>
                <a:endParaRPr lang="zh-CN" altLang="en-US" sz="3600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3200" cy="720000"/>
              </a:xfrm>
              <a:prstGeom prst="rect">
                <a:avLst/>
              </a:prstGeom>
              <a:blipFill>
                <a:blip r:embed="rId3"/>
                <a:stretch>
                  <a:fillRect t="-7627" b="-27119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A8EF62AF-336F-492B-8433-9F1489087E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00" y="0"/>
            <a:ext cx="727200" cy="727200"/>
          </a:xfrm>
          <a:prstGeom prst="rect">
            <a:avLst/>
          </a:prstGeom>
        </p:spPr>
      </p:pic>
      <p:sp>
        <p:nvSpPr>
          <p:cNvPr id="26" name="页脚占位符 1">
            <a:extLst>
              <a:ext uri="{FF2B5EF4-FFF2-40B4-BE49-F238E27FC236}">
                <a16:creationId xmlns:a16="http://schemas.microsoft.com/office/drawing/2014/main" id="{9CC9BC1B-A120-88D2-BE1E-91B2B9919F3A}"/>
              </a:ext>
            </a:extLst>
          </p:cNvPr>
          <p:cNvSpPr txBox="1">
            <a:spLocks/>
          </p:cNvSpPr>
          <p:nvPr/>
        </p:nvSpPr>
        <p:spPr>
          <a:xfrm>
            <a:off x="1138464" y="6554500"/>
            <a:ext cx="9899647" cy="28950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dirty="0"/>
              <a:t>APCTP Focus Program																   Pohang, Korea, July 2022</a:t>
            </a:r>
            <a:endParaRPr lang="zh-CN" altLang="en-US" dirty="0"/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34971B4F-ABFD-8B67-C8CA-618E22E03E4D}"/>
              </a:ext>
            </a:extLst>
          </p:cNvPr>
          <p:cNvSpPr txBox="1"/>
          <p:nvPr/>
        </p:nvSpPr>
        <p:spPr>
          <a:xfrm>
            <a:off x="464124" y="836725"/>
            <a:ext cx="3699314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342900" indent="-342900">
              <a:buFont typeface="Arial" panose="020B0604020202020204" pitchFamily="34" charset="0"/>
              <a:buChar char="•"/>
              <a:defRPr sz="2000" b="1" i="1"/>
            </a:lvl1pPr>
          </a:lstStyle>
          <a:p>
            <a:pPr marL="0" indent="0">
              <a:buNone/>
            </a:pPr>
            <a:r>
              <a:rPr lang="en-US" altLang="zh-CN" dirty="0"/>
              <a:t>Spin 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2896A02E-811D-E723-725C-678B137B0C0F}"/>
                  </a:ext>
                </a:extLst>
              </p:cNvPr>
              <p:cNvSpPr/>
              <p:nvPr/>
            </p:nvSpPr>
            <p:spPr>
              <a:xfrm>
                <a:off x="1976968" y="2362326"/>
                <a:ext cx="5632504" cy="4577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2000" b="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Polarization vector: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p>
                        <m:r>
                          <a:rPr lang="en-US" altLang="zh-CN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sup>
                    </m:sSup>
                    <m:r>
                      <a:rPr kumimoji="0" lang="en-US" altLang="zh-CN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cs typeface="Times New Roman" panose="02020603050405020304" pitchFamily="18" charset="0"/>
                      </a:rPr>
                      <m:t>=(</m:t>
                    </m:r>
                    <m:r>
                      <a:rPr kumimoji="0" lang="en-US" altLang="zh-CN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0,</m:t>
                    </m:r>
                    <m:sSub>
                      <m:sSubPr>
                        <m:ctrlP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kumimoji="0" lang="en-US" altLang="zh-CN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kumimoji="0" lang="en-US" altLang="zh-CN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</m:acc>
                      </m:e>
                      <m:sub>
                        <m:r>
                          <a:rPr kumimoji="0" lang="en-US" altLang="zh-CN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/>
                            <a:cs typeface="Times New Roman" panose="02020603050405020304" pitchFamily="18" charset="0"/>
                          </a:rPr>
                          <m:t>𝑇</m:t>
                        </m:r>
                      </m:sub>
                    </m:sSub>
                    <m:r>
                      <a:rPr kumimoji="0" lang="en-US" altLang="zh-CN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  <m:r>
                      <a:rPr kumimoji="0" lang="en-US" altLang="zh-CN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/>
                        <a:cs typeface="Times New Roman" panose="02020603050405020304" pitchFamily="18" charset="0"/>
                      </a:rPr>
                      <m:t>𝜆</m:t>
                    </m:r>
                    <m:r>
                      <a:rPr kumimoji="0" lang="en-US" altLang="zh-CN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Times New Roman" panose="02020603050405020304" pitchFamily="18" charset="0"/>
                  </a:rPr>
                  <a:t>,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kumimoji="0" lang="en-US" altLang="zh-CN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altLang="zh-CN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𝑆</m:t>
                            </m:r>
                          </m:e>
                        </m:acc>
                      </m:e>
                      <m:sub>
                        <m:r>
                          <a:rPr kumimoji="0" lang="en-US" altLang="zh-CN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𝑇</m:t>
                        </m:r>
                      </m:sub>
                    </m:sSub>
                    <m:r>
                      <a:rPr kumimoji="0" lang="en-US" altLang="zh-CN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=(</m:t>
                    </m:r>
                    <m:sSubSup>
                      <m:sSubSupPr>
                        <m:ctrlPr>
                          <a:rPr kumimoji="0" lang="en-US" altLang="zh-CN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altLang="zh-CN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𝑆</m:t>
                        </m:r>
                      </m:e>
                      <m:sub>
                        <m:r>
                          <a:rPr kumimoji="0" lang="en-US" altLang="zh-CN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𝑇</m:t>
                        </m:r>
                      </m:sub>
                      <m:sup>
                        <m:r>
                          <a:rPr kumimoji="0" lang="en-US" altLang="zh-CN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sup>
                    </m:sSubSup>
                    <m:r>
                      <a:rPr kumimoji="0" lang="en-US" altLang="zh-CN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,</m:t>
                    </m:r>
                    <m:sSubSup>
                      <m:sSubSupPr>
                        <m:ctrlPr>
                          <a:rPr kumimoji="0" lang="en-US" altLang="zh-CN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altLang="zh-CN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altLang="zh-CN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𝑆</m:t>
                        </m:r>
                      </m:e>
                      <m:sub>
                        <m:r>
                          <a:rPr kumimoji="0" lang="en-US" altLang="zh-CN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𝑇</m:t>
                        </m:r>
                      </m:sub>
                      <m:sup>
                        <m:r>
                          <a:rPr kumimoji="0" lang="en-US" altLang="zh-CN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𝑦</m:t>
                        </m:r>
                      </m:sup>
                    </m:sSubSup>
                    <m:r>
                      <a:rPr kumimoji="0" lang="en-US" altLang="zh-CN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2896A02E-811D-E723-725C-678B137B0C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968" y="2362326"/>
                <a:ext cx="5632504" cy="457754"/>
              </a:xfrm>
              <a:prstGeom prst="rect">
                <a:avLst/>
              </a:prstGeom>
              <a:blipFill>
                <a:blip r:embed="rId5"/>
                <a:stretch>
                  <a:fillRect l="-1082" t="-16000" b="-21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33">
                <a:extLst>
                  <a:ext uri="{FF2B5EF4-FFF2-40B4-BE49-F238E27FC236}">
                    <a16:creationId xmlns:a16="http://schemas.microsoft.com/office/drawing/2014/main" id="{7299254E-BCF2-FF16-21B8-D9916DA6D991}"/>
                  </a:ext>
                </a:extLst>
              </p:cNvPr>
              <p:cNvSpPr txBox="1"/>
              <p:nvPr/>
            </p:nvSpPr>
            <p:spPr>
              <a:xfrm>
                <a:off x="678800" y="1768401"/>
                <a:ext cx="1008000" cy="369332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cs typeface="+mn-cs"/>
                        </a:rPr>
                        <m:t>𝑆</m:t>
                      </m:r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cs typeface="+mn-cs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28" name="TextBox 33">
                <a:extLst>
                  <a:ext uri="{FF2B5EF4-FFF2-40B4-BE49-F238E27FC236}">
                    <a16:creationId xmlns:a16="http://schemas.microsoft.com/office/drawing/2014/main" id="{7299254E-BCF2-FF16-21B8-D9916DA6D9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800" y="1768401"/>
                <a:ext cx="1008000" cy="369332"/>
              </a:xfrm>
              <a:prstGeom prst="rect">
                <a:avLst/>
              </a:prstGeom>
              <a:blipFill>
                <a:blip r:embed="rId6"/>
                <a:stretch>
                  <a:fillRect t="-111111" r="-48214" b="-168254"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34">
                <a:extLst>
                  <a:ext uri="{FF2B5EF4-FFF2-40B4-BE49-F238E27FC236}">
                    <a16:creationId xmlns:a16="http://schemas.microsoft.com/office/drawing/2014/main" id="{56BD1EF2-2E12-8D78-6579-61CC6EF2E266}"/>
                  </a:ext>
                </a:extLst>
              </p:cNvPr>
              <p:cNvSpPr txBox="1"/>
              <p:nvPr/>
            </p:nvSpPr>
            <p:spPr>
              <a:xfrm>
                <a:off x="2054168" y="1780278"/>
                <a:ext cx="292843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zh-CN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2×2</m:t>
                    </m:r>
                  </m:oMath>
                </a14:m>
                <a:r>
                  <a: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等线" panose="02010600030101010101" pitchFamily="2" charset="-122"/>
                    <a:cs typeface="+mn-cs"/>
                  </a:rPr>
                  <a:t> </a:t>
                </a: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楷体" panose="02010609060101010101" pitchFamily="49" charset="-122"/>
                    <a:cs typeface="+mn-cs"/>
                  </a:rPr>
                  <a:t>spin density matrix: 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楷体" panose="02010609060101010101" pitchFamily="49" charset="-122"/>
                  <a:cs typeface="+mn-cs"/>
                </a:endParaRPr>
              </a:p>
            </p:txBody>
          </p:sp>
        </mc:Choice>
        <mc:Fallback xmlns="">
          <p:sp>
            <p:nvSpPr>
              <p:cNvPr id="30" name="TextBox 34">
                <a:extLst>
                  <a:ext uri="{FF2B5EF4-FFF2-40B4-BE49-F238E27FC236}">
                    <a16:creationId xmlns:a16="http://schemas.microsoft.com/office/drawing/2014/main" id="{56BD1EF2-2E12-8D78-6579-61CC6EF2E2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168" y="1780278"/>
                <a:ext cx="2928430" cy="400110"/>
              </a:xfrm>
              <a:prstGeom prst="rect">
                <a:avLst/>
              </a:prstGeom>
              <a:blipFill>
                <a:blip r:embed="rId7"/>
                <a:stretch>
                  <a:fillRect t="-7576" r="-1250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08BD1F74-933C-C24B-873D-0D5805577B35}"/>
                  </a:ext>
                </a:extLst>
              </p:cNvPr>
              <p:cNvSpPr/>
              <p:nvPr/>
            </p:nvSpPr>
            <p:spPr>
              <a:xfrm>
                <a:off x="4061583" y="4618356"/>
                <a:ext cx="4788392" cy="16843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zh-CN" sz="1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𝐓</m:t>
                    </m:r>
                    <m:r>
                      <a:rPr kumimoji="0" lang="en-US" altLang="zh-CN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kumimoji="0" lang="en-US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altLang="zh-CN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kumimoji="0" lang="en-US" altLang="zh-CN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kumimoji="0" lang="en-US" altLang="zh-CN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brk m:alnAt="7"/>
                                    </m:rPr>
                                    <a:rPr kumimoji="0" lang="en-US" altLang="zh-CN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m:rPr>
                                      <m:brk m:alnAt="7"/>
                                    </m:rPr>
                                    <a:rPr kumimoji="0" lang="en-US" altLang="zh-CN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kumimoji="0" lang="en-US" altLang="zh-CN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kumimoji="0" lang="en-US" altLang="zh-CN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kumimoji="0" lang="en-US" altLang="zh-CN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𝐿</m:t>
                                  </m:r>
                                  <m:r>
                                    <a:rPr kumimoji="0" lang="en-US" altLang="zh-CN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kumimoji="0" lang="en-US" altLang="zh-CN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kumimoji="0" lang="en-US" altLang="zh-CN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brk m:alnAt="7"/>
                                    </m:rPr>
                                    <a:rPr kumimoji="0" lang="en-US" altLang="zh-CN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kumimoji="0" lang="en-US" altLang="zh-CN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𝑇</m:t>
                                  </m:r>
                                  <m:r>
                                    <a:rPr kumimoji="0" lang="en-US" altLang="zh-CN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𝑇</m:t>
                                  </m:r>
                                </m:sub>
                                <m:sup>
                                  <m:r>
                                    <m:rPr>
                                      <m:brk m:alnAt="7"/>
                                    </m:rPr>
                                    <a:rPr kumimoji="0" lang="en-US" altLang="zh-CN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kumimoji="0" lang="en-US" altLang="zh-CN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kumimoji="0" lang="en-US" altLang="zh-CN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en-US" altLang="zh-CN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kumimoji="0" lang="en-US" altLang="zh-CN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𝑇𝑇</m:t>
                                  </m:r>
                                </m:sub>
                                <m:sup>
                                  <m:r>
                                    <a:rPr kumimoji="0" lang="en-US" altLang="zh-CN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𝑥𝑦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kumimoji="0" lang="en-US" altLang="zh-CN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en-US" altLang="zh-CN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kumimoji="0" lang="en-US" altLang="zh-CN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𝐿𝑇</m:t>
                                  </m:r>
                                </m:sub>
                                <m:sup>
                                  <m:r>
                                    <a:rPr kumimoji="0" lang="en-US" altLang="zh-CN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sup>
                              </m:sSubSup>
                            </m:e>
                          </m:mr>
                          <m:mr>
                            <m:e>
                              <m:sSubSup>
                                <m:sSubSupPr>
                                  <m:ctrlPr>
                                    <a:rPr kumimoji="0" lang="en-US" altLang="zh-CN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en-US" altLang="zh-CN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kumimoji="0" lang="en-US" altLang="zh-CN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𝑇𝑇</m:t>
                                  </m:r>
                                </m:sub>
                                <m:sup>
                                  <m:r>
                                    <a:rPr kumimoji="0" lang="en-US" altLang="zh-CN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𝑥𝑦</m:t>
                                  </m:r>
                                </m:sup>
                              </m:sSubSup>
                            </m:e>
                            <m:e>
                              <m:r>
                                <a:rPr kumimoji="0" lang="en-US" altLang="zh-CN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kumimoji="0" lang="en-US" altLang="zh-CN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altLang="zh-CN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kumimoji="0" lang="en-US" altLang="zh-CN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kumimoji="0" lang="en-US" altLang="zh-CN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CN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kumimoji="0" lang="en-US" altLang="zh-CN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𝐿𝐿</m:t>
                                  </m:r>
                                </m:sub>
                              </m:sSub>
                              <m:r>
                                <a:rPr kumimoji="0" lang="en-US" altLang="zh-CN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kumimoji="0" lang="en-US" altLang="zh-CN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en-US" altLang="zh-CN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kumimoji="0" lang="en-US" altLang="zh-CN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𝑇𝑇</m:t>
                                  </m:r>
                                </m:sub>
                                <m:sup>
                                  <m:r>
                                    <a:rPr kumimoji="0" lang="en-US" altLang="zh-CN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𝑥𝑥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kumimoji="0" lang="en-US" altLang="zh-CN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en-US" altLang="zh-CN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kumimoji="0" lang="en-US" altLang="zh-CN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𝐿𝑇</m:t>
                                  </m:r>
                                </m:sub>
                                <m:sup>
                                  <m:r>
                                    <a:rPr kumimoji="0" lang="en-US" altLang="zh-CN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sup>
                              </m:sSubSup>
                            </m:e>
                          </m:mr>
                          <m:mr>
                            <m:e>
                              <m:sSubSup>
                                <m:sSubSupPr>
                                  <m:ctrlPr>
                                    <a:rPr kumimoji="0" lang="en-US" altLang="zh-CN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en-US" altLang="zh-CN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kumimoji="0" lang="en-US" altLang="zh-CN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𝐿𝑇</m:t>
                                  </m:r>
                                </m:sub>
                                <m:sup>
                                  <m:r>
                                    <a:rPr kumimoji="0" lang="en-US" altLang="zh-CN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kumimoji="0" lang="en-US" altLang="zh-CN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en-US" altLang="zh-CN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kumimoji="0" lang="en-US" altLang="zh-CN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𝐿𝑇</m:t>
                                  </m:r>
                                </m:sub>
                                <m:sup>
                                  <m:r>
                                    <a:rPr kumimoji="0" lang="en-US" altLang="zh-CN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sup>
                              </m:sSubSup>
                            </m:e>
                            <m:e>
                              <m:f>
                                <m:fPr>
                                  <m:ctrlPr>
                                    <a:rPr kumimoji="0" lang="en-US" altLang="zh-CN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altLang="zh-CN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kumimoji="0" lang="en-US" altLang="zh-CN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kumimoji="0" lang="en-US" altLang="zh-CN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CN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kumimoji="0" lang="en-US" altLang="zh-CN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𝐿𝐿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Times New Roman" panose="02020603050405020304" pitchFamily="18" charset="0"/>
                  </a:rPr>
                  <a:t>.</a:t>
                </a: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08BD1F74-933C-C24B-873D-0D5805577B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1583" y="4618356"/>
                <a:ext cx="4788392" cy="168437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BE3F2C87-156E-0FBA-03AC-1BB5263E7E7A}"/>
                  </a:ext>
                </a:extLst>
              </p:cNvPr>
              <p:cNvSpPr/>
              <p:nvPr/>
            </p:nvSpPr>
            <p:spPr>
              <a:xfrm>
                <a:off x="4807038" y="3319496"/>
                <a:ext cx="3309752" cy="5529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zh-CN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cs typeface="Times New Roman" panose="02020603050405020304" pitchFamily="18" charset="0"/>
                      </a:rPr>
                      <m:t>𝜌</m:t>
                    </m:r>
                    <m:r>
                      <a:rPr kumimoji="0" lang="en-US" altLang="zh-CN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altLang="zh-CN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altLang="zh-CN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US" altLang="zh-CN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d>
                      <m:dPr>
                        <m:ctrlPr>
                          <a:rPr kumimoji="0" lang="en-US" altLang="zh-CN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altLang="zh-CN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cs typeface="Times New Roman" panose="020206030504050203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kumimoji="0" lang="en-US" altLang="zh-CN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altLang="zh-CN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kumimoji="0" lang="en-US" altLang="zh-CN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kumimoji="0" lang="en-US" altLang="zh-CN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kumimoji="0" lang="en-US" altLang="zh-CN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</m:acc>
                        <m:r>
                          <a:rPr kumimoji="0" lang="en-US" altLang="zh-CN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cs typeface="Times New Roman" panose="02020603050405020304" pitchFamily="18" charset="0"/>
                          </a:rPr>
                          <m:t>⋅</m:t>
                        </m:r>
                        <m:acc>
                          <m:accPr>
                            <m:chr m:val="⃗"/>
                            <m:ctrlPr>
                              <a:rPr kumimoji="0" lang="en-US" altLang="zh-CN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kumimoji="0" lang="en-US" altLang="zh-CN" sz="2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cs typeface="Times New Roman" panose="02020603050405020304" pitchFamily="18" charset="0"/>
                              </a:rPr>
                              <m:t>Σ</m:t>
                            </m:r>
                          </m:e>
                        </m:acc>
                        <m:r>
                          <a:rPr kumimoji="0" lang="en-US" altLang="zh-CN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cs typeface="Times New Roman" panose="02020603050405020304" pitchFamily="18" charset="0"/>
                          </a:rPr>
                          <m:t>+3</m:t>
                        </m:r>
                        <m:sSup>
                          <m:sSupPr>
                            <m:ctrlPr>
                              <a:rPr kumimoji="0" lang="en-US" altLang="zh-CN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altLang="zh-CN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kumimoji="0" lang="en-US" altLang="zh-CN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cs typeface="Times New Roman" panose="02020603050405020304" pitchFamily="18" charset="0"/>
                              </a:rPr>
                              <m:t>𝑖𝑗</m:t>
                            </m:r>
                          </m:sup>
                        </m:sSup>
                        <m:sSup>
                          <m:sSupPr>
                            <m:ctrlPr>
                              <a:rPr kumimoji="0" lang="en-US" altLang="zh-CN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0" lang="en-US" altLang="zh-CN" sz="2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cs typeface="Times New Roman" panose="02020603050405020304" pitchFamily="18" charset="0"/>
                              </a:rPr>
                              <m:t>Σ</m:t>
                            </m:r>
                          </m:e>
                          <m:sup>
                            <m:r>
                              <a:rPr kumimoji="0" lang="en-US" altLang="zh-CN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cs typeface="Times New Roman" panose="02020603050405020304" pitchFamily="18" charset="0"/>
                              </a:rPr>
                              <m:t>𝑖𝑗</m:t>
                            </m:r>
                          </m:sup>
                        </m:sSup>
                      </m:e>
                    </m:d>
                  </m:oMath>
                </a14:m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rPr>
                  <a:t>,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BE3F2C87-156E-0FBA-03AC-1BB5263E7E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7038" y="3319496"/>
                <a:ext cx="3309752" cy="552972"/>
              </a:xfrm>
              <a:prstGeom prst="rect">
                <a:avLst/>
              </a:prstGeom>
              <a:blipFill>
                <a:blip r:embed="rId9"/>
                <a:stretch>
                  <a:fillRect r="-923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8">
                <a:extLst>
                  <a:ext uri="{FF2B5EF4-FFF2-40B4-BE49-F238E27FC236}">
                    <a16:creationId xmlns:a16="http://schemas.microsoft.com/office/drawing/2014/main" id="{84390B3C-8477-E6A9-F26F-8C790A740D3E}"/>
                  </a:ext>
                </a:extLst>
              </p:cNvPr>
              <p:cNvSpPr txBox="1"/>
              <p:nvPr/>
            </p:nvSpPr>
            <p:spPr>
              <a:xfrm>
                <a:off x="678800" y="3415808"/>
                <a:ext cx="1008000" cy="369332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b="0" i="1">
                    <a:latin typeface="Cambria Math"/>
                  </a:defRPr>
                </a:lvl1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𝑆</m:t>
                      </m:r>
                      <m:r>
                        <a:rPr kumimoji="0" lang="en-US" altLang="zh-CN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=1</m:t>
                      </m:r>
                    </m:oMath>
                  </m:oMathPara>
                </a14:m>
                <a:endParaRPr kumimoji="0" lang="zh-CN" alt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/>
                  <a:ea typeface="等线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33" name="TextBox 38">
                <a:extLst>
                  <a:ext uri="{FF2B5EF4-FFF2-40B4-BE49-F238E27FC236}">
                    <a16:creationId xmlns:a16="http://schemas.microsoft.com/office/drawing/2014/main" id="{84390B3C-8477-E6A9-F26F-8C790A740D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800" y="3415808"/>
                <a:ext cx="100800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27DABA69-CE19-7131-AE16-3B1C9908957E}"/>
                  </a:ext>
                </a:extLst>
              </p:cNvPr>
              <p:cNvSpPr txBox="1"/>
              <p:nvPr/>
            </p:nvSpPr>
            <p:spPr>
              <a:xfrm>
                <a:off x="9003107" y="5332243"/>
                <a:ext cx="2254271" cy="3382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altLang="zh-C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altLang="zh-C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𝑆</m:t>
                          </m:r>
                        </m:e>
                        <m:sub>
                          <m:r>
                            <a:rPr kumimoji="0" lang="en-US" altLang="zh-C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𝐿𝑇</m:t>
                          </m:r>
                        </m:sub>
                        <m:sup>
                          <m:r>
                            <a:rPr kumimoji="0" lang="en-US" altLang="zh-C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𝜇</m:t>
                          </m:r>
                        </m:sup>
                      </m:sSubSup>
                      <m:r>
                        <a:rPr kumimoji="0" lang="en-US" altLang="zh-CN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=(0,</m:t>
                      </m:r>
                      <m:sSubSup>
                        <m:sSubSupPr>
                          <m:ctrlPr>
                            <a:rPr kumimoji="0" lang="en-US" altLang="zh-C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altLang="zh-C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𝑆</m:t>
                          </m:r>
                        </m:e>
                        <m:sub>
                          <m:r>
                            <a:rPr kumimoji="0" lang="en-US" altLang="zh-C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𝐿𝑇</m:t>
                          </m:r>
                        </m:sub>
                        <m:sup>
                          <m:r>
                            <a:rPr kumimoji="0" lang="en-US" altLang="zh-C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sup>
                      </m:sSubSup>
                      <m:r>
                        <a:rPr kumimoji="0" lang="en-US" altLang="zh-CN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,</m:t>
                      </m:r>
                      <m:sSubSup>
                        <m:sSubSupPr>
                          <m:ctrlPr>
                            <a:rPr kumimoji="0" lang="en-US" altLang="zh-C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altLang="zh-C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𝑆</m:t>
                          </m:r>
                        </m:e>
                        <m:sub>
                          <m:r>
                            <a:rPr kumimoji="0" lang="en-US" altLang="zh-C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𝐿𝑇</m:t>
                          </m:r>
                        </m:sub>
                        <m:sup>
                          <m:r>
                            <a:rPr kumimoji="0" lang="en-US" altLang="zh-C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𝑦</m:t>
                          </m:r>
                        </m:sup>
                      </m:sSubSup>
                      <m:r>
                        <a:rPr kumimoji="0" lang="en-US" altLang="zh-CN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,0)</m:t>
                      </m:r>
                    </m:oMath>
                  </m:oMathPara>
                </a14:m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27DABA69-CE19-7131-AE16-3B1C990895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3107" y="5332243"/>
                <a:ext cx="2254271" cy="338234"/>
              </a:xfrm>
              <a:prstGeom prst="rect">
                <a:avLst/>
              </a:prstGeom>
              <a:blipFill>
                <a:blip r:embed="rId11"/>
                <a:stretch>
                  <a:fillRect l="-2432" r="-3514" b="-309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14">
                <a:extLst>
                  <a:ext uri="{FF2B5EF4-FFF2-40B4-BE49-F238E27FC236}">
                    <a16:creationId xmlns:a16="http://schemas.microsoft.com/office/drawing/2014/main" id="{4AB14CDA-4C5F-8F19-BD4D-814E3A98AED7}"/>
                  </a:ext>
                </a:extLst>
              </p:cNvPr>
              <p:cNvSpPr txBox="1"/>
              <p:nvPr/>
            </p:nvSpPr>
            <p:spPr>
              <a:xfrm>
                <a:off x="9003107" y="5836260"/>
                <a:ext cx="2286973" cy="3387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𝑆</m:t>
                        </m:r>
                      </m:e>
                      <m:sub>
                        <m: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𝑇𝑇</m:t>
                        </m:r>
                      </m:sub>
                      <m:sup>
                        <m: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  <m: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𝜇</m:t>
                        </m:r>
                      </m:sup>
                    </m:sSubSup>
                    <m:r>
                      <a:rPr kumimoji="0" lang="en-US" altLang="zh-CN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altLang="zh-CN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(0,</m:t>
                    </m:r>
                    <m:sSubSup>
                      <m:sSubSupPr>
                        <m:ctrlPr>
                          <a:rPr kumimoji="0" lang="en-US" altLang="zh-CN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altLang="zh-CN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𝑆</m:t>
                        </m:r>
                      </m:e>
                      <m:sub>
                        <m: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𝑇</m:t>
                        </m:r>
                        <m:r>
                          <a:rPr kumimoji="0" lang="en-US" altLang="zh-CN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𝑇</m:t>
                        </m:r>
                      </m:sub>
                      <m:sup>
                        <m:r>
                          <a:rPr kumimoji="0" lang="en-US" altLang="zh-CN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  <m: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sup>
                    </m:sSubSup>
                    <m:r>
                      <a:rPr kumimoji="0" lang="en-US" altLang="zh-CN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,</m:t>
                    </m:r>
                    <m:sSubSup>
                      <m:sSubSupPr>
                        <m:ctrlPr>
                          <a:rPr kumimoji="0" lang="en-US" altLang="zh-CN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altLang="zh-CN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𝑆</m:t>
                        </m:r>
                      </m:e>
                      <m:sub>
                        <m: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𝑇</m:t>
                        </m:r>
                        <m:r>
                          <a:rPr kumimoji="0" lang="en-US" altLang="zh-CN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𝑇</m:t>
                        </m:r>
                      </m:sub>
                      <m:sup>
                        <m: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  <m:r>
                          <a:rPr kumimoji="0" lang="en-US" altLang="zh-CN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𝑦</m:t>
                        </m:r>
                      </m:sup>
                    </m:sSubSup>
                    <m:r>
                      <a:rPr kumimoji="0" lang="en-US" altLang="zh-CN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,0</m:t>
                    </m:r>
                  </m:oMath>
                </a14:m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rPr>
                  <a:t>)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35" name="文本框 14">
                <a:extLst>
                  <a:ext uri="{FF2B5EF4-FFF2-40B4-BE49-F238E27FC236}">
                    <a16:creationId xmlns:a16="http://schemas.microsoft.com/office/drawing/2014/main" id="{4AB14CDA-4C5F-8F19-BD4D-814E3A98AE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3107" y="5836260"/>
                <a:ext cx="2286973" cy="338747"/>
              </a:xfrm>
              <a:prstGeom prst="rect">
                <a:avLst/>
              </a:prstGeom>
              <a:blipFill>
                <a:blip r:embed="rId12"/>
                <a:stretch>
                  <a:fillRect l="-4000" t="-16071" r="-5867" b="-42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4">
                <a:extLst>
                  <a:ext uri="{FF2B5EF4-FFF2-40B4-BE49-F238E27FC236}">
                    <a16:creationId xmlns:a16="http://schemas.microsoft.com/office/drawing/2014/main" id="{CB3B3D29-6D9D-8CAF-2852-E32DF84CBCE8}"/>
                  </a:ext>
                </a:extLst>
              </p:cNvPr>
              <p:cNvSpPr txBox="1"/>
              <p:nvPr/>
            </p:nvSpPr>
            <p:spPr>
              <a:xfrm>
                <a:off x="2047011" y="3423323"/>
                <a:ext cx="292843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>
                  <a:defRPr/>
                </a:pPr>
                <a14:m>
                  <m:oMath xmlns:m="http://schemas.openxmlformats.org/officeDocument/2006/math">
                    <m:r>
                      <a:rPr kumimoji="0" lang="en-US" altLang="zh-CN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3</m:t>
                    </m:r>
                    <m:r>
                      <a:rPr kumimoji="0" lang="en-US" altLang="zh-CN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cs typeface="+mn-cs"/>
                      </a:rPr>
                      <m:t>×</m:t>
                    </m:r>
                    <m:r>
                      <a:rPr kumimoji="0" lang="en-US" altLang="zh-CN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3</m:t>
                    </m:r>
                  </m:oMath>
                </a14:m>
                <a:r>
                  <a: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rPr>
                  <a:t> </a:t>
                </a:r>
                <a:r>
                  <a:rPr lang="en-US" altLang="zh-CN" sz="2000" dirty="0">
                    <a:solidFill>
                      <a:prstClr val="black"/>
                    </a:solidFill>
                    <a:ea typeface="楷体" panose="02010609060101010101" pitchFamily="49" charset="-122"/>
                  </a:rPr>
                  <a:t>spin density matrix: 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+mn-cs"/>
                </a:endParaRPr>
              </a:p>
            </p:txBody>
          </p:sp>
        </mc:Choice>
        <mc:Fallback xmlns="">
          <p:sp>
            <p:nvSpPr>
              <p:cNvPr id="36" name="TextBox 34">
                <a:extLst>
                  <a:ext uri="{FF2B5EF4-FFF2-40B4-BE49-F238E27FC236}">
                    <a16:creationId xmlns:a16="http://schemas.microsoft.com/office/drawing/2014/main" id="{CB3B3D29-6D9D-8CAF-2852-E32DF84CBC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7011" y="3423323"/>
                <a:ext cx="2928430" cy="400110"/>
              </a:xfrm>
              <a:prstGeom prst="rect">
                <a:avLst/>
              </a:prstGeom>
              <a:blipFill>
                <a:blip r:embed="rId13"/>
                <a:stretch>
                  <a:fillRect t="-7692" r="-1250" b="-292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9FA6FF29-41A4-B14F-7327-A3DE7440B9F4}"/>
                  </a:ext>
                </a:extLst>
              </p:cNvPr>
              <p:cNvSpPr txBox="1"/>
              <p:nvPr/>
            </p:nvSpPr>
            <p:spPr>
              <a:xfrm>
                <a:off x="8139430" y="3396492"/>
                <a:ext cx="3267369" cy="4368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altLang="zh-CN" sz="2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Σ</m:t>
                        </m:r>
                      </m:e>
                      <m:sup>
                        <m: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𝑖𝑗</m:t>
                        </m:r>
                      </m:sup>
                    </m:sSup>
                    <m:r>
                      <a:rPr kumimoji="0" lang="en-US" altLang="zh-CN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altLang="zh-CN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0" lang="en-US" altLang="zh-CN" sz="20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Σ</m:t>
                            </m:r>
                          </m:e>
                          <m:sup>
                            <m:r>
                              <a:rPr kumimoji="0" lang="en-US" altLang="zh-CN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sup>
                        </m:sSup>
                        <m:sSup>
                          <m:sSupPr>
                            <m:ctrlPr>
                              <a:rPr kumimoji="0" lang="en-US" altLang="zh-CN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0" lang="en-US" altLang="zh-CN" sz="20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Σ</m:t>
                            </m:r>
                          </m:e>
                          <m:sup>
                            <m:r>
                              <a:rPr kumimoji="0" lang="en-US" altLang="zh-CN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𝑗</m:t>
                            </m:r>
                          </m:sup>
                        </m:sSup>
                        <m: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</m:t>
                        </m:r>
                        <m:sSup>
                          <m:sSupPr>
                            <m:ctrlPr>
                              <a:rPr kumimoji="0" lang="en-US" altLang="zh-CN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0" lang="en-US" altLang="zh-CN" sz="20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Σ</m:t>
                            </m:r>
                          </m:e>
                          <m:sup>
                            <m:r>
                              <a:rPr kumimoji="0" lang="en-US" altLang="zh-CN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𝑗</m:t>
                            </m:r>
                          </m:sup>
                        </m:sSup>
                        <m:sSup>
                          <m:sSupPr>
                            <m:ctrlPr>
                              <a:rPr kumimoji="0" lang="en-US" altLang="zh-CN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0" lang="en-US" altLang="zh-CN" sz="20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Σ</m:t>
                            </m:r>
                          </m:e>
                          <m:sup>
                            <m:r>
                              <a:rPr kumimoji="0" lang="en-US" altLang="zh-CN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sup>
                        </m:sSup>
                      </m:e>
                    </m:d>
                    <m:r>
                      <a:rPr kumimoji="0" lang="en-US" altLang="zh-CN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f>
                      <m:fPr>
                        <m:ctrlP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𝛿</m:t>
                        </m:r>
                      </m:e>
                      <m:sup>
                        <m: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𝑖𝑗</m:t>
                        </m:r>
                      </m:sup>
                    </m:sSup>
                    <m:r>
                      <a:rPr kumimoji="0" lang="en-US" altLang="zh-CN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𝑰</m:t>
                    </m:r>
                  </m:oMath>
                </a14:m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rPr>
                  <a:t>.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9FA6FF29-41A4-B14F-7327-A3DE7440B9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9430" y="3396492"/>
                <a:ext cx="3267369" cy="436851"/>
              </a:xfrm>
              <a:prstGeom prst="rect">
                <a:avLst/>
              </a:prstGeom>
              <a:blipFill>
                <a:blip r:embed="rId14"/>
                <a:stretch>
                  <a:fillRect l="-2612" t="-2778" r="-4664" b="-208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矩形 37">
            <a:extLst>
              <a:ext uri="{FF2B5EF4-FFF2-40B4-BE49-F238E27FC236}">
                <a16:creationId xmlns:a16="http://schemas.microsoft.com/office/drawing/2014/main" id="{66CEE004-AE46-DFD3-BD9F-A381849AC997}"/>
              </a:ext>
            </a:extLst>
          </p:cNvPr>
          <p:cNvSpPr/>
          <p:nvPr/>
        </p:nvSpPr>
        <p:spPr>
          <a:xfrm>
            <a:off x="1922410" y="5364861"/>
            <a:ext cx="22604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Polarization tensor:</a:t>
            </a:r>
            <a:endParaRPr kumimoji="0" lang="zh-CN" altLang="en-US" sz="18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34530081-1AF8-F53B-5A14-8AFA5382632A}"/>
                  </a:ext>
                </a:extLst>
              </p:cNvPr>
              <p:cNvSpPr txBox="1"/>
              <p:nvPr/>
            </p:nvSpPr>
            <p:spPr>
              <a:xfrm>
                <a:off x="9014929" y="4858683"/>
                <a:ext cx="40350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𝑆</m:t>
                          </m:r>
                        </m:e>
                        <m:sub>
                          <m:r>
                            <a:rPr kumimoji="0" lang="en-US" altLang="zh-C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𝐿𝐿</m:t>
                          </m:r>
                        </m:sub>
                      </m:sSub>
                    </m:oMath>
                  </m:oMathPara>
                </a14:m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34530081-1AF8-F53B-5A14-8AFA538263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4929" y="4858683"/>
                <a:ext cx="403507" cy="307777"/>
              </a:xfrm>
              <a:prstGeom prst="rect">
                <a:avLst/>
              </a:prstGeom>
              <a:blipFill>
                <a:blip r:embed="rId15"/>
                <a:stretch>
                  <a:fillRect l="-15152" r="-4545" b="-156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3646CE5E-96E4-8273-F2CA-D926DD5299C5}"/>
                  </a:ext>
                </a:extLst>
              </p:cNvPr>
              <p:cNvSpPr/>
              <p:nvPr/>
            </p:nvSpPr>
            <p:spPr>
              <a:xfrm>
                <a:off x="1922410" y="4186858"/>
                <a:ext cx="3813929" cy="4394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0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Polarization vector: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p>
                        <m:r>
                          <a:rPr lang="en-US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sup>
                    </m:sSup>
                    <m:r>
                      <a:rPr lang="en-US" altLang="zh-CN" sz="2000" i="1">
                        <a:solidFill>
                          <a:srgbClr val="0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US" altLang="zh-CN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0,</m:t>
                    </m:r>
                    <m:sSub>
                      <m:sSubPr>
                        <m:ctrlPr>
                          <a:rPr lang="en-US" altLang="zh-CN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</m:acc>
                      </m:e>
                      <m:sub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𝑇</m:t>
                        </m:r>
                      </m:sub>
                    </m:sSub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𝜆</m:t>
                    </m:r>
                    <m:r>
                      <a:rPr lang="en-US" altLang="zh-CN" sz="2000" i="1">
                        <a:solidFill>
                          <a:srgbClr val="0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3646CE5E-96E4-8273-F2CA-D926DD5299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2410" y="4186858"/>
                <a:ext cx="3813929" cy="439479"/>
              </a:xfrm>
              <a:prstGeom prst="rect">
                <a:avLst/>
              </a:prstGeom>
              <a:blipFill>
                <a:blip r:embed="rId16"/>
                <a:stretch>
                  <a:fillRect l="-1597" t="-4167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" name="图片 42">
            <a:extLst>
              <a:ext uri="{FF2B5EF4-FFF2-40B4-BE49-F238E27FC236}">
                <a16:creationId xmlns:a16="http://schemas.microsoft.com/office/drawing/2014/main" id="{CA114BC9-B4FB-C8BD-4327-1593B1C7A21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423" y="1472395"/>
            <a:ext cx="760657" cy="7465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id="{23C62C66-A4D0-D794-DA96-95F417F8BCD6}"/>
                  </a:ext>
                </a:extLst>
              </p:cNvPr>
              <p:cNvSpPr/>
              <p:nvPr/>
            </p:nvSpPr>
            <p:spPr>
              <a:xfrm>
                <a:off x="4865121" y="1584673"/>
                <a:ext cx="2143951" cy="6685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altLang="zh-CN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cs typeface="Times New Roman" panose="02020603050405020304" pitchFamily="18" charset="0"/>
                        </a:rPr>
                        <m:t>𝜌</m:t>
                      </m:r>
                      <m:r>
                        <a:rPr kumimoji="0" lang="en-US" altLang="zh-CN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altLang="zh-CN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altLang="zh-CN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0" lang="en-US" altLang="zh-CN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kumimoji="0" lang="en-US" altLang="zh-CN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kumimoji="0" lang="en-US" altLang="zh-CN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Times New Roman" panose="02020603050405020304" pitchFamily="18" charset="0"/>
                            </a:rPr>
                            <m:t>1+</m:t>
                          </m:r>
                          <m:acc>
                            <m:accPr>
                              <m:chr m:val="⃗"/>
                              <m:ctrlPr>
                                <a:rPr kumimoji="0" lang="en-US" altLang="zh-CN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en-US" altLang="zh-CN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𝑆</m:t>
                              </m:r>
                            </m:e>
                          </m:acc>
                          <m:r>
                            <a:rPr kumimoji="0" lang="en-US" altLang="zh-CN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Times New Roman" panose="02020603050405020304" pitchFamily="18" charset="0"/>
                            </a:rPr>
                            <m:t>⋅</m:t>
                          </m:r>
                          <m:acc>
                            <m:accPr>
                              <m:chr m:val="⃗"/>
                              <m:ctrlPr>
                                <a:rPr kumimoji="0" lang="en-US" altLang="zh-CN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en-US" altLang="zh-CN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id="{23C62C66-A4D0-D794-DA96-95F417F8BC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5121" y="1584673"/>
                <a:ext cx="2143951" cy="66851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文本框 24">
            <a:extLst>
              <a:ext uri="{FF2B5EF4-FFF2-40B4-BE49-F238E27FC236}">
                <a16:creationId xmlns:a16="http://schemas.microsoft.com/office/drawing/2014/main" id="{276A9F91-0640-7B03-B6ED-2392F718FE0C}"/>
              </a:ext>
            </a:extLst>
          </p:cNvPr>
          <p:cNvSpPr txBox="1"/>
          <p:nvPr/>
        </p:nvSpPr>
        <p:spPr>
          <a:xfrm>
            <a:off x="748800" y="6092834"/>
            <a:ext cx="381392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Arial Narrow" panose="020B0606020202030204" pitchFamily="34" charset="0"/>
              </a:rPr>
              <a:t>A. </a:t>
            </a:r>
            <a:r>
              <a:rPr lang="en-US" altLang="zh-CN" sz="1400" dirty="0" err="1">
                <a:latin typeface="Arial Narrow" panose="020B0606020202030204" pitchFamily="34" charset="0"/>
              </a:rPr>
              <a:t>Bacchetta</a:t>
            </a:r>
            <a:r>
              <a:rPr lang="en-US" altLang="zh-CN" sz="1400" dirty="0">
                <a:latin typeface="Arial Narrow" panose="020B0606020202030204" pitchFamily="34" charset="0"/>
              </a:rPr>
              <a:t> and P.J. Mulders, PRD62, 114004 (2000)</a:t>
            </a:r>
            <a:endParaRPr lang="zh-CN" altLang="en-US" sz="1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454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113814" y="6574824"/>
            <a:ext cx="537999" cy="289529"/>
          </a:xfrm>
        </p:spPr>
        <p:txBody>
          <a:bodyPr vert="horz" lIns="91440" tIns="45720" rIns="91440" bIns="45720" rtlCol="0" anchor="ctr"/>
          <a:lstStyle/>
          <a:p>
            <a:fld id="{5B0B1AAF-D06A-4A49-BC8C-8D22FA04DBBB}" type="slidenum">
              <a:rPr lang="zh-CN" altLang="en-US"/>
              <a:pPr/>
              <a:t>14</a:t>
            </a:fld>
            <a:endParaRPr lang="zh-CN" altLang="en-US" dirty="0"/>
          </a:p>
        </p:txBody>
      </p:sp>
      <p:cxnSp>
        <p:nvCxnSpPr>
          <p:cNvPr id="3" name="直接连接符 2"/>
          <p:cNvCxnSpPr/>
          <p:nvPr/>
        </p:nvCxnSpPr>
        <p:spPr>
          <a:xfrm>
            <a:off x="0" y="6554501"/>
            <a:ext cx="1219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5182931" y="89107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主要内容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0" y="0"/>
                <a:ext cx="12193200" cy="720000"/>
              </a:xfrm>
              <a:prstGeom prst="rect">
                <a:avLst/>
              </a:prstGeom>
              <a:solidFill>
                <a:srgbClr val="0081E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891"/>
                <a:r>
                  <a:rPr lang="en-US" altLang="zh-CN" sz="3600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Kinematics and structure functions for </a:t>
                </a:r>
                <a14:m>
                  <m:oMath xmlns:m="http://schemas.openxmlformats.org/officeDocument/2006/math">
                    <m:r>
                      <a:rPr lang="en-US" altLang="zh-CN" sz="3600" b="0" i="1" kern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𝑒𝑁</m:t>
                    </m:r>
                    <m:r>
                      <a:rPr lang="en-US" altLang="zh-CN" sz="3600" b="0" i="1" kern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r>
                      <a:rPr lang="en-US" altLang="zh-CN" sz="3600" b="0" i="1" kern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𝑒𝑉𝑋</m:t>
                    </m:r>
                  </m:oMath>
                </a14:m>
                <a:endParaRPr lang="zh-CN" altLang="en-US" sz="3600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3200" cy="720000"/>
              </a:xfrm>
              <a:prstGeom prst="rect">
                <a:avLst/>
              </a:prstGeom>
              <a:blipFill>
                <a:blip r:embed="rId3"/>
                <a:stretch>
                  <a:fillRect t="-7627" b="-27119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A8EF62AF-336F-492B-8433-9F1489087E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00" y="0"/>
            <a:ext cx="727200" cy="727200"/>
          </a:xfrm>
          <a:prstGeom prst="rect">
            <a:avLst/>
          </a:prstGeom>
        </p:spPr>
      </p:pic>
      <p:sp>
        <p:nvSpPr>
          <p:cNvPr id="26" name="页脚占位符 1">
            <a:extLst>
              <a:ext uri="{FF2B5EF4-FFF2-40B4-BE49-F238E27FC236}">
                <a16:creationId xmlns:a16="http://schemas.microsoft.com/office/drawing/2014/main" id="{9CC9BC1B-A120-88D2-BE1E-91B2B9919F3A}"/>
              </a:ext>
            </a:extLst>
          </p:cNvPr>
          <p:cNvSpPr txBox="1">
            <a:spLocks/>
          </p:cNvSpPr>
          <p:nvPr/>
        </p:nvSpPr>
        <p:spPr>
          <a:xfrm>
            <a:off x="1138464" y="6554500"/>
            <a:ext cx="9899647" cy="28950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dirty="0"/>
              <a:t>APCTP Focus Program																   Pohang, Korea, July 2022</a:t>
            </a:r>
            <a:endParaRPr lang="zh-CN" altLang="en-US" dirty="0"/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53A4180F-5020-BC84-86E8-234F6EFE539E}"/>
              </a:ext>
            </a:extLst>
          </p:cNvPr>
          <p:cNvSpPr txBox="1"/>
          <p:nvPr/>
        </p:nvSpPr>
        <p:spPr>
          <a:xfrm>
            <a:off x="464124" y="823396"/>
            <a:ext cx="239011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i="1" dirty="0"/>
              <a:t>Polarized BLTs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065B9C98-B597-A055-F6AB-8EE7BA1235EC}"/>
                  </a:ext>
                </a:extLst>
              </p:cNvPr>
              <p:cNvSpPr txBox="1"/>
              <p:nvPr/>
            </p:nvSpPr>
            <p:spPr>
              <a:xfrm>
                <a:off x="1907435" y="2291909"/>
                <a:ext cx="4037387" cy="4120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𝑉𝑖</m:t>
                          </m:r>
                        </m:sub>
                        <m:sup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altLang="zh-CN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  <m:r>
                                      <a:rPr lang="en-US" altLang="zh-CN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(</m:t>
                                    </m:r>
                                    <m:sSub>
                                      <m:sSubPr>
                                        <m:ctrlPr>
                                          <a:rPr lang="en-US" altLang="zh-CN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altLang="zh-CN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  <m:r>
                                          <a:rPr lang="en-US" altLang="zh-CN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⊥</m:t>
                                        </m:r>
                                      </m:sub>
                                    </m:sSub>
                                    <m:r>
                                      <a:rPr lang="en-US" altLang="zh-CN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sSub>
                                      <m:sSubPr>
                                        <m:ctrlPr>
                                          <a:rPr lang="en-US" altLang="zh-CN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en-US" altLang="zh-CN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sub>
                                    </m:sSub>
                                    <m:r>
                                      <a:rPr lang="en-US" altLang="zh-CN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d>
                                <m:sSubSup>
                                  <m:sSub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𝑈𝑖</m:t>
                                    </m:r>
                                  </m:sub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𝜇𝜈</m:t>
                                    </m:r>
                                  </m:sup>
                                </m:sSub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en-US" altLang="zh-CN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⊥</m:t>
                                    </m:r>
                                  </m:sub>
                                  <m:sup>
                                    <m:sSub>
                                      <m:sSubPr>
                                        <m:ctrlPr>
                                          <a:rPr lang="en-US" altLang="zh-CN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altLang="zh-CN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altLang="zh-CN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en-US" altLang="zh-CN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sub>
                                    </m:sSub>
                                  </m:sup>
                                </m:sSubSup>
                                <m:sSubSup>
                                  <m:sSub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𝑈𝑗</m:t>
                                    </m:r>
                                  </m:sub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𝜇𝜈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065B9C98-B597-A055-F6AB-8EE7BA1235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435" y="2291909"/>
                <a:ext cx="4037387" cy="412036"/>
              </a:xfrm>
              <a:prstGeom prst="rect">
                <a:avLst/>
              </a:prstGeom>
              <a:blipFill>
                <a:blip r:embed="rId5"/>
                <a:stretch>
                  <a:fillRect l="-1057" t="-2941" b="-117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39D52D1C-32A5-AB12-51BD-FA6629832134}"/>
                  </a:ext>
                </a:extLst>
              </p:cNvPr>
              <p:cNvSpPr txBox="1"/>
              <p:nvPr/>
            </p:nvSpPr>
            <p:spPr>
              <a:xfrm>
                <a:off x="1907435" y="2770054"/>
                <a:ext cx="4037387" cy="4120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𝑉𝑖</m:t>
                          </m:r>
                        </m:sub>
                        <m:sup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altLang="zh-CN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  <m:r>
                                      <a:rPr lang="en-US" altLang="zh-CN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(</m:t>
                                    </m:r>
                                    <m:sSub>
                                      <m:sSubPr>
                                        <m:ctrlPr>
                                          <a:rPr lang="en-US" altLang="zh-CN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altLang="zh-CN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  <m:r>
                                          <a:rPr lang="en-US" altLang="zh-CN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⊥</m:t>
                                        </m:r>
                                      </m:sub>
                                    </m:sSub>
                                    <m:r>
                                      <a:rPr lang="en-US" altLang="zh-CN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sSub>
                                      <m:sSubPr>
                                        <m:ctrlPr>
                                          <a:rPr lang="en-US" altLang="zh-CN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en-US" altLang="zh-CN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sub>
                                    </m:sSub>
                                    <m:r>
                                      <a:rPr lang="en-US" altLang="zh-CN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d>
                                <m:sSubSup>
                                  <m:sSub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𝑈𝑖</m:t>
                                    </m:r>
                                  </m:sub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𝜇𝜈</m:t>
                                    </m:r>
                                  </m:sup>
                                </m:sSub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en-US" altLang="zh-CN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⊥</m:t>
                                    </m:r>
                                  </m:sub>
                                  <m:sup>
                                    <m:sSub>
                                      <m:sSubPr>
                                        <m:ctrlPr>
                                          <a:rPr lang="en-US" altLang="zh-CN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altLang="zh-CN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altLang="zh-CN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en-US" altLang="zh-CN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sub>
                                    </m:sSub>
                                  </m:sup>
                                </m:sSubSup>
                                <m:sSubSup>
                                  <m:sSub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𝑈𝑗</m:t>
                                    </m:r>
                                  </m:sub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𝜇𝜈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39D52D1C-32A5-AB12-51BD-FA66298321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435" y="2770054"/>
                <a:ext cx="4037387" cy="412036"/>
              </a:xfrm>
              <a:prstGeom prst="rect">
                <a:avLst/>
              </a:prstGeom>
              <a:blipFill>
                <a:blip r:embed="rId6"/>
                <a:stretch>
                  <a:fillRect l="-1057" t="-1471" b="-117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31828C02-B5CF-B0D4-C028-3191D2A42E18}"/>
                  </a:ext>
                </a:extLst>
              </p:cNvPr>
              <p:cNvSpPr txBox="1"/>
              <p:nvPr/>
            </p:nvSpPr>
            <p:spPr>
              <a:xfrm>
                <a:off x="1907435" y="3248199"/>
                <a:ext cx="4081823" cy="3479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𝑉𝑖</m:t>
                          </m:r>
                        </m:sub>
                        <m:sup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altLang="zh-CN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  <m:r>
                                      <a:rPr lang="en-US" altLang="zh-CN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(</m:t>
                                    </m:r>
                                    <m:sSub>
                                      <m:sSubPr>
                                        <m:ctrlPr>
                                          <a:rPr lang="en-US" altLang="zh-CN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altLang="zh-CN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  <m:r>
                                          <a:rPr lang="en-US" altLang="zh-CN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⊥</m:t>
                                        </m:r>
                                      </m:sub>
                                    </m:sSub>
                                    <m:r>
                                      <a:rPr lang="en-US" altLang="zh-CN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sSub>
                                      <m:sSubPr>
                                        <m:ctrlPr>
                                          <a:rPr lang="en-US" altLang="zh-CN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en-US" altLang="zh-CN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sub>
                                    </m:sSub>
                                    <m:r>
                                      <a:rPr lang="en-US" altLang="zh-CN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d>
                                <m:sSubSup>
                                  <m:sSub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𝑈𝑖</m:t>
                                    </m:r>
                                  </m:sub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𝜇𝜈</m:t>
                                    </m:r>
                                  </m:sup>
                                </m:sSub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en-US" altLang="zh-CN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⊥</m:t>
                                    </m:r>
                                  </m:sub>
                                  <m:sup>
                                    <m:sSub>
                                      <m:sSubPr>
                                        <m:ctrlPr>
                                          <a:rPr lang="en-US" altLang="zh-CN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altLang="zh-CN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altLang="zh-CN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en-US" altLang="zh-CN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sub>
                                    </m:sSub>
                                  </m:sup>
                                </m:sSubSup>
                                <m:sSubSup>
                                  <m:sSub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sub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𝜇𝜈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31828C02-B5CF-B0D4-C028-3191D2A42E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435" y="3248199"/>
                <a:ext cx="4081823" cy="347980"/>
              </a:xfrm>
              <a:prstGeom prst="rect">
                <a:avLst/>
              </a:prstGeom>
              <a:blipFill>
                <a:blip r:embed="rId7"/>
                <a:stretch>
                  <a:fillRect l="-897" t="-7018" b="-228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C4D2D4CE-D4DA-4C29-29E9-7742DB840F5B}"/>
                  </a:ext>
                </a:extLst>
              </p:cNvPr>
              <p:cNvSpPr txBox="1"/>
              <p:nvPr/>
            </p:nvSpPr>
            <p:spPr>
              <a:xfrm>
                <a:off x="1907435" y="3660365"/>
                <a:ext cx="4098751" cy="4120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𝑉𝑖</m:t>
                          </m:r>
                        </m:sub>
                        <m:sup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altLang="zh-CN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  <m:r>
                                      <a:rPr lang="en-US" altLang="zh-CN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(</m:t>
                                    </m:r>
                                    <m:sSub>
                                      <m:sSubPr>
                                        <m:ctrlPr>
                                          <a:rPr lang="en-US" altLang="zh-CN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altLang="zh-CN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  <m:r>
                                          <a:rPr lang="en-US" altLang="zh-CN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⊥</m:t>
                                        </m:r>
                                      </m:sub>
                                    </m:sSub>
                                    <m:r>
                                      <a:rPr lang="en-US" altLang="zh-CN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sSub>
                                      <m:sSubPr>
                                        <m:ctrlPr>
                                          <a:rPr lang="en-US" altLang="zh-CN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en-US" altLang="zh-CN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sub>
                                    </m:sSub>
                                    <m:r>
                                      <a:rPr lang="en-US" altLang="zh-CN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d>
                                <m:sSubSup>
                                  <m:sSub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sub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𝜇𝜈</m:t>
                                    </m:r>
                                  </m:sup>
                                </m:sSub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en-US" altLang="zh-CN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⊥</m:t>
                                    </m:r>
                                  </m:sub>
                                  <m:sup>
                                    <m:sSub>
                                      <m:sSubPr>
                                        <m:ctrlPr>
                                          <a:rPr lang="en-US" altLang="zh-CN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altLang="zh-CN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altLang="zh-CN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en-US" altLang="zh-CN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sub>
                                    </m:sSub>
                                  </m:sup>
                                </m:sSubSup>
                                <m:sSubSup>
                                  <m:sSub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𝑈𝑗</m:t>
                                    </m:r>
                                  </m:sub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𝜇𝜈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C4D2D4CE-D4DA-4C29-29E9-7742DB840F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435" y="3660365"/>
                <a:ext cx="4098751" cy="412036"/>
              </a:xfrm>
              <a:prstGeom prst="rect">
                <a:avLst/>
              </a:prstGeom>
              <a:blipFill>
                <a:blip r:embed="rId8"/>
                <a:stretch>
                  <a:fillRect l="-1042" t="-1471" b="-117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A2C1EE2D-8A2A-4889-777A-118315FA98A1}"/>
                  </a:ext>
                </a:extLst>
              </p:cNvPr>
              <p:cNvSpPr txBox="1"/>
              <p:nvPr/>
            </p:nvSpPr>
            <p:spPr>
              <a:xfrm>
                <a:off x="8230866" y="1004890"/>
                <a:ext cx="2022925" cy="1295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zh-CN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altLang="zh-CN" sz="16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altLang="zh-CN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𝐿𝐿</m:t>
                                    </m:r>
                                    <m:r>
                                      <a:rPr lang="en-US" altLang="zh-CN" sz="1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altLang="zh-CN" sz="1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altLang="zh-CN" sz="1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𝜇𝜈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altLang="zh-CN" sz="1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altLang="zh-CN" sz="16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16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CN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𝐿𝐿</m:t>
                                    </m:r>
                                    <m:r>
                                      <a:rPr lang="en-US" altLang="zh-CN" sz="1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altLang="zh-CN" sz="1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altLang="zh-CN" sz="1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𝜇𝜈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altLang="zh-CN" sz="1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altLang="zh-CN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𝐿𝐿</m:t>
                                    </m:r>
                                  </m:sub>
                                  <m:sup>
                                    <m:r>
                                      <a:rPr lang="en-US" altLang="zh-CN" sz="1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  <m:r>
                                      <a:rPr lang="en-US" altLang="zh-CN" sz="1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𝜇𝜈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altLang="zh-CN" sz="1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altLang="zh-CN" sz="16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16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CN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𝐿𝐿</m:t>
                                    </m:r>
                                    <m:r>
                                      <a:rPr lang="en-US" altLang="zh-CN" sz="1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altLang="zh-CN" sz="1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  <m:r>
                                      <a:rPr lang="en-US" altLang="zh-CN" sz="1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𝜇𝜈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𝐿𝐿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en-US" altLang="zh-CN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altLang="zh-CN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altLang="zh-CN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𝑈𝑖</m:t>
                                    </m:r>
                                  </m:sub>
                                  <m:sup>
                                    <m:r>
                                      <a:rPr lang="en-US" altLang="zh-CN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altLang="zh-CN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𝜇𝜈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altLang="zh-CN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altLang="zh-CN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CN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𝑈𝑖</m:t>
                                    </m:r>
                                  </m:sub>
                                  <m:sup>
                                    <m:r>
                                      <a:rPr lang="en-US" altLang="zh-CN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altLang="zh-CN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𝜇𝜈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altLang="zh-CN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altLang="zh-CN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sub>
                                  <m:sup>
                                    <m:r>
                                      <a:rPr lang="en-US" altLang="zh-CN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  <m:r>
                                      <a:rPr lang="en-US" altLang="zh-CN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𝜇𝜈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altLang="zh-CN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altLang="zh-CN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CN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𝑈𝑖</m:t>
                                    </m:r>
                                  </m:sub>
                                  <m:sup>
                                    <m:r>
                                      <a:rPr lang="en-US" altLang="zh-CN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  <m:r>
                                      <a:rPr lang="en-US" altLang="zh-CN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𝜇𝜈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sz="1600" i="1" dirty="0"/>
              </a:p>
            </p:txBody>
          </p:sp>
        </mc:Choice>
        <mc:Fallback xmlns="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A2C1EE2D-8A2A-4889-777A-118315FA98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0866" y="1004890"/>
                <a:ext cx="2022925" cy="129529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66643919-68FE-44F4-E18A-9AA7FE617462}"/>
                  </a:ext>
                </a:extLst>
              </p:cNvPr>
              <p:cNvSpPr txBox="1"/>
              <p:nvPr/>
            </p:nvSpPr>
            <p:spPr>
              <a:xfrm>
                <a:off x="8348636" y="2530800"/>
                <a:ext cx="3405548" cy="3663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𝐿𝑇𝑖</m:t>
                          </m:r>
                        </m:sub>
                        <m:sup>
                          <m: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bSup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CN" sz="16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altLang="zh-CN" sz="16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sz="16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  <m:r>
                                      <a:rPr lang="en-US" altLang="zh-CN" sz="16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⊥</m:t>
                                    </m:r>
                                  </m:sub>
                                </m:sSub>
                                <m:r>
                                  <a:rPr lang="en-US" altLang="zh-CN" sz="16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sSub>
                                  <m:sSubPr>
                                    <m:ctrlPr>
                                      <a:rPr lang="en-US" altLang="zh-CN" sz="16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CN" sz="16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𝐿𝑇</m:t>
                                    </m:r>
                                  </m:sub>
                                </m:sSub>
                                <m:r>
                                  <a:rPr lang="en-US" altLang="zh-CN" sz="16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sSubSup>
                                  <m:sSubSup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𝑈𝑖</m:t>
                                    </m:r>
                                  </m:sub>
                                  <m:sup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𝜇𝜈</m:t>
                                    </m:r>
                                  </m:sup>
                                </m:sSubSup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en-US" altLang="zh-CN" sz="16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6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altLang="zh-CN" sz="16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⊥</m:t>
                                    </m:r>
                                  </m:sub>
                                  <m:sup>
                                    <m:sSub>
                                      <m:sSubPr>
                                        <m:ctrlPr>
                                          <a:rPr lang="en-US" altLang="zh-CN" sz="16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altLang="zh-CN" sz="16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en-US" altLang="zh-CN" sz="1600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  <m:r>
                                          <a:rPr lang="en-US" altLang="zh-CN" sz="16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sub>
                                    </m:sSub>
                                  </m:sup>
                                </m:sSubSup>
                                <m:sSubSup>
                                  <m:sSubSup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𝑈𝑗</m:t>
                                    </m:r>
                                  </m:sub>
                                  <m:sup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𝜇𝜈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66643919-68FE-44F4-E18A-9AA7FE6174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8636" y="2530800"/>
                <a:ext cx="3405548" cy="366319"/>
              </a:xfrm>
              <a:prstGeom prst="rect">
                <a:avLst/>
              </a:prstGeom>
              <a:blipFill>
                <a:blip r:embed="rId10"/>
                <a:stretch>
                  <a:fillRect l="-1075"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A201A2C5-38B2-7ECE-AC1C-47188E78059E}"/>
                  </a:ext>
                </a:extLst>
              </p:cNvPr>
              <p:cNvSpPr txBox="1"/>
              <p:nvPr/>
            </p:nvSpPr>
            <p:spPr>
              <a:xfrm>
                <a:off x="8348636" y="3018676"/>
                <a:ext cx="3405548" cy="3663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en-US" altLang="zh-CN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𝐿𝑇𝑖</m:t>
                          </m:r>
                        </m:sub>
                        <m:sup>
                          <m: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bSup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CN" sz="16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altLang="zh-CN" sz="16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sz="16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  <m:r>
                                      <a:rPr lang="en-US" altLang="zh-CN" sz="16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⊥</m:t>
                                    </m:r>
                                  </m:sub>
                                </m:sSub>
                                <m:r>
                                  <a:rPr lang="en-US" altLang="zh-CN" sz="16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sSub>
                                  <m:sSubPr>
                                    <m:ctrlPr>
                                      <a:rPr lang="en-US" altLang="zh-CN" sz="16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CN" sz="16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𝐿𝑇</m:t>
                                    </m:r>
                                  </m:sub>
                                </m:sSub>
                                <m:r>
                                  <a:rPr lang="en-US" altLang="zh-CN" sz="16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sSubSup>
                                  <m:sSubSup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𝑈𝑖</m:t>
                                    </m:r>
                                  </m:sub>
                                  <m:sup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𝜇𝜈</m:t>
                                    </m:r>
                                  </m:sup>
                                </m:sSubSup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en-US" altLang="zh-CN" sz="16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6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altLang="zh-CN" sz="16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⊥</m:t>
                                    </m:r>
                                  </m:sub>
                                  <m:sup>
                                    <m:sSub>
                                      <m:sSubPr>
                                        <m:ctrlPr>
                                          <a:rPr lang="en-US" altLang="zh-CN" sz="16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altLang="zh-CN" sz="16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𝐿𝑇</m:t>
                                        </m:r>
                                      </m:sub>
                                    </m:sSub>
                                  </m:sup>
                                </m:sSubSup>
                                <m:sSubSup>
                                  <m:sSubSup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𝑈𝑗</m:t>
                                    </m:r>
                                  </m:sub>
                                  <m:sup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𝜇𝜈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A201A2C5-38B2-7ECE-AC1C-47188E7805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8636" y="3018676"/>
                <a:ext cx="3405548" cy="366319"/>
              </a:xfrm>
              <a:prstGeom prst="rect">
                <a:avLst/>
              </a:prstGeom>
              <a:blipFill>
                <a:blip r:embed="rId11"/>
                <a:stretch>
                  <a:fillRect l="-1075"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2E978CC3-4555-4014-CF11-808B5BF80781}"/>
                  </a:ext>
                </a:extLst>
              </p:cNvPr>
              <p:cNvSpPr txBox="1"/>
              <p:nvPr/>
            </p:nvSpPr>
            <p:spPr>
              <a:xfrm>
                <a:off x="8348636" y="3506552"/>
                <a:ext cx="3456908" cy="3663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𝐿𝑇𝑖</m:t>
                          </m:r>
                        </m:sub>
                        <m:sup>
                          <m: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bSup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CN" sz="16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altLang="zh-CN" sz="16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sz="16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  <m:r>
                                      <a:rPr lang="en-US" altLang="zh-CN" sz="16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⊥</m:t>
                                    </m:r>
                                  </m:sub>
                                </m:sSub>
                                <m:r>
                                  <a:rPr lang="en-US" altLang="zh-CN" sz="16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sSub>
                                  <m:sSubPr>
                                    <m:ctrlPr>
                                      <a:rPr lang="en-US" altLang="zh-CN" sz="16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CN" sz="16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𝐿𝑇</m:t>
                                    </m:r>
                                  </m:sub>
                                </m:sSub>
                                <m:r>
                                  <a:rPr lang="en-US" altLang="zh-CN" sz="16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sSubSup>
                                  <m:sSubSup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sub>
                                  <m:sup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𝜇𝜈</m:t>
                                    </m:r>
                                  </m:sup>
                                </m:sSubSup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en-US" altLang="zh-CN" sz="16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6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altLang="zh-CN" sz="16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⊥</m:t>
                                    </m:r>
                                  </m:sub>
                                  <m:sup>
                                    <m:sSub>
                                      <m:sSubPr>
                                        <m:ctrlPr>
                                          <a:rPr lang="en-US" altLang="zh-CN" sz="16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altLang="zh-CN" sz="16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𝐿𝑇</m:t>
                                        </m:r>
                                      </m:sub>
                                    </m:sSub>
                                  </m:sup>
                                </m:sSubSup>
                                <m:sSubSup>
                                  <m:sSubSup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𝑈𝑗</m:t>
                                    </m:r>
                                  </m:sub>
                                  <m:sup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𝜇𝜈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2E978CC3-4555-4014-CF11-808B5BF807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8636" y="3506552"/>
                <a:ext cx="3456908" cy="366319"/>
              </a:xfrm>
              <a:prstGeom prst="rect">
                <a:avLst/>
              </a:prstGeom>
              <a:blipFill>
                <a:blip r:embed="rId12"/>
                <a:stretch>
                  <a:fillRect l="-1058"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BD5AC2C2-70DB-7EB5-C879-0E51FE4C4333}"/>
                  </a:ext>
                </a:extLst>
              </p:cNvPr>
              <p:cNvSpPr txBox="1"/>
              <p:nvPr/>
            </p:nvSpPr>
            <p:spPr>
              <a:xfrm>
                <a:off x="8348636" y="3994428"/>
                <a:ext cx="3441903" cy="3092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en-US" altLang="zh-CN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𝐿𝑇𝑖</m:t>
                          </m:r>
                        </m:sub>
                        <m:sup>
                          <m: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bSup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CN" sz="16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altLang="zh-CN" sz="16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sz="16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  <m:r>
                                      <a:rPr lang="en-US" altLang="zh-CN" sz="16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⊥</m:t>
                                    </m:r>
                                  </m:sub>
                                </m:sSub>
                                <m:r>
                                  <a:rPr lang="en-US" altLang="zh-CN" sz="16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sSub>
                                  <m:sSubPr>
                                    <m:ctrlPr>
                                      <a:rPr lang="en-US" altLang="zh-CN" sz="16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CN" sz="16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𝐿𝑇</m:t>
                                    </m:r>
                                  </m:sub>
                                </m:sSub>
                                <m:r>
                                  <a:rPr lang="en-US" altLang="zh-CN" sz="16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sSubSup>
                                  <m:sSubSup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𝑈𝑖</m:t>
                                    </m:r>
                                  </m:sub>
                                  <m:sup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𝜇𝜈</m:t>
                                    </m:r>
                                  </m:sup>
                                </m:sSubSup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en-US" altLang="zh-CN" sz="16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6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altLang="zh-CN" sz="16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⊥</m:t>
                                    </m:r>
                                  </m:sub>
                                  <m:sup>
                                    <m:sSub>
                                      <m:sSubPr>
                                        <m:ctrlPr>
                                          <a:rPr lang="en-US" altLang="zh-CN" sz="16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altLang="zh-CN" sz="16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𝐿𝑇</m:t>
                                        </m:r>
                                      </m:sub>
                                    </m:sSub>
                                  </m:sup>
                                </m:sSubSup>
                                <m:sSubSup>
                                  <m:sSubSup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sub>
                                  <m:sup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𝜇𝜈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BD5AC2C2-70DB-7EB5-C879-0E51FE4C43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8636" y="3994428"/>
                <a:ext cx="3441903" cy="309252"/>
              </a:xfrm>
              <a:prstGeom prst="rect">
                <a:avLst/>
              </a:prstGeom>
              <a:blipFill>
                <a:blip r:embed="rId13"/>
                <a:stretch>
                  <a:fillRect l="-1064" t="-7843" b="-235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38ABB793-565C-0567-364E-70ED5A415C93}"/>
                  </a:ext>
                </a:extLst>
              </p:cNvPr>
              <p:cNvSpPr txBox="1"/>
              <p:nvPr/>
            </p:nvSpPr>
            <p:spPr>
              <a:xfrm>
                <a:off x="8348636" y="4463966"/>
                <a:ext cx="2908168" cy="3259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CN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𝑇𝑇𝑖</m:t>
                          </m:r>
                        </m:sub>
                        <m:sup>
                          <m:r>
                            <a:rPr lang="en-US" altLang="zh-CN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altLang="zh-CN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bSup>
                      <m:r>
                        <a:rPr lang="en-US" altLang="zh-CN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altLang="zh-CN" sz="160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6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CN" sz="16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𝑇𝑇</m:t>
                                    </m:r>
                                  </m:sub>
                                  <m:sup>
                                    <m:sSub>
                                      <m:sSubPr>
                                        <m:ctrlPr>
                                          <a:rPr lang="en-US" altLang="zh-CN" sz="16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altLang="zh-CN" sz="16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sub>
                                    </m:sSub>
                                  </m:sup>
                                </m:sSubSup>
                                <m:sSubSup>
                                  <m:sSubSupPr>
                                    <m:ctrlPr>
                                      <a:rPr lang="en-US" altLang="zh-CN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altLang="zh-CN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𝑈𝑖</m:t>
                                    </m:r>
                                  </m:sub>
                                  <m:sup>
                                    <m:r>
                                      <a:rPr lang="en-US" altLang="zh-CN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altLang="zh-CN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𝜇𝜈</m:t>
                                    </m:r>
                                  </m:sup>
                                </m:sSubSup>
                                <m:r>
                                  <a:rPr lang="en-US" altLang="zh-CN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en-US" altLang="zh-CN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altLang="zh-CN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CN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𝑇𝑇</m:t>
                                    </m:r>
                                  </m:sub>
                                  <m:sup>
                                    <m:sSub>
                                      <m:sSubPr>
                                        <m:ctrlPr>
                                          <a:rPr lang="en-US" altLang="zh-CN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altLang="zh-CN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altLang="zh-CN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altLang="zh-CN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sub>
                                    </m:sSub>
                                  </m:sup>
                                </m:sSubSup>
                                <m:sSubSup>
                                  <m:sSubSupPr>
                                    <m:ctrlPr>
                                      <a:rPr lang="en-US" altLang="zh-CN" sz="16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altLang="zh-CN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CN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𝑈𝑗</m:t>
                                    </m:r>
                                  </m:sub>
                                  <m:sup>
                                    <m:r>
                                      <a:rPr lang="en-US" altLang="zh-CN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altLang="zh-CN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𝜇𝜈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sz="1600" i="1" dirty="0">
                  <a:solidFill>
                    <a:srgbClr val="00B05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38ABB793-565C-0567-364E-70ED5A415C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8636" y="4463966"/>
                <a:ext cx="2908168" cy="325987"/>
              </a:xfrm>
              <a:prstGeom prst="rect">
                <a:avLst/>
              </a:prstGeom>
              <a:blipFill>
                <a:blip r:embed="rId14"/>
                <a:stretch>
                  <a:fillRect l="-1258" t="-9259" b="-203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639E1AC1-85A9-9D47-593B-0B253C8F747A}"/>
                  </a:ext>
                </a:extLst>
              </p:cNvPr>
              <p:cNvSpPr txBox="1"/>
              <p:nvPr/>
            </p:nvSpPr>
            <p:spPr>
              <a:xfrm>
                <a:off x="8348636" y="4931003"/>
                <a:ext cx="2909771" cy="3259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en-US" altLang="zh-CN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𝑇𝑇𝑖</m:t>
                          </m:r>
                        </m:sub>
                        <m:sup>
                          <m: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bSup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altLang="zh-CN" sz="16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6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CN" sz="16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𝑇𝑇</m:t>
                                    </m:r>
                                  </m:sub>
                                  <m:sup>
                                    <m:sSub>
                                      <m:sSubPr>
                                        <m:ctrlPr>
                                          <a:rPr lang="en-US" altLang="zh-CN" sz="16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altLang="zh-CN" sz="1600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altLang="zh-CN" sz="16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altLang="zh-CN" sz="1600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sub>
                                    </m:sSub>
                                  </m:sup>
                                </m:sSubSup>
                                <m:sSubSup>
                                  <m:sSubSup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𝑈𝑖</m:t>
                                    </m:r>
                                  </m:sub>
                                  <m:sup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𝜇𝜈</m:t>
                                    </m:r>
                                  </m:sup>
                                </m:sSubSup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en-US" altLang="zh-CN" sz="16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altLang="zh-CN" sz="16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16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CN" sz="16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𝑇𝑇</m:t>
                                    </m:r>
                                  </m:sub>
                                  <m:sup>
                                    <m:sSub>
                                      <m:sSubPr>
                                        <m:ctrlPr>
                                          <a:rPr lang="en-US" altLang="zh-CN" sz="16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altLang="zh-CN" sz="16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sub>
                                    </m:sSub>
                                  </m:sup>
                                </m:sSubSup>
                                <m:sSubSup>
                                  <m:sSubSup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𝑈𝑗</m:t>
                                    </m:r>
                                  </m:sub>
                                  <m:sup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𝜇𝜈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639E1AC1-85A9-9D47-593B-0B253C8F74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8636" y="4931003"/>
                <a:ext cx="2909771" cy="325987"/>
              </a:xfrm>
              <a:prstGeom prst="rect">
                <a:avLst/>
              </a:prstGeom>
              <a:blipFill>
                <a:blip r:embed="rId15"/>
                <a:stretch>
                  <a:fillRect l="-1258" t="-11321" b="-207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68D274D9-0142-A6B7-00AE-B857655ADD5A}"/>
                  </a:ext>
                </a:extLst>
              </p:cNvPr>
              <p:cNvSpPr txBox="1"/>
              <p:nvPr/>
            </p:nvSpPr>
            <p:spPr>
              <a:xfrm>
                <a:off x="8348636" y="5398040"/>
                <a:ext cx="2961132" cy="3258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𝑇𝑇𝑖</m:t>
                          </m:r>
                        </m:sub>
                        <m:sup>
                          <m: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bSup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altLang="zh-CN" sz="16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6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CN" sz="16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𝑇𝑇</m:t>
                                    </m:r>
                                  </m:sub>
                                  <m:sup>
                                    <m:sSub>
                                      <m:sSubPr>
                                        <m:ctrlPr>
                                          <a:rPr lang="en-US" altLang="zh-CN" sz="16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altLang="zh-CN" sz="1600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altLang="zh-CN" sz="16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altLang="zh-CN" sz="1600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sub>
                                    </m:sSub>
                                  </m:sup>
                                </m:sSubSup>
                                <m:sSubSup>
                                  <m:sSubSup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sub>
                                  <m:sup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𝜇𝜈</m:t>
                                    </m:r>
                                  </m:sup>
                                </m:sSubSup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en-US" altLang="zh-CN" sz="16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altLang="zh-CN" sz="16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16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CN" sz="16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𝑇𝑇</m:t>
                                    </m:r>
                                  </m:sub>
                                  <m:sup>
                                    <m:sSub>
                                      <m:sSubPr>
                                        <m:ctrlPr>
                                          <a:rPr lang="en-US" altLang="zh-CN" sz="16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altLang="zh-CN" sz="16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sub>
                                    </m:sSub>
                                  </m:sup>
                                </m:sSubSup>
                                <m:sSubSup>
                                  <m:sSubSup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𝑈𝑗</m:t>
                                    </m:r>
                                  </m:sub>
                                  <m:sup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𝜇𝜈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68D274D9-0142-A6B7-00AE-B857655ADD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8636" y="5398040"/>
                <a:ext cx="2961132" cy="325858"/>
              </a:xfrm>
              <a:prstGeom prst="rect">
                <a:avLst/>
              </a:prstGeom>
              <a:blipFill>
                <a:blip r:embed="rId16"/>
                <a:stretch>
                  <a:fillRect l="-1237" t="-11321" b="-207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E7464130-C1CD-630D-255C-FF4B75455AEB}"/>
                  </a:ext>
                </a:extLst>
              </p:cNvPr>
              <p:cNvSpPr txBox="1"/>
              <p:nvPr/>
            </p:nvSpPr>
            <p:spPr>
              <a:xfrm>
                <a:off x="8348636" y="5865077"/>
                <a:ext cx="2961132" cy="3075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en-US" altLang="zh-CN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𝑇𝑇𝑖</m:t>
                          </m:r>
                        </m:sub>
                        <m:sup>
                          <m: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bSup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altLang="zh-CN" sz="16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6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CN" sz="16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𝑇𝑇</m:t>
                                    </m:r>
                                  </m:sub>
                                  <m:sup>
                                    <m:sSub>
                                      <m:sSubPr>
                                        <m:ctrlPr>
                                          <a:rPr lang="en-US" altLang="zh-CN" sz="16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altLang="zh-CN" sz="1600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altLang="zh-CN" sz="16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altLang="zh-CN" sz="1600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sub>
                                    </m:sSub>
                                  </m:sup>
                                </m:sSubSup>
                                <m:sSubSup>
                                  <m:sSubSup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𝑈𝑖</m:t>
                                    </m:r>
                                  </m:sub>
                                  <m:sup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𝜇𝜈</m:t>
                                    </m:r>
                                  </m:sup>
                                </m:sSubSup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en-US" altLang="zh-CN" sz="16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altLang="zh-CN" sz="16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16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CN" sz="16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𝑇𝑇</m:t>
                                    </m:r>
                                  </m:sub>
                                  <m:sup>
                                    <m:sSub>
                                      <m:sSubPr>
                                        <m:ctrlPr>
                                          <a:rPr lang="en-US" altLang="zh-CN" sz="16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altLang="zh-CN" sz="16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sub>
                                    </m:sSub>
                                  </m:sup>
                                </m:sSubSup>
                                <m:sSubSup>
                                  <m:sSubSup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sub>
                                  <m:sup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𝜇𝜈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E7464130-C1CD-630D-255C-FF4B75455A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8636" y="5865077"/>
                <a:ext cx="2961132" cy="307520"/>
              </a:xfrm>
              <a:prstGeom prst="rect">
                <a:avLst/>
              </a:prstGeom>
              <a:blipFill>
                <a:blip r:embed="rId17"/>
                <a:stretch>
                  <a:fillRect l="-1237" t="-7843" b="-176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文本框 60">
            <a:extLst>
              <a:ext uri="{FF2B5EF4-FFF2-40B4-BE49-F238E27FC236}">
                <a16:creationId xmlns:a16="http://schemas.microsoft.com/office/drawing/2014/main" id="{9E5CC6B4-C7BC-1829-D68B-A7858F2469A3}"/>
              </a:ext>
            </a:extLst>
          </p:cNvPr>
          <p:cNvSpPr txBox="1"/>
          <p:nvPr/>
        </p:nvSpPr>
        <p:spPr>
          <a:xfrm>
            <a:off x="601283" y="1415373"/>
            <a:ext cx="64077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2000" dirty="0">
                <a:solidFill>
                  <a:srgbClr val="FF0000"/>
                </a:solidFill>
              </a:rPr>
              <a:t>The polarized BLTs can be constructed from the unpolarized ones by multiplying with the polarization dependent scalars.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C3EDDE28-F5F2-A3E5-E8CE-873BEF7C8F8A}"/>
                  </a:ext>
                </a:extLst>
              </p:cNvPr>
              <p:cNvSpPr txBox="1"/>
              <p:nvPr/>
            </p:nvSpPr>
            <p:spPr>
              <a:xfrm>
                <a:off x="748800" y="4846035"/>
                <a:ext cx="5414174" cy="4571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sz="16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nor/>
                                </m:rPr>
                                <a:rPr lang="en-US" altLang="zh-CN" sz="16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Polarization</m:t>
                              </m:r>
                              <m:r>
                                <m:rPr>
                                  <m:nor/>
                                </m:rPr>
                                <a:rPr lang="en-US" altLang="zh-CN" sz="16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altLang="zh-CN" sz="16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dependent</m:t>
                              </m:r>
                              <m:r>
                                <m:rPr>
                                  <m:nor/>
                                </m:rPr>
                                <a:rPr lang="en-US" altLang="zh-CN" sz="16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16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BLTs</m:t>
                              </m:r>
                              <m:r>
                                <m:rPr>
                                  <m:nor/>
                                </m:rPr>
                                <a:rPr lang="zh-CN" altLang="en-US" sz="16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  <m:r>
                        <a:rPr lang="en-US" altLang="zh-CN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1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sz="16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nor/>
                                </m:rPr>
                                <a:rPr lang="en-US" altLang="zh-CN" sz="16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Polarization</m:t>
                              </m:r>
                              <m:r>
                                <m:rPr>
                                  <m:nor/>
                                </m:rPr>
                                <a:rPr lang="en-US" altLang="zh-CN" sz="16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altLang="zh-CN" sz="16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dependent</m:t>
                              </m:r>
                              <m:r>
                                <m:rPr>
                                  <m:nor/>
                                </m:rPr>
                                <a:rPr lang="en-US" altLang="zh-CN" sz="16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16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scalars</m:t>
                              </m:r>
                              <m:r>
                                <m:rPr>
                                  <m:nor/>
                                </m:rPr>
                                <a:rPr lang="zh-CN" altLang="en-US" sz="16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  <m:r>
                        <a:rPr lang="en-US" altLang="zh-CN" sz="16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CN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  <m:r>
                                <a:rPr lang="en-US" altLang="zh-CN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𝑛𝑝𝑜𝑙𝑎𝑟𝑖𝑧𝑒𝑑</m:t>
                              </m:r>
                            </m:e>
                            <m:e>
                              <m:r>
                                <a:rPr lang="en-US" altLang="zh-CN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𝐵𝐿𝑇𝑠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sz="1600" i="1" dirty="0">
                  <a:solidFill>
                    <a:srgbClr val="00B05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C3EDDE28-F5F2-A3E5-E8CE-873BEF7C8F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800" y="4846035"/>
                <a:ext cx="5414174" cy="457113"/>
              </a:xfrm>
              <a:prstGeom prst="rect">
                <a:avLst/>
              </a:prstGeom>
              <a:blipFill>
                <a:blip r:embed="rId18"/>
                <a:stretch>
                  <a:fillRect t="-1333" b="-18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F6317B23-4C2F-F294-581F-09F13C3EC573}"/>
              </a:ext>
            </a:extLst>
          </p:cNvPr>
          <p:cNvCxnSpPr>
            <a:cxnSpLocks/>
          </p:cNvCxnSpPr>
          <p:nvPr/>
        </p:nvCxnSpPr>
        <p:spPr>
          <a:xfrm flipH="1">
            <a:off x="1809345" y="4146148"/>
            <a:ext cx="295637" cy="5423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id="{EE0849DF-87C4-AADF-F55F-DA6D571174E7}"/>
              </a:ext>
            </a:extLst>
          </p:cNvPr>
          <p:cNvCxnSpPr>
            <a:cxnSpLocks/>
          </p:cNvCxnSpPr>
          <p:nvPr/>
        </p:nvCxnSpPr>
        <p:spPr>
          <a:xfrm>
            <a:off x="3589319" y="4148173"/>
            <a:ext cx="0" cy="5924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直接箭头连接符 40">
            <a:extLst>
              <a:ext uri="{FF2B5EF4-FFF2-40B4-BE49-F238E27FC236}">
                <a16:creationId xmlns:a16="http://schemas.microsoft.com/office/drawing/2014/main" id="{84D69B86-9333-1752-5521-F91747A85F61}"/>
              </a:ext>
            </a:extLst>
          </p:cNvPr>
          <p:cNvCxnSpPr>
            <a:cxnSpLocks/>
          </p:cNvCxnSpPr>
          <p:nvPr/>
        </p:nvCxnSpPr>
        <p:spPr>
          <a:xfrm>
            <a:off x="4406026" y="4113725"/>
            <a:ext cx="399438" cy="57478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文本框 26">
            <a:extLst>
              <a:ext uri="{FF2B5EF4-FFF2-40B4-BE49-F238E27FC236}">
                <a16:creationId xmlns:a16="http://schemas.microsoft.com/office/drawing/2014/main" id="{DA98AAF6-4915-685E-776B-048482070501}"/>
              </a:ext>
            </a:extLst>
          </p:cNvPr>
          <p:cNvSpPr txBox="1"/>
          <p:nvPr/>
        </p:nvSpPr>
        <p:spPr>
          <a:xfrm>
            <a:off x="979509" y="5588262"/>
            <a:ext cx="5466630" cy="790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b="1" dirty="0"/>
              <a:t>81 independent BLTs in total</a:t>
            </a:r>
            <a:endParaRPr lang="en-US" altLang="zh-CN" b="1" dirty="0">
              <a:latin typeface="Arial Narrow" panose="020B0606020202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latin typeface="Arial Narrow" panose="020B0606020202030204" pitchFamily="34" charset="0"/>
              </a:rPr>
              <a:t>K.B. Chen, W.H. Yang, S.Y. Wei and Z.T. Liang, Phys. Rev. D94, 034003 (2016)</a:t>
            </a:r>
            <a:endParaRPr lang="zh-CN" altLang="en-US" sz="1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843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113814" y="6574824"/>
            <a:ext cx="537999" cy="289529"/>
          </a:xfrm>
        </p:spPr>
        <p:txBody>
          <a:bodyPr vert="horz" lIns="91440" tIns="45720" rIns="91440" bIns="45720" rtlCol="0" anchor="ctr"/>
          <a:lstStyle/>
          <a:p>
            <a:fld id="{5B0B1AAF-D06A-4A49-BC8C-8D22FA04DBBB}" type="slidenum">
              <a:rPr lang="zh-CN" altLang="en-US"/>
              <a:pPr/>
              <a:t>15</a:t>
            </a:fld>
            <a:endParaRPr lang="zh-CN" altLang="en-US" dirty="0"/>
          </a:p>
        </p:txBody>
      </p:sp>
      <p:cxnSp>
        <p:nvCxnSpPr>
          <p:cNvPr id="3" name="直接连接符 2"/>
          <p:cNvCxnSpPr/>
          <p:nvPr/>
        </p:nvCxnSpPr>
        <p:spPr>
          <a:xfrm>
            <a:off x="0" y="6554501"/>
            <a:ext cx="1219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5182931" y="89107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主要内容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0" y="0"/>
                <a:ext cx="12193200" cy="720000"/>
              </a:xfrm>
              <a:prstGeom prst="rect">
                <a:avLst/>
              </a:prstGeom>
              <a:solidFill>
                <a:srgbClr val="0081E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891"/>
                <a:r>
                  <a:rPr lang="en-US" altLang="zh-CN" sz="3600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Kinematics and structure functions for </a:t>
                </a:r>
                <a14:m>
                  <m:oMath xmlns:m="http://schemas.openxmlformats.org/officeDocument/2006/math">
                    <m:r>
                      <a:rPr lang="en-US" altLang="zh-CN" sz="3600" b="0" i="1" kern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𝑒𝑁</m:t>
                    </m:r>
                    <m:r>
                      <a:rPr lang="en-US" altLang="zh-CN" sz="3600" b="0" i="1" kern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r>
                      <a:rPr lang="en-US" altLang="zh-CN" sz="3600" b="0" i="1" kern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𝑒𝑉𝑋</m:t>
                    </m:r>
                  </m:oMath>
                </a14:m>
                <a:endParaRPr lang="zh-CN" altLang="en-US" sz="3600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3200" cy="720000"/>
              </a:xfrm>
              <a:prstGeom prst="rect">
                <a:avLst/>
              </a:prstGeom>
              <a:blipFill>
                <a:blip r:embed="rId3"/>
                <a:stretch>
                  <a:fillRect t="-7627" b="-27119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A8EF62AF-336F-492B-8433-9F1489087E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00" y="0"/>
            <a:ext cx="727200" cy="727200"/>
          </a:xfrm>
          <a:prstGeom prst="rect">
            <a:avLst/>
          </a:prstGeom>
        </p:spPr>
      </p:pic>
      <p:sp>
        <p:nvSpPr>
          <p:cNvPr id="26" name="页脚占位符 1">
            <a:extLst>
              <a:ext uri="{FF2B5EF4-FFF2-40B4-BE49-F238E27FC236}">
                <a16:creationId xmlns:a16="http://schemas.microsoft.com/office/drawing/2014/main" id="{9CC9BC1B-A120-88D2-BE1E-91B2B9919F3A}"/>
              </a:ext>
            </a:extLst>
          </p:cNvPr>
          <p:cNvSpPr txBox="1">
            <a:spLocks/>
          </p:cNvSpPr>
          <p:nvPr/>
        </p:nvSpPr>
        <p:spPr>
          <a:xfrm>
            <a:off x="1138464" y="6554500"/>
            <a:ext cx="9899647" cy="28950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dirty="0"/>
              <a:t>APCTP Focus Program																   Pohang, Korea, July 2022</a:t>
            </a:r>
            <a:endParaRPr lang="zh-CN" altLang="en-US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29EECC56-B53B-4C79-982C-5146CE2A672E}"/>
              </a:ext>
            </a:extLst>
          </p:cNvPr>
          <p:cNvSpPr txBox="1"/>
          <p:nvPr/>
        </p:nvSpPr>
        <p:spPr>
          <a:xfrm>
            <a:off x="515982" y="924704"/>
            <a:ext cx="68449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kumimoji="0" lang="en-US" altLang="zh-CN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Segoe UI" panose="020B0502040204020203" pitchFamily="34" charset="0"/>
              </a:rPr>
              <a:t>The cross section in terms of structure functions</a:t>
            </a:r>
            <a:endParaRPr lang="zh-CN" altLang="en-US" b="1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0A63D44-7A83-7AE9-7DAC-7AEB09ADC3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639" y="1591073"/>
            <a:ext cx="8640000" cy="63519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3A78010-0758-65FD-CFC6-B67BFE843B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295" y="2430974"/>
            <a:ext cx="7560000" cy="138228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09043CE-4BA6-F50B-33FB-C217B54FFB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95" y="4012780"/>
            <a:ext cx="9000000" cy="169015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AB253DA9-7778-509A-AAB3-0B9FD13949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2295" y="5814858"/>
            <a:ext cx="7560000" cy="6249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BD6412C-C85F-EC0F-9CC7-0296D907D9D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86951" y="1947321"/>
            <a:ext cx="1980000" cy="162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858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113814" y="6574824"/>
            <a:ext cx="537999" cy="289529"/>
          </a:xfrm>
        </p:spPr>
        <p:txBody>
          <a:bodyPr vert="horz" lIns="91440" tIns="45720" rIns="91440" bIns="45720" rtlCol="0" anchor="ctr"/>
          <a:lstStyle/>
          <a:p>
            <a:fld id="{5B0B1AAF-D06A-4A49-BC8C-8D22FA04DBBB}" type="slidenum">
              <a:rPr lang="zh-CN" altLang="en-US"/>
              <a:pPr/>
              <a:t>16</a:t>
            </a:fld>
            <a:endParaRPr lang="zh-CN" altLang="en-US" dirty="0"/>
          </a:p>
        </p:txBody>
      </p:sp>
      <p:cxnSp>
        <p:nvCxnSpPr>
          <p:cNvPr id="3" name="直接连接符 2"/>
          <p:cNvCxnSpPr/>
          <p:nvPr/>
        </p:nvCxnSpPr>
        <p:spPr>
          <a:xfrm>
            <a:off x="0" y="6554501"/>
            <a:ext cx="1219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5182931" y="89107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主要内容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0" y="0"/>
                <a:ext cx="12193200" cy="720000"/>
              </a:xfrm>
              <a:prstGeom prst="rect">
                <a:avLst/>
              </a:prstGeom>
              <a:solidFill>
                <a:srgbClr val="0081E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891"/>
                <a:r>
                  <a:rPr lang="en-US" altLang="zh-CN" sz="3600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Kinematics and structure functions for </a:t>
                </a:r>
                <a14:m>
                  <m:oMath xmlns:m="http://schemas.openxmlformats.org/officeDocument/2006/math">
                    <m:r>
                      <a:rPr lang="en-US" altLang="zh-CN" sz="3600" b="0" i="1" kern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𝑒𝑁</m:t>
                    </m:r>
                    <m:r>
                      <a:rPr lang="en-US" altLang="zh-CN" sz="3600" b="0" i="1" kern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r>
                      <a:rPr lang="en-US" altLang="zh-CN" sz="3600" b="0" i="1" kern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𝑒𝑉𝑋</m:t>
                    </m:r>
                  </m:oMath>
                </a14:m>
                <a:endParaRPr lang="zh-CN" altLang="en-US" sz="3600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3200" cy="720000"/>
              </a:xfrm>
              <a:prstGeom prst="rect">
                <a:avLst/>
              </a:prstGeom>
              <a:blipFill>
                <a:blip r:embed="rId3"/>
                <a:stretch>
                  <a:fillRect t="-7627" b="-27119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A8EF62AF-336F-492B-8433-9F1489087E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00" y="0"/>
            <a:ext cx="727200" cy="727200"/>
          </a:xfrm>
          <a:prstGeom prst="rect">
            <a:avLst/>
          </a:prstGeom>
        </p:spPr>
      </p:pic>
      <p:sp>
        <p:nvSpPr>
          <p:cNvPr id="26" name="页脚占位符 1">
            <a:extLst>
              <a:ext uri="{FF2B5EF4-FFF2-40B4-BE49-F238E27FC236}">
                <a16:creationId xmlns:a16="http://schemas.microsoft.com/office/drawing/2014/main" id="{9CC9BC1B-A120-88D2-BE1E-91B2B9919F3A}"/>
              </a:ext>
            </a:extLst>
          </p:cNvPr>
          <p:cNvSpPr txBox="1">
            <a:spLocks/>
          </p:cNvSpPr>
          <p:nvPr/>
        </p:nvSpPr>
        <p:spPr>
          <a:xfrm>
            <a:off x="1138464" y="6554500"/>
            <a:ext cx="9899647" cy="28950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dirty="0"/>
              <a:t>APCTP Focus Program																   Pohang, Korea, July 2022</a:t>
            </a:r>
            <a:endParaRPr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8CA7C42B-8BDD-C925-1F04-1B2DC46D3041}"/>
              </a:ext>
            </a:extLst>
          </p:cNvPr>
          <p:cNvSpPr txBox="1"/>
          <p:nvPr/>
        </p:nvSpPr>
        <p:spPr>
          <a:xfrm>
            <a:off x="8224998" y="4387058"/>
            <a:ext cx="3596202" cy="128644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 Narrow" panose="020B0606020202030204" pitchFamily="34" charset="0"/>
              </a:rPr>
              <a:t>81 structure functions (SFs) in total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 Narrow" panose="020B0606020202030204" pitchFamily="34" charset="0"/>
              </a:rPr>
              <a:t>39 SFs are space reflection odd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 Narrow" panose="020B0606020202030204" pitchFamily="34" charset="0"/>
              </a:rPr>
              <a:t>45 tensor polarization dependent SFs</a:t>
            </a:r>
            <a:endParaRPr lang="zh-CN" altLang="en-US" dirty="0">
              <a:latin typeface="Arial Narrow" panose="020B0606020202030204" pitchFamily="34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B3AC2CEB-9F2C-0BD7-61A2-F23D63DD20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00" y="1335365"/>
            <a:ext cx="7560000" cy="436817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FA18849-12D7-9E50-0C1D-2ECA3660F1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6951" y="1947321"/>
            <a:ext cx="1980000" cy="162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047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113814" y="6574824"/>
            <a:ext cx="537999" cy="289529"/>
          </a:xfr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B1AAF-D06A-4A49-BC8C-8D22FA04DBBB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0" y="6554501"/>
            <a:ext cx="1219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5182931" y="89107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主要内容</a:t>
            </a:r>
          </a:p>
        </p:txBody>
      </p:sp>
      <p:sp>
        <p:nvSpPr>
          <p:cNvPr id="9" name="矩形 8"/>
          <p:cNvSpPr/>
          <p:nvPr/>
        </p:nvSpPr>
        <p:spPr>
          <a:xfrm>
            <a:off x="0" y="0"/>
            <a:ext cx="12193200" cy="720000"/>
          </a:xfrm>
          <a:prstGeom prst="rect">
            <a:avLst/>
          </a:prstGeom>
          <a:solidFill>
            <a:srgbClr val="0081E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42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Contents</a:t>
            </a: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" name="表格 26">
                <a:extLst>
                  <a:ext uri="{FF2B5EF4-FFF2-40B4-BE49-F238E27FC236}">
                    <a16:creationId xmlns:a16="http://schemas.microsoft.com/office/drawing/2014/main" id="{B7D13EE7-7C54-49BC-B371-7742DEE3BE8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95351538"/>
                  </p:ext>
                </p:extLst>
              </p:nvPr>
            </p:nvGraphicFramePr>
            <p:xfrm>
              <a:off x="1128000" y="921058"/>
              <a:ext cx="9936000" cy="547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936000">
                      <a:extLst>
                        <a:ext uri="{9D8B030D-6E8A-4147-A177-3AD203B41FA5}">
                          <a16:colId xmlns:a16="http://schemas.microsoft.com/office/drawing/2014/main" val="3872315758"/>
                        </a:ext>
                      </a:extLst>
                    </a:gridCol>
                  </a:tblGrid>
                  <a:tr h="1368000">
                    <a:tc>
                      <a:txBody>
                        <a:bodyPr/>
                        <a:lstStyle/>
                        <a:p>
                          <a:pPr marL="342900" indent="-342900">
                            <a:buFont typeface="Wingdings" panose="05000000000000000000" pitchFamily="2" charset="2"/>
                            <a:buChar char="Ø"/>
                          </a:pPr>
                          <a:r>
                            <a:rPr lang="en-US" altLang="zh-CN" sz="3200" kern="1200" noProof="0" dirty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Introduction</a:t>
                          </a:r>
                        </a:p>
                      </a:txBody>
                      <a:tcPr marL="108000" marR="0" marT="7200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31772182"/>
                      </a:ext>
                    </a:extLst>
                  </a:tr>
                  <a:tr h="1368000">
                    <a:tc>
                      <a:txBody>
                        <a:bodyPr/>
                        <a:lstStyle/>
                        <a:p>
                          <a:pPr marL="342900" marR="0" indent="-342900" algn="l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Wingdings" panose="05000000000000000000" pitchFamily="2" charset="2"/>
                            <a:buChar char="Ø"/>
                            <a:tabLst/>
                            <a:defRPr/>
                          </a:pPr>
                          <a:r>
                            <a:rPr lang="en-US" altLang="zh-CN" sz="3200" kern="1200" dirty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Kinematics and structure functions for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3200" kern="1200" smtClean="0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𝑒𝑁</m:t>
                              </m:r>
                              <m:r>
                                <a:rPr lang="en-US" altLang="zh-CN" sz="3200" kern="1200" smtClean="0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→</m:t>
                              </m:r>
                              <m:r>
                                <a:rPr lang="en-US" altLang="zh-CN" sz="3200" kern="1200" smtClean="0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𝑒𝑉𝑋</m:t>
                              </m:r>
                            </m:oMath>
                          </a14:m>
                          <a:endParaRPr lang="en-US" altLang="zh-CN" sz="3200" kern="1200" dirty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108000" marR="0" marT="7200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60222880"/>
                      </a:ext>
                    </a:extLst>
                  </a:tr>
                  <a:tr h="1368000">
                    <a:tc>
                      <a:txBody>
                        <a:bodyPr/>
                        <a:lstStyle/>
                        <a:p>
                          <a:pPr marL="342900" marR="0" indent="-342900" algn="l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Wingdings" panose="05000000000000000000" pitchFamily="2" charset="2"/>
                            <a:buChar char="Ø"/>
                            <a:tabLst/>
                            <a:defRPr/>
                          </a:pPr>
                          <a:r>
                            <a:rPr lang="en-US" altLang="zh-CN" sz="32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Parton model results and the spin alignment</a:t>
                          </a:r>
                        </a:p>
                      </a:txBody>
                      <a:tcPr marL="108000" marR="0" marT="72000" marB="0" anchor="ctr">
                        <a:gradFill>
                          <a:gsLst>
                            <a:gs pos="0">
                              <a:schemeClr val="accent1">
                                <a:lumMod val="5000"/>
                                <a:lumOff val="95000"/>
                              </a:schemeClr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8100000" scaled="1"/>
                        </a:gra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99332151"/>
                      </a:ext>
                    </a:extLst>
                  </a:tr>
                  <a:tr h="1368000">
                    <a:tc>
                      <a:txBody>
                        <a:bodyPr/>
                        <a:lstStyle/>
                        <a:p>
                          <a:pPr marL="342900" marR="0" indent="-342900" algn="l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Wingdings" panose="05000000000000000000" pitchFamily="2" charset="2"/>
                            <a:buChar char="Ø"/>
                            <a:tabLst/>
                            <a:defRPr/>
                          </a:pPr>
                          <a:r>
                            <a:rPr lang="en-US" altLang="zh-CN" sz="3200" kern="1200" dirty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Summary</a:t>
                          </a:r>
                          <a:endParaRPr lang="zh-CN" altLang="en-US" sz="3200" kern="1200" dirty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108000" marR="0" marT="72000" marB="0" anchor="ctr"/>
                    </a:tc>
                    <a:extLst>
                      <a:ext uri="{0D108BD9-81ED-4DB2-BD59-A6C34878D82A}">
                        <a16:rowId xmlns:a16="http://schemas.microsoft.com/office/drawing/2014/main" val="107706965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7" name="表格 26">
                <a:extLst>
                  <a:ext uri="{FF2B5EF4-FFF2-40B4-BE49-F238E27FC236}">
                    <a16:creationId xmlns:a16="http://schemas.microsoft.com/office/drawing/2014/main" id="{B7D13EE7-7C54-49BC-B371-7742DEE3BE8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95351538"/>
                  </p:ext>
                </p:extLst>
              </p:nvPr>
            </p:nvGraphicFramePr>
            <p:xfrm>
              <a:off x="1128000" y="921058"/>
              <a:ext cx="9936000" cy="547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936000">
                      <a:extLst>
                        <a:ext uri="{9D8B030D-6E8A-4147-A177-3AD203B41FA5}">
                          <a16:colId xmlns:a16="http://schemas.microsoft.com/office/drawing/2014/main" val="3872315758"/>
                        </a:ext>
                      </a:extLst>
                    </a:gridCol>
                  </a:tblGrid>
                  <a:tr h="1368000">
                    <a:tc>
                      <a:txBody>
                        <a:bodyPr/>
                        <a:lstStyle/>
                        <a:p>
                          <a:pPr marL="342900" indent="-342900">
                            <a:buFont typeface="Wingdings" panose="05000000000000000000" pitchFamily="2" charset="2"/>
                            <a:buChar char="Ø"/>
                          </a:pPr>
                          <a:r>
                            <a:rPr lang="en-US" altLang="zh-CN" sz="3200" kern="1200" noProof="0" dirty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Introduction</a:t>
                          </a:r>
                        </a:p>
                      </a:txBody>
                      <a:tcPr marL="108000" marR="0" marT="7200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31772182"/>
                      </a:ext>
                    </a:extLst>
                  </a:tr>
                  <a:tr h="13680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08000" marR="0" marT="72000" marB="0" anchor="ctr">
                        <a:blipFill>
                          <a:blip r:embed="rId3"/>
                          <a:stretch>
                            <a:fillRect l="-123" t="-100893" r="-184" b="-2013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0222880"/>
                      </a:ext>
                    </a:extLst>
                  </a:tr>
                  <a:tr h="1368000">
                    <a:tc>
                      <a:txBody>
                        <a:bodyPr/>
                        <a:lstStyle/>
                        <a:p>
                          <a:pPr marL="342900" marR="0" indent="-342900" algn="l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Wingdings" panose="05000000000000000000" pitchFamily="2" charset="2"/>
                            <a:buChar char="Ø"/>
                            <a:tabLst/>
                            <a:defRPr/>
                          </a:pPr>
                          <a:r>
                            <a:rPr lang="en-US" altLang="zh-CN" sz="32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Parton model results and the spin alignment</a:t>
                          </a:r>
                        </a:p>
                      </a:txBody>
                      <a:tcPr marL="108000" marR="0" marT="72000" marB="0" anchor="ctr">
                        <a:gradFill>
                          <a:gsLst>
                            <a:gs pos="0">
                              <a:schemeClr val="accent1">
                                <a:lumMod val="5000"/>
                                <a:lumOff val="95000"/>
                              </a:schemeClr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8100000" scaled="1"/>
                        </a:gra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99332151"/>
                      </a:ext>
                    </a:extLst>
                  </a:tr>
                  <a:tr h="1368000">
                    <a:tc>
                      <a:txBody>
                        <a:bodyPr/>
                        <a:lstStyle/>
                        <a:p>
                          <a:pPr marL="342900" marR="0" indent="-342900" algn="l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Wingdings" panose="05000000000000000000" pitchFamily="2" charset="2"/>
                            <a:buChar char="Ø"/>
                            <a:tabLst/>
                            <a:defRPr/>
                          </a:pPr>
                          <a:r>
                            <a:rPr lang="en-US" altLang="zh-CN" sz="3200" kern="1200" dirty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Summary</a:t>
                          </a:r>
                          <a:endParaRPr lang="zh-CN" altLang="en-US" sz="3200" kern="1200" dirty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108000" marR="0" marT="72000" marB="0" anchor="ctr"/>
                    </a:tc>
                    <a:extLst>
                      <a:ext uri="{0D108BD9-81ED-4DB2-BD59-A6C34878D82A}">
                        <a16:rowId xmlns:a16="http://schemas.microsoft.com/office/drawing/2014/main" val="107706965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页脚占位符 1">
            <a:extLst>
              <a:ext uri="{FF2B5EF4-FFF2-40B4-BE49-F238E27FC236}">
                <a16:creationId xmlns:a16="http://schemas.microsoft.com/office/drawing/2014/main" id="{BE9F59B0-72AE-4C47-B7F7-EB1379732FAE}"/>
              </a:ext>
            </a:extLst>
          </p:cNvPr>
          <p:cNvSpPr txBox="1">
            <a:spLocks/>
          </p:cNvSpPr>
          <p:nvPr/>
        </p:nvSpPr>
        <p:spPr>
          <a:xfrm>
            <a:off x="1138464" y="6554500"/>
            <a:ext cx="9899647" cy="28950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APCTP Focus Program																   Pohang, Korea, July 2022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8EF62AF-336F-492B-8433-9F1489087E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00" y="0"/>
            <a:ext cx="727200" cy="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6449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113814" y="6574824"/>
            <a:ext cx="537999" cy="289529"/>
          </a:xfr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B1AAF-D06A-4A49-BC8C-8D22FA04DBBB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0" y="6554501"/>
            <a:ext cx="1219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5182931" y="89107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主要内容</a:t>
            </a:r>
          </a:p>
        </p:txBody>
      </p:sp>
      <p:sp>
        <p:nvSpPr>
          <p:cNvPr id="9" name="矩形 8"/>
          <p:cNvSpPr/>
          <p:nvPr/>
        </p:nvSpPr>
        <p:spPr>
          <a:xfrm>
            <a:off x="0" y="0"/>
            <a:ext cx="12193200" cy="720000"/>
          </a:xfrm>
          <a:prstGeom prst="rect">
            <a:avLst/>
          </a:prstGeom>
          <a:solidFill>
            <a:srgbClr val="0081E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42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Parton model results and the spin alignment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8EF62AF-336F-492B-8433-9F1489087E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00" y="0"/>
            <a:ext cx="727200" cy="727200"/>
          </a:xfrm>
          <a:prstGeom prst="rect">
            <a:avLst/>
          </a:prstGeom>
        </p:spPr>
      </p:pic>
      <p:sp>
        <p:nvSpPr>
          <p:cNvPr id="26" name="页脚占位符 1">
            <a:extLst>
              <a:ext uri="{FF2B5EF4-FFF2-40B4-BE49-F238E27FC236}">
                <a16:creationId xmlns:a16="http://schemas.microsoft.com/office/drawing/2014/main" id="{9CC9BC1B-A120-88D2-BE1E-91B2B9919F3A}"/>
              </a:ext>
            </a:extLst>
          </p:cNvPr>
          <p:cNvSpPr txBox="1">
            <a:spLocks/>
          </p:cNvSpPr>
          <p:nvPr/>
        </p:nvSpPr>
        <p:spPr>
          <a:xfrm>
            <a:off x="1138464" y="6554500"/>
            <a:ext cx="9899647" cy="28950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APCTP Focus Program																   Pohang, Korea, July 2022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29EECC56-B53B-4C79-982C-5146CE2A672E}"/>
              </a:ext>
            </a:extLst>
          </p:cNvPr>
          <p:cNvSpPr txBox="1"/>
          <p:nvPr/>
        </p:nvSpPr>
        <p:spPr>
          <a:xfrm>
            <a:off x="515982" y="924704"/>
            <a:ext cx="80336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zh-CN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Segoe UI" panose="020B0502040204020203" pitchFamily="34" charset="0"/>
              </a:rPr>
              <a:t>The hadronic tensor in terms of TMD PDFs and FFs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A14E04C7-D8DA-634C-EFFC-C7B9C9A452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00" y="3355508"/>
            <a:ext cx="7884000" cy="137479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45C92025-29E9-C7AF-331B-099C6E38AD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00" y="2074717"/>
            <a:ext cx="7859618" cy="6480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3BC5F2A5-9B9D-7406-623F-1BD7C717B2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27813" y="2174077"/>
            <a:ext cx="1988936" cy="324000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E5982DBC-41B4-9869-99C9-6939A4FCC3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149" y="5395246"/>
            <a:ext cx="3290579" cy="97200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79849099-44AA-A1FA-2313-97690A3C1C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2043" y="5497753"/>
            <a:ext cx="3569738" cy="54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66DDED4A-0854-83FD-4E54-8A64D72BF525}"/>
                  </a:ext>
                </a:extLst>
              </p:cNvPr>
              <p:cNvSpPr txBox="1"/>
              <p:nvPr/>
            </p:nvSpPr>
            <p:spPr>
              <a:xfrm>
                <a:off x="748800" y="1717962"/>
                <a:ext cx="413017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CN" sz="2000" dirty="0"/>
                  <a:t>TMD factorization applies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altLang="zh-CN" sz="2000" dirty="0"/>
                  <a:t>:</a:t>
                </a:r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66DDED4A-0854-83FD-4E54-8A64D72BF5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800" y="1717962"/>
                <a:ext cx="4130177" cy="307777"/>
              </a:xfrm>
              <a:prstGeom prst="rect">
                <a:avLst/>
              </a:prstGeom>
              <a:blipFill>
                <a:blip r:embed="rId9"/>
                <a:stretch>
                  <a:fillRect l="-3840" t="-26000" b="-5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文本框 33">
            <a:extLst>
              <a:ext uri="{FF2B5EF4-FFF2-40B4-BE49-F238E27FC236}">
                <a16:creationId xmlns:a16="http://schemas.microsoft.com/office/drawing/2014/main" id="{69007C0C-89CF-DAF8-D34E-FA29A846CBBC}"/>
              </a:ext>
            </a:extLst>
          </p:cNvPr>
          <p:cNvSpPr txBox="1"/>
          <p:nvPr/>
        </p:nvSpPr>
        <p:spPr>
          <a:xfrm>
            <a:off x="748800" y="2966606"/>
            <a:ext cx="351622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000" dirty="0"/>
              <a:t>The TMD parton correlators: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E20603B7-17B3-8E4F-355B-284D31E07297}"/>
              </a:ext>
            </a:extLst>
          </p:cNvPr>
          <p:cNvSpPr txBox="1"/>
          <p:nvPr/>
        </p:nvSpPr>
        <p:spPr>
          <a:xfrm>
            <a:off x="748800" y="4939277"/>
            <a:ext cx="365773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000" dirty="0"/>
              <a:t>For unpolarized nucleon:</a:t>
            </a:r>
          </a:p>
        </p:txBody>
      </p:sp>
    </p:spTree>
    <p:extLst>
      <p:ext uri="{BB962C8B-B14F-4D97-AF65-F5344CB8AC3E}">
        <p14:creationId xmlns:p14="http://schemas.microsoft.com/office/powerpoint/2010/main" val="25879381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113814" y="6574824"/>
            <a:ext cx="537999" cy="289529"/>
          </a:xfr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B1AAF-D06A-4A49-BC8C-8D22FA04DBBB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0" y="6554501"/>
            <a:ext cx="1219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5182931" y="89107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主要内容</a:t>
            </a:r>
          </a:p>
        </p:txBody>
      </p:sp>
      <p:sp>
        <p:nvSpPr>
          <p:cNvPr id="9" name="矩形 8"/>
          <p:cNvSpPr/>
          <p:nvPr/>
        </p:nvSpPr>
        <p:spPr>
          <a:xfrm>
            <a:off x="0" y="0"/>
            <a:ext cx="12193200" cy="720000"/>
          </a:xfrm>
          <a:prstGeom prst="rect">
            <a:avLst/>
          </a:prstGeom>
          <a:solidFill>
            <a:srgbClr val="0081E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42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Parton model results and the spin alignment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8EF62AF-336F-492B-8433-9F1489087E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00" y="0"/>
            <a:ext cx="727200" cy="727200"/>
          </a:xfrm>
          <a:prstGeom prst="rect">
            <a:avLst/>
          </a:prstGeom>
        </p:spPr>
      </p:pic>
      <p:sp>
        <p:nvSpPr>
          <p:cNvPr id="26" name="页脚占位符 1">
            <a:extLst>
              <a:ext uri="{FF2B5EF4-FFF2-40B4-BE49-F238E27FC236}">
                <a16:creationId xmlns:a16="http://schemas.microsoft.com/office/drawing/2014/main" id="{9CC9BC1B-A120-88D2-BE1E-91B2B9919F3A}"/>
              </a:ext>
            </a:extLst>
          </p:cNvPr>
          <p:cNvSpPr txBox="1">
            <a:spLocks/>
          </p:cNvSpPr>
          <p:nvPr/>
        </p:nvSpPr>
        <p:spPr>
          <a:xfrm>
            <a:off x="1138464" y="6554500"/>
            <a:ext cx="9899647" cy="28950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APCTP Focus Program																   Pohang, Korea, July 2022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E20603B7-17B3-8E4F-355B-284D31E07297}"/>
              </a:ext>
            </a:extLst>
          </p:cNvPr>
          <p:cNvSpPr txBox="1"/>
          <p:nvPr/>
        </p:nvSpPr>
        <p:spPr>
          <a:xfrm>
            <a:off x="611640" y="1053092"/>
            <a:ext cx="423468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000" dirty="0"/>
              <a:t>For polarized vector meson production: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7DFDFCE-81EE-C346-1502-D7AD53743E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8612" y="918980"/>
            <a:ext cx="4020920" cy="576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8CDD4A4-919B-02AB-214D-D375DA687C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598" y="1765134"/>
            <a:ext cx="7268827" cy="3060000"/>
          </a:xfrm>
          <a:prstGeom prst="rect">
            <a:avLst/>
          </a:prstGeom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id="{1953EB53-75CC-31E7-8A77-068A702F6482}"/>
              </a:ext>
            </a:extLst>
          </p:cNvPr>
          <p:cNvGrpSpPr/>
          <p:nvPr/>
        </p:nvGrpSpPr>
        <p:grpSpPr>
          <a:xfrm>
            <a:off x="2765752" y="1745965"/>
            <a:ext cx="6332517" cy="3079170"/>
            <a:chOff x="2765752" y="1745965"/>
            <a:chExt cx="6332517" cy="3079170"/>
          </a:xfrm>
        </p:grpSpPr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3EC1B73C-6CF2-B447-6074-8717E61F122F}"/>
                </a:ext>
              </a:extLst>
            </p:cNvPr>
            <p:cNvSpPr/>
            <p:nvPr/>
          </p:nvSpPr>
          <p:spPr>
            <a:xfrm>
              <a:off x="4940481" y="1745965"/>
              <a:ext cx="3863374" cy="655454"/>
            </a:xfrm>
            <a:prstGeom prst="roundRect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: 圆角 26">
              <a:extLst>
                <a:ext uri="{FF2B5EF4-FFF2-40B4-BE49-F238E27FC236}">
                  <a16:creationId xmlns:a16="http://schemas.microsoft.com/office/drawing/2014/main" id="{35B87D03-FBD3-2303-C2CB-457B7FBF2DCD}"/>
                </a:ext>
              </a:extLst>
            </p:cNvPr>
            <p:cNvSpPr/>
            <p:nvPr/>
          </p:nvSpPr>
          <p:spPr>
            <a:xfrm>
              <a:off x="5244737" y="2558191"/>
              <a:ext cx="2681390" cy="657681"/>
            </a:xfrm>
            <a:prstGeom prst="roundRect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: 圆角 27">
              <a:extLst>
                <a:ext uri="{FF2B5EF4-FFF2-40B4-BE49-F238E27FC236}">
                  <a16:creationId xmlns:a16="http://schemas.microsoft.com/office/drawing/2014/main" id="{A498422C-7389-1012-3FC0-331A72AAA1EA}"/>
                </a:ext>
              </a:extLst>
            </p:cNvPr>
            <p:cNvSpPr/>
            <p:nvPr/>
          </p:nvSpPr>
          <p:spPr>
            <a:xfrm>
              <a:off x="4066384" y="3582261"/>
              <a:ext cx="1039448" cy="366315"/>
            </a:xfrm>
            <a:prstGeom prst="roundRect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: 圆角 30">
              <a:extLst>
                <a:ext uri="{FF2B5EF4-FFF2-40B4-BE49-F238E27FC236}">
                  <a16:creationId xmlns:a16="http://schemas.microsoft.com/office/drawing/2014/main" id="{C633B0A2-9AF3-C192-1A06-BCD9E197E5CB}"/>
                </a:ext>
              </a:extLst>
            </p:cNvPr>
            <p:cNvSpPr/>
            <p:nvPr/>
          </p:nvSpPr>
          <p:spPr>
            <a:xfrm>
              <a:off x="2765752" y="4104661"/>
              <a:ext cx="6332517" cy="720474"/>
            </a:xfrm>
            <a:prstGeom prst="roundRect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6" name="文本框 35">
            <a:extLst>
              <a:ext uri="{FF2B5EF4-FFF2-40B4-BE49-F238E27FC236}">
                <a16:creationId xmlns:a16="http://schemas.microsoft.com/office/drawing/2014/main" id="{8D2A1F94-6EA8-0CC2-2093-8880D618EDA3}"/>
              </a:ext>
            </a:extLst>
          </p:cNvPr>
          <p:cNvSpPr txBox="1"/>
          <p:nvPr/>
        </p:nvSpPr>
        <p:spPr>
          <a:xfrm>
            <a:off x="2765752" y="5370733"/>
            <a:ext cx="677540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Ten tensor polarization dependent TMD FFs at twist-2.</a:t>
            </a:r>
          </a:p>
        </p:txBody>
      </p:sp>
    </p:spTree>
    <p:extLst>
      <p:ext uri="{BB962C8B-B14F-4D97-AF65-F5344CB8AC3E}">
        <p14:creationId xmlns:p14="http://schemas.microsoft.com/office/powerpoint/2010/main" val="378633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113814" y="6574824"/>
            <a:ext cx="537999" cy="289529"/>
          </a:xfrm>
        </p:spPr>
        <p:txBody>
          <a:bodyPr vert="horz" lIns="91440" tIns="45720" rIns="91440" bIns="45720" rtlCol="0" anchor="ctr"/>
          <a:lstStyle/>
          <a:p>
            <a:fld id="{5B0B1AAF-D06A-4A49-BC8C-8D22FA04DBBB}" type="slidenum">
              <a:rPr lang="zh-CN" altLang="en-US"/>
              <a:pPr/>
              <a:t>2</a:t>
            </a:fld>
            <a:endParaRPr lang="zh-CN" altLang="en-US" dirty="0"/>
          </a:p>
        </p:txBody>
      </p:sp>
      <p:cxnSp>
        <p:nvCxnSpPr>
          <p:cNvPr id="3" name="直接连接符 2"/>
          <p:cNvCxnSpPr/>
          <p:nvPr/>
        </p:nvCxnSpPr>
        <p:spPr>
          <a:xfrm>
            <a:off x="0" y="6554501"/>
            <a:ext cx="1219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5182931" y="89107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主要内容</a:t>
            </a:r>
          </a:p>
        </p:txBody>
      </p:sp>
      <p:sp>
        <p:nvSpPr>
          <p:cNvPr id="9" name="矩形 8"/>
          <p:cNvSpPr/>
          <p:nvPr/>
        </p:nvSpPr>
        <p:spPr>
          <a:xfrm>
            <a:off x="0" y="0"/>
            <a:ext cx="12193200" cy="720000"/>
          </a:xfrm>
          <a:prstGeom prst="rect">
            <a:avLst/>
          </a:prstGeom>
          <a:solidFill>
            <a:srgbClr val="0081E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342891"/>
            <a:r>
              <a:rPr lang="en-US" altLang="zh-CN" sz="36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  <a:endParaRPr lang="zh-CN" altLang="en-US" sz="3200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" name="表格 26">
                <a:extLst>
                  <a:ext uri="{FF2B5EF4-FFF2-40B4-BE49-F238E27FC236}">
                    <a16:creationId xmlns:a16="http://schemas.microsoft.com/office/drawing/2014/main" id="{B7D13EE7-7C54-49BC-B371-7742DEE3BE8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12866225"/>
                  </p:ext>
                </p:extLst>
              </p:nvPr>
            </p:nvGraphicFramePr>
            <p:xfrm>
              <a:off x="1128000" y="921058"/>
              <a:ext cx="9936000" cy="547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936000">
                      <a:extLst>
                        <a:ext uri="{9D8B030D-6E8A-4147-A177-3AD203B41FA5}">
                          <a16:colId xmlns:a16="http://schemas.microsoft.com/office/drawing/2014/main" val="3872315758"/>
                        </a:ext>
                      </a:extLst>
                    </a:gridCol>
                  </a:tblGrid>
                  <a:tr h="1368000">
                    <a:tc>
                      <a:txBody>
                        <a:bodyPr/>
                        <a:lstStyle/>
                        <a:p>
                          <a:pPr marL="342900" indent="-342900">
                            <a:buFont typeface="Wingdings" panose="05000000000000000000" pitchFamily="2" charset="2"/>
                            <a:buChar char="Ø"/>
                          </a:pPr>
                          <a:r>
                            <a:rPr lang="en-US" altLang="zh-CN" sz="3200" kern="1200" noProof="0" dirty="0"/>
                            <a:t>Introduction</a:t>
                          </a:r>
                        </a:p>
                      </a:txBody>
                      <a:tcPr marL="108000" marR="0" marT="72000" marB="0" anchor="ctr"/>
                    </a:tc>
                    <a:extLst>
                      <a:ext uri="{0D108BD9-81ED-4DB2-BD59-A6C34878D82A}">
                        <a16:rowId xmlns:a16="http://schemas.microsoft.com/office/drawing/2014/main" val="3731772182"/>
                      </a:ext>
                    </a:extLst>
                  </a:tr>
                  <a:tr h="1368000">
                    <a:tc>
                      <a:txBody>
                        <a:bodyPr/>
                        <a:lstStyle/>
                        <a:p>
                          <a:pPr marL="342900" indent="-342900">
                            <a:buFont typeface="Wingdings" panose="05000000000000000000" pitchFamily="2" charset="2"/>
                            <a:buChar char="Ø"/>
                          </a:pPr>
                          <a:r>
                            <a:rPr lang="en-US" altLang="zh-CN" sz="3200" dirty="0"/>
                            <a:t>Kinematics and structure functions for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𝑒𝑁</m:t>
                              </m:r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𝑒𝑉𝑋</m:t>
                              </m:r>
                            </m:oMath>
                          </a14:m>
                          <a:endParaRPr lang="en-US" altLang="zh-CN" sz="3200" kern="0" dirty="0"/>
                        </a:p>
                      </a:txBody>
                      <a:tcPr marL="108000" marR="0" marT="72000" marB="0" anchor="ctr"/>
                    </a:tc>
                    <a:extLst>
                      <a:ext uri="{0D108BD9-81ED-4DB2-BD59-A6C34878D82A}">
                        <a16:rowId xmlns:a16="http://schemas.microsoft.com/office/drawing/2014/main" val="3260222880"/>
                      </a:ext>
                    </a:extLst>
                  </a:tr>
                  <a:tr h="1368000">
                    <a:tc>
                      <a:txBody>
                        <a:bodyPr/>
                        <a:lstStyle/>
                        <a:p>
                          <a:pPr marL="342900" indent="-342900">
                            <a:buFont typeface="Wingdings" panose="05000000000000000000" pitchFamily="2" charset="2"/>
                            <a:buChar char="Ø"/>
                          </a:pPr>
                          <a:r>
                            <a:rPr lang="en-US" altLang="zh-CN" sz="3200" dirty="0"/>
                            <a:t>Parton model results and the spin alignment</a:t>
                          </a:r>
                          <a:endParaRPr lang="en-US" altLang="zh-CN" sz="3200" kern="0" dirty="0"/>
                        </a:p>
                      </a:txBody>
                      <a:tcPr marL="108000" marR="0" marT="72000" marB="0" anchor="ctr"/>
                    </a:tc>
                    <a:extLst>
                      <a:ext uri="{0D108BD9-81ED-4DB2-BD59-A6C34878D82A}">
                        <a16:rowId xmlns:a16="http://schemas.microsoft.com/office/drawing/2014/main" val="3199332151"/>
                      </a:ext>
                    </a:extLst>
                  </a:tr>
                  <a:tr h="1368000">
                    <a:tc>
                      <a:txBody>
                        <a:bodyPr/>
                        <a:lstStyle/>
                        <a:p>
                          <a:pPr marL="342900" marR="0" indent="-342900" algn="l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Wingdings" panose="05000000000000000000" pitchFamily="2" charset="2"/>
                            <a:buChar char="Ø"/>
                            <a:tabLst/>
                            <a:defRPr/>
                          </a:pPr>
                          <a:r>
                            <a:rPr lang="en-US" altLang="zh-CN" sz="3200" kern="1200" dirty="0"/>
                            <a:t>Summary</a:t>
                          </a:r>
                          <a:endParaRPr lang="zh-CN" altLang="en-US" sz="3200" kern="1200" dirty="0">
                            <a:solidFill>
                              <a:schemeClr val="tx1"/>
                            </a:solidFill>
                            <a:latin typeface="Segoe UI" panose="020B0502040204020203" pitchFamily="34" charset="0"/>
                            <a:ea typeface="+mn-ea"/>
                            <a:cs typeface="Segoe UI" panose="020B0502040204020203" pitchFamily="34" charset="0"/>
                          </a:endParaRPr>
                        </a:p>
                      </a:txBody>
                      <a:tcPr marL="108000" marR="0" marT="72000" marB="0" anchor="ctr"/>
                    </a:tc>
                    <a:extLst>
                      <a:ext uri="{0D108BD9-81ED-4DB2-BD59-A6C34878D82A}">
                        <a16:rowId xmlns:a16="http://schemas.microsoft.com/office/drawing/2014/main" val="107706965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7" name="表格 26">
                <a:extLst>
                  <a:ext uri="{FF2B5EF4-FFF2-40B4-BE49-F238E27FC236}">
                    <a16:creationId xmlns:a16="http://schemas.microsoft.com/office/drawing/2014/main" id="{B7D13EE7-7C54-49BC-B371-7742DEE3BE8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12866225"/>
                  </p:ext>
                </p:extLst>
              </p:nvPr>
            </p:nvGraphicFramePr>
            <p:xfrm>
              <a:off x="1128000" y="921058"/>
              <a:ext cx="9936000" cy="547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936000">
                      <a:extLst>
                        <a:ext uri="{9D8B030D-6E8A-4147-A177-3AD203B41FA5}">
                          <a16:colId xmlns:a16="http://schemas.microsoft.com/office/drawing/2014/main" val="3872315758"/>
                        </a:ext>
                      </a:extLst>
                    </a:gridCol>
                  </a:tblGrid>
                  <a:tr h="1368000">
                    <a:tc>
                      <a:txBody>
                        <a:bodyPr/>
                        <a:lstStyle/>
                        <a:p>
                          <a:pPr marL="342900" indent="-342900">
                            <a:buFont typeface="Wingdings" panose="05000000000000000000" pitchFamily="2" charset="2"/>
                            <a:buChar char="Ø"/>
                          </a:pPr>
                          <a:r>
                            <a:rPr lang="en-US" altLang="zh-CN" sz="3200" kern="1200" noProof="0" dirty="0"/>
                            <a:t>Introduction</a:t>
                          </a:r>
                        </a:p>
                      </a:txBody>
                      <a:tcPr marL="108000" marR="0" marT="72000" marB="0" anchor="ctr"/>
                    </a:tc>
                    <a:extLst>
                      <a:ext uri="{0D108BD9-81ED-4DB2-BD59-A6C34878D82A}">
                        <a16:rowId xmlns:a16="http://schemas.microsoft.com/office/drawing/2014/main" val="3731772182"/>
                      </a:ext>
                    </a:extLst>
                  </a:tr>
                  <a:tr h="13680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08000" marR="0" marT="72000" marB="0" anchor="ctr">
                        <a:blipFill>
                          <a:blip r:embed="rId3"/>
                          <a:stretch>
                            <a:fillRect l="-123" t="-100893" r="-184" b="-2013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0222880"/>
                      </a:ext>
                    </a:extLst>
                  </a:tr>
                  <a:tr h="1368000">
                    <a:tc>
                      <a:txBody>
                        <a:bodyPr/>
                        <a:lstStyle/>
                        <a:p>
                          <a:pPr marL="342900" indent="-342900">
                            <a:buFont typeface="Wingdings" panose="05000000000000000000" pitchFamily="2" charset="2"/>
                            <a:buChar char="Ø"/>
                          </a:pPr>
                          <a:r>
                            <a:rPr lang="en-US" altLang="zh-CN" sz="3200" dirty="0"/>
                            <a:t>Parton model results and the spin alignment</a:t>
                          </a:r>
                          <a:endParaRPr lang="en-US" altLang="zh-CN" sz="3200" kern="0" dirty="0"/>
                        </a:p>
                      </a:txBody>
                      <a:tcPr marL="108000" marR="0" marT="72000" marB="0" anchor="ctr"/>
                    </a:tc>
                    <a:extLst>
                      <a:ext uri="{0D108BD9-81ED-4DB2-BD59-A6C34878D82A}">
                        <a16:rowId xmlns:a16="http://schemas.microsoft.com/office/drawing/2014/main" val="3199332151"/>
                      </a:ext>
                    </a:extLst>
                  </a:tr>
                  <a:tr h="1368000">
                    <a:tc>
                      <a:txBody>
                        <a:bodyPr/>
                        <a:lstStyle/>
                        <a:p>
                          <a:pPr marL="342900" marR="0" indent="-342900" algn="l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Wingdings" panose="05000000000000000000" pitchFamily="2" charset="2"/>
                            <a:buChar char="Ø"/>
                            <a:tabLst/>
                            <a:defRPr/>
                          </a:pPr>
                          <a:r>
                            <a:rPr lang="en-US" altLang="zh-CN" sz="3200" kern="1200" dirty="0"/>
                            <a:t>Summary</a:t>
                          </a:r>
                          <a:endParaRPr lang="zh-CN" altLang="en-US" sz="3200" kern="1200" dirty="0">
                            <a:solidFill>
                              <a:schemeClr val="tx1"/>
                            </a:solidFill>
                            <a:latin typeface="Segoe UI" panose="020B0502040204020203" pitchFamily="34" charset="0"/>
                            <a:ea typeface="+mn-ea"/>
                            <a:cs typeface="Segoe UI" panose="020B0502040204020203" pitchFamily="34" charset="0"/>
                          </a:endParaRPr>
                        </a:p>
                      </a:txBody>
                      <a:tcPr marL="108000" marR="0" marT="72000" marB="0" anchor="ctr"/>
                    </a:tc>
                    <a:extLst>
                      <a:ext uri="{0D108BD9-81ED-4DB2-BD59-A6C34878D82A}">
                        <a16:rowId xmlns:a16="http://schemas.microsoft.com/office/drawing/2014/main" val="107706965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页脚占位符 1">
            <a:extLst>
              <a:ext uri="{FF2B5EF4-FFF2-40B4-BE49-F238E27FC236}">
                <a16:creationId xmlns:a16="http://schemas.microsoft.com/office/drawing/2014/main" id="{BE9F59B0-72AE-4C47-B7F7-EB1379732FAE}"/>
              </a:ext>
            </a:extLst>
          </p:cNvPr>
          <p:cNvSpPr txBox="1">
            <a:spLocks/>
          </p:cNvSpPr>
          <p:nvPr/>
        </p:nvSpPr>
        <p:spPr>
          <a:xfrm>
            <a:off x="1138464" y="6554500"/>
            <a:ext cx="9899647" cy="28950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dirty="0"/>
              <a:t>APCTP Focus Program																   Pohang, Korea, July 2022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8EF62AF-336F-492B-8433-9F1489087E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00" y="0"/>
            <a:ext cx="727200" cy="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0120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113814" y="6574824"/>
            <a:ext cx="537999" cy="289529"/>
          </a:xfr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B1AAF-D06A-4A49-BC8C-8D22FA04DBBB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0" y="6554501"/>
            <a:ext cx="1219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5182931" y="89107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主要内容</a:t>
            </a:r>
          </a:p>
        </p:txBody>
      </p:sp>
      <p:sp>
        <p:nvSpPr>
          <p:cNvPr id="9" name="矩形 8"/>
          <p:cNvSpPr/>
          <p:nvPr/>
        </p:nvSpPr>
        <p:spPr>
          <a:xfrm>
            <a:off x="0" y="0"/>
            <a:ext cx="12193200" cy="720000"/>
          </a:xfrm>
          <a:prstGeom prst="rect">
            <a:avLst/>
          </a:prstGeom>
          <a:solidFill>
            <a:srgbClr val="0081E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42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Parton model results and the spin alignment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8EF62AF-336F-492B-8433-9F1489087E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00" y="0"/>
            <a:ext cx="727200" cy="727200"/>
          </a:xfrm>
          <a:prstGeom prst="rect">
            <a:avLst/>
          </a:prstGeom>
        </p:spPr>
      </p:pic>
      <p:sp>
        <p:nvSpPr>
          <p:cNvPr id="26" name="页脚占位符 1">
            <a:extLst>
              <a:ext uri="{FF2B5EF4-FFF2-40B4-BE49-F238E27FC236}">
                <a16:creationId xmlns:a16="http://schemas.microsoft.com/office/drawing/2014/main" id="{9CC9BC1B-A120-88D2-BE1E-91B2B9919F3A}"/>
              </a:ext>
            </a:extLst>
          </p:cNvPr>
          <p:cNvSpPr txBox="1">
            <a:spLocks/>
          </p:cNvSpPr>
          <p:nvPr/>
        </p:nvSpPr>
        <p:spPr>
          <a:xfrm>
            <a:off x="1138464" y="6554500"/>
            <a:ext cx="9899647" cy="28950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APCTP Focus Program																   Pohang, Korea, July 2022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4937DDDB-273E-A08A-0C05-8AB3B2C7F8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989" y="3596822"/>
            <a:ext cx="7341795" cy="657397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4DB8AB63-ED14-F4DC-5DB9-F9F78962D5CC}"/>
              </a:ext>
            </a:extLst>
          </p:cNvPr>
          <p:cNvSpPr txBox="1"/>
          <p:nvPr/>
        </p:nvSpPr>
        <p:spPr>
          <a:xfrm>
            <a:off x="611640" y="1053092"/>
            <a:ext cx="423468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000" dirty="0"/>
              <a:t>The hadronic tensor results: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表格 6">
                <a:extLst>
                  <a:ext uri="{FF2B5EF4-FFF2-40B4-BE49-F238E27FC236}">
                    <a16:creationId xmlns:a16="http://schemas.microsoft.com/office/drawing/2014/main" id="{D8E4F14A-0991-15B5-BEAD-42EB0D0F573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26340035"/>
                  </p:ext>
                </p:extLst>
              </p:nvPr>
            </p:nvGraphicFramePr>
            <p:xfrm>
              <a:off x="8718280" y="4954386"/>
              <a:ext cx="3060000" cy="1483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2234">
                      <a:extLst>
                        <a:ext uri="{9D8B030D-6E8A-4147-A177-3AD203B41FA5}">
                          <a16:colId xmlns:a16="http://schemas.microsoft.com/office/drawing/2014/main" val="2843426802"/>
                        </a:ext>
                      </a:extLst>
                    </a:gridCol>
                    <a:gridCol w="623051">
                      <a:extLst>
                        <a:ext uri="{9D8B030D-6E8A-4147-A177-3AD203B41FA5}">
                          <a16:colId xmlns:a16="http://schemas.microsoft.com/office/drawing/2014/main" val="3601262511"/>
                        </a:ext>
                      </a:extLst>
                    </a:gridCol>
                    <a:gridCol w="830093">
                      <a:extLst>
                        <a:ext uri="{9D8B030D-6E8A-4147-A177-3AD203B41FA5}">
                          <a16:colId xmlns:a16="http://schemas.microsoft.com/office/drawing/2014/main" val="252459391"/>
                        </a:ext>
                      </a:extLst>
                    </a:gridCol>
                    <a:gridCol w="1214622">
                      <a:extLst>
                        <a:ext uri="{9D8B030D-6E8A-4147-A177-3AD203B41FA5}">
                          <a16:colId xmlns:a16="http://schemas.microsoft.com/office/drawing/2014/main" val="173450064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  <m:sup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𝜇𝜈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CN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  <m:sup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𝜇𝜈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CN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807717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𝑍𝑍</m:t>
                                </m:r>
                              </m:oMath>
                            </m:oMathPara>
                          </a14:m>
                          <a:endParaRPr lang="zh-CN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𝜒</m:t>
                                </m:r>
                              </m:oMath>
                            </m:oMathPara>
                          </a14:m>
                          <a:endParaRPr lang="zh-CN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altLang="zh-CN" sz="1600" dirty="0"/>
                            <a:t>,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p>
                              </m:sSubSup>
                            </m:oMath>
                          </a14:m>
                          <a:endParaRPr lang="zh-CN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altLang="zh-CN" sz="1600" dirty="0"/>
                            <a:t>,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altLang="zh-CN" sz="1600" dirty="0"/>
                            <a:t>,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p>
                              </m:sSubSup>
                            </m:oMath>
                          </a14:m>
                          <a:endParaRPr lang="zh-CN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993347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oMath>
                            </m:oMathPara>
                          </a14:m>
                          <a:endParaRPr lang="zh-CN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600" b="0" i="0" smtClean="0">
                                        <a:latin typeface="Cambria Math" panose="02040503050406030204" pitchFamily="18" charset="0"/>
                                      </a:rPr>
                                      <m:t>int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sub>
                                <m:sup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altLang="zh-CN" sz="1600" dirty="0"/>
                            <a:t>,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  <m:sup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p>
                              </m:sSubSup>
                            </m:oMath>
                          </a14:m>
                          <a:endParaRPr lang="zh-CN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sub>
                                <m:sup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altLang="zh-CN" sz="1600" dirty="0"/>
                            <a:t>,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sub>
                                <m:sup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altLang="zh-CN" sz="1600" dirty="0"/>
                            <a:t>,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  <m:sup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p>
                              </m:sSubSup>
                            </m:oMath>
                          </a14:m>
                          <a:endParaRPr lang="zh-CN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455097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𝛾𝛾</m:t>
                                </m:r>
                              </m:oMath>
                            </m:oMathPara>
                          </a14:m>
                          <a:endParaRPr lang="zh-CN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sub>
                                  <m:sup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CN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US" altLang="zh-CN" sz="1600" dirty="0"/>
                            <a:t>, 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endParaRPr lang="zh-CN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US" altLang="zh-CN" sz="1600" dirty="0"/>
                            <a:t>, 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US" altLang="zh-CN" sz="1600" dirty="0"/>
                            <a:t>, 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endParaRPr lang="zh-CN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9507057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表格 6">
                <a:extLst>
                  <a:ext uri="{FF2B5EF4-FFF2-40B4-BE49-F238E27FC236}">
                    <a16:creationId xmlns:a16="http://schemas.microsoft.com/office/drawing/2014/main" id="{D8E4F14A-0991-15B5-BEAD-42EB0D0F573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26340035"/>
                  </p:ext>
                </p:extLst>
              </p:nvPr>
            </p:nvGraphicFramePr>
            <p:xfrm>
              <a:off x="8718280" y="4954386"/>
              <a:ext cx="3060000" cy="1483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2234">
                      <a:extLst>
                        <a:ext uri="{9D8B030D-6E8A-4147-A177-3AD203B41FA5}">
                          <a16:colId xmlns:a16="http://schemas.microsoft.com/office/drawing/2014/main" val="2843426802"/>
                        </a:ext>
                      </a:extLst>
                    </a:gridCol>
                    <a:gridCol w="623051">
                      <a:extLst>
                        <a:ext uri="{9D8B030D-6E8A-4147-A177-3AD203B41FA5}">
                          <a16:colId xmlns:a16="http://schemas.microsoft.com/office/drawing/2014/main" val="3601262511"/>
                        </a:ext>
                      </a:extLst>
                    </a:gridCol>
                    <a:gridCol w="830093">
                      <a:extLst>
                        <a:ext uri="{9D8B030D-6E8A-4147-A177-3AD203B41FA5}">
                          <a16:colId xmlns:a16="http://schemas.microsoft.com/office/drawing/2014/main" val="252459391"/>
                        </a:ext>
                      </a:extLst>
                    </a:gridCol>
                    <a:gridCol w="1214622">
                      <a:extLst>
                        <a:ext uri="{9D8B030D-6E8A-4147-A177-3AD203B41FA5}">
                          <a16:colId xmlns:a16="http://schemas.microsoft.com/office/drawing/2014/main" val="173450064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2136" t="-1639" r="-327184" b="-3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22794" t="-1639" r="-147794" b="-3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51500" t="-1639" r="-500" b="-3163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807717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t="-100000" r="-687500" b="-2112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2136" t="-100000" r="-327184" b="-2112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22794" t="-100000" r="-147794" b="-2112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51500" t="-100000" r="-500" b="-2112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93347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t="-203279" r="-687500" b="-1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2136" t="-203279" r="-327184" b="-1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22794" t="-203279" r="-147794" b="-1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51500" t="-203279" r="-500" b="-1147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455097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5"/>
                          <a:stretch>
                            <a:fillRect t="-303279" r="-687500" b="-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5"/>
                          <a:stretch>
                            <a:fillRect l="-62136" t="-303279" r="-327184" b="-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5"/>
                          <a:stretch>
                            <a:fillRect l="-122794" t="-303279" r="-147794" b="-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5"/>
                          <a:stretch>
                            <a:fillRect l="-151500" t="-303279" r="-500" b="-147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070571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A9A3B07E-99E3-A841-16BB-FCED86357E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840" y="1497456"/>
            <a:ext cx="9221821" cy="132742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20925F8-37BA-FAC6-8EFA-22A5A30ED7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4195" y="4552750"/>
            <a:ext cx="6046653" cy="183484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A220A5D-6FB8-69B9-0F09-B56AAB38B1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4989" y="3142312"/>
            <a:ext cx="3401236" cy="344541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B51A6415-3BC5-2BBB-FE91-56ECC4D8854A}"/>
              </a:ext>
            </a:extLst>
          </p:cNvPr>
          <p:cNvSpPr txBox="1"/>
          <p:nvPr/>
        </p:nvSpPr>
        <p:spPr>
          <a:xfrm>
            <a:off x="8618706" y="4311233"/>
            <a:ext cx="33722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/>
              <a:t>Parameters for weak, electromagnetic and interference contributions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28940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113814" y="6574824"/>
            <a:ext cx="537999" cy="289529"/>
          </a:xfr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B1AAF-D06A-4A49-BC8C-8D22FA04DBBB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0" y="6554501"/>
            <a:ext cx="1219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5182931" y="89107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主要内容</a:t>
            </a:r>
          </a:p>
        </p:txBody>
      </p:sp>
      <p:sp>
        <p:nvSpPr>
          <p:cNvPr id="9" name="矩形 8"/>
          <p:cNvSpPr/>
          <p:nvPr/>
        </p:nvSpPr>
        <p:spPr>
          <a:xfrm>
            <a:off x="0" y="0"/>
            <a:ext cx="12193200" cy="720000"/>
          </a:xfrm>
          <a:prstGeom prst="rect">
            <a:avLst/>
          </a:prstGeom>
          <a:solidFill>
            <a:srgbClr val="0081E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42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Parton model results and the spin alignment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8EF62AF-336F-492B-8433-9F1489087E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00" y="0"/>
            <a:ext cx="727200" cy="727200"/>
          </a:xfrm>
          <a:prstGeom prst="rect">
            <a:avLst/>
          </a:prstGeom>
        </p:spPr>
      </p:pic>
      <p:sp>
        <p:nvSpPr>
          <p:cNvPr id="26" name="页脚占位符 1">
            <a:extLst>
              <a:ext uri="{FF2B5EF4-FFF2-40B4-BE49-F238E27FC236}">
                <a16:creationId xmlns:a16="http://schemas.microsoft.com/office/drawing/2014/main" id="{9CC9BC1B-A120-88D2-BE1E-91B2B9919F3A}"/>
              </a:ext>
            </a:extLst>
          </p:cNvPr>
          <p:cNvSpPr txBox="1">
            <a:spLocks/>
          </p:cNvSpPr>
          <p:nvPr/>
        </p:nvSpPr>
        <p:spPr>
          <a:xfrm>
            <a:off x="1138464" y="6554500"/>
            <a:ext cx="9899647" cy="28950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APCTP Focus Program																   Pohang, Korea, July 2022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85FF7E6-D5A0-E211-60BB-CE495B8468AE}"/>
              </a:ext>
            </a:extLst>
          </p:cNvPr>
          <p:cNvSpPr txBox="1"/>
          <p:nvPr/>
        </p:nvSpPr>
        <p:spPr>
          <a:xfrm>
            <a:off x="515982" y="924704"/>
            <a:ext cx="46669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zh-CN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Segoe UI" panose="020B0502040204020203" pitchFamily="34" charset="0"/>
              </a:rPr>
              <a:t>The structure functions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813F1F0D-FCE0-ACDA-3827-D5898B4E22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014" y="1558530"/>
            <a:ext cx="3780000" cy="482380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E0178F9A-52CC-C77F-B1DC-40A81A0FD1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1848" y="1558530"/>
            <a:ext cx="3960000" cy="4566968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CFAC177-8587-1F91-9DDE-B3537A8030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61065" y="4770010"/>
            <a:ext cx="2399813" cy="149580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62E37B2-4F2A-D672-48EE-31C25617B7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065" y="924452"/>
            <a:ext cx="3255837" cy="355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7757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113814" y="6574824"/>
            <a:ext cx="537999" cy="289529"/>
          </a:xfr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B1AAF-D06A-4A49-BC8C-8D22FA04DBBB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0" y="6554501"/>
            <a:ext cx="1219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5182931" y="89107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主要内容</a:t>
            </a:r>
          </a:p>
        </p:txBody>
      </p:sp>
      <p:sp>
        <p:nvSpPr>
          <p:cNvPr id="9" name="矩形 8"/>
          <p:cNvSpPr/>
          <p:nvPr/>
        </p:nvSpPr>
        <p:spPr>
          <a:xfrm>
            <a:off x="0" y="0"/>
            <a:ext cx="12193200" cy="720000"/>
          </a:xfrm>
          <a:prstGeom prst="rect">
            <a:avLst/>
          </a:prstGeom>
          <a:solidFill>
            <a:srgbClr val="0081E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42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Parton model results and the spin alignment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8EF62AF-336F-492B-8433-9F1489087E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00" y="0"/>
            <a:ext cx="727200" cy="727200"/>
          </a:xfrm>
          <a:prstGeom prst="rect">
            <a:avLst/>
          </a:prstGeom>
        </p:spPr>
      </p:pic>
      <p:sp>
        <p:nvSpPr>
          <p:cNvPr id="26" name="页脚占位符 1">
            <a:extLst>
              <a:ext uri="{FF2B5EF4-FFF2-40B4-BE49-F238E27FC236}">
                <a16:creationId xmlns:a16="http://schemas.microsoft.com/office/drawing/2014/main" id="{9CC9BC1B-A120-88D2-BE1E-91B2B9919F3A}"/>
              </a:ext>
            </a:extLst>
          </p:cNvPr>
          <p:cNvSpPr txBox="1">
            <a:spLocks/>
          </p:cNvSpPr>
          <p:nvPr/>
        </p:nvSpPr>
        <p:spPr>
          <a:xfrm>
            <a:off x="1138464" y="6554500"/>
            <a:ext cx="9899647" cy="28950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APCTP Focus Program																   Pohang, Korea, July 2022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85FF7E6-D5A0-E211-60BB-CE495B8468AE}"/>
              </a:ext>
            </a:extLst>
          </p:cNvPr>
          <p:cNvSpPr txBox="1"/>
          <p:nvPr/>
        </p:nvSpPr>
        <p:spPr>
          <a:xfrm>
            <a:off x="515982" y="924704"/>
            <a:ext cx="46669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zh-CN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Segoe UI" panose="020B0502040204020203" pitchFamily="34" charset="0"/>
              </a:rPr>
              <a:t>The structure functions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813F1F0D-FCE0-ACDA-3827-D5898B4E22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014" y="1558530"/>
            <a:ext cx="3780000" cy="482380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E0178F9A-52CC-C77F-B1DC-40A81A0FD1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1848" y="1558530"/>
            <a:ext cx="3960000" cy="4566968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52C7309D-D53F-549A-34D2-FB9B18891CCB}"/>
              </a:ext>
            </a:extLst>
          </p:cNvPr>
          <p:cNvSpPr txBox="1"/>
          <p:nvPr/>
        </p:nvSpPr>
        <p:spPr>
          <a:xfrm>
            <a:off x="7977700" y="1423056"/>
            <a:ext cx="4138100" cy="1701941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Arial Narrow" panose="020B0606020202030204" pitchFamily="34" charset="0"/>
              </a:rPr>
              <a:t>27 nonzero SFs at the leading twist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Arial Narrow" panose="020B0606020202030204" pitchFamily="34" charset="0"/>
              </a:rPr>
              <a:t>15 tensor polarization dependent SFs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rgbClr val="FF0000"/>
                </a:solidFill>
                <a:latin typeface="Arial Narrow" panose="020B0606020202030204" pitchFamily="34" charset="0"/>
              </a:rPr>
              <a:t>13 new SFs exist only when considering weak interaction</a:t>
            </a:r>
            <a:endParaRPr lang="zh-CN" altLang="en-US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31BCD510-FE44-5963-9447-CA1E37DC58E9}"/>
              </a:ext>
            </a:extLst>
          </p:cNvPr>
          <p:cNvSpPr/>
          <p:nvPr/>
        </p:nvSpPr>
        <p:spPr>
          <a:xfrm>
            <a:off x="445768" y="1922649"/>
            <a:ext cx="2858400" cy="28950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F20DD465-C6A9-7AB1-29CE-7791346EA8B0}"/>
              </a:ext>
            </a:extLst>
          </p:cNvPr>
          <p:cNvSpPr/>
          <p:nvPr/>
        </p:nvSpPr>
        <p:spPr>
          <a:xfrm>
            <a:off x="445768" y="2576269"/>
            <a:ext cx="2858400" cy="64372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: 圆角 29">
            <a:extLst>
              <a:ext uri="{FF2B5EF4-FFF2-40B4-BE49-F238E27FC236}">
                <a16:creationId xmlns:a16="http://schemas.microsoft.com/office/drawing/2014/main" id="{619ADD37-5F4B-417F-B5C0-587FB91558EE}"/>
              </a:ext>
            </a:extLst>
          </p:cNvPr>
          <p:cNvSpPr/>
          <p:nvPr/>
        </p:nvSpPr>
        <p:spPr>
          <a:xfrm>
            <a:off x="445767" y="3950865"/>
            <a:ext cx="2859135" cy="111148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: 圆角 30">
            <a:extLst>
              <a:ext uri="{FF2B5EF4-FFF2-40B4-BE49-F238E27FC236}">
                <a16:creationId xmlns:a16="http://schemas.microsoft.com/office/drawing/2014/main" id="{E33D6E14-DEF0-6612-BA69-50DB50B2CB80}"/>
              </a:ext>
            </a:extLst>
          </p:cNvPr>
          <p:cNvSpPr/>
          <p:nvPr/>
        </p:nvSpPr>
        <p:spPr>
          <a:xfrm>
            <a:off x="441414" y="6104929"/>
            <a:ext cx="2858400" cy="28950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: 圆角 31">
            <a:extLst>
              <a:ext uri="{FF2B5EF4-FFF2-40B4-BE49-F238E27FC236}">
                <a16:creationId xmlns:a16="http://schemas.microsoft.com/office/drawing/2014/main" id="{839D4E40-9ABC-5D54-7E3E-0288F4CD350D}"/>
              </a:ext>
            </a:extLst>
          </p:cNvPr>
          <p:cNvSpPr/>
          <p:nvPr/>
        </p:nvSpPr>
        <p:spPr>
          <a:xfrm>
            <a:off x="4566899" y="2286767"/>
            <a:ext cx="3035684" cy="10573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: 圆角 32">
            <a:extLst>
              <a:ext uri="{FF2B5EF4-FFF2-40B4-BE49-F238E27FC236}">
                <a16:creationId xmlns:a16="http://schemas.microsoft.com/office/drawing/2014/main" id="{F90CEDD9-04B6-9950-8F29-E2FC02F93E6D}"/>
              </a:ext>
            </a:extLst>
          </p:cNvPr>
          <p:cNvSpPr/>
          <p:nvPr/>
        </p:nvSpPr>
        <p:spPr>
          <a:xfrm>
            <a:off x="4566899" y="4390839"/>
            <a:ext cx="3035684" cy="10573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2296E763-5264-7A41-BAD5-8DFB009B42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61065" y="4770010"/>
            <a:ext cx="2399813" cy="1495805"/>
          </a:xfrm>
          <a:prstGeom prst="rect">
            <a:avLst/>
          </a:prstGeom>
        </p:spPr>
      </p:pic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811A670D-A90C-C1D1-9B56-5EB0DA493F9F}"/>
              </a:ext>
            </a:extLst>
          </p:cNvPr>
          <p:cNvSpPr/>
          <p:nvPr/>
        </p:nvSpPr>
        <p:spPr>
          <a:xfrm>
            <a:off x="8667772" y="5388343"/>
            <a:ext cx="2129930" cy="87615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331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FA17227D-D3A9-5EB0-53A7-44F0972CB1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25" y="4193883"/>
            <a:ext cx="4680000" cy="21117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113814" y="6574824"/>
            <a:ext cx="537999" cy="289529"/>
          </a:xfr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B1AAF-D06A-4A49-BC8C-8D22FA04DBBB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0" y="6554501"/>
            <a:ext cx="1219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5182931" y="89107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主要内容</a:t>
            </a:r>
          </a:p>
        </p:txBody>
      </p:sp>
      <p:sp>
        <p:nvSpPr>
          <p:cNvPr id="9" name="矩形 8"/>
          <p:cNvSpPr/>
          <p:nvPr/>
        </p:nvSpPr>
        <p:spPr>
          <a:xfrm>
            <a:off x="0" y="0"/>
            <a:ext cx="12193200" cy="720000"/>
          </a:xfrm>
          <a:prstGeom prst="rect">
            <a:avLst/>
          </a:prstGeom>
          <a:solidFill>
            <a:srgbClr val="0081E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42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Parton model results and the spin alignment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8EF62AF-336F-492B-8433-9F1489087E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00" y="0"/>
            <a:ext cx="727200" cy="727200"/>
          </a:xfrm>
          <a:prstGeom prst="rect">
            <a:avLst/>
          </a:prstGeom>
        </p:spPr>
      </p:pic>
      <p:sp>
        <p:nvSpPr>
          <p:cNvPr id="26" name="页脚占位符 1">
            <a:extLst>
              <a:ext uri="{FF2B5EF4-FFF2-40B4-BE49-F238E27FC236}">
                <a16:creationId xmlns:a16="http://schemas.microsoft.com/office/drawing/2014/main" id="{9CC9BC1B-A120-88D2-BE1E-91B2B9919F3A}"/>
              </a:ext>
            </a:extLst>
          </p:cNvPr>
          <p:cNvSpPr txBox="1">
            <a:spLocks/>
          </p:cNvSpPr>
          <p:nvPr/>
        </p:nvSpPr>
        <p:spPr>
          <a:xfrm>
            <a:off x="1138464" y="6554500"/>
            <a:ext cx="9899647" cy="28950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APCTP Focus Program																   Pohang, Korea, July 2022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85FF7E6-D5A0-E211-60BB-CE495B8468AE}"/>
              </a:ext>
            </a:extLst>
          </p:cNvPr>
          <p:cNvSpPr txBox="1"/>
          <p:nvPr/>
        </p:nvSpPr>
        <p:spPr>
          <a:xfrm>
            <a:off x="515983" y="924704"/>
            <a:ext cx="56348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zh-CN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Segoe UI" panose="020B0502040204020203" pitchFamily="34" charset="0"/>
              </a:rPr>
              <a:t>The spin alignment of the vector meson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CCCEA63-B67C-ECC8-809A-6DC77B588D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0827" y="1292942"/>
            <a:ext cx="4679999" cy="295431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5A7314B3-FA86-697B-E933-E73396F24B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656" y="3540422"/>
            <a:ext cx="4680000" cy="18010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F0FD6B5-1502-955B-2A97-DEC1E65B0B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105" y="2506671"/>
            <a:ext cx="4680000" cy="18793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92A94C2-286D-2451-46AB-4998C87858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11496" y="1155536"/>
            <a:ext cx="4569330" cy="3330879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CCBF0CD6-AD0F-C12C-EC8F-F157CAD8FFE2}"/>
              </a:ext>
            </a:extLst>
          </p:cNvPr>
          <p:cNvSpPr txBox="1"/>
          <p:nvPr/>
        </p:nvSpPr>
        <p:spPr>
          <a:xfrm>
            <a:off x="7304719" y="4944707"/>
            <a:ext cx="41219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Independent of the polarization of the fragmenting quark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2B706096-3915-EFDD-DC4C-AA33B63469DB}"/>
              </a:ext>
            </a:extLst>
          </p:cNvPr>
          <p:cNvSpPr txBox="1"/>
          <p:nvPr/>
        </p:nvSpPr>
        <p:spPr>
          <a:xfrm>
            <a:off x="7252092" y="4515506"/>
            <a:ext cx="22900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/>
              <a:t>General features: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5326E316-85DF-20A3-8C83-8BFD8C84CB52}"/>
              </a:ext>
            </a:extLst>
          </p:cNvPr>
          <p:cNvSpPr txBox="1"/>
          <p:nvPr/>
        </p:nvSpPr>
        <p:spPr>
          <a:xfrm>
            <a:off x="7304719" y="5620209"/>
            <a:ext cx="29685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Weak energy dependence</a:t>
            </a:r>
            <a:endParaRPr lang="zh-CN" altLang="en-US" dirty="0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BEF466F1-F0DD-5F47-DAC9-CDAF3FDD85DC}"/>
              </a:ext>
            </a:extLst>
          </p:cNvPr>
          <p:cNvSpPr txBox="1"/>
          <p:nvPr/>
        </p:nvSpPr>
        <p:spPr>
          <a:xfrm>
            <a:off x="6711496" y="6134599"/>
            <a:ext cx="54310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Arial Narrow" panose="020B0606020202030204" pitchFamily="34" charset="0"/>
              </a:rPr>
              <a:t>K.B. Chen, W.H. Yang, Y.J. Zhou and Z.T. Liang, Phys. Rev. D95, 034009 (2017)</a:t>
            </a:r>
            <a:endParaRPr lang="zh-CN" altLang="en-US" sz="1400" dirty="0">
              <a:latin typeface="Arial Narrow" panose="020B0606020202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E6DE64D1-FCED-0B98-AF3F-425C2909DD5C}"/>
                  </a:ext>
                </a:extLst>
              </p:cNvPr>
              <p:cNvSpPr txBox="1"/>
              <p:nvPr/>
            </p:nvSpPr>
            <p:spPr>
              <a:xfrm>
                <a:off x="911174" y="2044315"/>
                <a:ext cx="2666042" cy="307777"/>
              </a:xfrm>
              <a:prstGeom prst="rect">
                <a:avLst/>
              </a:prstGeom>
              <a:noFill/>
            </p:spPr>
            <p:txBody>
              <a:bodyPr wrap="none" lIns="72000" tIns="0" rIns="0" bIns="0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b="1" dirty="0"/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zh-CN" altLang="en-US" sz="2000" b="1" dirty="0"/>
                  <a:t> </a:t>
                </a:r>
                <a:r>
                  <a:rPr lang="en-US" altLang="zh-CN" sz="2000" b="1" dirty="0"/>
                  <a:t>annihilation: </a:t>
                </a:r>
                <a:endParaRPr lang="zh-CN" altLang="en-US" sz="2000" b="1" dirty="0"/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E6DE64D1-FCED-0B98-AF3F-425C2909DD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174" y="2044315"/>
                <a:ext cx="2666042" cy="307777"/>
              </a:xfrm>
              <a:prstGeom prst="rect">
                <a:avLst/>
              </a:prstGeom>
              <a:blipFill>
                <a:blip r:embed="rId9"/>
                <a:stretch>
                  <a:fillRect l="-2740" t="-25490" r="-5023" b="-490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A7F58737-272C-EC3B-EC99-4C90722A8D3D}"/>
                  </a:ext>
                </a:extLst>
              </p:cNvPr>
              <p:cNvSpPr txBox="1"/>
              <p:nvPr/>
            </p:nvSpPr>
            <p:spPr>
              <a:xfrm>
                <a:off x="865188" y="1569085"/>
                <a:ext cx="545530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00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 Narrow" panose="020B0606020202030204" pitchFamily="34" charset="0"/>
                  </a:rPr>
                  <a:t> gives the relative intensity of mesons in helicity 0 state</a:t>
                </a:r>
                <a:endParaRPr lang="zh-CN" altLang="en-US" dirty="0">
                  <a:latin typeface="Arial Narrow" panose="020B0606020202030204" pitchFamily="34" charset="0"/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A7F58737-272C-EC3B-EC99-4C90722A8D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188" y="1569085"/>
                <a:ext cx="5455301" cy="369332"/>
              </a:xfrm>
              <a:prstGeom prst="rect">
                <a:avLst/>
              </a:prstGeom>
              <a:blipFill>
                <a:blip r:embed="rId10"/>
                <a:stretch>
                  <a:fillRect t="-6557" b="-262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505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  <p:bldP spid="28" grpId="0"/>
      <p:bldP spid="30" grpId="0"/>
      <p:bldP spid="3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113814" y="6574824"/>
            <a:ext cx="537999" cy="289529"/>
          </a:xfr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B1AAF-D06A-4A49-BC8C-8D22FA04DBBB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0" y="6554501"/>
            <a:ext cx="1219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5182931" y="89107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主要内容</a:t>
            </a:r>
          </a:p>
        </p:txBody>
      </p:sp>
      <p:sp>
        <p:nvSpPr>
          <p:cNvPr id="9" name="矩形 8"/>
          <p:cNvSpPr/>
          <p:nvPr/>
        </p:nvSpPr>
        <p:spPr>
          <a:xfrm>
            <a:off x="0" y="0"/>
            <a:ext cx="12193200" cy="720000"/>
          </a:xfrm>
          <a:prstGeom prst="rect">
            <a:avLst/>
          </a:prstGeom>
          <a:solidFill>
            <a:srgbClr val="0081E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42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Parton model results and the spin alignment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8EF62AF-336F-492B-8433-9F1489087E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00" y="0"/>
            <a:ext cx="727200" cy="727200"/>
          </a:xfrm>
          <a:prstGeom prst="rect">
            <a:avLst/>
          </a:prstGeom>
        </p:spPr>
      </p:pic>
      <p:sp>
        <p:nvSpPr>
          <p:cNvPr id="26" name="页脚占位符 1">
            <a:extLst>
              <a:ext uri="{FF2B5EF4-FFF2-40B4-BE49-F238E27FC236}">
                <a16:creationId xmlns:a16="http://schemas.microsoft.com/office/drawing/2014/main" id="{9CC9BC1B-A120-88D2-BE1E-91B2B9919F3A}"/>
              </a:ext>
            </a:extLst>
          </p:cNvPr>
          <p:cNvSpPr txBox="1">
            <a:spLocks/>
          </p:cNvSpPr>
          <p:nvPr/>
        </p:nvSpPr>
        <p:spPr>
          <a:xfrm>
            <a:off x="1138464" y="6554500"/>
            <a:ext cx="9899647" cy="28950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APCTP Focus Program																   Pohang, Korea, July 2022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85FF7E6-D5A0-E211-60BB-CE495B8468AE}"/>
              </a:ext>
            </a:extLst>
          </p:cNvPr>
          <p:cNvSpPr txBox="1"/>
          <p:nvPr/>
        </p:nvSpPr>
        <p:spPr>
          <a:xfrm>
            <a:off x="515983" y="924704"/>
            <a:ext cx="56348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zh-CN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Segoe UI" panose="020B0502040204020203" pitchFamily="34" charset="0"/>
              </a:rPr>
              <a:t>The spin alignment of the vector meson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F39AAE81-6597-4D5F-EC78-DB22387411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825" y="1986146"/>
            <a:ext cx="4528374" cy="4140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DE8A424-D5C5-84F3-FF01-EF4D31285D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487" y="1992724"/>
            <a:ext cx="4552399" cy="4140000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82F189FA-632E-07CE-C483-C0473A74720E}"/>
              </a:ext>
            </a:extLst>
          </p:cNvPr>
          <p:cNvSpPr txBox="1"/>
          <p:nvPr/>
        </p:nvSpPr>
        <p:spPr>
          <a:xfrm>
            <a:off x="5453738" y="6100913"/>
            <a:ext cx="51898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Arial Narrow" panose="020B0606020202030204" pitchFamily="34" charset="0"/>
              </a:rPr>
              <a:t>K.B. Chen, Z.T. Liang, Y.K. Song, S.Y. Wei, Phys. Rev. D102, 034001 (2020)</a:t>
            </a:r>
            <a:endParaRPr lang="zh-CN" altLang="en-US" sz="1400" dirty="0">
              <a:latin typeface="Arial Narrow" panose="020B0606020202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1938F9C5-8EE8-73E7-F3AB-53A324B1917F}"/>
                  </a:ext>
                </a:extLst>
              </p:cNvPr>
              <p:cNvSpPr txBox="1"/>
              <p:nvPr/>
            </p:nvSpPr>
            <p:spPr>
              <a:xfrm>
                <a:off x="911174" y="1583873"/>
                <a:ext cx="1943728" cy="307777"/>
              </a:xfrm>
              <a:prstGeom prst="rect">
                <a:avLst/>
              </a:prstGeom>
              <a:noFill/>
            </p:spPr>
            <p:txBody>
              <a:bodyPr wrap="none" lIns="72000" tIns="0" rIns="0" bIns="0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b="1" dirty="0"/>
                  <a:t>In 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latin typeface="Cambria Math" panose="02040503050406030204" pitchFamily="18" charset="0"/>
                      </a:rPr>
                      <m:t>𝒑𝒑</m:t>
                    </m:r>
                  </m:oMath>
                </a14:m>
                <a:r>
                  <a:rPr lang="zh-CN" altLang="en-US" sz="2000" b="1" dirty="0"/>
                  <a:t> </a:t>
                </a:r>
                <a:r>
                  <a:rPr lang="en-US" altLang="zh-CN" sz="2000" b="1" dirty="0"/>
                  <a:t>collision:</a:t>
                </a:r>
                <a:endParaRPr lang="zh-CN" altLang="en-US" sz="2000" b="1" dirty="0"/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1938F9C5-8EE8-73E7-F3AB-53A324B191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174" y="1583873"/>
                <a:ext cx="1943728" cy="307777"/>
              </a:xfrm>
              <a:prstGeom prst="rect">
                <a:avLst/>
              </a:prstGeom>
              <a:blipFill>
                <a:blip r:embed="rId6"/>
                <a:stretch>
                  <a:fillRect l="-3762" t="-26000" r="-8464" b="-5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88365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113814" y="6574824"/>
            <a:ext cx="537999" cy="289529"/>
          </a:xfr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B1AAF-D06A-4A49-BC8C-8D22FA04DBBB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0" y="6554501"/>
            <a:ext cx="1219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5182931" y="89107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主要内容</a:t>
            </a:r>
          </a:p>
        </p:txBody>
      </p:sp>
      <p:sp>
        <p:nvSpPr>
          <p:cNvPr id="9" name="矩形 8"/>
          <p:cNvSpPr/>
          <p:nvPr/>
        </p:nvSpPr>
        <p:spPr>
          <a:xfrm>
            <a:off x="0" y="0"/>
            <a:ext cx="12193200" cy="720000"/>
          </a:xfrm>
          <a:prstGeom prst="rect">
            <a:avLst/>
          </a:prstGeom>
          <a:solidFill>
            <a:srgbClr val="0081E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42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Parton model results and the spin alignment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8EF62AF-336F-492B-8433-9F1489087E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00" y="0"/>
            <a:ext cx="727200" cy="727200"/>
          </a:xfrm>
          <a:prstGeom prst="rect">
            <a:avLst/>
          </a:prstGeom>
        </p:spPr>
      </p:pic>
      <p:sp>
        <p:nvSpPr>
          <p:cNvPr id="26" name="页脚占位符 1">
            <a:extLst>
              <a:ext uri="{FF2B5EF4-FFF2-40B4-BE49-F238E27FC236}">
                <a16:creationId xmlns:a16="http://schemas.microsoft.com/office/drawing/2014/main" id="{9CC9BC1B-A120-88D2-BE1E-91B2B9919F3A}"/>
              </a:ext>
            </a:extLst>
          </p:cNvPr>
          <p:cNvSpPr txBox="1">
            <a:spLocks/>
          </p:cNvSpPr>
          <p:nvPr/>
        </p:nvSpPr>
        <p:spPr>
          <a:xfrm>
            <a:off x="1138464" y="6554500"/>
            <a:ext cx="9899647" cy="28950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APCTP Focus Program																   Pohang, Korea, July 2022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85FF7E6-D5A0-E211-60BB-CE495B8468AE}"/>
              </a:ext>
            </a:extLst>
          </p:cNvPr>
          <p:cNvSpPr txBox="1"/>
          <p:nvPr/>
        </p:nvSpPr>
        <p:spPr>
          <a:xfrm>
            <a:off x="515983" y="924704"/>
            <a:ext cx="56348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zh-CN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Segoe UI" panose="020B0502040204020203" pitchFamily="34" charset="0"/>
              </a:rPr>
              <a:t>The spin alignment of the vector meson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6DC30F5D-E513-B30C-A14B-2BAC4BCC27B8}"/>
              </a:ext>
            </a:extLst>
          </p:cNvPr>
          <p:cNvGrpSpPr/>
          <p:nvPr/>
        </p:nvGrpSpPr>
        <p:grpSpPr>
          <a:xfrm>
            <a:off x="2167181" y="1772735"/>
            <a:ext cx="7992000" cy="648000"/>
            <a:chOff x="914089" y="1736098"/>
            <a:chExt cx="7674488" cy="576000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9B61069A-D909-8176-9DEB-1AC444842D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4089" y="1736098"/>
              <a:ext cx="1360256" cy="504000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4383F3A9-E7CB-87D1-04B3-B422A2A8B9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41189" y="1736098"/>
              <a:ext cx="6247388" cy="576000"/>
            </a:xfrm>
            <a:prstGeom prst="rect">
              <a:avLst/>
            </a:prstGeom>
          </p:spPr>
        </p:pic>
      </p:grpSp>
      <p:sp>
        <p:nvSpPr>
          <p:cNvPr id="18" name="箭头: 右 17">
            <a:extLst>
              <a:ext uri="{FF2B5EF4-FFF2-40B4-BE49-F238E27FC236}">
                <a16:creationId xmlns:a16="http://schemas.microsoft.com/office/drawing/2014/main" id="{C87780D4-0CB6-3AC3-DD9E-1EC76953DD43}"/>
              </a:ext>
            </a:extLst>
          </p:cNvPr>
          <p:cNvSpPr/>
          <p:nvPr/>
        </p:nvSpPr>
        <p:spPr>
          <a:xfrm>
            <a:off x="2248730" y="3127754"/>
            <a:ext cx="1080000" cy="1184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EDD0F06E-CC6E-74A0-85DF-08EF54873BF9}"/>
                  </a:ext>
                </a:extLst>
              </p:cNvPr>
              <p:cNvSpPr txBox="1"/>
              <p:nvPr/>
            </p:nvSpPr>
            <p:spPr>
              <a:xfrm>
                <a:off x="2167181" y="2770323"/>
                <a:ext cx="126612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zh-CN" dirty="0"/>
                  <a:t> </a:t>
                </a:r>
                <a:r>
                  <a:rPr lang="en-US" altLang="zh-CN" dirty="0">
                    <a:latin typeface="Arial Narrow" panose="020B0606020202030204" pitchFamily="34" charset="0"/>
                  </a:rPr>
                  <a:t>integrated</a:t>
                </a:r>
                <a:endParaRPr lang="zh-CN" altLang="en-US" dirty="0">
                  <a:latin typeface="Arial Narrow" panose="020B0606020202030204" pitchFamily="34" charset="0"/>
                </a:endParaRPr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EDD0F06E-CC6E-74A0-85DF-08EF54873B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7181" y="2770323"/>
                <a:ext cx="1266128" cy="369332"/>
              </a:xfrm>
              <a:prstGeom prst="rect">
                <a:avLst/>
              </a:prstGeom>
              <a:blipFill>
                <a:blip r:embed="rId7"/>
                <a:stretch>
                  <a:fillRect l="-1449" t="-9836" r="-966" b="-229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文本框 30">
            <a:extLst>
              <a:ext uri="{FF2B5EF4-FFF2-40B4-BE49-F238E27FC236}">
                <a16:creationId xmlns:a16="http://schemas.microsoft.com/office/drawing/2014/main" id="{7B667CFB-2CFF-B343-0158-0A244D4BBCCC}"/>
              </a:ext>
            </a:extLst>
          </p:cNvPr>
          <p:cNvSpPr txBox="1"/>
          <p:nvPr/>
        </p:nvSpPr>
        <p:spPr>
          <a:xfrm>
            <a:off x="911174" y="1583873"/>
            <a:ext cx="1239689" cy="307777"/>
          </a:xfrm>
          <a:prstGeom prst="rect">
            <a:avLst/>
          </a:prstGeom>
          <a:noFill/>
        </p:spPr>
        <p:txBody>
          <a:bodyPr wrap="none" lIns="7200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b="1" dirty="0"/>
              <a:t>In SIDIS:</a:t>
            </a:r>
            <a:endParaRPr lang="zh-CN" altLang="en-US" sz="2000" b="1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6F4FD53-A74A-2BEF-694F-BDBCA10912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2571" y="4108000"/>
            <a:ext cx="4280360" cy="1838746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2C01A8D7-5D2B-99B5-93E7-52F712555C9B}"/>
              </a:ext>
            </a:extLst>
          </p:cNvPr>
          <p:cNvSpPr txBox="1"/>
          <p:nvPr/>
        </p:nvSpPr>
        <p:spPr>
          <a:xfrm>
            <a:off x="806070" y="3738668"/>
            <a:ext cx="29952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Take Gaussian form for TMDs:</a:t>
            </a:r>
            <a:endParaRPr lang="zh-CN" altLang="en-US" dirty="0"/>
          </a:p>
        </p:txBody>
      </p:sp>
      <p:sp>
        <p:nvSpPr>
          <p:cNvPr id="21" name="箭头: 右 20">
            <a:extLst>
              <a:ext uri="{FF2B5EF4-FFF2-40B4-BE49-F238E27FC236}">
                <a16:creationId xmlns:a16="http://schemas.microsoft.com/office/drawing/2014/main" id="{9868B67F-331E-2960-80AD-CBA9AAB35BB8}"/>
              </a:ext>
            </a:extLst>
          </p:cNvPr>
          <p:cNvSpPr/>
          <p:nvPr/>
        </p:nvSpPr>
        <p:spPr>
          <a:xfrm>
            <a:off x="5113662" y="4296806"/>
            <a:ext cx="1080000" cy="1184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599D4885-5EFD-5769-76CA-5DDB949E1A7B}"/>
                  </a:ext>
                </a:extLst>
              </p:cNvPr>
              <p:cNvSpPr txBox="1"/>
              <p:nvPr/>
            </p:nvSpPr>
            <p:spPr>
              <a:xfrm>
                <a:off x="4921867" y="3932890"/>
                <a:ext cx="147993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</m:sSub>
                  </m:oMath>
                </a14:m>
                <a:r>
                  <a:rPr lang="en-US" altLang="zh-CN" dirty="0"/>
                  <a:t> </a:t>
                </a:r>
                <a:r>
                  <a:rPr lang="en-US" altLang="zh-CN" dirty="0">
                    <a:latin typeface="Arial Narrow" panose="020B0606020202030204" pitchFamily="34" charset="0"/>
                  </a:rPr>
                  <a:t>integrated</a:t>
                </a:r>
                <a:endParaRPr lang="zh-CN" altLang="en-US" dirty="0">
                  <a:latin typeface="Arial Narrow" panose="020B0606020202030204" pitchFamily="34" charset="0"/>
                </a:endParaRP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599D4885-5EFD-5769-76CA-5DDB949E1A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1867" y="3932890"/>
                <a:ext cx="1479931" cy="369332"/>
              </a:xfrm>
              <a:prstGeom prst="rect">
                <a:avLst/>
              </a:prstGeom>
              <a:blipFill>
                <a:blip r:embed="rId9"/>
                <a:stretch>
                  <a:fillRect t="-9836" b="-229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图片 13">
            <a:extLst>
              <a:ext uri="{FF2B5EF4-FFF2-40B4-BE49-F238E27FC236}">
                <a16:creationId xmlns:a16="http://schemas.microsoft.com/office/drawing/2014/main" id="{46C07433-653A-B559-5DD3-5FBA691106B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89377" y="4008051"/>
            <a:ext cx="5065899" cy="7200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1BBC899B-2276-20E6-274D-3D6D58781E0E}"/>
              </a:ext>
            </a:extLst>
          </p:cNvPr>
          <p:cNvSpPr txBox="1"/>
          <p:nvPr/>
        </p:nvSpPr>
        <p:spPr>
          <a:xfrm>
            <a:off x="6589377" y="4977307"/>
            <a:ext cx="51998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/>
              <a:t>Only depends on the </a:t>
            </a:r>
            <a:r>
              <a:rPr lang="en-US" altLang="zh-CN" sz="2000" b="1" dirty="0"/>
              <a:t>collinear part </a:t>
            </a:r>
            <a:r>
              <a:rPr lang="en-US" altLang="zh-CN" sz="2000" dirty="0"/>
              <a:t>of the TMDs</a:t>
            </a:r>
            <a:endParaRPr lang="zh-CN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9A60F192-9AAE-E796-B67C-168635EC7651}"/>
                  </a:ext>
                </a:extLst>
              </p:cNvPr>
              <p:cNvSpPr txBox="1"/>
              <p:nvPr/>
            </p:nvSpPr>
            <p:spPr>
              <a:xfrm>
                <a:off x="6661223" y="5525044"/>
                <a:ext cx="5057364" cy="823559"/>
              </a:xfrm>
              <a:prstGeom prst="rect">
                <a:avLst/>
              </a:prstGeom>
              <a:noFill/>
            </p:spPr>
            <p:txBody>
              <a:bodyPr wrap="square" lIns="7200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1600" dirty="0"/>
                  <a:t>: CTEQ14 NLO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sSup>
                          <m:sSup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∗0</m:t>
                            </m:r>
                          </m:sup>
                        </m:sSup>
                      </m:sup>
                    </m:sSubSup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1600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𝐿𝐿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sSup>
                          <m:sSup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∗0</m:t>
                            </m:r>
                          </m:sup>
                        </m:sSup>
                      </m:sup>
                    </m:sSubSup>
                    <m:r>
                      <a:rPr lang="en-US" altLang="zh-CN" sz="16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1600" dirty="0"/>
                  <a:t>: K.B. Chen et al., </a:t>
                </a:r>
                <a:r>
                  <a:rPr lang="en-US" altLang="zh-CN" sz="1600" i="1" dirty="0">
                    <a:latin typeface="Arial Narrow" panose="020B0606020202030204" pitchFamily="34" charset="0"/>
                  </a:rPr>
                  <a:t>PRD102, 034001 (2020)</a:t>
                </a:r>
                <a:r>
                  <a:rPr lang="zh-CN" altLang="en-US" sz="1600" i="1" dirty="0"/>
                  <a:t> </a:t>
                </a:r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9A60F192-9AAE-E796-B67C-168635EC76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1223" y="5525044"/>
                <a:ext cx="5057364" cy="823559"/>
              </a:xfrm>
              <a:prstGeom prst="rect">
                <a:avLst/>
              </a:prstGeom>
              <a:blipFill>
                <a:blip r:embed="rId11"/>
                <a:stretch>
                  <a:fillRect l="-483" r="-1568" b="-125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>
            <a:extLst>
              <a:ext uri="{FF2B5EF4-FFF2-40B4-BE49-F238E27FC236}">
                <a16:creationId xmlns:a16="http://schemas.microsoft.com/office/drawing/2014/main" id="{48764E94-F137-6E0B-5FA6-F5BF2152197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75729" y="2872518"/>
            <a:ext cx="5235866" cy="60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34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9" grpId="0"/>
      <p:bldP spid="19" grpId="0"/>
      <p:bldP spid="21" grpId="0" animBg="1"/>
      <p:bldP spid="22" grpId="0"/>
      <p:bldP spid="27" grpId="0"/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113814" y="6574824"/>
            <a:ext cx="537999" cy="289529"/>
          </a:xfr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B1AAF-D06A-4A49-BC8C-8D22FA04DBBB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0" y="6554501"/>
            <a:ext cx="1219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5182931" y="89107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主要内容</a:t>
            </a:r>
          </a:p>
        </p:txBody>
      </p:sp>
      <p:sp>
        <p:nvSpPr>
          <p:cNvPr id="9" name="矩形 8"/>
          <p:cNvSpPr/>
          <p:nvPr/>
        </p:nvSpPr>
        <p:spPr>
          <a:xfrm>
            <a:off x="0" y="0"/>
            <a:ext cx="12193200" cy="720000"/>
          </a:xfrm>
          <a:prstGeom prst="rect">
            <a:avLst/>
          </a:prstGeom>
          <a:solidFill>
            <a:srgbClr val="0081E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42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Parton model results and the spin alignment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8EF62AF-336F-492B-8433-9F1489087E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00" y="0"/>
            <a:ext cx="727200" cy="727200"/>
          </a:xfrm>
          <a:prstGeom prst="rect">
            <a:avLst/>
          </a:prstGeom>
        </p:spPr>
      </p:pic>
      <p:sp>
        <p:nvSpPr>
          <p:cNvPr id="26" name="页脚占位符 1">
            <a:extLst>
              <a:ext uri="{FF2B5EF4-FFF2-40B4-BE49-F238E27FC236}">
                <a16:creationId xmlns:a16="http://schemas.microsoft.com/office/drawing/2014/main" id="{9CC9BC1B-A120-88D2-BE1E-91B2B9919F3A}"/>
              </a:ext>
            </a:extLst>
          </p:cNvPr>
          <p:cNvSpPr txBox="1">
            <a:spLocks/>
          </p:cNvSpPr>
          <p:nvPr/>
        </p:nvSpPr>
        <p:spPr>
          <a:xfrm>
            <a:off x="1138464" y="6554500"/>
            <a:ext cx="9899647" cy="28950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APCTP Focus Program																   Pohang, Korea, July 2022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85FF7E6-D5A0-E211-60BB-CE495B8468AE}"/>
              </a:ext>
            </a:extLst>
          </p:cNvPr>
          <p:cNvSpPr txBox="1"/>
          <p:nvPr/>
        </p:nvSpPr>
        <p:spPr>
          <a:xfrm>
            <a:off x="515983" y="924704"/>
            <a:ext cx="56348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zh-CN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Segoe UI" panose="020B0502040204020203" pitchFamily="34" charset="0"/>
              </a:rPr>
              <a:t>The spin alignment of the vector meson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7B667CFB-2CFF-B343-0158-0A244D4BBCCC}"/>
              </a:ext>
            </a:extLst>
          </p:cNvPr>
          <p:cNvSpPr txBox="1"/>
          <p:nvPr/>
        </p:nvSpPr>
        <p:spPr>
          <a:xfrm>
            <a:off x="911174" y="1583873"/>
            <a:ext cx="1239689" cy="307777"/>
          </a:xfrm>
          <a:prstGeom prst="rect">
            <a:avLst/>
          </a:prstGeom>
          <a:noFill/>
        </p:spPr>
        <p:txBody>
          <a:bodyPr wrap="none" lIns="7200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b="1" dirty="0"/>
              <a:t>In SIDIS:</a:t>
            </a:r>
            <a:endParaRPr lang="zh-CN" altLang="en-US" sz="2000" b="1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EFE45DE-0445-48DF-A239-BE769F42EC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293" y="2112741"/>
            <a:ext cx="4544066" cy="35867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7BE64C63-1BF1-946A-C1BA-B876845F7F39}"/>
                  </a:ext>
                </a:extLst>
              </p:cNvPr>
              <p:cNvSpPr txBox="1"/>
              <p:nvPr/>
            </p:nvSpPr>
            <p:spPr>
              <a:xfrm>
                <a:off x="1084623" y="5667686"/>
                <a:ext cx="3895584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000" dirty="0"/>
                  <a:t>A rough numerical estimate of the spin alignment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∗0</m:t>
                        </m:r>
                      </m:sup>
                    </m:sSup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production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7BE64C63-1BF1-946A-C1BA-B876845F7F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623" y="5667686"/>
                <a:ext cx="3895584" cy="707886"/>
              </a:xfrm>
              <a:prstGeom prst="rect">
                <a:avLst/>
              </a:prstGeom>
              <a:blipFill>
                <a:blip r:embed="rId5"/>
                <a:stretch>
                  <a:fillRect l="-1721" t="-5172" b="-146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8EB5E1BB-033F-74CD-2C3C-769E328D374E}"/>
                  </a:ext>
                </a:extLst>
              </p:cNvPr>
              <p:cNvSpPr txBox="1"/>
              <p:nvPr/>
            </p:nvSpPr>
            <p:spPr>
              <a:xfrm>
                <a:off x="5310051" y="1699078"/>
                <a:ext cx="6441656" cy="5207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⟨</m:t>
                    </m:r>
                    <m:sSubSup>
                      <m:sSubSup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</m:acc>
                      </m:e>
                      <m:sub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00</m:t>
                        </m:r>
                      </m:sub>
                      <m:sup>
                        <m:sSup>
                          <m:sSupPr>
                            <m:ctrlP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∗0</m:t>
                            </m:r>
                          </m:sup>
                        </m:sSup>
                      </m:sup>
                    </m:sSubSup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</a:rPr>
                  <a:t> deviates from 1/3 at both low and high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altLang="zh-C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8EB5E1BB-033F-74CD-2C3C-769E328D37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0051" y="1699078"/>
                <a:ext cx="6441656" cy="520720"/>
              </a:xfrm>
              <a:prstGeom prst="rect">
                <a:avLst/>
              </a:prstGeom>
              <a:blipFill>
                <a:blip r:embed="rId6"/>
                <a:stretch>
                  <a:fillRect b="-270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B8AF3B63-D58D-0687-5B63-AD04516B2BC5}"/>
                  </a:ext>
                </a:extLst>
              </p:cNvPr>
              <p:cNvSpPr txBox="1"/>
              <p:nvPr/>
            </p:nvSpPr>
            <p:spPr>
              <a:xfrm>
                <a:off x="5310050" y="2290359"/>
                <a:ext cx="6192000" cy="5207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⟨</m:t>
                    </m:r>
                    <m:sSubSup>
                      <m:sSubSup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</m:acc>
                      </m:e>
                      <m:sub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00</m:t>
                        </m:r>
                      </m:sub>
                      <m:sup>
                        <m:sSup>
                          <m:sSupPr>
                            <m:ctrlP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∗0</m:t>
                            </m:r>
                          </m:sup>
                        </m:sSup>
                      </m:sup>
                    </m:sSubSup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</a:rPr>
                  <a:t> increases monotonically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endParaRPr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B8AF3B63-D58D-0687-5B63-AD04516B2B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0050" y="2290359"/>
                <a:ext cx="6192000" cy="520720"/>
              </a:xfrm>
              <a:prstGeom prst="rect">
                <a:avLst/>
              </a:prstGeom>
              <a:blipFill>
                <a:blip r:embed="rId7"/>
                <a:stretch>
                  <a:fillRect b="-270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C377E9FE-5AF7-5E7E-5005-A1E9898D337C}"/>
                  </a:ext>
                </a:extLst>
              </p:cNvPr>
              <p:cNvSpPr txBox="1"/>
              <p:nvPr/>
            </p:nvSpPr>
            <p:spPr>
              <a:xfrm>
                <a:off x="1407605" y="3284661"/>
                <a:ext cx="588879" cy="2326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C377E9FE-5AF7-5E7E-5005-A1E9898D33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605" y="3284661"/>
                <a:ext cx="588879" cy="232692"/>
              </a:xfrm>
              <a:prstGeom prst="rect">
                <a:avLst/>
              </a:prstGeom>
              <a:blipFill>
                <a:blip r:embed="rId8"/>
                <a:stretch>
                  <a:fillRect l="-7216" r="-8247" b="-236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" name="图片 50">
            <a:extLst>
              <a:ext uri="{FF2B5EF4-FFF2-40B4-BE49-F238E27FC236}">
                <a16:creationId xmlns:a16="http://schemas.microsoft.com/office/drawing/2014/main" id="{2E3EC7C8-F01C-8A3E-4736-19EADC83551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37503" y="4834789"/>
            <a:ext cx="2626953" cy="14833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23CD8AAE-38A7-F9C3-FD22-1AE89C55516E}"/>
                  </a:ext>
                </a:extLst>
              </p:cNvPr>
              <p:cNvSpPr txBox="1"/>
              <p:nvPr/>
            </p:nvSpPr>
            <p:spPr>
              <a:xfrm>
                <a:off x="6905186" y="3910636"/>
                <a:ext cx="4816136" cy="140384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altLang="zh-CN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zh-CN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num>
                        <m:den>
                          <m:r>
                            <a:rPr kumimoji="0" lang="en-US" altLang="zh-CN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4</m:t>
                          </m:r>
                          <m:r>
                            <a:rPr kumimoji="0" lang="en-US" altLang="zh-CN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𝜋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kumimoji="0" lang="en-US" altLang="zh-CN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altLang="zh-CN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lang="en-US" altLang="zh-CN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altLang="zh-CN" sz="1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altLang="zh-CN" sz="1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00</m:t>
                                  </m:r>
                                </m:sub>
                              </m:sSub>
                            </m:num>
                            <m:den>
                              <m:r>
                                <a:rPr kumimoji="0" lang="en-US" altLang="zh-CN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den>
                          </m:f>
                          <m:r>
                            <a:rPr kumimoji="0" lang="en-US" altLang="zh-CN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+</m:t>
                          </m:r>
                          <m:f>
                            <m:fPr>
                              <m:ctrlPr>
                                <a:rPr kumimoji="0" lang="en-US" altLang="zh-CN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altLang="zh-CN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3</m:t>
                              </m:r>
                              <m:sSub>
                                <m:sSubPr>
                                  <m:ctrlPr>
                                    <a:rPr kumimoji="0" lang="en-US" altLang="zh-CN" sz="1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CN" sz="1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kumimoji="0" lang="en-US" altLang="zh-CN" sz="1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00</m:t>
                                  </m:r>
                                </m:sub>
                              </m:sSub>
                              <m:r>
                                <a:rPr kumimoji="0" lang="en-US" altLang="zh-CN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−1</m:t>
                              </m:r>
                            </m:num>
                            <m:den>
                              <m:r>
                                <a:rPr kumimoji="0" lang="en-US" altLang="zh-CN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den>
                          </m:f>
                          <m:func>
                            <m:funcPr>
                              <m:ctrlPr>
                                <a:rPr kumimoji="0" lang="en-US" altLang="zh-CN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kumimoji="0" lang="en-US" altLang="zh-CN" sz="1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US" altLang="zh-CN" sz="14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kumimoji="0" lang="en-US" altLang="zh-CN" sz="1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sSup>
                                <m:sSupPr>
                                  <m:ctrlPr>
                                    <a:rPr kumimoji="0" lang="en-US" altLang="zh-CN" sz="1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altLang="zh-CN" sz="1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𝜃</m:t>
                                  </m:r>
                                </m:e>
                                <m:sup>
                                  <m:r>
                                    <a:rPr kumimoji="0" lang="en-US" altLang="zh-CN" sz="1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func>
                          <m:r>
                            <a:rPr kumimoji="0" lang="en-US" altLang="zh-CN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kumimoji="0" lang="en-US" altLang="zh-CN" sz="1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Re</m:t>
                          </m:r>
                          <m:sSub>
                            <m:sSubPr>
                              <m:ctrlPr>
                                <a:rPr kumimoji="0" lang="en-US" altLang="zh-CN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zh-CN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𝜌</m:t>
                              </m:r>
                            </m:e>
                            <m:sub>
                              <m:r>
                                <a:rPr kumimoji="0" lang="en-US" altLang="zh-CN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1−1</m:t>
                              </m:r>
                            </m:sub>
                          </m:sSub>
                          <m:func>
                            <m:funcPr>
                              <m:ctrlPr>
                                <a:rPr kumimoji="0" lang="en-US" altLang="zh-CN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kumimoji="0" lang="en-US" altLang="zh-CN" sz="1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US" altLang="zh-CN" sz="14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kumimoji="0" lang="en-US" altLang="zh-CN" sz="1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sSup>
                                <m:sSupPr>
                                  <m:ctrlPr>
                                    <a:rPr kumimoji="0" lang="en-US" altLang="zh-CN" sz="1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altLang="zh-CN" sz="1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𝜃</m:t>
                                  </m:r>
                                </m:e>
                                <m:sup>
                                  <m:r>
                                    <a:rPr kumimoji="0" lang="en-US" altLang="zh-CN" sz="1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func>
                          <m:func>
                            <m:funcPr>
                              <m:ctrlPr>
                                <a:rPr kumimoji="0" lang="en-US" altLang="zh-CN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kumimoji="0" lang="en-US" altLang="zh-CN" sz="14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cos</m:t>
                              </m:r>
                            </m:fName>
                            <m:e>
                              <m:r>
                                <a:rPr kumimoji="0" lang="en-US" altLang="zh-CN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kumimoji="0" lang="en-US" altLang="zh-CN" sz="1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altLang="zh-CN" sz="1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𝜑</m:t>
                                  </m:r>
                                </m:e>
                                <m:sup>
                                  <m:r>
                                    <a:rPr kumimoji="0" lang="en-US" altLang="zh-CN" sz="1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func>
                          <m:r>
                            <a:rPr kumimoji="0" lang="en-US" altLang="zh-CN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f>
                            <m:fPr>
                              <m:ctrlPr>
                                <a:rPr kumimoji="0" lang="en-US" altLang="zh-CN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altLang="zh-CN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kumimoji="0" lang="en-US" altLang="zh-CN" sz="1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kumimoji="0" lang="en-US" altLang="zh-CN" sz="1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  <m:r>
                            <m:rPr>
                              <m:sty m:val="p"/>
                            </m:rPr>
                            <a:rPr kumimoji="0" lang="en-US" altLang="zh-CN" sz="1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Re</m:t>
                          </m:r>
                          <m:d>
                            <m:dPr>
                              <m:ctrlPr>
                                <a:rPr kumimoji="0" lang="en-US" altLang="zh-CN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altLang="zh-CN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zh-CN" sz="1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CN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CN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altLang="zh-CN" sz="1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altLang="zh-CN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func>
                            <m:funcPr>
                              <m:ctrlPr>
                                <a:rPr kumimoji="0" lang="en-US" altLang="zh-CN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kumimoji="0" lang="en-US" altLang="zh-CN" sz="14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sin</m:t>
                              </m:r>
                            </m:fName>
                            <m:e>
                              <m:r>
                                <a:rPr kumimoji="0" lang="en-US" altLang="zh-CN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kumimoji="0" lang="en-US" altLang="zh-CN" sz="1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altLang="zh-CN" sz="1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𝜃</m:t>
                                  </m:r>
                                </m:e>
                                <m:sup>
                                  <m:r>
                                    <a:rPr kumimoji="0" lang="en-US" altLang="zh-CN" sz="1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func>
                          <m:func>
                            <m:funcPr>
                              <m:ctrlPr>
                                <a:rPr kumimoji="0" lang="en-US" altLang="zh-CN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kumimoji="0" lang="en-US" altLang="zh-CN" sz="14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cos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kumimoji="0" lang="en-US" altLang="zh-CN" sz="1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altLang="zh-CN" sz="1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𝜑</m:t>
                                  </m:r>
                                </m:e>
                                <m:sup>
                                  <m:r>
                                    <a:rPr kumimoji="0" lang="en-US" altLang="zh-CN" sz="1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func>
                          <m:r>
                            <a:rPr kumimoji="0" lang="en-US" altLang="zh-CN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kumimoji="0" lang="en-US" altLang="zh-CN" sz="1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Im</m:t>
                          </m:r>
                          <m:sSub>
                            <m:sSubPr>
                              <m:ctrlPr>
                                <a:rPr lang="en-US" altLang="zh-CN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zh-CN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1−1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altLang="zh-CN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altLang="zh-CN" sz="1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400" b="0" i="0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US" altLang="zh-CN" sz="1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sSup>
                                <m:sSupPr>
                                  <m:ctrlPr>
                                    <a:rPr lang="en-US" altLang="zh-CN" sz="1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p>
                                  <m:r>
                                    <a:rPr lang="en-US" altLang="zh-CN" sz="1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func>
                          <m:func>
                            <m:funcPr>
                              <m:ctrlPr>
                                <a:rPr lang="en-US" altLang="zh-CN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1400" b="0" i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altLang="zh-CN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altLang="zh-CN" sz="1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p>
                                  <m:r>
                                    <a:rPr lang="en-US" altLang="zh-CN" sz="1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func>
                          <m:r>
                            <a:rPr lang="en-US" altLang="zh-CN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CN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altLang="zh-CN" sz="1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sz="1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  <m:r>
                            <m:rPr>
                              <m:sty m:val="p"/>
                            </m:rPr>
                            <a:rPr lang="en-US" altLang="zh-CN" sz="14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Im</m:t>
                          </m:r>
                          <m:d>
                            <m:dPr>
                              <m:ctrlPr>
                                <a:rPr lang="en-US" altLang="zh-CN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altLang="zh-CN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zh-CN" sz="1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CN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CN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altLang="zh-CN" sz="1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altLang="zh-CN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func>
                            <m:funcPr>
                              <m:ctrlPr>
                                <a:rPr lang="en-US" altLang="zh-CN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1400" b="0" i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altLang="zh-CN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altLang="zh-CN" sz="1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p>
                                  <m:r>
                                    <a:rPr lang="en-US" altLang="zh-CN" sz="1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func>
                          <m:func>
                            <m:funcPr>
                              <m:ctrlPr>
                                <a:rPr lang="en-US" altLang="zh-CN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1400" b="0" i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US" altLang="zh-CN" sz="1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p>
                                  <m:r>
                                    <a:rPr lang="en-US" altLang="zh-CN" sz="1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func>
                        </m:e>
                      </m:d>
                    </m:oMath>
                  </m:oMathPara>
                </a14:m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23CD8AAE-38A7-F9C3-FD22-1AE89C5551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5186" y="3910636"/>
                <a:ext cx="4816136" cy="1403846"/>
              </a:xfrm>
              <a:prstGeom prst="rect">
                <a:avLst/>
              </a:prstGeom>
              <a:blipFill>
                <a:blip r:embed="rId10"/>
                <a:stretch>
                  <a:fillRect l="-10506" t="-77391" b="-1108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3004CC97-832E-EA23-EF0B-2F195A249FED}"/>
                  </a:ext>
                </a:extLst>
              </p:cNvPr>
              <p:cNvSpPr/>
              <p:nvPr/>
            </p:nvSpPr>
            <p:spPr>
              <a:xfrm>
                <a:off x="5529047" y="4002504"/>
                <a:ext cx="1487182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𝑊</m:t>
                      </m:r>
                      <m:r>
                        <a:rPr kumimoji="0" lang="en-US" altLang="zh-CN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(</m:t>
                      </m:r>
                      <m:func>
                        <m:funcPr>
                          <m:ctrlPr>
                            <a:rPr kumimoji="0" lang="en-US" altLang="zh-CN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US" altLang="zh-CN" sz="1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cos</m:t>
                          </m:r>
                        </m:fName>
                        <m:e>
                          <m:sSup>
                            <m:sSupPr>
                              <m:ctrlPr>
                                <a:rPr kumimoji="0" lang="en-US" altLang="zh-CN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altLang="zh-CN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𝜃</m:t>
                              </m:r>
                            </m:e>
                            <m:sup>
                              <m:r>
                                <a:rPr kumimoji="0" lang="en-US" altLang="zh-CN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∗</m:t>
                              </m:r>
                            </m:sup>
                          </m:sSup>
                          <m:r>
                            <a:rPr kumimoji="0" lang="en-US" altLang="zh-CN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sSup>
                            <m:sSupPr>
                              <m:ctrlPr>
                                <a:rPr kumimoji="0" lang="en-US" altLang="zh-CN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altLang="zh-CN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𝜑</m:t>
                              </m:r>
                            </m:e>
                            <m:sup>
                              <m:r>
                                <a:rPr kumimoji="0" lang="en-US" altLang="zh-CN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∗</m:t>
                              </m:r>
                            </m:sup>
                          </m:sSup>
                        </m:e>
                      </m:func>
                      <m:r>
                        <a:rPr kumimoji="0" lang="en-US" altLang="zh-CN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)</m:t>
                      </m:r>
                      <m:r>
                        <a:rPr kumimoji="0" lang="en-US" altLang="zh-CN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3004CC97-832E-EA23-EF0B-2F195A249F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9047" y="4002504"/>
                <a:ext cx="1487182" cy="307777"/>
              </a:xfrm>
              <a:prstGeom prst="rect">
                <a:avLst/>
              </a:prstGeom>
              <a:blipFill>
                <a:blip r:embed="rId11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0C6CAA21-36BB-1EFA-3874-49905D84B12A}"/>
                  </a:ext>
                </a:extLst>
              </p:cNvPr>
              <p:cNvSpPr txBox="1"/>
              <p:nvPr/>
            </p:nvSpPr>
            <p:spPr>
              <a:xfrm>
                <a:off x="6620300" y="5422590"/>
                <a:ext cx="2885719" cy="40331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altLang="zh-CN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zh-CN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num>
                        <m:den>
                          <m:r>
                            <a:rPr kumimoji="0" lang="en-US" altLang="zh-CN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4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kumimoji="0" lang="en-US" altLang="zh-CN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zh-CN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1−</m:t>
                          </m:r>
                          <m:sSub>
                            <m:sSubPr>
                              <m:ctrlPr>
                                <a:rPr kumimoji="0" lang="en-US" altLang="zh-CN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zh-CN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𝜌</m:t>
                              </m:r>
                            </m:e>
                            <m:sub>
                              <m:r>
                                <a:rPr kumimoji="0" lang="en-US" altLang="zh-CN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00</m:t>
                              </m:r>
                            </m:sub>
                          </m:sSub>
                          <m:r>
                            <a:rPr lang="en-US" altLang="zh-CN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+(3</m:t>
                          </m:r>
                          <m:sSub>
                            <m:sSubPr>
                              <m:ctrlPr>
                                <a:rPr lang="en-US" altLang="zh-CN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zh-CN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00</m:t>
                              </m:r>
                            </m:sub>
                          </m:sSub>
                          <m:r>
                            <a:rPr lang="en-US" altLang="zh-CN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kumimoji="0" lang="en-US" altLang="zh-CN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)</m:t>
                          </m:r>
                          <m:func>
                            <m:funcPr>
                              <m:ctrlPr>
                                <a:rPr kumimoji="0" lang="en-US" altLang="zh-CN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kumimoji="0" lang="en-US" altLang="zh-CN" sz="1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US" altLang="zh-CN" sz="14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kumimoji="0" lang="en-US" altLang="zh-CN" sz="1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sSup>
                                <m:sSupPr>
                                  <m:ctrlPr>
                                    <a:rPr kumimoji="0" lang="en-US" altLang="zh-CN" sz="1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altLang="zh-CN" sz="1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𝜃</m:t>
                                  </m:r>
                                </m:e>
                                <m:sup>
                                  <m:r>
                                    <a:rPr kumimoji="0" lang="en-US" altLang="zh-CN" sz="1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func>
                        </m:e>
                      </m:d>
                    </m:oMath>
                  </m:oMathPara>
                </a14:m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0C6CAA21-36BB-1EFA-3874-49905D84B1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0300" y="5422590"/>
                <a:ext cx="2885719" cy="403316"/>
              </a:xfrm>
              <a:prstGeom prst="rect">
                <a:avLst/>
              </a:prstGeom>
              <a:blipFill>
                <a:blip r:embed="rId12"/>
                <a:stretch>
                  <a:fillRect t="-1515" b="-13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DE8ED0FB-BDD0-3577-EB7E-BB310AC71A2B}"/>
                  </a:ext>
                </a:extLst>
              </p:cNvPr>
              <p:cNvSpPr/>
              <p:nvPr/>
            </p:nvSpPr>
            <p:spPr>
              <a:xfrm>
                <a:off x="5633681" y="5499934"/>
                <a:ext cx="1231716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𝑊</m:t>
                      </m:r>
                      <m:r>
                        <a:rPr kumimoji="0" lang="en-US" altLang="zh-CN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(</m:t>
                      </m:r>
                      <m:func>
                        <m:funcPr>
                          <m:ctrlPr>
                            <a:rPr kumimoji="0" lang="en-US" altLang="zh-CN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US" altLang="zh-CN" sz="1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cos</m:t>
                          </m:r>
                        </m:fName>
                        <m:e>
                          <m:sSup>
                            <m:sSupPr>
                              <m:ctrlPr>
                                <a:rPr kumimoji="0" lang="en-US" altLang="zh-CN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altLang="zh-CN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𝜃</m:t>
                              </m:r>
                            </m:e>
                            <m:sup>
                              <m:r>
                                <a:rPr kumimoji="0" lang="en-US" altLang="zh-CN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∗</m:t>
                              </m:r>
                            </m:sup>
                          </m:sSup>
                        </m:e>
                      </m:func>
                      <m:r>
                        <a:rPr kumimoji="0" lang="en-US" altLang="zh-CN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)</m:t>
                      </m:r>
                      <m:r>
                        <a:rPr kumimoji="0" lang="en-US" altLang="zh-CN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DE8ED0FB-BDD0-3577-EB7E-BB310AC71A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3681" y="5499934"/>
                <a:ext cx="1231716" cy="307777"/>
              </a:xfrm>
              <a:prstGeom prst="rect">
                <a:avLst/>
              </a:prstGeom>
              <a:blipFill>
                <a:blip r:embed="rId13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文本框 23">
            <a:extLst>
              <a:ext uri="{FF2B5EF4-FFF2-40B4-BE49-F238E27FC236}">
                <a16:creationId xmlns:a16="http://schemas.microsoft.com/office/drawing/2014/main" id="{7B6871DF-60B4-C543-7198-3AB340DE0B34}"/>
              </a:ext>
            </a:extLst>
          </p:cNvPr>
          <p:cNvSpPr txBox="1"/>
          <p:nvPr/>
        </p:nvSpPr>
        <p:spPr>
          <a:xfrm>
            <a:off x="5756648" y="5928593"/>
            <a:ext cx="29635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/>
              <a:t>OPAL Collaboration, K. </a:t>
            </a:r>
            <a:r>
              <a:rPr lang="en-US" altLang="zh-CN" sz="1400" dirty="0" err="1"/>
              <a:t>Ackerstaff</a:t>
            </a:r>
            <a:r>
              <a:rPr lang="en-US" altLang="zh-CN" sz="1400" dirty="0"/>
              <a:t> et al., Z. Phys. C 74, 437 (1997)</a:t>
            </a:r>
            <a:endParaRPr lang="zh-CN" altLang="en-US" sz="1400" dirty="0"/>
          </a:p>
        </p:txBody>
      </p:sp>
      <p:sp>
        <p:nvSpPr>
          <p:cNvPr id="27" name="Rectangle 11">
            <a:extLst>
              <a:ext uri="{FF2B5EF4-FFF2-40B4-BE49-F238E27FC236}">
                <a16:creationId xmlns:a16="http://schemas.microsoft.com/office/drawing/2014/main" id="{DF490110-E388-4192-0649-77CFE69B7A01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492931" y="3796285"/>
            <a:ext cx="6192000" cy="36000"/>
          </a:xfrm>
          <a:prstGeom prst="rect">
            <a:avLst/>
          </a:prstGeom>
          <a:gradFill flip="none" rotWithShape="1">
            <a:gsLst>
              <a:gs pos="31000">
                <a:schemeClr val="tx2">
                  <a:lumMod val="40000"/>
                  <a:lumOff val="60000"/>
                </a:schemeClr>
              </a:gs>
              <a:gs pos="94000">
                <a:srgbClr val="FFFFFF"/>
              </a:gs>
            </a:gsLst>
            <a:lin ang="0" scaled="1"/>
            <a:tileRect/>
          </a:gradFill>
          <a:ln>
            <a:noFill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29" name="Rectangle 11">
            <a:extLst>
              <a:ext uri="{FF2B5EF4-FFF2-40B4-BE49-F238E27FC236}">
                <a16:creationId xmlns:a16="http://schemas.microsoft.com/office/drawing/2014/main" id="{572E80D7-41A7-11B4-76E2-8336FF9F4ED4}"/>
              </a:ext>
            </a:extLst>
          </p:cNvPr>
          <p:cNvSpPr>
            <a:spLocks noChangeArrowheads="1"/>
          </p:cNvSpPr>
          <p:nvPr/>
        </p:nvSpPr>
        <p:spPr bwMode="auto">
          <a:xfrm rot="5400000" flipV="1">
            <a:off x="4158852" y="5160853"/>
            <a:ext cx="2700000" cy="36000"/>
          </a:xfrm>
          <a:prstGeom prst="rect">
            <a:avLst/>
          </a:prstGeom>
          <a:gradFill flip="none" rotWithShape="1">
            <a:gsLst>
              <a:gs pos="31000">
                <a:schemeClr val="tx2">
                  <a:lumMod val="40000"/>
                  <a:lumOff val="60000"/>
                </a:schemeClr>
              </a:gs>
              <a:gs pos="94000">
                <a:srgbClr val="FFFFFF"/>
              </a:gs>
            </a:gsLst>
            <a:lin ang="0" scaled="1"/>
            <a:tileRect/>
          </a:gradFill>
          <a:ln>
            <a:noFill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EDDED08D-3281-C5DB-F017-F1A8BD149DD8}"/>
              </a:ext>
            </a:extLst>
          </p:cNvPr>
          <p:cNvSpPr txBox="1"/>
          <p:nvPr/>
        </p:nvSpPr>
        <p:spPr>
          <a:xfrm>
            <a:off x="5310050" y="2923143"/>
            <a:ext cx="6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FF0000"/>
                </a:solidFill>
              </a:rPr>
              <a:t>Scale dependence is relatively small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99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  <p:bldP spid="23" grpId="0"/>
      <p:bldP spid="24" grpId="0"/>
      <p:bldP spid="27" grpId="0" animBg="1"/>
      <p:bldP spid="2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113814" y="6574824"/>
            <a:ext cx="537999" cy="289529"/>
          </a:xfrm>
        </p:spPr>
        <p:txBody>
          <a:bodyPr vert="horz" lIns="91440" tIns="45720" rIns="91440" bIns="45720" rtlCol="0" anchor="ctr"/>
          <a:lstStyle/>
          <a:p>
            <a:fld id="{5B0B1AAF-D06A-4A49-BC8C-8D22FA04DBBB}" type="slidenum">
              <a:rPr lang="zh-CN" altLang="en-US"/>
              <a:pPr/>
              <a:t>27</a:t>
            </a:fld>
            <a:endParaRPr lang="zh-CN" altLang="en-US" dirty="0"/>
          </a:p>
        </p:txBody>
      </p:sp>
      <p:cxnSp>
        <p:nvCxnSpPr>
          <p:cNvPr id="3" name="直接连接符 2"/>
          <p:cNvCxnSpPr/>
          <p:nvPr/>
        </p:nvCxnSpPr>
        <p:spPr>
          <a:xfrm>
            <a:off x="0" y="6554501"/>
            <a:ext cx="1219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5182931" y="89107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主要内容</a:t>
            </a:r>
          </a:p>
        </p:txBody>
      </p:sp>
      <p:sp>
        <p:nvSpPr>
          <p:cNvPr id="9" name="矩形 8"/>
          <p:cNvSpPr/>
          <p:nvPr/>
        </p:nvSpPr>
        <p:spPr>
          <a:xfrm>
            <a:off x="0" y="0"/>
            <a:ext cx="12193200" cy="720000"/>
          </a:xfrm>
          <a:prstGeom prst="rect">
            <a:avLst/>
          </a:prstGeom>
          <a:solidFill>
            <a:srgbClr val="0081E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342891"/>
            <a:r>
              <a:rPr lang="en-US" altLang="zh-CN" sz="36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8EF62AF-336F-492B-8433-9F1489087E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00" y="0"/>
            <a:ext cx="727200" cy="727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5D146BB6-0129-4D4A-A920-0CB46E61553B}"/>
                  </a:ext>
                </a:extLst>
              </p:cNvPr>
              <p:cNvSpPr/>
              <p:nvPr/>
            </p:nvSpPr>
            <p:spPr>
              <a:xfrm>
                <a:off x="748800" y="1433319"/>
                <a:ext cx="10706522" cy="26607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spcAft>
                    <a:spcPts val="1200"/>
                  </a:spcAft>
                  <a:buFont typeface="Wingdings" panose="05000000000000000000" pitchFamily="2" charset="2"/>
                  <a:buChar char="p"/>
                </a:pPr>
                <a:r>
                  <a:rPr lang="en-US" altLang="zh-CN" sz="2000" dirty="0">
                    <a:solidFill>
                      <a:prstClr val="black"/>
                    </a:solidFill>
                    <a:cs typeface="Segoe UI" panose="020B0502040204020203" pitchFamily="34" charset="0"/>
                  </a:rPr>
                  <a:t>We make a kinematic analysis for polarized vector meson production SIDIS. Considering the parity violating effects, the cross section is expressed by 81 structure functions.</a:t>
                </a:r>
              </a:p>
              <a:p>
                <a:pPr marL="342900" indent="-342900">
                  <a:lnSpc>
                    <a:spcPct val="150000"/>
                  </a:lnSpc>
                  <a:spcAft>
                    <a:spcPts val="1200"/>
                  </a:spcAft>
                  <a:buFont typeface="Wingdings" panose="05000000000000000000" pitchFamily="2" charset="2"/>
                  <a:buChar char="p"/>
                </a:pPr>
                <a:r>
                  <a:rPr lang="en-US" altLang="zh-CN" sz="2000" dirty="0"/>
                  <a:t>We give a parton model calculation in TMD factorization. There are 27 nonzero SFs at the leading twist; 15 tensor polarization dependent SFs; 13 new SFs generated by weak interaction.</a:t>
                </a:r>
              </a:p>
              <a:p>
                <a:pPr marL="342900" indent="-342900">
                  <a:lnSpc>
                    <a:spcPct val="150000"/>
                  </a:lnSpc>
                  <a:spcAft>
                    <a:spcPts val="1200"/>
                  </a:spcAft>
                  <a:buFont typeface="Wingdings" panose="05000000000000000000" pitchFamily="2" charset="2"/>
                  <a:buChar char="p"/>
                </a:pPr>
                <a:r>
                  <a:rPr lang="en-US" altLang="zh-CN" sz="2000" dirty="0"/>
                  <a:t>A rough numerical estimate of the spin alignment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∗0</m:t>
                        </m:r>
                      </m:sup>
                    </m:sSup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production is given.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5D146BB6-0129-4D4A-A920-0CB46E6155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800" y="1433319"/>
                <a:ext cx="10706522" cy="2660728"/>
              </a:xfrm>
              <a:prstGeom prst="rect">
                <a:avLst/>
              </a:prstGeom>
              <a:blipFill>
                <a:blip r:embed="rId4"/>
                <a:stretch>
                  <a:fillRect l="-513" r="-57" b="-29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本框 16">
            <a:extLst>
              <a:ext uri="{FF2B5EF4-FFF2-40B4-BE49-F238E27FC236}">
                <a16:creationId xmlns:a16="http://schemas.microsoft.com/office/drawing/2014/main" id="{87CE9D74-CE14-4EA8-8DB1-7047F4A3F757}"/>
              </a:ext>
            </a:extLst>
          </p:cNvPr>
          <p:cNvSpPr txBox="1"/>
          <p:nvPr/>
        </p:nvSpPr>
        <p:spPr>
          <a:xfrm>
            <a:off x="4777347" y="4807366"/>
            <a:ext cx="6945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Thank you for your attention!</a:t>
            </a:r>
            <a:endParaRPr lang="zh-CN" altLang="en-US" sz="4000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页脚占位符 1">
            <a:extLst>
              <a:ext uri="{FF2B5EF4-FFF2-40B4-BE49-F238E27FC236}">
                <a16:creationId xmlns:a16="http://schemas.microsoft.com/office/drawing/2014/main" id="{93684D15-4CEC-2DC2-8160-678EF073C46E}"/>
              </a:ext>
            </a:extLst>
          </p:cNvPr>
          <p:cNvSpPr txBox="1">
            <a:spLocks/>
          </p:cNvSpPr>
          <p:nvPr/>
        </p:nvSpPr>
        <p:spPr>
          <a:xfrm>
            <a:off x="1138464" y="6554500"/>
            <a:ext cx="9899647" cy="28950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dirty="0"/>
              <a:t>APCTP Focus Program																   Pohang, Korea, July 2022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5460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113814" y="6574824"/>
            <a:ext cx="537999" cy="289529"/>
          </a:xfrm>
        </p:spPr>
        <p:txBody>
          <a:bodyPr vert="horz" lIns="91440" tIns="45720" rIns="91440" bIns="45720" rtlCol="0" anchor="ctr"/>
          <a:lstStyle/>
          <a:p>
            <a:fld id="{5B0B1AAF-D06A-4A49-BC8C-8D22FA04DBBB}" type="slidenum">
              <a:rPr lang="zh-CN" altLang="en-US"/>
              <a:pPr/>
              <a:t>3</a:t>
            </a:fld>
            <a:endParaRPr lang="zh-CN" altLang="en-US" dirty="0"/>
          </a:p>
        </p:txBody>
      </p:sp>
      <p:cxnSp>
        <p:nvCxnSpPr>
          <p:cNvPr id="3" name="直接连接符 2"/>
          <p:cNvCxnSpPr/>
          <p:nvPr/>
        </p:nvCxnSpPr>
        <p:spPr>
          <a:xfrm>
            <a:off x="0" y="6554501"/>
            <a:ext cx="1219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5182931" y="89107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主要内容</a:t>
            </a:r>
          </a:p>
        </p:txBody>
      </p:sp>
      <p:sp>
        <p:nvSpPr>
          <p:cNvPr id="9" name="矩形 8"/>
          <p:cNvSpPr/>
          <p:nvPr/>
        </p:nvSpPr>
        <p:spPr>
          <a:xfrm>
            <a:off x="0" y="0"/>
            <a:ext cx="12193200" cy="720000"/>
          </a:xfrm>
          <a:prstGeom prst="rect">
            <a:avLst/>
          </a:prstGeom>
          <a:solidFill>
            <a:srgbClr val="0081E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342891"/>
            <a:r>
              <a:rPr lang="en-US" altLang="zh-CN" sz="36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  <a:endParaRPr lang="zh-CN" altLang="en-US" sz="3200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" name="表格 26">
                <a:extLst>
                  <a:ext uri="{FF2B5EF4-FFF2-40B4-BE49-F238E27FC236}">
                    <a16:creationId xmlns:a16="http://schemas.microsoft.com/office/drawing/2014/main" id="{B7D13EE7-7C54-49BC-B371-7742DEE3BE8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54060409"/>
                  </p:ext>
                </p:extLst>
              </p:nvPr>
            </p:nvGraphicFramePr>
            <p:xfrm>
              <a:off x="1128000" y="921058"/>
              <a:ext cx="9936000" cy="547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936000">
                      <a:extLst>
                        <a:ext uri="{9D8B030D-6E8A-4147-A177-3AD203B41FA5}">
                          <a16:colId xmlns:a16="http://schemas.microsoft.com/office/drawing/2014/main" val="3872315758"/>
                        </a:ext>
                      </a:extLst>
                    </a:gridCol>
                  </a:tblGrid>
                  <a:tr h="1368000">
                    <a:tc>
                      <a:txBody>
                        <a:bodyPr/>
                        <a:lstStyle/>
                        <a:p>
                          <a:pPr marL="342900" indent="-342900">
                            <a:buFont typeface="Wingdings" panose="05000000000000000000" pitchFamily="2" charset="2"/>
                            <a:buChar char="Ø"/>
                          </a:pPr>
                          <a:r>
                            <a:rPr lang="en-US" altLang="zh-CN" sz="3200" kern="1200" noProof="0" dirty="0"/>
                            <a:t>Introduction</a:t>
                          </a:r>
                        </a:p>
                      </a:txBody>
                      <a:tcPr marL="108000" marR="0" marT="72000" marB="0" anchor="ctr">
                        <a:gradFill flip="none" rotWithShape="1">
                          <a:gsLst>
                            <a:gs pos="0">
                              <a:schemeClr val="accent1">
                                <a:lumMod val="5000"/>
                                <a:lumOff val="95000"/>
                              </a:schemeClr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31772182"/>
                      </a:ext>
                    </a:extLst>
                  </a:tr>
                  <a:tr h="1368000">
                    <a:tc>
                      <a:txBody>
                        <a:bodyPr/>
                        <a:lstStyle/>
                        <a:p>
                          <a:pPr marL="342900" marR="0" indent="-342900" algn="l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Wingdings" panose="05000000000000000000" pitchFamily="2" charset="2"/>
                            <a:buChar char="Ø"/>
                            <a:tabLst/>
                            <a:defRPr/>
                          </a:pPr>
                          <a:r>
                            <a:rPr lang="en-US" altLang="zh-CN" sz="3200" kern="1200" dirty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Kinematics and structure functions for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3200" kern="1200" smtClean="0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𝑒𝑁</m:t>
                              </m:r>
                              <m:r>
                                <a:rPr lang="en-US" altLang="zh-CN" sz="3200" kern="1200" smtClean="0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→</m:t>
                              </m:r>
                              <m:r>
                                <a:rPr lang="en-US" altLang="zh-CN" sz="3200" kern="1200" smtClean="0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𝑒𝑉𝑋</m:t>
                              </m:r>
                            </m:oMath>
                          </a14:m>
                          <a:endParaRPr lang="en-US" altLang="zh-CN" sz="3200" kern="1200" dirty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108000" marR="0" marT="72000" marB="0" anchor="ctr"/>
                    </a:tc>
                    <a:extLst>
                      <a:ext uri="{0D108BD9-81ED-4DB2-BD59-A6C34878D82A}">
                        <a16:rowId xmlns:a16="http://schemas.microsoft.com/office/drawing/2014/main" val="3260222880"/>
                      </a:ext>
                    </a:extLst>
                  </a:tr>
                  <a:tr h="1368000">
                    <a:tc>
                      <a:txBody>
                        <a:bodyPr/>
                        <a:lstStyle/>
                        <a:p>
                          <a:pPr marL="342900" marR="0" indent="-342900" algn="l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Wingdings" panose="05000000000000000000" pitchFamily="2" charset="2"/>
                            <a:buChar char="Ø"/>
                            <a:tabLst/>
                            <a:defRPr/>
                          </a:pPr>
                          <a:r>
                            <a:rPr lang="en-US" altLang="zh-CN" sz="3200" kern="1200" dirty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Parton model results and the spin alignment</a:t>
                          </a:r>
                        </a:p>
                      </a:txBody>
                      <a:tcPr marL="108000" marR="0" marT="72000" marB="0" anchor="ctr"/>
                    </a:tc>
                    <a:extLst>
                      <a:ext uri="{0D108BD9-81ED-4DB2-BD59-A6C34878D82A}">
                        <a16:rowId xmlns:a16="http://schemas.microsoft.com/office/drawing/2014/main" val="3199332151"/>
                      </a:ext>
                    </a:extLst>
                  </a:tr>
                  <a:tr h="1368000">
                    <a:tc>
                      <a:txBody>
                        <a:bodyPr/>
                        <a:lstStyle/>
                        <a:p>
                          <a:pPr marL="342900" marR="0" indent="-342900" algn="l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Wingdings" panose="05000000000000000000" pitchFamily="2" charset="2"/>
                            <a:buChar char="Ø"/>
                            <a:tabLst/>
                            <a:defRPr/>
                          </a:pPr>
                          <a:r>
                            <a:rPr lang="en-US" altLang="zh-CN" sz="3200" kern="1200" dirty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Summary</a:t>
                          </a:r>
                          <a:endParaRPr lang="zh-CN" altLang="en-US" sz="3200" kern="1200" dirty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108000" marR="0" marT="72000" marB="0" anchor="ctr"/>
                    </a:tc>
                    <a:extLst>
                      <a:ext uri="{0D108BD9-81ED-4DB2-BD59-A6C34878D82A}">
                        <a16:rowId xmlns:a16="http://schemas.microsoft.com/office/drawing/2014/main" val="107706965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7" name="表格 26">
                <a:extLst>
                  <a:ext uri="{FF2B5EF4-FFF2-40B4-BE49-F238E27FC236}">
                    <a16:creationId xmlns:a16="http://schemas.microsoft.com/office/drawing/2014/main" id="{B7D13EE7-7C54-49BC-B371-7742DEE3BE8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54060409"/>
                  </p:ext>
                </p:extLst>
              </p:nvPr>
            </p:nvGraphicFramePr>
            <p:xfrm>
              <a:off x="1128000" y="921058"/>
              <a:ext cx="9936000" cy="547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936000">
                      <a:extLst>
                        <a:ext uri="{9D8B030D-6E8A-4147-A177-3AD203B41FA5}">
                          <a16:colId xmlns:a16="http://schemas.microsoft.com/office/drawing/2014/main" val="3872315758"/>
                        </a:ext>
                      </a:extLst>
                    </a:gridCol>
                  </a:tblGrid>
                  <a:tr h="1368000">
                    <a:tc>
                      <a:txBody>
                        <a:bodyPr/>
                        <a:lstStyle/>
                        <a:p>
                          <a:pPr marL="342900" indent="-342900">
                            <a:buFont typeface="Wingdings" panose="05000000000000000000" pitchFamily="2" charset="2"/>
                            <a:buChar char="Ø"/>
                          </a:pPr>
                          <a:r>
                            <a:rPr lang="en-US" altLang="zh-CN" sz="3200" kern="1200" noProof="0" dirty="0"/>
                            <a:t>Introduction</a:t>
                          </a:r>
                        </a:p>
                      </a:txBody>
                      <a:tcPr marL="108000" marR="0" marT="72000" marB="0" anchor="ctr">
                        <a:gradFill flip="none" rotWithShape="1">
                          <a:gsLst>
                            <a:gs pos="0">
                              <a:schemeClr val="accent1">
                                <a:lumMod val="5000"/>
                                <a:lumOff val="95000"/>
                              </a:schemeClr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8100000" scaled="1"/>
                          <a:tileRect/>
                        </a:gra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31772182"/>
                      </a:ext>
                    </a:extLst>
                  </a:tr>
                  <a:tr h="13680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08000" marR="0" marT="72000" marB="0" anchor="ctr">
                        <a:blipFill>
                          <a:blip r:embed="rId3"/>
                          <a:stretch>
                            <a:fillRect l="-123" t="-100893" r="-184" b="-2013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0222880"/>
                      </a:ext>
                    </a:extLst>
                  </a:tr>
                  <a:tr h="1368000">
                    <a:tc>
                      <a:txBody>
                        <a:bodyPr/>
                        <a:lstStyle/>
                        <a:p>
                          <a:pPr marL="342900" marR="0" indent="-342900" algn="l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Wingdings" panose="05000000000000000000" pitchFamily="2" charset="2"/>
                            <a:buChar char="Ø"/>
                            <a:tabLst/>
                            <a:defRPr/>
                          </a:pPr>
                          <a:r>
                            <a:rPr lang="en-US" altLang="zh-CN" sz="3200" kern="1200" dirty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Parton model results and the spin alignment</a:t>
                          </a:r>
                        </a:p>
                      </a:txBody>
                      <a:tcPr marL="108000" marR="0" marT="72000" marB="0" anchor="ctr"/>
                    </a:tc>
                    <a:extLst>
                      <a:ext uri="{0D108BD9-81ED-4DB2-BD59-A6C34878D82A}">
                        <a16:rowId xmlns:a16="http://schemas.microsoft.com/office/drawing/2014/main" val="3199332151"/>
                      </a:ext>
                    </a:extLst>
                  </a:tr>
                  <a:tr h="1368000">
                    <a:tc>
                      <a:txBody>
                        <a:bodyPr/>
                        <a:lstStyle/>
                        <a:p>
                          <a:pPr marL="342900" marR="0" indent="-342900" algn="l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Wingdings" panose="05000000000000000000" pitchFamily="2" charset="2"/>
                            <a:buChar char="Ø"/>
                            <a:tabLst/>
                            <a:defRPr/>
                          </a:pPr>
                          <a:r>
                            <a:rPr lang="en-US" altLang="zh-CN" sz="3200" kern="1200" dirty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Summary</a:t>
                          </a:r>
                          <a:endParaRPr lang="zh-CN" altLang="en-US" sz="3200" kern="1200" dirty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108000" marR="0" marT="72000" marB="0" anchor="ctr"/>
                    </a:tc>
                    <a:extLst>
                      <a:ext uri="{0D108BD9-81ED-4DB2-BD59-A6C34878D82A}">
                        <a16:rowId xmlns:a16="http://schemas.microsoft.com/office/drawing/2014/main" val="107706965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页脚占位符 1">
            <a:extLst>
              <a:ext uri="{FF2B5EF4-FFF2-40B4-BE49-F238E27FC236}">
                <a16:creationId xmlns:a16="http://schemas.microsoft.com/office/drawing/2014/main" id="{BE9F59B0-72AE-4C47-B7F7-EB1379732FAE}"/>
              </a:ext>
            </a:extLst>
          </p:cNvPr>
          <p:cNvSpPr txBox="1">
            <a:spLocks/>
          </p:cNvSpPr>
          <p:nvPr/>
        </p:nvSpPr>
        <p:spPr>
          <a:xfrm>
            <a:off x="1138464" y="6554500"/>
            <a:ext cx="9899647" cy="28950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dirty="0"/>
              <a:t>APCTP Focus Program																   Pohang, Korea, July 2022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8EF62AF-336F-492B-8433-9F1489087E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00" y="0"/>
            <a:ext cx="727200" cy="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142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113814" y="6574824"/>
            <a:ext cx="537999" cy="289529"/>
          </a:xfrm>
        </p:spPr>
        <p:txBody>
          <a:bodyPr vert="horz" lIns="91440" tIns="45720" rIns="91440" bIns="45720" rtlCol="0" anchor="ctr"/>
          <a:lstStyle/>
          <a:p>
            <a:fld id="{5B0B1AAF-D06A-4A49-BC8C-8D22FA04DBBB}" type="slidenum">
              <a:rPr lang="zh-CN" altLang="en-US"/>
              <a:pPr/>
              <a:t>4</a:t>
            </a:fld>
            <a:endParaRPr lang="zh-CN" altLang="en-US" dirty="0"/>
          </a:p>
        </p:txBody>
      </p:sp>
      <p:cxnSp>
        <p:nvCxnSpPr>
          <p:cNvPr id="3" name="直接连接符 2"/>
          <p:cNvCxnSpPr/>
          <p:nvPr/>
        </p:nvCxnSpPr>
        <p:spPr>
          <a:xfrm>
            <a:off x="0" y="6554501"/>
            <a:ext cx="1219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5182931" y="89107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主要内容</a:t>
            </a:r>
          </a:p>
        </p:txBody>
      </p:sp>
      <p:sp>
        <p:nvSpPr>
          <p:cNvPr id="9" name="矩形 8"/>
          <p:cNvSpPr/>
          <p:nvPr/>
        </p:nvSpPr>
        <p:spPr>
          <a:xfrm>
            <a:off x="0" y="0"/>
            <a:ext cx="12193200" cy="720000"/>
          </a:xfrm>
          <a:prstGeom prst="rect">
            <a:avLst/>
          </a:prstGeom>
          <a:solidFill>
            <a:srgbClr val="0081E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342891"/>
            <a:r>
              <a:rPr lang="en-US" altLang="zh-CN" sz="36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8EF62AF-336F-492B-8433-9F1489087E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00" y="0"/>
            <a:ext cx="727200" cy="7272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9C6D3164-9C22-4C21-93BA-88C18E91C2F7}"/>
              </a:ext>
            </a:extLst>
          </p:cNvPr>
          <p:cNvSpPr txBox="1"/>
          <p:nvPr/>
        </p:nvSpPr>
        <p:spPr>
          <a:xfrm>
            <a:off x="515982" y="924704"/>
            <a:ext cx="35008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kumimoji="0" lang="en-US" altLang="zh-CN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Segoe UI" panose="020B0502040204020203" pitchFamily="34" charset="0"/>
              </a:rPr>
              <a:t>PDFs and FFs</a:t>
            </a:r>
            <a:endParaRPr lang="zh-CN" altLang="en-US" b="1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0F9A9295-4946-40E4-9978-6106E84A92B3}"/>
              </a:ext>
            </a:extLst>
          </p:cNvPr>
          <p:cNvSpPr txBox="1"/>
          <p:nvPr/>
        </p:nvSpPr>
        <p:spPr>
          <a:xfrm>
            <a:off x="819643" y="1672915"/>
            <a:ext cx="424539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Segoe UI" panose="020B0502040204020203" pitchFamily="34" charset="0"/>
                <a:ea typeface="楷体" panose="02010609060101010101" pitchFamily="49" charset="-122"/>
                <a:cs typeface="Segoe UI" panose="020B0502040204020203" pitchFamily="34" charset="0"/>
              </a:rPr>
              <a:t>Parton distribution functions (</a:t>
            </a:r>
            <a:r>
              <a:rPr lang="en-US" altLang="zh-CN" sz="2000" b="1" dirty="0">
                <a:latin typeface="Segoe UI" panose="020B0502040204020203" pitchFamily="34" charset="0"/>
                <a:ea typeface="楷体" panose="02010609060101010101" pitchFamily="49" charset="-122"/>
                <a:cs typeface="Segoe UI" panose="020B0502040204020203" pitchFamily="34" charset="0"/>
              </a:rPr>
              <a:t>PDFs</a:t>
            </a:r>
            <a:r>
              <a:rPr lang="en-US" altLang="zh-CN" sz="2000" dirty="0">
                <a:latin typeface="Segoe UI" panose="020B0502040204020203" pitchFamily="34" charset="0"/>
                <a:ea typeface="楷体" panose="02010609060101010101" pitchFamily="49" charset="-122"/>
                <a:cs typeface="Segoe UI" panose="020B0502040204020203" pitchFamily="34" charset="0"/>
              </a:rPr>
              <a:t>)</a:t>
            </a:r>
          </a:p>
          <a:p>
            <a:endParaRPr lang="en-US" altLang="zh-CN" sz="2000" i="1" dirty="0">
              <a:latin typeface="Segoe UI" panose="020B0502040204020203" pitchFamily="34" charset="0"/>
              <a:ea typeface="楷体" panose="02010609060101010101" pitchFamily="49" charset="-122"/>
              <a:cs typeface="Segoe UI" panose="020B0502040204020203" pitchFamily="34" charset="0"/>
            </a:endParaRPr>
          </a:p>
          <a:p>
            <a:endParaRPr lang="en-US" altLang="zh-CN" sz="2000" i="1" dirty="0">
              <a:latin typeface="Segoe UI" panose="020B0502040204020203" pitchFamily="34" charset="0"/>
              <a:ea typeface="楷体" panose="02010609060101010101" pitchFamily="49" charset="-122"/>
              <a:cs typeface="Segoe UI" panose="020B0502040204020203" pitchFamily="34" charset="0"/>
            </a:endParaRPr>
          </a:p>
          <a:p>
            <a:r>
              <a:rPr lang="en-US" altLang="zh-CN" sz="2000" b="1" dirty="0">
                <a:latin typeface="Segoe UI" panose="020B0502040204020203" pitchFamily="34" charset="0"/>
                <a:ea typeface="楷体" panose="02010609060101010101" pitchFamily="49" charset="-122"/>
                <a:cs typeface="Segoe UI" panose="020B0502040204020203" pitchFamily="34" charset="0"/>
              </a:rPr>
              <a:t>				   </a:t>
            </a:r>
            <a:r>
              <a:rPr lang="en-US" altLang="zh-CN" sz="2000" b="1" dirty="0">
                <a:solidFill>
                  <a:srgbClr val="FF0000"/>
                </a:solidFill>
                <a:latin typeface="Arial Narrow" panose="020B0606020202030204" pitchFamily="34" charset="0"/>
                <a:ea typeface="楷体" panose="02010609060101010101" pitchFamily="49" charset="-122"/>
                <a:cs typeface="Segoe UI" panose="020B0502040204020203" pitchFamily="34" charset="0"/>
              </a:rPr>
              <a:t>Hadron structure</a:t>
            </a:r>
            <a:endParaRPr lang="en-US" altLang="zh-CN" sz="2000" i="1" dirty="0">
              <a:solidFill>
                <a:srgbClr val="FF0000"/>
              </a:solidFill>
              <a:latin typeface="Arial Narrow" panose="020B0606020202030204" pitchFamily="34" charset="0"/>
              <a:ea typeface="楷体" panose="02010609060101010101" pitchFamily="49" charset="-122"/>
              <a:cs typeface="Segoe UI" panose="020B0502040204020203" pitchFamily="34" charset="0"/>
            </a:endParaRPr>
          </a:p>
          <a:p>
            <a:endParaRPr lang="en-US" altLang="zh-CN" sz="2000" i="1" dirty="0">
              <a:latin typeface="Segoe UI" panose="020B0502040204020203" pitchFamily="34" charset="0"/>
              <a:ea typeface="楷体" panose="02010609060101010101" pitchFamily="49" charset="-122"/>
              <a:cs typeface="Segoe UI" panose="020B0502040204020203" pitchFamily="34" charset="0"/>
            </a:endParaRPr>
          </a:p>
          <a:p>
            <a:endParaRPr lang="en-US" altLang="zh-CN" sz="2000" i="1" dirty="0">
              <a:latin typeface="Segoe UI" panose="020B0502040204020203" pitchFamily="34" charset="0"/>
              <a:ea typeface="楷体" panose="02010609060101010101" pitchFamily="49" charset="-122"/>
              <a:cs typeface="Segoe UI" panose="020B0502040204020203" pitchFamily="34" charset="0"/>
            </a:endParaRPr>
          </a:p>
          <a:p>
            <a:r>
              <a:rPr lang="en-US" altLang="zh-CN" sz="2000" dirty="0">
                <a:latin typeface="Segoe UI" panose="020B0502040204020203" pitchFamily="34" charset="0"/>
                <a:ea typeface="楷体" panose="02010609060101010101" pitchFamily="49" charset="-122"/>
                <a:cs typeface="Segoe UI" panose="020B0502040204020203" pitchFamily="34" charset="0"/>
              </a:rPr>
              <a:t>Parton momentum distribution</a:t>
            </a:r>
          </a:p>
          <a:p>
            <a:r>
              <a:rPr lang="en-US" altLang="zh-CN" sz="2000" dirty="0">
                <a:latin typeface="Segoe UI" panose="020B0502040204020203" pitchFamily="34" charset="0"/>
                <a:ea typeface="楷体" panose="02010609060101010101" pitchFamily="49" charset="-122"/>
                <a:cs typeface="Segoe UI" panose="020B0502040204020203" pitchFamily="34" charset="0"/>
              </a:rPr>
              <a:t>inside a hadron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33328023-D09C-45A6-85F1-34F190D834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187" y="2127636"/>
            <a:ext cx="1551279" cy="1120368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78A04099-4480-4E21-8E87-4A6BD56D833C}"/>
              </a:ext>
            </a:extLst>
          </p:cNvPr>
          <p:cNvSpPr txBox="1"/>
          <p:nvPr/>
        </p:nvSpPr>
        <p:spPr>
          <a:xfrm>
            <a:off x="456117" y="6051528"/>
            <a:ext cx="49257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latin typeface="Segoe UI" panose="020B0502040204020203" pitchFamily="34" charset="0"/>
                <a:ea typeface="楷体" panose="02010609060101010101" pitchFamily="49" charset="-122"/>
                <a:cs typeface="Segoe UI" panose="020B0502040204020203" pitchFamily="34" charset="0"/>
              </a:rPr>
              <a:t>Lepton-nucleon deep inelastic scattering (DIS)</a:t>
            </a:r>
            <a:endParaRPr lang="zh-CN" altLang="en-US" dirty="0"/>
          </a:p>
        </p:txBody>
      </p:sp>
      <p:sp>
        <p:nvSpPr>
          <p:cNvPr id="17" name="页脚占位符 1">
            <a:extLst>
              <a:ext uri="{FF2B5EF4-FFF2-40B4-BE49-F238E27FC236}">
                <a16:creationId xmlns:a16="http://schemas.microsoft.com/office/drawing/2014/main" id="{A23DFCC1-1340-BF5C-9893-9D551467E79D}"/>
              </a:ext>
            </a:extLst>
          </p:cNvPr>
          <p:cNvSpPr txBox="1">
            <a:spLocks/>
          </p:cNvSpPr>
          <p:nvPr/>
        </p:nvSpPr>
        <p:spPr>
          <a:xfrm>
            <a:off x="1138464" y="6554500"/>
            <a:ext cx="9899647" cy="28950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dirty="0"/>
              <a:t>APCTP Focus Program																   Pohang, Korea, July 2022</a:t>
            </a:r>
            <a:endParaRPr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F038B38D-31D6-BC1D-7412-73A10C278A1E}"/>
              </a:ext>
            </a:extLst>
          </p:cNvPr>
          <p:cNvSpPr txBox="1"/>
          <p:nvPr/>
        </p:nvSpPr>
        <p:spPr>
          <a:xfrm>
            <a:off x="6414317" y="1659945"/>
            <a:ext cx="55120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ea typeface="楷体" panose="02010609060101010101" pitchFamily="49" charset="-122"/>
                <a:cs typeface="Arial" panose="020B0604020202020204" pitchFamily="34" charset="0"/>
              </a:rPr>
              <a:t>Fragmentation functions (</a:t>
            </a:r>
            <a:r>
              <a:rPr lang="en-US" altLang="zh-CN" sz="2000" b="1" dirty="0">
                <a:ea typeface="楷体" panose="02010609060101010101" pitchFamily="49" charset="-122"/>
                <a:cs typeface="Arial" panose="020B0604020202020204" pitchFamily="34" charset="0"/>
              </a:rPr>
              <a:t>FFs</a:t>
            </a:r>
            <a:r>
              <a:rPr lang="en-US" altLang="zh-CN" sz="2000" dirty="0">
                <a:ea typeface="楷体" panose="02010609060101010101" pitchFamily="49" charset="-122"/>
                <a:cs typeface="Arial" panose="020B0604020202020204" pitchFamily="34" charset="0"/>
              </a:rPr>
              <a:t>) </a:t>
            </a:r>
          </a:p>
          <a:p>
            <a:endParaRPr lang="en-US" altLang="zh-CN" sz="2000" i="1" dirty="0">
              <a:ea typeface="楷体" panose="02010609060101010101" pitchFamily="49" charset="-122"/>
              <a:cs typeface="Arial" panose="020B0604020202020204" pitchFamily="34" charset="0"/>
            </a:endParaRPr>
          </a:p>
          <a:p>
            <a:endParaRPr lang="en-US" altLang="zh-CN" sz="2000" i="1" dirty="0">
              <a:ea typeface="楷体" panose="02010609060101010101" pitchFamily="49" charset="-122"/>
              <a:cs typeface="Arial" panose="020B0604020202020204" pitchFamily="34" charset="0"/>
            </a:endParaRPr>
          </a:p>
          <a:p>
            <a:r>
              <a:rPr lang="en-US" altLang="zh-CN" sz="2000" b="1" dirty="0">
                <a:solidFill>
                  <a:srgbClr val="FF0000"/>
                </a:solidFill>
                <a:latin typeface="Segoe UI" panose="020B0502040204020203" pitchFamily="34" charset="0"/>
                <a:ea typeface="楷体" panose="02010609060101010101" pitchFamily="49" charset="-122"/>
                <a:cs typeface="Segoe UI" panose="020B0502040204020203" pitchFamily="34" charset="0"/>
              </a:rPr>
              <a:t>					</a:t>
            </a:r>
            <a:r>
              <a:rPr lang="en-US" altLang="zh-CN" sz="2000" b="1" dirty="0">
                <a:solidFill>
                  <a:srgbClr val="0000FA"/>
                </a:solidFill>
                <a:latin typeface="Arial Narrow" panose="020B0606020202030204" pitchFamily="34" charset="0"/>
                <a:ea typeface="楷体" panose="02010609060101010101" pitchFamily="49" charset="-122"/>
                <a:cs typeface="Segoe UI" panose="020B0502040204020203" pitchFamily="34" charset="0"/>
              </a:rPr>
              <a:t>Hadronization mechanism</a:t>
            </a:r>
            <a:endParaRPr lang="en-US" altLang="zh-CN" sz="2000" i="1" dirty="0">
              <a:solidFill>
                <a:srgbClr val="0000FA"/>
              </a:solidFill>
              <a:latin typeface="Arial Narrow" panose="020B060602020203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endParaRPr lang="en-US" altLang="zh-CN" sz="2000" i="1" dirty="0">
              <a:ea typeface="楷体" panose="02010609060101010101" pitchFamily="49" charset="-122"/>
              <a:cs typeface="Arial" panose="020B0604020202020204" pitchFamily="34" charset="0"/>
            </a:endParaRPr>
          </a:p>
          <a:p>
            <a:endParaRPr lang="en-US" altLang="zh-CN" sz="2000" i="1" dirty="0">
              <a:ea typeface="楷体" panose="02010609060101010101" pitchFamily="49" charset="-122"/>
              <a:cs typeface="Arial" panose="020B0604020202020204" pitchFamily="34" charset="0"/>
            </a:endParaRPr>
          </a:p>
          <a:p>
            <a:r>
              <a:rPr lang="en-US" altLang="zh-CN" sz="2000" dirty="0">
                <a:ea typeface="楷体" panose="02010609060101010101" pitchFamily="49" charset="-122"/>
                <a:cs typeface="Arial" panose="020B0604020202020204" pitchFamily="34" charset="0"/>
              </a:rPr>
              <a:t>Hadron momentum distribution</a:t>
            </a:r>
          </a:p>
          <a:p>
            <a:r>
              <a:rPr lang="en-US" altLang="zh-CN" sz="2000" dirty="0">
                <a:ea typeface="楷体" panose="02010609060101010101" pitchFamily="49" charset="-122"/>
                <a:cs typeface="Arial" panose="020B0604020202020204" pitchFamily="34" charset="0"/>
              </a:rPr>
              <a:t>inside a parton jet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1E9F3E55-0454-117F-0245-54726D612D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3183" y="1999429"/>
            <a:ext cx="1874742" cy="1350842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0D7D39B-F267-13CE-055F-52F6D29D74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0613" y="4326006"/>
            <a:ext cx="3365815" cy="15891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A1337A8A-8A5B-5067-2417-B63052F0BBCA}"/>
                  </a:ext>
                </a:extLst>
              </p:cNvPr>
              <p:cNvSpPr txBox="1"/>
              <p:nvPr/>
            </p:nvSpPr>
            <p:spPr>
              <a:xfrm>
                <a:off x="7001773" y="6013475"/>
                <a:ext cx="312465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Segoe UI" panose="020B0502040204020203" pitchFamily="34" charset="0"/>
                          </a:rPr>
                        </m:ctrlPr>
                      </m:sSup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Segoe UI" panose="020B0502040204020203" pitchFamily="34" charset="0"/>
                          </a:rPr>
                          <m:t>𝑒</m:t>
                        </m:r>
                      </m:e>
                      <m:sup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Segoe UI" panose="020B0502040204020203" pitchFamily="34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Segoe UI" panose="020B0502040204020203" pitchFamily="34" charset="0"/>
                          </a:rPr>
                        </m:ctrlPr>
                      </m:sSup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Segoe UI" panose="020B0502040204020203" pitchFamily="34" charset="0"/>
                          </a:rPr>
                          <m:t>𝑒</m:t>
                        </m:r>
                      </m:e>
                      <m:sup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Segoe UI" panose="020B0502040204020203" pitchFamily="34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sz="1800" dirty="0">
                    <a:latin typeface="Segoe UI" panose="020B0502040204020203" pitchFamily="34" charset="0"/>
                    <a:ea typeface="楷体" panose="02010609060101010101" pitchFamily="49" charset="-122"/>
                    <a:cs typeface="Segoe UI" panose="020B0502040204020203" pitchFamily="34" charset="0"/>
                  </a:rPr>
                  <a:t> annihilation to hadrons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A1337A8A-8A5B-5067-2417-B63052F0BB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1773" y="6013475"/>
                <a:ext cx="3124655" cy="369332"/>
              </a:xfrm>
              <a:prstGeom prst="rect">
                <a:avLst/>
              </a:prstGeom>
              <a:blipFill>
                <a:blip r:embed="rId7"/>
                <a:stretch>
                  <a:fillRect t="-9836" r="-781" b="-229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4AC14B20-A1D5-B631-54AB-64D74D645E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7359" y="4283071"/>
            <a:ext cx="2782056" cy="147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17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113814" y="6574824"/>
            <a:ext cx="537999" cy="289529"/>
          </a:xfrm>
        </p:spPr>
        <p:txBody>
          <a:bodyPr vert="horz" lIns="91440" tIns="45720" rIns="91440" bIns="45720" rtlCol="0" anchor="ctr"/>
          <a:lstStyle/>
          <a:p>
            <a:fld id="{5B0B1AAF-D06A-4A49-BC8C-8D22FA04DBBB}" type="slidenum">
              <a:rPr lang="zh-CN" altLang="en-US"/>
              <a:pPr/>
              <a:t>5</a:t>
            </a:fld>
            <a:endParaRPr lang="zh-CN" altLang="en-US" dirty="0"/>
          </a:p>
        </p:txBody>
      </p:sp>
      <p:cxnSp>
        <p:nvCxnSpPr>
          <p:cNvPr id="3" name="直接连接符 2"/>
          <p:cNvCxnSpPr/>
          <p:nvPr/>
        </p:nvCxnSpPr>
        <p:spPr>
          <a:xfrm>
            <a:off x="0" y="6554501"/>
            <a:ext cx="1219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5182931" y="89107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主要内容</a:t>
            </a:r>
          </a:p>
        </p:txBody>
      </p:sp>
      <p:sp>
        <p:nvSpPr>
          <p:cNvPr id="9" name="矩形 8"/>
          <p:cNvSpPr/>
          <p:nvPr/>
        </p:nvSpPr>
        <p:spPr>
          <a:xfrm>
            <a:off x="0" y="0"/>
            <a:ext cx="12193200" cy="720000"/>
          </a:xfrm>
          <a:prstGeom prst="rect">
            <a:avLst/>
          </a:prstGeom>
          <a:solidFill>
            <a:srgbClr val="0081E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342891"/>
            <a:r>
              <a:rPr lang="en-US" altLang="zh-CN" sz="36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8EF62AF-336F-492B-8433-9F1489087E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00" y="0"/>
            <a:ext cx="727200" cy="7272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9C6D3164-9C22-4C21-93BA-88C18E91C2F7}"/>
              </a:ext>
            </a:extLst>
          </p:cNvPr>
          <p:cNvSpPr txBox="1"/>
          <p:nvPr/>
        </p:nvSpPr>
        <p:spPr>
          <a:xfrm>
            <a:off x="515982" y="924704"/>
            <a:ext cx="35008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kumimoji="0" lang="en-US" altLang="zh-CN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Segoe UI" panose="020B0502040204020203" pitchFamily="34" charset="0"/>
              </a:rPr>
              <a:t>PDFs and FFs</a:t>
            </a:r>
            <a:endParaRPr lang="zh-CN" altLang="en-US" b="1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0F9A9295-4946-40E4-9978-6106E84A92B3}"/>
              </a:ext>
            </a:extLst>
          </p:cNvPr>
          <p:cNvSpPr txBox="1"/>
          <p:nvPr/>
        </p:nvSpPr>
        <p:spPr>
          <a:xfrm>
            <a:off x="819643" y="1672915"/>
            <a:ext cx="424539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Segoe UI" panose="020B0502040204020203" pitchFamily="34" charset="0"/>
                <a:ea typeface="楷体" panose="02010609060101010101" pitchFamily="49" charset="-122"/>
                <a:cs typeface="Segoe UI" panose="020B0502040204020203" pitchFamily="34" charset="0"/>
              </a:rPr>
              <a:t>Parton distribution functions (</a:t>
            </a:r>
            <a:r>
              <a:rPr lang="en-US" altLang="zh-CN" sz="2000" b="1" dirty="0">
                <a:latin typeface="Segoe UI" panose="020B0502040204020203" pitchFamily="34" charset="0"/>
                <a:ea typeface="楷体" panose="02010609060101010101" pitchFamily="49" charset="-122"/>
                <a:cs typeface="Segoe UI" panose="020B0502040204020203" pitchFamily="34" charset="0"/>
              </a:rPr>
              <a:t>PDFs</a:t>
            </a:r>
            <a:r>
              <a:rPr lang="en-US" altLang="zh-CN" sz="2000" dirty="0">
                <a:latin typeface="Segoe UI" panose="020B0502040204020203" pitchFamily="34" charset="0"/>
                <a:ea typeface="楷体" panose="02010609060101010101" pitchFamily="49" charset="-122"/>
                <a:cs typeface="Segoe UI" panose="020B0502040204020203" pitchFamily="34" charset="0"/>
              </a:rPr>
              <a:t>)</a:t>
            </a:r>
          </a:p>
          <a:p>
            <a:endParaRPr lang="en-US" altLang="zh-CN" sz="2000" i="1" dirty="0">
              <a:latin typeface="Segoe UI" panose="020B0502040204020203" pitchFamily="34" charset="0"/>
              <a:ea typeface="楷体" panose="02010609060101010101" pitchFamily="49" charset="-122"/>
              <a:cs typeface="Segoe UI" panose="020B0502040204020203" pitchFamily="34" charset="0"/>
            </a:endParaRPr>
          </a:p>
          <a:p>
            <a:endParaRPr lang="en-US" altLang="zh-CN" sz="2000" i="1" dirty="0">
              <a:latin typeface="Segoe UI" panose="020B0502040204020203" pitchFamily="34" charset="0"/>
              <a:ea typeface="楷体" panose="02010609060101010101" pitchFamily="49" charset="-122"/>
              <a:cs typeface="Segoe UI" panose="020B0502040204020203" pitchFamily="34" charset="0"/>
            </a:endParaRPr>
          </a:p>
          <a:p>
            <a:r>
              <a:rPr lang="en-US" altLang="zh-CN" sz="2000" b="1" dirty="0">
                <a:latin typeface="Segoe UI" panose="020B0502040204020203" pitchFamily="34" charset="0"/>
                <a:ea typeface="楷体" panose="02010609060101010101" pitchFamily="49" charset="-122"/>
                <a:cs typeface="Segoe UI" panose="020B0502040204020203" pitchFamily="34" charset="0"/>
              </a:rPr>
              <a:t>				   </a:t>
            </a:r>
            <a:r>
              <a:rPr lang="en-US" altLang="zh-CN" sz="2000" b="1" dirty="0">
                <a:solidFill>
                  <a:srgbClr val="FF0000"/>
                </a:solidFill>
                <a:latin typeface="Arial Narrow" panose="020B0606020202030204" pitchFamily="34" charset="0"/>
                <a:ea typeface="楷体" panose="02010609060101010101" pitchFamily="49" charset="-122"/>
                <a:cs typeface="Segoe UI" panose="020B0502040204020203" pitchFamily="34" charset="0"/>
              </a:rPr>
              <a:t>Hadron structure</a:t>
            </a:r>
            <a:endParaRPr lang="en-US" altLang="zh-CN" sz="2000" i="1" dirty="0">
              <a:solidFill>
                <a:srgbClr val="FF0000"/>
              </a:solidFill>
              <a:latin typeface="Arial Narrow" panose="020B0606020202030204" pitchFamily="34" charset="0"/>
              <a:ea typeface="楷体" panose="02010609060101010101" pitchFamily="49" charset="-122"/>
              <a:cs typeface="Segoe UI" panose="020B0502040204020203" pitchFamily="34" charset="0"/>
            </a:endParaRPr>
          </a:p>
          <a:p>
            <a:endParaRPr lang="en-US" altLang="zh-CN" sz="2000" i="1" dirty="0">
              <a:latin typeface="Segoe UI" panose="020B0502040204020203" pitchFamily="34" charset="0"/>
              <a:ea typeface="楷体" panose="02010609060101010101" pitchFamily="49" charset="-122"/>
              <a:cs typeface="Segoe UI" panose="020B0502040204020203" pitchFamily="34" charset="0"/>
            </a:endParaRPr>
          </a:p>
          <a:p>
            <a:endParaRPr lang="en-US" altLang="zh-CN" sz="2000" i="1" dirty="0">
              <a:latin typeface="Segoe UI" panose="020B0502040204020203" pitchFamily="34" charset="0"/>
              <a:ea typeface="楷体" panose="02010609060101010101" pitchFamily="49" charset="-122"/>
              <a:cs typeface="Segoe UI" panose="020B0502040204020203" pitchFamily="34" charset="0"/>
            </a:endParaRPr>
          </a:p>
          <a:p>
            <a:r>
              <a:rPr lang="en-US" altLang="zh-CN" sz="2000" dirty="0">
                <a:latin typeface="Segoe UI" panose="020B0502040204020203" pitchFamily="34" charset="0"/>
                <a:ea typeface="楷体" panose="02010609060101010101" pitchFamily="49" charset="-122"/>
                <a:cs typeface="Segoe UI" panose="020B0502040204020203" pitchFamily="34" charset="0"/>
              </a:rPr>
              <a:t>Parton momentum distribution</a:t>
            </a:r>
          </a:p>
          <a:p>
            <a:r>
              <a:rPr lang="en-US" altLang="zh-CN" sz="2000" dirty="0">
                <a:latin typeface="Segoe UI" panose="020B0502040204020203" pitchFamily="34" charset="0"/>
                <a:ea typeface="楷体" panose="02010609060101010101" pitchFamily="49" charset="-122"/>
                <a:cs typeface="Segoe UI" panose="020B0502040204020203" pitchFamily="34" charset="0"/>
              </a:rPr>
              <a:t>inside a hadron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33328023-D09C-45A6-85F1-34F190D834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187" y="2127636"/>
            <a:ext cx="1551279" cy="1120368"/>
          </a:xfrm>
          <a:prstGeom prst="rect">
            <a:avLst/>
          </a:prstGeom>
        </p:spPr>
      </p:pic>
      <p:sp>
        <p:nvSpPr>
          <p:cNvPr id="17" name="页脚占位符 1">
            <a:extLst>
              <a:ext uri="{FF2B5EF4-FFF2-40B4-BE49-F238E27FC236}">
                <a16:creationId xmlns:a16="http://schemas.microsoft.com/office/drawing/2014/main" id="{A23DFCC1-1340-BF5C-9893-9D551467E79D}"/>
              </a:ext>
            </a:extLst>
          </p:cNvPr>
          <p:cNvSpPr txBox="1">
            <a:spLocks/>
          </p:cNvSpPr>
          <p:nvPr/>
        </p:nvSpPr>
        <p:spPr>
          <a:xfrm>
            <a:off x="1138464" y="6554500"/>
            <a:ext cx="9899647" cy="28950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dirty="0"/>
              <a:t>APCTP Focus Program																   Pohang, Korea, July 2022</a:t>
            </a:r>
            <a:endParaRPr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F038B38D-31D6-BC1D-7412-73A10C278A1E}"/>
              </a:ext>
            </a:extLst>
          </p:cNvPr>
          <p:cNvSpPr txBox="1"/>
          <p:nvPr/>
        </p:nvSpPr>
        <p:spPr>
          <a:xfrm>
            <a:off x="6414317" y="1659945"/>
            <a:ext cx="55120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ea typeface="楷体" panose="02010609060101010101" pitchFamily="49" charset="-122"/>
                <a:cs typeface="Arial" panose="020B0604020202020204" pitchFamily="34" charset="0"/>
              </a:rPr>
              <a:t>Fragmentation functions (</a:t>
            </a:r>
            <a:r>
              <a:rPr lang="en-US" altLang="zh-CN" sz="2000" b="1" dirty="0">
                <a:ea typeface="楷体" panose="02010609060101010101" pitchFamily="49" charset="-122"/>
                <a:cs typeface="Arial" panose="020B0604020202020204" pitchFamily="34" charset="0"/>
              </a:rPr>
              <a:t>FFs</a:t>
            </a:r>
            <a:r>
              <a:rPr lang="en-US" altLang="zh-CN" sz="2000" dirty="0">
                <a:ea typeface="楷体" panose="02010609060101010101" pitchFamily="49" charset="-122"/>
                <a:cs typeface="Arial" panose="020B0604020202020204" pitchFamily="34" charset="0"/>
              </a:rPr>
              <a:t>) </a:t>
            </a:r>
          </a:p>
          <a:p>
            <a:endParaRPr lang="en-US" altLang="zh-CN" sz="2000" i="1" dirty="0">
              <a:ea typeface="楷体" panose="02010609060101010101" pitchFamily="49" charset="-122"/>
              <a:cs typeface="Arial" panose="020B0604020202020204" pitchFamily="34" charset="0"/>
            </a:endParaRPr>
          </a:p>
          <a:p>
            <a:endParaRPr lang="en-US" altLang="zh-CN" sz="2000" i="1" dirty="0">
              <a:ea typeface="楷体" panose="02010609060101010101" pitchFamily="49" charset="-122"/>
              <a:cs typeface="Arial" panose="020B0604020202020204" pitchFamily="34" charset="0"/>
            </a:endParaRPr>
          </a:p>
          <a:p>
            <a:r>
              <a:rPr lang="en-US" altLang="zh-CN" sz="2000" b="1" dirty="0">
                <a:solidFill>
                  <a:srgbClr val="FF0000"/>
                </a:solidFill>
                <a:latin typeface="Segoe UI" panose="020B0502040204020203" pitchFamily="34" charset="0"/>
                <a:ea typeface="楷体" panose="02010609060101010101" pitchFamily="49" charset="-122"/>
                <a:cs typeface="Segoe UI" panose="020B0502040204020203" pitchFamily="34" charset="0"/>
              </a:rPr>
              <a:t>					</a:t>
            </a:r>
            <a:r>
              <a:rPr lang="en-US" altLang="zh-CN" sz="2000" b="1" dirty="0">
                <a:solidFill>
                  <a:srgbClr val="0000FA"/>
                </a:solidFill>
                <a:latin typeface="Arial Narrow" panose="020B0606020202030204" pitchFamily="34" charset="0"/>
                <a:ea typeface="楷体" panose="02010609060101010101" pitchFamily="49" charset="-122"/>
                <a:cs typeface="Segoe UI" panose="020B0502040204020203" pitchFamily="34" charset="0"/>
              </a:rPr>
              <a:t>Hadronization mechanism</a:t>
            </a:r>
            <a:endParaRPr lang="en-US" altLang="zh-CN" sz="2000" i="1" dirty="0">
              <a:solidFill>
                <a:srgbClr val="0000FA"/>
              </a:solidFill>
              <a:latin typeface="Arial Narrow" panose="020B060602020203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endParaRPr lang="en-US" altLang="zh-CN" sz="2000" i="1" dirty="0">
              <a:ea typeface="楷体" panose="02010609060101010101" pitchFamily="49" charset="-122"/>
              <a:cs typeface="Arial" panose="020B0604020202020204" pitchFamily="34" charset="0"/>
            </a:endParaRPr>
          </a:p>
          <a:p>
            <a:endParaRPr lang="en-US" altLang="zh-CN" sz="2000" i="1" dirty="0">
              <a:ea typeface="楷体" panose="02010609060101010101" pitchFamily="49" charset="-122"/>
              <a:cs typeface="Arial" panose="020B0604020202020204" pitchFamily="34" charset="0"/>
            </a:endParaRPr>
          </a:p>
          <a:p>
            <a:r>
              <a:rPr lang="en-US" altLang="zh-CN" sz="2000" dirty="0">
                <a:ea typeface="楷体" panose="02010609060101010101" pitchFamily="49" charset="-122"/>
                <a:cs typeface="Arial" panose="020B0604020202020204" pitchFamily="34" charset="0"/>
              </a:rPr>
              <a:t>Hadron momentum distribution</a:t>
            </a:r>
          </a:p>
          <a:p>
            <a:r>
              <a:rPr lang="en-US" altLang="zh-CN" sz="2000" dirty="0">
                <a:ea typeface="楷体" panose="02010609060101010101" pitchFamily="49" charset="-122"/>
                <a:cs typeface="Arial" panose="020B0604020202020204" pitchFamily="34" charset="0"/>
              </a:rPr>
              <a:t>inside a parton jet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1E9F3E55-0454-117F-0245-54726D612D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3183" y="1999429"/>
            <a:ext cx="1874742" cy="13508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872F6CF7-A53F-C3DE-B1E5-B7B514D9A0CE}"/>
                  </a:ext>
                </a:extLst>
              </p:cNvPr>
              <p:cNvSpPr/>
              <p:nvPr/>
            </p:nvSpPr>
            <p:spPr>
              <a:xfrm>
                <a:off x="3835281" y="4750564"/>
                <a:ext cx="5973110" cy="16312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>
                  <a:lnSpc>
                    <a:spcPts val="3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Segoe UI" panose="020B0502040204020203" pitchFamily="34" charset="0"/>
                    <a:ea typeface="楷体" panose="02010609060101010101" pitchFamily="49" charset="-122"/>
                    <a:cs typeface="Segoe UI" panose="020B0502040204020203" pitchFamily="34" charset="0"/>
                  </a:rPr>
                  <a:t>Insights into the properties of strong interaction</a:t>
                </a:r>
              </a:p>
              <a:p>
                <a:pPr marL="342900" indent="-342900">
                  <a:lnSpc>
                    <a:spcPts val="3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Segoe UI" panose="020B0502040204020203" pitchFamily="34" charset="0"/>
                    <a:ea typeface="楷体" panose="02010609060101010101" pitchFamily="49" charset="-122"/>
                    <a:cs typeface="Segoe UI" panose="020B0502040204020203" pitchFamily="34" charset="0"/>
                  </a:rPr>
                  <a:t>Inputs for describing high energy reactions</a:t>
                </a:r>
              </a:p>
              <a:p>
                <a:pPr marL="342900" indent="-342900">
                  <a:lnSpc>
                    <a:spcPts val="3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Segoe UI" panose="020B0502040204020203" pitchFamily="34" charset="0"/>
                    <a:ea typeface="楷体" panose="02010609060101010101" pitchFamily="49" charset="-122"/>
                    <a:cs typeface="Segoe UI" panose="020B0502040204020203" pitchFamily="34" charset="0"/>
                  </a:rPr>
                  <a:t>Prerequisite for doing new physics researches</a:t>
                </a:r>
              </a:p>
              <a:p>
                <a:pPr marL="342900" indent="-342900">
                  <a:lnSpc>
                    <a:spcPts val="3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楷体" panose="02010609060101010101" pitchFamily="49" charset="-122"/>
                        <a:cs typeface="Segoe UI" panose="020B0502040204020203" pitchFamily="34" charset="0"/>
                      </a:rPr>
                      <m:t>⋯⋯</m:t>
                    </m:r>
                  </m:oMath>
                </a14:m>
                <a:endParaRPr lang="en-US" altLang="zh-CN" sz="2000" dirty="0">
                  <a:latin typeface="Segoe UI" panose="020B0502040204020203" pitchFamily="34" charset="0"/>
                  <a:ea typeface="楷体" panose="02010609060101010101" pitchFamily="49" charset="-122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872F6CF7-A53F-C3DE-B1E5-B7B514D9A0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5281" y="4750564"/>
                <a:ext cx="5973110" cy="1631216"/>
              </a:xfrm>
              <a:prstGeom prst="rect">
                <a:avLst/>
              </a:prstGeom>
              <a:blipFill>
                <a:blip r:embed="rId6"/>
                <a:stretch>
                  <a:fillRect l="-918" r="-204" b="-26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左大括号 19">
            <a:extLst>
              <a:ext uri="{FF2B5EF4-FFF2-40B4-BE49-F238E27FC236}">
                <a16:creationId xmlns:a16="http://schemas.microsoft.com/office/drawing/2014/main" id="{6446164C-2309-6810-1068-12F9CBEB8FD7}"/>
              </a:ext>
            </a:extLst>
          </p:cNvPr>
          <p:cNvSpPr/>
          <p:nvPr/>
        </p:nvSpPr>
        <p:spPr>
          <a:xfrm>
            <a:off x="3498981" y="4778554"/>
            <a:ext cx="289249" cy="1584000"/>
          </a:xfrm>
          <a:prstGeom prst="leftBrace">
            <a:avLst>
              <a:gd name="adj1" fmla="val 47043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1AC9886B-0186-981C-726C-8B2AEFF88FE0}"/>
              </a:ext>
            </a:extLst>
          </p:cNvPr>
          <p:cNvSpPr/>
          <p:nvPr/>
        </p:nvSpPr>
        <p:spPr>
          <a:xfrm>
            <a:off x="1195251" y="5185085"/>
            <a:ext cx="22372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Segoe UI" panose="020B0502040204020203" pitchFamily="34" charset="0"/>
                <a:ea typeface="楷体" panose="02010609060101010101" pitchFamily="49" charset="-122"/>
                <a:cs typeface="Segoe UI" panose="020B0502040204020203" pitchFamily="34" charset="0"/>
              </a:rPr>
              <a:t>Why PDFs and FFs are important?</a:t>
            </a:r>
            <a:endParaRPr lang="zh-CN" alt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396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113814" y="6574824"/>
            <a:ext cx="537999" cy="289529"/>
          </a:xfrm>
        </p:spPr>
        <p:txBody>
          <a:bodyPr vert="horz" lIns="91440" tIns="45720" rIns="91440" bIns="45720" rtlCol="0" anchor="ctr"/>
          <a:lstStyle/>
          <a:p>
            <a:fld id="{5B0B1AAF-D06A-4A49-BC8C-8D22FA04DBBB}" type="slidenum">
              <a:rPr lang="zh-CN" altLang="en-US"/>
              <a:pPr/>
              <a:t>6</a:t>
            </a:fld>
            <a:endParaRPr lang="zh-CN" altLang="en-US" dirty="0"/>
          </a:p>
        </p:txBody>
      </p:sp>
      <p:cxnSp>
        <p:nvCxnSpPr>
          <p:cNvPr id="3" name="直接连接符 2"/>
          <p:cNvCxnSpPr/>
          <p:nvPr/>
        </p:nvCxnSpPr>
        <p:spPr>
          <a:xfrm>
            <a:off x="0" y="6554501"/>
            <a:ext cx="1219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5182931" y="89107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主要内容</a:t>
            </a:r>
          </a:p>
        </p:txBody>
      </p:sp>
      <p:sp>
        <p:nvSpPr>
          <p:cNvPr id="9" name="矩形 8"/>
          <p:cNvSpPr/>
          <p:nvPr/>
        </p:nvSpPr>
        <p:spPr>
          <a:xfrm>
            <a:off x="0" y="0"/>
            <a:ext cx="12193200" cy="720000"/>
          </a:xfrm>
          <a:prstGeom prst="rect">
            <a:avLst/>
          </a:prstGeom>
          <a:solidFill>
            <a:srgbClr val="0081E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342891"/>
            <a:r>
              <a:rPr lang="en-US" altLang="zh-CN" sz="36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8EF62AF-336F-492B-8433-9F1489087E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00" y="0"/>
            <a:ext cx="727200" cy="7272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9C6D3164-9C22-4C21-93BA-88C18E91C2F7}"/>
              </a:ext>
            </a:extLst>
          </p:cNvPr>
          <p:cNvSpPr txBox="1"/>
          <p:nvPr/>
        </p:nvSpPr>
        <p:spPr>
          <a:xfrm>
            <a:off x="515982" y="924704"/>
            <a:ext cx="42959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kumimoji="0" lang="en-US" altLang="zh-CN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Segoe UI" panose="020B0502040204020203" pitchFamily="34" charset="0"/>
              </a:rPr>
              <a:t>Semi-inclusive DIS (SIDIS)</a:t>
            </a:r>
            <a:endParaRPr lang="zh-CN" altLang="en-US" b="1" dirty="0"/>
          </a:p>
        </p:txBody>
      </p:sp>
      <p:sp>
        <p:nvSpPr>
          <p:cNvPr id="18" name="页脚占位符 1">
            <a:extLst>
              <a:ext uri="{FF2B5EF4-FFF2-40B4-BE49-F238E27FC236}">
                <a16:creationId xmlns:a16="http://schemas.microsoft.com/office/drawing/2014/main" id="{0DB7AF36-D42B-092A-7CCD-B7102B7E588A}"/>
              </a:ext>
            </a:extLst>
          </p:cNvPr>
          <p:cNvSpPr txBox="1">
            <a:spLocks/>
          </p:cNvSpPr>
          <p:nvPr/>
        </p:nvSpPr>
        <p:spPr>
          <a:xfrm>
            <a:off x="1138464" y="6554500"/>
            <a:ext cx="9899647" cy="28950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dirty="0"/>
              <a:t>APCTP Focus Program																   Pohang, Korea, July 2022</a:t>
            </a:r>
            <a:endParaRPr lang="zh-CN" altLang="en-US" dirty="0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251EE543-247D-887F-531A-2C7163CC99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4609" y="1718532"/>
            <a:ext cx="3237265" cy="1761453"/>
          </a:xfrm>
          <a:prstGeom prst="rect">
            <a:avLst/>
          </a:prstGeom>
        </p:spPr>
      </p:pic>
      <p:sp>
        <p:nvSpPr>
          <p:cNvPr id="31" name="文本框 30">
            <a:extLst>
              <a:ext uri="{FF2B5EF4-FFF2-40B4-BE49-F238E27FC236}">
                <a16:creationId xmlns:a16="http://schemas.microsoft.com/office/drawing/2014/main" id="{1BC58F66-0D74-10B9-4686-6A8036A8E694}"/>
              </a:ext>
            </a:extLst>
          </p:cNvPr>
          <p:cNvSpPr txBox="1"/>
          <p:nvPr/>
        </p:nvSpPr>
        <p:spPr>
          <a:xfrm>
            <a:off x="6379230" y="4185421"/>
            <a:ext cx="4995647" cy="1429622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Three dimensional imaging of the nucleon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Accessing fragmentation functions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Azimuthal and/or spin asymmetries</a:t>
            </a:r>
            <a:endParaRPr lang="zh-CN" altLang="en-US" sz="2000" dirty="0"/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C39976B0-DBBA-64B2-DCB3-B1BE5F0228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2400" y="1764425"/>
            <a:ext cx="3146153" cy="1669669"/>
          </a:xfrm>
          <a:prstGeom prst="rect">
            <a:avLst/>
          </a:prstGeom>
        </p:spPr>
      </p:pic>
      <p:sp>
        <p:nvSpPr>
          <p:cNvPr id="37" name="文本框 36">
            <a:extLst>
              <a:ext uri="{FF2B5EF4-FFF2-40B4-BE49-F238E27FC236}">
                <a16:creationId xmlns:a16="http://schemas.microsoft.com/office/drawing/2014/main" id="{ED5BECE7-C803-42FC-284E-FF0C6479B903}"/>
              </a:ext>
            </a:extLst>
          </p:cNvPr>
          <p:cNvSpPr txBox="1"/>
          <p:nvPr/>
        </p:nvSpPr>
        <p:spPr>
          <a:xfrm>
            <a:off x="1762552" y="3674720"/>
            <a:ext cx="15967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0000FA"/>
                </a:solidFill>
              </a:rPr>
              <a:t>Inclusive DIS 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E76BB607-20B8-62C0-2CBC-C5B53B2D6514}"/>
              </a:ext>
            </a:extLst>
          </p:cNvPr>
          <p:cNvSpPr txBox="1"/>
          <p:nvPr/>
        </p:nvSpPr>
        <p:spPr>
          <a:xfrm>
            <a:off x="8387572" y="3676902"/>
            <a:ext cx="8282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0000FA"/>
                </a:solidFill>
              </a:rPr>
              <a:t>SIDIS 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525170AD-86A3-024D-FF37-CF437EE87EE8}"/>
              </a:ext>
            </a:extLst>
          </p:cNvPr>
          <p:cNvSpPr txBox="1"/>
          <p:nvPr/>
        </p:nvSpPr>
        <p:spPr>
          <a:xfrm>
            <a:off x="6636772" y="5888132"/>
            <a:ext cx="44805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/>
              <a:t>More abundant physical contents!</a:t>
            </a:r>
            <a:endParaRPr lang="zh-CN" altLang="en-US" sz="2400" b="1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DF86295-B023-92DC-88F6-61E5EDC54E0F}"/>
              </a:ext>
            </a:extLst>
          </p:cNvPr>
          <p:cNvSpPr txBox="1"/>
          <p:nvPr/>
        </p:nvSpPr>
        <p:spPr>
          <a:xfrm>
            <a:off x="645040" y="4185421"/>
            <a:ext cx="4718145" cy="1429622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One dimensional imaging of the nucleon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Without fragmentation functions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Target spin asymmetries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557104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04126CBE-9555-01A6-41E7-735E8F6EC0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898" y="867886"/>
            <a:ext cx="7522786" cy="5552502"/>
          </a:xfrm>
          <a:prstGeom prst="rect">
            <a:avLst/>
          </a:prstGeom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113814" y="6574824"/>
            <a:ext cx="537999" cy="289529"/>
          </a:xfrm>
        </p:spPr>
        <p:txBody>
          <a:bodyPr vert="horz" lIns="91440" tIns="45720" rIns="91440" bIns="45720" rtlCol="0" anchor="ctr"/>
          <a:lstStyle/>
          <a:p>
            <a:fld id="{5B0B1AAF-D06A-4A49-BC8C-8D22FA04DBBB}" type="slidenum">
              <a:rPr lang="zh-CN" altLang="en-US"/>
              <a:pPr/>
              <a:t>7</a:t>
            </a:fld>
            <a:endParaRPr lang="zh-CN" altLang="en-US" dirty="0"/>
          </a:p>
        </p:txBody>
      </p:sp>
      <p:cxnSp>
        <p:nvCxnSpPr>
          <p:cNvPr id="3" name="直接连接符 2"/>
          <p:cNvCxnSpPr/>
          <p:nvPr/>
        </p:nvCxnSpPr>
        <p:spPr>
          <a:xfrm>
            <a:off x="0" y="6554501"/>
            <a:ext cx="1219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5182931" y="89107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主要内容</a:t>
            </a:r>
          </a:p>
        </p:txBody>
      </p:sp>
      <p:sp>
        <p:nvSpPr>
          <p:cNvPr id="9" name="矩形 8"/>
          <p:cNvSpPr/>
          <p:nvPr/>
        </p:nvSpPr>
        <p:spPr>
          <a:xfrm>
            <a:off x="0" y="0"/>
            <a:ext cx="12193200" cy="720000"/>
          </a:xfrm>
          <a:prstGeom prst="rect">
            <a:avLst/>
          </a:prstGeom>
          <a:solidFill>
            <a:srgbClr val="0081E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342891"/>
            <a:r>
              <a:rPr lang="en-US" altLang="zh-CN" sz="36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8EF62AF-336F-492B-8433-9F1489087E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00" y="0"/>
            <a:ext cx="727200" cy="7272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9C6D3164-9C22-4C21-93BA-88C18E91C2F7}"/>
              </a:ext>
            </a:extLst>
          </p:cNvPr>
          <p:cNvSpPr txBox="1"/>
          <p:nvPr/>
        </p:nvSpPr>
        <p:spPr>
          <a:xfrm>
            <a:off x="515982" y="924704"/>
            <a:ext cx="40695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kumimoji="0" lang="en-US" altLang="zh-CN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Segoe UI" panose="020B0502040204020203" pitchFamily="34" charset="0"/>
              </a:rPr>
              <a:t>Semi-inclusive DIS (SIDIS)</a:t>
            </a:r>
            <a:endParaRPr lang="zh-CN" altLang="en-US" b="1" dirty="0"/>
          </a:p>
        </p:txBody>
      </p:sp>
      <p:sp>
        <p:nvSpPr>
          <p:cNvPr id="18" name="页脚占位符 1">
            <a:extLst>
              <a:ext uri="{FF2B5EF4-FFF2-40B4-BE49-F238E27FC236}">
                <a16:creationId xmlns:a16="http://schemas.microsoft.com/office/drawing/2014/main" id="{0DB7AF36-D42B-092A-7CCD-B7102B7E588A}"/>
              </a:ext>
            </a:extLst>
          </p:cNvPr>
          <p:cNvSpPr txBox="1">
            <a:spLocks/>
          </p:cNvSpPr>
          <p:nvPr/>
        </p:nvSpPr>
        <p:spPr>
          <a:xfrm>
            <a:off x="1138464" y="6554500"/>
            <a:ext cx="9899647" cy="28950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dirty="0"/>
              <a:t>APCTP Focus Program																   Pohang, Korea, July 2022</a:t>
            </a:r>
            <a:endParaRPr lang="zh-CN" altLang="en-US" dirty="0"/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3DAF88F9-D775-A269-8BB3-6236166189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800" y="1649113"/>
            <a:ext cx="3556716" cy="2204868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977498C8-6E04-6C07-11BD-5D97556FAA19}"/>
              </a:ext>
            </a:extLst>
          </p:cNvPr>
          <p:cNvSpPr txBox="1"/>
          <p:nvPr/>
        </p:nvSpPr>
        <p:spPr>
          <a:xfrm>
            <a:off x="836377" y="3921530"/>
            <a:ext cx="355671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Bacchetta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JHEP 02, 093 (2007) 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684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113814" y="6574824"/>
            <a:ext cx="537999" cy="289529"/>
          </a:xfrm>
        </p:spPr>
        <p:txBody>
          <a:bodyPr vert="horz" lIns="91440" tIns="45720" rIns="91440" bIns="45720" rtlCol="0" anchor="ctr"/>
          <a:lstStyle/>
          <a:p>
            <a:fld id="{5B0B1AAF-D06A-4A49-BC8C-8D22FA04DBBB}" type="slidenum">
              <a:rPr lang="zh-CN" altLang="en-US"/>
              <a:pPr/>
              <a:t>8</a:t>
            </a:fld>
            <a:endParaRPr lang="zh-CN" altLang="en-US" dirty="0"/>
          </a:p>
        </p:txBody>
      </p:sp>
      <p:cxnSp>
        <p:nvCxnSpPr>
          <p:cNvPr id="3" name="直接连接符 2"/>
          <p:cNvCxnSpPr/>
          <p:nvPr/>
        </p:nvCxnSpPr>
        <p:spPr>
          <a:xfrm>
            <a:off x="0" y="6554501"/>
            <a:ext cx="1219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5182931" y="89107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主要内容</a:t>
            </a:r>
          </a:p>
        </p:txBody>
      </p:sp>
      <p:sp>
        <p:nvSpPr>
          <p:cNvPr id="9" name="矩形 8"/>
          <p:cNvSpPr/>
          <p:nvPr/>
        </p:nvSpPr>
        <p:spPr>
          <a:xfrm>
            <a:off x="0" y="0"/>
            <a:ext cx="12193200" cy="720000"/>
          </a:xfrm>
          <a:prstGeom prst="rect">
            <a:avLst/>
          </a:prstGeom>
          <a:solidFill>
            <a:srgbClr val="0081E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342891"/>
            <a:r>
              <a:rPr lang="en-US" altLang="zh-CN" sz="36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8EF62AF-336F-492B-8433-9F1489087E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00" y="0"/>
            <a:ext cx="727200" cy="7272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9C6D3164-9C22-4C21-93BA-88C18E91C2F7}"/>
              </a:ext>
            </a:extLst>
          </p:cNvPr>
          <p:cNvSpPr txBox="1"/>
          <p:nvPr/>
        </p:nvSpPr>
        <p:spPr>
          <a:xfrm>
            <a:off x="515982" y="924704"/>
            <a:ext cx="40695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kumimoji="0" lang="en-US" altLang="zh-CN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Segoe UI" panose="020B0502040204020203" pitchFamily="34" charset="0"/>
              </a:rPr>
              <a:t>Semi-inclusive DIS (SIDIS)</a:t>
            </a:r>
            <a:endParaRPr lang="zh-CN" altLang="en-US" b="1" dirty="0"/>
          </a:p>
        </p:txBody>
      </p:sp>
      <p:sp>
        <p:nvSpPr>
          <p:cNvPr id="18" name="页脚占位符 1">
            <a:extLst>
              <a:ext uri="{FF2B5EF4-FFF2-40B4-BE49-F238E27FC236}">
                <a16:creationId xmlns:a16="http://schemas.microsoft.com/office/drawing/2014/main" id="{0DB7AF36-D42B-092A-7CCD-B7102B7E588A}"/>
              </a:ext>
            </a:extLst>
          </p:cNvPr>
          <p:cNvSpPr txBox="1">
            <a:spLocks/>
          </p:cNvSpPr>
          <p:nvPr/>
        </p:nvSpPr>
        <p:spPr>
          <a:xfrm>
            <a:off x="1138464" y="6554500"/>
            <a:ext cx="9899647" cy="28950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dirty="0"/>
              <a:t>APCTP Focus Program																   Pohang, Korea, July 2022</a:t>
            </a:r>
            <a:endParaRPr lang="zh-CN" altLang="en-US" dirty="0"/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3DAF88F9-D775-A269-8BB3-6236166189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800" y="1649113"/>
            <a:ext cx="3556716" cy="2204868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977498C8-6E04-6C07-11BD-5D97556FAA19}"/>
              </a:ext>
            </a:extLst>
          </p:cNvPr>
          <p:cNvSpPr txBox="1"/>
          <p:nvPr/>
        </p:nvSpPr>
        <p:spPr>
          <a:xfrm>
            <a:off x="836377" y="3921530"/>
            <a:ext cx="355671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Bacchetta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JHEP 02, 093 (2007) 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5751833B-9DDD-A2CC-0554-A547CFA583DB}"/>
                  </a:ext>
                </a:extLst>
              </p:cNvPr>
              <p:cNvSpPr txBox="1"/>
              <p:nvPr/>
            </p:nvSpPr>
            <p:spPr>
              <a:xfrm>
                <a:off x="836377" y="4847137"/>
                <a:ext cx="4056943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altLang="zh-CN" sz="2000" dirty="0"/>
                  <a:t>: TMD factorization applies.</a:t>
                </a:r>
              </a:p>
            </p:txBody>
          </p:sp>
        </mc:Choice>
        <mc:Fallback xmlns="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5751833B-9DDD-A2CC-0554-A547CFA583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377" y="4847137"/>
                <a:ext cx="4056943" cy="307777"/>
              </a:xfrm>
              <a:prstGeom prst="rect">
                <a:avLst/>
              </a:prstGeom>
              <a:blipFill>
                <a:blip r:embed="rId5"/>
                <a:stretch>
                  <a:fillRect l="-2102" t="-25490" b="-490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文本框 19">
            <a:extLst>
              <a:ext uri="{FF2B5EF4-FFF2-40B4-BE49-F238E27FC236}">
                <a16:creationId xmlns:a16="http://schemas.microsoft.com/office/drawing/2014/main" id="{50F1C2C4-E1FB-BA2A-CB53-1877EDF77B32}"/>
              </a:ext>
            </a:extLst>
          </p:cNvPr>
          <p:cNvSpPr txBox="1"/>
          <p:nvPr/>
        </p:nvSpPr>
        <p:spPr>
          <a:xfrm>
            <a:off x="748800" y="5201910"/>
            <a:ext cx="41445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/>
              <a:t>Structure functions are expressed by the convolution of TMD PDFs and FFs.</a:t>
            </a:r>
            <a:endParaRPr lang="zh-CN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9CB5C94A-E6F3-BD10-CB42-3A6C6EF9F68B}"/>
                  </a:ext>
                </a:extLst>
              </p:cNvPr>
              <p:cNvSpPr txBox="1"/>
              <p:nvPr/>
            </p:nvSpPr>
            <p:spPr>
              <a:xfrm>
                <a:off x="5880461" y="1297667"/>
                <a:ext cx="1611660" cy="289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𝑈𝑈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 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9CB5C94A-E6F3-BD10-CB42-3A6C6EF9F6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0461" y="1297667"/>
                <a:ext cx="1611660" cy="289182"/>
              </a:xfrm>
              <a:prstGeom prst="rect">
                <a:avLst/>
              </a:prstGeom>
              <a:blipFill>
                <a:blip r:embed="rId6"/>
                <a:stretch>
                  <a:fillRect l="-3030" r="-758" b="-319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1129BA28-6D9B-9FEE-07EE-5649E16DADE1}"/>
                  </a:ext>
                </a:extLst>
              </p:cNvPr>
              <p:cNvSpPr txBox="1"/>
              <p:nvPr/>
            </p:nvSpPr>
            <p:spPr>
              <a:xfrm>
                <a:off x="5880461" y="4253913"/>
                <a:ext cx="2082493" cy="3443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𝑈𝑈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func>
                                <m:func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func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 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⊗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1129BA28-6D9B-9FEE-07EE-5649E16DAD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0461" y="4253913"/>
                <a:ext cx="2082493" cy="344390"/>
              </a:xfrm>
              <a:prstGeom prst="rect">
                <a:avLst/>
              </a:prstGeom>
              <a:blipFill>
                <a:blip r:embed="rId7"/>
                <a:stretch>
                  <a:fillRect l="-587" t="-3571" b="-17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48DC354D-8746-007C-521A-D2D2867E8C1D}"/>
                  </a:ext>
                </a:extLst>
              </p:cNvPr>
              <p:cNvSpPr txBox="1"/>
              <p:nvPr/>
            </p:nvSpPr>
            <p:spPr>
              <a:xfrm>
                <a:off x="5880461" y="4830703"/>
                <a:ext cx="2122569" cy="3443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𝑈𝐿</m:t>
                          </m:r>
                        </m:sub>
                        <m:sup>
                          <m:func>
                            <m:func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</m:e>
                          </m:func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 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⊗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48DC354D-8746-007C-521A-D2D2867E8C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0461" y="4830703"/>
                <a:ext cx="2122569" cy="344390"/>
              </a:xfrm>
              <a:prstGeom prst="rect">
                <a:avLst/>
              </a:prstGeom>
              <a:blipFill>
                <a:blip r:embed="rId8"/>
                <a:stretch>
                  <a:fillRect l="-575" t="-3509" b="-175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11CF6D5B-75D3-3443-6411-3EDEE94D9D8D}"/>
                  </a:ext>
                </a:extLst>
              </p:cNvPr>
              <p:cNvSpPr txBox="1"/>
              <p:nvPr/>
            </p:nvSpPr>
            <p:spPr>
              <a:xfrm>
                <a:off x="5880461" y="1819249"/>
                <a:ext cx="15448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𝐿𝐿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 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11CF6D5B-75D3-3443-6411-3EDEE94D9D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0461" y="1819249"/>
                <a:ext cx="1544846" cy="276999"/>
              </a:xfrm>
              <a:prstGeom prst="rect">
                <a:avLst/>
              </a:prstGeom>
              <a:blipFill>
                <a:blip r:embed="rId9"/>
                <a:stretch>
                  <a:fillRect l="-3162" r="-791" b="-239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8395B9B5-2F24-E4CF-3784-BF6AF4B6972C}"/>
                  </a:ext>
                </a:extLst>
              </p:cNvPr>
              <p:cNvSpPr txBox="1"/>
              <p:nvPr/>
            </p:nvSpPr>
            <p:spPr>
              <a:xfrm>
                <a:off x="5880461" y="2328648"/>
                <a:ext cx="2317686" cy="3689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𝑈𝑇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  <m:sup>
                          <m:func>
                            <m:func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 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8395B9B5-2F24-E4CF-3784-BF6AF4B697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0461" y="2328648"/>
                <a:ext cx="2317686" cy="368947"/>
              </a:xfrm>
              <a:prstGeom prst="rect">
                <a:avLst/>
              </a:prstGeom>
              <a:blipFill>
                <a:blip r:embed="rId10"/>
                <a:stretch>
                  <a:fillRect l="-2105" t="-3279" r="-526" b="-163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38421DC7-F25E-B3F9-47BE-3D4EEE319000}"/>
                  </a:ext>
                </a:extLst>
              </p:cNvPr>
              <p:cNvSpPr txBox="1"/>
              <p:nvPr/>
            </p:nvSpPr>
            <p:spPr>
              <a:xfrm>
                <a:off x="5880461" y="3673404"/>
                <a:ext cx="2300502" cy="3481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𝑈𝑇</m:t>
                          </m:r>
                        </m:sub>
                        <m:sup>
                          <m:func>
                            <m:func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 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⊗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38421DC7-F25E-B3F9-47BE-3D4EEE3190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0461" y="3673404"/>
                <a:ext cx="2300502" cy="348109"/>
              </a:xfrm>
              <a:prstGeom prst="rect">
                <a:avLst/>
              </a:prstGeom>
              <a:blipFill>
                <a:blip r:embed="rId11"/>
                <a:stretch>
                  <a:fillRect l="-2122" t="-3509" r="-796" b="-157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BCFA0231-BD88-7FDA-F1AE-4E68026E7863}"/>
                  </a:ext>
                </a:extLst>
              </p:cNvPr>
              <p:cNvSpPr txBox="1"/>
              <p:nvPr/>
            </p:nvSpPr>
            <p:spPr>
              <a:xfrm>
                <a:off x="5880461" y="5407493"/>
                <a:ext cx="2507546" cy="3481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𝑈𝑇</m:t>
                          </m:r>
                        </m:sub>
                        <m:sup>
                          <m:func>
                            <m:func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(3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 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⊗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BCFA0231-BD88-7FDA-F1AE-4E68026E78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0461" y="5407493"/>
                <a:ext cx="2507546" cy="348109"/>
              </a:xfrm>
              <a:prstGeom prst="rect">
                <a:avLst/>
              </a:prstGeom>
              <a:blipFill>
                <a:blip r:embed="rId12"/>
                <a:stretch>
                  <a:fillRect l="-1946" t="-3509" r="-487" b="-175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465F0039-A76D-93E2-57D0-624F74B8CB3E}"/>
                  </a:ext>
                </a:extLst>
              </p:cNvPr>
              <p:cNvSpPr txBox="1"/>
              <p:nvPr/>
            </p:nvSpPr>
            <p:spPr>
              <a:xfrm>
                <a:off x="5880461" y="2929995"/>
                <a:ext cx="2385910" cy="346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𝐿𝑇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func>
                                <m:func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func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 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465F0039-A76D-93E2-57D0-624F74B8CB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0461" y="2929995"/>
                <a:ext cx="2385910" cy="346249"/>
              </a:xfrm>
              <a:prstGeom prst="rect">
                <a:avLst/>
              </a:prstGeom>
              <a:blipFill>
                <a:blip r:embed="rId13"/>
                <a:stretch>
                  <a:fillRect l="-2046" t="-3571" r="-512" b="-196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2A178D07-6E60-8A12-45F3-F0D9483D2656}"/>
                  </a:ext>
                </a:extLst>
              </p:cNvPr>
              <p:cNvSpPr txBox="1"/>
              <p:nvPr/>
            </p:nvSpPr>
            <p:spPr>
              <a:xfrm>
                <a:off x="6069932" y="5988002"/>
                <a:ext cx="1250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2A178D07-6E60-8A12-45F3-F0D9483D26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9932" y="5988002"/>
                <a:ext cx="125034" cy="276999"/>
              </a:xfrm>
              <a:prstGeom prst="rect">
                <a:avLst/>
              </a:prstGeom>
              <a:blipFill>
                <a:blip r:embed="rId14"/>
                <a:stretch>
                  <a:fillRect l="-45000" r="-45000" b="-43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右大括号 12">
            <a:extLst>
              <a:ext uri="{FF2B5EF4-FFF2-40B4-BE49-F238E27FC236}">
                <a16:creationId xmlns:a16="http://schemas.microsoft.com/office/drawing/2014/main" id="{AC8464F5-5A1B-FAB5-A21D-2690A3C9F904}"/>
              </a:ext>
            </a:extLst>
          </p:cNvPr>
          <p:cNvSpPr/>
          <p:nvPr/>
        </p:nvSpPr>
        <p:spPr>
          <a:xfrm>
            <a:off x="9835636" y="1301422"/>
            <a:ext cx="252000" cy="1980000"/>
          </a:xfrm>
          <a:prstGeom prst="rightBrace">
            <a:avLst>
              <a:gd name="adj1" fmla="val 68186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B5AB5E77-D3F9-A162-C3A9-01EEAF04EAE5}"/>
                  </a:ext>
                </a:extLst>
              </p:cNvPr>
              <p:cNvSpPr txBox="1"/>
              <p:nvPr/>
            </p:nvSpPr>
            <p:spPr>
              <a:xfrm>
                <a:off x="9974524" y="2087215"/>
                <a:ext cx="63395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⊗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B5AB5E77-D3F9-A162-C3A9-01EEAF04EA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4524" y="2087215"/>
                <a:ext cx="633952" cy="369332"/>
              </a:xfrm>
              <a:prstGeom prst="rect">
                <a:avLst/>
              </a:prstGeom>
              <a:blipFill>
                <a:blip r:embed="rId15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本框 15">
            <a:extLst>
              <a:ext uri="{FF2B5EF4-FFF2-40B4-BE49-F238E27FC236}">
                <a16:creationId xmlns:a16="http://schemas.microsoft.com/office/drawing/2014/main" id="{1B3A5804-2E97-57B7-79F6-578E7F75195F}"/>
              </a:ext>
            </a:extLst>
          </p:cNvPr>
          <p:cNvSpPr txBox="1"/>
          <p:nvPr/>
        </p:nvSpPr>
        <p:spPr>
          <a:xfrm>
            <a:off x="10462771" y="2107537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 Narrow" panose="020B0606020202030204" pitchFamily="34" charset="0"/>
              </a:rPr>
              <a:t>Unpolarized FF</a:t>
            </a:r>
            <a:endParaRPr lang="zh-CN" altLang="en-US" dirty="0">
              <a:latin typeface="Arial Narrow" panose="020B0606020202030204" pitchFamily="34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71939EA7-B73E-612C-49EF-CC61E02A8361}"/>
              </a:ext>
            </a:extLst>
          </p:cNvPr>
          <p:cNvSpPr txBox="1"/>
          <p:nvPr/>
        </p:nvSpPr>
        <p:spPr>
          <a:xfrm>
            <a:off x="8310009" y="1235893"/>
            <a:ext cx="151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 Narrow" panose="020B0606020202030204" pitchFamily="34" charset="0"/>
              </a:rPr>
              <a:t>Number density</a:t>
            </a:r>
            <a:endParaRPr lang="zh-CN" altLang="en-US" dirty="0">
              <a:latin typeface="Arial Narrow" panose="020B0606020202030204" pitchFamily="34" charset="0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48A86E69-39CF-3E49-4B35-04006BE55114}"/>
              </a:ext>
            </a:extLst>
          </p:cNvPr>
          <p:cNvSpPr txBox="1"/>
          <p:nvPr/>
        </p:nvSpPr>
        <p:spPr>
          <a:xfrm>
            <a:off x="8669082" y="1795881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 Narrow" panose="020B0606020202030204" pitchFamily="34" charset="0"/>
              </a:rPr>
              <a:t>Helicity</a:t>
            </a:r>
            <a:endParaRPr lang="zh-CN" altLang="en-US" dirty="0">
              <a:latin typeface="Arial Narrow" panose="020B0606020202030204" pitchFamily="34" charset="0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CECD62CA-AF41-85DF-7EB9-06D93FAFAAB8}"/>
              </a:ext>
            </a:extLst>
          </p:cNvPr>
          <p:cNvSpPr txBox="1"/>
          <p:nvPr/>
        </p:nvSpPr>
        <p:spPr>
          <a:xfrm>
            <a:off x="8710760" y="2355869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 Narrow" panose="020B0606020202030204" pitchFamily="34" charset="0"/>
              </a:rPr>
              <a:t>Sivers</a:t>
            </a:r>
            <a:endParaRPr lang="zh-CN" altLang="en-US" dirty="0">
              <a:latin typeface="Arial Narrow" panose="020B0606020202030204" pitchFamily="34" charset="0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9B35146D-2C15-FC1F-D2B8-D6E1FF924E08}"/>
              </a:ext>
            </a:extLst>
          </p:cNvPr>
          <p:cNvSpPr txBox="1"/>
          <p:nvPr/>
        </p:nvSpPr>
        <p:spPr>
          <a:xfrm>
            <a:off x="8502401" y="2915856"/>
            <a:ext cx="1127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 Narrow" panose="020B0606020202030204" pitchFamily="34" charset="0"/>
              </a:rPr>
              <a:t>Worm-gear</a:t>
            </a:r>
            <a:endParaRPr lang="zh-CN" altLang="en-US" dirty="0">
              <a:latin typeface="Arial Narrow" panose="020B0606020202030204" pitchFamily="34" charset="0"/>
            </a:endParaRPr>
          </a:p>
        </p:txBody>
      </p:sp>
      <p:sp>
        <p:nvSpPr>
          <p:cNvPr id="35" name="右大括号 34">
            <a:extLst>
              <a:ext uri="{FF2B5EF4-FFF2-40B4-BE49-F238E27FC236}">
                <a16:creationId xmlns:a16="http://schemas.microsoft.com/office/drawing/2014/main" id="{5945A67E-CEDE-38F6-A5A5-0E228686AE7A}"/>
              </a:ext>
            </a:extLst>
          </p:cNvPr>
          <p:cNvSpPr/>
          <p:nvPr/>
        </p:nvSpPr>
        <p:spPr>
          <a:xfrm>
            <a:off x="9835636" y="3830144"/>
            <a:ext cx="252000" cy="1980000"/>
          </a:xfrm>
          <a:prstGeom prst="rightBrace">
            <a:avLst>
              <a:gd name="adj1" fmla="val 68186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5E91C4AB-3693-CEA2-7EEC-F5E9C591C4B5}"/>
                  </a:ext>
                </a:extLst>
              </p:cNvPr>
              <p:cNvSpPr txBox="1"/>
              <p:nvPr/>
            </p:nvSpPr>
            <p:spPr>
              <a:xfrm>
                <a:off x="9974524" y="4606507"/>
                <a:ext cx="63395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⊗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5E91C4AB-3693-CEA2-7EEC-F5E9C591C4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4524" y="4606507"/>
                <a:ext cx="633952" cy="369332"/>
              </a:xfrm>
              <a:prstGeom prst="rect">
                <a:avLst/>
              </a:prstGeom>
              <a:blipFill>
                <a:blip r:embed="rId1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文本框 36">
            <a:extLst>
              <a:ext uri="{FF2B5EF4-FFF2-40B4-BE49-F238E27FC236}">
                <a16:creationId xmlns:a16="http://schemas.microsoft.com/office/drawing/2014/main" id="{D6728AA6-EDA1-37BC-AF97-410D4693BEC1}"/>
              </a:ext>
            </a:extLst>
          </p:cNvPr>
          <p:cNvSpPr txBox="1"/>
          <p:nvPr/>
        </p:nvSpPr>
        <p:spPr>
          <a:xfrm>
            <a:off x="10462771" y="4626829"/>
            <a:ext cx="1035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 Narrow" panose="020B0606020202030204" pitchFamily="34" charset="0"/>
              </a:rPr>
              <a:t>Collins FF</a:t>
            </a:r>
            <a:endParaRPr lang="zh-CN" altLang="en-US" dirty="0">
              <a:latin typeface="Arial Narrow" panose="020B0606020202030204" pitchFamily="34" charset="0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F58EB359-02E8-ACFA-87CE-06AA88736C9F}"/>
              </a:ext>
            </a:extLst>
          </p:cNvPr>
          <p:cNvSpPr txBox="1"/>
          <p:nvPr/>
        </p:nvSpPr>
        <p:spPr>
          <a:xfrm>
            <a:off x="8545875" y="3745758"/>
            <a:ext cx="1208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 Narrow" panose="020B0606020202030204" pitchFamily="34" charset="0"/>
              </a:rPr>
              <a:t>Transversity</a:t>
            </a:r>
            <a:endParaRPr lang="zh-CN" altLang="en-US" dirty="0">
              <a:latin typeface="Arial Narrow" panose="020B0606020202030204" pitchFamily="34" charset="0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2E6E6A24-C635-892F-3FD5-A2A8E85DB64A}"/>
              </a:ext>
            </a:extLst>
          </p:cNvPr>
          <p:cNvSpPr txBox="1"/>
          <p:nvPr/>
        </p:nvSpPr>
        <p:spPr>
          <a:xfrm>
            <a:off x="8489545" y="4305746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 Narrow" panose="020B0606020202030204" pitchFamily="34" charset="0"/>
              </a:rPr>
              <a:t>Boer-Mulders</a:t>
            </a:r>
            <a:endParaRPr lang="zh-CN" altLang="en-US" dirty="0">
              <a:latin typeface="Arial Narrow" panose="020B0606020202030204" pitchFamily="34" charset="0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308767B9-80E1-3AF3-F6EE-6EB3386F4BE4}"/>
              </a:ext>
            </a:extLst>
          </p:cNvPr>
          <p:cNvSpPr txBox="1"/>
          <p:nvPr/>
        </p:nvSpPr>
        <p:spPr>
          <a:xfrm>
            <a:off x="8568093" y="5425721"/>
            <a:ext cx="1164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 Narrow" panose="020B0606020202030204" pitchFamily="34" charset="0"/>
              </a:rPr>
              <a:t>Pretzelosity</a:t>
            </a:r>
            <a:endParaRPr lang="zh-CN" altLang="en-US" dirty="0">
              <a:latin typeface="Arial Narrow" panose="020B0606020202030204" pitchFamily="34" charset="0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BBE57676-31E8-CC92-0FC1-7C995CCDA106}"/>
              </a:ext>
            </a:extLst>
          </p:cNvPr>
          <p:cNvSpPr txBox="1"/>
          <p:nvPr/>
        </p:nvSpPr>
        <p:spPr>
          <a:xfrm>
            <a:off x="8586559" y="4865734"/>
            <a:ext cx="1127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 Narrow" panose="020B0606020202030204" pitchFamily="34" charset="0"/>
              </a:rPr>
              <a:t>Worm-gear</a:t>
            </a:r>
            <a:endParaRPr lang="zh-CN" alt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751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670F5F2A-E2AD-442A-3E1F-FA82D8A21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7803" y="829495"/>
            <a:ext cx="4974010" cy="2878218"/>
          </a:xfrm>
          <a:prstGeom prst="rect">
            <a:avLst/>
          </a:prstGeom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113814" y="6574824"/>
            <a:ext cx="537999" cy="289529"/>
          </a:xfrm>
        </p:spPr>
        <p:txBody>
          <a:bodyPr vert="horz" lIns="91440" tIns="45720" rIns="91440" bIns="45720" rtlCol="0" anchor="ctr"/>
          <a:lstStyle/>
          <a:p>
            <a:fld id="{5B0B1AAF-D06A-4A49-BC8C-8D22FA04DBBB}" type="slidenum">
              <a:rPr lang="zh-CN" altLang="en-US"/>
              <a:pPr/>
              <a:t>9</a:t>
            </a:fld>
            <a:endParaRPr lang="zh-CN" altLang="en-US" dirty="0"/>
          </a:p>
        </p:txBody>
      </p:sp>
      <p:cxnSp>
        <p:nvCxnSpPr>
          <p:cNvPr id="3" name="直接连接符 2"/>
          <p:cNvCxnSpPr/>
          <p:nvPr/>
        </p:nvCxnSpPr>
        <p:spPr>
          <a:xfrm>
            <a:off x="0" y="6554501"/>
            <a:ext cx="1219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5182931" y="89107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主要内容</a:t>
            </a:r>
          </a:p>
        </p:txBody>
      </p:sp>
      <p:sp>
        <p:nvSpPr>
          <p:cNvPr id="9" name="矩形 8"/>
          <p:cNvSpPr/>
          <p:nvPr/>
        </p:nvSpPr>
        <p:spPr>
          <a:xfrm>
            <a:off x="0" y="0"/>
            <a:ext cx="12193200" cy="720000"/>
          </a:xfrm>
          <a:prstGeom prst="rect">
            <a:avLst/>
          </a:prstGeom>
          <a:solidFill>
            <a:srgbClr val="0081E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342891"/>
            <a:r>
              <a:rPr lang="en-US" altLang="zh-CN" sz="36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8EF62AF-336F-492B-8433-9F1489087E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00" y="0"/>
            <a:ext cx="727200" cy="727200"/>
          </a:xfrm>
          <a:prstGeom prst="rect">
            <a:avLst/>
          </a:prstGeom>
        </p:spPr>
      </p:pic>
      <p:sp>
        <p:nvSpPr>
          <p:cNvPr id="18" name="页脚占位符 1">
            <a:extLst>
              <a:ext uri="{FF2B5EF4-FFF2-40B4-BE49-F238E27FC236}">
                <a16:creationId xmlns:a16="http://schemas.microsoft.com/office/drawing/2014/main" id="{0DB7AF36-D42B-092A-7CCD-B7102B7E588A}"/>
              </a:ext>
            </a:extLst>
          </p:cNvPr>
          <p:cNvSpPr txBox="1">
            <a:spLocks/>
          </p:cNvSpPr>
          <p:nvPr/>
        </p:nvSpPr>
        <p:spPr>
          <a:xfrm>
            <a:off x="1138464" y="6554500"/>
            <a:ext cx="9899647" cy="28950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dirty="0"/>
              <a:t>APCTP Focus Program																   Pohang, Korea, July 2022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79F5F82-E869-C07E-21B8-9ABB2C7152AE}"/>
              </a:ext>
            </a:extLst>
          </p:cNvPr>
          <p:cNvSpPr txBox="1"/>
          <p:nvPr/>
        </p:nvSpPr>
        <p:spPr>
          <a:xfrm>
            <a:off x="385199" y="1259464"/>
            <a:ext cx="5793531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/>
              <a:t>The polarization of the produced hadron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50561825-3FAA-0CC8-67DD-48EF6B2FA34A}"/>
                  </a:ext>
                </a:extLst>
              </p:cNvPr>
              <p:cNvSpPr txBox="1"/>
              <p:nvPr/>
            </p:nvSpPr>
            <p:spPr>
              <a:xfrm>
                <a:off x="809187" y="1839592"/>
                <a:ext cx="4901255" cy="12003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/>
                  <a:t>Vector meson production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2400" i="1" smtClean="0">
                        <a:solidFill>
                          <a:srgbClr val="0000F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altLang="zh-CN" sz="2400" dirty="0">
                    <a:solidFill>
                      <a:srgbClr val="0000FA"/>
                    </a:solidFill>
                  </a:rPr>
                  <a:t> New tensor polarization         	dependent TMD FFs</a:t>
                </a: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50561825-3FAA-0CC8-67DD-48EF6B2FA3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187" y="1839592"/>
                <a:ext cx="4901255" cy="1200329"/>
              </a:xfrm>
              <a:prstGeom prst="rect">
                <a:avLst/>
              </a:prstGeom>
              <a:blipFill>
                <a:blip r:embed="rId5"/>
                <a:stretch>
                  <a:fillRect l="-1990" t="-4061" b="-106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本框 20">
            <a:extLst>
              <a:ext uri="{FF2B5EF4-FFF2-40B4-BE49-F238E27FC236}">
                <a16:creationId xmlns:a16="http://schemas.microsoft.com/office/drawing/2014/main" id="{4701920C-1CA6-E554-2318-8ACA8AFB5E3B}"/>
              </a:ext>
            </a:extLst>
          </p:cNvPr>
          <p:cNvSpPr txBox="1"/>
          <p:nvPr/>
        </p:nvSpPr>
        <p:spPr>
          <a:xfrm>
            <a:off x="449820" y="4660151"/>
            <a:ext cx="572891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/>
              <a:t>Electroweak contributions at high energy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E8EA9A11-A03C-C364-A0E3-8513051B7603}"/>
                  </a:ext>
                </a:extLst>
              </p:cNvPr>
              <p:cNvSpPr txBox="1"/>
              <p:nvPr/>
            </p:nvSpPr>
            <p:spPr>
              <a:xfrm>
                <a:off x="809186" y="5275041"/>
                <a:ext cx="4872599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/>
                  <a:t>Parity violating SIDIS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2400" i="1" smtClean="0">
                        <a:solidFill>
                          <a:srgbClr val="0000F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altLang="zh-CN" sz="2400" dirty="0">
                    <a:solidFill>
                      <a:srgbClr val="0000FA"/>
                    </a:solidFill>
                  </a:rPr>
                  <a:t> New structure functions</a:t>
                </a:r>
                <a:endParaRPr lang="zh-CN" altLang="en-US" sz="2400" dirty="0">
                  <a:solidFill>
                    <a:srgbClr val="0000FA"/>
                  </a:solidFill>
                </a:endParaRP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E8EA9A11-A03C-C364-A0E3-8513051B76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186" y="5275041"/>
                <a:ext cx="4872599" cy="830997"/>
              </a:xfrm>
              <a:prstGeom prst="rect">
                <a:avLst/>
              </a:prstGeom>
              <a:blipFill>
                <a:blip r:embed="rId6"/>
                <a:stretch>
                  <a:fillRect l="-2003" t="-5839" b="-1532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0961D06F-8FD7-398C-759A-C1007275AF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6634" y="4766615"/>
            <a:ext cx="2762468" cy="1498386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79B68BB4-5A7B-0700-170C-682758442F7B}"/>
              </a:ext>
            </a:extLst>
          </p:cNvPr>
          <p:cNvSpPr txBox="1"/>
          <p:nvPr/>
        </p:nvSpPr>
        <p:spPr>
          <a:xfrm>
            <a:off x="6677803" y="3652932"/>
            <a:ext cx="4887341" cy="790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/>
              <a:t>72 TMD FFs for polarized vector meson production</a:t>
            </a:r>
          </a:p>
          <a:p>
            <a:pPr algn="ctr">
              <a:lnSpc>
                <a:spcPct val="150000"/>
              </a:lnSpc>
            </a:pPr>
            <a:r>
              <a:rPr lang="en-US" altLang="zh-CN" sz="1400" dirty="0">
                <a:latin typeface="Arial Narrow" panose="020B0606020202030204" pitchFamily="34" charset="0"/>
              </a:rPr>
              <a:t>Chen, Yang, Wei and Liang, PRD94, 034003 (2016)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3B31AC9-2E78-B750-DB0A-7E4CF75497A2}"/>
              </a:ext>
            </a:extLst>
          </p:cNvPr>
          <p:cNvSpPr txBox="1"/>
          <p:nvPr/>
        </p:nvSpPr>
        <p:spPr>
          <a:xfrm>
            <a:off x="9697724" y="5220676"/>
            <a:ext cx="1954089" cy="1021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latin typeface="Arial Narrow" panose="020B0606020202030204" pitchFamily="34" charset="0"/>
              </a:rPr>
              <a:t>See e.g.,</a:t>
            </a:r>
          </a:p>
          <a:p>
            <a:pPr>
              <a:lnSpc>
                <a:spcPct val="150000"/>
              </a:lnSpc>
            </a:pPr>
            <a:r>
              <a:rPr lang="en-US" altLang="zh-CN" sz="1400" dirty="0">
                <a:latin typeface="Arial Narrow" panose="020B0606020202030204" pitchFamily="34" charset="0"/>
              </a:rPr>
              <a:t>Boer, Jakob and Mulders, </a:t>
            </a:r>
          </a:p>
          <a:p>
            <a:pPr>
              <a:lnSpc>
                <a:spcPct val="150000"/>
              </a:lnSpc>
            </a:pPr>
            <a:r>
              <a:rPr lang="en-US" altLang="zh-CN" sz="1400" dirty="0">
                <a:latin typeface="Arial Narrow" panose="020B0606020202030204" pitchFamily="34" charset="0"/>
              </a:rPr>
              <a:t>NPB 564, 471 (2000)</a:t>
            </a:r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5B10B86B-AB96-425F-68A8-AF8B9718D56B}"/>
              </a:ext>
            </a:extLst>
          </p:cNvPr>
          <p:cNvSpPr/>
          <p:nvPr/>
        </p:nvSpPr>
        <p:spPr>
          <a:xfrm>
            <a:off x="7657997" y="5187057"/>
            <a:ext cx="778993" cy="366315"/>
          </a:xfrm>
          <a:prstGeom prst="round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4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1" grpId="0"/>
      <p:bldP spid="22" grpId="0"/>
      <p:bldP spid="16" grpId="0"/>
      <p:bldP spid="17" grpId="0"/>
      <p:bldP spid="19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34079</TotalTime>
  <Words>2221</Words>
  <Application>Microsoft Office PowerPoint</Application>
  <PresentationFormat>宽屏</PresentationFormat>
  <Paragraphs>368</Paragraphs>
  <Slides>27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9" baseType="lpstr">
      <vt:lpstr>等线</vt:lpstr>
      <vt:lpstr>楷体</vt:lpstr>
      <vt:lpstr>Arial</vt:lpstr>
      <vt:lpstr>Arial Narrow</vt:lpstr>
      <vt:lpstr>Calibri</vt:lpstr>
      <vt:lpstr>Calibri Light</vt:lpstr>
      <vt:lpstr>Cambria Math</vt:lpstr>
      <vt:lpstr>Comic Sans MS</vt:lpstr>
      <vt:lpstr>Segoe UI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kb chen</dc:creator>
  <cp:lastModifiedBy>chen kb</cp:lastModifiedBy>
  <cp:revision>1369</cp:revision>
  <cp:lastPrinted>2017-05-10T09:09:51Z</cp:lastPrinted>
  <dcterms:created xsi:type="dcterms:W3CDTF">2017-04-22T08:37:18Z</dcterms:created>
  <dcterms:modified xsi:type="dcterms:W3CDTF">2022-07-21T04:39:17Z</dcterms:modified>
</cp:coreProperties>
</file>