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502" r:id="rId3"/>
    <p:sldId id="294" r:id="rId4"/>
    <p:sldId id="315" r:id="rId5"/>
    <p:sldId id="336" r:id="rId6"/>
    <p:sldId id="337" r:id="rId7"/>
    <p:sldId id="338" r:id="rId8"/>
    <p:sldId id="303" r:id="rId9"/>
    <p:sldId id="304" r:id="rId10"/>
    <p:sldId id="307" r:id="rId11"/>
    <p:sldId id="389" r:id="rId12"/>
    <p:sldId id="388" r:id="rId13"/>
    <p:sldId id="399" r:id="rId14"/>
    <p:sldId id="308" r:id="rId15"/>
    <p:sldId id="310" r:id="rId16"/>
    <p:sldId id="311" r:id="rId17"/>
    <p:sldId id="506" r:id="rId18"/>
    <p:sldId id="312" r:id="rId19"/>
    <p:sldId id="313" r:id="rId20"/>
    <p:sldId id="410" r:id="rId21"/>
    <p:sldId id="386" r:id="rId22"/>
    <p:sldId id="385" r:id="rId23"/>
    <p:sldId id="314" r:id="rId24"/>
    <p:sldId id="347" r:id="rId25"/>
    <p:sldId id="348" r:id="rId26"/>
    <p:sldId id="349" r:id="rId27"/>
    <p:sldId id="359" r:id="rId28"/>
    <p:sldId id="351" r:id="rId29"/>
    <p:sldId id="505" r:id="rId30"/>
    <p:sldId id="352" r:id="rId31"/>
    <p:sldId id="361" r:id="rId32"/>
    <p:sldId id="457" r:id="rId33"/>
    <p:sldId id="458" r:id="rId34"/>
    <p:sldId id="438" r:id="rId35"/>
    <p:sldId id="500" r:id="rId36"/>
    <p:sldId id="501" r:id="rId37"/>
    <p:sldId id="408" r:id="rId38"/>
    <p:sldId id="433" r:id="rId39"/>
    <p:sldId id="437" r:id="rId40"/>
    <p:sldId id="435" r:id="rId41"/>
    <p:sldId id="504" r:id="rId42"/>
    <p:sldId id="436" r:id="rId43"/>
    <p:sldId id="461" r:id="rId44"/>
    <p:sldId id="464" r:id="rId45"/>
    <p:sldId id="499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14" r:id="rId55"/>
    <p:sldId id="467" r:id="rId56"/>
    <p:sldId id="468" r:id="rId57"/>
    <p:sldId id="469" r:id="rId58"/>
    <p:sldId id="470" r:id="rId59"/>
    <p:sldId id="471" r:id="rId60"/>
    <p:sldId id="472" r:id="rId6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8" autoAdjust="0"/>
    <p:restoredTop sz="94599" autoAdjust="0"/>
  </p:normalViewPr>
  <p:slideViewPr>
    <p:cSldViewPr snapToGrid="0">
      <p:cViewPr varScale="1">
        <p:scale>
          <a:sx n="82" d="100"/>
          <a:sy n="82" d="100"/>
        </p:scale>
        <p:origin x="754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561872-8C14-46EA-A391-3B3DE73FE136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B8F2A6-AE0C-4BA4-856B-FE81E128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0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7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6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8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F2A6-AE0C-4BA4-856B-FE81E12808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4A6C-9907-40A5-987B-F7B0CC514B5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3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F2A6-AE0C-4BA4-856B-FE81E12808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365" y="6384058"/>
            <a:ext cx="4016319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7684" y="6384058"/>
            <a:ext cx="1362574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APCTP, Pohang, Korea. Jul 18 – 23,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Aram Kotzinian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E8E9-29CC-441C-BF6C-0B24D897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0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47.wmf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4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67.png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emf"/><Relationship Id="rId18" Type="http://schemas.openxmlformats.org/officeDocument/2006/relationships/image" Target="../media/image89.emf"/><Relationship Id="rId3" Type="http://schemas.openxmlformats.org/officeDocument/2006/relationships/image" Target="../media/image76.wmf"/><Relationship Id="rId21" Type="http://schemas.openxmlformats.org/officeDocument/2006/relationships/image" Target="../media/image92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83.emf"/><Relationship Id="rId17" Type="http://schemas.openxmlformats.org/officeDocument/2006/relationships/image" Target="../media/image88.emf"/><Relationship Id="rId25" Type="http://schemas.openxmlformats.org/officeDocument/2006/relationships/image" Target="../media/image96.emf"/><Relationship Id="rId2" Type="http://schemas.openxmlformats.org/officeDocument/2006/relationships/oleObject" Target="../embeddings/oleObject52.bin"/><Relationship Id="rId16" Type="http://schemas.openxmlformats.org/officeDocument/2006/relationships/image" Target="../media/image87.emf"/><Relationship Id="rId20" Type="http://schemas.openxmlformats.org/officeDocument/2006/relationships/image" Target="../media/image9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wmf"/><Relationship Id="rId11" Type="http://schemas.openxmlformats.org/officeDocument/2006/relationships/image" Target="../media/image82.emf"/><Relationship Id="rId24" Type="http://schemas.openxmlformats.org/officeDocument/2006/relationships/image" Target="../media/image95.e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86.emf"/><Relationship Id="rId23" Type="http://schemas.openxmlformats.org/officeDocument/2006/relationships/image" Target="../media/image94.emf"/><Relationship Id="rId10" Type="http://schemas.openxmlformats.org/officeDocument/2006/relationships/image" Target="../media/image81.emf"/><Relationship Id="rId19" Type="http://schemas.openxmlformats.org/officeDocument/2006/relationships/image" Target="../media/image90.emf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4" Type="http://schemas.openxmlformats.org/officeDocument/2006/relationships/image" Target="../media/image85.emf"/><Relationship Id="rId22" Type="http://schemas.openxmlformats.org/officeDocument/2006/relationships/image" Target="../media/image9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0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6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99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7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74.bin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7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7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7" Type="http://schemas.openxmlformats.org/officeDocument/2006/relationships/image" Target="../media/image145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8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9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2.wmf"/><Relationship Id="rId7" Type="http://schemas.openxmlformats.org/officeDocument/2006/relationships/oleObject" Target="../embeddings/oleObject15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" y="28165"/>
            <a:ext cx="12071286" cy="1251625"/>
          </a:xfr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Fracture functions formalism for hadron production from the target remnant in hard processes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5" y="6541477"/>
            <a:ext cx="4041127" cy="316523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19156" y="1290807"/>
            <a:ext cx="3173185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Aram Kotzinian</a:t>
            </a:r>
          </a:p>
          <a:p>
            <a:pPr algn="ctr">
              <a:lnSpc>
                <a:spcPct val="110000"/>
              </a:lnSpc>
            </a:pPr>
            <a:r>
              <a:rPr lang="en-US" i="1" dirty="0">
                <a:solidFill>
                  <a:srgbClr val="9933FF"/>
                </a:solidFill>
              </a:rPr>
              <a:t>YerPhI, Armenia &amp; INFN, Torino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4FC06-85C0-56E2-B6FD-DEF6C5B3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684" y="6581858"/>
            <a:ext cx="1362574" cy="274324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6693D-E0FA-5D7E-A262-CFD20974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6678" y="6424086"/>
            <a:ext cx="367121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 descr="Pohang - Wikipedia">
            <a:extLst>
              <a:ext uri="{FF2B5EF4-FFF2-40B4-BE49-F238E27FC236}">
                <a16:creationId xmlns:a16="http://schemas.microsoft.com/office/drawing/2014/main" id="{BB2E37CA-9FF9-A199-4794-3E6BBDC0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10" y="2313946"/>
            <a:ext cx="7645999" cy="41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8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576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SIDIS: TFR </a:t>
            </a:r>
            <a:endParaRPr lang="en-GB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667079"/>
            <a:ext cx="5426890" cy="3158692"/>
            <a:chOff x="1524000" y="667079"/>
            <a:chExt cx="5426890" cy="3158692"/>
          </a:xfrm>
        </p:grpSpPr>
        <p:pic>
          <p:nvPicPr>
            <p:cNvPr id="21914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67079"/>
              <a:ext cx="5426890" cy="3118853"/>
            </a:xfrm>
            <a:prstGeom prst="rect">
              <a:avLst/>
            </a:prstGeom>
            <a:noFill/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082263"/>
                </p:ext>
              </p:extLst>
            </p:nvPr>
          </p:nvGraphicFramePr>
          <p:xfrm>
            <a:off x="5323352" y="3335875"/>
            <a:ext cx="925359" cy="489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23352" y="3335875"/>
                          <a:ext cx="925359" cy="48989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265113" y="4071097"/>
            <a:ext cx="11178044" cy="1021603"/>
            <a:chOff x="878887" y="5173385"/>
            <a:chExt cx="11178044" cy="102160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134515"/>
                </p:ext>
              </p:extLst>
            </p:nvPr>
          </p:nvGraphicFramePr>
          <p:xfrm>
            <a:off x="878887" y="5174226"/>
            <a:ext cx="83312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733560" imgH="457200" progId="Equation.DSMT4">
                    <p:embed/>
                  </p:oleObj>
                </mc:Choice>
                <mc:Fallback>
                  <p:oleObj name="Equation" r:id="rId5" imgW="3733560" imgH="4572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887" y="5174226"/>
                          <a:ext cx="8331200" cy="1020762"/>
                        </a:xfrm>
                        <a:prstGeom prst="rect">
                          <a:avLst/>
                        </a:prstGeom>
                        <a:noFill/>
                        <a:ln w="9525" cmpd="thinThick">
                          <a:solidFill>
                            <a:srgbClr val="D2D2F4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546969"/>
                </p:ext>
              </p:extLst>
            </p:nvPr>
          </p:nvGraphicFramePr>
          <p:xfrm>
            <a:off x="9778773" y="5173385"/>
            <a:ext cx="2278158" cy="89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68200" imgH="457200" progId="Equation.DSMT4">
                    <p:embed/>
                  </p:oleObj>
                </mc:Choice>
                <mc:Fallback>
                  <p:oleObj name="Equation" r:id="rId7" imgW="1168200" imgH="4572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78773" y="5173385"/>
                          <a:ext cx="2278158" cy="8912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7564072" y="548601"/>
            <a:ext cx="4429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Trentadue</a:t>
            </a:r>
            <a:r>
              <a:rPr lang="en-US" dirty="0"/>
              <a:t>, </a:t>
            </a:r>
            <a:r>
              <a:rPr lang="en-US" dirty="0" err="1"/>
              <a:t>Veneziano</a:t>
            </a:r>
            <a:r>
              <a:rPr lang="en-US" dirty="0"/>
              <a:t> 1994</a:t>
            </a:r>
          </a:p>
          <a:p>
            <a:r>
              <a:rPr lang="en-US" dirty="0" err="1"/>
              <a:t>Graudenz</a:t>
            </a:r>
            <a:r>
              <a:rPr lang="en-US" dirty="0"/>
              <a:t> 1994</a:t>
            </a:r>
          </a:p>
          <a:p>
            <a:r>
              <a:rPr lang="en-US" dirty="0"/>
              <a:t>Collins 1998, 2000, 2002</a:t>
            </a:r>
          </a:p>
          <a:p>
            <a:r>
              <a:rPr lang="en-US" dirty="0"/>
              <a:t>de Florian, </a:t>
            </a:r>
            <a:r>
              <a:rPr lang="en-US" dirty="0" err="1"/>
              <a:t>Sassot</a:t>
            </a:r>
            <a:r>
              <a:rPr lang="en-US" dirty="0"/>
              <a:t> 1997, 1998</a:t>
            </a:r>
          </a:p>
          <a:p>
            <a:r>
              <a:rPr lang="en-US" dirty="0" err="1"/>
              <a:t>Grazzini</a:t>
            </a:r>
            <a:r>
              <a:rPr lang="en-US" dirty="0"/>
              <a:t>, </a:t>
            </a:r>
            <a:r>
              <a:rPr lang="en-US" dirty="0" err="1"/>
              <a:t>Trentadue</a:t>
            </a:r>
            <a:r>
              <a:rPr lang="en-US" dirty="0"/>
              <a:t>, </a:t>
            </a:r>
            <a:r>
              <a:rPr lang="en-US" dirty="0" err="1"/>
              <a:t>Veneziano</a:t>
            </a:r>
            <a:r>
              <a:rPr lang="en-US" dirty="0"/>
              <a:t> 1998</a:t>
            </a:r>
          </a:p>
          <a:p>
            <a:r>
              <a:rPr lang="en-US" dirty="0" err="1"/>
              <a:t>Ceccopieri</a:t>
            </a:r>
            <a:r>
              <a:rPr lang="en-US" dirty="0"/>
              <a:t>, </a:t>
            </a:r>
            <a:r>
              <a:rPr lang="en-US" dirty="0" err="1"/>
              <a:t>Trentadue</a:t>
            </a:r>
            <a:r>
              <a:rPr lang="en-US" dirty="0"/>
              <a:t> 2006, 2007, 2008</a:t>
            </a:r>
          </a:p>
          <a:p>
            <a:r>
              <a:rPr lang="en-US" dirty="0"/>
              <a:t>Sivers 2009</a:t>
            </a:r>
          </a:p>
          <a:p>
            <a:r>
              <a:rPr lang="en-US" dirty="0" err="1"/>
              <a:t>Ceccopieri</a:t>
            </a:r>
            <a:r>
              <a:rPr lang="en-US" dirty="0"/>
              <a:t> , </a:t>
            </a:r>
            <a:r>
              <a:rPr lang="en-US" dirty="0" err="1"/>
              <a:t>Mancusi</a:t>
            </a:r>
            <a:r>
              <a:rPr lang="en-US" dirty="0"/>
              <a:t> 2013</a:t>
            </a:r>
          </a:p>
          <a:p>
            <a:r>
              <a:rPr lang="en-US" dirty="0" err="1"/>
              <a:t>Ceccopieri</a:t>
            </a:r>
            <a:r>
              <a:rPr lang="en-US" dirty="0"/>
              <a:t> 2013</a:t>
            </a:r>
          </a:p>
          <a:p>
            <a:r>
              <a:rPr lang="en-US" dirty="0"/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752" y="5270523"/>
                <a:ext cx="109138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Fracture function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is a Conditional Probability Distribution Function (CPDF) </a:t>
                </a:r>
              </a:p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to observe the hadron h produced in target nucleon momentum direction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CMS</a:t>
                </a:r>
              </a:p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when hard probe interacts with parton carrying fraction x of nucleon momentum.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2" y="5270523"/>
                <a:ext cx="10913886" cy="1200329"/>
              </a:xfrm>
              <a:prstGeom prst="rect">
                <a:avLst/>
              </a:prstGeom>
              <a:blipFill>
                <a:blip r:embed="rId10"/>
                <a:stretch>
                  <a:fillRect l="-223" t="-4082" r="-11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9FAA2-5712-4044-F71D-68BC23C3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21" y="6498398"/>
            <a:ext cx="3773010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5C8A3DD-62E9-61D8-4C0E-2CBE0206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8398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6C35D8D-3236-031F-D482-4EF6E0F8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512" y="35032"/>
            <a:ext cx="12050160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Collinear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Frac.Func</a:t>
            </a:r>
            <a:r>
              <a:rPr lang="en-US" sz="3200" b="1" dirty="0">
                <a:solidFill>
                  <a:srgbClr val="CC0066"/>
                </a:solidFill>
              </a:rPr>
              <a:t>.: application to HERA data, 1</a:t>
            </a:r>
            <a:endParaRPr lang="en-US" sz="12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674" y="497168"/>
            <a:ext cx="10485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D. de Florian, R. </a:t>
            </a:r>
            <a:r>
              <a:rPr lang="en-US" sz="2400" dirty="0" err="1"/>
              <a:t>Sassot</a:t>
            </a:r>
            <a:r>
              <a:rPr lang="en-US" sz="2400" dirty="0"/>
              <a:t>, Leading Proton Structure Function. PRD 58, 054003 (1998)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57277"/>
              </p:ext>
            </p:extLst>
          </p:nvPr>
        </p:nvGraphicFramePr>
        <p:xfrm>
          <a:off x="2617434" y="1119846"/>
          <a:ext cx="6980945" cy="80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65560" imgH="482400" progId="Equation.DSMT4">
                  <p:embed/>
                </p:oleObj>
              </mc:Choice>
              <mc:Fallback>
                <p:oleObj name="Equation" r:id="rId2" imgW="416556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434" y="1119846"/>
                        <a:ext cx="6980945" cy="809852"/>
                      </a:xfrm>
                      <a:prstGeom prst="rect">
                        <a:avLst/>
                      </a:prstGeom>
                      <a:noFill/>
                      <a:ln w="9525" cmpd="thinThick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037804" y="2109875"/>
            <a:ext cx="8144124" cy="408623"/>
            <a:chOff x="98456" y="3067050"/>
            <a:chExt cx="14427812" cy="723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56" y="3067050"/>
              <a:ext cx="3076575" cy="723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1985" y="3157537"/>
              <a:ext cx="3067050" cy="542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8568" y="3119437"/>
              <a:ext cx="8267700" cy="6191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274" y="2630361"/>
            <a:ext cx="3676650" cy="3886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3377" y="2575447"/>
            <a:ext cx="4075748" cy="425386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003802" y="2075919"/>
            <a:ext cx="8199515" cy="4514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21832"/>
              </p:ext>
            </p:extLst>
          </p:nvPr>
        </p:nvGraphicFramePr>
        <p:xfrm>
          <a:off x="10195306" y="1263639"/>
          <a:ext cx="952826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95306" y="1263639"/>
                        <a:ext cx="952826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5B5E9-C662-CE17-EAE8-66F15C91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365" y="6508350"/>
            <a:ext cx="4016319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48F1C-FCF5-C44D-B99E-501311E6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684" y="6508350"/>
            <a:ext cx="1362574" cy="36512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104353-D591-B04B-BD7C-CFD26B46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630" y="-27598"/>
            <a:ext cx="12050160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Collinear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Frac.Func</a:t>
            </a:r>
            <a:r>
              <a:rPr lang="en-US" sz="3200" b="1" dirty="0">
                <a:solidFill>
                  <a:srgbClr val="CC0066"/>
                </a:solidFill>
              </a:rPr>
              <a:t>.: application to HERA data, 2</a:t>
            </a:r>
            <a:endParaRPr lang="en-US" sz="1200" b="1" dirty="0">
              <a:solidFill>
                <a:srgbClr val="CC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87" y="1743203"/>
            <a:ext cx="3476625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8" y="1675289"/>
            <a:ext cx="3495675" cy="481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2797" y="497168"/>
            <a:ext cx="820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Shoeibi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, Neutron fracture functions. PRD 95, 074011 (2017)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06A85-729E-BEB1-E732-085ACF0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16" y="6490594"/>
            <a:ext cx="4016319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451062-0679-1EE6-766B-2CB5A27A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684" y="6490594"/>
            <a:ext cx="1362574" cy="365125"/>
          </a:xfrm>
        </p:spPr>
        <p:txBody>
          <a:bodyPr/>
          <a:lstStyle/>
          <a:p>
            <a:r>
              <a:rPr lang="en-US"/>
              <a:t>Aram Kotzinian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925445-C7BA-68DC-EF32-26DD64B6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886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BEF342-C3D6-D848-9864-7D7A493AC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24308"/>
              </p:ext>
            </p:extLst>
          </p:nvPr>
        </p:nvGraphicFramePr>
        <p:xfrm>
          <a:off x="4826319" y="5295848"/>
          <a:ext cx="2086255" cy="69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431640" progId="Equation.DSMT4">
                  <p:embed/>
                </p:oleObj>
              </mc:Choice>
              <mc:Fallback>
                <p:oleObj name="Equation" r:id="rId4" imgW="129528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9BEF342-C3D6-D848-9864-7D7A493AC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319" y="5295848"/>
                        <a:ext cx="2086255" cy="69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83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576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SIDIS TFR: </a:t>
            </a:r>
            <a:r>
              <a:rPr lang="en-US" sz="3200" b="1" dirty="0">
                <a:solidFill>
                  <a:srgbClr val="FF0000"/>
                </a:solidFill>
              </a:rPr>
              <a:t>Spin &amp; TMD (STMD) </a:t>
            </a:r>
            <a:r>
              <a:rPr lang="en-US" sz="3200" b="1" dirty="0">
                <a:solidFill>
                  <a:srgbClr val="CC0066"/>
                </a:solidFill>
              </a:rPr>
              <a:t>Fracture Functions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809" y="3934139"/>
            <a:ext cx="1198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0070C0"/>
                </a:solidFill>
              </a:rPr>
              <a:t>Anselmino, Barone and AK, </a:t>
            </a:r>
            <a:r>
              <a:rPr lang="en-US" sz="2000" b="1" dirty="0"/>
              <a:t>PL B  699 </a:t>
            </a:r>
            <a:r>
              <a:rPr lang="en-US" sz="2000" dirty="0"/>
              <a:t>(2011)108</a:t>
            </a:r>
            <a:r>
              <a:rPr lang="en-US" sz="2000" b="1" dirty="0"/>
              <a:t>; </a:t>
            </a:r>
            <a:r>
              <a:rPr lang="en-US" altLang="en-US" sz="2000" b="1" dirty="0">
                <a:latin typeface="Arial" panose="020B0604020202020204" pitchFamily="34" charset="0"/>
              </a:rPr>
              <a:t>706 </a:t>
            </a:r>
            <a:r>
              <a:rPr lang="en-US" altLang="en-US" sz="2000" dirty="0">
                <a:latin typeface="Arial" panose="020B0604020202020204" pitchFamily="34" charset="0"/>
              </a:rPr>
              <a:t>(2011)46</a:t>
            </a:r>
            <a:r>
              <a:rPr lang="en-US" altLang="en-US" sz="2000" b="1" dirty="0">
                <a:latin typeface="Arial" panose="020B0604020202020204" pitchFamily="34" charset="0"/>
              </a:rPr>
              <a:t>;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713 </a:t>
            </a:r>
            <a:r>
              <a:rPr lang="en-US" altLang="en-US" sz="2000" dirty="0">
                <a:latin typeface="Arial" panose="020B0604020202020204" pitchFamily="34" charset="0"/>
              </a:rPr>
              <a:t>(2012)317</a:t>
            </a:r>
          </a:p>
          <a:p>
            <a:pPr lvl="0" algn="ctr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Nucleon and quark polarization are included, produced hadron and quark transverse momentum are not integrated over. Classification of twist-two Fracture Functions and cross sections expressions.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84340" y="667079"/>
            <a:ext cx="5426890" cy="3158692"/>
            <a:chOff x="1524000" y="667079"/>
            <a:chExt cx="5426890" cy="3158692"/>
          </a:xfrm>
        </p:grpSpPr>
        <p:pic>
          <p:nvPicPr>
            <p:cNvPr id="21914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67079"/>
              <a:ext cx="5426890" cy="3118853"/>
            </a:xfrm>
            <a:prstGeom prst="rect">
              <a:avLst/>
            </a:prstGeom>
            <a:noFill/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323352" y="3335875"/>
            <a:ext cx="925359" cy="489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23352" y="3335875"/>
                          <a:ext cx="925359" cy="48989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923062" y="5173214"/>
            <a:ext cx="11133869" cy="1020762"/>
            <a:chOff x="923062" y="5173214"/>
            <a:chExt cx="11133869" cy="102076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23062" y="5173214"/>
            <a:ext cx="8245475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695400" imgH="457200" progId="Equation.DSMT4">
                    <p:embed/>
                  </p:oleObj>
                </mc:Choice>
                <mc:Fallback>
                  <p:oleObj name="Equation" r:id="rId5" imgW="3695400" imgH="4572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062" y="5173214"/>
                          <a:ext cx="8245475" cy="1020762"/>
                        </a:xfrm>
                        <a:prstGeom prst="rect">
                          <a:avLst/>
                        </a:prstGeom>
                        <a:noFill/>
                        <a:ln w="9525" cmpd="thinThick">
                          <a:solidFill>
                            <a:srgbClr val="D2D2F4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9778773" y="5173385"/>
            <a:ext cx="2278158" cy="89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68200" imgH="457200" progId="Equation.DSMT4">
                    <p:embed/>
                  </p:oleObj>
                </mc:Choice>
                <mc:Fallback>
                  <p:oleObj name="Equation" r:id="rId7" imgW="1168200" imgH="4572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78773" y="5173385"/>
                          <a:ext cx="2278158" cy="8912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F466F61-FFC5-5F73-C106-CA32F9D2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695ED1C-2D64-5F77-20E2-B3290885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49D321-46F3-E72A-740D-AAAF133E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81324"/>
              </p:ext>
            </p:extLst>
          </p:nvPr>
        </p:nvGraphicFramePr>
        <p:xfrm>
          <a:off x="2061947" y="3118391"/>
          <a:ext cx="8068830" cy="188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000" imgH="965160" progId="Equation.DSMT4">
                  <p:embed/>
                </p:oleObj>
              </mc:Choice>
              <mc:Fallback>
                <p:oleObj name="Equation" r:id="rId2" imgW="4140000" imgH="965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1947" y="3118391"/>
                        <a:ext cx="8068830" cy="1881909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219" y="5073993"/>
                <a:ext cx="11749242" cy="1209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Probabilistic interpretation at LO:</a:t>
                </a:r>
              </a:p>
              <a:p>
                <a:r>
                  <a:rPr lang="en-US" dirty="0">
                    <a:solidFill>
                      <a:srgbClr val="B00000"/>
                    </a:solidFill>
                  </a:rPr>
                  <a:t>the conditional probabilities to find an unpolarized (</a:t>
                </a:r>
                <a:r>
                  <a:rPr lang="en-US" i="1" dirty="0">
                    <a:solidFill>
                      <a:srgbClr val="B00000"/>
                    </a:solidFill>
                  </a:rPr>
                  <a:t>Γ </a:t>
                </a:r>
                <a:r>
                  <a:rPr lang="en-US" dirty="0">
                    <a:solidFill>
                      <a:srgbClr val="B0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B00000"/>
                    </a:solidFill>
                  </a:rPr>
                  <a:t>), a longitudinally polarized (</a:t>
                </a:r>
                <a:r>
                  <a:rPr lang="en-US" i="1" dirty="0">
                    <a:solidFill>
                      <a:srgbClr val="B00000"/>
                    </a:solidFill>
                  </a:rPr>
                  <a:t>Γ </a:t>
                </a:r>
                <a:r>
                  <a:rPr lang="en-US" dirty="0">
                    <a:solidFill>
                      <a:srgbClr val="B0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B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00000"/>
                    </a:solidFill>
                  </a:rPr>
                  <a:t>) or a transversely polarized </a:t>
                </a:r>
              </a:p>
              <a:p>
                <a:r>
                  <a:rPr lang="en-US" dirty="0">
                    <a:solidFill>
                      <a:srgbClr val="B00000"/>
                    </a:solidFill>
                  </a:rPr>
                  <a:t>(</a:t>
                </a:r>
                <a:r>
                  <a:rPr lang="el-GR" i="1" dirty="0">
                    <a:solidFill>
                      <a:srgbClr val="B00000"/>
                    </a:solidFill>
                  </a:rPr>
                  <a:t>Γ </a:t>
                </a:r>
                <a:r>
                  <a:rPr lang="el-GR" dirty="0">
                    <a:solidFill>
                      <a:srgbClr val="B00000"/>
                    </a:solidFill>
                  </a:rPr>
                  <a:t>=</a:t>
                </a:r>
                <a:r>
                  <a:rPr lang="en-US" b="0" dirty="0">
                    <a:solidFill>
                      <a:srgbClr val="B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B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rgbClr val="B00000"/>
                    </a:solidFill>
                  </a:rPr>
                  <a:t>) </a:t>
                </a:r>
                <a:r>
                  <a:rPr lang="en-US" dirty="0">
                    <a:solidFill>
                      <a:srgbClr val="B00000"/>
                    </a:solidFill>
                  </a:rPr>
                  <a:t>quark with longitudinal momentum fraction </a:t>
                </a:r>
                <a:r>
                  <a:rPr lang="en-US" i="1" dirty="0" err="1">
                    <a:solidFill>
                      <a:srgbClr val="B00000"/>
                    </a:solidFill>
                  </a:rPr>
                  <a:t>x</a:t>
                </a:r>
                <a:r>
                  <a:rPr lang="en-US" i="1" baseline="-25000" dirty="0" err="1">
                    <a:solidFill>
                      <a:srgbClr val="B00000"/>
                    </a:solidFill>
                  </a:rPr>
                  <a:t>Bj</a:t>
                </a:r>
                <a:r>
                  <a:rPr lang="en-US" i="1" dirty="0">
                    <a:solidFill>
                      <a:srgbClr val="B00000"/>
                    </a:solidFill>
                  </a:rPr>
                  <a:t> </a:t>
                </a:r>
                <a:r>
                  <a:rPr lang="en-US" dirty="0">
                    <a:solidFill>
                      <a:srgbClr val="B00000"/>
                    </a:solidFill>
                  </a:rPr>
                  <a:t>and transverse momentum </a:t>
                </a:r>
                <a:r>
                  <a:rPr lang="en-US" b="1" i="1" dirty="0">
                    <a:solidFill>
                      <a:srgbClr val="B00000"/>
                    </a:solidFill>
                  </a:rPr>
                  <a:t>k</a:t>
                </a:r>
                <a:r>
                  <a:rPr lang="en-US" baseline="-25000" dirty="0">
                    <a:solidFill>
                      <a:srgbClr val="B00000"/>
                    </a:solidFill>
                  </a:rPr>
                  <a:t>⊥</a:t>
                </a:r>
                <a:r>
                  <a:rPr lang="en-US" dirty="0">
                    <a:solidFill>
                      <a:srgbClr val="B00000"/>
                    </a:solidFill>
                  </a:rPr>
                  <a:t> inside a nucleon fragmenting into</a:t>
                </a:r>
              </a:p>
              <a:p>
                <a:r>
                  <a:rPr lang="en-US" dirty="0">
                    <a:solidFill>
                      <a:srgbClr val="B00000"/>
                    </a:solidFill>
                  </a:rPr>
                  <a:t>a hadron carrying a fraction </a:t>
                </a:r>
                <a:r>
                  <a:rPr lang="en-US" i="1" dirty="0">
                    <a:solidFill>
                      <a:srgbClr val="B00000"/>
                    </a:solidFill>
                  </a:rPr>
                  <a:t>ζ </a:t>
                </a:r>
                <a:r>
                  <a:rPr lang="en-US" dirty="0">
                    <a:solidFill>
                      <a:srgbClr val="B00000"/>
                    </a:solidFill>
                  </a:rPr>
                  <a:t>of the nucleon longitudinal momentum and a transverse momentum </a:t>
                </a:r>
                <a:r>
                  <a:rPr lang="en-US" b="1" i="1" dirty="0" err="1">
                    <a:solidFill>
                      <a:srgbClr val="B00000"/>
                    </a:solidFill>
                  </a:rPr>
                  <a:t>P</a:t>
                </a:r>
                <a:r>
                  <a:rPr lang="en-US" i="1" baseline="-25000" dirty="0" err="1">
                    <a:solidFill>
                      <a:srgbClr val="B0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B00000"/>
                    </a:solidFill>
                  </a:rPr>
                  <a:t>⊥</a:t>
                </a:r>
                <a:r>
                  <a:rPr lang="en-US" dirty="0">
                    <a:solidFill>
                      <a:srgbClr val="B00000"/>
                    </a:solidFill>
                  </a:rPr>
                  <a:t>.</a:t>
                </a:r>
                <a:endParaRPr lang="en-GB" dirty="0">
                  <a:solidFill>
                    <a:srgbClr val="B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9" y="5073993"/>
                <a:ext cx="11749242" cy="1209242"/>
              </a:xfrm>
              <a:prstGeom prst="rect">
                <a:avLst/>
              </a:prstGeom>
              <a:blipFill>
                <a:blip r:embed="rId4"/>
                <a:stretch>
                  <a:fillRect l="-415" t="-2513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1524000" y="-27479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C0066"/>
                </a:solidFill>
              </a:rPr>
              <a:t>Quark correlator</a:t>
            </a:r>
            <a:endParaRPr lang="en-GB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9534" y="631297"/>
            <a:ext cx="2802396" cy="2363161"/>
            <a:chOff x="580559" y="467926"/>
            <a:chExt cx="3082636" cy="25994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559" y="467926"/>
              <a:ext cx="3082636" cy="21734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52246" y="2661139"/>
              <a:ext cx="59635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CFR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18734" y="525921"/>
            <a:ext cx="2794525" cy="2577790"/>
            <a:chOff x="7152844" y="357165"/>
            <a:chExt cx="3381375" cy="25777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844" y="357165"/>
              <a:ext cx="3381375" cy="21240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85789" y="2565623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TFR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5474789" y="138973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5828" y="149971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SIDIS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FB32211-17E0-B0E7-E2AE-0C659F4F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65" y="6471764"/>
            <a:ext cx="3905435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055B26-A7A7-D57F-6D1C-DB05540B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764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F86A0AD-60CC-7098-9DE9-F1B8EE3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1764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80"/>
            <a:ext cx="9144000" cy="4327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C0066"/>
                </a:solidFill>
              </a:rPr>
              <a:t>STMD Fracture Functions for spinless hadron production</a:t>
            </a:r>
            <a:endParaRPr lang="en-GB" sz="2800" b="1" dirty="0">
              <a:solidFill>
                <a:srgbClr val="CC0066"/>
              </a:solidFill>
            </a:endParaRP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19505"/>
              </p:ext>
            </p:extLst>
          </p:nvPr>
        </p:nvGraphicFramePr>
        <p:xfrm>
          <a:off x="89689" y="848626"/>
          <a:ext cx="8124313" cy="55410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3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5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469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21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0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3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49164" y="1809545"/>
            <a:ext cx="6945792" cy="4377798"/>
            <a:chOff x="1149164" y="1544080"/>
            <a:chExt cx="6945792" cy="43777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7134615"/>
                </p:ext>
              </p:extLst>
            </p:nvPr>
          </p:nvGraphicFramePr>
          <p:xfrm>
            <a:off x="1222729" y="4060452"/>
            <a:ext cx="1584325" cy="173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12520" imgH="888840" progId="Equation.DSMT4">
                    <p:embed/>
                  </p:oleObj>
                </mc:Choice>
                <mc:Fallback>
                  <p:oleObj name="Equation" r:id="rId2" imgW="812520" imgH="8888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22729" y="4060452"/>
                          <a:ext cx="1584325" cy="173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422369"/>
                </p:ext>
              </p:extLst>
            </p:nvPr>
          </p:nvGraphicFramePr>
          <p:xfrm>
            <a:off x="3667946" y="2893819"/>
            <a:ext cx="749011" cy="59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17160" imgH="253800" progId="Equation.DSMT4">
                    <p:embed/>
                  </p:oleObj>
                </mc:Choice>
                <mc:Fallback>
                  <p:oleObj name="Equation" r:id="rId4" imgW="317160" imgH="2538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946" y="2893819"/>
                          <a:ext cx="749011" cy="598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429294"/>
                </p:ext>
              </p:extLst>
            </p:nvPr>
          </p:nvGraphicFramePr>
          <p:xfrm>
            <a:off x="3435297" y="4117856"/>
            <a:ext cx="1335087" cy="173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888840" progId="Equation.DSMT4">
                    <p:embed/>
                  </p:oleObj>
                </mc:Choice>
                <mc:Fallback>
                  <p:oleObj name="Equation" r:id="rId6" imgW="685800" imgH="88884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35297" y="4117856"/>
                          <a:ext cx="1335087" cy="1731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149164" y="1544080"/>
              <a:ext cx="6945792" cy="4377798"/>
              <a:chOff x="1149164" y="1499836"/>
              <a:chExt cx="6945792" cy="4377798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3590202"/>
                  </p:ext>
                </p:extLst>
              </p:nvPr>
            </p:nvGraphicFramePr>
            <p:xfrm>
              <a:off x="1773693" y="1601062"/>
              <a:ext cx="434975" cy="65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80" imgH="228600" progId="Equation.DSMT4">
                      <p:embed/>
                    </p:oleObj>
                  </mc:Choice>
                  <mc:Fallback>
                    <p:oleObj name="Equation" r:id="rId8" imgW="152280" imgH="22860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773693" y="1601062"/>
                            <a:ext cx="434975" cy="6524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6712315"/>
                  </p:ext>
                </p:extLst>
              </p:nvPr>
            </p:nvGraphicFramePr>
            <p:xfrm>
              <a:off x="1149164" y="2820079"/>
              <a:ext cx="1849437" cy="815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977760" imgH="431640" progId="Equation.DSMT4">
                      <p:embed/>
                    </p:oleObj>
                  </mc:Choice>
                  <mc:Fallback>
                    <p:oleObj name="Equation" r:id="rId10" imgW="977760" imgH="431640" progId="Equation.DSMT4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49164" y="2820079"/>
                            <a:ext cx="1849437" cy="815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7291608"/>
                  </p:ext>
                </p:extLst>
              </p:nvPr>
            </p:nvGraphicFramePr>
            <p:xfrm>
              <a:off x="3271140" y="1499836"/>
              <a:ext cx="1525444" cy="9250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711000" imgH="431640" progId="Equation.DSMT4">
                      <p:embed/>
                    </p:oleObj>
                  </mc:Choice>
                  <mc:Fallback>
                    <p:oleObj name="Equation" r:id="rId12" imgW="711000" imgH="43164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271140" y="1499836"/>
                            <a:ext cx="1525444" cy="92507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0308837"/>
                  </p:ext>
                </p:extLst>
              </p:nvPr>
            </p:nvGraphicFramePr>
            <p:xfrm>
              <a:off x="5135075" y="4085689"/>
              <a:ext cx="2959881" cy="17919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866600" imgH="1130040" progId="Equation.DSMT4">
                      <p:embed/>
                    </p:oleObj>
                  </mc:Choice>
                  <mc:Fallback>
                    <p:oleObj name="Equation" r:id="rId14" imgW="1866600" imgH="1130040" progId="Equation.DSMT4">
                      <p:embed/>
                      <p:pic>
                        <p:nvPicPr>
                          <p:cNvPr id="14" name="Object 13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135075" y="4085689"/>
                            <a:ext cx="2959881" cy="179194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6315946"/>
                  </p:ext>
                </p:extLst>
              </p:nvPr>
            </p:nvGraphicFramePr>
            <p:xfrm>
              <a:off x="5398627" y="2772971"/>
              <a:ext cx="2478088" cy="925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155600" imgH="431640" progId="Equation.DSMT4">
                      <p:embed/>
                    </p:oleObj>
                  </mc:Choice>
                  <mc:Fallback>
                    <p:oleObj name="Equation" r:id="rId16" imgW="1155600" imgH="431640" progId="Equation.DSMT4">
                      <p:embed/>
                      <p:pic>
                        <p:nvPicPr>
                          <p:cNvPr id="15" name="Object 14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5398627" y="2772971"/>
                            <a:ext cx="2478088" cy="9255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8423429"/>
                  </p:ext>
                </p:extLst>
              </p:nvPr>
            </p:nvGraphicFramePr>
            <p:xfrm>
              <a:off x="5398627" y="1520745"/>
              <a:ext cx="2230437" cy="922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104840" imgH="457200" progId="Equation.DSMT4">
                      <p:embed/>
                    </p:oleObj>
                  </mc:Choice>
                  <mc:Fallback>
                    <p:oleObj name="Equation" r:id="rId18" imgW="1104840" imgH="457200" progId="Equation.DSMT4">
                      <p:embed/>
                      <p:pic>
                        <p:nvPicPr>
                          <p:cNvPr id="1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8627" y="1520745"/>
                            <a:ext cx="2230437" cy="922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98032"/>
              </p:ext>
            </p:extLst>
          </p:nvPr>
        </p:nvGraphicFramePr>
        <p:xfrm>
          <a:off x="8451594" y="2736306"/>
          <a:ext cx="34131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4840" imgH="482400" progId="Equation.DSMT4">
                  <p:embed/>
                </p:oleObj>
              </mc:Choice>
              <mc:Fallback>
                <p:oleObj name="Equation" r:id="rId20" imgW="1104840" imgH="482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51594" y="2736306"/>
                        <a:ext cx="3413125" cy="149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0D818-84A8-E85D-4BF1-7AE41697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369" y="6480642"/>
            <a:ext cx="4182862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CFC7A8D-8DDF-29AD-C44E-58BD798E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13CBC14-8427-131A-CD34-A3FB0633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15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A7B50-2C19-B0AA-5384-21089EBF6C0C}"/>
              </a:ext>
            </a:extLst>
          </p:cNvPr>
          <p:cNvSpPr txBox="1"/>
          <p:nvPr/>
        </p:nvSpPr>
        <p:spPr>
          <a:xfrm>
            <a:off x="8214002" y="750467"/>
            <a:ext cx="388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00000"/>
                </a:solidFill>
              </a:rPr>
              <a:t>For STMD Fracture Functions </a:t>
            </a:r>
          </a:p>
          <a:p>
            <a:pPr algn="ctr"/>
            <a:r>
              <a:rPr lang="en-US" sz="2000" dirty="0">
                <a:solidFill>
                  <a:srgbClr val="B00000"/>
                </a:solidFill>
              </a:rPr>
              <a:t>I was expecting 32 (Trentadue) </a:t>
            </a:r>
          </a:p>
          <a:p>
            <a:pPr algn="ctr"/>
            <a:r>
              <a:rPr lang="en-US" sz="2000" dirty="0">
                <a:solidFill>
                  <a:srgbClr val="B00000"/>
                </a:solidFill>
              </a:rPr>
              <a:t>independent structures.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Fortunately, we end up with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only 16 of them at twist-2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STMD fracture functions depend 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272A1-2220-F9FF-0B95-1E102B39682B}"/>
              </a:ext>
            </a:extLst>
          </p:cNvPr>
          <p:cNvSpPr txBox="1"/>
          <p:nvPr/>
        </p:nvSpPr>
        <p:spPr>
          <a:xfrm>
            <a:off x="8941138" y="4197922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Azimuthal dependence 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in fracture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A58E7-387E-381B-693F-803AB27DA4EB}"/>
              </a:ext>
            </a:extLst>
          </p:cNvPr>
          <p:cNvSpPr txBox="1"/>
          <p:nvPr/>
        </p:nvSpPr>
        <p:spPr>
          <a:xfrm>
            <a:off x="9113493" y="5259053"/>
            <a:ext cx="2476127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contributions in CFR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are marked in red 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C91F99CE-3503-D44A-77F7-4D4099B76778}"/>
              </a:ext>
            </a:extLst>
          </p:cNvPr>
          <p:cNvSpPr/>
          <p:nvPr/>
        </p:nvSpPr>
        <p:spPr>
          <a:xfrm>
            <a:off x="9104190" y="5249302"/>
            <a:ext cx="2476127" cy="612648"/>
          </a:xfrm>
          <a:prstGeom prst="borderCallout1">
            <a:avLst>
              <a:gd name="adj1" fmla="val -2572"/>
              <a:gd name="adj2" fmla="val -797"/>
              <a:gd name="adj3" fmla="val -211898"/>
              <a:gd name="adj4" fmla="val -69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2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" y="-27479"/>
            <a:ext cx="12170664" cy="576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B00000"/>
                </a:solidFill>
              </a:rPr>
              <a:t>Sum Rules connecting Fracture Functions to TMD PDFs</a:t>
            </a:r>
            <a:endParaRPr lang="en-GB" b="1" dirty="0">
              <a:solidFill>
                <a:srgbClr val="B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53053"/>
              </p:ext>
            </p:extLst>
          </p:nvPr>
        </p:nvGraphicFramePr>
        <p:xfrm>
          <a:off x="1643120" y="3721011"/>
          <a:ext cx="8905759" cy="147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355320" progId="Equation.DSMT4">
                  <p:embed/>
                </p:oleObj>
              </mc:Choice>
              <mc:Fallback>
                <p:oleObj name="Equation" r:id="rId2" imgW="2145960" imgH="355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3120" y="3721011"/>
                        <a:ext cx="8905759" cy="147614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095A82-FDA7-B853-A456-42D6E25B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642"/>
            <a:ext cx="4419600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5943C4-9DC1-E6C5-FC83-4E451C36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7225A6-FD64-9485-AB89-0CBDC1DA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E35F3-0EB4-83A1-FD9B-6D739989C9F6}"/>
              </a:ext>
            </a:extLst>
          </p:cNvPr>
          <p:cNvSpPr txBox="1"/>
          <p:nvPr/>
        </p:nvSpPr>
        <p:spPr>
          <a:xfrm>
            <a:off x="309252" y="1074886"/>
            <a:ext cx="1154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Integrating the fracture function over the </a:t>
            </a:r>
            <a:r>
              <a:rPr lang="en-US" sz="3200" dirty="0">
                <a:solidFill>
                  <a:srgbClr val="0070C0"/>
                </a:solidFill>
              </a:rPr>
              <a:t>longitudinal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transverse</a:t>
            </a:r>
            <a:r>
              <a:rPr lang="en-US" sz="3200" dirty="0"/>
              <a:t> momentum of  hadron in TFR and  summing over all possible hadrons recover the corresponding quark TMD DF</a:t>
            </a:r>
          </a:p>
        </p:txBody>
      </p:sp>
    </p:spTree>
    <p:extLst>
      <p:ext uri="{BB962C8B-B14F-4D97-AF65-F5344CB8AC3E}">
        <p14:creationId xmlns:p14="http://schemas.microsoft.com/office/powerpoint/2010/main" val="428223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576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B00000"/>
                </a:solidFill>
              </a:rPr>
              <a:t>Similar TMD Sum Rules for all TMD PDFs</a:t>
            </a:r>
            <a:endParaRPr lang="en-GB" b="1" dirty="0">
              <a:solidFill>
                <a:srgbClr val="B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43296" y="518530"/>
          <a:ext cx="5946775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3759120" progId="Equation.DSMT4">
                  <p:embed/>
                </p:oleObj>
              </mc:Choice>
              <mc:Fallback>
                <p:oleObj name="Equation" r:id="rId2" imgW="4012920" imgH="37591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96" y="518530"/>
                        <a:ext cx="5946775" cy="5573713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095A82-FDA7-B853-A456-42D6E25B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642"/>
            <a:ext cx="4419600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5943C4-9DC1-E6C5-FC83-4E451C36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7225A6-FD64-9485-AB89-0CBDC1DA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648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B00000"/>
                </a:solidFill>
              </a:rPr>
              <a:t>LO cross-section in TFR</a:t>
            </a:r>
            <a:endParaRPr lang="en-GB" dirty="0">
              <a:solidFill>
                <a:srgbClr val="B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644809"/>
            <a:ext cx="4353756" cy="288414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3931"/>
              </p:ext>
            </p:extLst>
          </p:nvPr>
        </p:nvGraphicFramePr>
        <p:xfrm>
          <a:off x="2025651" y="692151"/>
          <a:ext cx="80867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0" imgH="1422360" progId="Equation.DSMT4">
                  <p:embed/>
                </p:oleObj>
              </mc:Choice>
              <mc:Fallback>
                <p:oleObj name="Equation" r:id="rId3" imgW="3886200" imgH="1422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692151"/>
                        <a:ext cx="8086725" cy="2962275"/>
                      </a:xfrm>
                      <a:prstGeom prst="rect">
                        <a:avLst/>
                      </a:prstGeom>
                      <a:noFill/>
                      <a:ln w="9525" cmpd="thinThick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1686" y="4039230"/>
            <a:ext cx="5370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At LO (twist 2) only 4 terms out of 18 Structure Functions in SIDIS,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Only 2 azimuthal modulations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single hadron production in TFR NO access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 final (struck) quark transverse polarization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 Collins-like sin(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baseline="-25000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modulation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503197"/>
              </p:ext>
            </p:extLst>
          </p:nvPr>
        </p:nvGraphicFramePr>
        <p:xfrm>
          <a:off x="1685511" y="3823498"/>
          <a:ext cx="4498975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960" imgH="1574640" progId="Equation.DSMT4">
                  <p:embed/>
                </p:oleObj>
              </mc:Choice>
              <mc:Fallback>
                <p:oleObj name="Equation" r:id="rId5" imgW="2793960" imgH="1574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511" y="3823498"/>
                        <a:ext cx="4498975" cy="2536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36198" y="1758994"/>
            <a:ext cx="3902019" cy="80782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43DC2C-E97F-388A-8582-48DCCB13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764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09E868-1D69-E338-EA33-6A24899A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1764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18</a:t>
            </a:fld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842592-637C-1961-D82F-0A793013024B}"/>
              </a:ext>
            </a:extLst>
          </p:cNvPr>
          <p:cNvSpPr/>
          <p:nvPr/>
        </p:nvSpPr>
        <p:spPr>
          <a:xfrm>
            <a:off x="6820678" y="6011462"/>
            <a:ext cx="699796" cy="247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9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182" y="1"/>
            <a:ext cx="9144000" cy="6206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B00000"/>
                </a:solidFill>
              </a:rPr>
              <a:t>Quark transverse spin in hard </a:t>
            </a:r>
            <a:r>
              <a:rPr lang="en-US" sz="3600" b="1" i="1" dirty="0">
                <a:solidFill>
                  <a:srgbClr val="B00000"/>
                </a:solidFill>
              </a:rPr>
              <a:t>l-q </a:t>
            </a:r>
            <a:r>
              <a:rPr lang="en-US" sz="3600" b="1" dirty="0">
                <a:solidFill>
                  <a:srgbClr val="B00000"/>
                </a:solidFill>
              </a:rPr>
              <a:t>scattering</a:t>
            </a:r>
            <a:endParaRPr lang="en-GB" sz="3600" b="1" dirty="0">
              <a:solidFill>
                <a:srgbClr val="B0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47738"/>
              </p:ext>
            </p:extLst>
          </p:nvPr>
        </p:nvGraphicFramePr>
        <p:xfrm>
          <a:off x="1923301" y="3444804"/>
          <a:ext cx="83867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03360" imgH="419040" progId="Equation.DSMT4">
                  <p:embed/>
                </p:oleObj>
              </mc:Choice>
              <mc:Fallback>
                <p:oleObj name="Equation" r:id="rId3" imgW="4203360" imgH="419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301" y="3444804"/>
                        <a:ext cx="8386763" cy="835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5929" y="5362595"/>
            <a:ext cx="11204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If only one hadron in TFR of SIDIS is detected there is no final quark polarimetry.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 → STMD fracture functions depends on initial quark transverse polarization dependent fracture functions.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No Collins like modulation in TFR.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067" y="653945"/>
            <a:ext cx="274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AK, Transversity workshop, </a:t>
            </a:r>
          </a:p>
          <a:p>
            <a:pPr algn="ctr"/>
            <a:r>
              <a:rPr lang="en-US" dirty="0"/>
              <a:t>Yerevan, 2009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966592" y="696303"/>
            <a:ext cx="5007270" cy="2799273"/>
            <a:chOff x="3766969" y="496797"/>
            <a:chExt cx="5007270" cy="2799273"/>
          </a:xfrm>
        </p:grpSpPr>
        <p:sp>
          <p:nvSpPr>
            <p:cNvPr id="31" name="TextBox 30"/>
            <p:cNvSpPr txBox="1"/>
            <p:nvPr/>
          </p:nvSpPr>
          <p:spPr>
            <a:xfrm>
              <a:off x="4761292" y="498790"/>
              <a:ext cx="3360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Nucleon and initial quark spin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66969" y="496797"/>
              <a:ext cx="5007270" cy="2799273"/>
              <a:chOff x="3766969" y="607159"/>
              <a:chExt cx="5007270" cy="2799273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6567788" y="2668866"/>
              <a:ext cx="395980" cy="445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03040" imgH="228600" progId="Equation.DSMT4">
                      <p:embed/>
                    </p:oleObj>
                  </mc:Choice>
                  <mc:Fallback>
                    <p:oleObj name="Equation" r:id="rId5" imgW="203040" imgH="228600" progId="Equation.DSMT4">
                      <p:embed/>
                      <p:pic>
                        <p:nvPicPr>
                          <p:cNvPr id="30" name="Object 2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567788" y="2668866"/>
                            <a:ext cx="395980" cy="445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Group 26"/>
              <p:cNvGrpSpPr/>
              <p:nvPr/>
            </p:nvGrpSpPr>
            <p:grpSpPr>
              <a:xfrm>
                <a:off x="3766969" y="607159"/>
                <a:ext cx="5007270" cy="2799273"/>
                <a:chOff x="3766969" y="607159"/>
                <a:chExt cx="5007270" cy="279927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766969" y="607159"/>
                  <a:ext cx="4821178" cy="2799273"/>
                  <a:chOff x="3719671" y="638691"/>
                  <a:chExt cx="4821178" cy="2799273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719671" y="638691"/>
                    <a:ext cx="4594717" cy="2799273"/>
                    <a:chOff x="2608533" y="827716"/>
                    <a:chExt cx="4594717" cy="2799273"/>
                  </a:xfrm>
                </p:grpSpPr>
                <p:cxnSp>
                  <p:nvCxnSpPr>
                    <p:cNvPr id="6" name="Straight Connector 5"/>
                    <p:cNvCxnSpPr/>
                    <p:nvPr/>
                  </p:nvCxnSpPr>
                  <p:spPr bwMode="auto">
                    <a:xfrm>
                      <a:off x="3266855" y="2170025"/>
                      <a:ext cx="3420380" cy="844709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p:spPr>
                </p:cxnSp>
                <p:cxnSp>
                  <p:nvCxnSpPr>
                    <p:cNvPr id="7" name="Straight Arrow Connector 6"/>
                    <p:cNvCxnSpPr/>
                    <p:nvPr/>
                  </p:nvCxnSpPr>
                  <p:spPr bwMode="auto">
                    <a:xfrm rot="16200000" flipV="1">
                      <a:off x="2591204" y="1539378"/>
                      <a:ext cx="1126280" cy="13501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8" name="Straight Arrow Connector 7"/>
                    <p:cNvCxnSpPr/>
                    <p:nvPr/>
                  </p:nvCxnSpPr>
                  <p:spPr bwMode="auto">
                    <a:xfrm rot="10800000" flipV="1">
                      <a:off x="5787136" y="3014735"/>
                      <a:ext cx="945105" cy="17598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9" name="Parallelogram 8"/>
                    <p:cNvSpPr/>
                    <p:nvPr/>
                  </p:nvSpPr>
                  <p:spPr bwMode="auto">
                    <a:xfrm>
                      <a:off x="2985388" y="1497633"/>
                      <a:ext cx="4145714" cy="1790911"/>
                    </a:xfrm>
                    <a:prstGeom prst="parallelogram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dirty="0">
                        <a:latin typeface="Times New Roman" pitchFamily="18" charset="0"/>
                      </a:endParaRPr>
                    </a:p>
                  </p:txBody>
                </p:sp>
                <p:graphicFrame>
                  <p:nvGraphicFramePr>
                    <p:cNvPr id="10" name="Object 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96444738"/>
                        </p:ext>
                      </p:extLst>
                    </p:nvPr>
                  </p:nvGraphicFramePr>
                  <p:xfrm>
                    <a:off x="6326301" y="2309001"/>
                    <a:ext cx="354012" cy="3540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7" imgW="177480" imgH="228600" progId="Equation.DSMT4">
                            <p:embed/>
                          </p:oleObj>
                        </mc:Choice>
                        <mc:Fallback>
                          <p:oleObj name="Equation" r:id="rId7" imgW="177480" imgH="228600" progId="Equation.DSMT4">
                            <p:embed/>
                            <p:pic>
                              <p:nvPicPr>
                                <p:cNvPr id="10" name="Object 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326301" y="2309001"/>
                                  <a:ext cx="354012" cy="354013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1" name="Arc 10"/>
                    <p:cNvSpPr/>
                    <p:nvPr/>
                  </p:nvSpPr>
                  <p:spPr bwMode="auto">
                    <a:xfrm rot="19212263">
                      <a:off x="6433927" y="2591121"/>
                      <a:ext cx="675075" cy="1035868"/>
                    </a:xfrm>
                    <a:prstGeom prst="arc">
                      <a:avLst>
                        <a:gd name="adj1" fmla="val 13509968"/>
                        <a:gd name="adj2" fmla="val 19029192"/>
                      </a:avLst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800" dirty="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" name="Arc 11"/>
                    <p:cNvSpPr/>
                    <p:nvPr/>
                  </p:nvSpPr>
                  <p:spPr bwMode="auto">
                    <a:xfrm rot="977942">
                      <a:off x="3029125" y="1458203"/>
                      <a:ext cx="383464" cy="735658"/>
                    </a:xfrm>
                    <a:prstGeom prst="arc">
                      <a:avLst>
                        <a:gd name="adj1" fmla="val 14511842"/>
                        <a:gd name="adj2" fmla="val 17965434"/>
                      </a:avLst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800" dirty="0">
                        <a:latin typeface="Times New Roman" pitchFamily="18" charset="0"/>
                      </a:endParaRPr>
                    </a:p>
                  </p:txBody>
                </p:sp>
                <p:graphicFrame>
                  <p:nvGraphicFramePr>
                    <p:cNvPr id="13" name="Object 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5887988"/>
                        </p:ext>
                      </p:extLst>
                    </p:nvPr>
                  </p:nvGraphicFramePr>
                  <p:xfrm>
                    <a:off x="3166875" y="1093363"/>
                    <a:ext cx="301625" cy="3556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9" imgW="152280" imgH="228600" progId="Equation.DSMT4">
                            <p:embed/>
                          </p:oleObj>
                        </mc:Choice>
                        <mc:Fallback>
                          <p:oleObj name="Equation" r:id="rId9" imgW="152280" imgH="228600" progId="Equation.DSMT4">
                            <p:embed/>
                            <p:pic>
                              <p:nvPicPr>
                                <p:cNvPr id="13" name="Object 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166875" y="1093363"/>
                                  <a:ext cx="301625" cy="3556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08533" y="827716"/>
                      <a:ext cx="40908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 err="1"/>
                        <a:t>s</a:t>
                      </a:r>
                      <a:r>
                        <a:rPr lang="en-US" sz="2400" b="1" baseline="-25000" dirty="0" err="1"/>
                        <a:t>T</a:t>
                      </a:r>
                      <a:endParaRPr lang="en-US" b="1" dirty="0"/>
                    </a:p>
                  </p:txBody>
                </p:sp>
                <p:cxnSp>
                  <p:nvCxnSpPr>
                    <p:cNvPr id="17" name="Straight Arrow Connector 16"/>
                    <p:cNvCxnSpPr/>
                    <p:nvPr/>
                  </p:nvCxnSpPr>
                  <p:spPr bwMode="auto">
                    <a:xfrm rot="5400000" flipH="1" flipV="1">
                      <a:off x="6376816" y="2389280"/>
                      <a:ext cx="980880" cy="270032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graphicFrame>
                  <p:nvGraphicFramePr>
                    <p:cNvPr id="18" name="Object 1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867255" y="1583806"/>
                    <a:ext cx="335995" cy="43794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1" imgW="152280" imgH="253800" progId="Equation.DSMT4">
                            <p:embed/>
                          </p:oleObj>
                        </mc:Choice>
                        <mc:Fallback>
                          <p:oleObj name="Equation" r:id="rId11" imgW="152280" imgH="253800" progId="Equation.DSMT4">
                            <p:embed/>
                            <p:pic>
                              <p:nvPicPr>
                                <p:cNvPr id="18" name="Object 17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867255" y="1583806"/>
                                  <a:ext cx="335995" cy="43794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19" name="Straight Arrow Connector 18"/>
                    <p:cNvCxnSpPr/>
                    <p:nvPr/>
                  </p:nvCxnSpPr>
                  <p:spPr bwMode="auto">
                    <a:xfrm rot="16200000" flipH="1">
                      <a:off x="6292821" y="3018095"/>
                      <a:ext cx="140784" cy="15981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0" name="Straight Arrow Connector 19"/>
                    <p:cNvCxnSpPr/>
                    <p:nvPr/>
                  </p:nvCxnSpPr>
                  <p:spPr bwMode="auto">
                    <a:xfrm rot="10800000" flipV="1">
                      <a:off x="3162331" y="1463044"/>
                      <a:ext cx="135015" cy="48791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001919" y="2709089"/>
                    <a:ext cx="5389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9933FF"/>
                        </a:solidFill>
                      </a:rPr>
                      <a:t>CFR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735143" y="1910011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9933FF"/>
                        </a:solidFill>
                      </a:rPr>
                      <a:t>TFR</a:t>
                    </a: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4307322" y="2352837"/>
                  <a:ext cx="4466917" cy="27099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/>
              </p:spPr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4504117" y="2696506"/>
                <a:ext cx="1864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Final quark spin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498739" y="4411546"/>
            <a:ext cx="9194521" cy="977471"/>
            <a:chOff x="1498739" y="4448870"/>
            <a:chExt cx="9194521" cy="977471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603966"/>
                </p:ext>
              </p:extLst>
            </p:nvPr>
          </p:nvGraphicFramePr>
          <p:xfrm>
            <a:off x="1693863" y="4525963"/>
            <a:ext cx="8823325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978080" imgH="507960" progId="Equation.DSMT4">
                    <p:embed/>
                  </p:oleObj>
                </mc:Choice>
                <mc:Fallback>
                  <p:oleObj name="Equation" r:id="rId13" imgW="4978080" imgH="50796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93863" y="4525963"/>
                          <a:ext cx="8823325" cy="900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ounded Rectangle 34"/>
            <p:cNvSpPr/>
            <p:nvPr/>
          </p:nvSpPr>
          <p:spPr>
            <a:xfrm>
              <a:off x="1498739" y="4448870"/>
              <a:ext cx="9194521" cy="97747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224B8-558E-8E10-794D-CA30857D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21" y="6480642"/>
            <a:ext cx="4277558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06DF6CE-2296-8C42-07BB-428269A3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7831" y="6480642"/>
            <a:ext cx="6416338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84FB447-3A21-4960-9D50-19E8E2DC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3421" y="6480642"/>
            <a:ext cx="4277558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52C93-288F-D079-864F-51945A7789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1320" y="1213976"/>
            <a:ext cx="2922923" cy="228261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A58D71-AB64-4AD9-EB09-E14248636D73}"/>
              </a:ext>
            </a:extLst>
          </p:cNvPr>
          <p:cNvCxnSpPr>
            <a:cxnSpLocks/>
          </p:cNvCxnSpPr>
          <p:nvPr/>
        </p:nvCxnSpPr>
        <p:spPr>
          <a:xfrm flipH="1">
            <a:off x="7609689" y="913884"/>
            <a:ext cx="286382" cy="13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04C1DF-5BD6-C78B-AB2E-6C0CE4AC620E}"/>
              </a:ext>
            </a:extLst>
          </p:cNvPr>
          <p:cNvCxnSpPr>
            <a:cxnSpLocks/>
            <a:stCxn id="48" idx="3"/>
            <a:endCxn id="30" idx="1"/>
          </p:cNvCxnSpPr>
          <p:nvPr/>
        </p:nvCxnSpPr>
        <p:spPr>
          <a:xfrm flipV="1">
            <a:off x="9568354" y="2980748"/>
            <a:ext cx="199057" cy="4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B6C30FD-34B9-B3BA-7A62-F197AB230EAC}"/>
              </a:ext>
            </a:extLst>
          </p:cNvPr>
          <p:cNvSpPr txBox="1"/>
          <p:nvPr/>
        </p:nvSpPr>
        <p:spPr>
          <a:xfrm>
            <a:off x="159940" y="2086278"/>
            <a:ext cx="186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Final quark spin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A9105-D3B4-5D3C-EC1E-DEC197F1B48F}"/>
              </a:ext>
            </a:extLst>
          </p:cNvPr>
          <p:cNvSpPr txBox="1"/>
          <p:nvPr/>
        </p:nvSpPr>
        <p:spPr>
          <a:xfrm>
            <a:off x="4390218" y="1850821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Initial quark spin</a:t>
            </a:r>
          </a:p>
        </p:txBody>
      </p:sp>
    </p:spTree>
    <p:extLst>
      <p:ext uri="{BB962C8B-B14F-4D97-AF65-F5344CB8AC3E}">
        <p14:creationId xmlns:p14="http://schemas.microsoft.com/office/powerpoint/2010/main" val="322240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" y="87563"/>
            <a:ext cx="12071286" cy="595932"/>
          </a:xfr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Outlook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5" y="6541477"/>
            <a:ext cx="4041127" cy="316523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586" y="1022505"/>
            <a:ext cx="12050162" cy="2351926"/>
          </a:xfr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Processes to access the non-perturbative inputs </a:t>
            </a:r>
            <a:r>
              <a:rPr lang="en-US" sz="2000" b="1" dirty="0">
                <a:solidFill>
                  <a:srgbClr val="FF0000"/>
                </a:solidFill>
              </a:rPr>
              <a:t>Spin and Transverse Momentum Dependent </a:t>
            </a:r>
            <a:r>
              <a:rPr lang="en-US" sz="2000" b="1" dirty="0">
                <a:solidFill>
                  <a:srgbClr val="0070C0"/>
                </a:solidFill>
              </a:rPr>
              <a:t>(STMDs)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Parton Distribution Functions in nucleon. 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STMD PDF: SIDIS, DY</a:t>
            </a:r>
            <a:endParaRPr lang="en-US" sz="1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Parton Fragmentation Functions STMD FF: Hadron production in </a:t>
            </a:r>
            <a:r>
              <a:rPr lang="en-US" sz="2000" dirty="0" err="1">
                <a:solidFill>
                  <a:srgbClr val="0070C0"/>
                </a:solidFill>
              </a:rPr>
              <a:t>e</a:t>
            </a:r>
            <a:r>
              <a:rPr lang="en-US" sz="2000" baseline="30000" dirty="0" err="1">
                <a:solidFill>
                  <a:srgbClr val="0070C0"/>
                </a:solidFill>
              </a:rPr>
              <a:t>+</a:t>
            </a:r>
            <a:r>
              <a:rPr lang="en-US" sz="2000" dirty="0" err="1">
                <a:solidFill>
                  <a:srgbClr val="0070C0"/>
                </a:solidFill>
              </a:rPr>
              <a:t>e</a:t>
            </a:r>
            <a:r>
              <a:rPr lang="en-US" sz="2000" baseline="30000" dirty="0">
                <a:solidFill>
                  <a:srgbClr val="0070C0"/>
                </a:solidFill>
              </a:rPr>
              <a:t>-</a:t>
            </a:r>
            <a:r>
              <a:rPr lang="en-US" sz="2000" dirty="0">
                <a:solidFill>
                  <a:srgbClr val="0070C0"/>
                </a:solidFill>
              </a:rPr>
              <a:t> annihilation (SIA), SIDIS, high </a:t>
            </a:r>
            <a:r>
              <a:rPr lang="en-US" sz="2000" dirty="0" err="1">
                <a:solidFill>
                  <a:srgbClr val="0070C0"/>
                </a:solidFill>
              </a:rPr>
              <a:t>p</a:t>
            </a:r>
            <a:r>
              <a:rPr lang="en-US" sz="2000" baseline="-25000" dirty="0" err="1">
                <a:solidFill>
                  <a:srgbClr val="0070C0"/>
                </a:solidFill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hadron production in pp collisions</a:t>
            </a:r>
            <a:endParaRPr lang="en-US" sz="14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STMD Fracture Functions: </a:t>
            </a:r>
            <a:r>
              <a:rPr lang="en-US" sz="1600" dirty="0">
                <a:solidFill>
                  <a:srgbClr val="0070C0"/>
                </a:solidFill>
              </a:rPr>
              <a:t>SIDIS, DY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String Fragmentation: </a:t>
            </a:r>
            <a:r>
              <a:rPr lang="en-US" sz="1600" dirty="0">
                <a:solidFill>
                  <a:srgbClr val="0070C0"/>
                </a:solidFill>
              </a:rPr>
              <a:t>LEPTO, PYTHIA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4FC06-85C0-56E2-B6FD-DEF6C5B3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684" y="6581858"/>
            <a:ext cx="1362574" cy="274324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6693D-E0FA-5D7E-A262-CFD20974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6678" y="6424086"/>
            <a:ext cx="367121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80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464407"/>
            <a:ext cx="4294943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512" y="35032"/>
            <a:ext cx="12050160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Hadronization Function in MC event generators (LEPTO, PYTHIA) </a:t>
            </a:r>
            <a:endParaRPr lang="en-US" sz="1200" b="1" dirty="0">
              <a:solidFill>
                <a:srgbClr val="CC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48" y="880305"/>
            <a:ext cx="6104302" cy="33205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60141" y="4702904"/>
            <a:ext cx="8847913" cy="1629177"/>
            <a:chOff x="2179127" y="4863541"/>
            <a:chExt cx="8847913" cy="1629177"/>
          </a:xfrm>
        </p:grpSpPr>
        <p:grpSp>
          <p:nvGrpSpPr>
            <p:cNvPr id="11" name="Group 10"/>
            <p:cNvGrpSpPr/>
            <p:nvPr/>
          </p:nvGrpSpPr>
          <p:grpSpPr>
            <a:xfrm>
              <a:off x="2179127" y="4863541"/>
              <a:ext cx="8847913" cy="1629177"/>
              <a:chOff x="2179127" y="4863541"/>
              <a:chExt cx="8847913" cy="1629177"/>
            </a:xfrm>
          </p:grpSpPr>
          <p:graphicFrame>
            <p:nvGraphicFramePr>
              <p:cNvPr id="8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6500469"/>
                  </p:ext>
                </p:extLst>
              </p:nvPr>
            </p:nvGraphicFramePr>
            <p:xfrm>
              <a:off x="2179127" y="4863541"/>
              <a:ext cx="7868673" cy="864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3352680" imgH="368280" progId="Equation.DSMT4">
                      <p:embed/>
                    </p:oleObj>
                  </mc:Choice>
                  <mc:Fallback>
                    <p:oleObj name="Equation" r:id="rId3" imgW="3352680" imgH="368280" progId="Equation.DSMT4">
                      <p:embed/>
                      <p:pic>
                        <p:nvPicPr>
                          <p:cNvPr id="8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9127" y="4863541"/>
                            <a:ext cx="7868673" cy="864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8"/>
              <p:cNvSpPr/>
              <p:nvPr/>
            </p:nvSpPr>
            <p:spPr>
              <a:xfrm>
                <a:off x="7353406" y="5784832"/>
                <a:ext cx="36736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Hadronization Function modeled</a:t>
                </a:r>
              </a:p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by Lund String Fragmentation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7373756" y="5803050"/>
              <a:ext cx="3653284" cy="689667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463481" y="5295642"/>
              <a:ext cx="33844" cy="497457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A96F90-5C3D-1E10-E33D-5C55F16A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4008"/>
            <a:ext cx="3278978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20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279DF8B-9766-4F62-CD47-03E0F6FFB142}"/>
              </a:ext>
            </a:extLst>
          </p:cNvPr>
          <p:cNvSpPr txBox="1">
            <a:spLocks/>
          </p:cNvSpPr>
          <p:nvPr/>
        </p:nvSpPr>
        <p:spPr>
          <a:xfrm>
            <a:off x="7028" y="6562065"/>
            <a:ext cx="4280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0F3970EB-4DC0-1D0B-82AA-EB3034B7C0DE}"/>
              </a:ext>
            </a:extLst>
          </p:cNvPr>
          <p:cNvSpPr txBox="1">
            <a:spLocks/>
          </p:cNvSpPr>
          <p:nvPr/>
        </p:nvSpPr>
        <p:spPr>
          <a:xfrm>
            <a:off x="5414712" y="6481716"/>
            <a:ext cx="16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Aram Kotzinian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1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6649"/>
            <a:ext cx="3710866" cy="332883"/>
          </a:xfrm>
        </p:spPr>
        <p:txBody>
          <a:bodyPr/>
          <a:lstStyle/>
          <a:p>
            <a:r>
              <a:rPr lang="en-US" altLang="en-US"/>
              <a:t>APCTP, Pohang, Korea. Jul 18 – 23, 2022</a:t>
            </a:r>
            <a:endParaRPr lang="en-GB" altLang="en-US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B00000"/>
                </a:solidFill>
              </a:rPr>
              <a:t>Quark dynamics in MC even generators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52538" y="1362144"/>
            <a:ext cx="8796347" cy="2053178"/>
            <a:chOff x="1252538" y="1938340"/>
            <a:chExt cx="8796347" cy="2053178"/>
          </a:xfrm>
        </p:grpSpPr>
        <p:grpSp>
          <p:nvGrpSpPr>
            <p:cNvPr id="713745" name="Group 17"/>
            <p:cNvGrpSpPr>
              <a:grpSpLocks/>
            </p:cNvGrpSpPr>
            <p:nvPr/>
          </p:nvGrpSpPr>
          <p:grpSpPr bwMode="auto">
            <a:xfrm>
              <a:off x="1252538" y="1938340"/>
              <a:ext cx="8796347" cy="1057275"/>
              <a:chOff x="-171" y="1140"/>
              <a:chExt cx="5541" cy="666"/>
            </a:xfrm>
          </p:grpSpPr>
          <p:grpSp>
            <p:nvGrpSpPr>
              <p:cNvPr id="713732" name="Group 4"/>
              <p:cNvGrpSpPr>
                <a:grpSpLocks/>
              </p:cNvGrpSpPr>
              <p:nvPr/>
            </p:nvGrpSpPr>
            <p:grpSpPr bwMode="auto">
              <a:xfrm>
                <a:off x="1301" y="1214"/>
                <a:ext cx="4069" cy="227"/>
                <a:chOff x="555" y="1139"/>
                <a:chExt cx="4621" cy="227"/>
              </a:xfrm>
            </p:grpSpPr>
            <p:grpSp>
              <p:nvGrpSpPr>
                <p:cNvPr id="713733" name="Group 5"/>
                <p:cNvGrpSpPr>
                  <a:grpSpLocks/>
                </p:cNvGrpSpPr>
                <p:nvPr/>
              </p:nvGrpSpPr>
              <p:grpSpPr bwMode="auto">
                <a:xfrm>
                  <a:off x="555" y="1196"/>
                  <a:ext cx="1637" cy="57"/>
                  <a:chOff x="215" y="1196"/>
                  <a:chExt cx="1977" cy="85"/>
                </a:xfrm>
              </p:grpSpPr>
              <p:sp>
                <p:nvSpPr>
                  <p:cNvPr id="713734" name="Freeform 6"/>
                  <p:cNvSpPr>
                    <a:spLocks/>
                  </p:cNvSpPr>
                  <p:nvPr/>
                </p:nvSpPr>
                <p:spPr bwMode="auto">
                  <a:xfrm>
                    <a:off x="215" y="1196"/>
                    <a:ext cx="1871" cy="85"/>
                  </a:xfrm>
                  <a:custGeom>
                    <a:avLst/>
                    <a:gdLst>
                      <a:gd name="T0" fmla="*/ 0 w 5444"/>
                      <a:gd name="T1" fmla="*/ 487 h 945"/>
                      <a:gd name="T2" fmla="*/ 199 w 5444"/>
                      <a:gd name="T3" fmla="*/ 33 h 945"/>
                      <a:gd name="T4" fmla="*/ 426 w 5444"/>
                      <a:gd name="T5" fmla="*/ 487 h 945"/>
                      <a:gd name="T6" fmla="*/ 681 w 5444"/>
                      <a:gd name="T7" fmla="*/ 940 h 945"/>
                      <a:gd name="T8" fmla="*/ 908 w 5444"/>
                      <a:gd name="T9" fmla="*/ 458 h 945"/>
                      <a:gd name="T10" fmla="*/ 1134 w 5444"/>
                      <a:gd name="T11" fmla="*/ 33 h 945"/>
                      <a:gd name="T12" fmla="*/ 1361 w 5444"/>
                      <a:gd name="T13" fmla="*/ 487 h 945"/>
                      <a:gd name="T14" fmla="*/ 1560 w 5444"/>
                      <a:gd name="T15" fmla="*/ 940 h 945"/>
                      <a:gd name="T16" fmla="*/ 1815 w 5444"/>
                      <a:gd name="T17" fmla="*/ 487 h 945"/>
                      <a:gd name="T18" fmla="*/ 2042 w 5444"/>
                      <a:gd name="T19" fmla="*/ 33 h 945"/>
                      <a:gd name="T20" fmla="*/ 2268 w 5444"/>
                      <a:gd name="T21" fmla="*/ 487 h 945"/>
                      <a:gd name="T22" fmla="*/ 2495 w 5444"/>
                      <a:gd name="T23" fmla="*/ 940 h 945"/>
                      <a:gd name="T24" fmla="*/ 2722 w 5444"/>
                      <a:gd name="T25" fmla="*/ 487 h 945"/>
                      <a:gd name="T26" fmla="*/ 2949 w 5444"/>
                      <a:gd name="T27" fmla="*/ 33 h 945"/>
                      <a:gd name="T28" fmla="*/ 3176 w 5444"/>
                      <a:gd name="T29" fmla="*/ 487 h 945"/>
                      <a:gd name="T30" fmla="*/ 3402 w 5444"/>
                      <a:gd name="T31" fmla="*/ 940 h 945"/>
                      <a:gd name="T32" fmla="*/ 3629 w 5444"/>
                      <a:gd name="T33" fmla="*/ 458 h 945"/>
                      <a:gd name="T34" fmla="*/ 3828 w 5444"/>
                      <a:gd name="T35" fmla="*/ 33 h 945"/>
                      <a:gd name="T36" fmla="*/ 4054 w 5444"/>
                      <a:gd name="T37" fmla="*/ 487 h 945"/>
                      <a:gd name="T38" fmla="*/ 4281 w 5444"/>
                      <a:gd name="T39" fmla="*/ 940 h 945"/>
                      <a:gd name="T40" fmla="*/ 4536 w 5444"/>
                      <a:gd name="T41" fmla="*/ 458 h 945"/>
                      <a:gd name="T42" fmla="*/ 4735 w 5444"/>
                      <a:gd name="T43" fmla="*/ 5 h 945"/>
                      <a:gd name="T44" fmla="*/ 4990 w 5444"/>
                      <a:gd name="T45" fmla="*/ 487 h 945"/>
                      <a:gd name="T46" fmla="*/ 5217 w 5444"/>
                      <a:gd name="T47" fmla="*/ 940 h 945"/>
                      <a:gd name="T48" fmla="*/ 5444 w 5444"/>
                      <a:gd name="T49" fmla="*/ 458 h 9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444" h="945">
                        <a:moveTo>
                          <a:pt x="0" y="487"/>
                        </a:moveTo>
                        <a:cubicBezTo>
                          <a:pt x="64" y="260"/>
                          <a:pt x="128" y="33"/>
                          <a:pt x="199" y="33"/>
                        </a:cubicBezTo>
                        <a:cubicBezTo>
                          <a:pt x="270" y="33"/>
                          <a:pt x="346" y="336"/>
                          <a:pt x="426" y="487"/>
                        </a:cubicBezTo>
                        <a:cubicBezTo>
                          <a:pt x="506" y="638"/>
                          <a:pt x="601" y="945"/>
                          <a:pt x="681" y="940"/>
                        </a:cubicBezTo>
                        <a:cubicBezTo>
                          <a:pt x="761" y="935"/>
                          <a:pt x="833" y="609"/>
                          <a:pt x="908" y="458"/>
                        </a:cubicBezTo>
                        <a:cubicBezTo>
                          <a:pt x="983" y="307"/>
                          <a:pt x="1059" y="28"/>
                          <a:pt x="1134" y="33"/>
                        </a:cubicBezTo>
                        <a:cubicBezTo>
                          <a:pt x="1209" y="38"/>
                          <a:pt x="1290" y="336"/>
                          <a:pt x="1361" y="487"/>
                        </a:cubicBezTo>
                        <a:cubicBezTo>
                          <a:pt x="1432" y="638"/>
                          <a:pt x="1484" y="940"/>
                          <a:pt x="1560" y="940"/>
                        </a:cubicBezTo>
                        <a:cubicBezTo>
                          <a:pt x="1636" y="940"/>
                          <a:pt x="1735" y="638"/>
                          <a:pt x="1815" y="487"/>
                        </a:cubicBezTo>
                        <a:cubicBezTo>
                          <a:pt x="1895" y="336"/>
                          <a:pt x="1967" y="33"/>
                          <a:pt x="2042" y="33"/>
                        </a:cubicBezTo>
                        <a:cubicBezTo>
                          <a:pt x="2117" y="33"/>
                          <a:pt x="2193" y="336"/>
                          <a:pt x="2268" y="487"/>
                        </a:cubicBezTo>
                        <a:cubicBezTo>
                          <a:pt x="2343" y="638"/>
                          <a:pt x="2419" y="940"/>
                          <a:pt x="2495" y="940"/>
                        </a:cubicBezTo>
                        <a:cubicBezTo>
                          <a:pt x="2571" y="940"/>
                          <a:pt x="2646" y="638"/>
                          <a:pt x="2722" y="487"/>
                        </a:cubicBezTo>
                        <a:cubicBezTo>
                          <a:pt x="2798" y="336"/>
                          <a:pt x="2873" y="33"/>
                          <a:pt x="2949" y="33"/>
                        </a:cubicBezTo>
                        <a:cubicBezTo>
                          <a:pt x="3025" y="33"/>
                          <a:pt x="3101" y="336"/>
                          <a:pt x="3176" y="487"/>
                        </a:cubicBezTo>
                        <a:cubicBezTo>
                          <a:pt x="3251" y="638"/>
                          <a:pt x="3327" y="945"/>
                          <a:pt x="3402" y="940"/>
                        </a:cubicBezTo>
                        <a:cubicBezTo>
                          <a:pt x="3477" y="935"/>
                          <a:pt x="3558" y="609"/>
                          <a:pt x="3629" y="458"/>
                        </a:cubicBezTo>
                        <a:cubicBezTo>
                          <a:pt x="3700" y="307"/>
                          <a:pt x="3757" y="28"/>
                          <a:pt x="3828" y="33"/>
                        </a:cubicBezTo>
                        <a:cubicBezTo>
                          <a:pt x="3899" y="38"/>
                          <a:pt x="3979" y="336"/>
                          <a:pt x="4054" y="487"/>
                        </a:cubicBezTo>
                        <a:cubicBezTo>
                          <a:pt x="4129" y="638"/>
                          <a:pt x="4201" y="945"/>
                          <a:pt x="4281" y="940"/>
                        </a:cubicBezTo>
                        <a:cubicBezTo>
                          <a:pt x="4361" y="935"/>
                          <a:pt x="4460" y="614"/>
                          <a:pt x="4536" y="458"/>
                        </a:cubicBezTo>
                        <a:cubicBezTo>
                          <a:pt x="4612" y="302"/>
                          <a:pt x="4659" y="0"/>
                          <a:pt x="4735" y="5"/>
                        </a:cubicBezTo>
                        <a:cubicBezTo>
                          <a:pt x="4811" y="10"/>
                          <a:pt x="4910" y="331"/>
                          <a:pt x="4990" y="487"/>
                        </a:cubicBezTo>
                        <a:cubicBezTo>
                          <a:pt x="5070" y="643"/>
                          <a:pt x="5141" y="945"/>
                          <a:pt x="5217" y="940"/>
                        </a:cubicBezTo>
                        <a:cubicBezTo>
                          <a:pt x="5293" y="935"/>
                          <a:pt x="5406" y="538"/>
                          <a:pt x="5444" y="45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1">
                          <a:gsLst>
                            <a:gs pos="0">
                              <a:srgbClr val="FFEFD1"/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373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8" y="1244"/>
                    <a:ext cx="114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373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80" y="1224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73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107" y="1281"/>
                  <a:ext cx="680" cy="0"/>
                </a:xfrm>
                <a:prstGeom prst="line">
                  <a:avLst/>
                </a:prstGeom>
                <a:noFill/>
                <a:ln w="57150">
                  <a:solidFill>
                    <a:srgbClr val="BC000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738" name="Oval 10"/>
                <p:cNvSpPr>
                  <a:spLocks noChangeArrowheads="1"/>
                </p:cNvSpPr>
                <p:nvPr/>
              </p:nvSpPr>
              <p:spPr bwMode="auto">
                <a:xfrm>
                  <a:off x="3787" y="1139"/>
                  <a:ext cx="57" cy="227"/>
                </a:xfrm>
                <a:prstGeom prst="ellipse">
                  <a:avLst/>
                </a:prstGeom>
                <a:solidFill>
                  <a:srgbClr val="F800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373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816" y="1253"/>
                  <a:ext cx="1360" cy="0"/>
                </a:xfrm>
                <a:prstGeom prst="line">
                  <a:avLst/>
                </a:prstGeom>
                <a:noFill/>
                <a:ln w="57150">
                  <a:solidFill>
                    <a:srgbClr val="FF132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3740" name="Text Box 12"/>
              <p:cNvSpPr txBox="1">
                <a:spLocks noChangeArrowheads="1"/>
              </p:cNvSpPr>
              <p:nvPr/>
            </p:nvSpPr>
            <p:spPr bwMode="auto">
              <a:xfrm>
                <a:off x="-171" y="1140"/>
                <a:ext cx="5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en-US" dirty="0"/>
                  <a:t>- Before</a:t>
                </a:r>
              </a:p>
            </p:txBody>
          </p:sp>
          <p:grpSp>
            <p:nvGrpSpPr>
              <p:cNvPr id="713741" name="Group 13"/>
              <p:cNvGrpSpPr>
                <a:grpSpLocks/>
              </p:cNvGrpSpPr>
              <p:nvPr/>
            </p:nvGrpSpPr>
            <p:grpSpPr bwMode="auto">
              <a:xfrm>
                <a:off x="2394" y="1731"/>
                <a:ext cx="1162" cy="0"/>
                <a:chOff x="1718" y="1820"/>
                <a:chExt cx="1162" cy="0"/>
              </a:xfrm>
            </p:grpSpPr>
            <p:sp>
              <p:nvSpPr>
                <p:cNvPr id="713742" name="Line 1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2341" y="1820"/>
                  <a:ext cx="539" cy="0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74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18" y="1820"/>
                  <a:ext cx="593" cy="0"/>
                </a:xfrm>
                <a:prstGeom prst="line">
                  <a:avLst/>
                </a:prstGeom>
                <a:noFill/>
                <a:ln w="57150">
                  <a:solidFill>
                    <a:srgbClr val="BC000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3744" name="Text Box 16"/>
              <p:cNvSpPr txBox="1">
                <a:spLocks noChangeArrowheads="1"/>
              </p:cNvSpPr>
              <p:nvPr/>
            </p:nvSpPr>
            <p:spPr bwMode="auto">
              <a:xfrm>
                <a:off x="-152" y="1573"/>
                <a:ext cx="141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en-US" dirty="0"/>
                  <a:t>- After hard scattering</a:t>
                </a:r>
              </a:p>
            </p:txBody>
          </p:sp>
        </p:grpSp>
        <p:graphicFrame>
          <p:nvGraphicFramePr>
            <p:cNvPr id="6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935072"/>
                </p:ext>
              </p:extLst>
            </p:nvPr>
          </p:nvGraphicFramePr>
          <p:xfrm>
            <a:off x="7328514" y="2767262"/>
            <a:ext cx="219075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39680" progId="Equation.DSMT4">
                    <p:embed/>
                  </p:oleObj>
                </mc:Choice>
                <mc:Fallback>
                  <p:oleObj name="Equation" r:id="rId2" imgW="126720" imgH="139680" progId="Equation.DSMT4">
                    <p:embed/>
                    <p:pic>
                      <p:nvPicPr>
                        <p:cNvPr id="67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8514" y="2767262"/>
                          <a:ext cx="219075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4547087" y="2644528"/>
              <a:ext cx="7000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b="1" i="1" dirty="0"/>
                <a:t>(</a:t>
              </a:r>
              <a:r>
                <a:rPr lang="en-US" altLang="en-US" sz="2000" b="1" i="1" dirty="0" err="1"/>
                <a:t>ud</a:t>
              </a:r>
              <a:r>
                <a:rPr lang="en-US" altLang="en-US" sz="2000" b="1" i="1" dirty="0"/>
                <a:t>)</a:t>
              </a:r>
              <a:r>
                <a:rPr lang="en-US" altLang="en-US" sz="2000" b="1" i="1" baseline="-25000" dirty="0"/>
                <a:t>0</a:t>
              </a:r>
              <a:endParaRPr lang="en-US" altLang="en-US" sz="2000" b="1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 rot="20231433">
              <a:off x="5136908" y="3826117"/>
              <a:ext cx="1844676" cy="0"/>
              <a:chOff x="5136908" y="3826117"/>
              <a:chExt cx="1844676" cy="0"/>
            </a:xfrm>
          </p:grpSpPr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rot="10800000" flipH="1" flipV="1">
                <a:off x="6125921" y="3826117"/>
                <a:ext cx="855663" cy="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 flipH="1">
                <a:off x="5136908" y="3826117"/>
                <a:ext cx="941388" cy="0"/>
              </a:xfrm>
              <a:prstGeom prst="line">
                <a:avLst/>
              </a:prstGeom>
              <a:noFill/>
              <a:ln w="57150">
                <a:solidFill>
                  <a:srgbClr val="BC0004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324591" y="3622186"/>
              <a:ext cx="33773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n-US" dirty="0"/>
                <a:t>- Include </a:t>
              </a:r>
              <a:r>
                <a:rPr lang="en-US" altLang="en-US" dirty="0" err="1"/>
                <a:t>k</a:t>
              </a:r>
              <a:r>
                <a:rPr lang="en-US" altLang="en-US" baseline="-25000" dirty="0" err="1"/>
                <a:t>T</a:t>
              </a:r>
              <a:r>
                <a:rPr lang="en-US" altLang="en-US" dirty="0"/>
                <a:t> with isotropic azimuth</a:t>
              </a:r>
            </a:p>
          </p:txBody>
        </p:sp>
      </p:grp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2032184" y="4181843"/>
            <a:ext cx="8136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Modified,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</a:rPr>
              <a:t>mLEPTO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</a:rPr>
              <a:t>mPYTHIA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Include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en-US" sz="2000" b="1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 with anisotropic azimuthal modulation according Sivers function</a:t>
            </a:r>
          </a:p>
        </p:txBody>
      </p:sp>
      <p:graphicFrame>
        <p:nvGraphicFramePr>
          <p:cNvPr id="7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02991"/>
              </p:ext>
            </p:extLst>
          </p:nvPr>
        </p:nvGraphicFramePr>
        <p:xfrm>
          <a:off x="1946275" y="5022242"/>
          <a:ext cx="8308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11680" imgH="444240" progId="Equation.DSMT4">
                  <p:embed/>
                </p:oleObj>
              </mc:Choice>
              <mc:Fallback>
                <p:oleObj name="Equation" r:id="rId4" imgW="4711680" imgH="444240" progId="Equation.DSMT4">
                  <p:embed/>
                  <p:pic>
                    <p:nvPicPr>
                      <p:cNvPr id="7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022242"/>
                        <a:ext cx="83089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CCD2C-D698-E7D4-0DE5-A7B2B4A4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520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E435-D8BA-8B2F-4CF1-DE1C302A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9520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8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8037" y="6594602"/>
            <a:ext cx="3831404" cy="253531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9880" y="46663"/>
            <a:ext cx="9148119" cy="4804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B00000"/>
                </a:solidFill>
              </a:rPr>
              <a:t>Sivers effect in the event generators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9246" y="391831"/>
            <a:ext cx="981766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231F20"/>
                </a:solidFill>
                <a:latin typeface="AdvOT483a8203"/>
              </a:rPr>
              <a:t>Matevosyan, AK, Aschenauer, Avakian, Thomas, PRD</a:t>
            </a:r>
            <a:r>
              <a:rPr lang="en-US" sz="2000" dirty="0"/>
              <a:t> 92, 054028 (2015)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8" y="699019"/>
            <a:ext cx="2692977" cy="5922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31" y="3747292"/>
            <a:ext cx="4048125" cy="2838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680" y="769213"/>
            <a:ext cx="4029075" cy="2971800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8856"/>
              </p:ext>
            </p:extLst>
          </p:nvPr>
        </p:nvGraphicFramePr>
        <p:xfrm>
          <a:off x="7612755" y="3738431"/>
          <a:ext cx="44989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960" imgH="482400" progId="Equation.DSMT4">
                  <p:embed/>
                </p:oleObj>
              </mc:Choice>
              <mc:Fallback>
                <p:oleObj name="Equation" r:id="rId5" imgW="2793960" imgH="4824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755" y="3738431"/>
                        <a:ext cx="4498975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0101" y="1093315"/>
            <a:ext cx="4684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Only correlation of target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baseline="-25000" dirty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and struck quark </a:t>
            </a:r>
            <a:r>
              <a:rPr lang="en-US" b="1" dirty="0" err="1">
                <a:solidFill>
                  <a:srgbClr val="C00000"/>
                </a:solidFill>
              </a:rPr>
              <a:t>k</a:t>
            </a:r>
            <a:r>
              <a:rPr lang="en-US" b="1" baseline="-25000" dirty="0" err="1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is explicitly parametrized using Sivers PDFs.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Then this correlation is transferred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to produced hadrons via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unpolarized  string fragmentation 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D403-41A7-1329-FCC2-524EE403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276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0D4D05-D4D5-B81B-A573-C38433B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9520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2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89" y="57141"/>
            <a:ext cx="9702800" cy="48598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B00000"/>
                </a:solidFill>
              </a:rPr>
              <a:t>Double hadron production in DIS (DSIDIS): TFR &amp; CFR </a:t>
            </a:r>
            <a:endParaRPr lang="en-GB" sz="3600" b="1" dirty="0">
              <a:solidFill>
                <a:srgbClr val="B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143" y="6480642"/>
            <a:ext cx="3971333" cy="365125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30083"/>
              </p:ext>
            </p:extLst>
          </p:nvPr>
        </p:nvGraphicFramePr>
        <p:xfrm>
          <a:off x="1830802" y="4647370"/>
          <a:ext cx="8494613" cy="87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4920" imgH="457200" progId="Equation.DSMT4">
                  <p:embed/>
                </p:oleObj>
              </mc:Choice>
              <mc:Fallback>
                <p:oleObj name="Equation" r:id="rId2" imgW="444492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0802" y="4647370"/>
                        <a:ext cx="8494613" cy="873731"/>
                      </a:xfrm>
                      <a:prstGeom prst="rect">
                        <a:avLst/>
                      </a:prstGeom>
                      <a:noFill/>
                      <a:ln cmpd="thinThick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98E0ACA-9648-ECCD-B354-0982FDAF1390}"/>
              </a:ext>
            </a:extLst>
          </p:cNvPr>
          <p:cNvGrpSpPr/>
          <p:nvPr/>
        </p:nvGrpSpPr>
        <p:grpSpPr>
          <a:xfrm>
            <a:off x="291556" y="693201"/>
            <a:ext cx="4379700" cy="2051252"/>
            <a:chOff x="452114" y="810136"/>
            <a:chExt cx="6412319" cy="3003238"/>
          </a:xfrm>
        </p:grpSpPr>
        <p:pic>
          <p:nvPicPr>
            <p:cNvPr id="215084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14" y="810136"/>
              <a:ext cx="6412319" cy="3003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155736"/>
                </p:ext>
              </p:extLst>
            </p:nvPr>
          </p:nvGraphicFramePr>
          <p:xfrm>
            <a:off x="4369473" y="1070475"/>
            <a:ext cx="225583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54080" imgH="228600" progId="Equation.DSMT4">
                    <p:embed/>
                  </p:oleObj>
                </mc:Choice>
                <mc:Fallback>
                  <p:oleObj name="Equation" r:id="rId5" imgW="1054080" imgH="2286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9473" y="1070475"/>
                          <a:ext cx="2255838" cy="4889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D2D2F4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00498"/>
              </p:ext>
            </p:extLst>
          </p:nvPr>
        </p:nvGraphicFramePr>
        <p:xfrm>
          <a:off x="4038961" y="5772150"/>
          <a:ext cx="4119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120" imgH="431640" progId="Equation.DSMT4">
                  <p:embed/>
                </p:oleObj>
              </mc:Choice>
              <mc:Fallback>
                <p:oleObj name="Equation" r:id="rId7" imgW="261612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961" y="5772150"/>
                        <a:ext cx="4119562" cy="681038"/>
                      </a:xfrm>
                      <a:prstGeom prst="rect">
                        <a:avLst/>
                      </a:prstGeom>
                      <a:ln cmpd="thinThick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6505B-FA07-DD47-5812-C2AE0D0F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92FBC-D91E-B0C1-8263-F9CBBF6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1FFCC9-01E7-3287-4EE1-5DF26199E18B}"/>
              </a:ext>
            </a:extLst>
          </p:cNvPr>
          <p:cNvGrpSpPr/>
          <p:nvPr/>
        </p:nvGrpSpPr>
        <p:grpSpPr>
          <a:xfrm>
            <a:off x="4224808" y="698340"/>
            <a:ext cx="4145182" cy="2997571"/>
            <a:chOff x="7221387" y="693201"/>
            <a:chExt cx="5081354" cy="33133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C37EB5-614A-AA42-B2DA-2A13FE93F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7440" y="693201"/>
              <a:ext cx="3758461" cy="27166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E5228B-B05E-6C4B-DE64-D91B5D615421}"/>
                </a:ext>
              </a:extLst>
            </p:cNvPr>
            <p:cNvSpPr txBox="1"/>
            <p:nvPr/>
          </p:nvSpPr>
          <p:spPr>
            <a:xfrm>
              <a:off x="7221387" y="3483339"/>
              <a:ext cx="5081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Handbag diagram for dihadron production; lower blob contains Fracture Functions and upper blob contains the FFs.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C93F2-3D10-3DD9-C0D1-3FCAC5E9ADAC}"/>
              </a:ext>
            </a:extLst>
          </p:cNvPr>
          <p:cNvGrpSpPr/>
          <p:nvPr/>
        </p:nvGrpSpPr>
        <p:grpSpPr>
          <a:xfrm>
            <a:off x="7423601" y="777476"/>
            <a:ext cx="4768399" cy="2842809"/>
            <a:chOff x="2233534" y="662216"/>
            <a:chExt cx="7842575" cy="58273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89D769-C389-0EED-F33F-678BDD8E3675}"/>
                </a:ext>
              </a:extLst>
            </p:cNvPr>
            <p:cNvGrpSpPr/>
            <p:nvPr/>
          </p:nvGrpSpPr>
          <p:grpSpPr>
            <a:xfrm>
              <a:off x="2233534" y="662216"/>
              <a:ext cx="7842575" cy="5827312"/>
              <a:chOff x="2233534" y="662216"/>
              <a:chExt cx="7842575" cy="5827312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1F91AF5E-D213-FF88-9821-AEAB1A105243}"/>
                  </a:ext>
                </a:extLst>
              </p:cNvPr>
              <p:cNvSpPr/>
              <p:nvPr/>
            </p:nvSpPr>
            <p:spPr>
              <a:xfrm>
                <a:off x="6275163" y="662216"/>
                <a:ext cx="3159760" cy="3769360"/>
              </a:xfrm>
              <a:custGeom>
                <a:avLst/>
                <a:gdLst>
                  <a:gd name="connsiteX0" fmla="*/ 3159760 w 3159760"/>
                  <a:gd name="connsiteY0" fmla="*/ 568960 h 3769360"/>
                  <a:gd name="connsiteX1" fmla="*/ 1259840 w 3159760"/>
                  <a:gd name="connsiteY1" fmla="*/ 3769360 h 3769360"/>
                  <a:gd name="connsiteX2" fmla="*/ 0 w 3159760"/>
                  <a:gd name="connsiteY2" fmla="*/ 2854960 h 3769360"/>
                  <a:gd name="connsiteX3" fmla="*/ 1656080 w 3159760"/>
                  <a:gd name="connsiteY3" fmla="*/ 0 h 3769360"/>
                  <a:gd name="connsiteX4" fmla="*/ 3159760 w 3159760"/>
                  <a:gd name="connsiteY4" fmla="*/ 568960 h 376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9760" h="3769360">
                    <a:moveTo>
                      <a:pt x="3159760" y="568960"/>
                    </a:moveTo>
                    <a:lnTo>
                      <a:pt x="1259840" y="3769360"/>
                    </a:lnTo>
                    <a:lnTo>
                      <a:pt x="0" y="2854960"/>
                    </a:lnTo>
                    <a:lnTo>
                      <a:pt x="1656080" y="0"/>
                    </a:lnTo>
                    <a:lnTo>
                      <a:pt x="3159760" y="56896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2A75E38C-F0EF-21D4-3C48-A40797805CBF}"/>
                  </a:ext>
                </a:extLst>
              </p:cNvPr>
              <p:cNvSpPr/>
              <p:nvPr/>
            </p:nvSpPr>
            <p:spPr>
              <a:xfrm>
                <a:off x="2233534" y="2900597"/>
                <a:ext cx="4781863" cy="1169233"/>
              </a:xfrm>
              <a:custGeom>
                <a:avLst/>
                <a:gdLst>
                  <a:gd name="connsiteX0" fmla="*/ 3320322 w 4781863"/>
                  <a:gd name="connsiteY0" fmla="*/ 127416 h 1169233"/>
                  <a:gd name="connsiteX1" fmla="*/ 0 w 4781863"/>
                  <a:gd name="connsiteY1" fmla="*/ 0 h 1169233"/>
                  <a:gd name="connsiteX2" fmla="*/ 622092 w 4781863"/>
                  <a:gd name="connsiteY2" fmla="*/ 1034321 h 1169233"/>
                  <a:gd name="connsiteX3" fmla="*/ 4781863 w 4781863"/>
                  <a:gd name="connsiteY3" fmla="*/ 1169233 h 1169233"/>
                  <a:gd name="connsiteX4" fmla="*/ 3320322 w 4781863"/>
                  <a:gd name="connsiteY4" fmla="*/ 127416 h 116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863" h="1169233">
                    <a:moveTo>
                      <a:pt x="3320322" y="127416"/>
                    </a:moveTo>
                    <a:lnTo>
                      <a:pt x="0" y="0"/>
                    </a:lnTo>
                    <a:lnTo>
                      <a:pt x="622092" y="1034321"/>
                    </a:lnTo>
                    <a:lnTo>
                      <a:pt x="4781863" y="1169233"/>
                    </a:lnTo>
                    <a:lnTo>
                      <a:pt x="3320322" y="127416"/>
                    </a:ln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C12A820-8718-9803-56FF-FB4C6B38D8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065" y="753762"/>
                <a:ext cx="2001794" cy="15075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A066E4A-2DCF-5CDF-4E1E-438CA37AE9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97859" y="753762"/>
                <a:ext cx="2743200" cy="106268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1A643DF-EB4D-C052-A7C9-5787C6BAF7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00472" y="3962599"/>
                <a:ext cx="1860068" cy="251778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BA6FAA2-3398-A61A-9DB2-8ED9DC1806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0540" y="2669059"/>
                <a:ext cx="3855308" cy="38204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B382EB5-4F48-EF71-C383-EA7A9E71D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6066" y="2261286"/>
                <a:ext cx="469556" cy="66726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AA41E82-EE98-4573-F908-816E3391A6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458" y="2903837"/>
                <a:ext cx="744870" cy="104937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D9D2BF-71D7-9FA5-D2D4-270CE2437E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73297" y="2421924"/>
                <a:ext cx="642551" cy="24713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5C9C27-DC8C-6638-427B-FF9C54823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8702" y="1816443"/>
                <a:ext cx="1544595" cy="60548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A23254C-0AD4-45FC-3CC5-6016C4C1BFC2}"/>
                  </a:ext>
                </a:extLst>
              </p:cNvPr>
              <p:cNvCxnSpPr/>
              <p:nvPr/>
            </p:nvCxnSpPr>
            <p:spPr>
              <a:xfrm flipV="1">
                <a:off x="5565892" y="2008897"/>
                <a:ext cx="4510217" cy="44630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C1FFC910-BCF2-020E-91A7-B16AB45BCF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2085" y="2823519"/>
                <a:ext cx="1437566" cy="70433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F77A871-A794-AAC3-26E3-AEB9261636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97859" y="3150973"/>
                <a:ext cx="1783493" cy="3702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254A829-3A71-9156-FB90-C69BCA67C9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70192" y="3511781"/>
                <a:ext cx="1595638" cy="2206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8B6BD0-1BFC-8F5B-117D-70A39AA54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8556" y="2385841"/>
                <a:ext cx="652142" cy="112150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95995AA-CF70-DE8C-11AB-A6FD98DA3A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2747" y="3620530"/>
                <a:ext cx="1645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FFCC8CC-141F-0764-127D-FBE5164C7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6856" y="3527853"/>
                <a:ext cx="127152" cy="926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0C4E2AB-C27C-3EB3-910B-22BEAABFC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3541" y="3061386"/>
                <a:ext cx="254000" cy="2286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A3EF80C-4FEF-7425-82A9-F0847D08D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4564" y="3100946"/>
                <a:ext cx="241300" cy="2286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EC1CC7-22F3-61E6-8F38-BC406F415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6040" y="2607025"/>
                <a:ext cx="393700" cy="2286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74F089B-155F-62B3-BD9E-93FCD5EB9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7800" y="3572299"/>
                <a:ext cx="393700" cy="2286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D7FE42B-3E6B-5BE3-08D4-25DEBFF36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44621" y="2395704"/>
                <a:ext cx="139700" cy="1270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1B8BC6A-C8AC-C6FB-2336-2E5CFDCEF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54092" y="4842136"/>
                <a:ext cx="127000" cy="1270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4029656-8C17-6C6C-DE8E-A0320F188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15970" y="3574191"/>
                <a:ext cx="241300" cy="241300"/>
              </a:xfrm>
              <a:prstGeom prst="rect">
                <a:avLst/>
              </a:prstGeom>
            </p:spPr>
          </p:pic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9D38E5C-2AB5-B8FE-38EF-2824ED60E52E}"/>
                  </a:ext>
                </a:extLst>
              </p:cNvPr>
              <p:cNvCxnSpPr/>
              <p:nvPr/>
            </p:nvCxnSpPr>
            <p:spPr>
              <a:xfrm>
                <a:off x="2937498" y="2298980"/>
                <a:ext cx="1801105" cy="1647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FE3277A-40A6-ED99-15A6-5E086D537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93763" y="1247820"/>
                <a:ext cx="121653" cy="12125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F40328F-17C5-FAF7-975B-58C76306C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3116" y="2140121"/>
                <a:ext cx="101600" cy="1905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05045B5-884F-6223-1E32-1BA2E6DA9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20305" y="1461862"/>
                <a:ext cx="165100" cy="215900"/>
              </a:xfrm>
              <a:prstGeom prst="rect">
                <a:avLst/>
              </a:prstGeom>
            </p:spPr>
          </p:pic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940E6556-47E1-E75E-7258-949EB965D423}"/>
                  </a:ext>
                </a:extLst>
              </p:cNvPr>
              <p:cNvSpPr/>
              <p:nvPr/>
            </p:nvSpPr>
            <p:spPr>
              <a:xfrm rot="252518">
                <a:off x="8008537" y="3498562"/>
                <a:ext cx="325115" cy="376753"/>
              </a:xfrm>
              <a:prstGeom prst="arc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E020CBE3-2751-9E6F-183A-84323299A72C}"/>
                  </a:ext>
                </a:extLst>
              </p:cNvPr>
              <p:cNvSpPr/>
              <p:nvPr/>
            </p:nvSpPr>
            <p:spPr>
              <a:xfrm rot="2941939">
                <a:off x="8156324" y="3472868"/>
                <a:ext cx="54864" cy="54864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959736C-D248-192C-A847-B23FB258A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18130625">
                <a:off x="8587496" y="1581292"/>
                <a:ext cx="838200" cy="2159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E90EC2B-E870-D65D-30FF-D6CBB519D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rot="60000">
                <a:off x="3813237" y="3740660"/>
                <a:ext cx="838200" cy="215900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1350DAB-751B-209D-ADD9-58331F947C47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>
                <a:off x="6261515" y="3522509"/>
                <a:ext cx="2083410" cy="15181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C556AD9-65E9-7FB3-F0AD-F8B798D42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2109866">
                <a:off x="4567603" y="2936478"/>
                <a:ext cx="1864000" cy="98538"/>
              </a:xfrm>
              <a:prstGeom prst="rect">
                <a:avLst/>
              </a:prstGeom>
            </p:spPr>
          </p:pic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4266026-3CB9-261A-6E1B-403135085D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42181" y="3517095"/>
                <a:ext cx="1345549" cy="9729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F2B1BA04-BAEC-3000-62D2-9B46BB99FBC2}"/>
                  </a:ext>
                </a:extLst>
              </p:cNvPr>
              <p:cNvSpPr/>
              <p:nvPr/>
            </p:nvSpPr>
            <p:spPr>
              <a:xfrm rot="15959803">
                <a:off x="5380623" y="2837244"/>
                <a:ext cx="73152" cy="73152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8CD69D3-5E23-D30A-CB43-09DC908B7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51738" y="3896133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6C1322A-599C-6C5D-3813-FA148A4F5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2711" y="2662261"/>
                <a:ext cx="114300" cy="177800"/>
              </a:xfrm>
              <a:prstGeom prst="rect">
                <a:avLst/>
              </a:prstGeom>
            </p:spPr>
          </p:pic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F84AB9A-8621-12E2-113D-A0E7E315D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391" y="3333109"/>
                <a:ext cx="127152" cy="926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C176F05-432A-1EF1-BAC8-1C5FDB039A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7575" y="3324197"/>
                <a:ext cx="70422" cy="12137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7E92B2C0-CD82-BE21-35E1-220644E62683}"/>
                  </a:ext>
                </a:extLst>
              </p:cNvPr>
              <p:cNvSpPr/>
              <p:nvPr/>
            </p:nvSpPr>
            <p:spPr>
              <a:xfrm rot="19515587">
                <a:off x="6347354" y="3973341"/>
                <a:ext cx="54864" cy="54864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D1FB0DFA-983B-089C-1220-CECACC0A8F85}"/>
                  </a:ext>
                </a:extLst>
              </p:cNvPr>
              <p:cNvSpPr/>
              <p:nvPr/>
            </p:nvSpPr>
            <p:spPr>
              <a:xfrm rot="17017433">
                <a:off x="6437632" y="3449713"/>
                <a:ext cx="1308937" cy="1488737"/>
              </a:xfrm>
              <a:prstGeom prst="arc">
                <a:avLst>
                  <a:gd name="adj1" fmla="val 16200000"/>
                  <a:gd name="adj2" fmla="val 245459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682A221-11A6-1880-3C53-C94C113F7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46926" y="3621163"/>
                <a:ext cx="355600" cy="241300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53285B-1D3A-1329-3B35-3B3A5B94E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2912374">
              <a:off x="3632896" y="5097141"/>
              <a:ext cx="2527301" cy="241300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8C1AFD4-8AEB-F613-DBB3-F3E0DA6D1FA8}"/>
              </a:ext>
            </a:extLst>
          </p:cNvPr>
          <p:cNvSpPr txBox="1"/>
          <p:nvPr/>
        </p:nvSpPr>
        <p:spPr>
          <a:xfrm>
            <a:off x="596939" y="3058419"/>
            <a:ext cx="361627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Access to final quark transverse momentum and polarization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2A64F5-79F5-8526-C3E7-6B559249AA74}"/>
              </a:ext>
            </a:extLst>
          </p:cNvPr>
          <p:cNvCxnSpPr>
            <a:cxnSpLocks/>
          </p:cNvCxnSpPr>
          <p:nvPr/>
        </p:nvCxnSpPr>
        <p:spPr>
          <a:xfrm flipV="1">
            <a:off x="2405075" y="1996347"/>
            <a:ext cx="120228" cy="1064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0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" y="44531"/>
            <a:ext cx="12170664" cy="504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Unintegrated DSIDIS LO cross-section: accessing quark polarization</a:t>
            </a:r>
            <a:endParaRPr lang="en-GB" sz="3200" b="1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748" y="6489520"/>
            <a:ext cx="4033135" cy="332570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16794"/>
              </p:ext>
            </p:extLst>
          </p:nvPr>
        </p:nvGraphicFramePr>
        <p:xfrm>
          <a:off x="164748" y="1067664"/>
          <a:ext cx="7253288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1726920" progId="Equation.DSMT4">
                  <p:embed/>
                </p:oleObj>
              </mc:Choice>
              <mc:Fallback>
                <p:oleObj name="Equation" r:id="rId2" imgW="3060360" imgH="17269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48" y="1067664"/>
                        <a:ext cx="7253288" cy="4079875"/>
                      </a:xfrm>
                      <a:prstGeom prst="rect">
                        <a:avLst/>
                      </a:prstGeom>
                      <a:noFill/>
                      <a:ln cmpd="thickThin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5471" y="694516"/>
            <a:ext cx="4492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DSIDIS cross section is a sum of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polarization independent, single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and double spin dependent terms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as in 1h SIDIS cross section.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737B9-839E-9CEB-7A4A-A44DF6F6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520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E3786-61C3-40A1-A45D-AE38E24F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9520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6ADCD6-A5C2-E9BE-1FF3-67A24AED9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57255"/>
              </p:ext>
            </p:extLst>
          </p:nvPr>
        </p:nvGraphicFramePr>
        <p:xfrm>
          <a:off x="8880475" y="3333750"/>
          <a:ext cx="23764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19040" progId="Equation.DSMT4">
                  <p:embed/>
                </p:oleObj>
              </mc:Choice>
              <mc:Fallback>
                <p:oleObj name="Equation" r:id="rId4" imgW="121896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6ADCD6-A5C2-E9BE-1FF3-67A24AED9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0475" y="3333750"/>
                        <a:ext cx="2376488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44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412"/>
            <a:ext cx="9144000" cy="36431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C0066"/>
                </a:solidFill>
              </a:rPr>
              <a:t>DSIDIS azimuthal modulations</a:t>
            </a:r>
            <a:endParaRPr lang="en-GB" sz="2800" b="1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6787" y="6592888"/>
            <a:ext cx="3953565" cy="265112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69474" y="391185"/>
            <a:ext cx="7241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AK @ DIS2011</a:t>
            </a:r>
            <a:endParaRPr lang="en-GB" b="1" dirty="0">
              <a:solidFill>
                <a:srgbClr val="9933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38544"/>
              </p:ext>
            </p:extLst>
          </p:nvPr>
        </p:nvGraphicFramePr>
        <p:xfrm>
          <a:off x="2834627" y="836504"/>
          <a:ext cx="6495761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1473120" progId="Equation.DSMT4">
                  <p:embed/>
                </p:oleObj>
              </mc:Choice>
              <mc:Fallback>
                <p:oleObj name="Equation" r:id="rId3" imgW="3568680" imgH="1473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627" y="836504"/>
                        <a:ext cx="6495761" cy="2682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66611"/>
              </p:ext>
            </p:extLst>
          </p:nvPr>
        </p:nvGraphicFramePr>
        <p:xfrm>
          <a:off x="5678376" y="3678014"/>
          <a:ext cx="4166379" cy="77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533160" progId="Equation.DSMT4">
                  <p:embed/>
                </p:oleObj>
              </mc:Choice>
              <mc:Fallback>
                <p:oleObj name="Equation" r:id="rId5" imgW="2844720" imgH="533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376" y="3678014"/>
                        <a:ext cx="4166379" cy="77987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31061"/>
              </p:ext>
            </p:extLst>
          </p:nvPr>
        </p:nvGraphicFramePr>
        <p:xfrm>
          <a:off x="2620963" y="5573713"/>
          <a:ext cx="69500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24000" imgH="482400" progId="Equation.DSMT4">
                  <p:embed/>
                </p:oleObj>
              </mc:Choice>
              <mc:Fallback>
                <p:oleObj name="Equation" r:id="rId7" imgW="392400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573713"/>
                        <a:ext cx="69500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21120"/>
              </p:ext>
            </p:extLst>
          </p:nvPr>
        </p:nvGraphicFramePr>
        <p:xfrm>
          <a:off x="2504489" y="3710206"/>
          <a:ext cx="2227748" cy="74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7120" imgH="419040" progId="Equation.DSMT4">
                  <p:embed/>
                </p:oleObj>
              </mc:Choice>
              <mc:Fallback>
                <p:oleObj name="Equation" r:id="rId9" imgW="125712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489" y="3710206"/>
                        <a:ext cx="2227748" cy="74258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04521"/>
              </p:ext>
            </p:extLst>
          </p:nvPr>
        </p:nvGraphicFramePr>
        <p:xfrm>
          <a:off x="1690142" y="4844946"/>
          <a:ext cx="8794978" cy="60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155920" imgH="355320" progId="Equation.DSMT4">
                  <p:embed/>
                </p:oleObj>
              </mc:Choice>
              <mc:Fallback>
                <p:oleObj name="Equation" r:id="rId11" imgW="5155920" imgH="3553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142" y="4844946"/>
                        <a:ext cx="8794978" cy="6063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8AA1FB7-9537-FB75-61E2-279DFFA7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1780"/>
            <a:ext cx="4114800" cy="24938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1CF1807-764B-7BC6-48AE-0FFB5C6F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1780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3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531"/>
            <a:ext cx="9144000" cy="576080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CG Omega"/>
              </a:rPr>
              <a:t>σ</a:t>
            </a:r>
            <a:r>
              <a:rPr lang="en-US" sz="3200" baseline="-25000" dirty="0" err="1">
                <a:solidFill>
                  <a:srgbClr val="CC0066"/>
                </a:solidFill>
                <a:latin typeface="CG Omega"/>
              </a:rPr>
              <a:t>UL</a:t>
            </a:r>
            <a:endParaRPr lang="en-GB" sz="3200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671" y="6538912"/>
            <a:ext cx="3941929" cy="332570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82864" y="1090613"/>
          <a:ext cx="6992937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1930320" progId="Equation.DSMT4">
                  <p:embed/>
                </p:oleObj>
              </mc:Choice>
              <mc:Fallback>
                <p:oleObj name="Equation" r:id="rId2" imgW="3174840" imgH="1930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4" y="1090613"/>
                        <a:ext cx="6992937" cy="4248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7EDE6-C8B3-39B1-1C9B-6CB926FE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520"/>
            <a:ext cx="4114800" cy="36512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DBEA19-005F-F65D-2339-911B08A4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9520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620"/>
            <a:ext cx="9144000" cy="432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solidFill>
                  <a:srgbClr val="CC0066"/>
                </a:solidFill>
                <a:latin typeface="CG Omega"/>
              </a:rPr>
              <a:t>σ</a:t>
            </a:r>
            <a:r>
              <a:rPr lang="en-US" sz="2800" baseline="-25000" dirty="0" err="1">
                <a:solidFill>
                  <a:srgbClr val="CC0066"/>
                </a:solidFill>
                <a:latin typeface="CG Omega"/>
              </a:rPr>
              <a:t>UT</a:t>
            </a:r>
            <a:endParaRPr lang="en-GB" sz="2800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182" y="6525430"/>
            <a:ext cx="3806915" cy="332570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14961"/>
              </p:ext>
            </p:extLst>
          </p:nvPr>
        </p:nvGraphicFramePr>
        <p:xfrm>
          <a:off x="2761536" y="460775"/>
          <a:ext cx="6651467" cy="610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52800" imgH="5283000" progId="Equation.DSMT4">
                  <p:embed/>
                </p:oleObj>
              </mc:Choice>
              <mc:Fallback>
                <p:oleObj name="Equation" r:id="rId2" imgW="5752800" imgH="5283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1536" y="460775"/>
                        <a:ext cx="6651467" cy="6103143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904228-F31D-3A62-BAD2-AA09BF12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8398"/>
            <a:ext cx="4114800" cy="36512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E86B57-9B40-9694-ADD7-C0EB0905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9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454"/>
            <a:ext cx="9144000" cy="580399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CG Omega"/>
              </a:rPr>
              <a:t>σ</a:t>
            </a:r>
            <a:r>
              <a:rPr lang="en-US" sz="3200" baseline="-25000" dirty="0" err="1">
                <a:solidFill>
                  <a:srgbClr val="CC0066"/>
                </a:solidFill>
                <a:latin typeface="CG Omega"/>
              </a:rPr>
              <a:t>LU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,    </a:t>
            </a:r>
            <a:r>
              <a:rPr lang="en-US" sz="3200" baseline="-25000" dirty="0">
                <a:solidFill>
                  <a:srgbClr val="CC0066"/>
                </a:solidFill>
                <a:latin typeface="CG Omega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CG Omega"/>
              </a:rPr>
              <a:t>σ</a:t>
            </a:r>
            <a:r>
              <a:rPr lang="en-US" sz="3200" baseline="-25000" dirty="0" err="1">
                <a:solidFill>
                  <a:srgbClr val="CC0066"/>
                </a:solidFill>
                <a:latin typeface="CG Omega"/>
              </a:rPr>
              <a:t>LL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,</a:t>
            </a:r>
            <a:r>
              <a:rPr lang="en-US" sz="3200" baseline="-25000" dirty="0">
                <a:solidFill>
                  <a:srgbClr val="CC0066"/>
                </a:solidFill>
                <a:latin typeface="CG Omega"/>
              </a:rPr>
              <a:t> 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  </a:t>
            </a:r>
            <a:r>
              <a:rPr lang="en-US" sz="3200" baseline="-25000" dirty="0">
                <a:solidFill>
                  <a:srgbClr val="CC0066"/>
                </a:solidFill>
                <a:latin typeface="CG Omega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CG Omega"/>
              </a:rPr>
              <a:t>σ</a:t>
            </a:r>
            <a:r>
              <a:rPr lang="en-US" sz="3200" baseline="-25000" dirty="0" err="1">
                <a:solidFill>
                  <a:srgbClr val="CC0066"/>
                </a:solidFill>
                <a:latin typeface="CG Omega"/>
              </a:rPr>
              <a:t>LT</a:t>
            </a:r>
            <a:endParaRPr lang="en-GB" sz="3200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41" y="6463230"/>
            <a:ext cx="3896925" cy="278650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90688"/>
              </p:ext>
            </p:extLst>
          </p:nvPr>
        </p:nvGraphicFramePr>
        <p:xfrm>
          <a:off x="3252789" y="1196975"/>
          <a:ext cx="56530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31640" progId="Equation.DSMT4">
                  <p:embed/>
                </p:oleObj>
              </mc:Choice>
              <mc:Fallback>
                <p:oleObj name="Equation" r:id="rId2" imgW="21207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9" y="1196975"/>
                        <a:ext cx="5653087" cy="1150938"/>
                      </a:xfrm>
                      <a:prstGeom prst="rect">
                        <a:avLst/>
                      </a:prstGeom>
                      <a:noFill/>
                      <a:ln w="50800" cmpd="tri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38726" y="2733675"/>
          <a:ext cx="20986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66400" progId="Equation.DSMT4">
                  <p:embed/>
                </p:oleObj>
              </mc:Choice>
              <mc:Fallback>
                <p:oleObj name="Equation" r:id="rId4" imgW="787320" imgH="266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6" y="2733675"/>
                        <a:ext cx="2098675" cy="71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63793"/>
              </p:ext>
            </p:extLst>
          </p:nvPr>
        </p:nvGraphicFramePr>
        <p:xfrm>
          <a:off x="2557464" y="3736077"/>
          <a:ext cx="703738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939600" progId="Equation.DSMT4">
                  <p:embed/>
                </p:oleObj>
              </mc:Choice>
              <mc:Fallback>
                <p:oleObj name="Equation" r:id="rId6" imgW="2641320" imgH="939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4" y="3736077"/>
                        <a:ext cx="7037387" cy="2501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B8EA0C-7703-9F5C-2565-3CBCA063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5521"/>
            <a:ext cx="4114800" cy="350878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9A4A7F-135D-41D2-55BE-61054919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521"/>
            <a:ext cx="2743200" cy="350878"/>
          </a:xfrm>
        </p:spPr>
        <p:txBody>
          <a:bodyPr/>
          <a:lstStyle/>
          <a:p>
            <a:fld id="{296BE8E9-29CC-441C-BF6C-0B24D8974CB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2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531"/>
            <a:ext cx="9144000" cy="576080"/>
          </a:xfrm>
        </p:spPr>
        <p:txBody>
          <a:bodyPr/>
          <a:lstStyle/>
          <a:p>
            <a:pPr lvl="0" algn="ctr"/>
            <a:r>
              <a:rPr lang="en-US" sz="3200" dirty="0">
                <a:solidFill>
                  <a:srgbClr val="CC0066"/>
                </a:solidFill>
                <a:latin typeface="CG Omega"/>
              </a:rPr>
              <a:t>A</a:t>
            </a:r>
            <a:r>
              <a:rPr lang="en-US" sz="3200" baseline="-25000" dirty="0">
                <a:solidFill>
                  <a:srgbClr val="CC0066"/>
                </a:solidFill>
                <a:latin typeface="CG Omega"/>
              </a:rPr>
              <a:t>LU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 asymmetry, 1</a:t>
            </a:r>
            <a:endParaRPr lang="en-GB" sz="2400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67" y="6533766"/>
            <a:ext cx="4249166" cy="316429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36739"/>
              </p:ext>
            </p:extLst>
          </p:nvPr>
        </p:nvGraphicFramePr>
        <p:xfrm>
          <a:off x="2660650" y="4406900"/>
          <a:ext cx="68786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1180800" progId="Equation.DSMT4">
                  <p:embed/>
                </p:oleObj>
              </mc:Choice>
              <mc:Fallback>
                <p:oleObj name="Equation" r:id="rId2" imgW="3530520" imgH="1180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0650" y="4406900"/>
                        <a:ext cx="6878638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5505" y="550754"/>
            <a:ext cx="990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0070C0"/>
                </a:solidFill>
              </a:rPr>
              <a:t>Anselmino, Barone and AK, </a:t>
            </a:r>
            <a:r>
              <a:rPr lang="en-US" sz="2000" dirty="0"/>
              <a:t>PLB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713 </a:t>
            </a:r>
            <a:r>
              <a:rPr lang="en-US" altLang="en-US" sz="2000" dirty="0">
                <a:latin typeface="Arial" panose="020B0604020202020204" pitchFamily="34" charset="0"/>
              </a:rPr>
              <a:t>(2012) 317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98F6F-7933-7121-D736-22631073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868"/>
            <a:ext cx="4114800" cy="347404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F6351-DB6C-EF2B-8DCC-BE8B3DF3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868"/>
            <a:ext cx="2743200" cy="347404"/>
          </a:xfrm>
        </p:spPr>
        <p:txBody>
          <a:bodyPr/>
          <a:lstStyle/>
          <a:p>
            <a:fld id="{296BE8E9-29CC-441C-BF6C-0B24D8974CBE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290C626-0168-EC3E-A71B-EF1C32827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31151"/>
              </p:ext>
            </p:extLst>
          </p:nvPr>
        </p:nvGraphicFramePr>
        <p:xfrm>
          <a:off x="4164807" y="986363"/>
          <a:ext cx="3861135" cy="7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431640" progId="Equation.DSMT4">
                  <p:embed/>
                </p:oleObj>
              </mc:Choice>
              <mc:Fallback>
                <p:oleObj name="Equation" r:id="rId4" imgW="21207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807" y="986363"/>
                        <a:ext cx="3861135" cy="786105"/>
                      </a:xfrm>
                      <a:prstGeom prst="rect">
                        <a:avLst/>
                      </a:prstGeom>
                      <a:noFill/>
                      <a:ln w="50800" cmpd="tri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E422431-E556-1049-5B48-201582A52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90217"/>
              </p:ext>
            </p:extLst>
          </p:nvPr>
        </p:nvGraphicFramePr>
        <p:xfrm>
          <a:off x="3129889" y="1920976"/>
          <a:ext cx="5905237" cy="243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68680" imgH="1473120" progId="Equation.DSMT4">
                  <p:embed/>
                </p:oleObj>
              </mc:Choice>
              <mc:Fallback>
                <p:oleObj name="Equation" r:id="rId6" imgW="3568680" imgH="1473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889" y="1920976"/>
                        <a:ext cx="5905237" cy="243897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60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65593"/>
              </p:ext>
            </p:extLst>
          </p:nvPr>
        </p:nvGraphicFramePr>
        <p:xfrm>
          <a:off x="1787466" y="734207"/>
          <a:ext cx="8617068" cy="52037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9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414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36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041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6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9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944813" y="1954210"/>
            <a:ext cx="7352898" cy="3837056"/>
            <a:chOff x="1419626" y="2106611"/>
            <a:chExt cx="7352898" cy="383705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152990"/>
                </p:ext>
              </p:extLst>
            </p:nvPr>
          </p:nvGraphicFramePr>
          <p:xfrm>
            <a:off x="1696310" y="2254422"/>
            <a:ext cx="1437407" cy="56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9480" imgH="241200" progId="Equation.DSMT4">
                    <p:embed/>
                  </p:oleObj>
                </mc:Choice>
                <mc:Fallback>
                  <p:oleObj name="Equation" r:id="rId2" imgW="609480" imgH="2412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96310" y="2254422"/>
                          <a:ext cx="1437407" cy="5689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9598703"/>
                </p:ext>
              </p:extLst>
            </p:nvPr>
          </p:nvGraphicFramePr>
          <p:xfrm>
            <a:off x="1419626" y="4962526"/>
            <a:ext cx="2105025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07880" imgH="393480" progId="Equation.DSMT4">
                    <p:embed/>
                  </p:oleObj>
                </mc:Choice>
                <mc:Fallback>
                  <p:oleObj name="Equation" r:id="rId4" imgW="1307880" imgH="3934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19626" y="4962526"/>
                          <a:ext cx="2105025" cy="633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331614" y="3576465"/>
            <a:ext cx="1660639" cy="517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74360" imgH="241200" progId="Equation.DSMT4">
                    <p:embed/>
                  </p:oleObj>
                </mc:Choice>
                <mc:Fallback>
                  <p:oleObj name="Equation" r:id="rId6" imgW="774360" imgH="2412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614" y="3576465"/>
                          <a:ext cx="1660639" cy="517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060295" y="4950095"/>
            <a:ext cx="1957397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04840" imgH="393480" progId="Equation.DSMT4">
                    <p:embed/>
                  </p:oleObj>
                </mc:Choice>
                <mc:Fallback>
                  <p:oleObj name="Equation" r:id="rId8" imgW="1104840" imgH="3934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60295" y="4950095"/>
                          <a:ext cx="1957397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687300"/>
                </p:ext>
              </p:extLst>
            </p:nvPr>
          </p:nvGraphicFramePr>
          <p:xfrm>
            <a:off x="6828238" y="4718906"/>
            <a:ext cx="1552575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76240" imgH="241200" progId="Equation.DSMT4">
                    <p:embed/>
                  </p:oleObj>
                </mc:Choice>
                <mc:Fallback>
                  <p:oleObj name="Equation" r:id="rId10" imgW="876240" imgH="241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28238" y="4718906"/>
                          <a:ext cx="1552575" cy="427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960415"/>
                </p:ext>
              </p:extLst>
            </p:nvPr>
          </p:nvGraphicFramePr>
          <p:xfrm>
            <a:off x="6373812" y="5229292"/>
            <a:ext cx="2398712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409400" imgH="419040" progId="Equation.DSMT4">
                    <p:embed/>
                  </p:oleObj>
                </mc:Choice>
                <mc:Fallback>
                  <p:oleObj name="Equation" r:id="rId12" imgW="1409400" imgH="419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373812" y="5229292"/>
                          <a:ext cx="2398712" cy="714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573091" y="3435612"/>
            <a:ext cx="2005012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28520" imgH="393480" progId="Equation.DSMT4">
                    <p:embed/>
                  </p:oleObj>
                </mc:Choice>
                <mc:Fallback>
                  <p:oleObj name="Equation" r:id="rId14" imgW="1028520" imgH="393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3091" y="3435612"/>
                          <a:ext cx="2005012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433212" y="2106611"/>
            <a:ext cx="2150662" cy="898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002960" imgH="419040" progId="Equation.DSMT4">
                    <p:embed/>
                  </p:oleObj>
                </mc:Choice>
                <mc:Fallback>
                  <p:oleObj name="Equation" r:id="rId16" imgW="1002960" imgH="41904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33212" y="2106611"/>
                          <a:ext cx="2150662" cy="8983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2016557" y="6038731"/>
            <a:ext cx="812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All azimuthal dependences are in prefactors. TMDs do not depend on them 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69267" y="82548"/>
            <a:ext cx="9053464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C0066"/>
                </a:solidFill>
              </a:rPr>
              <a:t>Twist-2 TMD PDFs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380D9-759F-E696-D671-9DC216B0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62884"/>
            <a:ext cx="3888419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4949D1B-9B9B-A29B-25FC-F2FCE704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DC4C210-2ADB-F72C-9DA7-92EDCC02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30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531"/>
            <a:ext cx="9144000" cy="576080"/>
          </a:xfrm>
        </p:spPr>
        <p:txBody>
          <a:bodyPr/>
          <a:lstStyle/>
          <a:p>
            <a:pPr lvl="0" algn="ctr"/>
            <a:r>
              <a:rPr lang="en-US" sz="3200" dirty="0">
                <a:solidFill>
                  <a:srgbClr val="CC0066"/>
                </a:solidFill>
                <a:latin typeface="CG Omega"/>
              </a:rPr>
              <a:t>A</a:t>
            </a:r>
            <a:r>
              <a:rPr lang="en-US" sz="3200" baseline="-25000" dirty="0">
                <a:solidFill>
                  <a:srgbClr val="CC0066"/>
                </a:solidFill>
                <a:latin typeface="CG Omega"/>
              </a:rPr>
              <a:t>LU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 asymmetry, 2</a:t>
            </a:r>
            <a:endParaRPr lang="en-GB" sz="2400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67" y="6533766"/>
            <a:ext cx="4249166" cy="316429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57771"/>
              </p:ext>
            </p:extLst>
          </p:nvPr>
        </p:nvGraphicFramePr>
        <p:xfrm>
          <a:off x="2000250" y="3610947"/>
          <a:ext cx="8191500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698400" progId="Equation.DSMT4">
                  <p:embed/>
                </p:oleObj>
              </mc:Choice>
              <mc:Fallback>
                <p:oleObj name="Equation" r:id="rId2" imgW="4089240" imgH="698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610947"/>
                        <a:ext cx="8191500" cy="1398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98F6F-7933-7121-D736-22631073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868"/>
            <a:ext cx="4114800" cy="347404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F6351-DB6C-EF2B-8DCC-BE8B3DF3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868"/>
            <a:ext cx="2743200" cy="347404"/>
          </a:xfrm>
        </p:spPr>
        <p:txBody>
          <a:bodyPr/>
          <a:lstStyle/>
          <a:p>
            <a:fld id="{296BE8E9-29CC-441C-BF6C-0B24D8974CBE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4EAF0-7549-354D-179A-F31A2940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1224435"/>
            <a:ext cx="5448300" cy="1695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A9C67E-9C43-C6BD-6A62-BC4E6BB8E064}"/>
                  </a:ext>
                </a:extLst>
              </p:cNvPr>
              <p:cNvSpPr txBox="1"/>
              <p:nvPr/>
            </p:nvSpPr>
            <p:spPr>
              <a:xfrm>
                <a:off x="1636407" y="5474591"/>
                <a:ext cx="8919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Expected leading-twist asymmetry is proportional to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i="1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f)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A9C67E-9C43-C6BD-6A62-BC4E6BB8E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407" y="5474591"/>
                <a:ext cx="8919621" cy="523220"/>
              </a:xfrm>
              <a:prstGeom prst="rect">
                <a:avLst/>
              </a:prstGeom>
              <a:blipFill>
                <a:blip r:embed="rId5"/>
                <a:stretch>
                  <a:fillRect l="-1366" t="-13953" r="-3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10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6D49F33-703C-8DE2-A1B6-D65B881B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183" y="3252360"/>
            <a:ext cx="4700900" cy="312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668"/>
            <a:ext cx="9144000" cy="468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A</a:t>
            </a:r>
            <a:r>
              <a:rPr lang="en-US" sz="3200" b="1" baseline="-25000" dirty="0">
                <a:solidFill>
                  <a:srgbClr val="CC0066"/>
                </a:solidFill>
              </a:rPr>
              <a:t>LU </a:t>
            </a:r>
            <a:r>
              <a:rPr lang="en-US" sz="3200" b="1" dirty="0">
                <a:solidFill>
                  <a:srgbClr val="CC0066"/>
                </a:solidFill>
              </a:rPr>
              <a:t>@ CLAS12, (1)</a:t>
            </a:r>
            <a:endParaRPr lang="en-GB" sz="3200" b="1" dirty="0">
              <a:solidFill>
                <a:srgbClr val="CC00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164" y="6538912"/>
            <a:ext cx="3977942" cy="265112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5D6668E-6633-1792-ACCC-DB0FCC08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6116"/>
            <a:ext cx="4114800" cy="331932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2C2A67A-1193-64BB-26C3-9FE101A4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6116"/>
            <a:ext cx="2743200" cy="331932"/>
          </a:xfrm>
        </p:spPr>
        <p:txBody>
          <a:bodyPr/>
          <a:lstStyle/>
          <a:p>
            <a:fld id="{296BE8E9-29CC-441C-BF6C-0B24D8974CBE}" type="slidenum">
              <a:rPr lang="en-US" smtClean="0"/>
              <a:t>31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AD377-3BAE-CF49-C459-462A0CBDCE42}"/>
              </a:ext>
            </a:extLst>
          </p:cNvPr>
          <p:cNvSpPr txBox="1"/>
          <p:nvPr/>
        </p:nvSpPr>
        <p:spPr>
          <a:xfrm>
            <a:off x="2467071" y="3613905"/>
            <a:ext cx="7137713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dirty="0">
                <a:solidFill>
                  <a:srgbClr val="FF0000">
                    <a:alpha val="6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98035502-D657-E66D-8364-09F5ED4E265E}"/>
              </a:ext>
            </a:extLst>
          </p:cNvPr>
          <p:cNvSpPr txBox="1">
            <a:spLocks/>
          </p:cNvSpPr>
          <p:nvPr/>
        </p:nvSpPr>
        <p:spPr>
          <a:xfrm>
            <a:off x="7087402" y="651104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7697F5-3DCA-0A4F-B9EA-FEC2794BD1A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8683A22-8FEE-45A5-4A3A-459654B0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92945" y="3154202"/>
            <a:ext cx="5305386" cy="35338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6004767-B0AE-2BF1-F85E-86852A28C2DD}"/>
              </a:ext>
            </a:extLst>
          </p:cNvPr>
          <p:cNvSpPr txBox="1"/>
          <p:nvPr/>
        </p:nvSpPr>
        <p:spPr>
          <a:xfrm>
            <a:off x="373878" y="1422222"/>
            <a:ext cx="548475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non-zero asymmetries are the first experimental confirmation of possible spin-orbit correlations between hadrons produced simultaneously in the CFR and TFR.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Observed linear dependence on the product of transverse momenta is consistent with expectations.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A8E45C-F826-CD56-1A4F-23A59D141F7C}"/>
              </a:ext>
            </a:extLst>
          </p:cNvPr>
          <p:cNvSpPr txBox="1"/>
          <p:nvPr/>
        </p:nvSpPr>
        <p:spPr>
          <a:xfrm>
            <a:off x="4038600" y="4996968"/>
            <a:ext cx="9632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&gt; 0.9.5 GeV</a:t>
            </a:r>
          </a:p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&lt; 0,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l-GR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&gt; 0, </a:t>
            </a:r>
            <a:r>
              <a:rPr lang="el-GR" sz="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Y &gt; 0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0.2 &lt; z</a:t>
            </a:r>
            <a:r>
              <a:rPr lang="el-GR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&lt; 0.70 GeV</a:t>
            </a:r>
          </a:p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EE99C3-F672-0B8C-3CCA-F181F381D4EA}"/>
              </a:ext>
            </a:extLst>
          </p:cNvPr>
          <p:cNvGrpSpPr/>
          <p:nvPr/>
        </p:nvGrpSpPr>
        <p:grpSpPr>
          <a:xfrm>
            <a:off x="1838373" y="3583551"/>
            <a:ext cx="628698" cy="372904"/>
            <a:chOff x="1218791" y="2591928"/>
            <a:chExt cx="628698" cy="37290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F98E24-2B05-856C-392E-965752DF439F}"/>
                </a:ext>
              </a:extLst>
            </p:cNvPr>
            <p:cNvSpPr txBox="1"/>
            <p:nvPr/>
          </p:nvSpPr>
          <p:spPr>
            <a:xfrm>
              <a:off x="1284335" y="2591928"/>
              <a:ext cx="502612" cy="344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0" name="Picture 3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C54D27A-EF1B-F601-94C0-B2D7C88D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326" y="2602530"/>
              <a:ext cx="439970" cy="245786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2628B6-8098-5C03-9A05-51086703E54C}"/>
                </a:ext>
              </a:extLst>
            </p:cNvPr>
            <p:cNvSpPr/>
            <p:nvPr/>
          </p:nvSpPr>
          <p:spPr>
            <a:xfrm>
              <a:off x="1218791" y="2780166"/>
              <a:ext cx="62869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ep → </a:t>
              </a:r>
              <a:r>
                <a:rPr lang="en-US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e’p</a:t>
              </a:r>
              <a:r>
                <a:rPr lang="el-GR" sz="600" dirty="0"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738BD9-97F5-8CE3-BA91-C209D8569439}"/>
              </a:ext>
            </a:extLst>
          </p:cNvPr>
          <p:cNvGrpSpPr/>
          <p:nvPr/>
        </p:nvGrpSpPr>
        <p:grpSpPr>
          <a:xfrm>
            <a:off x="7673825" y="3383363"/>
            <a:ext cx="628698" cy="372904"/>
            <a:chOff x="1218791" y="2591928"/>
            <a:chExt cx="628698" cy="37290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C01A16-4522-C002-C281-2E51AF9C9CC0}"/>
                </a:ext>
              </a:extLst>
            </p:cNvPr>
            <p:cNvSpPr txBox="1"/>
            <p:nvPr/>
          </p:nvSpPr>
          <p:spPr>
            <a:xfrm>
              <a:off x="1284335" y="2591928"/>
              <a:ext cx="502612" cy="344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4" name="Picture 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252F75-0E30-F518-8655-4BA8693B1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326" y="2602530"/>
              <a:ext cx="439970" cy="245786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C1934D-C069-2F28-605B-3BCB4916FC70}"/>
                </a:ext>
              </a:extLst>
            </p:cNvPr>
            <p:cNvSpPr/>
            <p:nvPr/>
          </p:nvSpPr>
          <p:spPr>
            <a:xfrm>
              <a:off x="1218791" y="2780166"/>
              <a:ext cx="62869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ep → </a:t>
              </a:r>
              <a:r>
                <a:rPr lang="en-US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e’p</a:t>
              </a:r>
              <a:r>
                <a:rPr lang="el-GR" sz="600" dirty="0"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78D9944-F48A-E1FC-16A6-507161765609}"/>
              </a:ext>
            </a:extLst>
          </p:cNvPr>
          <p:cNvSpPr txBox="1"/>
          <p:nvPr/>
        </p:nvSpPr>
        <p:spPr>
          <a:xfrm>
            <a:off x="7624806" y="5220589"/>
            <a:ext cx="9857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&gt; 0.90 GeV</a:t>
            </a:r>
          </a:p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&gt; 1.5 GeV</a:t>
            </a:r>
          </a:p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&lt; 0,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l-GR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&gt; 0, </a:t>
            </a:r>
            <a:r>
              <a:rPr lang="el-GR" sz="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Y &gt; 0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0.2 &lt; z</a:t>
            </a:r>
            <a:r>
              <a:rPr lang="el-GR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&lt; 0.7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022AE5-92A7-70E3-2AA1-312F2ED12B70}"/>
              </a:ext>
            </a:extLst>
          </p:cNvPr>
          <p:cNvSpPr txBox="1"/>
          <p:nvPr/>
        </p:nvSpPr>
        <p:spPr>
          <a:xfrm>
            <a:off x="1235871" y="602393"/>
            <a:ext cx="97015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Timothy B. Hayward,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H. Avakian and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A.Kotzinian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    (More details in T. 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ayward’s talk)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AB7AF68-453F-245D-86D0-968405098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867071"/>
              </p:ext>
            </p:extLst>
          </p:nvPr>
        </p:nvGraphicFramePr>
        <p:xfrm>
          <a:off x="6009243" y="1694078"/>
          <a:ext cx="511333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558720" progId="Equation.DSMT4">
                  <p:embed/>
                </p:oleObj>
              </mc:Choice>
              <mc:Fallback>
                <p:oleObj name="Equation" r:id="rId5" imgW="255240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243" y="1694078"/>
                        <a:ext cx="5113338" cy="1119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622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16" y="781897"/>
            <a:ext cx="6784309" cy="2238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71" y="3690600"/>
            <a:ext cx="7371339" cy="27205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8572" y="3214766"/>
            <a:ext cx="8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933FF"/>
                </a:solidFill>
              </a:rPr>
              <a:t>Kinematics as in </a:t>
            </a:r>
            <a:r>
              <a:rPr lang="en-GB" sz="2000" b="1" dirty="0" err="1">
                <a:solidFill>
                  <a:schemeClr val="accent2"/>
                </a:solidFill>
              </a:rPr>
              <a:t>Arnold.Metz.Schlegel</a:t>
            </a:r>
            <a:r>
              <a:rPr lang="en-GB" sz="2000" b="1" dirty="0">
                <a:solidFill>
                  <a:schemeClr val="accent2"/>
                </a:solidFill>
              </a:rPr>
              <a:t>, </a:t>
            </a:r>
            <a:r>
              <a:rPr lang="en-GB" sz="2000" dirty="0">
                <a:solidFill>
                  <a:schemeClr val="accent2"/>
                </a:solidFill>
              </a:rPr>
              <a:t>PhysRevD.79.034005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7951C2-5667-5659-D813-90D66ED8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" y="6562615"/>
            <a:ext cx="3716867" cy="27432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9B68FDD-D405-24FB-C49C-2F178295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2615"/>
            <a:ext cx="4114800" cy="27432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DEFCE6C-7F8A-006A-8190-5C033535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2615"/>
            <a:ext cx="2743200" cy="274324"/>
          </a:xfrm>
        </p:spPr>
        <p:txBody>
          <a:bodyPr/>
          <a:lstStyle/>
          <a:p>
            <a:fld id="{296BE8E9-29CC-441C-BF6C-0B24D8974CBE}" type="slidenum">
              <a:rPr lang="en-US" smtClean="0"/>
              <a:t>32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8D7128-1F1E-7FF3-33AC-CD05A939DC97}"/>
              </a:ext>
            </a:extLst>
          </p:cNvPr>
          <p:cNvSpPr txBox="1">
            <a:spLocks/>
          </p:cNvSpPr>
          <p:nvPr/>
        </p:nvSpPr>
        <p:spPr>
          <a:xfrm>
            <a:off x="1524000" y="4453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C0066"/>
                </a:solidFill>
                <a:latin typeface="CG Omega"/>
              </a:rPr>
              <a:t>Polarized SIDY</a:t>
            </a:r>
            <a:endParaRPr lang="en-GB" sz="2400" dirty="0">
              <a:solidFill>
                <a:srgbClr val="CC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937AE-BABE-336F-3D7D-4BE798C8398A}"/>
              </a:ext>
            </a:extLst>
          </p:cNvPr>
          <p:cNvSpPr txBox="1"/>
          <p:nvPr/>
        </p:nvSpPr>
        <p:spPr>
          <a:xfrm>
            <a:off x="10163505" y="1741037"/>
            <a:ext cx="145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STAR@RHIC? </a:t>
            </a:r>
          </a:p>
        </p:txBody>
      </p:sp>
    </p:spTree>
    <p:extLst>
      <p:ext uri="{BB962C8B-B14F-4D97-AF65-F5344CB8AC3E}">
        <p14:creationId xmlns:p14="http://schemas.microsoft.com/office/powerpoint/2010/main" val="177340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79" y="932359"/>
            <a:ext cx="8815227" cy="4547489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D3B1B5D-EEDC-9645-6CD6-6D4AB2E5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" y="6583560"/>
            <a:ext cx="4013200" cy="24938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B8938A-E6C5-5DB4-40A7-156DD72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3560"/>
            <a:ext cx="4114800" cy="24938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1C6F3A-D21B-035D-AC93-898C7A4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3560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33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D6BBFE-BDCC-0B87-9F50-460FA9797B92}"/>
              </a:ext>
            </a:extLst>
          </p:cNvPr>
          <p:cNvSpPr txBox="1">
            <a:spLocks/>
          </p:cNvSpPr>
          <p:nvPr/>
        </p:nvSpPr>
        <p:spPr>
          <a:xfrm>
            <a:off x="1524000" y="-690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C0066"/>
                </a:solidFill>
                <a:latin typeface="CG Omega"/>
              </a:rPr>
              <a:t>Collins-Soper system</a:t>
            </a:r>
            <a:endParaRPr lang="en-GB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6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97823"/>
              </p:ext>
            </p:extLst>
          </p:nvPr>
        </p:nvGraphicFramePr>
        <p:xfrm>
          <a:off x="1678853" y="804378"/>
          <a:ext cx="8812068" cy="546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76560" imgH="3022560" progId="Equation.DSMT4">
                  <p:embed/>
                </p:oleObj>
              </mc:Choice>
              <mc:Fallback>
                <p:oleObj name="Equation" r:id="rId2" imgW="4876560" imgH="3022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8853" y="804378"/>
                        <a:ext cx="8812068" cy="5462443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ED12920-2F80-F188-230C-DFD8BF23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533" y="6562623"/>
            <a:ext cx="4199467" cy="27432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EF014F-9F92-F2F2-6360-0D4C2A72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2623"/>
            <a:ext cx="4114800" cy="27432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9836E7-565D-3ED7-30B4-DD5F2179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2623"/>
            <a:ext cx="2743200" cy="274324"/>
          </a:xfrm>
        </p:spPr>
        <p:txBody>
          <a:bodyPr/>
          <a:lstStyle/>
          <a:p>
            <a:fld id="{296BE8E9-29CC-441C-BF6C-0B24D8974CBE}" type="slidenum">
              <a:rPr lang="en-US" smtClean="0"/>
              <a:t>34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32C461-E62F-DD68-C5B4-05B3D54A90D4}"/>
              </a:ext>
            </a:extLst>
          </p:cNvPr>
          <p:cNvSpPr txBox="1">
            <a:spLocks/>
          </p:cNvSpPr>
          <p:nvPr/>
        </p:nvSpPr>
        <p:spPr>
          <a:xfrm>
            <a:off x="1524000" y="-690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C0066"/>
                </a:solidFill>
                <a:latin typeface="CG Omega"/>
              </a:rPr>
              <a:t>SIDY cross section</a:t>
            </a:r>
            <a:endParaRPr lang="en-GB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2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67732" y="740431"/>
          <a:ext cx="6018436" cy="278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1168200" progId="Equation.DSMT4">
                  <p:embed/>
                </p:oleObj>
              </mc:Choice>
              <mc:Fallback>
                <p:oleObj name="Equation" r:id="rId2" imgW="2527200" imgH="1168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732" y="740431"/>
                        <a:ext cx="6018436" cy="278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66240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9950" y="3856038"/>
          <a:ext cx="429418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1625400" progId="Equation.DSMT4">
                  <p:embed/>
                </p:oleObj>
              </mc:Choice>
              <mc:Fallback>
                <p:oleObj name="Equation" r:id="rId4" imgW="2666880" imgH="1625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856038"/>
                        <a:ext cx="4294188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2AA233-C860-B364-13CF-951A3045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67" y="6583560"/>
            <a:ext cx="3776133" cy="24938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4538747-6739-437C-DAF2-6556887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3560"/>
            <a:ext cx="4114800" cy="24938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925D50-62B7-93AF-58F7-DFF02189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3560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35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428B5A-281E-F0C8-0B92-254B5934949A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UU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5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34473"/>
              </p:ext>
            </p:extLst>
          </p:nvPr>
        </p:nvGraphicFramePr>
        <p:xfrm>
          <a:off x="3837349" y="1215520"/>
          <a:ext cx="4515715" cy="221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1168200" progId="Equation.DSMT4">
                  <p:embed/>
                </p:oleObj>
              </mc:Choice>
              <mc:Fallback>
                <p:oleObj name="Equation" r:id="rId2" imgW="2387520" imgH="1168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349" y="1215520"/>
                        <a:ext cx="4515715" cy="2212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8878" y="3578523"/>
          <a:ext cx="2408277" cy="1991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0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212"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7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9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7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9571781-49A4-46B9-6FCA-B931E4C0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533" y="6603362"/>
            <a:ext cx="3835400" cy="22671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388730-688D-CE3B-DFC9-E770B29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3362"/>
            <a:ext cx="4114800" cy="22671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3083EF2-567F-D2B6-952A-0BE792E7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3362"/>
            <a:ext cx="2743200" cy="226714"/>
          </a:xfrm>
        </p:spPr>
        <p:txBody>
          <a:bodyPr/>
          <a:lstStyle/>
          <a:p>
            <a:fld id="{296BE8E9-29CC-441C-BF6C-0B24D8974CBE}" type="slidenum">
              <a:rPr lang="en-US" smtClean="0"/>
              <a:t>36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6BB25B0-1AF7-02D1-66D3-A8B0D6C75BA2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UL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8B8B88-F80E-48DD-52E2-79E4D13F2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231149"/>
              </p:ext>
            </p:extLst>
          </p:nvPr>
        </p:nvGraphicFramePr>
        <p:xfrm>
          <a:off x="2336800" y="5634038"/>
          <a:ext cx="75168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457200" progId="Equation.DSMT4">
                  <p:embed/>
                </p:oleObj>
              </mc:Choice>
              <mc:Fallback>
                <p:oleObj name="Equation" r:id="rId4" imgW="350496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8B8B88-F80E-48DD-52E2-79E4D13F2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6800" y="5634038"/>
                        <a:ext cx="7516813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1105CC0-7D87-9CEB-7F07-D70433518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08341"/>
              </p:ext>
            </p:extLst>
          </p:nvPr>
        </p:nvGraphicFramePr>
        <p:xfrm>
          <a:off x="911996" y="4049229"/>
          <a:ext cx="2761220" cy="92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1105CC0-7D87-9CEB-7F07-D70433518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996" y="4049229"/>
                        <a:ext cx="2761220" cy="92040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6851B5-53E0-E428-7D03-DBE84AE5ACF9}"/>
              </a:ext>
            </a:extLst>
          </p:cNvPr>
          <p:cNvCxnSpPr/>
          <p:nvPr/>
        </p:nvCxnSpPr>
        <p:spPr>
          <a:xfrm>
            <a:off x="3505200" y="4402667"/>
            <a:ext cx="2870200" cy="2455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CC3303-10F2-286E-0864-CD1D873612E8}"/>
              </a:ext>
            </a:extLst>
          </p:cNvPr>
          <p:cNvSpPr txBox="1"/>
          <p:nvPr/>
        </p:nvSpPr>
        <p:spPr>
          <a:xfrm>
            <a:off x="899981" y="625277"/>
            <a:ext cx="103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Detected hadron originates from longitudinally polarized nucleon remnant (hadron b in </a:t>
            </a:r>
            <a:r>
              <a:rPr lang="en-US">
                <a:solidFill>
                  <a:srgbClr val="FF0000"/>
                </a:solidFill>
              </a:rPr>
              <a:t>reaction diagram).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704" y="6531333"/>
            <a:ext cx="3966636" cy="270250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512" y="7362"/>
            <a:ext cx="12050160" cy="365775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Conclusions</a:t>
            </a:r>
            <a:endParaRPr lang="en-US" sz="1200" b="1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73" y="373137"/>
                <a:ext cx="12063776" cy="6158196"/>
              </a:xfrm>
              <a:blipFill dpi="0" rotWithShape="1">
                <a:blip r:embed="rId2">
                  <a:extLst>
                    <a:ext uri="{BEBA8EAE-BF5A-486C-A8C5-ECC9F3942E4B}">
                      <a14:imgProps>
                        <a14:imgLayer r:embed="rId3">
                          <a14:imgEffect>
                            <a14:brightnessContrast bright="16000" contrast="41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  <a:effectLst>
                <a:innerShdw blurRad="114300">
                  <a:prstClr val="black"/>
                </a:innerShdw>
              </a:effectLst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GB" sz="2400" dirty="0">
                    <a:solidFill>
                      <a:srgbClr val="002060"/>
                    </a:solidFill>
                  </a:rPr>
                  <a:t> Frac. Funs: A new members of the polarized TMDs family --  </a:t>
                </a:r>
                <a:r>
                  <a:rPr lang="en-GB" sz="2400" dirty="0">
                    <a:solidFill>
                      <a:srgbClr val="0070C0"/>
                    </a:solidFill>
                  </a:rPr>
                  <a:t>16 LO</a:t>
                </a:r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:r>
                  <a:rPr lang="en-GB" sz="2400" dirty="0">
                    <a:solidFill>
                      <a:srgbClr val="0070C0"/>
                    </a:solidFill>
                  </a:rPr>
                  <a:t>STMD</a:t>
                </a:r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:r>
                  <a:rPr lang="en-GB" sz="2400" dirty="0">
                    <a:solidFill>
                      <a:srgbClr val="0070C0"/>
                    </a:solidFill>
                  </a:rPr>
                  <a:t>fracture functions</a:t>
                </a:r>
                <a:endParaRPr lang="en-GB" sz="2400" dirty="0">
                  <a:solidFill>
                    <a:srgbClr val="002060"/>
                  </a:solidFill>
                </a:endParaRPr>
              </a:p>
              <a:p>
                <a:pPr eaLnBrk="1" hangingPunct="1"/>
                <a:r>
                  <a:rPr lang="en-US" sz="2400" dirty="0">
                    <a:solidFill>
                      <a:srgbClr val="002060"/>
                    </a:solidFill>
                  </a:rPr>
                  <a:t>For hadron produced in the TFR of SIDIS,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4 k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>
                    <a:solidFill>
                      <a:srgbClr val="FF0000"/>
                    </a:solidFill>
                  </a:rPr>
                  <a:t>-integrated fracture functions </a:t>
                </a:r>
                <a:r>
                  <a:rPr lang="en-US" sz="2400" dirty="0">
                    <a:solidFill>
                      <a:srgbClr val="002060"/>
                    </a:solidFill>
                  </a:rPr>
                  <a:t>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unpolarized and longitudinally polarized </a:t>
                </a:r>
                <a:r>
                  <a:rPr lang="en-US" sz="2400" dirty="0">
                    <a:solidFill>
                      <a:srgbClr val="002060"/>
                    </a:solidFill>
                  </a:rPr>
                  <a:t>quarks are accessible at twist-two </a:t>
                </a:r>
              </a:p>
              <a:p>
                <a:pPr lvl="1" eaLnBrk="1" hangingPunct="1"/>
                <a:r>
                  <a:rPr lang="en-US" dirty="0">
                    <a:solidFill>
                      <a:srgbClr val="002060"/>
                    </a:solidFill>
                  </a:rPr>
                  <a:t>SSA contains only a </a:t>
                </a:r>
                <a:r>
                  <a:rPr lang="en-US" dirty="0">
                    <a:solidFill>
                      <a:srgbClr val="0070C0"/>
                    </a:solidFill>
                  </a:rPr>
                  <a:t>Sivers-type modulation sin(</a:t>
                </a:r>
                <a:r>
                  <a:rPr lang="el-GR" dirty="0">
                    <a:solidFill>
                      <a:srgbClr val="0070C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l-GR" dirty="0">
                    <a:solidFill>
                      <a:srgbClr val="0070C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rgbClr val="002060"/>
                    </a:solidFill>
                  </a:rPr>
                  <a:t> but </a:t>
                </a:r>
                <a:r>
                  <a:rPr lang="en-US" dirty="0">
                    <a:solidFill>
                      <a:srgbClr val="FF3300"/>
                    </a:solidFill>
                  </a:rPr>
                  <a:t>no Collins-type sin(</a:t>
                </a:r>
                <a:r>
                  <a:rPr lang="el-GR" dirty="0">
                    <a:solidFill>
                      <a:srgbClr val="FF330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FF3300"/>
                    </a:solidFill>
                  </a:rPr>
                  <a:t>h</a:t>
                </a:r>
                <a:r>
                  <a:rPr lang="en-US" dirty="0">
                    <a:solidFill>
                      <a:srgbClr val="FF3300"/>
                    </a:solidFill>
                  </a:rPr>
                  <a:t>+</a:t>
                </a:r>
                <a:r>
                  <a:rPr lang="el-GR" dirty="0">
                    <a:solidFill>
                      <a:srgbClr val="FF330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FF3300"/>
                    </a:solidFill>
                  </a:rPr>
                  <a:t>S</a:t>
                </a:r>
                <a:r>
                  <a:rPr lang="en-US" dirty="0">
                    <a:solidFill>
                      <a:srgbClr val="FF3300"/>
                    </a:solidFill>
                  </a:rPr>
                  <a:t>) </a:t>
                </a:r>
                <a:r>
                  <a:rPr lang="en-US" dirty="0">
                    <a:solidFill>
                      <a:srgbClr val="002060"/>
                    </a:solidFill>
                  </a:rPr>
                  <a:t>or </a:t>
                </a:r>
                <a:r>
                  <a:rPr lang="en-US" dirty="0">
                    <a:solidFill>
                      <a:srgbClr val="FF3300"/>
                    </a:solidFill>
                  </a:rPr>
                  <a:t>sin(3</a:t>
                </a:r>
                <a:r>
                  <a:rPr lang="el-GR" dirty="0">
                    <a:solidFill>
                      <a:srgbClr val="FF330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FF3300"/>
                    </a:solidFill>
                  </a:rPr>
                  <a:t>h</a:t>
                </a:r>
                <a:r>
                  <a:rPr lang="en-US" dirty="0">
                    <a:solidFill>
                      <a:srgbClr val="FF3300"/>
                    </a:solidFill>
                  </a:rPr>
                  <a:t>-</a:t>
                </a:r>
                <a:r>
                  <a:rPr lang="el-GR" dirty="0">
                    <a:solidFill>
                      <a:srgbClr val="FF3300"/>
                    </a:solidFill>
                  </a:rPr>
                  <a:t>φ</a:t>
                </a:r>
                <a:r>
                  <a:rPr lang="en-US" baseline="-25000" dirty="0">
                    <a:solidFill>
                      <a:srgbClr val="FF3300"/>
                    </a:solidFill>
                  </a:rPr>
                  <a:t>S</a:t>
                </a:r>
                <a:r>
                  <a:rPr lang="en-US" dirty="0">
                    <a:solidFill>
                      <a:srgbClr val="FF3300"/>
                    </a:solidFill>
                  </a:rPr>
                  <a:t>). The eventual observation of Collins-type asymmetry will indicate that LO factorized approach fails and </a:t>
                </a:r>
                <a:r>
                  <a:rPr lang="en-US" dirty="0">
                    <a:solidFill>
                      <a:srgbClr val="BC0004"/>
                    </a:solidFill>
                  </a:rPr>
                  <a:t>long-range correlations</a:t>
                </a:r>
                <a:r>
                  <a:rPr lang="en-US" dirty="0">
                    <a:solidFill>
                      <a:srgbClr val="FF3300"/>
                    </a:solidFill>
                  </a:rPr>
                  <a:t> between the struck quark polarization and P</a:t>
                </a:r>
                <a:r>
                  <a:rPr lang="en-US" baseline="-25000" dirty="0">
                    <a:solidFill>
                      <a:srgbClr val="FF3300"/>
                    </a:solidFill>
                  </a:rPr>
                  <a:t>T</a:t>
                </a:r>
                <a:r>
                  <a:rPr lang="en-US" dirty="0">
                    <a:solidFill>
                      <a:srgbClr val="FF3300"/>
                    </a:solidFill>
                  </a:rPr>
                  <a:t> of produced in TFR hadron might be important.</a:t>
                </a:r>
                <a:endParaRPr lang="en-US" dirty="0"/>
              </a:p>
              <a:p>
                <a:pPr eaLnBrk="1" hangingPunct="1"/>
                <a:r>
                  <a:rPr lang="en-US" sz="2400" dirty="0"/>
                  <a:t>DSIDIS cross section at LO contains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 azimuthal independent and 20 azimuthally modulated terms. Access to all fracture functions. Access to all 16 STMD fracture functions.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The first b2b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𝐿𝑈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asymmetry measurement at JLAB12 shows significant effect</a:t>
                </a:r>
              </a:p>
              <a:p>
                <a:r>
                  <a:rPr lang="en-US" sz="2400" dirty="0"/>
                  <a:t>Polarized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SIDY</a:t>
                </a:r>
                <a:r>
                  <a:rPr lang="en-US" sz="2400" dirty="0"/>
                  <a:t> cross section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(p + p→ </a:t>
                </a:r>
                <a:r>
                  <a:rPr lang="en-US" sz="2400" i="1" dirty="0" err="1">
                    <a:solidFill>
                      <a:schemeClr val="accent5"/>
                    </a:solidFill>
                  </a:rPr>
                  <a:t>l</a:t>
                </a:r>
                <a:r>
                  <a:rPr lang="en-US" sz="2400" i="1" baseline="30000" dirty="0" err="1">
                    <a:solidFill>
                      <a:schemeClr val="accent5"/>
                    </a:solidFill>
                  </a:rPr>
                  <a:t>+</a:t>
                </a:r>
                <a:r>
                  <a:rPr lang="en-US" sz="2400" i="1" dirty="0" err="1">
                    <a:solidFill>
                      <a:schemeClr val="accent5"/>
                    </a:solidFill>
                  </a:rPr>
                  <a:t>l</a:t>
                </a:r>
                <a:r>
                  <a:rPr lang="en-US" sz="2400" i="1" baseline="30000" dirty="0">
                    <a:solidFill>
                      <a:schemeClr val="accent5"/>
                    </a:solidFill>
                  </a:rPr>
                  <a:t>- 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+ h + X </a:t>
                </a:r>
                <a:r>
                  <a:rPr lang="en-US" sz="2400" dirty="0"/>
                  <a:t>) at LO contains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 azimuthal independent, 20 lepton plane azimuthal angle independent and 52 lepton plane azimuthal angle dependent terms. In total – 74 terms. Access to all 16 STMD fracture functions.</a:t>
                </a:r>
                <a:endParaRPr lang="en-US" sz="2400" dirty="0"/>
              </a:p>
              <a:p>
                <a:pPr eaLnBrk="1" hangingPunct="1"/>
                <a:r>
                  <a:rPr lang="en-US" sz="2400" dirty="0"/>
                  <a:t>The ideal place to test the fracture functions formalism and measure these new nonperturbative objects are JLab12 (24), EIC facilities and COMPAS using Camera detector </a:t>
                </a: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73" y="373137"/>
                <a:ext cx="12063776" cy="6158196"/>
              </a:xfrm>
              <a:blipFill>
                <a:blip r:embed="rId4"/>
                <a:stretch>
                  <a:fillRect l="-657" t="-1386" r="-1112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4D3DE-B64B-678D-36E8-3FB1D685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684" y="6532866"/>
            <a:ext cx="1362574" cy="333848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3AA7C-3A6D-95FC-5AB6-47FB1A5B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158"/>
            <a:ext cx="2743200" cy="333848"/>
          </a:xfrm>
        </p:spPr>
        <p:txBody>
          <a:bodyPr/>
          <a:lstStyle/>
          <a:p>
            <a:fld id="{296BE8E9-29CC-441C-BF6C-0B24D8974C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1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5402FA8C-4816-D766-9219-D5ED5F70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Yerevan, June 22,  2009</a:t>
            </a:r>
            <a:endParaRPr lang="en-GB" alt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20A7E86-C514-9005-6589-1EC96A0A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Aram</a:t>
            </a:r>
            <a:r>
              <a:rPr lang="en-US" altLang="en-US" i="1"/>
              <a:t> </a:t>
            </a:r>
            <a:r>
              <a:rPr lang="en-US" altLang="en-US"/>
              <a:t>Kotzinian</a:t>
            </a:r>
            <a:endParaRPr lang="en-GB" altLang="en-US"/>
          </a:p>
        </p:txBody>
      </p:sp>
      <p:pic>
        <p:nvPicPr>
          <p:cNvPr id="520197" name="Picture 5">
            <a:extLst>
              <a:ext uri="{FF2B5EF4-FFF2-40B4-BE49-F238E27FC236}">
                <a16:creationId xmlns:a16="http://schemas.microsoft.com/office/drawing/2014/main" id="{C95DC752-13DB-CDFA-FAFF-430E36EC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9" b="54498"/>
          <a:stretch>
            <a:fillRect/>
          </a:stretch>
        </p:blipFill>
        <p:spPr bwMode="auto">
          <a:xfrm>
            <a:off x="9351964" y="268288"/>
            <a:ext cx="1036637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0198" name="Group 6">
            <a:extLst>
              <a:ext uri="{FF2B5EF4-FFF2-40B4-BE49-F238E27FC236}">
                <a16:creationId xmlns:a16="http://schemas.microsoft.com/office/drawing/2014/main" id="{9F26174B-CD82-BD61-1647-BA3F8564EF58}"/>
              </a:ext>
            </a:extLst>
          </p:cNvPr>
          <p:cNvGrpSpPr>
            <a:grpSpLocks/>
          </p:cNvGrpSpPr>
          <p:nvPr/>
        </p:nvGrpSpPr>
        <p:grpSpPr bwMode="auto">
          <a:xfrm>
            <a:off x="4840291" y="-11113"/>
            <a:ext cx="1000125" cy="6607176"/>
            <a:chOff x="2089" y="-7"/>
            <a:chExt cx="630" cy="4162"/>
          </a:xfrm>
        </p:grpSpPr>
        <p:sp>
          <p:nvSpPr>
            <p:cNvPr id="520199" name="Line 7">
              <a:extLst>
                <a:ext uri="{FF2B5EF4-FFF2-40B4-BE49-F238E27FC236}">
                  <a16:creationId xmlns:a16="http://schemas.microsoft.com/office/drawing/2014/main" id="{5D88E17B-4D27-664E-4785-539AE35BA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0200" name="Text Box 8">
              <a:extLst>
                <a:ext uri="{FF2B5EF4-FFF2-40B4-BE49-F238E27FC236}">
                  <a16:creationId xmlns:a16="http://schemas.microsoft.com/office/drawing/2014/main" id="{D5A03253-F741-3790-7BCE-F208BD656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x</a:t>
              </a:r>
              <a:r>
                <a:rPr lang="en-US" altLang="en-US" baseline="-25000"/>
                <a:t>F</a:t>
              </a:r>
              <a:endParaRPr lang="en-US" altLang="en-US"/>
            </a:p>
          </p:txBody>
        </p:sp>
        <p:sp>
          <p:nvSpPr>
            <p:cNvPr id="520201" name="Text Box 9">
              <a:extLst>
                <a:ext uri="{FF2B5EF4-FFF2-40B4-BE49-F238E27FC236}">
                  <a16:creationId xmlns:a16="http://schemas.microsoft.com/office/drawing/2014/main" id="{AFED67B2-7B51-07DA-603D-4690F272A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</a:t>
              </a:r>
            </a:p>
          </p:txBody>
        </p:sp>
        <p:sp>
          <p:nvSpPr>
            <p:cNvPr id="520202" name="Line 10">
              <a:extLst>
                <a:ext uri="{FF2B5EF4-FFF2-40B4-BE49-F238E27FC236}">
                  <a16:creationId xmlns:a16="http://schemas.microsoft.com/office/drawing/2014/main" id="{86AFE593-2F80-9216-7FE2-D741B9867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0203" name="Line 11">
              <a:extLst>
                <a:ext uri="{FF2B5EF4-FFF2-40B4-BE49-F238E27FC236}">
                  <a16:creationId xmlns:a16="http://schemas.microsoft.com/office/drawing/2014/main" id="{DA9AB703-44BC-E5A2-05BE-78CA0BFD2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0204" name="Line 12">
              <a:extLst>
                <a:ext uri="{FF2B5EF4-FFF2-40B4-BE49-F238E27FC236}">
                  <a16:creationId xmlns:a16="http://schemas.microsoft.com/office/drawing/2014/main" id="{DA56034F-C357-09D2-376D-057ED4810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0205" name="Text Box 13">
              <a:extLst>
                <a:ext uri="{FF2B5EF4-FFF2-40B4-BE49-F238E27FC236}">
                  <a16:creationId xmlns:a16="http://schemas.microsoft.com/office/drawing/2014/main" id="{BBAF8B3C-4B46-EEC9-5156-ACE02B5D7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1971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  <p:sp>
          <p:nvSpPr>
            <p:cNvPr id="520206" name="Text Box 14">
              <a:extLst>
                <a:ext uri="{FF2B5EF4-FFF2-40B4-BE49-F238E27FC236}">
                  <a16:creationId xmlns:a16="http://schemas.microsoft.com/office/drawing/2014/main" id="{B3529FE9-BC5F-DD0D-CBCC-D9A8C2550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3836"/>
              <a:ext cx="2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-</a:t>
              </a:r>
              <a:r>
                <a:rPr lang="en-US" altLang="en-US" sz="2000"/>
                <a:t>1</a:t>
              </a:r>
            </a:p>
          </p:txBody>
        </p:sp>
      </p:grpSp>
      <p:sp>
        <p:nvSpPr>
          <p:cNvPr id="520207" name="Text Box 15">
            <a:extLst>
              <a:ext uri="{FF2B5EF4-FFF2-40B4-BE49-F238E27FC236}">
                <a16:creationId xmlns:a16="http://schemas.microsoft.com/office/drawing/2014/main" id="{D3356B0B-A7A0-5149-AB32-6BFF2AE7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876300"/>
            <a:ext cx="538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D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CFR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B1C8E99-BEB0-1895-9C3D-D09364B8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Yerevan, June 22,  2009</a:t>
            </a:r>
            <a:endParaRPr lang="en-GB" alt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FB174EC-6EB6-2F4D-386B-753220EB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Aram</a:t>
            </a:r>
            <a:r>
              <a:rPr lang="en-US" altLang="en-US" i="1"/>
              <a:t> </a:t>
            </a:r>
            <a:r>
              <a:rPr lang="en-US" altLang="en-US"/>
              <a:t>Kotzinian</a:t>
            </a:r>
            <a:endParaRPr lang="en-GB" altLang="en-US"/>
          </a:p>
        </p:txBody>
      </p:sp>
      <p:pic>
        <p:nvPicPr>
          <p:cNvPr id="524290" name="Picture 2">
            <a:extLst>
              <a:ext uri="{FF2B5EF4-FFF2-40B4-BE49-F238E27FC236}">
                <a16:creationId xmlns:a16="http://schemas.microsoft.com/office/drawing/2014/main" id="{E724F450-6327-76A8-96B4-A251B9A2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8"/>
          <a:stretch>
            <a:fillRect/>
          </a:stretch>
        </p:blipFill>
        <p:spPr bwMode="auto">
          <a:xfrm>
            <a:off x="6016626" y="268288"/>
            <a:ext cx="4371975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4291" name="Group 3">
            <a:extLst>
              <a:ext uri="{FF2B5EF4-FFF2-40B4-BE49-F238E27FC236}">
                <a16:creationId xmlns:a16="http://schemas.microsoft.com/office/drawing/2014/main" id="{AD6B66EE-6188-A15F-93A2-9CDB0305A9F5}"/>
              </a:ext>
            </a:extLst>
          </p:cNvPr>
          <p:cNvGrpSpPr>
            <a:grpSpLocks/>
          </p:cNvGrpSpPr>
          <p:nvPr/>
        </p:nvGrpSpPr>
        <p:grpSpPr bwMode="auto">
          <a:xfrm>
            <a:off x="4840291" y="-11113"/>
            <a:ext cx="1000125" cy="6607176"/>
            <a:chOff x="2089" y="-7"/>
            <a:chExt cx="630" cy="4162"/>
          </a:xfrm>
        </p:grpSpPr>
        <p:sp>
          <p:nvSpPr>
            <p:cNvPr id="524292" name="Line 4">
              <a:extLst>
                <a:ext uri="{FF2B5EF4-FFF2-40B4-BE49-F238E27FC236}">
                  <a16:creationId xmlns:a16="http://schemas.microsoft.com/office/drawing/2014/main" id="{4612439F-BC7A-CECB-50CE-512B0E6A8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4293" name="Text Box 5">
              <a:extLst>
                <a:ext uri="{FF2B5EF4-FFF2-40B4-BE49-F238E27FC236}">
                  <a16:creationId xmlns:a16="http://schemas.microsoft.com/office/drawing/2014/main" id="{2524451D-6C67-C711-974A-F62BFC89B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x</a:t>
              </a:r>
              <a:r>
                <a:rPr lang="en-US" altLang="en-US" baseline="-25000"/>
                <a:t>F</a:t>
              </a:r>
              <a:endParaRPr lang="en-US" altLang="en-US"/>
            </a:p>
          </p:txBody>
        </p:sp>
        <p:sp>
          <p:nvSpPr>
            <p:cNvPr id="524294" name="Text Box 6">
              <a:extLst>
                <a:ext uri="{FF2B5EF4-FFF2-40B4-BE49-F238E27FC236}">
                  <a16:creationId xmlns:a16="http://schemas.microsoft.com/office/drawing/2014/main" id="{F6EAB01F-1614-E074-83D8-2C234E505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</a:t>
              </a:r>
            </a:p>
          </p:txBody>
        </p:sp>
        <p:sp>
          <p:nvSpPr>
            <p:cNvPr id="524295" name="Line 7">
              <a:extLst>
                <a:ext uri="{FF2B5EF4-FFF2-40B4-BE49-F238E27FC236}">
                  <a16:creationId xmlns:a16="http://schemas.microsoft.com/office/drawing/2014/main" id="{C2B49549-6055-D5D7-08E8-7A4092D6A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4296" name="Line 8">
              <a:extLst>
                <a:ext uri="{FF2B5EF4-FFF2-40B4-BE49-F238E27FC236}">
                  <a16:creationId xmlns:a16="http://schemas.microsoft.com/office/drawing/2014/main" id="{23A17B97-5A3D-A3F3-8084-50F8D4B5F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4297" name="Line 9">
              <a:extLst>
                <a:ext uri="{FF2B5EF4-FFF2-40B4-BE49-F238E27FC236}">
                  <a16:creationId xmlns:a16="http://schemas.microsoft.com/office/drawing/2014/main" id="{D71FED36-BE5F-83F4-D611-2D87B6D80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4298" name="Text Box 10">
              <a:extLst>
                <a:ext uri="{FF2B5EF4-FFF2-40B4-BE49-F238E27FC236}">
                  <a16:creationId xmlns:a16="http://schemas.microsoft.com/office/drawing/2014/main" id="{54FB4992-954C-AD40-9458-BF16B829F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1971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  <p:sp>
          <p:nvSpPr>
            <p:cNvPr id="524299" name="Text Box 11">
              <a:extLst>
                <a:ext uri="{FF2B5EF4-FFF2-40B4-BE49-F238E27FC236}">
                  <a16:creationId xmlns:a16="http://schemas.microsoft.com/office/drawing/2014/main" id="{1DE70790-45D9-3507-B14F-20E290FEA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3836"/>
              <a:ext cx="2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-</a:t>
              </a:r>
              <a:r>
                <a:rPr lang="en-US" altLang="en-US" sz="2000"/>
                <a:t>1</a:t>
              </a:r>
            </a:p>
          </p:txBody>
        </p:sp>
      </p:grpSp>
      <p:sp>
        <p:nvSpPr>
          <p:cNvPr id="524300" name="Text Box 12">
            <a:extLst>
              <a:ext uri="{FF2B5EF4-FFF2-40B4-BE49-F238E27FC236}">
                <a16:creationId xmlns:a16="http://schemas.microsoft.com/office/drawing/2014/main" id="{83D3F69B-BDD2-C44B-F971-1E141986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1" y="876300"/>
            <a:ext cx="1973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D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Larger phase space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311" y="6538912"/>
            <a:ext cx="4393186" cy="260560"/>
          </a:xfrm>
        </p:spPr>
        <p:txBody>
          <a:bodyPr/>
          <a:lstStyle/>
          <a:p>
            <a:pPr>
              <a:defRPr/>
            </a:pPr>
            <a:r>
              <a:rPr lang="en-US"/>
              <a:t>Almo Collegio Borromeo, Pavia, Italy. May 23 – 27, 2022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69267" y="10098"/>
            <a:ext cx="905346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C0066"/>
                </a:solidFill>
              </a:rPr>
              <a:t>QCD factorization: DIS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6" y="707243"/>
            <a:ext cx="4220164" cy="283884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89" y="665673"/>
            <a:ext cx="5230821" cy="297048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483923"/>
              </p:ext>
            </p:extLst>
          </p:nvPr>
        </p:nvGraphicFramePr>
        <p:xfrm>
          <a:off x="657225" y="4410075"/>
          <a:ext cx="108648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457200" progId="Equation.DSMT4">
                  <p:embed/>
                </p:oleObj>
              </mc:Choice>
              <mc:Fallback>
                <p:oleObj name="Equation" r:id="rId4" imgW="4609800" imgH="457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225" y="4410075"/>
                        <a:ext cx="108648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22289" y="155074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B00000"/>
                </a:solidFill>
              </a:rPr>
              <a:t>≈</a:t>
            </a:r>
            <a:endParaRPr lang="en-US" dirty="0">
              <a:solidFill>
                <a:srgbClr val="B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C4475-55BE-9B88-2000-A5137263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CEDDFA-A472-0D5F-5022-D95F4619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1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15D1E8-9DAD-343C-98F9-78C878B1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Yerevan, June 22,  2009</a:t>
            </a:r>
            <a:endParaRPr lang="en-GB" alt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C619349-9B00-62D5-1DF0-2852F23B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Aram</a:t>
            </a:r>
            <a:r>
              <a:rPr lang="en-US" altLang="en-US" i="1"/>
              <a:t> </a:t>
            </a:r>
            <a:r>
              <a:rPr lang="en-US" altLang="en-US"/>
              <a:t>Kotzinian</a:t>
            </a:r>
            <a:endParaRPr lang="en-GB" altLang="en-US"/>
          </a:p>
        </p:txBody>
      </p:sp>
      <p:pic>
        <p:nvPicPr>
          <p:cNvPr id="522242" name="Picture 2">
            <a:extLst>
              <a:ext uri="{FF2B5EF4-FFF2-40B4-BE49-F238E27FC236}">
                <a16:creationId xmlns:a16="http://schemas.microsoft.com/office/drawing/2014/main" id="{7624B12D-24D2-DC48-BEEA-AAC3F4B4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6"/>
          <a:stretch>
            <a:fillRect/>
          </a:stretch>
        </p:blipFill>
        <p:spPr bwMode="auto">
          <a:xfrm>
            <a:off x="6048375" y="265114"/>
            <a:ext cx="43688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43" name="Group 3">
            <a:extLst>
              <a:ext uri="{FF2B5EF4-FFF2-40B4-BE49-F238E27FC236}">
                <a16:creationId xmlns:a16="http://schemas.microsoft.com/office/drawing/2014/main" id="{D8B45CA3-65A7-8BD3-C5BA-3D47CB475578}"/>
              </a:ext>
            </a:extLst>
          </p:cNvPr>
          <p:cNvGrpSpPr>
            <a:grpSpLocks/>
          </p:cNvGrpSpPr>
          <p:nvPr/>
        </p:nvGrpSpPr>
        <p:grpSpPr bwMode="auto">
          <a:xfrm>
            <a:off x="4840291" y="-11113"/>
            <a:ext cx="1000125" cy="6607176"/>
            <a:chOff x="2089" y="-7"/>
            <a:chExt cx="630" cy="4162"/>
          </a:xfrm>
        </p:grpSpPr>
        <p:sp>
          <p:nvSpPr>
            <p:cNvPr id="522244" name="Line 4">
              <a:extLst>
                <a:ext uri="{FF2B5EF4-FFF2-40B4-BE49-F238E27FC236}">
                  <a16:creationId xmlns:a16="http://schemas.microsoft.com/office/drawing/2014/main" id="{70CBF3F1-A824-D1BD-A70E-20BFA97D3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245" name="Text Box 5">
              <a:extLst>
                <a:ext uri="{FF2B5EF4-FFF2-40B4-BE49-F238E27FC236}">
                  <a16:creationId xmlns:a16="http://schemas.microsoft.com/office/drawing/2014/main" id="{2F69F318-929A-94B2-1574-B5BC68B54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x</a:t>
              </a:r>
              <a:r>
                <a:rPr lang="en-US" altLang="en-US" baseline="-25000"/>
                <a:t>F</a:t>
              </a:r>
              <a:endParaRPr lang="en-US" altLang="en-US"/>
            </a:p>
          </p:txBody>
        </p:sp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A36FC552-E609-AE70-195B-97E07BEDD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</a:t>
              </a:r>
            </a:p>
          </p:txBody>
        </p:sp>
        <p:sp>
          <p:nvSpPr>
            <p:cNvPr id="522247" name="Line 7">
              <a:extLst>
                <a:ext uri="{FF2B5EF4-FFF2-40B4-BE49-F238E27FC236}">
                  <a16:creationId xmlns:a16="http://schemas.microsoft.com/office/drawing/2014/main" id="{5C2AE1D3-0D57-EBF7-DB8D-119B7F965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248" name="Line 8">
              <a:extLst>
                <a:ext uri="{FF2B5EF4-FFF2-40B4-BE49-F238E27FC236}">
                  <a16:creationId xmlns:a16="http://schemas.microsoft.com/office/drawing/2014/main" id="{4AEAAAF7-5E40-A234-471B-F4A7424EB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249" name="Line 9">
              <a:extLst>
                <a:ext uri="{FF2B5EF4-FFF2-40B4-BE49-F238E27FC236}">
                  <a16:creationId xmlns:a16="http://schemas.microsoft.com/office/drawing/2014/main" id="{861D8445-2A75-2304-D1E6-567485BBC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250" name="Text Box 10">
              <a:extLst>
                <a:ext uri="{FF2B5EF4-FFF2-40B4-BE49-F238E27FC236}">
                  <a16:creationId xmlns:a16="http://schemas.microsoft.com/office/drawing/2014/main" id="{5A432A34-46D3-DED7-47C1-A67A72AC4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1971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  <p:sp>
          <p:nvSpPr>
            <p:cNvPr id="522251" name="Text Box 11">
              <a:extLst>
                <a:ext uri="{FF2B5EF4-FFF2-40B4-BE49-F238E27FC236}">
                  <a16:creationId xmlns:a16="http://schemas.microsoft.com/office/drawing/2014/main" id="{DE48A74A-7B8A-F817-2AA2-71939CE78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3836"/>
              <a:ext cx="2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-</a:t>
              </a:r>
              <a:r>
                <a:rPr lang="en-US" altLang="en-US" sz="2000"/>
                <a:t>1</a:t>
              </a:r>
            </a:p>
          </p:txBody>
        </p:sp>
      </p:grpSp>
      <p:sp>
        <p:nvSpPr>
          <p:cNvPr id="522252" name="Text Box 12">
            <a:extLst>
              <a:ext uri="{FF2B5EF4-FFF2-40B4-BE49-F238E27FC236}">
                <a16:creationId xmlns:a16="http://schemas.microsoft.com/office/drawing/2014/main" id="{E68A8C8A-7411-0C7B-47F5-58CA11996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876300"/>
            <a:ext cx="1624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D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Better statistics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C11924F-7CE7-058C-EAB6-93F12F6B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Yerevan, June 22,  2009</a:t>
            </a:r>
            <a:endParaRPr lang="en-GB" alt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D943341-D000-7C85-4791-45DC2380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Aram</a:t>
            </a:r>
            <a:r>
              <a:rPr lang="en-US" altLang="en-US" i="1"/>
              <a:t> </a:t>
            </a:r>
            <a:r>
              <a:rPr lang="en-US" altLang="en-US"/>
              <a:t>Kotzinian</a:t>
            </a:r>
            <a:endParaRPr lang="en-GB" altLang="en-US"/>
          </a:p>
        </p:txBody>
      </p:sp>
      <p:pic>
        <p:nvPicPr>
          <p:cNvPr id="534530" name="Picture 2">
            <a:extLst>
              <a:ext uri="{FF2B5EF4-FFF2-40B4-BE49-F238E27FC236}">
                <a16:creationId xmlns:a16="http://schemas.microsoft.com/office/drawing/2014/main" id="{DCD47844-B0C5-2F70-421F-D62D1D11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0"/>
          <a:stretch>
            <a:fillRect/>
          </a:stretch>
        </p:blipFill>
        <p:spPr bwMode="auto">
          <a:xfrm>
            <a:off x="6048375" y="4243388"/>
            <a:ext cx="436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4531" name="Group 3">
            <a:extLst>
              <a:ext uri="{FF2B5EF4-FFF2-40B4-BE49-F238E27FC236}">
                <a16:creationId xmlns:a16="http://schemas.microsoft.com/office/drawing/2014/main" id="{7F86BA59-B7A1-CB50-3807-D93FFAEEA9F7}"/>
              </a:ext>
            </a:extLst>
          </p:cNvPr>
          <p:cNvGrpSpPr>
            <a:grpSpLocks/>
          </p:cNvGrpSpPr>
          <p:nvPr/>
        </p:nvGrpSpPr>
        <p:grpSpPr bwMode="auto">
          <a:xfrm>
            <a:off x="4840291" y="-11113"/>
            <a:ext cx="1000125" cy="6607176"/>
            <a:chOff x="2089" y="-7"/>
            <a:chExt cx="630" cy="4162"/>
          </a:xfrm>
        </p:grpSpPr>
        <p:sp>
          <p:nvSpPr>
            <p:cNvPr id="534532" name="Line 4">
              <a:extLst>
                <a:ext uri="{FF2B5EF4-FFF2-40B4-BE49-F238E27FC236}">
                  <a16:creationId xmlns:a16="http://schemas.microsoft.com/office/drawing/2014/main" id="{6CCDF4ED-E562-8081-5409-DBE8B446C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4533" name="Text Box 5">
              <a:extLst>
                <a:ext uri="{FF2B5EF4-FFF2-40B4-BE49-F238E27FC236}">
                  <a16:creationId xmlns:a16="http://schemas.microsoft.com/office/drawing/2014/main" id="{44A08745-BC23-F31E-5C43-F616B9E1D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x</a:t>
              </a:r>
              <a:r>
                <a:rPr lang="en-US" altLang="en-US" baseline="-25000"/>
                <a:t>F</a:t>
              </a:r>
              <a:endParaRPr lang="en-US" altLang="en-US"/>
            </a:p>
          </p:txBody>
        </p:sp>
        <p:sp>
          <p:nvSpPr>
            <p:cNvPr id="534534" name="Text Box 6">
              <a:extLst>
                <a:ext uri="{FF2B5EF4-FFF2-40B4-BE49-F238E27FC236}">
                  <a16:creationId xmlns:a16="http://schemas.microsoft.com/office/drawing/2014/main" id="{72B5396C-6743-9611-01BC-B68D0894E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</a:t>
              </a:r>
            </a:p>
          </p:txBody>
        </p:sp>
        <p:sp>
          <p:nvSpPr>
            <p:cNvPr id="534535" name="Line 7">
              <a:extLst>
                <a:ext uri="{FF2B5EF4-FFF2-40B4-BE49-F238E27FC236}">
                  <a16:creationId xmlns:a16="http://schemas.microsoft.com/office/drawing/2014/main" id="{514876D1-1196-8F54-4F90-D9451BCA6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4536" name="Line 8">
              <a:extLst>
                <a:ext uri="{FF2B5EF4-FFF2-40B4-BE49-F238E27FC236}">
                  <a16:creationId xmlns:a16="http://schemas.microsoft.com/office/drawing/2014/main" id="{A711EBCF-3BC7-78FA-716F-7B3DD6D5D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4537" name="Line 9">
              <a:extLst>
                <a:ext uri="{FF2B5EF4-FFF2-40B4-BE49-F238E27FC236}">
                  <a16:creationId xmlns:a16="http://schemas.microsoft.com/office/drawing/2014/main" id="{68A52DD8-DBA9-5E2E-BBA5-45C39483E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4538" name="Text Box 10">
              <a:extLst>
                <a:ext uri="{FF2B5EF4-FFF2-40B4-BE49-F238E27FC236}">
                  <a16:creationId xmlns:a16="http://schemas.microsoft.com/office/drawing/2014/main" id="{74C9A792-DFF2-FB9C-159B-0763C18BE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1971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  <p:sp>
          <p:nvSpPr>
            <p:cNvPr id="534539" name="Text Box 11">
              <a:extLst>
                <a:ext uri="{FF2B5EF4-FFF2-40B4-BE49-F238E27FC236}">
                  <a16:creationId xmlns:a16="http://schemas.microsoft.com/office/drawing/2014/main" id="{2EFCCC72-12A8-3A8A-1AAB-05E840F26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3836"/>
              <a:ext cx="2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-</a:t>
              </a:r>
              <a:r>
                <a:rPr lang="en-US" altLang="en-US" sz="2000"/>
                <a:t>1</a:t>
              </a:r>
            </a:p>
          </p:txBody>
        </p:sp>
      </p:grpSp>
      <p:sp>
        <p:nvSpPr>
          <p:cNvPr id="534540" name="Text Box 12">
            <a:extLst>
              <a:ext uri="{FF2B5EF4-FFF2-40B4-BE49-F238E27FC236}">
                <a16:creationId xmlns:a16="http://schemas.microsoft.com/office/drawing/2014/main" id="{DA1D4487-EE92-653B-01F9-0762393E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308" y="876301"/>
            <a:ext cx="1576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D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TFR with good </a:t>
            </a:r>
          </a:p>
          <a:p>
            <a:pPr algn="ctr"/>
            <a:r>
              <a:rPr lang="en-US" altLang="en-US"/>
              <a:t>statistics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C656AC0-5DF8-9FF6-0085-6A2A45CA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Yerevan, June 22,  2009</a:t>
            </a:r>
            <a:endParaRPr lang="en-GB" alt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82EAC3F-911E-EED3-114A-48626CAD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Aram</a:t>
            </a:r>
            <a:r>
              <a:rPr lang="en-US" altLang="en-US" i="1"/>
              <a:t> </a:t>
            </a:r>
            <a:r>
              <a:rPr lang="en-US" altLang="en-US"/>
              <a:t>Kotzinian</a:t>
            </a:r>
            <a:endParaRPr lang="en-GB" altLang="en-US"/>
          </a:p>
        </p:txBody>
      </p:sp>
      <p:pic>
        <p:nvPicPr>
          <p:cNvPr id="523266" name="Picture 2">
            <a:extLst>
              <a:ext uri="{FF2B5EF4-FFF2-40B4-BE49-F238E27FC236}">
                <a16:creationId xmlns:a16="http://schemas.microsoft.com/office/drawing/2014/main" id="{3203AB14-1532-6C47-86A7-A6DCD41B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65114"/>
            <a:ext cx="43688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3275" name="Group 11">
            <a:extLst>
              <a:ext uri="{FF2B5EF4-FFF2-40B4-BE49-F238E27FC236}">
                <a16:creationId xmlns:a16="http://schemas.microsoft.com/office/drawing/2014/main" id="{6C5B1193-0E9A-9A6F-9DCE-CDC0A9E3B14D}"/>
              </a:ext>
            </a:extLst>
          </p:cNvPr>
          <p:cNvGrpSpPr>
            <a:grpSpLocks/>
          </p:cNvGrpSpPr>
          <p:nvPr/>
        </p:nvGrpSpPr>
        <p:grpSpPr bwMode="auto">
          <a:xfrm>
            <a:off x="4840291" y="-11113"/>
            <a:ext cx="1000125" cy="6607176"/>
            <a:chOff x="2089" y="-7"/>
            <a:chExt cx="630" cy="4162"/>
          </a:xfrm>
        </p:grpSpPr>
        <p:sp>
          <p:nvSpPr>
            <p:cNvPr id="523267" name="Line 3">
              <a:extLst>
                <a:ext uri="{FF2B5EF4-FFF2-40B4-BE49-F238E27FC236}">
                  <a16:creationId xmlns:a16="http://schemas.microsoft.com/office/drawing/2014/main" id="{0C70AC09-48DB-D6C8-DAFC-9694611A2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3268" name="Text Box 4">
              <a:extLst>
                <a:ext uri="{FF2B5EF4-FFF2-40B4-BE49-F238E27FC236}">
                  <a16:creationId xmlns:a16="http://schemas.microsoft.com/office/drawing/2014/main" id="{E6746135-67D3-B41D-5A2B-A4AD11F41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x</a:t>
              </a:r>
              <a:r>
                <a:rPr lang="en-US" altLang="en-US" baseline="-25000"/>
                <a:t>F</a:t>
              </a:r>
              <a:endParaRPr lang="en-US" altLang="en-US"/>
            </a:p>
          </p:txBody>
        </p:sp>
        <p:sp>
          <p:nvSpPr>
            <p:cNvPr id="523269" name="Text Box 5">
              <a:extLst>
                <a:ext uri="{FF2B5EF4-FFF2-40B4-BE49-F238E27FC236}">
                  <a16:creationId xmlns:a16="http://schemas.microsoft.com/office/drawing/2014/main" id="{13467386-2EA4-F12E-73D4-F4D257955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</a:t>
              </a:r>
            </a:p>
          </p:txBody>
        </p:sp>
        <p:sp>
          <p:nvSpPr>
            <p:cNvPr id="523270" name="Line 6">
              <a:extLst>
                <a:ext uri="{FF2B5EF4-FFF2-40B4-BE49-F238E27FC236}">
                  <a16:creationId xmlns:a16="http://schemas.microsoft.com/office/drawing/2014/main" id="{88A219F7-DD10-A37D-C016-FF8C2B754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3271" name="Line 7">
              <a:extLst>
                <a:ext uri="{FF2B5EF4-FFF2-40B4-BE49-F238E27FC236}">
                  <a16:creationId xmlns:a16="http://schemas.microsoft.com/office/drawing/2014/main" id="{5C2F806C-5738-BDAB-0AB9-B65D617B7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3272" name="Line 8">
              <a:extLst>
                <a:ext uri="{FF2B5EF4-FFF2-40B4-BE49-F238E27FC236}">
                  <a16:creationId xmlns:a16="http://schemas.microsoft.com/office/drawing/2014/main" id="{D5491570-7B83-FF7C-F48D-F3181176D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3273" name="Text Box 9">
              <a:extLst>
                <a:ext uri="{FF2B5EF4-FFF2-40B4-BE49-F238E27FC236}">
                  <a16:creationId xmlns:a16="http://schemas.microsoft.com/office/drawing/2014/main" id="{B56A181B-2B53-9BC5-70F8-EB0B56331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1971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  <p:sp>
          <p:nvSpPr>
            <p:cNvPr id="523274" name="Text Box 10">
              <a:extLst>
                <a:ext uri="{FF2B5EF4-FFF2-40B4-BE49-F238E27FC236}">
                  <a16:creationId xmlns:a16="http://schemas.microsoft.com/office/drawing/2014/main" id="{9E68DA18-ADE7-2407-513A-BD9B703E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" y="3836"/>
              <a:ext cx="2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FD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-</a:t>
              </a:r>
              <a:r>
                <a:rPr lang="en-US" altLang="en-US" sz="2000"/>
                <a:t>1</a:t>
              </a:r>
            </a:p>
          </p:txBody>
        </p:sp>
      </p:grpSp>
      <p:sp>
        <p:nvSpPr>
          <p:cNvPr id="523276" name="Text Box 12">
            <a:extLst>
              <a:ext uri="{FF2B5EF4-FFF2-40B4-BE49-F238E27FC236}">
                <a16:creationId xmlns:a16="http://schemas.microsoft.com/office/drawing/2014/main" id="{FDAEF821-9C3F-79FD-5EA7-26570CBD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1" y="876300"/>
            <a:ext cx="123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D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Full picture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79C73-53DF-266B-18C8-FA2E8D23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" y="6474888"/>
            <a:ext cx="3911600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B8974-4B18-28DA-19F7-2559FA1E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888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52BE-6556-B263-9101-564D9924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4888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43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AB924-5EBA-13CE-C3E1-D5FC40F7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2" y="-69352"/>
            <a:ext cx="12050160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Additional slides : LO </a:t>
            </a:r>
            <a:r>
              <a:rPr lang="en-US" sz="3200" dirty="0">
                <a:solidFill>
                  <a:srgbClr val="CC0066"/>
                </a:solidFill>
                <a:latin typeface="CG Omega"/>
              </a:rPr>
              <a:t>SIDY cross section</a:t>
            </a:r>
            <a:endParaRPr lang="en-US" sz="1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4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83"/>
            <a:ext cx="10515600" cy="74824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Convolutions &amp; tensorial decomposition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1641" y="6577507"/>
            <a:ext cx="4016319" cy="249385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96999"/>
            <a:ext cx="4114800" cy="226714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40619" y="2308104"/>
          <a:ext cx="8694889" cy="413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720" imgH="2234880" progId="Equation.DSMT4">
                  <p:embed/>
                </p:oleObj>
              </mc:Choice>
              <mc:Fallback>
                <p:oleObj name="Equation" r:id="rId2" imgW="4698720" imgH="2234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619" y="2308104"/>
                        <a:ext cx="8694889" cy="41340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01686" y="1298674"/>
          <a:ext cx="8794978" cy="60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5920" imgH="355320" progId="Equation.DSMT4">
                  <p:embed/>
                </p:oleObj>
              </mc:Choice>
              <mc:Fallback>
                <p:oleObj name="Equation" r:id="rId4" imgW="5155920" imgH="355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686" y="1298674"/>
                        <a:ext cx="8794978" cy="6063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F526F-8164-AE69-24DC-C6E0B521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0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67"/>
            <a:ext cx="10515600" cy="60113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G Omega"/>
              </a:rPr>
              <a:t>Structure functions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167" y="6580671"/>
            <a:ext cx="4859746" cy="226714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05168"/>
            <a:ext cx="4114800" cy="226714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34564"/>
              </p:ext>
            </p:extLst>
          </p:nvPr>
        </p:nvGraphicFramePr>
        <p:xfrm>
          <a:off x="1838325" y="877218"/>
          <a:ext cx="8516938" cy="50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0" imgH="3809880" progId="Equation.DSMT4">
                  <p:embed/>
                </p:oleObj>
              </mc:Choice>
              <mc:Fallback>
                <p:oleObj name="Equation" r:id="rId2" imgW="6400800" imgH="3809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8325" y="877218"/>
                        <a:ext cx="8516938" cy="507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A66F-43E5-6E59-6051-57B50AA7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4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67732" y="740431"/>
          <a:ext cx="6018436" cy="278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1168200" progId="Equation.DSMT4">
                  <p:embed/>
                </p:oleObj>
              </mc:Choice>
              <mc:Fallback>
                <p:oleObj name="Equation" r:id="rId2" imgW="2527200" imgH="1168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732" y="740431"/>
                        <a:ext cx="6018436" cy="278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66240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03512"/>
              </p:ext>
            </p:extLst>
          </p:nvPr>
        </p:nvGraphicFramePr>
        <p:xfrm>
          <a:off x="2139950" y="3856038"/>
          <a:ext cx="429418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1625400" progId="Equation.DSMT4">
                  <p:embed/>
                </p:oleObj>
              </mc:Choice>
              <mc:Fallback>
                <p:oleObj name="Equation" r:id="rId4" imgW="2666880" imgH="1625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856038"/>
                        <a:ext cx="4294188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2AA233-C860-B364-13CF-951A3045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67" y="6583560"/>
            <a:ext cx="3776133" cy="24938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4538747-6739-437C-DAF2-6556887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3560"/>
            <a:ext cx="4114800" cy="24938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925D50-62B7-93AF-58F7-DFF02189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3560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46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428B5A-281E-F0C8-0B92-254B5934949A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UU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0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58034"/>
              </p:ext>
            </p:extLst>
          </p:nvPr>
        </p:nvGraphicFramePr>
        <p:xfrm>
          <a:off x="3114545" y="1023330"/>
          <a:ext cx="5956565" cy="281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1168200" progId="Equation.DSMT4">
                  <p:embed/>
                </p:oleObj>
              </mc:Choice>
              <mc:Fallback>
                <p:oleObj name="Equation" r:id="rId2" imgW="2476440" imgH="1168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545" y="1023330"/>
                        <a:ext cx="5956565" cy="281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7413"/>
              </p:ext>
            </p:extLst>
          </p:nvPr>
        </p:nvGraphicFramePr>
        <p:xfrm>
          <a:off x="4596723" y="4110065"/>
          <a:ext cx="2972585" cy="22347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50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64">
                <a:tc rowSpan="2" gridSpan="2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51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5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136569" marR="136569" marT="62076" marB="62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877EDF-7E68-A178-353E-A3CD9AB3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641" y="6520352"/>
            <a:ext cx="4016319" cy="24938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9A0EB8-9B39-596B-2750-CA5620CE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9336"/>
            <a:ext cx="4114800" cy="206104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A84A00-A690-C8D0-8163-87242869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47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CE4B7F-594D-2346-3ACA-8EDF6D82512D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UL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0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47410" y="714301"/>
          <a:ext cx="5936622" cy="58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2844720" progId="Equation.DSMT4">
                  <p:embed/>
                </p:oleObj>
              </mc:Choice>
              <mc:Fallback>
                <p:oleObj name="Equation" r:id="rId2" imgW="2882880" imgH="2844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410" y="714301"/>
                        <a:ext cx="5936622" cy="5859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72331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F5E972D-C22A-CD05-31DE-37A667D3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583554"/>
            <a:ext cx="3937000" cy="24938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1F988EB-78B3-9978-83B7-C837DEF8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3554"/>
            <a:ext cx="4114800" cy="24938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1D0071C-8930-E37A-AA4B-BC7BEB1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3554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48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D2FC85-DF6B-52F2-982C-9642A51B0AE0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UT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2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40753"/>
              </p:ext>
            </p:extLst>
          </p:nvPr>
        </p:nvGraphicFramePr>
        <p:xfrm>
          <a:off x="3825181" y="1191551"/>
          <a:ext cx="4541636" cy="221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1168200" progId="Equation.DSMT4">
                  <p:embed/>
                </p:oleObj>
              </mc:Choice>
              <mc:Fallback>
                <p:oleObj name="Equation" r:id="rId2" imgW="2400120" imgH="1168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5181" y="1191551"/>
                        <a:ext cx="4541636" cy="2211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72659"/>
              </p:ext>
            </p:extLst>
          </p:nvPr>
        </p:nvGraphicFramePr>
        <p:xfrm>
          <a:off x="4878878" y="3578523"/>
          <a:ext cx="2408277" cy="1991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0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212"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7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9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7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9571781-49A4-46B9-6FCA-B931E4C0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533" y="6603362"/>
            <a:ext cx="3835400" cy="22671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388730-688D-CE3B-DFC9-E770B29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3362"/>
            <a:ext cx="4114800" cy="22671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3083EF2-567F-D2B6-952A-0BE792E7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3362"/>
            <a:ext cx="2743200" cy="226714"/>
          </a:xfrm>
        </p:spPr>
        <p:txBody>
          <a:bodyPr/>
          <a:lstStyle/>
          <a:p>
            <a:fld id="{296BE8E9-29CC-441C-BF6C-0B24D8974CBE}" type="slidenum">
              <a:rPr lang="en-US" smtClean="0"/>
              <a:t>49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6BB25B0-1AF7-02D1-66D3-A8B0D6C75BA2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LU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8B8B88-F80E-48DD-52E2-79E4D13F2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11484"/>
              </p:ext>
            </p:extLst>
          </p:nvPr>
        </p:nvGraphicFramePr>
        <p:xfrm>
          <a:off x="2528888" y="5661025"/>
          <a:ext cx="71342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431640" progId="Equation.DSMT4">
                  <p:embed/>
                </p:oleObj>
              </mc:Choice>
              <mc:Fallback>
                <p:oleObj name="Equation" r:id="rId4" imgW="332712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8B8B88-F80E-48DD-52E2-79E4D13F2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8888" y="5661025"/>
                        <a:ext cx="7134225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1105CC0-7D87-9CEB-7F07-D70433518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9750"/>
              </p:ext>
            </p:extLst>
          </p:nvPr>
        </p:nvGraphicFramePr>
        <p:xfrm>
          <a:off x="911996" y="4049229"/>
          <a:ext cx="2761220" cy="92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1105CC0-7D87-9CEB-7F07-D70433518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996" y="4049229"/>
                        <a:ext cx="2761220" cy="92040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6851B5-53E0-E428-7D03-DBE84AE5ACF9}"/>
              </a:ext>
            </a:extLst>
          </p:cNvPr>
          <p:cNvCxnSpPr/>
          <p:nvPr/>
        </p:nvCxnSpPr>
        <p:spPr>
          <a:xfrm>
            <a:off x="3505200" y="4402667"/>
            <a:ext cx="2870200" cy="2455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0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267" y="16488"/>
            <a:ext cx="9053464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</a:rPr>
              <a:t>QCD TMD factorization: DY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Almo Collegio Borromeo, Pavia, Italy. May 23 – 27, 2022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" y="1056018"/>
            <a:ext cx="4215633" cy="229032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86544"/>
              </p:ext>
            </p:extLst>
          </p:nvPr>
        </p:nvGraphicFramePr>
        <p:xfrm>
          <a:off x="1541463" y="4395411"/>
          <a:ext cx="91281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482400" progId="Equation.DSMT4">
                  <p:embed/>
                </p:oleObj>
              </mc:Choice>
              <mc:Fallback>
                <p:oleObj name="Equation" r:id="rId4" imgW="3873240" imgH="48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1463" y="4395411"/>
                        <a:ext cx="91281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76" y="1183789"/>
            <a:ext cx="6253276" cy="1968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9923" y="155074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B00000"/>
                </a:solidFill>
              </a:rPr>
              <a:t>≈</a:t>
            </a:r>
            <a:endParaRPr lang="en-US" dirty="0">
              <a:solidFill>
                <a:srgbClr val="B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57A2-FA47-9D89-22F9-C2780BB1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F869C-06FF-4560-173E-C4C2859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1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27716" y="620610"/>
          <a:ext cx="6882597" cy="333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1168200" progId="Equation.DSMT4">
                  <p:embed/>
                </p:oleObj>
              </mc:Choice>
              <mc:Fallback>
                <p:oleObj name="Equation" r:id="rId2" imgW="2412720" imgH="1168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6" y="620610"/>
                        <a:ext cx="6882597" cy="333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87861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084F3C-C923-04E6-9973-9810D842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" y="6630595"/>
            <a:ext cx="3708400" cy="20610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4E6274-C988-4B8D-3097-59E154B9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0595"/>
            <a:ext cx="4114800" cy="20610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315EBA-B07E-2044-3E0D-9626F3A2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30595"/>
            <a:ext cx="2743200" cy="206104"/>
          </a:xfrm>
        </p:spPr>
        <p:txBody>
          <a:bodyPr/>
          <a:lstStyle/>
          <a:p>
            <a:fld id="{296BE8E9-29CC-441C-BF6C-0B24D8974CBE}" type="slidenum">
              <a:rPr lang="en-US" smtClean="0"/>
              <a:t>50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1ED9E3-F63B-4571-3802-EED47987FF96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LL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16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75401" y="764630"/>
          <a:ext cx="5692775" cy="554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2844720" progId="Equation.DSMT4">
                  <p:embed/>
                </p:oleObj>
              </mc:Choice>
              <mc:Fallback>
                <p:oleObj name="Equation" r:id="rId2" imgW="2920680" imgH="2844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01" y="764630"/>
                        <a:ext cx="5692775" cy="5544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06190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784663C-AF4A-26F7-2F4A-2D0857CB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467" y="6603358"/>
            <a:ext cx="3784600" cy="22671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25DF72-3799-E2DF-4CD5-50E970E8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3358"/>
            <a:ext cx="4114800" cy="22671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B54F77-1DA3-9628-0C1C-631314ED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3358"/>
            <a:ext cx="2743200" cy="226714"/>
          </a:xfrm>
        </p:spPr>
        <p:txBody>
          <a:bodyPr/>
          <a:lstStyle/>
          <a:p>
            <a:fld id="{296BE8E9-29CC-441C-BF6C-0B24D8974CBE}" type="slidenum">
              <a:rPr lang="en-US" smtClean="0"/>
              <a:t>51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A835F8-735E-41FC-BCD5-829F1A936149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LT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03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63440" y="564094"/>
          <a:ext cx="5020830" cy="574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412720" progId="Equation.DSMT4">
                  <p:embed/>
                </p:oleObj>
              </mc:Choice>
              <mc:Fallback>
                <p:oleObj name="Equation" r:id="rId2" imgW="2108160" imgH="2412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440" y="564094"/>
                        <a:ext cx="5020830" cy="574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0210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9DB76D2-B9A8-8683-19AE-2E6AEC39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33" y="6622134"/>
            <a:ext cx="4343400" cy="20610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439A44-C355-A2F7-390B-092D4A0B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2134"/>
            <a:ext cx="4114800" cy="20610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5AE322-0B2C-AFCE-D2B8-F78FB7E0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2134"/>
            <a:ext cx="2743200" cy="206104"/>
          </a:xfrm>
        </p:spPr>
        <p:txBody>
          <a:bodyPr/>
          <a:lstStyle/>
          <a:p>
            <a:fld id="{296BE8E9-29CC-441C-BF6C-0B24D8974CBE}" type="slidenum">
              <a:rPr lang="en-US" smtClean="0"/>
              <a:t>52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60227-AF4A-0504-22D3-1D596939CC86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TU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0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03391" y="549275"/>
          <a:ext cx="5337175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286000" progId="Equation.DSMT4">
                  <p:embed/>
                </p:oleObj>
              </mc:Choice>
              <mc:Fallback>
                <p:oleObj name="Equation" r:id="rId2" imgW="2057400" imgH="2286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3391" y="549275"/>
                        <a:ext cx="5337175" cy="593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02120" y="4437141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A82509-780F-5FCE-616A-438D1703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67" y="6603362"/>
            <a:ext cx="4284133" cy="226714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6224604-7C12-E260-AC4E-B3B57D2F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3362"/>
            <a:ext cx="4114800" cy="226714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682D75-A2D4-CB89-044D-5040E9D9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3362"/>
            <a:ext cx="2743200" cy="226714"/>
          </a:xfrm>
        </p:spPr>
        <p:txBody>
          <a:bodyPr/>
          <a:lstStyle/>
          <a:p>
            <a:fld id="{296BE8E9-29CC-441C-BF6C-0B24D8974CBE}" type="slidenum">
              <a:rPr lang="en-US" smtClean="0"/>
              <a:t>53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C766AD-9F9A-FEA9-5851-E73D402B064A}"/>
              </a:ext>
            </a:extLst>
          </p:cNvPr>
          <p:cNvSpPr txBox="1">
            <a:spLocks/>
          </p:cNvSpPr>
          <p:nvPr/>
        </p:nvSpPr>
        <p:spPr>
          <a:xfrm>
            <a:off x="1524000" y="24711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TL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5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79C73-53DF-266B-18C8-FA2E8D23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" y="6474888"/>
            <a:ext cx="3911600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B8974-4B18-28DA-19F7-2559FA1E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888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52BE-6556-B263-9101-564D9924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4888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54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C6BF5-7D34-FAE8-3065-9E80EC166868}"/>
              </a:ext>
            </a:extLst>
          </p:cNvPr>
          <p:cNvGrpSpPr/>
          <p:nvPr/>
        </p:nvGrpSpPr>
        <p:grpSpPr>
          <a:xfrm>
            <a:off x="215144" y="487683"/>
            <a:ext cx="11360638" cy="5620438"/>
            <a:chOff x="215144" y="213363"/>
            <a:chExt cx="11360638" cy="56204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400066-6CA1-05A5-502C-5FCC6920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5732" y="213363"/>
              <a:ext cx="5580050" cy="56204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8CA9F-9C84-FEE7-BBDF-D7158B42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44" y="1836008"/>
              <a:ext cx="5780588" cy="2556064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F1B23B-8ACA-6FC9-7A0A-0C40961A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63179"/>
              </p:ext>
            </p:extLst>
          </p:nvPr>
        </p:nvGraphicFramePr>
        <p:xfrm>
          <a:off x="215144" y="4649023"/>
          <a:ext cx="1990311" cy="16459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3"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Quark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8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Nucleon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Polarization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821B4AF6-C983-9BE1-A04B-39AD63DB1804}"/>
              </a:ext>
            </a:extLst>
          </p:cNvPr>
          <p:cNvSpPr txBox="1">
            <a:spLocks/>
          </p:cNvSpPr>
          <p:nvPr/>
        </p:nvSpPr>
        <p:spPr>
          <a:xfrm>
            <a:off x="5730996" y="42446"/>
            <a:ext cx="730008" cy="52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3600" baseline="-25000" dirty="0">
                <a:solidFill>
                  <a:srgbClr val="C00000"/>
                </a:solidFill>
                <a:latin typeface="CG Omega"/>
              </a:rPr>
              <a:t>TT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72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85"/>
            <a:ext cx="10515600" cy="376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G Omega"/>
              </a:rPr>
              <a:t>Structure functions of </a:t>
            </a:r>
            <a:r>
              <a:rPr lang="el-GR" sz="28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800" b="1" baseline="-25000" dirty="0">
                <a:solidFill>
                  <a:srgbClr val="C00000"/>
                </a:solidFill>
                <a:latin typeface="CG Omega"/>
              </a:rPr>
              <a:t>UU</a:t>
            </a:r>
            <a:r>
              <a:rPr lang="en-US" sz="2800" b="1" dirty="0">
                <a:solidFill>
                  <a:srgbClr val="C00000"/>
                </a:solidFill>
                <a:latin typeface="CG Omega"/>
              </a:rPr>
              <a:t>, </a:t>
            </a:r>
            <a:r>
              <a:rPr lang="el-GR" sz="28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800" b="1" baseline="-25000" dirty="0">
                <a:solidFill>
                  <a:srgbClr val="C00000"/>
                </a:solidFill>
                <a:latin typeface="CG Omega"/>
              </a:rPr>
              <a:t>UL</a:t>
            </a:r>
            <a:r>
              <a:rPr lang="en-US" sz="2800" b="1" dirty="0">
                <a:solidFill>
                  <a:srgbClr val="C00000"/>
                </a:solidFill>
                <a:latin typeface="CG Omega"/>
              </a:rPr>
              <a:t>, </a:t>
            </a:r>
            <a:r>
              <a:rPr lang="el-GR" sz="28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800" b="1" baseline="-25000" dirty="0">
                <a:solidFill>
                  <a:srgbClr val="C00000"/>
                </a:solidFill>
                <a:latin typeface="CG Omega"/>
              </a:rPr>
              <a:t>UT</a:t>
            </a:r>
            <a:r>
              <a:rPr lang="en-US" sz="2800" b="1" dirty="0">
                <a:solidFill>
                  <a:srgbClr val="C00000"/>
                </a:solidFill>
                <a:latin typeface="CG Omega"/>
              </a:rPr>
              <a:t>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8728" y="6544844"/>
            <a:ext cx="3911811" cy="290932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77500"/>
            <a:ext cx="4114800" cy="249385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04286"/>
              </p:ext>
            </p:extLst>
          </p:nvPr>
        </p:nvGraphicFramePr>
        <p:xfrm>
          <a:off x="55098" y="349312"/>
          <a:ext cx="3911812" cy="254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1625400" progId="Equation.DSMT4">
                  <p:embed/>
                </p:oleObj>
              </mc:Choice>
              <mc:Fallback>
                <p:oleObj name="Equation" r:id="rId2" imgW="2501640" imgH="1625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8" y="349312"/>
                        <a:ext cx="3911812" cy="25423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27425"/>
              </p:ext>
            </p:extLst>
          </p:nvPr>
        </p:nvGraphicFramePr>
        <p:xfrm>
          <a:off x="49176" y="3355536"/>
          <a:ext cx="3810798" cy="284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1828800" progId="Equation.DSMT4">
                  <p:embed/>
                </p:oleObj>
              </mc:Choice>
              <mc:Fallback>
                <p:oleObj name="Equation" r:id="rId4" imgW="2450880" imgH="1828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6" y="3355536"/>
                        <a:ext cx="3810798" cy="284318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961787"/>
              </p:ext>
            </p:extLst>
          </p:nvPr>
        </p:nvGraphicFramePr>
        <p:xfrm>
          <a:off x="4181471" y="819830"/>
          <a:ext cx="7951788" cy="51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54680" imgH="3759120" progId="Equation.DSMT4">
                  <p:embed/>
                </p:oleObj>
              </mc:Choice>
              <mc:Fallback>
                <p:oleObj name="Equation" r:id="rId6" imgW="5854680" imgH="3759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1" y="819830"/>
                        <a:ext cx="7951788" cy="51038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E38A63-26E2-EF1F-B700-3FDC2726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8516"/>
            <a:ext cx="2743200" cy="249385"/>
          </a:xfrm>
        </p:spPr>
        <p:txBody>
          <a:bodyPr/>
          <a:lstStyle/>
          <a:p>
            <a:fld id="{296BE8E9-29CC-441C-BF6C-0B24D8974C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6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82"/>
            <a:ext cx="10515600" cy="4223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G Omega"/>
              </a:rPr>
              <a:t>Structure functions of </a:t>
            </a:r>
            <a:r>
              <a:rPr lang="el-GR" sz="24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400" b="1" baseline="-25000" dirty="0">
                <a:solidFill>
                  <a:srgbClr val="C00000"/>
                </a:solidFill>
                <a:latin typeface="CG Omega"/>
              </a:rPr>
              <a:t>LU</a:t>
            </a:r>
            <a:r>
              <a:rPr lang="en-US" sz="2400" b="1" dirty="0">
                <a:solidFill>
                  <a:srgbClr val="C00000"/>
                </a:solidFill>
                <a:latin typeface="CG Omega"/>
              </a:rPr>
              <a:t>, </a:t>
            </a:r>
            <a:r>
              <a:rPr lang="el-GR" sz="24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400" b="1" baseline="-25000" dirty="0">
                <a:solidFill>
                  <a:srgbClr val="C00000"/>
                </a:solidFill>
                <a:latin typeface="CG Omega"/>
              </a:rPr>
              <a:t>LL</a:t>
            </a:r>
            <a:r>
              <a:rPr lang="en-US" sz="2400" b="1" dirty="0">
                <a:solidFill>
                  <a:srgbClr val="C00000"/>
                </a:solidFill>
                <a:latin typeface="CG Omega"/>
              </a:rPr>
              <a:t>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1449" y="6360886"/>
            <a:ext cx="4490357" cy="365125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65552"/>
              </p:ext>
            </p:extLst>
          </p:nvPr>
        </p:nvGraphicFramePr>
        <p:xfrm>
          <a:off x="396557" y="1767028"/>
          <a:ext cx="4897848" cy="352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828800" progId="Equation.DSMT4">
                  <p:embed/>
                </p:oleObj>
              </mc:Choice>
              <mc:Fallback>
                <p:oleObj name="Equation" r:id="rId2" imgW="2539800" imgH="1828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" y="1767028"/>
                        <a:ext cx="4897848" cy="352442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82708"/>
              </p:ext>
            </p:extLst>
          </p:nvPr>
        </p:nvGraphicFramePr>
        <p:xfrm>
          <a:off x="6483664" y="1737861"/>
          <a:ext cx="5233808" cy="345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1650960" progId="Equation.DSMT4">
                  <p:embed/>
                </p:oleObj>
              </mc:Choice>
              <mc:Fallback>
                <p:oleObj name="Equation" r:id="rId4" imgW="2501640" imgH="1650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664" y="1737861"/>
                        <a:ext cx="5233808" cy="34525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1390-5106-4F07-8B8F-F2CAF0FF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74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20"/>
            <a:ext cx="10515600" cy="383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G Omega"/>
              </a:rPr>
              <a:t>Structure functions of </a:t>
            </a:r>
            <a:r>
              <a:rPr lang="el-GR" sz="24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400" b="1" baseline="-25000" dirty="0">
                <a:solidFill>
                  <a:srgbClr val="C00000"/>
                </a:solidFill>
                <a:latin typeface="CG Omega"/>
              </a:rPr>
              <a:t>LT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464" y="6641165"/>
            <a:ext cx="3651199" cy="226714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41165"/>
            <a:ext cx="4114800" cy="187367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90872"/>
              </p:ext>
            </p:extLst>
          </p:nvPr>
        </p:nvGraphicFramePr>
        <p:xfrm>
          <a:off x="3622675" y="382137"/>
          <a:ext cx="5505450" cy="617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640" imgH="5613120" progId="Equation.DSMT4">
                  <p:embed/>
                </p:oleObj>
              </mc:Choice>
              <mc:Fallback>
                <p:oleObj name="Equation" r:id="rId2" imgW="5003640" imgH="56131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2675" y="382137"/>
                        <a:ext cx="5505450" cy="6173787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85D0A-8322-3775-B084-A29D7B2F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0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35627"/>
              </p:ext>
            </p:extLst>
          </p:nvPr>
        </p:nvGraphicFramePr>
        <p:xfrm>
          <a:off x="3511550" y="349250"/>
          <a:ext cx="5246688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600" imgH="3835080" progId="Equation.DSMT4">
                  <p:embed/>
                </p:oleObj>
              </mc:Choice>
              <mc:Fallback>
                <p:oleObj name="Equation" r:id="rId2" imgW="3225600" imgH="3835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1550" y="349250"/>
                        <a:ext cx="5246688" cy="6237288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81"/>
            <a:ext cx="10515600" cy="349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G Omega"/>
              </a:rPr>
              <a:t>Structure functions of </a:t>
            </a:r>
            <a:r>
              <a:rPr lang="el-GR" sz="24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400" b="1" baseline="-25000" dirty="0">
                <a:solidFill>
                  <a:srgbClr val="C00000"/>
                </a:solidFill>
                <a:latin typeface="CG Omega"/>
              </a:rPr>
              <a:t>TU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4201" y="6641517"/>
            <a:ext cx="3651199" cy="170334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39960"/>
            <a:ext cx="4114800" cy="206104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E2904-AD2E-700F-E430-CF8FB85F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4318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41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88"/>
            <a:ext cx="10515600" cy="383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G Omega"/>
              </a:rPr>
              <a:t>Structure functions of </a:t>
            </a:r>
            <a:r>
              <a:rPr lang="el-GR" sz="24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400" b="1" baseline="-25000" dirty="0">
                <a:solidFill>
                  <a:srgbClr val="C00000"/>
                </a:solidFill>
                <a:latin typeface="CG Omega"/>
              </a:rPr>
              <a:t>TL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4297" y="6569336"/>
            <a:ext cx="4016319" cy="249385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07304"/>
            <a:ext cx="4114800" cy="206104"/>
          </a:xfrm>
        </p:spPr>
        <p:txBody>
          <a:bodyPr/>
          <a:lstStyle/>
          <a:p>
            <a:pPr>
              <a:defRPr/>
            </a:pPr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62495"/>
              </p:ext>
            </p:extLst>
          </p:nvPr>
        </p:nvGraphicFramePr>
        <p:xfrm>
          <a:off x="3190875" y="492125"/>
          <a:ext cx="5759450" cy="598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160" imgH="3377880" progId="Equation.DSMT4">
                  <p:embed/>
                </p:oleObj>
              </mc:Choice>
              <mc:Fallback>
                <p:oleObj name="Equation" r:id="rId2" imgW="3251160" imgH="3377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0875" y="492125"/>
                        <a:ext cx="5759450" cy="5984875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77C9-0C2C-BE08-2A2B-72F7B04F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267" y="16488"/>
            <a:ext cx="9053464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</a:rPr>
              <a:t>QCD TMD factorization: SIDIS in CFR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" y="711847"/>
            <a:ext cx="3527105" cy="252723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5" y="705875"/>
            <a:ext cx="5944115" cy="251148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96912"/>
              </p:ext>
            </p:extLst>
          </p:nvPr>
        </p:nvGraphicFramePr>
        <p:xfrm>
          <a:off x="254000" y="4349750"/>
          <a:ext cx="117014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65480" imgH="507960" progId="Equation.DSMT4">
                  <p:embed/>
                </p:oleObj>
              </mc:Choice>
              <mc:Fallback>
                <p:oleObj name="Equation" r:id="rId5" imgW="4965480" imgH="507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" y="4349750"/>
                        <a:ext cx="11701463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9923" y="155074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B00000"/>
                </a:solidFill>
              </a:rPr>
              <a:t>≈</a:t>
            </a:r>
            <a:endParaRPr lang="en-US" dirty="0">
              <a:solidFill>
                <a:srgbClr val="B0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8E2BF5-18F6-2DA8-A860-1F5C83F5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Almo Collegio Borromeo, Pavia, Italy. May 23 – 27, 2022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E9EA38-27BC-B33B-132E-C76A65F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1D584F-58EE-DD0D-0F46-688FEC3F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4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441"/>
            <a:ext cx="10515600" cy="349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G Omega"/>
              </a:rPr>
              <a:t>Structure functions </a:t>
            </a:r>
            <a:r>
              <a:rPr lang="el-GR" sz="2800" b="1" dirty="0">
                <a:solidFill>
                  <a:srgbClr val="C00000"/>
                </a:solidFill>
                <a:latin typeface="CG Omega"/>
              </a:rPr>
              <a:t>σ</a:t>
            </a:r>
            <a:r>
              <a:rPr lang="en-US" sz="2800" b="1" baseline="-25000" dirty="0">
                <a:solidFill>
                  <a:srgbClr val="C00000"/>
                </a:solidFill>
                <a:latin typeface="CG Omega"/>
              </a:rPr>
              <a:t>TT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1641" y="6556866"/>
            <a:ext cx="4016319" cy="274324"/>
          </a:xfrm>
        </p:spPr>
        <p:txBody>
          <a:bodyPr/>
          <a:lstStyle/>
          <a:p>
            <a:pPr>
              <a:defRPr/>
            </a:pPr>
            <a:r>
              <a:rPr lang="en-US"/>
              <a:t>APCTP, Pohang, Korea. Jul 18 – 23,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96999"/>
            <a:ext cx="4114800" cy="226714"/>
          </a:xfrm>
        </p:spPr>
        <p:txBody>
          <a:bodyPr/>
          <a:lstStyle/>
          <a:p>
            <a:pPr>
              <a:defRPr/>
            </a:pPr>
            <a:r>
              <a:rPr lang="en-US" dirty="0"/>
              <a:t>Aram</a:t>
            </a:r>
            <a:r>
              <a:rPr lang="en-US" i="1" dirty="0"/>
              <a:t> </a:t>
            </a:r>
            <a:r>
              <a:rPr lang="en-US" dirty="0"/>
              <a:t>Kotzinian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49490"/>
              </p:ext>
            </p:extLst>
          </p:nvPr>
        </p:nvGraphicFramePr>
        <p:xfrm>
          <a:off x="3163748" y="369308"/>
          <a:ext cx="5826404" cy="625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000" imgH="4444920" progId="Equation.DSMT4">
                  <p:embed/>
                </p:oleObj>
              </mc:Choice>
              <mc:Fallback>
                <p:oleObj name="Equation" r:id="rId2" imgW="4140000" imgH="44449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3748" y="369308"/>
                        <a:ext cx="5826404" cy="6254323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E59F-57A2-6807-E158-49D9A378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267" y="16488"/>
            <a:ext cx="9053464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</a:rPr>
              <a:t>QCD TMD factorization: SIA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12935"/>
              </p:ext>
            </p:extLst>
          </p:nvPr>
        </p:nvGraphicFramePr>
        <p:xfrm>
          <a:off x="350838" y="4373563"/>
          <a:ext cx="114903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76560" imgH="533160" progId="Equation.DSMT4">
                  <p:embed/>
                </p:oleObj>
              </mc:Choice>
              <mc:Fallback>
                <p:oleObj name="Equation" r:id="rId3" imgW="4876560" imgH="533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8" y="4373563"/>
                        <a:ext cx="11490325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" y="1314082"/>
            <a:ext cx="4512016" cy="174072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7" y="1007345"/>
            <a:ext cx="6268325" cy="1933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9923" y="155074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B00000"/>
                </a:solidFill>
              </a:rPr>
              <a:t>≈</a:t>
            </a:r>
            <a:endParaRPr lang="en-US" dirty="0">
              <a:solidFill>
                <a:srgbClr val="B0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46E874-8EA4-B8D1-229C-F9B147B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Almo Collegio Borromeo, Pavia, Italy. May 23 – 27, 2022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FFB550F-D22A-C8A0-7A7A-157C17E8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 Kotzinian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0B51B88-6021-BD04-398E-580C9327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576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SIDIS: CFR </a:t>
            </a:r>
            <a:endParaRPr lang="en-GB" sz="3200" b="1" dirty="0">
              <a:solidFill>
                <a:srgbClr val="CC0066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917688"/>
              </p:ext>
            </p:extLst>
          </p:nvPr>
        </p:nvGraphicFramePr>
        <p:xfrm>
          <a:off x="3214688" y="3714641"/>
          <a:ext cx="57070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228600" progId="Equation.DSMT4">
                  <p:embed/>
                </p:oleObj>
              </mc:Choice>
              <mc:Fallback>
                <p:oleObj name="Equation" r:id="rId2" imgW="2666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688" y="3714641"/>
                        <a:ext cx="5707062" cy="490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72447" y="4365131"/>
          <a:ext cx="9012183" cy="102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457200" progId="Equation.DSMT4">
                  <p:embed/>
                </p:oleObj>
              </mc:Choice>
              <mc:Fallback>
                <p:oleObj name="Equation" r:id="rId4" imgW="403848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47" y="4365131"/>
                        <a:ext cx="9012183" cy="1020541"/>
                      </a:xfrm>
                      <a:prstGeom prst="rect">
                        <a:avLst/>
                      </a:prstGeom>
                      <a:noFill/>
                      <a:ln w="9525" cmpd="thinThick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16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28" y="837280"/>
            <a:ext cx="6347513" cy="2790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40643"/>
              </p:ext>
            </p:extLst>
          </p:nvPr>
        </p:nvGraphicFramePr>
        <p:xfrm>
          <a:off x="3457576" y="5597758"/>
          <a:ext cx="51784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120" imgH="431640" progId="Equation.DSMT4">
                  <p:embed/>
                </p:oleObj>
              </mc:Choice>
              <mc:Fallback>
                <p:oleObj name="Equation" r:id="rId7" imgW="26161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6" y="5597758"/>
                        <a:ext cx="5178425" cy="855662"/>
                      </a:xfrm>
                      <a:prstGeom prst="rect">
                        <a:avLst/>
                      </a:prstGeom>
                      <a:noFill/>
                      <a:ln w="9525" cmpd="thinThick">
                        <a:solidFill>
                          <a:srgbClr val="D2D2F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67714" y="5324251"/>
            <a:ext cx="3247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Measured in </a:t>
            </a:r>
            <a:r>
              <a:rPr lang="en-US" dirty="0" err="1">
                <a:solidFill>
                  <a:srgbClr val="0070C0"/>
                </a:solidFill>
              </a:rPr>
              <a:t>e</a:t>
            </a:r>
            <a:r>
              <a:rPr lang="en-US" baseline="30000" dirty="0" err="1">
                <a:solidFill>
                  <a:srgbClr val="0070C0"/>
                </a:solidFill>
              </a:rPr>
              <a:t>+</a:t>
            </a:r>
            <a:r>
              <a:rPr lang="en-US" dirty="0" err="1">
                <a:solidFill>
                  <a:srgbClr val="0070C0"/>
                </a:solidFill>
              </a:rPr>
              <a:t>e</a:t>
            </a:r>
            <a:r>
              <a:rPr lang="en-US" baseline="30000" dirty="0">
                <a:solidFill>
                  <a:srgbClr val="0070C0"/>
                </a:solidFill>
              </a:rPr>
              <a:t>-  </a:t>
            </a:r>
            <a:r>
              <a:rPr lang="en-US" dirty="0">
                <a:solidFill>
                  <a:srgbClr val="0070C0"/>
                </a:solidFill>
              </a:rPr>
              <a:t> semi inclusive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annihilation (SIA)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to 2 back-to-back jets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e</a:t>
            </a:r>
            <a:r>
              <a:rPr lang="en-US" baseline="30000" dirty="0" err="1">
                <a:solidFill>
                  <a:srgbClr val="0070C0"/>
                </a:solidFill>
              </a:rPr>
              <a:t>+</a:t>
            </a:r>
            <a:r>
              <a:rPr lang="en-US" dirty="0" err="1">
                <a:solidFill>
                  <a:srgbClr val="0070C0"/>
                </a:solidFill>
              </a:rPr>
              <a:t>e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→h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+ X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7789333" y="5597758"/>
            <a:ext cx="1151467" cy="19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2F078A-4A0F-7303-29CE-47C7C9E1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72" y="6480642"/>
            <a:ext cx="3736359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A6680F-1A3D-53B5-E48B-D1154528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764"/>
            <a:ext cx="4114800" cy="365125"/>
          </a:xfrm>
        </p:spPr>
        <p:txBody>
          <a:bodyPr/>
          <a:lstStyle/>
          <a:p>
            <a:r>
              <a:rPr lang="en-US" dirty="0"/>
              <a:t>Aram Kotzinian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F18BF2-9CFF-BD0A-C2E3-DAAAE683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34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479"/>
            <a:ext cx="9144000" cy="576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</a:rPr>
              <a:t>LO cross section in SIDIS CFR</a:t>
            </a:r>
            <a:endParaRPr lang="en-GB" sz="3200" b="1" dirty="0">
              <a:solidFill>
                <a:srgbClr val="CC0066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17493" y="683695"/>
          <a:ext cx="8530029" cy="38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880" imgH="1803240" progId="Equation.DSMT4">
                  <p:embed/>
                </p:oleObj>
              </mc:Choice>
              <mc:Fallback>
                <p:oleObj name="Equation" r:id="rId2" imgW="4025880" imgH="1803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493" y="683695"/>
                        <a:ext cx="8530029" cy="3822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6224" y="5597680"/>
            <a:ext cx="10024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At LO only 8 terms out of 18 Structure Functions entering in the general expression of SIDIS cross section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 azimuthal modulations, 4 terms are generated by Collins effect in fragmentation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877446"/>
              </p:ext>
            </p:extLst>
          </p:nvPr>
        </p:nvGraphicFramePr>
        <p:xfrm>
          <a:off x="3517785" y="4694040"/>
          <a:ext cx="5172364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419040" progId="Equation.DSMT4">
                  <p:embed/>
                </p:oleObj>
              </mc:Choice>
              <mc:Fallback>
                <p:oleObj name="Equation" r:id="rId4" imgW="265428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785" y="4694040"/>
                        <a:ext cx="5172364" cy="81684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857896" y="3171844"/>
            <a:ext cx="1504397" cy="4145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843738" y="2925662"/>
            <a:ext cx="1504397" cy="4145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73E087C-49FD-CDBC-C8F5-6E7F62CD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642"/>
            <a:ext cx="3857896" cy="365125"/>
          </a:xfrm>
        </p:spPr>
        <p:txBody>
          <a:bodyPr/>
          <a:lstStyle/>
          <a:p>
            <a:r>
              <a:rPr lang="en-US"/>
              <a:t>APCTP, Pohang, Korea. Jul 18 –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B07D5AD-9E47-AB7E-95B0-3DC1D26E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642"/>
            <a:ext cx="4114800" cy="365125"/>
          </a:xfrm>
        </p:spPr>
        <p:txBody>
          <a:bodyPr/>
          <a:lstStyle/>
          <a:p>
            <a:r>
              <a:rPr lang="en-US"/>
              <a:t>Aram Kotzinian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C473314-0D9A-45A7-53B1-BEC16B80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642"/>
            <a:ext cx="2743200" cy="365125"/>
          </a:xfrm>
        </p:spPr>
        <p:txBody>
          <a:bodyPr/>
          <a:lstStyle/>
          <a:p>
            <a:fld id="{296BE8E9-29CC-441C-BF6C-0B24D8974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68417</TotalTime>
  <Words>2447</Words>
  <Application>Microsoft Office PowerPoint</Application>
  <PresentationFormat>Widescreen</PresentationFormat>
  <Paragraphs>515</Paragraphs>
  <Slides>60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AdvOT483a8203</vt:lpstr>
      <vt:lpstr>Arial</vt:lpstr>
      <vt:lpstr>Calibri</vt:lpstr>
      <vt:lpstr>Calibri Light</vt:lpstr>
      <vt:lpstr>Cambria Math</vt:lpstr>
      <vt:lpstr>CG Omega</vt:lpstr>
      <vt:lpstr>Symbol</vt:lpstr>
      <vt:lpstr>Times New Roman</vt:lpstr>
      <vt:lpstr>Office Theme</vt:lpstr>
      <vt:lpstr>Equation</vt:lpstr>
      <vt:lpstr>MathType 6.0 Equation</vt:lpstr>
      <vt:lpstr>Fracture functions formalism for hadron production from the target remnant in hard processes</vt:lpstr>
      <vt:lpstr>Outlook</vt:lpstr>
      <vt:lpstr>PowerPoint Presentation</vt:lpstr>
      <vt:lpstr>PowerPoint Presentation</vt:lpstr>
      <vt:lpstr>QCD TMD factorization: DY processes</vt:lpstr>
      <vt:lpstr>QCD TMD factorization: SIDIS in CFR</vt:lpstr>
      <vt:lpstr>QCD TMD factorization: SIA</vt:lpstr>
      <vt:lpstr>SIDIS: CFR </vt:lpstr>
      <vt:lpstr>LO cross section in SIDIS CFR</vt:lpstr>
      <vt:lpstr>SIDIS: TFR </vt:lpstr>
      <vt:lpstr>Collinear Frac.Func.: application to HERA data, 1</vt:lpstr>
      <vt:lpstr>Collinear Frac.Func.: application to HERA data, 2</vt:lpstr>
      <vt:lpstr>SIDIS TFR: Spin &amp; TMD (STMD) Fracture Functions</vt:lpstr>
      <vt:lpstr>PowerPoint Presentation</vt:lpstr>
      <vt:lpstr>STMD Fracture Functions for spinless hadron production</vt:lpstr>
      <vt:lpstr>Sum Rules connecting Fracture Functions to TMD PDFs</vt:lpstr>
      <vt:lpstr>Similar TMD Sum Rules for all TMD PDFs</vt:lpstr>
      <vt:lpstr>LO cross-section in TFR</vt:lpstr>
      <vt:lpstr>Quark transverse spin in hard l-q scattering</vt:lpstr>
      <vt:lpstr>Hadronization Function in MC event generators (LEPTO, PYTHIA) </vt:lpstr>
      <vt:lpstr>Quark dynamics in MC even generators</vt:lpstr>
      <vt:lpstr>PowerPoint Presentation</vt:lpstr>
      <vt:lpstr>Double hadron production in DIS (DSIDIS): TFR &amp; CFR </vt:lpstr>
      <vt:lpstr>Unintegrated DSIDIS LO cross-section: accessing quark polarization</vt:lpstr>
      <vt:lpstr>DSIDIS azimuthal modulations</vt:lpstr>
      <vt:lpstr>σUL</vt:lpstr>
      <vt:lpstr>σUT</vt:lpstr>
      <vt:lpstr>σLU,     σLL,    σLT</vt:lpstr>
      <vt:lpstr>ALU asymmetry, 1</vt:lpstr>
      <vt:lpstr>ALU asymmetry, 2</vt:lpstr>
      <vt:lpstr>ALU @ CLAS12,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 : LO SIDY cross section</vt:lpstr>
      <vt:lpstr>Convolutions &amp; tensorial decomposition</vt:lpstr>
      <vt:lpstr>Structure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functions of σUU, σUL, σUT </vt:lpstr>
      <vt:lpstr>Structure functions of σLU, σLL </vt:lpstr>
      <vt:lpstr>Structure functions of σLT</vt:lpstr>
      <vt:lpstr>Structure functions of σTU</vt:lpstr>
      <vt:lpstr>Structure functions of σTL</vt:lpstr>
      <vt:lpstr>Structure functions σTT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weighted asymmetries in SIDIS</dc:title>
  <dc:creator>Aram Kotzinian</dc:creator>
  <cp:lastModifiedBy>kam kam</cp:lastModifiedBy>
  <cp:revision>511</cp:revision>
  <cp:lastPrinted>2016-10-09T19:13:10Z</cp:lastPrinted>
  <dcterms:created xsi:type="dcterms:W3CDTF">2016-01-30T15:48:49Z</dcterms:created>
  <dcterms:modified xsi:type="dcterms:W3CDTF">2022-07-19T14:10:21Z</dcterms:modified>
</cp:coreProperties>
</file>