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0" r:id="rId4"/>
    <p:sldId id="289" r:id="rId5"/>
    <p:sldId id="290" r:id="rId6"/>
    <p:sldId id="277" r:id="rId7"/>
    <p:sldId id="257" r:id="rId8"/>
    <p:sldId id="258" r:id="rId9"/>
    <p:sldId id="259" r:id="rId10"/>
    <p:sldId id="278" r:id="rId11"/>
    <p:sldId id="291" r:id="rId12"/>
    <p:sldId id="260" r:id="rId13"/>
    <p:sldId id="279" r:id="rId14"/>
    <p:sldId id="262" r:id="rId15"/>
    <p:sldId id="263" r:id="rId16"/>
    <p:sldId id="264" r:id="rId17"/>
    <p:sldId id="265" r:id="rId18"/>
    <p:sldId id="266" r:id="rId19"/>
    <p:sldId id="292" r:id="rId20"/>
    <p:sldId id="267" r:id="rId21"/>
    <p:sldId id="293" r:id="rId22"/>
    <p:sldId id="268" r:id="rId23"/>
    <p:sldId id="294" r:id="rId24"/>
    <p:sldId id="295" r:id="rId25"/>
    <p:sldId id="272" r:id="rId26"/>
    <p:sldId id="269" r:id="rId27"/>
    <p:sldId id="281" r:id="rId28"/>
    <p:sldId id="282" r:id="rId29"/>
    <p:sldId id="283" r:id="rId30"/>
    <p:sldId id="296" r:id="rId31"/>
    <p:sldId id="297" r:id="rId32"/>
    <p:sldId id="298" r:id="rId33"/>
    <p:sldId id="284" r:id="rId34"/>
    <p:sldId id="285" r:id="rId35"/>
    <p:sldId id="286" r:id="rId36"/>
    <p:sldId id="287" r:id="rId37"/>
    <p:sldId id="299" r:id="rId38"/>
    <p:sldId id="288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</p:sldIdLst>
  <p:sldSz cx="12192000" cy="6858000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1147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41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42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20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54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774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772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485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13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078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397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02DEA-D10D-4464-BC05-17176844A0DE}" type="datetimeFigureOut">
              <a:rPr lang="ko-KR" altLang="en-US" smtClean="0"/>
              <a:t>2022-01-16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DAF30-7EC1-4564-9DDA-E3B71E2052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28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5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6452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KNU </a:t>
            </a:r>
            <a:r>
              <a:rPr lang="ko-KR" altLang="en-US" dirty="0" smtClean="0"/>
              <a:t>검출기학교 </a:t>
            </a:r>
            <a:r>
              <a:rPr lang="en-US" altLang="ko-KR" dirty="0" smtClean="0"/>
              <a:t>2022</a:t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Fast electronics and DAQ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4347473"/>
            <a:ext cx="9144000" cy="1655762"/>
          </a:xfrm>
        </p:spPr>
        <p:txBody>
          <a:bodyPr/>
          <a:lstStyle/>
          <a:p>
            <a:r>
              <a:rPr lang="ko-KR" altLang="en-US" dirty="0" smtClean="0"/>
              <a:t>김상열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err="1" smtClean="0"/>
              <a:t>노티스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69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What we measure actually</a:t>
            </a:r>
            <a:r>
              <a:rPr lang="en-US" altLang="ko-KR" sz="2800" dirty="0" smtClean="0"/>
              <a:t>?  Charge? Current?  </a:t>
            </a:r>
            <a:endParaRPr lang="en-US" altLang="ko-KR" sz="2800" dirty="0" smtClean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88" y="1182343"/>
            <a:ext cx="9848850" cy="3181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348" y="4522304"/>
            <a:ext cx="11410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When </a:t>
            </a:r>
            <a:r>
              <a:rPr lang="en-US" altLang="ko-KR" sz="2800" dirty="0" err="1" smtClean="0"/>
              <a:t>Idet</a:t>
            </a:r>
            <a:r>
              <a:rPr lang="en-US" altLang="ko-KR" sz="2800" dirty="0" smtClean="0"/>
              <a:t>(detector current)</a:t>
            </a:r>
            <a:r>
              <a:rPr lang="en-US" altLang="ko-KR" sz="2800" dirty="0"/>
              <a:t> </a:t>
            </a:r>
            <a:r>
              <a:rPr lang="en-US" altLang="ko-KR" sz="2800" dirty="0" smtClean="0"/>
              <a:t>is very fast,</a:t>
            </a:r>
          </a:p>
          <a:p>
            <a:r>
              <a:rPr lang="en-US" altLang="ko-KR" sz="2800" dirty="0" err="1" smtClean="0"/>
              <a:t>Isig</a:t>
            </a:r>
            <a:r>
              <a:rPr lang="en-US" altLang="ko-KR" sz="2800" dirty="0" smtClean="0"/>
              <a:t> = </a:t>
            </a:r>
            <a:r>
              <a:rPr lang="en-US" altLang="ko-KR" sz="2800" dirty="0" err="1" smtClean="0"/>
              <a:t>Qdet</a:t>
            </a:r>
            <a:r>
              <a:rPr lang="en-US" altLang="ko-KR" sz="2800" dirty="0" smtClean="0"/>
              <a:t> x </a:t>
            </a:r>
            <a:r>
              <a:rPr lang="en-US" altLang="ko-KR" sz="2800" dirty="0" err="1" smtClean="0"/>
              <a:t>exp</a:t>
            </a:r>
            <a:r>
              <a:rPr lang="en-US" altLang="ko-KR" sz="2800" dirty="0" smtClean="0"/>
              <a:t>(-t/T) where T = Cd x Rm = 100 pF x 10 </a:t>
            </a:r>
            <a:r>
              <a:rPr lang="en-US" altLang="ko-KR" sz="2800" dirty="0" err="1" smtClean="0"/>
              <a:t>Mohm</a:t>
            </a:r>
            <a:endParaRPr lang="en-US" altLang="ko-KR" sz="2800" dirty="0" smtClean="0"/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                                                      = ~ </a:t>
            </a:r>
            <a:r>
              <a:rPr lang="en-US" altLang="ko-KR" sz="2800" dirty="0" err="1" smtClean="0"/>
              <a:t>ms</a:t>
            </a:r>
            <a:r>
              <a:rPr lang="en-US" altLang="ko-KR" sz="2800" dirty="0" smtClean="0"/>
              <a:t> -&gt; very long!</a:t>
            </a:r>
            <a:endParaRPr lang="ko-KR" altLang="en-US" sz="2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720" y="68725"/>
            <a:ext cx="2235506" cy="111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668" y="339487"/>
            <a:ext cx="11667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Detector signal : 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Where it comes from? = Bias Voltage Source (few ~ 10,000 V)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8" y="2209019"/>
            <a:ext cx="6858000" cy="2946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560" y="5455629"/>
            <a:ext cx="5815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err="1" smtClean="0"/>
              <a:t>Ibias</a:t>
            </a:r>
            <a:r>
              <a:rPr lang="en-US" altLang="ko-KR" sz="3200" dirty="0" smtClean="0"/>
              <a:t>(max) &gt; </a:t>
            </a:r>
            <a:r>
              <a:rPr lang="en-US" altLang="ko-KR" sz="3200" dirty="0" err="1" smtClean="0"/>
              <a:t>Isig</a:t>
            </a:r>
            <a:r>
              <a:rPr lang="en-US" altLang="ko-KR" sz="3200" dirty="0" smtClean="0"/>
              <a:t> + </a:t>
            </a:r>
            <a:r>
              <a:rPr lang="en-US" altLang="ko-KR" sz="3200" dirty="0" err="1" smtClean="0"/>
              <a:t>Idark</a:t>
            </a:r>
            <a:endParaRPr lang="en-US" altLang="ko-KR" sz="3200" dirty="0" smtClean="0"/>
          </a:p>
          <a:p>
            <a:r>
              <a:rPr lang="en-US" altLang="ko-KR" sz="3200" dirty="0" err="1" smtClean="0"/>
              <a:t>Isig</a:t>
            </a:r>
            <a:r>
              <a:rPr lang="en-US" altLang="ko-KR" sz="3200" dirty="0" smtClean="0"/>
              <a:t> = Signal x Count rate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45" y="2115873"/>
            <a:ext cx="4747352" cy="38783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43198" y="6200964"/>
            <a:ext cx="240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Bias Filter</a:t>
            </a:r>
          </a:p>
        </p:txBody>
      </p:sp>
    </p:spTree>
    <p:extLst>
      <p:ext uri="{BB962C8B-B14F-4D97-AF65-F5344CB8AC3E}">
        <p14:creationId xmlns:p14="http://schemas.microsoft.com/office/powerpoint/2010/main" val="243077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PMT example</a:t>
            </a:r>
            <a:endParaRPr lang="en-US" altLang="ko-KR" sz="2800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68" y="992257"/>
            <a:ext cx="92011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Bias voltage supplier should supply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7" y="818319"/>
            <a:ext cx="1790147" cy="143211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9" y="3783009"/>
            <a:ext cx="2127526" cy="143898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9" y="5221990"/>
            <a:ext cx="2118969" cy="1560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4892" y="1050912"/>
            <a:ext cx="891264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If </a:t>
            </a:r>
            <a:r>
              <a:rPr lang="en-US" altLang="ko-KR" sz="2800" dirty="0" smtClean="0"/>
              <a:t>count </a:t>
            </a:r>
            <a:r>
              <a:rPr lang="en-US" altLang="ko-KR" sz="2800" dirty="0" smtClean="0"/>
              <a:t>rate = ~ 100 </a:t>
            </a:r>
            <a:r>
              <a:rPr lang="en-US" altLang="ko-KR" sz="2800" dirty="0" err="1" smtClean="0"/>
              <a:t>kcps</a:t>
            </a:r>
            <a:r>
              <a:rPr lang="en-US" altLang="ko-KR" sz="2800" dirty="0" smtClean="0"/>
              <a:t> (when no Dark current)</a:t>
            </a:r>
            <a:endParaRPr lang="en-US" altLang="ko-KR" sz="2800" dirty="0" smtClean="0"/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PMT : </a:t>
            </a:r>
            <a:r>
              <a:rPr lang="en-US" altLang="ko-KR" sz="2800" dirty="0" err="1" smtClean="0"/>
              <a:t>nC</a:t>
            </a:r>
            <a:r>
              <a:rPr lang="en-US" altLang="ko-KR" sz="2800" dirty="0" smtClean="0"/>
              <a:t> </a:t>
            </a:r>
            <a:r>
              <a:rPr lang="en-US" altLang="ko-KR" sz="2800" dirty="0" smtClean="0"/>
              <a:t>x 100 </a:t>
            </a:r>
            <a:r>
              <a:rPr lang="en-US" altLang="ko-KR" sz="2800" dirty="0" err="1" smtClean="0"/>
              <a:t>kcps</a:t>
            </a:r>
            <a:r>
              <a:rPr lang="en-US" altLang="ko-KR" sz="2800" dirty="0" smtClean="0"/>
              <a:t> x (10 ~ 100 : Divider)</a:t>
            </a:r>
            <a:endParaRPr lang="en-US" altLang="ko-KR" sz="2800" dirty="0" smtClean="0"/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             = 10 </a:t>
            </a:r>
            <a:r>
              <a:rPr lang="en-US" altLang="ko-KR" sz="2800" dirty="0" err="1"/>
              <a:t>u</a:t>
            </a:r>
            <a:r>
              <a:rPr lang="en-US" altLang="ko-KR" sz="2800" dirty="0" err="1" smtClean="0"/>
              <a:t>A</a:t>
            </a:r>
            <a:r>
              <a:rPr lang="en-US" altLang="ko-KR" sz="2800" dirty="0" smtClean="0"/>
              <a:t> </a:t>
            </a:r>
            <a:r>
              <a:rPr lang="en-US" altLang="ko-KR" sz="2800" dirty="0" smtClean="0"/>
              <a:t>-&gt; </a:t>
            </a:r>
            <a:r>
              <a:rPr lang="en-US" altLang="ko-KR" sz="2800" dirty="0" smtClean="0"/>
              <a:t>1 mA @ </a:t>
            </a:r>
            <a:r>
              <a:rPr lang="en-US" altLang="ko-KR" sz="2800" dirty="0" smtClean="0"/>
              <a:t>a few kV -&gt; W</a:t>
            </a:r>
            <a:endParaRPr lang="en-US" altLang="ko-KR" sz="2800" dirty="0" smtClean="0"/>
          </a:p>
          <a:p>
            <a:endParaRPr lang="en-US" altLang="ko-KR" sz="2800" dirty="0"/>
          </a:p>
          <a:p>
            <a:r>
              <a:rPr lang="en-US" altLang="ko-KR" sz="2800" dirty="0" err="1" smtClean="0"/>
              <a:t>SiPM</a:t>
            </a:r>
            <a:r>
              <a:rPr lang="en-US" altLang="ko-KR" sz="2800" dirty="0" smtClean="0"/>
              <a:t> : </a:t>
            </a:r>
            <a:r>
              <a:rPr lang="en-US" altLang="ko-KR" sz="2800" dirty="0" err="1"/>
              <a:t>nC</a:t>
            </a:r>
            <a:r>
              <a:rPr lang="en-US" altLang="ko-KR" sz="2800" dirty="0"/>
              <a:t> x 100 </a:t>
            </a:r>
            <a:r>
              <a:rPr lang="en-US" altLang="ko-KR" sz="2800" dirty="0" err="1"/>
              <a:t>kcps</a:t>
            </a:r>
            <a:r>
              <a:rPr lang="en-US" altLang="ko-KR" sz="2800" dirty="0"/>
              <a:t>  </a:t>
            </a:r>
          </a:p>
          <a:p>
            <a:r>
              <a:rPr lang="en-US" altLang="ko-KR" sz="2800" dirty="0"/>
              <a:t>                = 10 </a:t>
            </a:r>
            <a:r>
              <a:rPr lang="en-US" altLang="ko-KR" sz="2800" dirty="0" err="1"/>
              <a:t>uA</a:t>
            </a:r>
            <a:r>
              <a:rPr lang="en-US" altLang="ko-KR" sz="2800" dirty="0"/>
              <a:t> </a:t>
            </a:r>
            <a:r>
              <a:rPr lang="en-US" altLang="ko-KR" sz="2800" dirty="0" smtClean="0"/>
              <a:t>@ 20 ~ 60 V -&gt; </a:t>
            </a:r>
            <a:r>
              <a:rPr lang="en-US" altLang="ko-KR" sz="2800" dirty="0" err="1" smtClean="0"/>
              <a:t>mW</a:t>
            </a:r>
            <a:endParaRPr lang="en-US" altLang="ko-KR" sz="2800" dirty="0"/>
          </a:p>
          <a:p>
            <a:endParaRPr lang="en-US" altLang="ko-KR" sz="2800" dirty="0"/>
          </a:p>
          <a:p>
            <a:r>
              <a:rPr lang="en-US" altLang="ko-KR" sz="2800" dirty="0" smtClean="0"/>
              <a:t>Wire </a:t>
            </a:r>
            <a:r>
              <a:rPr lang="en-US" altLang="ko-KR" sz="2800" dirty="0" smtClean="0"/>
              <a:t>chamber, GEM… : </a:t>
            </a:r>
            <a:r>
              <a:rPr lang="en-US" altLang="ko-KR" sz="2800" dirty="0" err="1" smtClean="0"/>
              <a:t>pC</a:t>
            </a:r>
            <a:r>
              <a:rPr lang="en-US" altLang="ko-KR" sz="2800" dirty="0" smtClean="0"/>
              <a:t> </a:t>
            </a:r>
            <a:r>
              <a:rPr lang="en-US" altLang="ko-KR" sz="2800" dirty="0" smtClean="0"/>
              <a:t>x 100 </a:t>
            </a:r>
            <a:r>
              <a:rPr lang="en-US" altLang="ko-KR" sz="2800" dirty="0" err="1" smtClean="0"/>
              <a:t>kcps</a:t>
            </a:r>
            <a:endParaRPr lang="en-US" altLang="ko-KR" sz="2800" dirty="0" smtClean="0"/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                         = </a:t>
            </a:r>
            <a:r>
              <a:rPr lang="en-US" altLang="ko-KR" sz="2800" dirty="0" smtClean="0"/>
              <a:t>0.1 </a:t>
            </a:r>
            <a:r>
              <a:rPr lang="en-US" altLang="ko-KR" sz="2800" dirty="0" err="1" smtClean="0"/>
              <a:t>uA</a:t>
            </a:r>
            <a:r>
              <a:rPr lang="en-US" altLang="ko-KR" sz="2800" dirty="0" smtClean="0"/>
              <a:t> @ </a:t>
            </a:r>
            <a:r>
              <a:rPr lang="en-US" altLang="ko-KR" sz="2800" dirty="0" smtClean="0"/>
              <a:t>kV -&gt; </a:t>
            </a:r>
            <a:r>
              <a:rPr lang="en-US" altLang="ko-KR" sz="2800" dirty="0" err="1" smtClean="0"/>
              <a:t>mW</a:t>
            </a:r>
            <a:endParaRPr lang="en-US" altLang="ko-KR" sz="2800" dirty="0" smtClean="0"/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Photodiode, Ion chamber… : </a:t>
            </a:r>
            <a:r>
              <a:rPr lang="en-US" altLang="ko-KR" sz="2800" dirty="0" err="1" smtClean="0"/>
              <a:t>fC</a:t>
            </a:r>
            <a:r>
              <a:rPr lang="en-US" altLang="ko-KR" sz="2800" dirty="0" smtClean="0"/>
              <a:t> </a:t>
            </a:r>
            <a:r>
              <a:rPr lang="en-US" altLang="ko-KR" sz="2800" dirty="0" smtClean="0"/>
              <a:t>x 100 </a:t>
            </a:r>
            <a:r>
              <a:rPr lang="en-US" altLang="ko-KR" sz="2800" dirty="0" err="1" smtClean="0"/>
              <a:t>kcps</a:t>
            </a:r>
            <a:endParaRPr lang="en-US" altLang="ko-KR" sz="2800" dirty="0" smtClean="0"/>
          </a:p>
          <a:p>
            <a:r>
              <a:rPr lang="en-US" altLang="ko-KR" sz="2800" dirty="0" smtClean="0"/>
              <a:t>                              = ~1 </a:t>
            </a:r>
            <a:r>
              <a:rPr lang="en-US" altLang="ko-KR" sz="2800" dirty="0" err="1" smtClean="0"/>
              <a:t>nA</a:t>
            </a:r>
            <a:r>
              <a:rPr lang="en-US" altLang="ko-KR" sz="2800" dirty="0" smtClean="0"/>
              <a:t> @ </a:t>
            </a:r>
            <a:r>
              <a:rPr lang="en-US" altLang="ko-KR" sz="2800" dirty="0" smtClean="0"/>
              <a:t>a few </a:t>
            </a:r>
            <a:r>
              <a:rPr lang="en-US" altLang="ko-KR" sz="2800" dirty="0" smtClean="0"/>
              <a:t>~ </a:t>
            </a:r>
            <a:r>
              <a:rPr lang="en-US" altLang="ko-KR" sz="2800" dirty="0" smtClean="0"/>
              <a:t>kV -&gt; </a:t>
            </a:r>
            <a:r>
              <a:rPr lang="en-US" altLang="ko-KR" sz="2800" dirty="0" err="1" smtClean="0"/>
              <a:t>uW</a:t>
            </a:r>
            <a:endParaRPr lang="ko-KR" altLang="en-US" sz="2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76" y="2211958"/>
            <a:ext cx="1571051" cy="15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8808" y="255185"/>
            <a:ext cx="10475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First thing to do : </a:t>
            </a:r>
          </a:p>
          <a:p>
            <a:r>
              <a:rPr lang="en-US" altLang="ko-KR" sz="2800" dirty="0" smtClean="0"/>
              <a:t>Preamplifier </a:t>
            </a:r>
            <a:r>
              <a:rPr lang="en-US" altLang="ko-KR" sz="2800" dirty="0" smtClean="0"/>
              <a:t>converts </a:t>
            </a:r>
            <a:r>
              <a:rPr lang="en-US" altLang="ko-KR" sz="2800" dirty="0" err="1" smtClean="0"/>
              <a:t>Idet</a:t>
            </a:r>
            <a:r>
              <a:rPr lang="en-US" altLang="ko-KR" sz="2800" dirty="0" smtClean="0"/>
              <a:t> to Voltage signal.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12" y="1260701"/>
            <a:ext cx="7916517" cy="532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Take a look at PMT oscilloscope shot again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83" y="983974"/>
            <a:ext cx="8739839" cy="562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 smtClean="0"/>
              <a:t>OpAmp</a:t>
            </a:r>
            <a:r>
              <a:rPr lang="en-US" altLang="ko-KR" sz="2800" dirty="0" smtClean="0"/>
              <a:t> </a:t>
            </a:r>
            <a:r>
              <a:rPr lang="en-US" altLang="ko-KR" sz="2800" dirty="0" smtClean="0"/>
              <a:t>basics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78" y="844020"/>
            <a:ext cx="7946770" cy="601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8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Current </a:t>
            </a:r>
            <a:r>
              <a:rPr lang="en-US" altLang="ko-KR" sz="2800" dirty="0"/>
              <a:t>S</a:t>
            </a:r>
            <a:r>
              <a:rPr lang="en-US" altLang="ko-KR" sz="2800" dirty="0" smtClean="0"/>
              <a:t>ensitive Preamp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69819"/>
            <a:ext cx="9323733" cy="55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Charge </a:t>
            </a:r>
            <a:r>
              <a:rPr lang="en-US" altLang="ko-KR" sz="2800" dirty="0"/>
              <a:t>S</a:t>
            </a:r>
            <a:r>
              <a:rPr lang="en-US" altLang="ko-KR" sz="2800" dirty="0" smtClean="0"/>
              <a:t>ensitive Preamp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16490"/>
            <a:ext cx="7692887" cy="541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6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808" y="255185"/>
            <a:ext cx="1120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Filter : Modify preamplifier pulse to better shape for later stage</a:t>
            </a:r>
            <a:endParaRPr lang="en-US" altLang="ko-KR" sz="28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73" y="939062"/>
            <a:ext cx="4259914" cy="5351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6292" y="6334780"/>
            <a:ext cx="1120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          Low Pass Filter                      High Pass Filter</a:t>
            </a:r>
            <a:endParaRPr lang="en-US" altLang="ko-KR" sz="2800" dirty="0" smtClean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059" y="943066"/>
            <a:ext cx="4944124" cy="53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3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6226" y="526774"/>
            <a:ext cx="109330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Why Electronics?</a:t>
            </a:r>
          </a:p>
          <a:p>
            <a:endParaRPr lang="en-US" altLang="ko-KR" sz="3200" dirty="0" smtClean="0"/>
          </a:p>
          <a:p>
            <a:endParaRPr lang="en-US" altLang="ko-KR" sz="3200" dirty="0"/>
          </a:p>
          <a:p>
            <a:r>
              <a:rPr lang="en-US" altLang="ko-KR" sz="3200" dirty="0" smtClean="0"/>
              <a:t>Detector + Electronics + Analysis = </a:t>
            </a:r>
            <a:r>
              <a:rPr lang="en-US" altLang="ko-KR" sz="3200" dirty="0" smtClean="0"/>
              <a:t>Experiment</a:t>
            </a:r>
            <a:endParaRPr lang="en-US" altLang="ko-KR" sz="3200" dirty="0" smtClean="0"/>
          </a:p>
          <a:p>
            <a:endParaRPr lang="en-US" altLang="ko-KR" sz="3200" dirty="0"/>
          </a:p>
          <a:p>
            <a:r>
              <a:rPr lang="en-US" altLang="ko-KR" sz="3200" dirty="0" smtClean="0"/>
              <a:t>Detector + Electronics +       </a:t>
            </a:r>
            <a:r>
              <a:rPr lang="en-US" altLang="ko-KR" sz="3200" dirty="0" smtClean="0"/>
              <a:t>X    </a:t>
            </a:r>
            <a:r>
              <a:rPr lang="en-US" altLang="ko-KR" sz="3200" dirty="0" smtClean="0"/>
              <a:t>= Development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     </a:t>
            </a:r>
            <a:r>
              <a:rPr lang="en-US" altLang="ko-KR" sz="3200" dirty="0" smtClean="0"/>
              <a:t>X      </a:t>
            </a:r>
            <a:r>
              <a:rPr lang="en-US" altLang="ko-KR" sz="3200" dirty="0" smtClean="0"/>
              <a:t>+ Electronics + Analysis = </a:t>
            </a:r>
            <a:r>
              <a:rPr lang="en-US" altLang="ko-KR" sz="3200" dirty="0" smtClean="0"/>
              <a:t>Not Bad?</a:t>
            </a:r>
            <a:endParaRPr lang="en-US" altLang="ko-KR" sz="3200" dirty="0" smtClean="0"/>
          </a:p>
          <a:p>
            <a:endParaRPr lang="en-US" altLang="ko-KR" sz="3200" dirty="0"/>
          </a:p>
          <a:p>
            <a:r>
              <a:rPr lang="en-US" altLang="ko-KR" sz="3200" dirty="0" smtClean="0"/>
              <a:t>Detector +       </a:t>
            </a:r>
            <a:r>
              <a:rPr lang="en-US" altLang="ko-KR" sz="3200" dirty="0" smtClean="0"/>
              <a:t>X       </a:t>
            </a:r>
            <a:r>
              <a:rPr lang="en-US" altLang="ko-KR" sz="3200" dirty="0" smtClean="0"/>
              <a:t>+ Analysis = ????</a:t>
            </a:r>
          </a:p>
          <a:p>
            <a:endParaRPr lang="en-US" altLang="ko-KR" sz="3200" dirty="0"/>
          </a:p>
        </p:txBody>
      </p:sp>
    </p:spTree>
    <p:extLst>
      <p:ext uri="{BB962C8B-B14F-4D97-AF65-F5344CB8AC3E}">
        <p14:creationId xmlns:p14="http://schemas.microsoft.com/office/powerpoint/2010/main" val="38449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1349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Example of Shaping Amplifier : next to Charge sensitive preamplifier</a:t>
            </a:r>
            <a:endParaRPr lang="en-US" altLang="ko-KR" sz="28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1038225"/>
            <a:ext cx="10058400" cy="47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Voltage Comparator</a:t>
            </a:r>
            <a:endParaRPr lang="en-US" altLang="ko-KR" sz="28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49" y="926192"/>
            <a:ext cx="8592238" cy="566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47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Discriminator</a:t>
            </a:r>
            <a:endParaRPr lang="en-US" altLang="ko-KR" sz="2800" dirty="0"/>
          </a:p>
          <a:p>
            <a:endParaRPr lang="en-US" altLang="ko-KR" sz="2800" dirty="0" smtClean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To discriminate noise</a:t>
            </a:r>
          </a:p>
          <a:p>
            <a:pPr marL="514350" indent="-514350">
              <a:buAutoNum type="arabicPeriod"/>
            </a:pPr>
            <a:r>
              <a:rPr lang="en-US" altLang="ko-KR" sz="2800" dirty="0" smtClean="0"/>
              <a:t>To get pulse timing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92" y="3102401"/>
            <a:ext cx="5630517" cy="3071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2045" y="3486359"/>
            <a:ext cx="50358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Leading edge </a:t>
            </a:r>
            <a:r>
              <a:rPr lang="en-US" altLang="ko-KR" sz="2800" dirty="0" smtClean="0"/>
              <a:t>discriminator</a:t>
            </a:r>
          </a:p>
          <a:p>
            <a:endParaRPr lang="en-US" altLang="ko-KR" sz="2800" dirty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Simple</a:t>
            </a:r>
          </a:p>
          <a:p>
            <a:pPr marL="514350" indent="-514350">
              <a:buAutoNum type="arabicPeriod"/>
            </a:pPr>
            <a:r>
              <a:rPr lang="en-US" altLang="ko-KR" sz="2800" dirty="0" smtClean="0"/>
              <a:t>Large time walk</a:t>
            </a:r>
            <a:endParaRPr lang="en-US" altLang="ko-KR" sz="2800" dirty="0" smtClean="0"/>
          </a:p>
        </p:txBody>
      </p:sp>
    </p:spTree>
    <p:extLst>
      <p:ext uri="{BB962C8B-B14F-4D97-AF65-F5344CB8AC3E}">
        <p14:creationId xmlns:p14="http://schemas.microsoft.com/office/powerpoint/2010/main" val="3983845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Constant Fraction Discriminator</a:t>
            </a:r>
            <a:endParaRPr lang="en-US" altLang="ko-KR" sz="2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1090261"/>
            <a:ext cx="5966428" cy="5200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2056" y="912122"/>
            <a:ext cx="5035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Input pulse is fan out to </a:t>
            </a:r>
          </a:p>
          <a:p>
            <a:r>
              <a:rPr lang="en-US" altLang="ko-KR" sz="2800" dirty="0" smtClean="0"/>
              <a:t>  </a:t>
            </a:r>
            <a:r>
              <a:rPr lang="en-US" altLang="ko-KR" sz="2800" dirty="0" err="1" smtClean="0"/>
              <a:t>Pd</a:t>
            </a:r>
            <a:r>
              <a:rPr lang="en-US" altLang="ko-KR" sz="2800" dirty="0" smtClean="0"/>
              <a:t> : Delayed (by 1 – f x </a:t>
            </a:r>
            <a:r>
              <a:rPr lang="en-US" altLang="ko-KR" sz="2800" dirty="0" err="1" smtClean="0"/>
              <a:t>Tr</a:t>
            </a:r>
            <a:r>
              <a:rPr lang="en-US" altLang="ko-KR" sz="2800" dirty="0" smtClean="0"/>
              <a:t>)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Pa : Attenuated (by f)</a:t>
            </a:r>
            <a:endParaRPr lang="en-US" altLang="ko-KR" sz="2800" dirty="0" smtClean="0"/>
          </a:p>
          <a:p>
            <a:r>
              <a:rPr lang="en-US" altLang="ko-KR" sz="2800" dirty="0" smtClean="0"/>
              <a:t>Then </a:t>
            </a:r>
            <a:r>
              <a:rPr lang="en-US" altLang="ko-KR" sz="2800" dirty="0" err="1" smtClean="0"/>
              <a:t>Pd</a:t>
            </a:r>
            <a:r>
              <a:rPr lang="en-US" altLang="ko-KR" sz="2800" dirty="0" smtClean="0"/>
              <a:t> and Pa have same</a:t>
            </a:r>
          </a:p>
          <a:p>
            <a:r>
              <a:rPr lang="en-US" altLang="ko-KR" sz="2800" dirty="0" smtClean="0"/>
              <a:t>Voltage @ </a:t>
            </a:r>
            <a:r>
              <a:rPr lang="en-US" altLang="ko-KR" sz="2800" dirty="0" err="1" smtClean="0"/>
              <a:t>Th</a:t>
            </a:r>
            <a:r>
              <a:rPr lang="en-US" altLang="ko-KR" sz="2800" dirty="0" smtClean="0"/>
              <a:t> </a:t>
            </a:r>
          </a:p>
          <a:p>
            <a:r>
              <a:rPr lang="en-US" altLang="ko-KR" sz="2800" dirty="0" err="1" smtClean="0"/>
              <a:t>Pd</a:t>
            </a:r>
            <a:r>
              <a:rPr lang="en-US" altLang="ko-KR" sz="2800" dirty="0" smtClean="0"/>
              <a:t> has voltage f x </a:t>
            </a:r>
            <a:r>
              <a:rPr lang="en-US" altLang="ko-KR" sz="2800" dirty="0" err="1" smtClean="0"/>
              <a:t>Vm</a:t>
            </a:r>
            <a:r>
              <a:rPr lang="en-US" altLang="ko-KR" sz="2800" dirty="0" smtClean="0"/>
              <a:t> @ </a:t>
            </a:r>
            <a:r>
              <a:rPr lang="en-US" altLang="ko-KR" sz="2800" dirty="0" err="1" smtClean="0"/>
              <a:t>Th</a:t>
            </a:r>
            <a:endParaRPr lang="en-US" altLang="ko-KR" sz="2800" dirty="0" smtClean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56" y="3690445"/>
            <a:ext cx="5386330" cy="28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94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Logic(or Digital) Signal</a:t>
            </a:r>
            <a:endParaRPr lang="en-US" altLang="ko-KR" sz="2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3" y="1019085"/>
            <a:ext cx="10575274" cy="1690265"/>
          </a:xfrm>
          <a:prstGeom prst="rect">
            <a:avLst/>
          </a:prstGeom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162654"/>
              </p:ext>
            </p:extLst>
          </p:nvPr>
        </p:nvGraphicFramePr>
        <p:xfrm>
          <a:off x="919296" y="3055238"/>
          <a:ext cx="10083320" cy="323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830"/>
                <a:gridCol w="2520830"/>
                <a:gridCol w="2520830"/>
                <a:gridCol w="2520830"/>
              </a:tblGrid>
              <a:tr h="539232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Type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Low (0)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High (1)</a:t>
                      </a:r>
                      <a:endParaRPr lang="ko-KR" altLang="en-US" dirty="0"/>
                    </a:p>
                  </a:txBody>
                  <a:tcPr/>
                </a:tc>
              </a:tr>
              <a:tr h="5392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TTL/LVTTL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Single ended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aseline="0" dirty="0" smtClean="0"/>
                        <a:t>&lt; 0.8 V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&gt; 2.0 V</a:t>
                      </a:r>
                      <a:endParaRPr lang="ko-KR" altLang="en-US" dirty="0"/>
                    </a:p>
                  </a:txBody>
                  <a:tcPr/>
                </a:tc>
              </a:tr>
              <a:tr h="5392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NIM(slow)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Single ended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&lt; 1.5 V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&gt; 3.0 V</a:t>
                      </a:r>
                      <a:endParaRPr lang="ko-KR" altLang="en-US" dirty="0"/>
                    </a:p>
                  </a:txBody>
                  <a:tcPr/>
                </a:tc>
              </a:tr>
              <a:tr h="5392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NIM(fast)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Single ended</a:t>
                      </a:r>
                      <a:endParaRPr lang="ko-KR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&gt; -200 mV(-4 mA)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&lt; -600 mV(-12 mA)</a:t>
                      </a:r>
                      <a:endParaRPr lang="ko-KR" altLang="en-US" dirty="0"/>
                    </a:p>
                  </a:txBody>
                  <a:tcPr/>
                </a:tc>
              </a:tr>
              <a:tr h="5392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ECL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Differential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&lt; -1.48 V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&gt; -0.81 V</a:t>
                      </a:r>
                      <a:endParaRPr lang="ko-KR" altLang="en-US" dirty="0"/>
                    </a:p>
                  </a:txBody>
                  <a:tcPr/>
                </a:tc>
              </a:tr>
              <a:tr h="5392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LVDS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Differential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&lt; 1.0 V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&gt; 1.4 V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143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Analog to Digital </a:t>
            </a:r>
            <a:r>
              <a:rPr lang="en-US" altLang="ko-KR" sz="2800" dirty="0" smtClean="0"/>
              <a:t>Converter(ADC)</a:t>
            </a:r>
            <a:endParaRPr lang="en-US" altLang="ko-KR" sz="2800" dirty="0" smtClean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3" y="930551"/>
            <a:ext cx="4453558" cy="278785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82" y="930551"/>
            <a:ext cx="6420122" cy="268729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09" y="3998549"/>
            <a:ext cx="5461346" cy="279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114" y="3475329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  Peak sensing ADC                 Charge sensing ADC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01455" y="5901011"/>
            <a:ext cx="2315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Flash ADC</a:t>
            </a:r>
          </a:p>
        </p:txBody>
      </p:sp>
    </p:spTree>
    <p:extLst>
      <p:ext uri="{BB962C8B-B14F-4D97-AF65-F5344CB8AC3E}">
        <p14:creationId xmlns:p14="http://schemas.microsoft.com/office/powerpoint/2010/main" val="2499346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ADC sampling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8" y="1159322"/>
            <a:ext cx="6790091" cy="4830419"/>
          </a:xfrm>
          <a:prstGeom prst="rect">
            <a:avLst/>
          </a:prstGeom>
        </p:spPr>
      </p:pic>
      <p:pic>
        <p:nvPicPr>
          <p:cNvPr id="4" name="Picture 7" descr="adc_app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86" y="1785487"/>
            <a:ext cx="4486082" cy="39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67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Time to Digital </a:t>
            </a:r>
            <a:r>
              <a:rPr lang="en-US" altLang="ko-KR" sz="2800" dirty="0" smtClean="0"/>
              <a:t>Converter(TDC)</a:t>
            </a:r>
            <a:endParaRPr lang="en-US" altLang="ko-KR" sz="28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1003646"/>
            <a:ext cx="7407592" cy="271367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3909510"/>
            <a:ext cx="7407592" cy="2713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83218" y="1792578"/>
            <a:ext cx="3336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Direct counting</a:t>
            </a:r>
          </a:p>
          <a:p>
            <a:endParaRPr lang="en-US" altLang="ko-KR" sz="2800" dirty="0"/>
          </a:p>
          <a:p>
            <a:r>
              <a:rPr lang="en-US" altLang="ko-KR" sz="2800" dirty="0" smtClean="0"/>
              <a:t>Resolution ~ 1 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75374" y="4777630"/>
            <a:ext cx="3336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Time stretching</a:t>
            </a:r>
          </a:p>
          <a:p>
            <a:endParaRPr lang="en-US" altLang="ko-KR" sz="2800" dirty="0"/>
          </a:p>
          <a:p>
            <a:r>
              <a:rPr lang="en-US" altLang="ko-KR" sz="2800" dirty="0" smtClean="0"/>
              <a:t>Resolution ~ 10 </a:t>
            </a:r>
            <a:r>
              <a:rPr lang="en-US" altLang="ko-KR" sz="2800" dirty="0" err="1" smtClean="0"/>
              <a:t>ps</a:t>
            </a:r>
            <a:endParaRPr lang="en-US" altLang="ko-KR" sz="2800" dirty="0" smtClean="0"/>
          </a:p>
        </p:txBody>
      </p:sp>
    </p:spTree>
    <p:extLst>
      <p:ext uri="{BB962C8B-B14F-4D97-AF65-F5344CB8AC3E}">
        <p14:creationId xmlns:p14="http://schemas.microsoft.com/office/powerpoint/2010/main" val="1219816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Time to Digital Converter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992472"/>
            <a:ext cx="6639339" cy="2813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3583" y="1274381"/>
            <a:ext cx="33362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Time interpolation</a:t>
            </a:r>
          </a:p>
          <a:p>
            <a:endParaRPr lang="en-US" altLang="ko-KR" sz="2800" dirty="0"/>
          </a:p>
          <a:p>
            <a:r>
              <a:rPr lang="en-US" altLang="ko-KR" sz="2800" dirty="0" smtClean="0"/>
              <a:t>Resolution ~ 10 </a:t>
            </a:r>
            <a:r>
              <a:rPr lang="en-US" altLang="ko-KR" sz="2800" dirty="0" err="1" smtClean="0"/>
              <a:t>ps</a:t>
            </a:r>
            <a:endParaRPr lang="en-US" altLang="ko-KR" sz="2800" dirty="0" smtClean="0"/>
          </a:p>
          <a:p>
            <a:r>
              <a:rPr lang="en-US" altLang="ko-KR" sz="2800" dirty="0" smtClean="0"/>
              <a:t>Multi-hit TDC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6013989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Pulse shaping TDC : resolution ~ 10 </a:t>
            </a:r>
            <a:r>
              <a:rPr lang="en-US" altLang="ko-KR" sz="2800" dirty="0" err="1" smtClean="0"/>
              <a:t>ps</a:t>
            </a:r>
            <a:r>
              <a:rPr lang="en-US" altLang="ko-KR" sz="2800" dirty="0" smtClean="0"/>
              <a:t>, multi-hit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70128"/>
            <a:ext cx="7735915" cy="22799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15" y="3651723"/>
            <a:ext cx="3654411" cy="22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64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Trigger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" y="1183944"/>
            <a:ext cx="10058400" cy="52622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37" y="1420950"/>
            <a:ext cx="4132906" cy="23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0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28" y="925223"/>
            <a:ext cx="4319772" cy="57596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712" y="-98712"/>
            <a:ext cx="3485582" cy="368300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04" y="0"/>
            <a:ext cx="3863547" cy="349160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6" y="3620612"/>
            <a:ext cx="3692373" cy="32373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3" y="3620612"/>
            <a:ext cx="3297908" cy="3213346"/>
          </a:xfrm>
          <a:prstGeom prst="rect">
            <a:avLst/>
          </a:prstGeom>
        </p:spPr>
      </p:pic>
      <p:sp>
        <p:nvSpPr>
          <p:cNvPr id="11" name="오른쪽 화살표 10"/>
          <p:cNvSpPr/>
          <p:nvPr/>
        </p:nvSpPr>
        <p:spPr>
          <a:xfrm>
            <a:off x="7872228" y="418641"/>
            <a:ext cx="798047" cy="34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오른쪽 화살표 11"/>
          <p:cNvSpPr/>
          <p:nvPr/>
        </p:nvSpPr>
        <p:spPr>
          <a:xfrm>
            <a:off x="3844887" y="5089793"/>
            <a:ext cx="352540" cy="451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26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Combinational Logic</a:t>
            </a:r>
            <a:endParaRPr lang="en-US" altLang="ko-KR" sz="28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19" y="811455"/>
            <a:ext cx="7567670" cy="57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8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Sequential Logic</a:t>
            </a:r>
            <a:endParaRPr lang="en-US" altLang="ko-KR" sz="28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5" y="1010726"/>
            <a:ext cx="10362721" cy="19146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5" y="3282821"/>
            <a:ext cx="5386330" cy="289636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65" y="3282821"/>
            <a:ext cx="5780172" cy="28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85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757" y="89931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Examples of Sequential Logic</a:t>
            </a:r>
            <a:endParaRPr lang="en-US" altLang="ko-KR" sz="2800" dirty="0" smtClean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238842"/>
              </p:ext>
            </p:extLst>
          </p:nvPr>
        </p:nvGraphicFramePr>
        <p:xfrm>
          <a:off x="628868" y="745353"/>
          <a:ext cx="3057800" cy="5866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25"/>
                <a:gridCol w="382225"/>
                <a:gridCol w="382225"/>
                <a:gridCol w="382225"/>
                <a:gridCol w="382225"/>
                <a:gridCol w="382225"/>
                <a:gridCol w="382225"/>
                <a:gridCol w="382225"/>
              </a:tblGrid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Q0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Q1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Q2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Q3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D3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D2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D1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D0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90" y="888744"/>
            <a:ext cx="3899053" cy="5580082"/>
          </a:xfrm>
          <a:prstGeom prst="rect">
            <a:avLst/>
          </a:prstGeom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738311"/>
              </p:ext>
            </p:extLst>
          </p:nvPr>
        </p:nvGraphicFramePr>
        <p:xfrm>
          <a:off x="4118735" y="745353"/>
          <a:ext cx="3057800" cy="5866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25"/>
                <a:gridCol w="382225"/>
                <a:gridCol w="382225"/>
                <a:gridCol w="382225"/>
                <a:gridCol w="382225"/>
                <a:gridCol w="382225"/>
                <a:gridCol w="382225"/>
                <a:gridCol w="382225"/>
              </a:tblGrid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Q0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Q1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Q2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Q3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D3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D2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D1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D0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</a:tr>
              <a:tr h="338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103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Trigger by combination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" y="1135666"/>
            <a:ext cx="10058400" cy="53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77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Data </a:t>
            </a:r>
            <a:r>
              <a:rPr lang="en-US" altLang="ko-KR" sz="2800" dirty="0" smtClean="0"/>
              <a:t>Acquisition</a:t>
            </a:r>
            <a:endParaRPr lang="en-US" altLang="ko-KR" sz="28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8" y="857855"/>
            <a:ext cx="6709108" cy="3056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3583" y="1274381"/>
            <a:ext cx="333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Standard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3583" y="4632689"/>
            <a:ext cx="333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Custom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1" y="3960563"/>
            <a:ext cx="3291930" cy="268260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50" y="3977476"/>
            <a:ext cx="3531706" cy="264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17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Data Acquisition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917713"/>
            <a:ext cx="2734460" cy="58607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8391" y="1530626"/>
            <a:ext cx="8378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Ethernet : 125 MB/s max, ~30 MB/s typically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1156" y="3710608"/>
            <a:ext cx="8378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USB : 500 MB/s max, ~100 MB/s typically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1156" y="5499652"/>
            <a:ext cx="8378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PCI : 63 GB/s max, ~??? typically</a:t>
            </a:r>
          </a:p>
        </p:txBody>
      </p:sp>
    </p:spTree>
    <p:extLst>
      <p:ext uri="{BB962C8B-B14F-4D97-AF65-F5344CB8AC3E}">
        <p14:creationId xmlns:p14="http://schemas.microsoft.com/office/powerpoint/2010/main" val="2541551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Power Supply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11" y="811456"/>
            <a:ext cx="9609854" cy="58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87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Power </a:t>
            </a:r>
            <a:r>
              <a:rPr lang="en-US" altLang="ko-KR" sz="2800" dirty="0" smtClean="0"/>
              <a:t>Supply Example</a:t>
            </a:r>
            <a:endParaRPr lang="en-US" altLang="ko-KR" sz="28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0" y="1123720"/>
            <a:ext cx="6947972" cy="5210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7483" y="1123720"/>
            <a:ext cx="1824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1. L, N to </a:t>
            </a:r>
            <a:endParaRPr lang="en-US" altLang="ko-KR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057483" y="2177939"/>
            <a:ext cx="33339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2</a:t>
            </a:r>
            <a:r>
              <a:rPr lang="en-US" altLang="ko-KR" sz="2800" dirty="0" smtClean="0"/>
              <a:t>. FG to GND</a:t>
            </a:r>
          </a:p>
          <a:p>
            <a:endParaRPr lang="en-US" altLang="ko-KR" sz="2800" dirty="0"/>
          </a:p>
          <a:p>
            <a:r>
              <a:rPr lang="en-US" altLang="ko-KR" sz="2800" dirty="0" smtClean="0"/>
              <a:t>3. Check FG &amp; V-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are not shorted</a:t>
            </a:r>
          </a:p>
          <a:p>
            <a:endParaRPr lang="en-US" altLang="ko-KR" sz="2800" dirty="0"/>
          </a:p>
          <a:p>
            <a:r>
              <a:rPr lang="en-US" altLang="ko-KR" sz="2800" dirty="0" smtClean="0"/>
              <a:t>4. Variation :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V- to GND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GND to V1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V+ to V1 + V2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 even if V1 is HV!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39" y="549845"/>
            <a:ext cx="1628094" cy="16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64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Example of electronics </a:t>
            </a:r>
            <a:r>
              <a:rPr lang="en-US" altLang="ko-KR" sz="2800" dirty="0" smtClean="0"/>
              <a:t>board : Gamma ray counter board</a:t>
            </a:r>
            <a:endParaRPr lang="en-US" altLang="ko-KR" sz="28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910" y="1509753"/>
            <a:ext cx="3485582" cy="3683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7253" y="1076251"/>
            <a:ext cx="68855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ko-KR" sz="2800" dirty="0" smtClean="0"/>
              <a:t>Pin PD to detect Gamma ray directly</a:t>
            </a:r>
          </a:p>
          <a:p>
            <a:pPr marL="514350" indent="-514350">
              <a:buAutoNum type="arabicPeriod"/>
            </a:pPr>
            <a:endParaRPr lang="en-US" altLang="ko-KR" sz="2800" dirty="0" smtClean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Charge sensitive preamplifier</a:t>
            </a:r>
          </a:p>
          <a:p>
            <a:pPr marL="514350" indent="-514350">
              <a:buAutoNum type="arabicPeriod"/>
            </a:pPr>
            <a:endParaRPr lang="en-US" altLang="ko-KR" sz="2800" dirty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CR-RC2 shaping amplifier</a:t>
            </a:r>
          </a:p>
          <a:p>
            <a:pPr marL="514350" indent="-514350">
              <a:buAutoNum type="arabicPeriod"/>
            </a:pPr>
            <a:endParaRPr lang="en-US" altLang="ko-KR" sz="2800" dirty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Leading edge discriminator</a:t>
            </a:r>
          </a:p>
          <a:p>
            <a:pPr marL="514350" indent="-514350">
              <a:buAutoNum type="arabicPeriod"/>
            </a:pPr>
            <a:endParaRPr lang="en-US" altLang="ko-KR" sz="2800" dirty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MCU for counting logic</a:t>
            </a:r>
          </a:p>
          <a:p>
            <a:pPr marL="514350" indent="-514350">
              <a:buAutoNum type="arabicPeriod"/>
            </a:pPr>
            <a:endParaRPr lang="en-US" altLang="ko-KR" sz="2800" dirty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USB2 interface</a:t>
            </a:r>
          </a:p>
          <a:p>
            <a:pPr marL="514350" indent="-514350">
              <a:buAutoNum type="arabicPeriod"/>
            </a:pPr>
            <a:endParaRPr lang="en-US" altLang="ko-KR" sz="2800" dirty="0" smtClean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GPS 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106988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757" y="192190"/>
            <a:ext cx="1047584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Electronics board manufacturing process</a:t>
            </a:r>
          </a:p>
          <a:p>
            <a:endParaRPr lang="en-US" altLang="ko-KR" sz="2800" dirty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Conceptual design and colleting parts</a:t>
            </a:r>
          </a:p>
          <a:p>
            <a:pPr marL="514350" indent="-514350">
              <a:buAutoNum type="arabicPeriod"/>
            </a:pPr>
            <a:endParaRPr lang="en-US" altLang="ko-KR" sz="2800" dirty="0" smtClean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Draw schematics</a:t>
            </a:r>
          </a:p>
          <a:p>
            <a:pPr marL="514350" indent="-514350">
              <a:buAutoNum type="arabicPeriod"/>
            </a:pPr>
            <a:endParaRPr lang="en-US" altLang="ko-KR" sz="2800" dirty="0" smtClean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Draw Printed Circuit Board(PCB) layout</a:t>
            </a:r>
          </a:p>
          <a:p>
            <a:pPr marL="514350" indent="-514350">
              <a:buAutoNum type="arabicPeriod"/>
            </a:pPr>
            <a:endParaRPr lang="en-US" altLang="ko-KR" sz="2800" dirty="0" smtClean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Solder and assemble parts on PCB</a:t>
            </a:r>
          </a:p>
          <a:p>
            <a:pPr marL="514350" indent="-514350">
              <a:buAutoNum type="arabicPeriod"/>
            </a:pPr>
            <a:endParaRPr lang="en-US" altLang="ko-KR" sz="2800" dirty="0" smtClean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Write Firmware(MCU, FPGA …)</a:t>
            </a:r>
          </a:p>
          <a:p>
            <a:pPr marL="514350" indent="-514350">
              <a:buAutoNum type="arabicPeriod"/>
            </a:pPr>
            <a:endParaRPr lang="en-US" altLang="ko-KR" sz="2800" dirty="0" smtClean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Write Software</a:t>
            </a:r>
          </a:p>
          <a:p>
            <a:pPr marL="514350" indent="-514350">
              <a:buAutoNum type="arabicPeriod"/>
            </a:pPr>
            <a:endParaRPr lang="en-US" altLang="ko-KR" sz="2800" dirty="0" smtClean="0"/>
          </a:p>
          <a:p>
            <a:pPr marL="514350" indent="-514350">
              <a:buAutoNum type="arabicPeriod"/>
            </a:pPr>
            <a:r>
              <a:rPr lang="en-US" altLang="ko-KR" sz="2800" dirty="0" smtClean="0"/>
              <a:t>Test and Debug</a:t>
            </a:r>
            <a:endParaRPr lang="en-US" altLang="ko-KR" sz="2800" dirty="0" smtClean="0"/>
          </a:p>
        </p:txBody>
      </p:sp>
    </p:spTree>
    <p:extLst>
      <p:ext uri="{BB962C8B-B14F-4D97-AF65-F5344CB8AC3E}">
        <p14:creationId xmlns:p14="http://schemas.microsoft.com/office/powerpoint/2010/main" val="108855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226" y="526774"/>
            <a:ext cx="109330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We will see :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1. What electronics are used?</a:t>
            </a:r>
            <a:endParaRPr lang="en-US" altLang="ko-KR" sz="3200" dirty="0" smtClean="0"/>
          </a:p>
          <a:p>
            <a:endParaRPr lang="en-US" altLang="ko-KR" sz="3200" dirty="0" smtClean="0"/>
          </a:p>
          <a:p>
            <a:r>
              <a:rPr lang="en-US" altLang="ko-KR" sz="3200" dirty="0" smtClean="0"/>
              <a:t>2. How they work?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3. How to make them?</a:t>
            </a:r>
          </a:p>
          <a:p>
            <a:endParaRPr lang="en-US" altLang="ko-KR" sz="3200" dirty="0"/>
          </a:p>
          <a:p>
            <a:r>
              <a:rPr lang="en-US" altLang="ko-KR" sz="3200" strike="dblStrike" dirty="0" smtClean="0"/>
              <a:t>4. Where to sell?</a:t>
            </a:r>
            <a:endParaRPr lang="en-US" altLang="ko-KR" sz="3200" strike="dblStrike" dirty="0"/>
          </a:p>
        </p:txBody>
      </p:sp>
    </p:spTree>
    <p:extLst>
      <p:ext uri="{BB962C8B-B14F-4D97-AF65-F5344CB8AC3E}">
        <p14:creationId xmlns:p14="http://schemas.microsoft.com/office/powerpoint/2010/main" val="3192912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83" y="0"/>
            <a:ext cx="9268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2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55" y="0"/>
            <a:ext cx="9277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61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33" y="0"/>
            <a:ext cx="9219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80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53" y="0"/>
            <a:ext cx="9255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71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85" y="0"/>
            <a:ext cx="9313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14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8" y="0"/>
            <a:ext cx="10058400" cy="640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3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80" y="0"/>
            <a:ext cx="9292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23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0"/>
            <a:ext cx="925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8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83" y="0"/>
            <a:ext cx="9268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36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21" y="0"/>
            <a:ext cx="9255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7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24" y="155582"/>
            <a:ext cx="10933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Goal :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4" y="803731"/>
            <a:ext cx="5694039" cy="427052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90" y="5137634"/>
            <a:ext cx="6201624" cy="16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900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54" y="0"/>
            <a:ext cx="9258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0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34" y="0"/>
            <a:ext cx="9274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0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349128" cy="334912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49129"/>
            <a:ext cx="3349128" cy="338860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29" y="-4522"/>
            <a:ext cx="3355644" cy="334912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29" y="3344607"/>
            <a:ext cx="3355644" cy="33556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73" y="1"/>
            <a:ext cx="3349128" cy="338209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73" y="3368893"/>
            <a:ext cx="3355644" cy="33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12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306198" cy="329404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94043"/>
            <a:ext cx="3306198" cy="330619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99" y="0"/>
            <a:ext cx="3303921" cy="33100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98" y="3294043"/>
            <a:ext cx="3330643" cy="33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9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967330" y="268356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26774" y="437322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Electronics</a:t>
            </a:r>
            <a:r>
              <a:rPr lang="ko-KR" altLang="en-US" sz="2800" dirty="0"/>
              <a:t> </a:t>
            </a:r>
            <a:r>
              <a:rPr lang="en-US" altLang="ko-KR" sz="2800" dirty="0" smtClean="0"/>
              <a:t>for </a:t>
            </a:r>
            <a:r>
              <a:rPr lang="en-US" altLang="ko-KR" sz="2800" dirty="0" smtClean="0"/>
              <a:t>High energy or Nuclear </a:t>
            </a:r>
            <a:r>
              <a:rPr lang="en-US" altLang="ko-KR" sz="2800" dirty="0" smtClean="0"/>
              <a:t>physics experiment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725558" y="1401417"/>
            <a:ext cx="2037522" cy="12821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Detector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43301" y="1401417"/>
            <a:ext cx="2037522" cy="12821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Preamp</a:t>
            </a:r>
          </a:p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other</a:t>
            </a:r>
          </a:p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Analog circuits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433932" y="1401417"/>
            <a:ext cx="2037522" cy="12821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Digitizer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9197011" y="1401417"/>
            <a:ext cx="2037522" cy="12821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 Acquisition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433932" y="3472070"/>
            <a:ext cx="2037522" cy="12821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Trigger</a:t>
            </a:r>
          </a:p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DSP</a:t>
            </a:r>
          </a:p>
        </p:txBody>
      </p:sp>
      <p:sp>
        <p:nvSpPr>
          <p:cNvPr id="13" name="오른쪽 화살표 12"/>
          <p:cNvSpPr/>
          <p:nvPr/>
        </p:nvSpPr>
        <p:spPr>
          <a:xfrm>
            <a:off x="2872410" y="1928191"/>
            <a:ext cx="566531" cy="258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오른쪽 화살표 15"/>
          <p:cNvSpPr/>
          <p:nvPr/>
        </p:nvSpPr>
        <p:spPr>
          <a:xfrm>
            <a:off x="5724112" y="1913282"/>
            <a:ext cx="566531" cy="258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른쪽 화살표 16"/>
          <p:cNvSpPr/>
          <p:nvPr/>
        </p:nvSpPr>
        <p:spPr>
          <a:xfrm>
            <a:off x="8550967" y="1928191"/>
            <a:ext cx="566531" cy="258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위로 굽은 화살표 17"/>
          <p:cNvSpPr/>
          <p:nvPr/>
        </p:nvSpPr>
        <p:spPr>
          <a:xfrm>
            <a:off x="8606046" y="2758228"/>
            <a:ext cx="1878495" cy="1427683"/>
          </a:xfrm>
          <a:prstGeom prst="bentUpArrow">
            <a:avLst>
              <a:gd name="adj1" fmla="val 12963"/>
              <a:gd name="adj2" fmla="val 13513"/>
              <a:gd name="adj3" fmla="val 14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위로 굽은 화살표 21"/>
          <p:cNvSpPr/>
          <p:nvPr/>
        </p:nvSpPr>
        <p:spPr>
          <a:xfrm rot="5400000">
            <a:off x="4618976" y="2651857"/>
            <a:ext cx="1537013" cy="1806318"/>
          </a:xfrm>
          <a:prstGeom prst="bentUpArrow">
            <a:avLst>
              <a:gd name="adj1" fmla="val 12963"/>
              <a:gd name="adj2" fmla="val 1298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726387" y="3472070"/>
            <a:ext cx="2037522" cy="12821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Bias Voltage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위쪽 화살표 24"/>
          <p:cNvSpPr/>
          <p:nvPr/>
        </p:nvSpPr>
        <p:spPr>
          <a:xfrm>
            <a:off x="1625049" y="2859396"/>
            <a:ext cx="238540" cy="5232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9197011" y="5224670"/>
            <a:ext cx="2037522" cy="12821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Power Supply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위쪽/아래쪽 화살표 22"/>
          <p:cNvSpPr/>
          <p:nvPr/>
        </p:nvSpPr>
        <p:spPr>
          <a:xfrm>
            <a:off x="7333423" y="2792897"/>
            <a:ext cx="238540" cy="58972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039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774" y="437322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Frequently used example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8" y="1346199"/>
            <a:ext cx="2118969" cy="1695175"/>
          </a:xfrm>
          <a:prstGeom prst="rect">
            <a:avLst/>
          </a:prstGeom>
        </p:spPr>
      </p:pic>
      <p:sp>
        <p:nvSpPr>
          <p:cNvPr id="7" name="오른쪽 화살표 6"/>
          <p:cNvSpPr/>
          <p:nvPr/>
        </p:nvSpPr>
        <p:spPr>
          <a:xfrm>
            <a:off x="2725701" y="2063197"/>
            <a:ext cx="566531" cy="258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위쪽 화살표 7"/>
          <p:cNvSpPr/>
          <p:nvPr/>
        </p:nvSpPr>
        <p:spPr>
          <a:xfrm>
            <a:off x="1421158" y="3227144"/>
            <a:ext cx="238540" cy="5232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19" y="3860221"/>
            <a:ext cx="782618" cy="240805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72" y="892866"/>
            <a:ext cx="3810000" cy="2857500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5082211" y="2067907"/>
            <a:ext cx="566531" cy="258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오른쪽 화살표 10"/>
          <p:cNvSpPr/>
          <p:nvPr/>
        </p:nvSpPr>
        <p:spPr>
          <a:xfrm>
            <a:off x="9833117" y="2063198"/>
            <a:ext cx="566531" cy="258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18" y="1492800"/>
            <a:ext cx="1580322" cy="11407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84494" y="2775141"/>
            <a:ext cx="188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50 ohm</a:t>
            </a:r>
            <a:r>
              <a:rPr lang="ko-KR" altLang="en-US" dirty="0" smtClean="0"/>
              <a:t> </a:t>
            </a:r>
            <a:r>
              <a:rPr lang="en-US" altLang="ko-KR" dirty="0" smtClean="0"/>
              <a:t>input impedance</a:t>
            </a:r>
            <a:endParaRPr lang="ko-KR" altLang="en-US" dirty="0"/>
          </a:p>
        </p:txBody>
      </p:sp>
      <p:sp>
        <p:nvSpPr>
          <p:cNvPr id="14" name="위로 굽은 화살표 13"/>
          <p:cNvSpPr/>
          <p:nvPr/>
        </p:nvSpPr>
        <p:spPr>
          <a:xfrm rot="5400000">
            <a:off x="4337720" y="3319332"/>
            <a:ext cx="1537013" cy="1806318"/>
          </a:xfrm>
          <a:prstGeom prst="bentUpArrow">
            <a:avLst>
              <a:gd name="adj1" fmla="val 12963"/>
              <a:gd name="adj2" fmla="val 1298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41" y="4067589"/>
            <a:ext cx="1939375" cy="1574542"/>
          </a:xfrm>
          <a:prstGeom prst="rect">
            <a:avLst/>
          </a:prstGeom>
        </p:spPr>
      </p:pic>
      <p:sp>
        <p:nvSpPr>
          <p:cNvPr id="17" name="위로 굽은 화살표 16"/>
          <p:cNvSpPr/>
          <p:nvPr/>
        </p:nvSpPr>
        <p:spPr>
          <a:xfrm>
            <a:off x="9227182" y="3427177"/>
            <a:ext cx="1878495" cy="1427683"/>
          </a:xfrm>
          <a:prstGeom prst="bentUpArrow">
            <a:avLst>
              <a:gd name="adj1" fmla="val 12963"/>
              <a:gd name="adj2" fmla="val 13513"/>
              <a:gd name="adj3" fmla="val 14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23" y="5064249"/>
            <a:ext cx="1628094" cy="162809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95" y="1626698"/>
            <a:ext cx="1325880" cy="11704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65894" y="5782691"/>
            <a:ext cx="188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Oscilloscope level trigger</a:t>
            </a:r>
            <a:endParaRPr lang="ko-KR" altLang="en-US" dirty="0"/>
          </a:p>
        </p:txBody>
      </p:sp>
      <p:sp>
        <p:nvSpPr>
          <p:cNvPr id="21" name="위쪽/아래쪽 화살표 20"/>
          <p:cNvSpPr/>
          <p:nvPr/>
        </p:nvSpPr>
        <p:spPr>
          <a:xfrm>
            <a:off x="7561607" y="3398153"/>
            <a:ext cx="238540" cy="58972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54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Signal from </a:t>
            </a:r>
            <a:r>
              <a:rPr lang="en-US" altLang="ko-KR" sz="2800" dirty="0" smtClean="0"/>
              <a:t>some detectors</a:t>
            </a:r>
            <a:endParaRPr lang="en-US" altLang="ko-KR" sz="2800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88" y="1077842"/>
            <a:ext cx="2118969" cy="16951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0" y="3039404"/>
            <a:ext cx="2772448" cy="187518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88" y="4914587"/>
            <a:ext cx="2485030" cy="1830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67538" y="1282148"/>
            <a:ext cx="82958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PMT, </a:t>
            </a:r>
            <a:r>
              <a:rPr lang="en-US" altLang="ko-KR" sz="2800" dirty="0" err="1" smtClean="0"/>
              <a:t>SiPM</a:t>
            </a:r>
            <a:r>
              <a:rPr lang="en-US" altLang="ko-KR" sz="2800" dirty="0" smtClean="0"/>
              <a:t>… : gain ~ 10^6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               -&gt; ~ 10^10 electrons/MeV 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                = </a:t>
            </a:r>
            <a:r>
              <a:rPr lang="en-US" altLang="ko-KR" sz="2800" dirty="0" smtClean="0"/>
              <a:t>~ </a:t>
            </a:r>
            <a:r>
              <a:rPr lang="en-US" altLang="ko-KR" sz="2800" dirty="0" err="1" smtClean="0"/>
              <a:t>nC</a:t>
            </a:r>
            <a:r>
              <a:rPr lang="en-US" altLang="ko-KR" sz="2800" dirty="0" smtClean="0"/>
              <a:t>/MeV</a:t>
            </a:r>
            <a:endParaRPr lang="en-US" altLang="ko-KR" sz="2800" dirty="0" smtClean="0"/>
          </a:p>
          <a:p>
            <a:endParaRPr lang="en-US" altLang="ko-KR" sz="2800" dirty="0"/>
          </a:p>
          <a:p>
            <a:r>
              <a:rPr lang="en-US" altLang="ko-KR" sz="2800" dirty="0" smtClean="0"/>
              <a:t>Wire chamber, GEM… : gain ~ 10^2~3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                       -&gt; ~ 10^6~7 electrons/MeV</a:t>
            </a:r>
          </a:p>
          <a:p>
            <a:r>
              <a:rPr lang="en-US" altLang="ko-KR" sz="2800" dirty="0"/>
              <a:t> </a:t>
            </a:r>
            <a:r>
              <a:rPr lang="en-US" altLang="ko-KR" sz="2800" dirty="0" smtClean="0"/>
              <a:t>                          = </a:t>
            </a:r>
            <a:r>
              <a:rPr lang="en-US" altLang="ko-KR" sz="2800" dirty="0" smtClean="0"/>
              <a:t>~ </a:t>
            </a:r>
            <a:r>
              <a:rPr lang="en-US" altLang="ko-KR" sz="2800" dirty="0" err="1" smtClean="0"/>
              <a:t>pC</a:t>
            </a:r>
            <a:r>
              <a:rPr lang="en-US" altLang="ko-KR" sz="2800" dirty="0" smtClean="0"/>
              <a:t>/MeV</a:t>
            </a:r>
            <a:endParaRPr lang="en-US" altLang="ko-KR" sz="2800" dirty="0" smtClean="0"/>
          </a:p>
          <a:p>
            <a:endParaRPr lang="en-US" altLang="ko-KR" sz="2800" dirty="0"/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Photodiode, Ion chamber… : gain ~ 1</a:t>
            </a:r>
          </a:p>
          <a:p>
            <a:r>
              <a:rPr lang="en-US" altLang="ko-KR" sz="2800" dirty="0" smtClean="0"/>
              <a:t>                          -&gt; </a:t>
            </a:r>
            <a:r>
              <a:rPr lang="en-US" altLang="ko-KR" sz="2800" dirty="0"/>
              <a:t>~ </a:t>
            </a:r>
            <a:r>
              <a:rPr lang="en-US" altLang="ko-KR" sz="2800" dirty="0" smtClean="0"/>
              <a:t>10^3~5 </a:t>
            </a:r>
            <a:r>
              <a:rPr lang="en-US" altLang="ko-KR" sz="2800" dirty="0"/>
              <a:t>electrons/MeV</a:t>
            </a:r>
          </a:p>
          <a:p>
            <a:r>
              <a:rPr lang="en-US" altLang="ko-KR" sz="2800" dirty="0"/>
              <a:t>                          </a:t>
            </a:r>
            <a:r>
              <a:rPr lang="en-US" altLang="ko-KR" sz="2800" dirty="0" smtClean="0"/>
              <a:t> = </a:t>
            </a:r>
            <a:r>
              <a:rPr lang="en-US" altLang="ko-KR" sz="2800" dirty="0" smtClean="0"/>
              <a:t>~ </a:t>
            </a:r>
            <a:r>
              <a:rPr lang="en-US" altLang="ko-KR" sz="2800" dirty="0" err="1" smtClean="0"/>
              <a:t>fC</a:t>
            </a:r>
            <a:r>
              <a:rPr lang="en-US" altLang="ko-KR" sz="2800" dirty="0" smtClean="0"/>
              <a:t>/MeV                     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353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774" y="288235"/>
            <a:ext cx="1047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How to measure signal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88" y="1077842"/>
            <a:ext cx="2118969" cy="1695175"/>
          </a:xfrm>
          <a:prstGeom prst="rect">
            <a:avLst/>
          </a:prstGeom>
        </p:spPr>
      </p:pic>
      <p:sp>
        <p:nvSpPr>
          <p:cNvPr id="5" name="오른쪽 화살표 4"/>
          <p:cNvSpPr/>
          <p:nvPr/>
        </p:nvSpPr>
        <p:spPr>
          <a:xfrm>
            <a:off x="3312110" y="1667011"/>
            <a:ext cx="566531" cy="258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41" y="730041"/>
            <a:ext cx="1914525" cy="2390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2565" y="974035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Typical detector’s capacitance</a:t>
            </a:r>
          </a:p>
          <a:p>
            <a:r>
              <a:rPr lang="en-US" altLang="ko-KR" sz="2800" dirty="0" smtClean="0"/>
              <a:t>               = 10 ~ 1000 pF</a:t>
            </a:r>
          </a:p>
          <a:p>
            <a:r>
              <a:rPr lang="en-US" altLang="ko-KR" sz="2800" dirty="0" smtClean="0"/>
              <a:t>      and V = Q/C</a:t>
            </a:r>
            <a:endParaRPr lang="ko-KR" altLang="en-US" sz="28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9" y="2921962"/>
            <a:ext cx="1429025" cy="11432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9" y="4224780"/>
            <a:ext cx="1630076" cy="110252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52" y="5486902"/>
            <a:ext cx="1466689" cy="10801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09121" y="3313142"/>
            <a:ext cx="84184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~</a:t>
            </a:r>
            <a:r>
              <a:rPr lang="en-US" altLang="ko-KR" sz="2800" dirty="0" smtClean="0"/>
              <a:t> </a:t>
            </a:r>
            <a:r>
              <a:rPr lang="en-US" altLang="ko-KR" sz="2800" dirty="0" err="1" smtClean="0"/>
              <a:t>nC</a:t>
            </a:r>
            <a:r>
              <a:rPr lang="en-US" altLang="ko-KR" sz="2800" dirty="0" smtClean="0"/>
              <a:t>/100 pF/MeV = </a:t>
            </a:r>
            <a:r>
              <a:rPr lang="en-US" altLang="ko-KR" sz="2800" dirty="0" smtClean="0"/>
              <a:t>~ V/MeV (OK)</a:t>
            </a:r>
            <a:endParaRPr lang="en-US" altLang="ko-KR" sz="2800" dirty="0" smtClean="0"/>
          </a:p>
          <a:p>
            <a:endParaRPr lang="en-US" altLang="ko-KR" sz="2800" dirty="0"/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~ </a:t>
            </a:r>
            <a:r>
              <a:rPr lang="en-US" altLang="ko-KR" sz="2800" dirty="0" err="1" smtClean="0"/>
              <a:t>pC</a:t>
            </a:r>
            <a:r>
              <a:rPr lang="en-US" altLang="ko-KR" sz="2800" dirty="0" smtClean="0"/>
              <a:t>/100 pF/MeV = </a:t>
            </a:r>
            <a:r>
              <a:rPr lang="en-US" altLang="ko-KR" sz="2800" dirty="0"/>
              <a:t>~</a:t>
            </a:r>
            <a:r>
              <a:rPr lang="en-US" altLang="ko-KR" sz="2800" dirty="0" smtClean="0"/>
              <a:t> mV/MeV (?)</a:t>
            </a:r>
            <a:endParaRPr lang="en-US" altLang="ko-KR" sz="2800" dirty="0" smtClean="0"/>
          </a:p>
          <a:p>
            <a:endParaRPr lang="en-US" altLang="ko-KR" sz="2800" dirty="0"/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~ </a:t>
            </a:r>
            <a:r>
              <a:rPr lang="en-US" altLang="ko-KR" sz="2800" dirty="0" err="1" smtClean="0"/>
              <a:t>fC</a:t>
            </a:r>
            <a:r>
              <a:rPr lang="en-US" altLang="ko-KR" sz="2800" dirty="0" smtClean="0"/>
              <a:t>/100 </a:t>
            </a:r>
            <a:r>
              <a:rPr lang="en-US" altLang="ko-KR" sz="2800" dirty="0" smtClean="0"/>
              <a:t>pF/MeV = </a:t>
            </a:r>
            <a:r>
              <a:rPr lang="en-US" altLang="ko-KR" sz="2800" dirty="0" smtClean="0"/>
              <a:t>~ </a:t>
            </a:r>
            <a:r>
              <a:rPr lang="en-US" altLang="ko-KR" sz="2800" dirty="0" err="1" smtClean="0"/>
              <a:t>uV</a:t>
            </a:r>
            <a:r>
              <a:rPr lang="en-US" altLang="ko-KR" sz="2800" dirty="0" smtClean="0"/>
              <a:t>/MeV (X)</a:t>
            </a:r>
            <a:endParaRPr lang="en-US" altLang="ko-KR" sz="2800" dirty="0" smtClean="0"/>
          </a:p>
          <a:p>
            <a:r>
              <a:rPr lang="en-US" altLang="ko-KR" sz="2800" dirty="0" smtClean="0"/>
              <a:t>                        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827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1066</Words>
  <Application>Microsoft Office PowerPoint</Application>
  <PresentationFormat>와이드스크린</PresentationFormat>
  <Paragraphs>480</Paragraphs>
  <Slides>53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53</vt:i4>
      </vt:variant>
    </vt:vector>
  </HeadingPairs>
  <TitlesOfParts>
    <vt:vector size="56" baseType="lpstr">
      <vt:lpstr>맑은 고딕</vt:lpstr>
      <vt:lpstr>Arial</vt:lpstr>
      <vt:lpstr>Office 테마</vt:lpstr>
      <vt:lpstr>KNU 검출기학교 2022  Fast electronics and DAQ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유 상수</dc:creator>
  <cp:lastModifiedBy>유 상수</cp:lastModifiedBy>
  <cp:revision>225</cp:revision>
  <cp:lastPrinted>2022-01-16T15:37:15Z</cp:lastPrinted>
  <dcterms:created xsi:type="dcterms:W3CDTF">2019-05-23T08:13:14Z</dcterms:created>
  <dcterms:modified xsi:type="dcterms:W3CDTF">2022-01-16T15:37:43Z</dcterms:modified>
</cp:coreProperties>
</file>