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 id="2147483902" r:id="rId2"/>
    <p:sldMasterId id="2147483909" r:id="rId3"/>
    <p:sldMasterId id="2147483925" r:id="rId4"/>
  </p:sldMasterIdLst>
  <p:notesMasterIdLst>
    <p:notesMasterId r:id="rId92"/>
  </p:notesMasterIdLst>
  <p:handoutMasterIdLst>
    <p:handoutMasterId r:id="rId93"/>
  </p:handoutMasterIdLst>
  <p:sldIdLst>
    <p:sldId id="256" r:id="rId5"/>
    <p:sldId id="424" r:id="rId6"/>
    <p:sldId id="656" r:id="rId7"/>
    <p:sldId id="634" r:id="rId8"/>
    <p:sldId id="668" r:id="rId9"/>
    <p:sldId id="642" r:id="rId10"/>
    <p:sldId id="640" r:id="rId11"/>
    <p:sldId id="648" r:id="rId12"/>
    <p:sldId id="649" r:id="rId13"/>
    <p:sldId id="657" r:id="rId14"/>
    <p:sldId id="662" r:id="rId15"/>
    <p:sldId id="664" r:id="rId16"/>
    <p:sldId id="426" r:id="rId17"/>
    <p:sldId id="665" r:id="rId18"/>
    <p:sldId id="338" r:id="rId19"/>
    <p:sldId id="448" r:id="rId20"/>
    <p:sldId id="645" r:id="rId21"/>
    <p:sldId id="660" r:id="rId22"/>
    <p:sldId id="350" r:id="rId23"/>
    <p:sldId id="428" r:id="rId24"/>
    <p:sldId id="638" r:id="rId25"/>
    <p:sldId id="450" r:id="rId26"/>
    <p:sldId id="493" r:id="rId27"/>
    <p:sldId id="494" r:id="rId28"/>
    <p:sldId id="677" r:id="rId29"/>
    <p:sldId id="673" r:id="rId30"/>
    <p:sldId id="674" r:id="rId31"/>
    <p:sldId id="705" r:id="rId32"/>
    <p:sldId id="711" r:id="rId33"/>
    <p:sldId id="710" r:id="rId34"/>
    <p:sldId id="703" r:id="rId35"/>
    <p:sldId id="701" r:id="rId36"/>
    <p:sldId id="672" r:id="rId37"/>
    <p:sldId id="680" r:id="rId38"/>
    <p:sldId id="681" r:id="rId39"/>
    <p:sldId id="712" r:id="rId40"/>
    <p:sldId id="684" r:id="rId41"/>
    <p:sldId id="679" r:id="rId42"/>
    <p:sldId id="715" r:id="rId43"/>
    <p:sldId id="713" r:id="rId44"/>
    <p:sldId id="714" r:id="rId45"/>
    <p:sldId id="651" r:id="rId46"/>
    <p:sldId id="458" r:id="rId47"/>
    <p:sldId id="402" r:id="rId48"/>
    <p:sldId id="650" r:id="rId49"/>
    <p:sldId id="464" r:id="rId50"/>
    <p:sldId id="473" r:id="rId51"/>
    <p:sldId id="474" r:id="rId52"/>
    <p:sldId id="659" r:id="rId53"/>
    <p:sldId id="512" r:id="rId54"/>
    <p:sldId id="514" r:id="rId55"/>
    <p:sldId id="515" r:id="rId56"/>
    <p:sldId id="609" r:id="rId57"/>
    <p:sldId id="517" r:id="rId58"/>
    <p:sldId id="562" r:id="rId59"/>
    <p:sldId id="561" r:id="rId60"/>
    <p:sldId id="563" r:id="rId61"/>
    <p:sldId id="653" r:id="rId62"/>
    <p:sldId id="565" r:id="rId63"/>
    <p:sldId id="566" r:id="rId64"/>
    <p:sldId id="694" r:id="rId65"/>
    <p:sldId id="632" r:id="rId66"/>
    <p:sldId id="573" r:id="rId67"/>
    <p:sldId id="581" r:id="rId68"/>
    <p:sldId id="582" r:id="rId69"/>
    <p:sldId id="585" r:id="rId70"/>
    <p:sldId id="589" r:id="rId71"/>
    <p:sldId id="591" r:id="rId72"/>
    <p:sldId id="596" r:id="rId73"/>
    <p:sldId id="597" r:id="rId74"/>
    <p:sldId id="600" r:id="rId75"/>
    <p:sldId id="661" r:id="rId76"/>
    <p:sldId id="698" r:id="rId77"/>
    <p:sldId id="686" r:id="rId78"/>
    <p:sldId id="700" r:id="rId79"/>
    <p:sldId id="689" r:id="rId80"/>
    <p:sldId id="695" r:id="rId81"/>
    <p:sldId id="696" r:id="rId82"/>
    <p:sldId id="697" r:id="rId83"/>
    <p:sldId id="693" r:id="rId84"/>
    <p:sldId id="688" r:id="rId85"/>
    <p:sldId id="655" r:id="rId86"/>
    <p:sldId id="667" r:id="rId87"/>
    <p:sldId id="670" r:id="rId88"/>
    <p:sldId id="671" r:id="rId89"/>
    <p:sldId id="628" r:id="rId90"/>
    <p:sldId id="612" r:id="rId91"/>
  </p:sldIdLst>
  <p:sldSz cx="9144000" cy="6858000" type="screen4x3"/>
  <p:notesSz cx="6735763" cy="986631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1" hangingPunct="1">
      <a:defRPr sz="2400" kern="1200">
        <a:solidFill>
          <a:schemeClr val="tx1"/>
        </a:solidFill>
        <a:latin typeface="Times New Roman" pitchFamily="18" charset="0"/>
        <a:ea typeface="+mn-ea"/>
        <a:cs typeface="+mn-cs"/>
      </a:defRPr>
    </a:lvl6pPr>
    <a:lvl7pPr marL="2743200" algn="l" defTabSz="914400" rtl="0" eaLnBrk="1" latinLnBrk="1" hangingPunct="1">
      <a:defRPr sz="2400" kern="1200">
        <a:solidFill>
          <a:schemeClr val="tx1"/>
        </a:solidFill>
        <a:latin typeface="Times New Roman" pitchFamily="18" charset="0"/>
        <a:ea typeface="+mn-ea"/>
        <a:cs typeface="+mn-cs"/>
      </a:defRPr>
    </a:lvl7pPr>
    <a:lvl8pPr marL="3200400" algn="l" defTabSz="914400" rtl="0" eaLnBrk="1" latinLnBrk="1" hangingPunct="1">
      <a:defRPr sz="2400" kern="1200">
        <a:solidFill>
          <a:schemeClr val="tx1"/>
        </a:solidFill>
        <a:latin typeface="Times New Roman" pitchFamily="18" charset="0"/>
        <a:ea typeface="+mn-ea"/>
        <a:cs typeface="+mn-cs"/>
      </a:defRPr>
    </a:lvl8pPr>
    <a:lvl9pPr marL="3657600" algn="l" defTabSz="914400" rtl="0" eaLnBrk="1" latinLnBrk="1"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00FF"/>
    <a:srgbClr val="33CC33"/>
    <a:srgbClr val="66FF33"/>
    <a:srgbClr val="FFFF00"/>
    <a:srgbClr val="FF00FF"/>
    <a:srgbClr val="0033CC"/>
    <a:srgbClr val="CC00FF"/>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07" autoAdjust="0"/>
    <p:restoredTop sz="90888" autoAdjust="0"/>
  </p:normalViewPr>
  <p:slideViewPr>
    <p:cSldViewPr>
      <p:cViewPr>
        <p:scale>
          <a:sx n="66" d="100"/>
          <a:sy n="66" d="100"/>
        </p:scale>
        <p:origin x="-2429" y="-31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2794"/>
    </p:cViewPr>
  </p:sorterViewPr>
  <p:notesViewPr>
    <p:cSldViewPr>
      <p:cViewPr varScale="1">
        <p:scale>
          <a:sx n="57" d="100"/>
          <a:sy n="57" d="100"/>
        </p:scale>
        <p:origin x="-1770" y="-9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3.wmf"/><Relationship Id="rId4"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36418" cy="48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79" rIns="90960" bIns="45479" numCol="1" anchor="t" anchorCtr="0" compatLnSpc="1">
            <a:prstTxWarp prst="textNoShape">
              <a:avLst/>
            </a:prstTxWarp>
          </a:bodyPr>
          <a:lstStyle>
            <a:lvl1pPr defTabSz="909638">
              <a:defRPr sz="1200">
                <a:ea typeface="굴림" pitchFamily="50" charset="-127"/>
              </a:defRPr>
            </a:lvl1pPr>
          </a:lstStyle>
          <a:p>
            <a:pPr>
              <a:defRPr/>
            </a:pPr>
            <a:endParaRPr lang="ko-KR" altLang="en-US"/>
          </a:p>
        </p:txBody>
      </p:sp>
      <p:sp>
        <p:nvSpPr>
          <p:cNvPr id="40963" name="Rectangle 3"/>
          <p:cNvSpPr>
            <a:spLocks noGrp="1" noChangeArrowheads="1"/>
          </p:cNvSpPr>
          <p:nvPr>
            <p:ph type="dt" sz="quarter" idx="1"/>
          </p:nvPr>
        </p:nvSpPr>
        <p:spPr bwMode="auto">
          <a:xfrm>
            <a:off x="3816266" y="0"/>
            <a:ext cx="2936417" cy="48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79" rIns="90960" bIns="45479" numCol="1" anchor="t" anchorCtr="0" compatLnSpc="1">
            <a:prstTxWarp prst="textNoShape">
              <a:avLst/>
            </a:prstTxWarp>
          </a:bodyPr>
          <a:lstStyle>
            <a:lvl1pPr algn="r" defTabSz="909638">
              <a:defRPr sz="1200">
                <a:ea typeface="굴림" pitchFamily="50" charset="-127"/>
              </a:defRPr>
            </a:lvl1pPr>
          </a:lstStyle>
          <a:p>
            <a:pPr>
              <a:defRPr/>
            </a:pPr>
            <a:endParaRPr lang="ko-KR" altLang="en-US"/>
          </a:p>
        </p:txBody>
      </p:sp>
      <p:sp>
        <p:nvSpPr>
          <p:cNvPr id="40964" name="Rectangle 4"/>
          <p:cNvSpPr>
            <a:spLocks noGrp="1" noChangeArrowheads="1"/>
          </p:cNvSpPr>
          <p:nvPr>
            <p:ph type="ftr" sz="quarter" idx="2"/>
          </p:nvPr>
        </p:nvSpPr>
        <p:spPr bwMode="auto">
          <a:xfrm>
            <a:off x="0" y="9398506"/>
            <a:ext cx="2936418" cy="48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79" rIns="90960" bIns="45479" numCol="1" anchor="b" anchorCtr="0" compatLnSpc="1">
            <a:prstTxWarp prst="textNoShape">
              <a:avLst/>
            </a:prstTxWarp>
          </a:bodyPr>
          <a:lstStyle>
            <a:lvl1pPr defTabSz="909638">
              <a:defRPr sz="1200">
                <a:ea typeface="굴림" pitchFamily="50" charset="-127"/>
              </a:defRPr>
            </a:lvl1pPr>
          </a:lstStyle>
          <a:p>
            <a:pPr>
              <a:defRPr/>
            </a:pPr>
            <a:endParaRPr lang="ko-KR" altLang="en-US"/>
          </a:p>
        </p:txBody>
      </p:sp>
      <p:sp>
        <p:nvSpPr>
          <p:cNvPr id="40965" name="Rectangle 5"/>
          <p:cNvSpPr>
            <a:spLocks noGrp="1" noChangeArrowheads="1"/>
          </p:cNvSpPr>
          <p:nvPr>
            <p:ph type="sldNum" sz="quarter" idx="3"/>
          </p:nvPr>
        </p:nvSpPr>
        <p:spPr bwMode="auto">
          <a:xfrm>
            <a:off x="3816266" y="9398506"/>
            <a:ext cx="2936417" cy="48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79" rIns="90960" bIns="45479" numCol="1" anchor="b" anchorCtr="0" compatLnSpc="1">
            <a:prstTxWarp prst="textNoShape">
              <a:avLst/>
            </a:prstTxWarp>
          </a:bodyPr>
          <a:lstStyle>
            <a:lvl1pPr algn="r" defTabSz="909638">
              <a:defRPr sz="1200">
                <a:ea typeface="굴림" pitchFamily="50" charset="-127"/>
              </a:defRPr>
            </a:lvl1pPr>
          </a:lstStyle>
          <a:p>
            <a:pPr>
              <a:defRPr/>
            </a:pPr>
            <a:fld id="{D15E4057-339F-4733-9739-88F2ACF00D76}" type="slidenum">
              <a:rPr lang="ko-KR" altLang="en-US"/>
              <a:pPr>
                <a:defRPr/>
              </a:pPr>
              <a:t>‹#›</a:t>
            </a:fld>
            <a:endParaRPr lang="ko-KR" altLang="en-US"/>
          </a:p>
        </p:txBody>
      </p:sp>
    </p:spTree>
    <p:extLst>
      <p:ext uri="{BB962C8B-B14F-4D97-AF65-F5344CB8AC3E}">
        <p14:creationId xmlns:p14="http://schemas.microsoft.com/office/powerpoint/2010/main" val="2605988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36418" cy="48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34" tIns="45467" rIns="90934" bIns="45467" numCol="1" anchor="t" anchorCtr="0" compatLnSpc="1">
            <a:prstTxWarp prst="textNoShape">
              <a:avLst/>
            </a:prstTxWarp>
          </a:bodyPr>
          <a:lstStyle>
            <a:lvl1pPr defTabSz="909638">
              <a:defRPr sz="1200">
                <a:ea typeface="굴림" pitchFamily="50" charset="-127"/>
              </a:defRPr>
            </a:lvl1pPr>
          </a:lstStyle>
          <a:p>
            <a:pPr>
              <a:defRPr/>
            </a:pPr>
            <a:endParaRPr lang="ko-KR" altLang="en-US"/>
          </a:p>
        </p:txBody>
      </p:sp>
      <p:sp>
        <p:nvSpPr>
          <p:cNvPr id="24579" name="Rectangle 3"/>
          <p:cNvSpPr>
            <a:spLocks noGrp="1" noChangeArrowheads="1"/>
          </p:cNvSpPr>
          <p:nvPr>
            <p:ph type="dt" idx="1"/>
          </p:nvPr>
        </p:nvSpPr>
        <p:spPr bwMode="auto">
          <a:xfrm>
            <a:off x="3816266" y="0"/>
            <a:ext cx="2936417" cy="48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34" tIns="45467" rIns="90934" bIns="45467" numCol="1" anchor="t" anchorCtr="0" compatLnSpc="1">
            <a:prstTxWarp prst="textNoShape">
              <a:avLst/>
            </a:prstTxWarp>
          </a:bodyPr>
          <a:lstStyle>
            <a:lvl1pPr algn="r" defTabSz="909638">
              <a:defRPr sz="1200">
                <a:ea typeface="굴림" pitchFamily="50" charset="-127"/>
              </a:defRPr>
            </a:lvl1pPr>
          </a:lstStyle>
          <a:p>
            <a:pPr>
              <a:defRPr/>
            </a:pPr>
            <a:endParaRPr lang="ko-KR" altLang="en-US"/>
          </a:p>
        </p:txBody>
      </p:sp>
      <p:sp>
        <p:nvSpPr>
          <p:cNvPr id="61444" name="Rectangle 4"/>
          <p:cNvSpPr>
            <a:spLocks noGrp="1" noRot="1" noChangeAspect="1" noChangeArrowheads="1" noTextEdit="1"/>
          </p:cNvSpPr>
          <p:nvPr>
            <p:ph type="sldImg" idx="2"/>
          </p:nvPr>
        </p:nvSpPr>
        <p:spPr bwMode="auto">
          <a:xfrm>
            <a:off x="854075" y="728663"/>
            <a:ext cx="4972050" cy="3729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881387" y="4698406"/>
            <a:ext cx="4989909" cy="445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34" tIns="45467" rIns="90934" bIns="45467"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4582" name="Rectangle 6"/>
          <p:cNvSpPr>
            <a:spLocks noGrp="1" noChangeArrowheads="1"/>
          </p:cNvSpPr>
          <p:nvPr>
            <p:ph type="ftr" sz="quarter" idx="4"/>
          </p:nvPr>
        </p:nvSpPr>
        <p:spPr bwMode="auto">
          <a:xfrm>
            <a:off x="0" y="9398506"/>
            <a:ext cx="2936418" cy="48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34" tIns="45467" rIns="90934" bIns="45467" numCol="1" anchor="b" anchorCtr="0" compatLnSpc="1">
            <a:prstTxWarp prst="textNoShape">
              <a:avLst/>
            </a:prstTxWarp>
          </a:bodyPr>
          <a:lstStyle>
            <a:lvl1pPr defTabSz="909638">
              <a:defRPr sz="1200">
                <a:ea typeface="굴림" pitchFamily="50" charset="-127"/>
              </a:defRPr>
            </a:lvl1pPr>
          </a:lstStyle>
          <a:p>
            <a:pPr>
              <a:defRPr/>
            </a:pPr>
            <a:endParaRPr lang="ko-KR" altLang="en-US"/>
          </a:p>
        </p:txBody>
      </p:sp>
      <p:sp>
        <p:nvSpPr>
          <p:cNvPr id="24583" name="Rectangle 7"/>
          <p:cNvSpPr>
            <a:spLocks noGrp="1" noChangeArrowheads="1"/>
          </p:cNvSpPr>
          <p:nvPr>
            <p:ph type="sldNum" sz="quarter" idx="5"/>
          </p:nvPr>
        </p:nvSpPr>
        <p:spPr bwMode="auto">
          <a:xfrm>
            <a:off x="3816266" y="9398506"/>
            <a:ext cx="2936417" cy="48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34" tIns="45467" rIns="90934" bIns="45467" numCol="1" anchor="b" anchorCtr="0" compatLnSpc="1">
            <a:prstTxWarp prst="textNoShape">
              <a:avLst/>
            </a:prstTxWarp>
          </a:bodyPr>
          <a:lstStyle>
            <a:lvl1pPr algn="r" defTabSz="909638">
              <a:defRPr sz="1200">
                <a:ea typeface="굴림" pitchFamily="50" charset="-127"/>
              </a:defRPr>
            </a:lvl1pPr>
          </a:lstStyle>
          <a:p>
            <a:pPr>
              <a:defRPr/>
            </a:pPr>
            <a:fld id="{E1BE7D6E-B194-4E43-9572-F20B24CE064D}" type="slidenum">
              <a:rPr lang="ko-KR" altLang="en-US"/>
              <a:pPr>
                <a:defRPr/>
              </a:pPr>
              <a:t>‹#›</a:t>
            </a:fld>
            <a:endParaRPr lang="ko-KR" altLang="en-US"/>
          </a:p>
        </p:txBody>
      </p:sp>
    </p:spTree>
    <p:extLst>
      <p:ext uri="{BB962C8B-B14F-4D97-AF65-F5344CB8AC3E}">
        <p14:creationId xmlns:p14="http://schemas.microsoft.com/office/powerpoint/2010/main" val="2575582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09638">
              <a:defRPr sz="2400">
                <a:solidFill>
                  <a:schemeClr val="tx1"/>
                </a:solidFill>
                <a:latin typeface="Times New Roman" pitchFamily="18" charset="0"/>
              </a:defRPr>
            </a:lvl1pPr>
            <a:lvl2pPr marL="742950" indent="-285750" defTabSz="909638">
              <a:defRPr sz="2400">
                <a:solidFill>
                  <a:schemeClr val="tx1"/>
                </a:solidFill>
                <a:latin typeface="Times New Roman" pitchFamily="18" charset="0"/>
              </a:defRPr>
            </a:lvl2pPr>
            <a:lvl3pPr marL="1143000" indent="-228600" defTabSz="909638">
              <a:defRPr sz="2400">
                <a:solidFill>
                  <a:schemeClr val="tx1"/>
                </a:solidFill>
                <a:latin typeface="Times New Roman" pitchFamily="18" charset="0"/>
              </a:defRPr>
            </a:lvl3pPr>
            <a:lvl4pPr marL="1600200" indent="-228600" defTabSz="909638">
              <a:defRPr sz="2400">
                <a:solidFill>
                  <a:schemeClr val="tx1"/>
                </a:solidFill>
                <a:latin typeface="Times New Roman" pitchFamily="18" charset="0"/>
              </a:defRPr>
            </a:lvl4pPr>
            <a:lvl5pPr marL="2057400" indent="-228600" defTabSz="909638">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fld id="{00397F19-FDC5-44A0-884B-0118473718BB}" type="slidenum">
              <a:rPr lang="ko-KR" altLang="en-US" sz="1200" smtClean="0"/>
              <a:pPr/>
              <a:t>1</a:t>
            </a:fld>
            <a:endParaRPr lang="ko-KR" altLang="en-US"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r>
              <a:rPr lang="ko-KR" altLang="en-US" dirty="0" smtClean="0">
                <a:ea typeface="굴림" pitchFamily="50" charset="-127"/>
              </a:rPr>
              <a:t>경북대학교 </a:t>
            </a:r>
            <a:r>
              <a:rPr lang="ko-KR" altLang="en-US" dirty="0" err="1" smtClean="0">
                <a:ea typeface="굴림" pitchFamily="50" charset="-127"/>
              </a:rPr>
              <a:t>고에너지</a:t>
            </a:r>
            <a:r>
              <a:rPr lang="ko-KR" altLang="en-US" dirty="0" smtClean="0">
                <a:ea typeface="굴림" pitchFamily="50" charset="-127"/>
              </a:rPr>
              <a:t> 물리연구소 이직입니다</a:t>
            </a:r>
            <a:r>
              <a:rPr lang="en-US" altLang="ko-KR" dirty="0" smtClean="0">
                <a:ea typeface="굴림" pitchFamily="50" charset="-127"/>
              </a:rPr>
              <a:t>. </a:t>
            </a:r>
            <a:r>
              <a:rPr lang="ko-KR" altLang="en-US" dirty="0" smtClean="0">
                <a:ea typeface="굴림" pitchFamily="50" charset="-127"/>
              </a:rPr>
              <a:t>실리콘검출기</a:t>
            </a:r>
            <a:r>
              <a:rPr lang="ko-KR" altLang="en-US" baseline="0" dirty="0" smtClean="0">
                <a:ea typeface="굴림" pitchFamily="50" charset="-127"/>
              </a:rPr>
              <a:t>를 소개해드리겠습니다</a:t>
            </a:r>
            <a:r>
              <a:rPr lang="en-US" altLang="ko-KR" baseline="0" dirty="0" smtClean="0">
                <a:ea typeface="굴림" pitchFamily="50" charset="-127"/>
              </a:rPr>
              <a:t>.</a:t>
            </a:r>
            <a:endParaRPr lang="ko-KR" altLang="en-US" dirty="0" smtClean="0">
              <a:ea typeface="굴림" pitchFamily="50"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제 발표 순서는 실리콘 검출기 종류</a:t>
            </a:r>
            <a:r>
              <a:rPr lang="en-US" altLang="ko-KR" dirty="0" smtClean="0"/>
              <a:t>,</a:t>
            </a:r>
            <a:r>
              <a:rPr lang="en-US" altLang="ko-KR" baseline="0" dirty="0" smtClean="0"/>
              <a:t> </a:t>
            </a:r>
            <a:r>
              <a:rPr lang="ko-KR" altLang="en-US" baseline="0" dirty="0" err="1" smtClean="0"/>
              <a:t>하전입자</a:t>
            </a:r>
            <a:r>
              <a:rPr lang="ko-KR" altLang="en-US" baseline="0" dirty="0" smtClean="0"/>
              <a:t> 및 광자의 실리콘물질과의 상호작용으로 구성된 소개부분</a:t>
            </a:r>
            <a:r>
              <a:rPr lang="en-US" altLang="ko-KR" baseline="0" dirty="0" smtClean="0"/>
              <a:t>, </a:t>
            </a:r>
            <a:r>
              <a:rPr lang="ko-KR" altLang="en-US" baseline="0" dirty="0" smtClean="0"/>
              <a:t>둘째 실리콘의 성질</a:t>
            </a:r>
            <a:r>
              <a:rPr lang="en-US" altLang="ko-KR" baseline="0" dirty="0" smtClean="0"/>
              <a:t>, </a:t>
            </a:r>
            <a:r>
              <a:rPr lang="ko-KR" altLang="en-US" baseline="0" dirty="0" smtClean="0"/>
              <a:t>셋째 실리콘 </a:t>
            </a:r>
            <a:r>
              <a:rPr lang="ko-KR" altLang="en-US" baseline="0" dirty="0" err="1" smtClean="0"/>
              <a:t>하전입자</a:t>
            </a:r>
            <a:r>
              <a:rPr lang="ko-KR" altLang="en-US" baseline="0" dirty="0" smtClean="0"/>
              <a:t> 검출기</a:t>
            </a:r>
            <a:r>
              <a:rPr lang="en-US" altLang="ko-KR" baseline="0" dirty="0" smtClean="0"/>
              <a:t>, </a:t>
            </a:r>
            <a:r>
              <a:rPr lang="ko-KR" altLang="en-US" baseline="0" dirty="0" smtClean="0"/>
              <a:t>넷째 실리콘 </a:t>
            </a:r>
            <a:r>
              <a:rPr lang="ko-KR" altLang="en-US" baseline="0" dirty="0" err="1" smtClean="0"/>
              <a:t>광센서</a:t>
            </a:r>
            <a:r>
              <a:rPr lang="en-US" altLang="ko-KR" baseline="0" dirty="0" smtClean="0"/>
              <a:t>, </a:t>
            </a:r>
            <a:r>
              <a:rPr lang="ko-KR" altLang="en-US" baseline="0" dirty="0" smtClean="0"/>
              <a:t>마지막 </a:t>
            </a:r>
            <a:r>
              <a:rPr lang="en-US" altLang="ko-KR" baseline="0" dirty="0" smtClean="0"/>
              <a:t>Summary</a:t>
            </a:r>
            <a:r>
              <a:rPr lang="ko-KR" altLang="en-US" baseline="0" dirty="0" smtClean="0"/>
              <a:t>의 순서입니다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2</a:t>
            </a:fld>
            <a:endParaRPr lang="ko-KR" altLang="en-US"/>
          </a:p>
        </p:txBody>
      </p:sp>
    </p:spTree>
    <p:extLst>
      <p:ext uri="{BB962C8B-B14F-4D97-AF65-F5344CB8AC3E}">
        <p14:creationId xmlns:p14="http://schemas.microsoft.com/office/powerpoint/2010/main" val="412951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4</a:t>
            </a:fld>
            <a:endParaRPr lang="ko-KR" altLang="en-US"/>
          </a:p>
        </p:txBody>
      </p:sp>
    </p:spTree>
    <p:extLst>
      <p:ext uri="{BB962C8B-B14F-4D97-AF65-F5344CB8AC3E}">
        <p14:creationId xmlns:p14="http://schemas.microsoft.com/office/powerpoint/2010/main" val="165324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6</a:t>
            </a:fld>
            <a:endParaRPr lang="ko-KR" altLang="en-US"/>
          </a:p>
        </p:txBody>
      </p:sp>
    </p:spTree>
    <p:extLst>
      <p:ext uri="{BB962C8B-B14F-4D97-AF65-F5344CB8AC3E}">
        <p14:creationId xmlns:p14="http://schemas.microsoft.com/office/powerpoint/2010/main" val="332657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12</a:t>
            </a:fld>
            <a:endParaRPr lang="ko-KR" altLang="en-US"/>
          </a:p>
        </p:txBody>
      </p:sp>
    </p:spTree>
    <p:extLst>
      <p:ext uri="{BB962C8B-B14F-4D97-AF65-F5344CB8AC3E}">
        <p14:creationId xmlns:p14="http://schemas.microsoft.com/office/powerpoint/2010/main" val="412180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13</a:t>
            </a:fld>
            <a:endParaRPr lang="ko-KR" altLang="en-US"/>
          </a:p>
        </p:txBody>
      </p:sp>
    </p:spTree>
    <p:extLst>
      <p:ext uri="{BB962C8B-B14F-4D97-AF65-F5344CB8AC3E}">
        <p14:creationId xmlns:p14="http://schemas.microsoft.com/office/powerpoint/2010/main" val="38417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21</a:t>
            </a:fld>
            <a:endParaRPr lang="ko-KR" altLang="en-US"/>
          </a:p>
        </p:txBody>
      </p:sp>
    </p:spTree>
    <p:extLst>
      <p:ext uri="{BB962C8B-B14F-4D97-AF65-F5344CB8AC3E}">
        <p14:creationId xmlns:p14="http://schemas.microsoft.com/office/powerpoint/2010/main" val="372501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dirty="0"/>
          </a:p>
        </p:txBody>
      </p:sp>
      <p:sp>
        <p:nvSpPr>
          <p:cNvPr id="153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A3D7DF5-D9CD-4424-885E-8FAAD9CE6B9E}" type="slidenum">
              <a:rPr lang="ja-JP" altLang="en-US"/>
              <a:pPr fontAlgn="base">
                <a:spcBef>
                  <a:spcPct val="0"/>
                </a:spcBef>
                <a:spcAft>
                  <a:spcPct val="0"/>
                </a:spcAft>
              </a:pPr>
              <a:t>47</a:t>
            </a:fld>
            <a:endParaRPr lang="ja-JP" altLang="en-US"/>
          </a:p>
        </p:txBody>
      </p:sp>
    </p:spTree>
    <p:extLst>
      <p:ext uri="{BB962C8B-B14F-4D97-AF65-F5344CB8AC3E}">
        <p14:creationId xmlns:p14="http://schemas.microsoft.com/office/powerpoint/2010/main" val="126936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ko-KR" dirty="0" smtClean="0"/>
              <a:t>PD</a:t>
            </a:r>
            <a:r>
              <a:rPr lang="ko-KR" altLang="en-US" dirty="0" smtClean="0"/>
              <a:t>는 </a:t>
            </a:r>
            <a:r>
              <a:rPr lang="ko-KR" altLang="en-US" dirty="0" err="1" smtClean="0"/>
              <a:t>수광부인</a:t>
            </a:r>
            <a:r>
              <a:rPr lang="ko-KR" altLang="en-US" dirty="0" smtClean="0"/>
              <a:t> </a:t>
            </a:r>
            <a:r>
              <a:rPr lang="en-US" altLang="ko-KR" dirty="0" smtClean="0"/>
              <a:t> photodiode</a:t>
            </a:r>
            <a:r>
              <a:rPr lang="ko-KR" altLang="en-US" dirty="0" smtClean="0"/>
              <a:t>이고</a:t>
            </a:r>
            <a:r>
              <a:rPr lang="en-US" altLang="ko-KR" dirty="0" smtClean="0"/>
              <a:t>, TG</a:t>
            </a:r>
            <a:r>
              <a:rPr lang="ko-KR" altLang="en-US" dirty="0" smtClean="0"/>
              <a:t>는 전하를 전달하는</a:t>
            </a:r>
            <a:r>
              <a:rPr lang="en-US" altLang="ko-KR" dirty="0" smtClean="0"/>
              <a:t> Transmission</a:t>
            </a:r>
            <a:r>
              <a:rPr lang="en-US" altLang="ko-KR" baseline="0" dirty="0" smtClean="0"/>
              <a:t> Gate</a:t>
            </a:r>
            <a:r>
              <a:rPr lang="ko-KR" altLang="en-US" baseline="0" dirty="0" smtClean="0"/>
              <a:t>입니다</a:t>
            </a:r>
            <a:r>
              <a:rPr lang="en-US" altLang="ko-KR" baseline="0" dirty="0" smtClean="0"/>
              <a:t>, </a:t>
            </a:r>
            <a:r>
              <a:rPr lang="ko-KR" altLang="en-US" baseline="0" dirty="0" smtClean="0"/>
              <a:t>전달된 전하는</a:t>
            </a:r>
            <a:r>
              <a:rPr lang="en-US" altLang="ko-KR" baseline="0" dirty="0" smtClean="0"/>
              <a:t> </a:t>
            </a:r>
            <a:r>
              <a:rPr lang="en-US" altLang="ko-KR" sz="1200" b="0" i="0" kern="1200" dirty="0" smtClean="0">
                <a:solidFill>
                  <a:schemeClr val="tx1"/>
                </a:solidFill>
                <a:effectLst/>
                <a:latin typeface="Times New Roman" pitchFamily="18" charset="0"/>
                <a:ea typeface="+mn-ea"/>
                <a:cs typeface="+mn-cs"/>
              </a:rPr>
              <a:t> FD</a:t>
            </a:r>
            <a:r>
              <a:rPr lang="en-US" altLang="ko-KR" sz="1200" b="0" i="0" kern="1200" baseline="0" dirty="0" smtClean="0">
                <a:solidFill>
                  <a:schemeClr val="tx1"/>
                </a:solidFill>
                <a:effectLst/>
                <a:latin typeface="Times New Roman" pitchFamily="18" charset="0"/>
                <a:ea typeface="+mn-ea"/>
                <a:cs typeface="+mn-cs"/>
              </a:rPr>
              <a:t> </a:t>
            </a:r>
            <a:r>
              <a:rPr lang="ko-KR" altLang="en-US" sz="1200" b="0" i="0" kern="1200" baseline="0" dirty="0" smtClean="0">
                <a:solidFill>
                  <a:schemeClr val="tx1"/>
                </a:solidFill>
                <a:effectLst/>
                <a:latin typeface="Times New Roman" pitchFamily="18" charset="0"/>
                <a:ea typeface="+mn-ea"/>
                <a:cs typeface="+mn-cs"/>
              </a:rPr>
              <a:t>즉 </a:t>
            </a:r>
            <a:r>
              <a:rPr lang="en-US" altLang="ko-KR" sz="1200" b="1" i="0" kern="1200" dirty="0" smtClean="0">
                <a:solidFill>
                  <a:schemeClr val="tx1"/>
                </a:solidFill>
                <a:effectLst/>
                <a:latin typeface="Times New Roman" pitchFamily="18" charset="0"/>
                <a:ea typeface="+mn-ea"/>
                <a:cs typeface="+mn-cs"/>
              </a:rPr>
              <a:t>Floating Diffusion</a:t>
            </a:r>
            <a:r>
              <a:rPr lang="ko-KR" altLang="en-US" sz="1200" b="0" i="0" kern="1200" baseline="0" dirty="0" smtClean="0">
                <a:solidFill>
                  <a:schemeClr val="tx1"/>
                </a:solidFill>
                <a:effectLst/>
                <a:latin typeface="Times New Roman" pitchFamily="18" charset="0"/>
                <a:ea typeface="+mn-ea"/>
                <a:cs typeface="+mn-cs"/>
              </a:rPr>
              <a:t>에서 전압으로 변환됩니다</a:t>
            </a:r>
            <a:r>
              <a:rPr lang="en-US" altLang="ko-KR" sz="1200" b="0" i="0" kern="1200" baseline="0" dirty="0" smtClean="0">
                <a:solidFill>
                  <a:schemeClr val="tx1"/>
                </a:solidFill>
                <a:effectLst/>
                <a:latin typeface="Times New Roman" pitchFamily="18"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ko-KR" dirty="0" smtClean="0"/>
              <a:t>SF =source</a:t>
            </a:r>
            <a:r>
              <a:rPr lang="en-US" altLang="ko-KR" baseline="0" dirty="0" smtClean="0"/>
              <a:t> follower = Buffer, SEL = line selection, RS= Reset</a:t>
            </a:r>
            <a:endParaRPr lang="ko-KR" altLang="en-US" dirty="0"/>
          </a:p>
        </p:txBody>
      </p:sp>
      <p:sp>
        <p:nvSpPr>
          <p:cNvPr id="4" name="슬라이드 번호 개체 틀 3"/>
          <p:cNvSpPr>
            <a:spLocks noGrp="1"/>
          </p:cNvSpPr>
          <p:nvPr>
            <p:ph type="sldNum" sz="quarter" idx="10"/>
          </p:nvPr>
        </p:nvSpPr>
        <p:spPr/>
        <p:txBody>
          <a:bodyPr/>
          <a:lstStyle/>
          <a:p>
            <a:pPr>
              <a:defRPr/>
            </a:pPr>
            <a:fld id="{E1BE7D6E-B194-4E43-9572-F20B24CE064D}" type="slidenum">
              <a:rPr lang="ko-KR" altLang="en-US" smtClean="0"/>
              <a:pPr>
                <a:defRPr/>
              </a:pPr>
              <a:t>54</a:t>
            </a:fld>
            <a:endParaRPr lang="ko-KR" altLang="en-US"/>
          </a:p>
        </p:txBody>
      </p:sp>
    </p:spTree>
    <p:extLst>
      <p:ext uri="{BB962C8B-B14F-4D97-AF65-F5344CB8AC3E}">
        <p14:creationId xmlns:p14="http://schemas.microsoft.com/office/powerpoint/2010/main" val="159636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5"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66CC42D4-8BFB-4799-B671-1E4599148CB8}" type="slidenum">
              <a:rPr lang="ko-KR" altLang="en-US"/>
              <a:pPr>
                <a:defRPr/>
              </a:pPr>
              <a:t>‹#›</a:t>
            </a:fld>
            <a:endParaRPr lang="ko-KR" altLang="en-US"/>
          </a:p>
        </p:txBody>
      </p:sp>
    </p:spTree>
    <p:extLst>
      <p:ext uri="{BB962C8B-B14F-4D97-AF65-F5344CB8AC3E}">
        <p14:creationId xmlns:p14="http://schemas.microsoft.com/office/powerpoint/2010/main" val="31643969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5"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5988D9D-00CF-4607-BD29-4C7A792F5E59}" type="slidenum">
              <a:rPr lang="ko-KR" altLang="en-US"/>
              <a:pPr>
                <a:defRPr/>
              </a:pPr>
              <a:t>‹#›</a:t>
            </a:fld>
            <a:endParaRPr lang="ko-KR" altLang="en-US"/>
          </a:p>
        </p:txBody>
      </p:sp>
    </p:spTree>
    <p:extLst>
      <p:ext uri="{BB962C8B-B14F-4D97-AF65-F5344CB8AC3E}">
        <p14:creationId xmlns:p14="http://schemas.microsoft.com/office/powerpoint/2010/main" val="109602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5"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0578965-4C09-423A-AF61-7D7BFCA2CCC3}" type="slidenum">
              <a:rPr lang="ko-KR" altLang="en-US"/>
              <a:pPr>
                <a:defRPr/>
              </a:pPr>
              <a:t>‹#›</a:t>
            </a:fld>
            <a:endParaRPr lang="ko-KR" altLang="en-US"/>
          </a:p>
        </p:txBody>
      </p:sp>
    </p:spTree>
    <p:extLst>
      <p:ext uri="{BB962C8B-B14F-4D97-AF65-F5344CB8AC3E}">
        <p14:creationId xmlns:p14="http://schemas.microsoft.com/office/powerpoint/2010/main" val="27162771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1995487"/>
            <a:ext cx="7772400" cy="1362075"/>
          </a:xfrm>
        </p:spPr>
        <p:txBody>
          <a:bodyPr anchor="t"/>
          <a:lstStyle>
            <a:lvl1pPr algn="ctr">
              <a:defRPr sz="4000" b="1" cap="all"/>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10622917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bg>
      <p:bgRef idx="1001">
        <a:schemeClr val="bg1"/>
      </p:bgRef>
    </p:bg>
    <p:spTree>
      <p:nvGrpSpPr>
        <p:cNvPr id="1" name=""/>
        <p:cNvGrpSpPr/>
        <p:nvPr/>
      </p:nvGrpSpPr>
      <p:grpSpPr>
        <a:xfrm>
          <a:off x="0" y="0"/>
          <a:ext cx="0" cy="0"/>
          <a:chOff x="0" y="0"/>
          <a:chExt cx="0" cy="0"/>
        </a:xfrm>
      </p:grpSpPr>
      <p:sp>
        <p:nvSpPr>
          <p:cNvPr id="6" name="직사각형 5"/>
          <p:cNvSpPr/>
          <p:nvPr userDrawn="1"/>
        </p:nvSpPr>
        <p:spPr>
          <a:xfrm>
            <a:off x="457200" y="673614"/>
            <a:ext cx="8220075" cy="46037"/>
          </a:xfrm>
          <a:prstGeom prst="rect">
            <a:avLst/>
          </a:prstGeom>
          <a:gradFill flip="none" rotWithShape="1">
            <a:gsLst>
              <a:gs pos="0">
                <a:srgbClr val="0319BD"/>
              </a:gs>
              <a:gs pos="39999">
                <a:srgbClr val="85C2FF"/>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kumimoji="1" lang="ko-KR" altLang="en-US" b="1">
              <a:solidFill>
                <a:prstClr val="white"/>
              </a:solidFill>
            </a:endParaRPr>
          </a:p>
        </p:txBody>
      </p:sp>
      <p:sp>
        <p:nvSpPr>
          <p:cNvPr id="2" name="제목 1"/>
          <p:cNvSpPr>
            <a:spLocks noGrp="1"/>
          </p:cNvSpPr>
          <p:nvPr>
            <p:ph type="title"/>
          </p:nvPr>
        </p:nvSpPr>
        <p:spPr>
          <a:xfrm>
            <a:off x="342870" y="1560"/>
            <a:ext cx="8229600" cy="928686"/>
          </a:xfrm>
        </p:spPr>
        <p:txBody>
          <a:bodyPr/>
          <a:lstStyle>
            <a:lvl1pPr algn="l">
              <a:defRPr sz="2400" b="1"/>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500034" y="1214422"/>
            <a:ext cx="8229600" cy="5286412"/>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9" name="TextBox 8"/>
          <p:cNvSpPr txBox="1"/>
          <p:nvPr userDrawn="1"/>
        </p:nvSpPr>
        <p:spPr>
          <a:xfrm>
            <a:off x="0" y="6597352"/>
            <a:ext cx="1115616" cy="246221"/>
          </a:xfrm>
          <a:prstGeom prst="rect">
            <a:avLst/>
          </a:prstGeom>
          <a:noFill/>
        </p:spPr>
        <p:txBody>
          <a:bodyPr wrap="square" rtlCol="0">
            <a:spAutoFit/>
          </a:bodyPr>
          <a:lstStyle/>
          <a:p>
            <a:pPr eaLnBrk="1" latinLnBrk="1" hangingPunct="1"/>
            <a:fld id="{CA6A9C0B-1AC6-4F30-BA19-4D4635684B62}" type="datetime1">
              <a:rPr kumimoji="1" lang="ko-KR" altLang="en-US" sz="1000" b="1" smtClean="0">
                <a:solidFill>
                  <a:prstClr val="black"/>
                </a:solidFill>
                <a:latin typeface="맑은 고딕"/>
                <a:ea typeface="굴림" charset="-127"/>
              </a:rPr>
              <a:pPr eaLnBrk="1" latinLnBrk="1" hangingPunct="1"/>
              <a:t>2022-01-17</a:t>
            </a:fld>
            <a:endParaRPr kumimoji="1" lang="ko-KR" altLang="en-US" sz="1000" b="1" dirty="0">
              <a:solidFill>
                <a:prstClr val="black"/>
              </a:solidFill>
              <a:latin typeface="맑은 고딕"/>
              <a:ea typeface="굴림" charset="-127"/>
            </a:endParaRPr>
          </a:p>
        </p:txBody>
      </p:sp>
      <p:sp>
        <p:nvSpPr>
          <p:cNvPr id="11" name="TextBox 10"/>
          <p:cNvSpPr txBox="1"/>
          <p:nvPr userDrawn="1"/>
        </p:nvSpPr>
        <p:spPr>
          <a:xfrm>
            <a:off x="6635012" y="6597352"/>
            <a:ext cx="2508988" cy="246221"/>
          </a:xfrm>
          <a:prstGeom prst="rect">
            <a:avLst/>
          </a:prstGeom>
          <a:noFill/>
        </p:spPr>
        <p:txBody>
          <a:bodyPr wrap="square" rtlCol="0">
            <a:spAutoFit/>
          </a:bodyPr>
          <a:lstStyle/>
          <a:p>
            <a:pPr algn="r" eaLnBrk="1" latinLnBrk="1" hangingPunct="1">
              <a:defRPr/>
            </a:pPr>
            <a:fld id="{0DE5C73F-DA03-4D64-95C3-6C56DF7875B0}" type="slidenum">
              <a:rPr kumimoji="1" lang="ko-KR" altLang="en-US" sz="1000" b="1" smtClean="0">
                <a:solidFill>
                  <a:prstClr val="black"/>
                </a:solidFill>
                <a:latin typeface="굴림" charset="-127"/>
                <a:ea typeface="굴림" charset="-127"/>
              </a:rPr>
              <a:pPr algn="r" eaLnBrk="1" latinLnBrk="1" hangingPunct="1">
                <a:defRPr/>
              </a:pPr>
              <a:t>‹#›</a:t>
            </a:fld>
            <a:endParaRPr kumimoji="1" lang="ko-KR" altLang="en-US" sz="1000" b="1" dirty="0" smtClean="0">
              <a:solidFill>
                <a:prstClr val="black"/>
              </a:solidFill>
              <a:latin typeface="굴림" charset="-127"/>
              <a:ea typeface="굴림" charset="-127"/>
            </a:endParaRPr>
          </a:p>
        </p:txBody>
      </p:sp>
    </p:spTree>
    <p:extLst>
      <p:ext uri="{BB962C8B-B14F-4D97-AF65-F5344CB8AC3E}">
        <p14:creationId xmlns:p14="http://schemas.microsoft.com/office/powerpoint/2010/main" val="29309639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r>
              <a:rPr lang="en-US" altLang="ko-KR" smtClean="0">
                <a:solidFill>
                  <a:prstClr val="black">
                    <a:tint val="75000"/>
                  </a:prstClr>
                </a:solidFill>
              </a:rPr>
              <a:t>2022-01-17</a:t>
            </a:r>
            <a:endParaRPr lang="ko-KR" altLang="en-US">
              <a:solidFill>
                <a:prstClr val="black">
                  <a:tint val="75000"/>
                </a:prstClr>
              </a:solidFill>
            </a:endParaRPr>
          </a:p>
        </p:txBody>
      </p:sp>
      <p:sp>
        <p:nvSpPr>
          <p:cNvPr id="4" name="바닥글 개체 틀 4"/>
          <p:cNvSpPr>
            <a:spLocks noGrp="1"/>
          </p:cNvSpPr>
          <p:nvPr>
            <p:ph type="ftr" sz="quarter" idx="11"/>
          </p:nvPr>
        </p:nvSpPr>
        <p:spPr/>
        <p:txBody>
          <a:bodyPr/>
          <a:lstStyle>
            <a:lvl1pPr>
              <a:defRPr/>
            </a:lvl1pPr>
          </a:lstStyle>
          <a:p>
            <a:pPr>
              <a:defRPr/>
            </a:pPr>
            <a:r>
              <a:rPr lang="en-US" altLang="ko-KR" smtClean="0">
                <a:solidFill>
                  <a:prstClr val="black">
                    <a:tint val="75000"/>
                  </a:prstClr>
                </a:solidFill>
              </a:rPr>
              <a:t>SPDAK2022</a:t>
            </a:r>
            <a:endParaRPr lang="ko-KR" altLang="en-US">
              <a:solidFill>
                <a:prstClr val="black">
                  <a:tint val="75000"/>
                </a:prstClr>
              </a:solidFill>
            </a:endParaRPr>
          </a:p>
        </p:txBody>
      </p:sp>
      <p:sp>
        <p:nvSpPr>
          <p:cNvPr id="5" name="슬라이드 번호 개체 틀 5"/>
          <p:cNvSpPr>
            <a:spLocks noGrp="1"/>
          </p:cNvSpPr>
          <p:nvPr>
            <p:ph type="sldNum" sz="quarter" idx="12"/>
          </p:nvPr>
        </p:nvSpPr>
        <p:spPr/>
        <p:txBody>
          <a:bodyPr/>
          <a:lstStyle>
            <a:lvl1pPr>
              <a:defRPr/>
            </a:lvl1pPr>
          </a:lstStyle>
          <a:p>
            <a:pPr>
              <a:defRPr/>
            </a:pPr>
            <a:fld id="{52963DDB-6E4C-487E-91DA-B328EBA00E6B}" type="slidenum">
              <a:rPr lang="ko-KR" altLang="en-US">
                <a:solidFill>
                  <a:prstClr val="black">
                    <a:tint val="75000"/>
                  </a:prstClr>
                </a:solidFill>
              </a:rPr>
              <a:pPr>
                <a:defRPr/>
              </a:pPr>
              <a:t>‹#›</a:t>
            </a:fld>
            <a:endParaRPr lang="ko-KR" altLang="en-US">
              <a:solidFill>
                <a:prstClr val="black">
                  <a:tint val="75000"/>
                </a:prstClr>
              </a:solidFill>
            </a:endParaRPr>
          </a:p>
        </p:txBody>
      </p:sp>
    </p:spTree>
    <p:extLst>
      <p:ext uri="{BB962C8B-B14F-4D97-AF65-F5344CB8AC3E}">
        <p14:creationId xmlns:p14="http://schemas.microsoft.com/office/powerpoint/2010/main" val="260681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r>
              <a:rPr lang="en-US" altLang="ko-KR" smtClean="0">
                <a:solidFill>
                  <a:prstClr val="black">
                    <a:tint val="75000"/>
                  </a:prstClr>
                </a:solidFill>
              </a:rPr>
              <a:t>2022-01-17</a:t>
            </a:r>
            <a:endParaRPr lang="ko-KR" altLang="en-US">
              <a:solidFill>
                <a:prstClr val="black">
                  <a:tint val="75000"/>
                </a:prstClr>
              </a:solidFill>
            </a:endParaRPr>
          </a:p>
        </p:txBody>
      </p:sp>
      <p:sp>
        <p:nvSpPr>
          <p:cNvPr id="3" name="바닥글 개체 틀 4"/>
          <p:cNvSpPr>
            <a:spLocks noGrp="1"/>
          </p:cNvSpPr>
          <p:nvPr>
            <p:ph type="ftr" sz="quarter" idx="11"/>
          </p:nvPr>
        </p:nvSpPr>
        <p:spPr/>
        <p:txBody>
          <a:bodyPr/>
          <a:lstStyle>
            <a:lvl1pPr>
              <a:defRPr/>
            </a:lvl1pPr>
          </a:lstStyle>
          <a:p>
            <a:pPr>
              <a:defRPr/>
            </a:pPr>
            <a:r>
              <a:rPr lang="en-US" altLang="ko-KR" smtClean="0">
                <a:solidFill>
                  <a:prstClr val="black">
                    <a:tint val="75000"/>
                  </a:prstClr>
                </a:solidFill>
              </a:rPr>
              <a:t>SPDAK2022</a:t>
            </a:r>
            <a:endParaRPr lang="ko-KR" altLang="en-US">
              <a:solidFill>
                <a:prstClr val="black">
                  <a:tint val="75000"/>
                </a:prstClr>
              </a:solidFill>
            </a:endParaRPr>
          </a:p>
        </p:txBody>
      </p:sp>
      <p:sp>
        <p:nvSpPr>
          <p:cNvPr id="4" name="슬라이드 번호 개체 틀 5"/>
          <p:cNvSpPr>
            <a:spLocks noGrp="1"/>
          </p:cNvSpPr>
          <p:nvPr>
            <p:ph type="sldNum" sz="quarter" idx="12"/>
          </p:nvPr>
        </p:nvSpPr>
        <p:spPr/>
        <p:txBody>
          <a:bodyPr/>
          <a:lstStyle>
            <a:lvl1pPr>
              <a:defRPr/>
            </a:lvl1pPr>
          </a:lstStyle>
          <a:p>
            <a:pPr>
              <a:defRPr/>
            </a:pPr>
            <a:fld id="{5B27CA5E-07CD-4D13-B06C-EEA0FC562323}" type="slidenum">
              <a:rPr lang="ko-KR" altLang="en-US">
                <a:solidFill>
                  <a:prstClr val="black">
                    <a:tint val="75000"/>
                  </a:prstClr>
                </a:solidFill>
              </a:rPr>
              <a:pPr>
                <a:defRPr/>
              </a:pPr>
              <a:t>‹#›</a:t>
            </a:fld>
            <a:endParaRPr lang="ko-KR" altLang="en-US">
              <a:solidFill>
                <a:prstClr val="black">
                  <a:tint val="75000"/>
                </a:prstClr>
              </a:solidFill>
            </a:endParaRPr>
          </a:p>
        </p:txBody>
      </p:sp>
    </p:spTree>
    <p:extLst>
      <p:ext uri="{BB962C8B-B14F-4D97-AF65-F5344CB8AC3E}">
        <p14:creationId xmlns:p14="http://schemas.microsoft.com/office/powerpoint/2010/main" val="27226255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빈 화면">
    <p:spTree>
      <p:nvGrpSpPr>
        <p:cNvPr id="1" name=""/>
        <p:cNvGrpSpPr/>
        <p:nvPr/>
      </p:nvGrpSpPr>
      <p:grpSpPr>
        <a:xfrm>
          <a:off x="0" y="0"/>
          <a:ext cx="0" cy="0"/>
          <a:chOff x="0" y="0"/>
          <a:chExt cx="0" cy="0"/>
        </a:xfrm>
      </p:grpSpPr>
      <p:grpSp>
        <p:nvGrpSpPr>
          <p:cNvPr id="6" name="그룹 5"/>
          <p:cNvGrpSpPr/>
          <p:nvPr userDrawn="1"/>
        </p:nvGrpSpPr>
        <p:grpSpPr>
          <a:xfrm>
            <a:off x="122744" y="44624"/>
            <a:ext cx="1728192" cy="410848"/>
            <a:chOff x="489600" y="3804593"/>
            <a:chExt cx="1728192" cy="410848"/>
          </a:xfrm>
        </p:grpSpPr>
        <p:sp>
          <p:nvSpPr>
            <p:cNvPr id="7" name="Rectangle 10"/>
            <p:cNvSpPr>
              <a:spLocks noChangeArrowheads="1"/>
            </p:cNvSpPr>
            <p:nvPr/>
          </p:nvSpPr>
          <p:spPr bwMode="auto">
            <a:xfrm flipH="1">
              <a:off x="489600" y="3927441"/>
              <a:ext cx="63360" cy="288000"/>
            </a:xfrm>
            <a:prstGeom prst="rect">
              <a:avLst/>
            </a:prstGeom>
            <a:solidFill>
              <a:srgbClr val="0000FF"/>
            </a:solidFill>
            <a:ln w="9525">
              <a:noFill/>
              <a:miter lim="800000"/>
              <a:headEnd/>
              <a:tailEnd/>
            </a:ln>
          </p:spPr>
          <p:txBody>
            <a:bodyPr wrap="none" anchor="ctr"/>
            <a:lstStyle/>
            <a:p>
              <a:pPr eaLnBrk="1" latinLnBrk="1" hangingPunct="1"/>
              <a:endParaRPr kumimoji="1" lang="ko-KR" altLang="en-US" sz="1600" b="1" dirty="0">
                <a:solidFill>
                  <a:prstClr val="black"/>
                </a:solidFill>
                <a:latin typeface="굴림" charset="-127"/>
                <a:ea typeface="굴림" charset="-127"/>
              </a:endParaRPr>
            </a:p>
          </p:txBody>
        </p:sp>
        <p:sp>
          <p:nvSpPr>
            <p:cNvPr id="8" name="Rectangle 12"/>
            <p:cNvSpPr>
              <a:spLocks noChangeArrowheads="1"/>
            </p:cNvSpPr>
            <p:nvPr/>
          </p:nvSpPr>
          <p:spPr bwMode="auto">
            <a:xfrm>
              <a:off x="554403" y="3938442"/>
              <a:ext cx="1663389" cy="276999"/>
            </a:xfrm>
            <a:prstGeom prst="rect">
              <a:avLst/>
            </a:prstGeom>
            <a:noFill/>
            <a:ln w="9525">
              <a:noFill/>
              <a:miter lim="800000"/>
              <a:headEnd/>
              <a:tailEnd/>
            </a:ln>
          </p:spPr>
          <p:txBody>
            <a:bodyPr wrap="square" anchor="ctr">
              <a:spAutoFit/>
            </a:bodyPr>
            <a:lstStyle/>
            <a:p>
              <a:pPr latinLnBrk="1"/>
              <a:r>
                <a:rPr kumimoji="1" lang="ko-KR" altLang="en-US" sz="1200" b="1" dirty="0" smtClean="0">
                  <a:solidFill>
                    <a:srgbClr val="000066"/>
                  </a:solidFill>
                  <a:latin typeface="맑은 고딕" pitchFamily="50" charset="-127"/>
                </a:rPr>
                <a:t>차세대 광센서 연구실</a:t>
              </a:r>
              <a:endParaRPr kumimoji="1" lang="en-US" altLang="ko-KR" sz="1200" b="1" dirty="0">
                <a:solidFill>
                  <a:srgbClr val="000066"/>
                </a:solidFill>
                <a:latin typeface="맑은 고딕" pitchFamily="50" charset="-127"/>
              </a:endParaRPr>
            </a:p>
          </p:txBody>
        </p:sp>
        <p:sp>
          <p:nvSpPr>
            <p:cNvPr id="9" name="Text Box 10"/>
            <p:cNvSpPr txBox="1">
              <a:spLocks noChangeArrowheads="1"/>
            </p:cNvSpPr>
            <p:nvPr/>
          </p:nvSpPr>
          <p:spPr bwMode="auto">
            <a:xfrm>
              <a:off x="583203" y="3804593"/>
              <a:ext cx="1144865" cy="215444"/>
            </a:xfrm>
            <a:prstGeom prst="rect">
              <a:avLst/>
            </a:prstGeom>
            <a:noFill/>
            <a:ln w="9525">
              <a:noFill/>
              <a:miter lim="800000"/>
              <a:headEnd/>
              <a:tailEnd/>
            </a:ln>
          </p:spPr>
          <p:txBody>
            <a:bodyPr wrap="none">
              <a:spAutoFit/>
            </a:bodyPr>
            <a:lstStyle/>
            <a:p>
              <a:pPr defTabSz="874713" eaLnBrk="1" latinLnBrk="1" hangingPunct="1"/>
              <a:r>
                <a:rPr kumimoji="1" lang="ko-KR" altLang="en-US" sz="800" b="1" dirty="0" smtClean="0">
                  <a:solidFill>
                    <a:srgbClr val="000066"/>
                  </a:solidFill>
                  <a:latin typeface="맑은 고딕" pitchFamily="50" charset="-127"/>
                </a:rPr>
                <a:t>국방특화연구실 사업</a:t>
              </a:r>
              <a:endParaRPr kumimoji="1" lang="ko-KR" altLang="en-US" sz="800" b="1" dirty="0">
                <a:solidFill>
                  <a:srgbClr val="000066"/>
                </a:solidFill>
                <a:latin typeface="맑은 고딕" pitchFamily="50" charset="-127"/>
              </a:endParaRPr>
            </a:p>
          </p:txBody>
        </p:sp>
      </p:grpSp>
      <p:sp>
        <p:nvSpPr>
          <p:cNvPr id="11" name="슬라이드 번호 개체 틀 10"/>
          <p:cNvSpPr>
            <a:spLocks noGrp="1"/>
          </p:cNvSpPr>
          <p:nvPr>
            <p:ph type="sldNum" sz="quarter" idx="11"/>
          </p:nvPr>
        </p:nvSpPr>
        <p:spPr>
          <a:xfrm>
            <a:off x="106934" y="6590309"/>
            <a:ext cx="678852" cy="295075"/>
          </a:xfrm>
        </p:spPr>
        <p:txBody>
          <a:bodyPr/>
          <a:lstStyle>
            <a:lvl1pPr algn="l">
              <a:defRPr>
                <a:solidFill>
                  <a:srgbClr val="0000FF"/>
                </a:solidFill>
              </a:defRPr>
            </a:lvl1pPr>
          </a:lstStyle>
          <a:p>
            <a:fld id="{125A1DD0-7482-4720-B42D-E88917ED6346}" type="slidenum">
              <a:rPr lang="ko-KR" altLang="en-US" smtClean="0"/>
              <a:pPr/>
              <a:t>‹#›</a:t>
            </a:fld>
            <a:endParaRPr lang="ko-KR" altLang="en-US" dirty="0"/>
          </a:p>
        </p:txBody>
      </p:sp>
      <p:sp>
        <p:nvSpPr>
          <p:cNvPr id="13" name="제목 12"/>
          <p:cNvSpPr>
            <a:spLocks noGrp="1"/>
          </p:cNvSpPr>
          <p:nvPr>
            <p:ph type="title"/>
          </p:nvPr>
        </p:nvSpPr>
        <p:spPr>
          <a:xfrm>
            <a:off x="0" y="548680"/>
            <a:ext cx="9144000" cy="346049"/>
          </a:xfrm>
          <a:solidFill>
            <a:schemeClr val="accent5">
              <a:lumMod val="20000"/>
              <a:lumOff val="80000"/>
            </a:schemeClr>
          </a:solidFill>
        </p:spPr>
        <p:txBody>
          <a:bodyPr>
            <a:noAutofit/>
          </a:bodyPr>
          <a:lstStyle>
            <a:lvl1pPr algn="l">
              <a:defRPr sz="2000" b="1">
                <a:solidFill>
                  <a:srgbClr val="000066"/>
                </a:solidFill>
              </a:defRPr>
            </a:lvl1pPr>
          </a:lstStyle>
          <a:p>
            <a:r>
              <a:rPr lang="ko-KR" altLang="en-US" dirty="0" smtClean="0"/>
              <a:t>마스터 제목 스타일 편집</a:t>
            </a:r>
            <a:endParaRPr lang="ko-KR" altLang="en-US" dirty="0"/>
          </a:p>
        </p:txBody>
      </p:sp>
      <p:sp>
        <p:nvSpPr>
          <p:cNvPr id="15" name="내용 개체 틀 2"/>
          <p:cNvSpPr>
            <a:spLocks noGrp="1"/>
          </p:cNvSpPr>
          <p:nvPr>
            <p:ph idx="1"/>
          </p:nvPr>
        </p:nvSpPr>
        <p:spPr>
          <a:xfrm>
            <a:off x="251520" y="908720"/>
            <a:ext cx="8640960" cy="5400600"/>
          </a:xfrm>
        </p:spPr>
        <p:txBody>
          <a:bodyPr>
            <a:normAutofit/>
          </a:bodyPr>
          <a:lstStyle>
            <a:lvl1pPr marL="514350" indent="-427038" algn="ctr">
              <a:lnSpc>
                <a:spcPct val="150000"/>
              </a:lnSpc>
              <a:buFont typeface="+mj-lt"/>
              <a:buNone/>
              <a:defRPr sz="2400" b="1" u="none">
                <a:solidFill>
                  <a:srgbClr val="0000FF"/>
                </a:solidFill>
              </a:defRPr>
            </a:lvl1pPr>
            <a:lvl2pPr marL="803275" indent="-346075">
              <a:lnSpc>
                <a:spcPct val="150000"/>
              </a:lnSpc>
              <a:spcBef>
                <a:spcPts val="600"/>
              </a:spcBef>
              <a:buFont typeface="+mj-lt"/>
              <a:buAutoNum type="arabicParenR"/>
              <a:defRPr sz="1600">
                <a:solidFill>
                  <a:srgbClr val="000066"/>
                </a:solidFill>
              </a:defRPr>
            </a:lvl2pPr>
            <a:lvl3pPr>
              <a:lnSpc>
                <a:spcPct val="150000"/>
              </a:lnSpc>
              <a:spcBef>
                <a:spcPts val="600"/>
              </a:spcBef>
              <a:buFont typeface="Wingdings" pitchFamily="2" charset="2"/>
              <a:buChar char="§"/>
              <a:defRPr sz="1600">
                <a:solidFill>
                  <a:srgbClr val="000066"/>
                </a:solidFill>
              </a:defRPr>
            </a:lvl3pPr>
            <a:lvl4pPr>
              <a:lnSpc>
                <a:spcPct val="150000"/>
              </a:lnSpc>
              <a:spcBef>
                <a:spcPts val="600"/>
              </a:spcBef>
              <a:defRPr sz="1600">
                <a:solidFill>
                  <a:srgbClr val="000066"/>
                </a:solidFill>
              </a:defRPr>
            </a:lvl4pPr>
            <a:lvl5pPr>
              <a:lnSpc>
                <a:spcPct val="150000"/>
              </a:lnSpc>
              <a:spcBef>
                <a:spcPts val="600"/>
              </a:spcBef>
              <a:defRPr sz="1600">
                <a:solidFill>
                  <a:srgbClr val="000066"/>
                </a:solidFill>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18" name="Rectangle 10"/>
          <p:cNvSpPr>
            <a:spLocks noChangeArrowheads="1"/>
          </p:cNvSpPr>
          <p:nvPr userDrawn="1"/>
        </p:nvSpPr>
        <p:spPr bwMode="auto">
          <a:xfrm flipH="1">
            <a:off x="107504" y="6628319"/>
            <a:ext cx="63360" cy="180000"/>
          </a:xfrm>
          <a:prstGeom prst="rect">
            <a:avLst/>
          </a:prstGeom>
          <a:solidFill>
            <a:srgbClr val="0000FF"/>
          </a:solidFill>
          <a:ln w="9525">
            <a:noFill/>
            <a:miter lim="800000"/>
            <a:headEnd/>
            <a:tailEnd/>
          </a:ln>
        </p:spPr>
        <p:txBody>
          <a:bodyPr wrap="none" anchor="ctr"/>
          <a:lstStyle/>
          <a:p>
            <a:pPr eaLnBrk="1" latinLnBrk="1" hangingPunct="1"/>
            <a:endParaRPr kumimoji="1" lang="ko-KR" altLang="en-US" sz="1600" b="1" dirty="0">
              <a:solidFill>
                <a:prstClr val="black"/>
              </a:solidFill>
              <a:latin typeface="굴림" charset="-127"/>
              <a:ea typeface="굴림" charset="-127"/>
            </a:endParaRPr>
          </a:p>
        </p:txBody>
      </p:sp>
      <p:pic>
        <p:nvPicPr>
          <p:cNvPr id="10" name="Picture 2"/>
          <p:cNvPicPr>
            <a:picLocks noChangeAspect="1" noChangeArrowheads="1"/>
          </p:cNvPicPr>
          <p:nvPr userDrawn="1"/>
        </p:nvPicPr>
        <p:blipFill>
          <a:blip r:embed="rId2" cstate="email"/>
          <a:srcRect/>
          <a:stretch>
            <a:fillRect/>
          </a:stretch>
        </p:blipFill>
        <p:spPr bwMode="auto">
          <a:xfrm>
            <a:off x="7518864" y="0"/>
            <a:ext cx="1625135" cy="500042"/>
          </a:xfrm>
          <a:prstGeom prst="rect">
            <a:avLst/>
          </a:prstGeom>
          <a:noFill/>
          <a:ln w="9525">
            <a:noFill/>
            <a:miter lim="800000"/>
            <a:headEnd/>
            <a:tailEnd/>
          </a:ln>
          <a:effectLst/>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4368" y="6381328"/>
            <a:ext cx="1259631" cy="401675"/>
          </a:xfrm>
          <a:prstGeom prst="rect">
            <a:avLst/>
          </a:prstGeom>
        </p:spPr>
      </p:pic>
    </p:spTree>
    <p:extLst>
      <p:ext uri="{BB962C8B-B14F-4D97-AF65-F5344CB8AC3E}">
        <p14:creationId xmlns:p14="http://schemas.microsoft.com/office/powerpoint/2010/main" val="26999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74022" indent="0" algn="ctr">
              <a:buNone/>
              <a:defRPr>
                <a:solidFill>
                  <a:schemeClr val="tx1">
                    <a:tint val="75000"/>
                  </a:schemeClr>
                </a:solidFill>
              </a:defRPr>
            </a:lvl2pPr>
            <a:lvl3pPr marL="948042" indent="0" algn="ctr">
              <a:buNone/>
              <a:defRPr>
                <a:solidFill>
                  <a:schemeClr val="tx1">
                    <a:tint val="75000"/>
                  </a:schemeClr>
                </a:solidFill>
              </a:defRPr>
            </a:lvl3pPr>
            <a:lvl4pPr marL="1422062" indent="0" algn="ctr">
              <a:buNone/>
              <a:defRPr>
                <a:solidFill>
                  <a:schemeClr val="tx1">
                    <a:tint val="75000"/>
                  </a:schemeClr>
                </a:solidFill>
              </a:defRPr>
            </a:lvl4pPr>
            <a:lvl5pPr marL="1896082" indent="0" algn="ctr">
              <a:buNone/>
              <a:defRPr>
                <a:solidFill>
                  <a:schemeClr val="tx1">
                    <a:tint val="75000"/>
                  </a:schemeClr>
                </a:solidFill>
              </a:defRPr>
            </a:lvl5pPr>
            <a:lvl6pPr marL="2370104" indent="0" algn="ctr">
              <a:buNone/>
              <a:defRPr>
                <a:solidFill>
                  <a:schemeClr val="tx1">
                    <a:tint val="75000"/>
                  </a:schemeClr>
                </a:solidFill>
              </a:defRPr>
            </a:lvl6pPr>
            <a:lvl7pPr marL="2844124" indent="0" algn="ctr">
              <a:buNone/>
              <a:defRPr>
                <a:solidFill>
                  <a:schemeClr val="tx1">
                    <a:tint val="75000"/>
                  </a:schemeClr>
                </a:solidFill>
              </a:defRPr>
            </a:lvl7pPr>
            <a:lvl8pPr marL="3318146" indent="0" algn="ctr">
              <a:buNone/>
              <a:defRPr>
                <a:solidFill>
                  <a:schemeClr val="tx1">
                    <a:tint val="75000"/>
                  </a:schemeClr>
                </a:solidFill>
              </a:defRPr>
            </a:lvl8pPr>
            <a:lvl9pPr marL="3792166" indent="0" algn="ctr">
              <a:buNone/>
              <a:defRPr>
                <a:solidFill>
                  <a:schemeClr val="tx1">
                    <a:tint val="75000"/>
                  </a:schemeClr>
                </a:solidFill>
              </a:defRPr>
            </a:lvl9pPr>
          </a:lstStyle>
          <a:p>
            <a:r>
              <a:rPr lang="es-ES" smtClean="0"/>
              <a:t>Haga clic para modificar el estilo de subtítulo del patrón</a:t>
            </a:r>
            <a:endParaRPr lang="en-GB"/>
          </a:p>
        </p:txBody>
      </p:sp>
      <p:sp>
        <p:nvSpPr>
          <p:cNvPr id="4" name="3 Marcador de fecha"/>
          <p:cNvSpPr>
            <a:spLocks noGrp="1"/>
          </p:cNvSpPr>
          <p:nvPr>
            <p:ph type="dt" sz="half" idx="10"/>
          </p:nvPr>
        </p:nvSpPr>
        <p:spPr/>
        <p:txBody>
          <a:bodyPr/>
          <a:lstStyle>
            <a:lvl1pPr>
              <a:defRPr/>
            </a:lvl1pPr>
          </a:lstStyle>
          <a:p>
            <a:r>
              <a:rPr lang="en-US" altLang="ko-KR" smtClean="0">
                <a:solidFill>
                  <a:prstClr val="black">
                    <a:tint val="75000"/>
                  </a:prstClr>
                </a:solidFill>
              </a:rPr>
              <a:t>2022-01-17</a:t>
            </a:r>
            <a:endParaRPr lang="ko-KR" altLang="ko-KR">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r>
              <a:rPr lang="en-US" altLang="ko-KR" smtClean="0">
                <a:solidFill>
                  <a:prstClr val="black">
                    <a:tint val="75000"/>
                  </a:prstClr>
                </a:solidFill>
              </a:rPr>
              <a:t>SPDAK2022</a:t>
            </a:r>
            <a:endParaRPr lang="ko-KR" altLang="ko-KR">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C254D305-9061-42EA-97D5-54C7B73279D2}" type="slidenum">
              <a:rPr lang="en-GB" altLang="ko-KR">
                <a:solidFill>
                  <a:prstClr val="black">
                    <a:tint val="75000"/>
                  </a:prstClr>
                </a:solidFill>
              </a:rPr>
              <a:pPr/>
              <a:t>‹#›</a:t>
            </a:fld>
            <a:endParaRPr lang="en-GB" altLang="ko-KR">
              <a:solidFill>
                <a:prstClr val="black">
                  <a:tint val="75000"/>
                </a:prstClr>
              </a:solidFill>
            </a:endParaRPr>
          </a:p>
        </p:txBody>
      </p:sp>
    </p:spTree>
    <p:extLst>
      <p:ext uri="{BB962C8B-B14F-4D97-AF65-F5344CB8AC3E}">
        <p14:creationId xmlns:p14="http://schemas.microsoft.com/office/powerpoint/2010/main" val="4274031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dirty="0"/>
          </a:p>
        </p:txBody>
      </p:sp>
      <p:sp>
        <p:nvSpPr>
          <p:cNvPr id="6" name="슬라이드 번호 개체 틀 5"/>
          <p:cNvSpPr>
            <a:spLocks noGrp="1"/>
          </p:cNvSpPr>
          <p:nvPr>
            <p:ph type="sldNum" sz="quarter" idx="12"/>
          </p:nvPr>
        </p:nvSpPr>
        <p:spPr/>
        <p:txBody>
          <a:bodyPr/>
          <a:lstStyle>
            <a:lvl1pPr>
              <a:defRPr/>
            </a:lvl1pPr>
          </a:lstStyle>
          <a:p>
            <a:pPr>
              <a:defRPr/>
            </a:pPr>
            <a:fld id="{1FA08810-620E-4232-8218-27E123E36D1F}" type="slidenum">
              <a:rPr lang="ko-KR" altLang="en-US"/>
              <a:pPr>
                <a:defRPr/>
              </a:pPr>
              <a:t>‹#›</a:t>
            </a:fld>
            <a:endParaRPr lang="ko-KR" altLang="en-US" dirty="0"/>
          </a:p>
        </p:txBody>
      </p:sp>
      <p:sp>
        <p:nvSpPr>
          <p:cNvPr id="7" name="바닥글 개체 틀 4"/>
          <p:cNvSpPr>
            <a:spLocks noGrp="1"/>
          </p:cNvSpPr>
          <p:nvPr>
            <p:ph type="ftr" sz="quarter" idx="3"/>
          </p:nvPr>
        </p:nvSpPr>
        <p:spPr>
          <a:xfrm>
            <a:off x="2750516" y="6642202"/>
            <a:ext cx="3650286" cy="182462"/>
          </a:xfrm>
          <a:prstGeom prst="rect">
            <a:avLst/>
          </a:prstGeom>
        </p:spPr>
        <p:txBody>
          <a:bodyPr vert="horz" lIns="91440" tIns="45720" rIns="91440" bIns="45720" rtlCol="0" anchor="ctr"/>
          <a:lstStyle>
            <a:lvl1pPr algn="ctr">
              <a:defRPr sz="800">
                <a:solidFill>
                  <a:srgbClr val="000066"/>
                </a:solidFill>
                <a:latin typeface="Trebuchet MS" pitchFamily="34" charset="0"/>
                <a:ea typeface="굴림" pitchFamily="50" charset="-127"/>
              </a:defRPr>
            </a:lvl1pPr>
          </a:lstStyle>
          <a:p>
            <a:pPr>
              <a:defRPr/>
            </a:pPr>
            <a:r>
              <a:rPr lang="en-US" altLang="ko-KR" smtClean="0"/>
              <a:t>SPDAK2022</a:t>
            </a:r>
            <a:endParaRPr lang="ko-KR" altLang="en-US" dirty="0"/>
          </a:p>
        </p:txBody>
      </p:sp>
    </p:spTree>
    <p:extLst>
      <p:ext uri="{BB962C8B-B14F-4D97-AF65-F5344CB8AC3E}">
        <p14:creationId xmlns:p14="http://schemas.microsoft.com/office/powerpoint/2010/main" val="1734135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dirty="0"/>
          </a:p>
        </p:txBody>
      </p:sp>
      <p:sp>
        <p:nvSpPr>
          <p:cNvPr id="5" name="슬라이드 번호 개체 틀 5"/>
          <p:cNvSpPr>
            <a:spLocks noGrp="1"/>
          </p:cNvSpPr>
          <p:nvPr>
            <p:ph type="sldNum" sz="quarter" idx="12"/>
          </p:nvPr>
        </p:nvSpPr>
        <p:spPr/>
        <p:txBody>
          <a:bodyPr/>
          <a:lstStyle>
            <a:lvl1pPr>
              <a:defRPr/>
            </a:lvl1pPr>
          </a:lstStyle>
          <a:p>
            <a:pPr>
              <a:defRPr/>
            </a:pPr>
            <a:fld id="{E7343793-BA43-4636-B722-779FFA49BBBF}" type="slidenum">
              <a:rPr lang="ko-KR" altLang="en-US"/>
              <a:pPr>
                <a:defRPr/>
              </a:pPr>
              <a:t>‹#›</a:t>
            </a:fld>
            <a:endParaRPr lang="ko-KR" altLang="en-US" dirty="0"/>
          </a:p>
        </p:txBody>
      </p:sp>
      <p:sp>
        <p:nvSpPr>
          <p:cNvPr id="6" name="바닥글 개체 틀 4"/>
          <p:cNvSpPr>
            <a:spLocks noGrp="1"/>
          </p:cNvSpPr>
          <p:nvPr>
            <p:ph type="ftr" sz="quarter" idx="3"/>
          </p:nvPr>
        </p:nvSpPr>
        <p:spPr>
          <a:xfrm>
            <a:off x="2750516" y="6642202"/>
            <a:ext cx="3650286" cy="182462"/>
          </a:xfrm>
          <a:prstGeom prst="rect">
            <a:avLst/>
          </a:prstGeom>
        </p:spPr>
        <p:txBody>
          <a:bodyPr vert="horz" lIns="91440" tIns="45720" rIns="91440" bIns="45720" rtlCol="0" anchor="ctr"/>
          <a:lstStyle>
            <a:lvl1pPr algn="ctr">
              <a:defRPr sz="800">
                <a:solidFill>
                  <a:srgbClr val="000066"/>
                </a:solidFill>
                <a:latin typeface="Trebuchet MS" pitchFamily="34" charset="0"/>
                <a:ea typeface="굴림" pitchFamily="50" charset="-127"/>
              </a:defRPr>
            </a:lvl1pPr>
          </a:lstStyle>
          <a:p>
            <a:pPr>
              <a:defRPr/>
            </a:pPr>
            <a:r>
              <a:rPr lang="en-US" altLang="ko-KR" smtClean="0"/>
              <a:t>SPDAK2022</a:t>
            </a:r>
            <a:endParaRPr lang="ko-KR" altLang="en-US" dirty="0"/>
          </a:p>
        </p:txBody>
      </p:sp>
    </p:spTree>
    <p:extLst>
      <p:ext uri="{BB962C8B-B14F-4D97-AF65-F5344CB8AC3E}">
        <p14:creationId xmlns:p14="http://schemas.microsoft.com/office/powerpoint/2010/main" val="22113246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sz="3200"/>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5"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F9C5F49-2115-473C-AC85-F35092D0A2CB}" type="slidenum">
              <a:rPr lang="ko-KR" altLang="en-US"/>
              <a:pPr>
                <a:defRPr/>
              </a:pPr>
              <a:t>‹#›</a:t>
            </a:fld>
            <a:endParaRPr lang="ko-KR" altLang="en-US"/>
          </a:p>
        </p:txBody>
      </p:sp>
    </p:spTree>
    <p:extLst>
      <p:ext uri="{BB962C8B-B14F-4D97-AF65-F5344CB8AC3E}">
        <p14:creationId xmlns:p14="http://schemas.microsoft.com/office/powerpoint/2010/main" val="37953694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dirty="0"/>
          </a:p>
        </p:txBody>
      </p:sp>
      <p:sp>
        <p:nvSpPr>
          <p:cNvPr id="4" name="슬라이드 번호 개체 틀 5"/>
          <p:cNvSpPr>
            <a:spLocks noGrp="1"/>
          </p:cNvSpPr>
          <p:nvPr>
            <p:ph type="sldNum" sz="quarter" idx="12"/>
          </p:nvPr>
        </p:nvSpPr>
        <p:spPr/>
        <p:txBody>
          <a:bodyPr/>
          <a:lstStyle>
            <a:lvl1pPr>
              <a:defRPr/>
            </a:lvl1pPr>
          </a:lstStyle>
          <a:p>
            <a:pPr>
              <a:defRPr/>
            </a:pPr>
            <a:fld id="{88CB171D-ABBE-4F31-8A90-60C5C8CDA11D}" type="slidenum">
              <a:rPr lang="ko-KR" altLang="en-US"/>
              <a:pPr>
                <a:defRPr/>
              </a:pPr>
              <a:t>‹#›</a:t>
            </a:fld>
            <a:endParaRPr lang="ko-KR" altLang="en-US" dirty="0"/>
          </a:p>
        </p:txBody>
      </p:sp>
      <p:sp>
        <p:nvSpPr>
          <p:cNvPr id="5" name="바닥글 개체 틀 4"/>
          <p:cNvSpPr>
            <a:spLocks noGrp="1"/>
          </p:cNvSpPr>
          <p:nvPr>
            <p:ph type="ftr" sz="quarter" idx="3"/>
          </p:nvPr>
        </p:nvSpPr>
        <p:spPr>
          <a:xfrm>
            <a:off x="2750516" y="6642202"/>
            <a:ext cx="3650286" cy="182462"/>
          </a:xfrm>
          <a:prstGeom prst="rect">
            <a:avLst/>
          </a:prstGeom>
        </p:spPr>
        <p:txBody>
          <a:bodyPr vert="horz" lIns="91440" tIns="45720" rIns="91440" bIns="45720" rtlCol="0" anchor="ctr"/>
          <a:lstStyle>
            <a:lvl1pPr algn="ctr">
              <a:defRPr sz="800">
                <a:solidFill>
                  <a:srgbClr val="000066"/>
                </a:solidFill>
                <a:latin typeface="Trebuchet MS" pitchFamily="34" charset="0"/>
                <a:ea typeface="굴림" pitchFamily="50" charset="-127"/>
              </a:defRPr>
            </a:lvl1pPr>
          </a:lstStyle>
          <a:p>
            <a:pPr>
              <a:defRPr/>
            </a:pPr>
            <a:r>
              <a:rPr lang="en-US" altLang="ko-KR" smtClean="0"/>
              <a:t>SPDAK2022</a:t>
            </a:r>
            <a:endParaRPr lang="ko-KR" altLang="en-US" dirty="0"/>
          </a:p>
        </p:txBody>
      </p:sp>
    </p:spTree>
    <p:extLst>
      <p:ext uri="{BB962C8B-B14F-4D97-AF65-F5344CB8AC3E}">
        <p14:creationId xmlns:p14="http://schemas.microsoft.com/office/powerpoint/2010/main" val="2815673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lvl1pPr>
              <a:defRPr/>
            </a:lvl1pPr>
          </a:lstStyle>
          <a:p>
            <a:fld id="{E10C84FE-6A7B-4677-9DAF-3856A8047F28}"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409889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lvl1pPr>
              <a:defRPr/>
            </a:lvl1pPr>
          </a:lstStyle>
          <a:p>
            <a:fld id="{BFF05FFC-9FDC-4690-906A-8CD2B86F6471}"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606700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lvl1pPr>
              <a:defRPr/>
            </a:lvl1pPr>
          </a:lstStyle>
          <a:p>
            <a:fld id="{8D435CCF-D394-4D58-BD93-5F34CB04ACDB}"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92367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533400" y="1079500"/>
            <a:ext cx="410210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787900" y="1079500"/>
            <a:ext cx="410210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6" name="슬라이드 번호 개체 틀 5"/>
          <p:cNvSpPr>
            <a:spLocks noGrp="1"/>
          </p:cNvSpPr>
          <p:nvPr>
            <p:ph type="sldNum" sz="quarter" idx="11"/>
          </p:nvPr>
        </p:nvSpPr>
        <p:spPr/>
        <p:txBody>
          <a:bodyPr/>
          <a:lstStyle>
            <a:lvl1pPr>
              <a:defRPr/>
            </a:lvl1pPr>
          </a:lstStyle>
          <a:p>
            <a:fld id="{2B94D543-75DF-4B77-9B49-05CE2FC496A9}" type="slidenum">
              <a:rPr lang="ko-KR" altLang="en-US">
                <a:solidFill>
                  <a:srgbClr val="000000"/>
                </a:solidFill>
              </a:rPr>
              <a:pPr/>
              <a:t>‹#›</a:t>
            </a:fld>
            <a:endParaRPr lang="en-US" altLang="ko-KR">
              <a:solidFill>
                <a:srgbClr val="000000"/>
              </a:solidFill>
            </a:endParaRPr>
          </a:p>
        </p:txBody>
      </p:sp>
      <p:sp>
        <p:nvSpPr>
          <p:cNvPr id="7" name="바닥글 개체 틀 6"/>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563461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8" name="슬라이드 번호 개체 틀 7"/>
          <p:cNvSpPr>
            <a:spLocks noGrp="1"/>
          </p:cNvSpPr>
          <p:nvPr>
            <p:ph type="sldNum" sz="quarter" idx="11"/>
          </p:nvPr>
        </p:nvSpPr>
        <p:spPr/>
        <p:txBody>
          <a:bodyPr/>
          <a:lstStyle>
            <a:lvl1pPr>
              <a:defRPr/>
            </a:lvl1pPr>
          </a:lstStyle>
          <a:p>
            <a:fld id="{A1AF122E-894E-4C07-8B42-9150A238840A}" type="slidenum">
              <a:rPr lang="ko-KR" altLang="en-US">
                <a:solidFill>
                  <a:srgbClr val="000000"/>
                </a:solidFill>
              </a:rPr>
              <a:pPr/>
              <a:t>‹#›</a:t>
            </a:fld>
            <a:endParaRPr lang="en-US" altLang="ko-KR">
              <a:solidFill>
                <a:srgbClr val="000000"/>
              </a:solidFill>
            </a:endParaRPr>
          </a:p>
        </p:txBody>
      </p:sp>
      <p:sp>
        <p:nvSpPr>
          <p:cNvPr id="9" name="바닥글 개체 틀 8"/>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567442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4" name="슬라이드 번호 개체 틀 3"/>
          <p:cNvSpPr>
            <a:spLocks noGrp="1"/>
          </p:cNvSpPr>
          <p:nvPr>
            <p:ph type="sldNum" sz="quarter" idx="11"/>
          </p:nvPr>
        </p:nvSpPr>
        <p:spPr/>
        <p:txBody>
          <a:bodyPr/>
          <a:lstStyle>
            <a:lvl1pPr>
              <a:defRPr/>
            </a:lvl1pPr>
          </a:lstStyle>
          <a:p>
            <a:fld id="{A66FF110-4D83-4FAD-BA5B-BFD4CE2FB369}" type="slidenum">
              <a:rPr lang="ko-KR" altLang="en-US">
                <a:solidFill>
                  <a:srgbClr val="000000"/>
                </a:solidFill>
              </a:rPr>
              <a:pPr/>
              <a:t>‹#›</a:t>
            </a:fld>
            <a:endParaRPr lang="en-US" altLang="ko-KR">
              <a:solidFill>
                <a:srgbClr val="000000"/>
              </a:solidFill>
            </a:endParaRPr>
          </a:p>
        </p:txBody>
      </p:sp>
      <p:sp>
        <p:nvSpPr>
          <p:cNvPr id="5" name="바닥글 개체 틀 4"/>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73256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3" name="슬라이드 번호 개체 틀 2"/>
          <p:cNvSpPr>
            <a:spLocks noGrp="1"/>
          </p:cNvSpPr>
          <p:nvPr>
            <p:ph type="sldNum" sz="quarter" idx="11"/>
          </p:nvPr>
        </p:nvSpPr>
        <p:spPr/>
        <p:txBody>
          <a:bodyPr/>
          <a:lstStyle>
            <a:lvl1pPr>
              <a:defRPr/>
            </a:lvl1pPr>
          </a:lstStyle>
          <a:p>
            <a:fld id="{E14C145A-FD7C-4920-A779-50DE7EF19C11}" type="slidenum">
              <a:rPr lang="ko-KR" altLang="en-US">
                <a:solidFill>
                  <a:srgbClr val="000000"/>
                </a:solidFill>
              </a:rPr>
              <a:pPr/>
              <a:t>‹#›</a:t>
            </a:fld>
            <a:endParaRPr lang="en-US" altLang="ko-KR">
              <a:solidFill>
                <a:srgbClr val="000000"/>
              </a:solidFill>
            </a:endParaRPr>
          </a:p>
        </p:txBody>
      </p:sp>
      <p:sp>
        <p:nvSpPr>
          <p:cNvPr id="4" name="바닥글 개체 틀 3"/>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342633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6" name="슬라이드 번호 개체 틀 5"/>
          <p:cNvSpPr>
            <a:spLocks noGrp="1"/>
          </p:cNvSpPr>
          <p:nvPr>
            <p:ph type="sldNum" sz="quarter" idx="11"/>
          </p:nvPr>
        </p:nvSpPr>
        <p:spPr/>
        <p:txBody>
          <a:bodyPr/>
          <a:lstStyle>
            <a:lvl1pPr>
              <a:defRPr/>
            </a:lvl1pPr>
          </a:lstStyle>
          <a:p>
            <a:fld id="{E2A3124B-7F2B-4154-9100-300268E7A724}" type="slidenum">
              <a:rPr lang="ko-KR" altLang="en-US">
                <a:solidFill>
                  <a:srgbClr val="000000"/>
                </a:solidFill>
              </a:rPr>
              <a:pPr/>
              <a:t>‹#›</a:t>
            </a:fld>
            <a:endParaRPr lang="en-US" altLang="ko-KR">
              <a:solidFill>
                <a:srgbClr val="000000"/>
              </a:solidFill>
            </a:endParaRPr>
          </a:p>
        </p:txBody>
      </p:sp>
      <p:sp>
        <p:nvSpPr>
          <p:cNvPr id="7" name="바닥글 개체 틀 6"/>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060486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6" name="슬라이드 번호 개체 틀 5"/>
          <p:cNvSpPr>
            <a:spLocks noGrp="1"/>
          </p:cNvSpPr>
          <p:nvPr>
            <p:ph type="sldNum" sz="quarter" idx="11"/>
          </p:nvPr>
        </p:nvSpPr>
        <p:spPr/>
        <p:txBody>
          <a:bodyPr/>
          <a:lstStyle>
            <a:lvl1pPr>
              <a:defRPr/>
            </a:lvl1pPr>
          </a:lstStyle>
          <a:p>
            <a:fld id="{A33F0AE1-C6CF-400A-B833-8FE302ADC577}" type="slidenum">
              <a:rPr lang="ko-KR" altLang="en-US">
                <a:solidFill>
                  <a:srgbClr val="000000"/>
                </a:solidFill>
              </a:rPr>
              <a:pPr/>
              <a:t>‹#›</a:t>
            </a:fld>
            <a:endParaRPr lang="en-US" altLang="ko-KR">
              <a:solidFill>
                <a:srgbClr val="000000"/>
              </a:solidFill>
            </a:endParaRPr>
          </a:p>
        </p:txBody>
      </p:sp>
      <p:sp>
        <p:nvSpPr>
          <p:cNvPr id="7" name="바닥글 개체 틀 6"/>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38244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5"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7C5984CC-646E-440E-86FF-2BAD950F8110}" type="slidenum">
              <a:rPr lang="ko-KR" altLang="en-US"/>
              <a:pPr>
                <a:defRPr/>
              </a:pPr>
              <a:t>‹#›</a:t>
            </a:fld>
            <a:endParaRPr lang="ko-KR" altLang="en-US"/>
          </a:p>
        </p:txBody>
      </p:sp>
    </p:spTree>
    <p:extLst>
      <p:ext uri="{BB962C8B-B14F-4D97-AF65-F5344CB8AC3E}">
        <p14:creationId xmlns:p14="http://schemas.microsoft.com/office/powerpoint/2010/main" val="724962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lvl1pPr>
              <a:defRPr/>
            </a:lvl1pPr>
          </a:lstStyle>
          <a:p>
            <a:fld id="{F17E9BA9-4828-44BE-8236-34826BF9A23C}"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877780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858000" y="188913"/>
            <a:ext cx="2286000" cy="6364287"/>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0" y="188913"/>
            <a:ext cx="6705600" cy="6364287"/>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lvl1pPr>
              <a:defRPr/>
            </a:lvl1pPr>
          </a:lstStyle>
          <a:p>
            <a:fld id="{1CA439D6-4D72-44B4-AE7F-9E9778059BE9}"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541356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0" y="188913"/>
            <a:ext cx="9144000" cy="520700"/>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533400" y="1079500"/>
            <a:ext cx="8356600" cy="5473700"/>
          </a:xfrm>
        </p:spPr>
        <p:txBody>
          <a:bodyPr/>
          <a:lstStyle/>
          <a:p>
            <a:endParaRPr lang="ko-KR" altLang="en-US"/>
          </a:p>
        </p:txBody>
      </p:sp>
      <p:sp>
        <p:nvSpPr>
          <p:cNvPr id="4" name="날짜 개체 틀 3"/>
          <p:cNvSpPr>
            <a:spLocks noGrp="1"/>
          </p:cNvSpPr>
          <p:nvPr>
            <p:ph type="dt" sz="half" idx="10"/>
          </p:nvPr>
        </p:nvSpPr>
        <p:spPr>
          <a:xfrm>
            <a:off x="457200" y="6245225"/>
            <a:ext cx="2133600" cy="476250"/>
          </a:xfrm>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a:xfrm>
            <a:off x="6553200" y="6245225"/>
            <a:ext cx="2133600" cy="476250"/>
          </a:xfrm>
        </p:spPr>
        <p:txBody>
          <a:bodyPr/>
          <a:lstStyle>
            <a:lvl1pPr>
              <a:defRPr/>
            </a:lvl1pPr>
          </a:lstStyle>
          <a:p>
            <a:fld id="{C540B6B3-360A-4EB3-9A4A-3534939E29BB}" type="slidenum">
              <a:rPr lang="ko-KR" altLang="en-US">
                <a:solidFill>
                  <a:srgbClr val="000000"/>
                </a:solidFill>
              </a:rPr>
              <a:pPr/>
              <a:t>‹#›</a:t>
            </a:fld>
            <a:endParaRPr lang="en-US" altLang="ko-KR">
              <a:solidFill>
                <a:srgbClr val="000000"/>
              </a:solidFill>
            </a:endParaRPr>
          </a:p>
        </p:txBody>
      </p:sp>
      <p:sp>
        <p:nvSpPr>
          <p:cNvPr id="6" name="바닥글 개체 틀 5"/>
          <p:cNvSpPr>
            <a:spLocks noGrp="1"/>
          </p:cNvSpPr>
          <p:nvPr>
            <p:ph type="ftr" sz="quarter" idx="12"/>
          </p:nvPr>
        </p:nvSpPr>
        <p:spPr>
          <a:xfrm>
            <a:off x="3124200" y="6245225"/>
            <a:ext cx="2895600" cy="476250"/>
          </a:xfrm>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2089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0" y="188913"/>
            <a:ext cx="9144000" cy="6364287"/>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날짜 개체 틀 2"/>
          <p:cNvSpPr>
            <a:spLocks noGrp="1"/>
          </p:cNvSpPr>
          <p:nvPr>
            <p:ph type="dt" sz="half" idx="10"/>
          </p:nvPr>
        </p:nvSpPr>
        <p:spPr>
          <a:xfrm>
            <a:off x="457200" y="6245225"/>
            <a:ext cx="2133600" cy="476250"/>
          </a:xfrm>
        </p:spPr>
        <p:txBody>
          <a:bodyPr/>
          <a:lstStyle>
            <a:lvl1pPr>
              <a:defRPr/>
            </a:lvl1pPr>
          </a:lstStyle>
          <a:p>
            <a:r>
              <a:rPr lang="en-US" altLang="ko-KR" smtClean="0">
                <a:solidFill>
                  <a:srgbClr val="000000"/>
                </a:solidFill>
              </a:rPr>
              <a:t>2022-01-17</a:t>
            </a:r>
            <a:endParaRPr lang="en-US" altLang="ko-KR">
              <a:solidFill>
                <a:srgbClr val="000000"/>
              </a:solidFill>
            </a:endParaRPr>
          </a:p>
        </p:txBody>
      </p:sp>
      <p:sp>
        <p:nvSpPr>
          <p:cNvPr id="4" name="슬라이드 번호 개체 틀 3"/>
          <p:cNvSpPr>
            <a:spLocks noGrp="1"/>
          </p:cNvSpPr>
          <p:nvPr>
            <p:ph type="sldNum" sz="quarter" idx="11"/>
          </p:nvPr>
        </p:nvSpPr>
        <p:spPr>
          <a:xfrm>
            <a:off x="6553200" y="6245225"/>
            <a:ext cx="2133600" cy="476250"/>
          </a:xfrm>
        </p:spPr>
        <p:txBody>
          <a:bodyPr/>
          <a:lstStyle>
            <a:lvl1pPr>
              <a:defRPr/>
            </a:lvl1pPr>
          </a:lstStyle>
          <a:p>
            <a:fld id="{1D70C11A-52D2-40C2-8A83-031C9C65CCC3}" type="slidenum">
              <a:rPr lang="ko-KR" altLang="en-US">
                <a:solidFill>
                  <a:srgbClr val="000000"/>
                </a:solidFill>
              </a:rPr>
              <a:pPr/>
              <a:t>‹#›</a:t>
            </a:fld>
            <a:endParaRPr lang="en-US" altLang="ko-KR">
              <a:solidFill>
                <a:srgbClr val="000000"/>
              </a:solidFill>
            </a:endParaRPr>
          </a:p>
        </p:txBody>
      </p:sp>
      <p:sp>
        <p:nvSpPr>
          <p:cNvPr id="5" name="바닥글 개체 틀 4"/>
          <p:cNvSpPr>
            <a:spLocks noGrp="1"/>
          </p:cNvSpPr>
          <p:nvPr>
            <p:ph type="ftr" sz="quarter" idx="12"/>
          </p:nvPr>
        </p:nvSpPr>
        <p:spPr>
          <a:xfrm>
            <a:off x="3124200" y="6245225"/>
            <a:ext cx="2895600" cy="476250"/>
          </a:xfrm>
        </p:spPr>
        <p:txBody>
          <a:bodyPr/>
          <a:lstStyle>
            <a:lvl1pPr>
              <a:defRPr/>
            </a:lvl1p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429117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6"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3A1979B-2E29-4456-8AD7-09FADF7F241F}" type="slidenum">
              <a:rPr lang="ko-KR" altLang="en-US"/>
              <a:pPr>
                <a:defRPr/>
              </a:pPr>
              <a:t>‹#›</a:t>
            </a:fld>
            <a:endParaRPr lang="ko-KR" altLang="en-US"/>
          </a:p>
        </p:txBody>
      </p:sp>
    </p:spTree>
    <p:extLst>
      <p:ext uri="{BB962C8B-B14F-4D97-AF65-F5344CB8AC3E}">
        <p14:creationId xmlns:p14="http://schemas.microsoft.com/office/powerpoint/2010/main" val="1997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8"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59F31FC2-9E11-4108-AFC5-286B956F45F4}" type="slidenum">
              <a:rPr lang="ko-KR" altLang="en-US"/>
              <a:pPr>
                <a:defRPr/>
              </a:pPr>
              <a:t>‹#›</a:t>
            </a:fld>
            <a:endParaRPr lang="ko-KR" altLang="en-US"/>
          </a:p>
        </p:txBody>
      </p:sp>
    </p:spTree>
    <p:extLst>
      <p:ext uri="{BB962C8B-B14F-4D97-AF65-F5344CB8AC3E}">
        <p14:creationId xmlns:p14="http://schemas.microsoft.com/office/powerpoint/2010/main" val="195132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4"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D4FCE760-C9BF-41E4-B0D7-BEA75F970177}" type="slidenum">
              <a:rPr lang="ko-KR" altLang="en-US"/>
              <a:pPr>
                <a:defRPr/>
              </a:pPr>
              <a:t>‹#›</a:t>
            </a:fld>
            <a:endParaRPr lang="ko-KR" altLang="en-US"/>
          </a:p>
        </p:txBody>
      </p:sp>
    </p:spTree>
    <p:extLst>
      <p:ext uri="{BB962C8B-B14F-4D97-AF65-F5344CB8AC3E}">
        <p14:creationId xmlns:p14="http://schemas.microsoft.com/office/powerpoint/2010/main" val="3009674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3"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17F211B5-A61A-4731-A1A0-37FFDB8E4EF2}" type="slidenum">
              <a:rPr lang="ko-KR" altLang="en-US"/>
              <a:pPr>
                <a:defRPr/>
              </a:pPr>
              <a:t>‹#›</a:t>
            </a:fld>
            <a:endParaRPr lang="ko-KR" altLang="en-US"/>
          </a:p>
        </p:txBody>
      </p:sp>
    </p:spTree>
    <p:extLst>
      <p:ext uri="{BB962C8B-B14F-4D97-AF65-F5344CB8AC3E}">
        <p14:creationId xmlns:p14="http://schemas.microsoft.com/office/powerpoint/2010/main" val="383153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6"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F24F34DF-6919-422A-B1E3-DB3429650C7F}" type="slidenum">
              <a:rPr lang="ko-KR" altLang="en-US"/>
              <a:pPr>
                <a:defRPr/>
              </a:pPr>
              <a:t>‹#›</a:t>
            </a:fld>
            <a:endParaRPr lang="ko-KR" altLang="en-US"/>
          </a:p>
        </p:txBody>
      </p:sp>
    </p:spTree>
    <p:extLst>
      <p:ext uri="{BB962C8B-B14F-4D97-AF65-F5344CB8AC3E}">
        <p14:creationId xmlns:p14="http://schemas.microsoft.com/office/powerpoint/2010/main" val="69868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r>
              <a:rPr lang="en-US" altLang="ko-KR" smtClean="0"/>
              <a:t>2022-01-17</a:t>
            </a:r>
            <a:endParaRPr lang="ko-KR" altLang="en-US"/>
          </a:p>
        </p:txBody>
      </p:sp>
      <p:sp>
        <p:nvSpPr>
          <p:cNvPr id="6" name="바닥글 개체 틀 4"/>
          <p:cNvSpPr>
            <a:spLocks noGrp="1"/>
          </p:cNvSpPr>
          <p:nvPr>
            <p:ph type="ftr" sz="quarter" idx="11"/>
          </p:nvPr>
        </p:nvSpPr>
        <p:spPr/>
        <p:txBody>
          <a:bodyPr/>
          <a:lstStyle>
            <a:lvl1pPr>
              <a:defRPr/>
            </a:lvl1pPr>
          </a:lstStyle>
          <a:p>
            <a:pPr>
              <a:defRPr/>
            </a:pPr>
            <a:r>
              <a:rPr lang="en-US" altLang="ko-KR" smtClean="0"/>
              <a:t>SPDAK2022</a:t>
            </a: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E3D3509D-79E4-473A-B011-BA743CF8EBFF}" type="slidenum">
              <a:rPr lang="ko-KR" altLang="en-US"/>
              <a:pPr>
                <a:defRPr/>
              </a:pPr>
              <a:t>‹#›</a:t>
            </a:fld>
            <a:endParaRPr lang="ko-KR" altLang="en-US"/>
          </a:p>
        </p:txBody>
      </p:sp>
    </p:spTree>
    <p:extLst>
      <p:ext uri="{BB962C8B-B14F-4D97-AF65-F5344CB8AC3E}">
        <p14:creationId xmlns:p14="http://schemas.microsoft.com/office/powerpoint/2010/main" val="48941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457200" y="274638"/>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51" name="텍스트 개체 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altLang="ko-KR" smtClean="0"/>
              <a:t>2022-01-17</a:t>
            </a:r>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ko-KR" smtClean="0"/>
              <a:t>SPDAK2022</a:t>
            </a: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F4923CD-2857-49D0-97FC-B305E1BF2190}"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iming>
    <p:tnLst>
      <p:par>
        <p:cTn id="1" dur="indefinite" restart="never" nodeType="tmRoot"/>
      </p:par>
    </p:tnLst>
  </p:timing>
  <p:hf hdr="0"/>
  <p:txStyles>
    <p:titleStyle>
      <a:lvl1pPr algn="ctr" rtl="0" eaLnBrk="0" fontAlgn="base" latinLnBrk="1" hangingPunct="0">
        <a:spcBef>
          <a:spcPct val="0"/>
        </a:spcBef>
        <a:spcAft>
          <a:spcPct val="0"/>
        </a:spcAft>
        <a:defRPr sz="3600" kern="1200">
          <a:solidFill>
            <a:schemeClr val="tx1"/>
          </a:solidFill>
          <a:latin typeface="+mj-lt"/>
          <a:ea typeface="+mj-ea"/>
          <a:cs typeface="+mj-cs"/>
        </a:defRPr>
      </a:lvl1pPr>
      <a:lvl2pPr algn="ctr" rtl="0" eaLnBrk="0" fontAlgn="base" latinLnBrk="1" hangingPunct="0">
        <a:spcBef>
          <a:spcPct val="0"/>
        </a:spcBef>
        <a:spcAft>
          <a:spcPct val="0"/>
        </a:spcAft>
        <a:defRPr sz="3600">
          <a:solidFill>
            <a:schemeClr val="tx1"/>
          </a:solidFill>
          <a:latin typeface="맑은 고딕" pitchFamily="50" charset="-127"/>
        </a:defRPr>
      </a:lvl2pPr>
      <a:lvl3pPr algn="ctr" rtl="0" eaLnBrk="0" fontAlgn="base" latinLnBrk="1" hangingPunct="0">
        <a:spcBef>
          <a:spcPct val="0"/>
        </a:spcBef>
        <a:spcAft>
          <a:spcPct val="0"/>
        </a:spcAft>
        <a:defRPr sz="3600">
          <a:solidFill>
            <a:schemeClr val="tx1"/>
          </a:solidFill>
          <a:latin typeface="맑은 고딕" pitchFamily="50" charset="-127"/>
        </a:defRPr>
      </a:lvl3pPr>
      <a:lvl4pPr algn="ctr" rtl="0" eaLnBrk="0" fontAlgn="base" latinLnBrk="1" hangingPunct="0">
        <a:spcBef>
          <a:spcPct val="0"/>
        </a:spcBef>
        <a:spcAft>
          <a:spcPct val="0"/>
        </a:spcAft>
        <a:defRPr sz="3600">
          <a:solidFill>
            <a:schemeClr val="tx1"/>
          </a:solidFill>
          <a:latin typeface="맑은 고딕" pitchFamily="50" charset="-127"/>
        </a:defRPr>
      </a:lvl4pPr>
      <a:lvl5pPr algn="ctr" rtl="0" eaLnBrk="0" fontAlgn="base" latinLnBrk="1" hangingPunct="0">
        <a:spcBef>
          <a:spcPct val="0"/>
        </a:spcBef>
        <a:spcAft>
          <a:spcPct val="0"/>
        </a:spcAft>
        <a:defRPr sz="3600">
          <a:solidFill>
            <a:schemeClr val="tx1"/>
          </a:solidFill>
          <a:latin typeface="맑은 고딕" pitchFamily="50" charset="-127"/>
        </a:defRPr>
      </a:lvl5pPr>
      <a:lvl6pPr marL="457200" algn="ctr" rtl="0" fontAlgn="base" latinLnBrk="1">
        <a:spcBef>
          <a:spcPct val="0"/>
        </a:spcBef>
        <a:spcAft>
          <a:spcPct val="0"/>
        </a:spcAft>
        <a:defRPr sz="3600">
          <a:solidFill>
            <a:schemeClr val="tx1"/>
          </a:solidFill>
          <a:latin typeface="맑은 고딕" pitchFamily="50" charset="-127"/>
        </a:defRPr>
      </a:lvl6pPr>
      <a:lvl7pPr marL="914400" algn="ctr" rtl="0" fontAlgn="base" latinLnBrk="1">
        <a:spcBef>
          <a:spcPct val="0"/>
        </a:spcBef>
        <a:spcAft>
          <a:spcPct val="0"/>
        </a:spcAft>
        <a:defRPr sz="3600">
          <a:solidFill>
            <a:schemeClr val="tx1"/>
          </a:solidFill>
          <a:latin typeface="맑은 고딕" pitchFamily="50" charset="-127"/>
        </a:defRPr>
      </a:lvl7pPr>
      <a:lvl8pPr marL="1371600" algn="ctr" rtl="0" fontAlgn="base" latinLnBrk="1">
        <a:spcBef>
          <a:spcPct val="0"/>
        </a:spcBef>
        <a:spcAft>
          <a:spcPct val="0"/>
        </a:spcAft>
        <a:defRPr sz="3600">
          <a:solidFill>
            <a:schemeClr val="tx1"/>
          </a:solidFill>
          <a:latin typeface="맑은 고딕" pitchFamily="50" charset="-127"/>
        </a:defRPr>
      </a:lvl8pPr>
      <a:lvl9pPr marL="1828800" algn="ctr" rtl="0" fontAlgn="base" latinLnBrk="1">
        <a:spcBef>
          <a:spcPct val="0"/>
        </a:spcBef>
        <a:spcAft>
          <a:spcPct val="0"/>
        </a:spcAft>
        <a:defRPr sz="3600">
          <a:solidFill>
            <a:schemeClr val="tx1"/>
          </a:solidFill>
          <a:latin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457200" y="274638"/>
            <a:ext cx="8229600" cy="654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dirty="0" smtClean="0"/>
              <a:t>마스터 제목 스타일 편집</a:t>
            </a:r>
          </a:p>
        </p:txBody>
      </p:sp>
      <p:sp>
        <p:nvSpPr>
          <p:cNvPr id="2051" name="텍스트 개체 틀 2"/>
          <p:cNvSpPr>
            <a:spLocks noGrp="1"/>
          </p:cNvSpPr>
          <p:nvPr>
            <p:ph type="body" idx="1"/>
          </p:nvPr>
        </p:nvSpPr>
        <p:spPr bwMode="auto">
          <a:xfrm>
            <a:off x="457200" y="1142984"/>
            <a:ext cx="8229600" cy="4983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p>
        </p:txBody>
      </p:sp>
      <p:sp>
        <p:nvSpPr>
          <p:cNvPr id="4" name="날짜 개체 틀 3"/>
          <p:cNvSpPr>
            <a:spLocks noGrp="1"/>
          </p:cNvSpPr>
          <p:nvPr>
            <p:ph type="dt" sz="half" idx="2"/>
          </p:nvPr>
        </p:nvSpPr>
        <p:spPr>
          <a:xfrm>
            <a:off x="476240" y="6643710"/>
            <a:ext cx="2133600" cy="149203"/>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pPr eaLnBrk="1" latinLnBrk="1" hangingPunct="1">
              <a:defRPr/>
            </a:pPr>
            <a:r>
              <a:rPr kumimoji="1" lang="en-US" altLang="ko-KR" b="1" smtClean="0">
                <a:solidFill>
                  <a:prstClr val="black">
                    <a:tint val="75000"/>
                  </a:prstClr>
                </a:solidFill>
              </a:rPr>
              <a:t>2022-01-17</a:t>
            </a:r>
            <a:endParaRPr kumimoji="1" lang="ko-KR" altLang="en-US" b="1">
              <a:solidFill>
                <a:prstClr val="black">
                  <a:tint val="75000"/>
                </a:prstClr>
              </a:solidFill>
            </a:endParaRPr>
          </a:p>
        </p:txBody>
      </p:sp>
      <p:sp>
        <p:nvSpPr>
          <p:cNvPr id="5" name="바닥글 개체 틀 4"/>
          <p:cNvSpPr>
            <a:spLocks noGrp="1"/>
          </p:cNvSpPr>
          <p:nvPr>
            <p:ph type="ftr" sz="quarter" idx="3"/>
          </p:nvPr>
        </p:nvSpPr>
        <p:spPr>
          <a:xfrm>
            <a:off x="3000364" y="6643711"/>
            <a:ext cx="3143272" cy="14287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pPr eaLnBrk="1" latinLnBrk="1" hangingPunct="1">
              <a:defRPr/>
            </a:pPr>
            <a:r>
              <a:rPr kumimoji="1" lang="en-US" altLang="ko-KR" b="1" smtClean="0">
                <a:solidFill>
                  <a:prstClr val="black">
                    <a:tint val="75000"/>
                  </a:prstClr>
                </a:solidFill>
              </a:rPr>
              <a:t>SPDAK2022</a:t>
            </a:r>
            <a:endParaRPr kumimoji="1" lang="ko-KR" altLang="en-US" b="1" dirty="0">
              <a:solidFill>
                <a:prstClr val="black">
                  <a:tint val="75000"/>
                </a:prstClr>
              </a:solidFill>
            </a:endParaRPr>
          </a:p>
        </p:txBody>
      </p:sp>
      <p:sp>
        <p:nvSpPr>
          <p:cNvPr id="6" name="슬라이드 번호 개체 틀 5"/>
          <p:cNvSpPr>
            <a:spLocks noGrp="1"/>
          </p:cNvSpPr>
          <p:nvPr>
            <p:ph type="sldNum" sz="quarter" idx="4"/>
          </p:nvPr>
        </p:nvSpPr>
        <p:spPr>
          <a:xfrm>
            <a:off x="6572240" y="6643710"/>
            <a:ext cx="2133600" cy="149203"/>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pPr eaLnBrk="1" latinLnBrk="1" hangingPunct="1">
              <a:defRPr/>
            </a:pPr>
            <a:fld id="{79D93604-1D25-4459-88FA-EE3E39559500}" type="slidenum">
              <a:rPr kumimoji="1" lang="ko-KR" altLang="en-US" b="1" smtClean="0">
                <a:solidFill>
                  <a:prstClr val="black">
                    <a:tint val="75000"/>
                  </a:prstClr>
                </a:solidFill>
              </a:rPr>
              <a:pPr eaLnBrk="1" latinLnBrk="1" hangingPunct="1">
                <a:defRPr/>
              </a:pPr>
              <a:t>‹#›</a:t>
            </a:fld>
            <a:endParaRPr kumimoji="1" lang="ko-KR" altLang="en-US" b="1">
              <a:solidFill>
                <a:prstClr val="black">
                  <a:tint val="75000"/>
                </a:prstClr>
              </a:solidFill>
            </a:endParaRPr>
          </a:p>
        </p:txBody>
      </p:sp>
    </p:spTree>
    <p:extLst>
      <p:ext uri="{BB962C8B-B14F-4D97-AF65-F5344CB8AC3E}">
        <p14:creationId xmlns:p14="http://schemas.microsoft.com/office/powerpoint/2010/main" val="177583163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Lst>
  <p:timing>
    <p:tnLst>
      <p:par>
        <p:cTn id="1" dur="indefinite" restart="never" nodeType="tmRoot"/>
      </p:par>
    </p:tnLst>
  </p:timing>
  <p:hf hdr="0"/>
  <p:txStyles>
    <p:titleStyle>
      <a:lvl1pPr algn="ctr" rtl="0" eaLnBrk="0" fontAlgn="base" latinLnBrk="1" hangingPunct="0">
        <a:spcBef>
          <a:spcPct val="0"/>
        </a:spcBef>
        <a:spcAft>
          <a:spcPct val="0"/>
        </a:spcAft>
        <a:defRPr sz="3200" b="1" kern="1200">
          <a:solidFill>
            <a:schemeClr val="tx1"/>
          </a:solidFill>
          <a:latin typeface="+mn-ea"/>
          <a:ea typeface="+mn-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charset="0"/>
        <a:buChar char="•"/>
        <a:defRPr sz="2400" kern="1200">
          <a:solidFill>
            <a:schemeClr val="tx1"/>
          </a:solidFill>
          <a:latin typeface="+mn-ea"/>
          <a:ea typeface="+mn-ea"/>
          <a:cs typeface="+mn-cs"/>
        </a:defRPr>
      </a:lvl1pPr>
      <a:lvl2pPr marL="742950" indent="-285750" algn="l" rtl="0" eaLnBrk="0" fontAlgn="base" latinLnBrk="1" hangingPunct="0">
        <a:spcBef>
          <a:spcPct val="20000"/>
        </a:spcBef>
        <a:spcAft>
          <a:spcPct val="0"/>
        </a:spcAft>
        <a:buFont typeface="Arial" charset="0"/>
        <a:buChar char="–"/>
        <a:defRPr sz="2400" kern="1200">
          <a:solidFill>
            <a:schemeClr val="tx1"/>
          </a:solidFill>
          <a:latin typeface="+mn-ea"/>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ea"/>
          <a:ea typeface="+mn-ea"/>
          <a:cs typeface="+mn-cs"/>
        </a:defRPr>
      </a:lvl3pPr>
      <a:lvl4pPr marL="1600200" indent="-228600" algn="l" rtl="0" eaLnBrk="0" fontAlgn="base" latinLnBrk="1" hangingPunct="0">
        <a:spcBef>
          <a:spcPct val="20000"/>
        </a:spcBef>
        <a:spcAft>
          <a:spcPct val="0"/>
        </a:spcAft>
        <a:buFont typeface="Arial" charset="0"/>
        <a:buChar char="–"/>
        <a:defRPr sz="2400" kern="1200">
          <a:solidFill>
            <a:schemeClr val="tx1"/>
          </a:solidFill>
          <a:latin typeface="+mn-ea"/>
          <a:ea typeface="+mn-ea"/>
          <a:cs typeface="+mn-cs"/>
        </a:defRPr>
      </a:lvl4pPr>
      <a:lvl5pPr marL="2057400" indent="-228600" algn="l" rtl="0" eaLnBrk="0" fontAlgn="base" latinLnBrk="1" hangingPunct="0">
        <a:spcBef>
          <a:spcPct val="20000"/>
        </a:spcBef>
        <a:spcAft>
          <a:spcPct val="0"/>
        </a:spcAft>
        <a:buFont typeface="Arial" charset="0"/>
        <a:buChar char="»"/>
        <a:defRPr sz="2400" kern="1200">
          <a:solidFill>
            <a:schemeClr val="tx1"/>
          </a:solidFill>
          <a:latin typeface="+mn-ea"/>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제목 개체 틀 1"/>
          <p:cNvSpPr>
            <a:spLocks noGrp="1"/>
          </p:cNvSpPr>
          <p:nvPr>
            <p:ph type="title"/>
          </p:nvPr>
        </p:nvSpPr>
        <p:spPr bwMode="auto">
          <a:xfrm>
            <a:off x="0" y="215901"/>
            <a:ext cx="9144000" cy="4429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5" name="텍스트 개체 틀 2"/>
          <p:cNvSpPr>
            <a:spLocks noGrp="1"/>
          </p:cNvSpPr>
          <p:nvPr>
            <p:ph type="body" idx="1"/>
          </p:nvPr>
        </p:nvSpPr>
        <p:spPr bwMode="auto">
          <a:xfrm>
            <a:off x="457201" y="811213"/>
            <a:ext cx="8532813" cy="5314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238125" y="6654800"/>
            <a:ext cx="2133600" cy="203200"/>
          </a:xfrm>
          <a:prstGeom prst="rect">
            <a:avLst/>
          </a:prstGeom>
        </p:spPr>
        <p:txBody>
          <a:bodyPr vert="horz" lIns="91440" tIns="45720" rIns="91440" bIns="45720" rtlCol="0" anchor="ctr"/>
          <a:lstStyle>
            <a:lvl1pPr algn="l">
              <a:defRPr sz="1000" b="0">
                <a:solidFill>
                  <a:srgbClr val="000066"/>
                </a:solidFill>
                <a:latin typeface="Trebuchet MS" pitchFamily="34" charset="0"/>
                <a:ea typeface="굴림" pitchFamily="50" charset="-127"/>
              </a:defRPr>
            </a:lvl1pPr>
          </a:lstStyle>
          <a:p>
            <a:pPr eaLnBrk="1" latinLnBrk="1" hangingPunct="1">
              <a:defRPr/>
            </a:pPr>
            <a:r>
              <a:rPr kumimoji="1" lang="en-US" altLang="ko-KR" smtClean="0"/>
              <a:t>2022-01-17</a:t>
            </a:r>
            <a:endParaRPr kumimoji="1" lang="ko-KR" altLang="en-US" dirty="0"/>
          </a:p>
        </p:txBody>
      </p:sp>
      <p:sp>
        <p:nvSpPr>
          <p:cNvPr id="6" name="슬라이드 번호 개체 틀 5"/>
          <p:cNvSpPr>
            <a:spLocks noGrp="1"/>
          </p:cNvSpPr>
          <p:nvPr>
            <p:ph type="sldNum" sz="quarter" idx="4"/>
          </p:nvPr>
        </p:nvSpPr>
        <p:spPr>
          <a:xfrm>
            <a:off x="6753225" y="6654800"/>
            <a:ext cx="2133600" cy="203200"/>
          </a:xfrm>
          <a:prstGeom prst="rect">
            <a:avLst/>
          </a:prstGeom>
        </p:spPr>
        <p:txBody>
          <a:bodyPr vert="horz" lIns="91440" tIns="45720" rIns="91440" bIns="45720" rtlCol="0" anchor="ctr"/>
          <a:lstStyle>
            <a:lvl1pPr algn="r">
              <a:defRPr sz="1000">
                <a:solidFill>
                  <a:srgbClr val="000066"/>
                </a:solidFill>
                <a:latin typeface="Trebuchet MS" pitchFamily="34" charset="0"/>
                <a:ea typeface="굴림" pitchFamily="50" charset="-127"/>
              </a:defRPr>
            </a:lvl1pPr>
          </a:lstStyle>
          <a:p>
            <a:pPr eaLnBrk="1" latinLnBrk="1" hangingPunct="1">
              <a:defRPr/>
            </a:pPr>
            <a:fld id="{12B016D9-C2CA-4FAC-884E-8C43BB8853D8}" type="slidenum">
              <a:rPr kumimoji="1" lang="ko-KR" altLang="en-US" b="1"/>
              <a:pPr eaLnBrk="1" latinLnBrk="1" hangingPunct="1">
                <a:defRPr/>
              </a:pPr>
              <a:t>‹#›</a:t>
            </a:fld>
            <a:endParaRPr kumimoji="1" lang="ko-KR" altLang="en-US" b="1" dirty="0"/>
          </a:p>
        </p:txBody>
      </p:sp>
      <p:sp>
        <p:nvSpPr>
          <p:cNvPr id="12" name="바닥글 개체 틀 4"/>
          <p:cNvSpPr>
            <a:spLocks noGrp="1"/>
          </p:cNvSpPr>
          <p:nvPr>
            <p:ph type="ftr" sz="quarter" idx="3"/>
          </p:nvPr>
        </p:nvSpPr>
        <p:spPr>
          <a:xfrm>
            <a:off x="2750516" y="6642202"/>
            <a:ext cx="3650286" cy="182462"/>
          </a:xfrm>
          <a:prstGeom prst="rect">
            <a:avLst/>
          </a:prstGeom>
        </p:spPr>
        <p:txBody>
          <a:bodyPr vert="horz" lIns="91440" tIns="45720" rIns="91440" bIns="45720" rtlCol="0" anchor="ctr"/>
          <a:lstStyle>
            <a:lvl1pPr algn="ctr">
              <a:defRPr sz="800">
                <a:solidFill>
                  <a:srgbClr val="000066"/>
                </a:solidFill>
                <a:latin typeface="Trebuchet MS" pitchFamily="34" charset="0"/>
                <a:ea typeface="굴림" pitchFamily="50" charset="-127"/>
              </a:defRPr>
            </a:lvl1pPr>
          </a:lstStyle>
          <a:p>
            <a:pPr eaLnBrk="1" latinLnBrk="1" hangingPunct="1">
              <a:defRPr/>
            </a:pPr>
            <a:r>
              <a:rPr kumimoji="1" lang="en-US" altLang="ko-KR" b="1" smtClean="0"/>
              <a:t>SPDAK2022</a:t>
            </a:r>
            <a:endParaRPr kumimoji="1" lang="ko-KR" altLang="en-US" b="1" dirty="0"/>
          </a:p>
        </p:txBody>
      </p:sp>
    </p:spTree>
    <p:extLst>
      <p:ext uri="{BB962C8B-B14F-4D97-AF65-F5344CB8AC3E}">
        <p14:creationId xmlns:p14="http://schemas.microsoft.com/office/powerpoint/2010/main" val="523650481"/>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Lst>
  <p:timing>
    <p:tnLst>
      <p:par>
        <p:cTn id="1" dur="indefinite" restart="never" nodeType="tmRoot"/>
      </p:par>
    </p:tnLst>
  </p:timing>
  <p:hf hdr="0"/>
  <p:txStyles>
    <p:titleStyle>
      <a:lvl1pPr algn="ctr" rtl="0" eaLnBrk="0" fontAlgn="base" latinLnBrk="1" hangingPunct="0">
        <a:spcBef>
          <a:spcPct val="0"/>
        </a:spcBef>
        <a:spcAft>
          <a:spcPct val="0"/>
        </a:spcAft>
        <a:defRPr sz="3200" b="1" kern="1200">
          <a:solidFill>
            <a:srgbClr val="000066"/>
          </a:solidFill>
          <a:latin typeface="Trebuchet MS" pitchFamily="34" charset="0"/>
          <a:ea typeface="굴림" pitchFamily="50" charset="-127"/>
          <a:cs typeface="+mj-cs"/>
        </a:defRPr>
      </a:lvl1pPr>
      <a:lvl2pPr algn="ctr" rtl="0" eaLnBrk="0" fontAlgn="base" latinLnBrk="1" hangingPunct="0">
        <a:spcBef>
          <a:spcPct val="0"/>
        </a:spcBef>
        <a:spcAft>
          <a:spcPct val="0"/>
        </a:spcAft>
        <a:defRPr sz="3200" b="1">
          <a:solidFill>
            <a:srgbClr val="000066"/>
          </a:solidFill>
          <a:latin typeface="Trebuchet MS" pitchFamily="34" charset="0"/>
          <a:ea typeface="굴림" pitchFamily="50" charset="-127"/>
        </a:defRPr>
      </a:lvl2pPr>
      <a:lvl3pPr algn="ctr" rtl="0" eaLnBrk="0" fontAlgn="base" latinLnBrk="1" hangingPunct="0">
        <a:spcBef>
          <a:spcPct val="0"/>
        </a:spcBef>
        <a:spcAft>
          <a:spcPct val="0"/>
        </a:spcAft>
        <a:defRPr sz="3200" b="1">
          <a:solidFill>
            <a:srgbClr val="000066"/>
          </a:solidFill>
          <a:latin typeface="Trebuchet MS" pitchFamily="34" charset="0"/>
          <a:ea typeface="굴림" pitchFamily="50" charset="-127"/>
        </a:defRPr>
      </a:lvl3pPr>
      <a:lvl4pPr algn="ctr" rtl="0" eaLnBrk="0" fontAlgn="base" latinLnBrk="1" hangingPunct="0">
        <a:spcBef>
          <a:spcPct val="0"/>
        </a:spcBef>
        <a:spcAft>
          <a:spcPct val="0"/>
        </a:spcAft>
        <a:defRPr sz="3200" b="1">
          <a:solidFill>
            <a:srgbClr val="000066"/>
          </a:solidFill>
          <a:latin typeface="Trebuchet MS" pitchFamily="34" charset="0"/>
          <a:ea typeface="굴림" pitchFamily="50" charset="-127"/>
        </a:defRPr>
      </a:lvl4pPr>
      <a:lvl5pPr algn="ctr" rtl="0" eaLnBrk="0" fontAlgn="base" latinLnBrk="1" hangingPunct="0">
        <a:spcBef>
          <a:spcPct val="0"/>
        </a:spcBef>
        <a:spcAft>
          <a:spcPct val="0"/>
        </a:spcAft>
        <a:defRPr sz="3200" b="1">
          <a:solidFill>
            <a:srgbClr val="000066"/>
          </a:solidFill>
          <a:latin typeface="Trebuchet MS" pitchFamily="34" charset="0"/>
          <a:ea typeface="굴림" pitchFamily="50" charset="-127"/>
        </a:defRPr>
      </a:lvl5pPr>
      <a:lvl6pPr marL="457200" algn="ctr" rtl="0" fontAlgn="base" latinLnBrk="1">
        <a:spcBef>
          <a:spcPct val="0"/>
        </a:spcBef>
        <a:spcAft>
          <a:spcPct val="0"/>
        </a:spcAft>
        <a:defRPr sz="3200" b="1">
          <a:solidFill>
            <a:srgbClr val="000066"/>
          </a:solidFill>
          <a:latin typeface="Trebuchet MS" pitchFamily="34" charset="0"/>
          <a:ea typeface="굴림" pitchFamily="50" charset="-127"/>
        </a:defRPr>
      </a:lvl6pPr>
      <a:lvl7pPr marL="914400" algn="ctr" rtl="0" fontAlgn="base" latinLnBrk="1">
        <a:spcBef>
          <a:spcPct val="0"/>
        </a:spcBef>
        <a:spcAft>
          <a:spcPct val="0"/>
        </a:spcAft>
        <a:defRPr sz="3200" b="1">
          <a:solidFill>
            <a:srgbClr val="000066"/>
          </a:solidFill>
          <a:latin typeface="Trebuchet MS" pitchFamily="34" charset="0"/>
          <a:ea typeface="굴림" pitchFamily="50" charset="-127"/>
        </a:defRPr>
      </a:lvl7pPr>
      <a:lvl8pPr marL="1371600" algn="ctr" rtl="0" fontAlgn="base" latinLnBrk="1">
        <a:spcBef>
          <a:spcPct val="0"/>
        </a:spcBef>
        <a:spcAft>
          <a:spcPct val="0"/>
        </a:spcAft>
        <a:defRPr sz="3200" b="1">
          <a:solidFill>
            <a:srgbClr val="000066"/>
          </a:solidFill>
          <a:latin typeface="Trebuchet MS" pitchFamily="34" charset="0"/>
          <a:ea typeface="굴림" pitchFamily="50" charset="-127"/>
        </a:defRPr>
      </a:lvl8pPr>
      <a:lvl9pPr marL="1828800" algn="ctr" rtl="0" fontAlgn="base" latinLnBrk="1">
        <a:spcBef>
          <a:spcPct val="0"/>
        </a:spcBef>
        <a:spcAft>
          <a:spcPct val="0"/>
        </a:spcAft>
        <a:defRPr sz="3200" b="1">
          <a:solidFill>
            <a:srgbClr val="000066"/>
          </a:solidFill>
          <a:latin typeface="Trebuchet MS" pitchFamily="34" charset="0"/>
          <a:ea typeface="굴림"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sz="2000" kern="1200">
          <a:solidFill>
            <a:srgbClr val="000066"/>
          </a:solidFill>
          <a:latin typeface="Trebuchet MS" pitchFamily="34" charset="0"/>
          <a:ea typeface="굴림" pitchFamily="50" charset="-127"/>
          <a:cs typeface="+mn-cs"/>
        </a:defRPr>
      </a:lvl1pPr>
      <a:lvl2pPr marL="742950" indent="-285750" algn="l" rtl="0" eaLnBrk="0" fontAlgn="base" latinLnBrk="1" hangingPunct="0">
        <a:spcBef>
          <a:spcPct val="20000"/>
        </a:spcBef>
        <a:spcAft>
          <a:spcPct val="0"/>
        </a:spcAft>
        <a:buFont typeface="Arial" pitchFamily="34" charset="0"/>
        <a:buChar char="–"/>
        <a:defRPr sz="2000" kern="1200">
          <a:solidFill>
            <a:srgbClr val="000066"/>
          </a:solidFill>
          <a:latin typeface="Trebuchet MS" pitchFamily="34" charset="0"/>
          <a:ea typeface="굴림" pitchFamily="50" charset="-127"/>
          <a:cs typeface="+mn-cs"/>
        </a:defRPr>
      </a:lvl2pPr>
      <a:lvl3pPr marL="1143000" indent="-228600" algn="l" rtl="0" eaLnBrk="0" fontAlgn="base" latinLnBrk="1" hangingPunct="0">
        <a:spcBef>
          <a:spcPct val="20000"/>
        </a:spcBef>
        <a:spcAft>
          <a:spcPct val="0"/>
        </a:spcAft>
        <a:buFont typeface="Arial" pitchFamily="34" charset="0"/>
        <a:buChar char="•"/>
        <a:defRPr sz="2000" kern="1200">
          <a:solidFill>
            <a:srgbClr val="000066"/>
          </a:solidFill>
          <a:latin typeface="Trebuchet MS" pitchFamily="34" charset="0"/>
          <a:ea typeface="굴림" pitchFamily="50" charset="-127"/>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rgbClr val="000066"/>
          </a:solidFill>
          <a:latin typeface="Trebuchet MS" pitchFamily="34" charset="0"/>
          <a:ea typeface="굴림" pitchFamily="50" charset="-127"/>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rgbClr val="000066"/>
          </a:solidFill>
          <a:latin typeface="Trebuchet MS" pitchFamily="34" charset="0"/>
          <a:ea typeface="굴림"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0" y="188913"/>
            <a:ext cx="91440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78851" name="Rectangle 3"/>
          <p:cNvSpPr>
            <a:spLocks noGrp="1" noChangeArrowheads="1"/>
          </p:cNvSpPr>
          <p:nvPr>
            <p:ph type="body" idx="1"/>
          </p:nvPr>
        </p:nvSpPr>
        <p:spPr bwMode="auto">
          <a:xfrm>
            <a:off x="533400" y="1079500"/>
            <a:ext cx="83566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78862" name="Rectangle 1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ea"/>
                <a:ea typeface="+mn-ea"/>
              </a:defRPr>
            </a:lvl1pPr>
          </a:lstStyle>
          <a:p>
            <a:pPr latinLnBrk="1"/>
            <a:r>
              <a:rPr kumimoji="1" lang="en-US" altLang="ko-KR" smtClean="0">
                <a:solidFill>
                  <a:srgbClr val="000000"/>
                </a:solidFill>
              </a:rPr>
              <a:t>2022-01-17</a:t>
            </a:r>
          </a:p>
        </p:txBody>
      </p:sp>
      <p:sp>
        <p:nvSpPr>
          <p:cNvPr id="78863" name="Rectangle 1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ea"/>
                <a:ea typeface="+mn-ea"/>
              </a:defRPr>
            </a:lvl1pPr>
          </a:lstStyle>
          <a:p>
            <a:pPr latinLnBrk="1"/>
            <a:fld id="{AD33E99A-EFAA-48EE-B195-18848FC4CFF1}" type="slidenum">
              <a:rPr kumimoji="1" lang="ko-KR" altLang="en-US" smtClean="0">
                <a:solidFill>
                  <a:srgbClr val="000000"/>
                </a:solidFill>
              </a:rPr>
              <a:pPr latinLnBrk="1"/>
              <a:t>‹#›</a:t>
            </a:fld>
            <a:endParaRPr kumimoji="1" lang="en-US" altLang="ko-KR" smtClean="0">
              <a:solidFill>
                <a:srgbClr val="000000"/>
              </a:solidFill>
            </a:endParaRPr>
          </a:p>
        </p:txBody>
      </p:sp>
      <p:sp>
        <p:nvSpPr>
          <p:cNvPr id="78864"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ea"/>
                <a:ea typeface="+mn-ea"/>
              </a:defRPr>
            </a:lvl1pPr>
          </a:lstStyle>
          <a:p>
            <a:pPr latinLnBrk="1"/>
            <a:r>
              <a:rPr kumimoji="1" lang="en-US" altLang="ko-KR" smtClean="0">
                <a:solidFill>
                  <a:srgbClr val="000000"/>
                </a:solidFill>
              </a:rPr>
              <a:t>SPDAK2022</a:t>
            </a:r>
          </a:p>
        </p:txBody>
      </p:sp>
    </p:spTree>
    <p:extLst>
      <p:ext uri="{BB962C8B-B14F-4D97-AF65-F5344CB8AC3E}">
        <p14:creationId xmlns:p14="http://schemas.microsoft.com/office/powerpoint/2010/main" val="204542343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iming>
    <p:tnLst>
      <p:par>
        <p:cTn id="1" dur="indefinite" restart="never" nodeType="tmRoot"/>
      </p:par>
    </p:tnLst>
  </p:timing>
  <p:hf hdr="0"/>
  <p:txStyles>
    <p:titleStyle>
      <a:lvl1pPr algn="ctr" rtl="0" fontAlgn="base" latinLnBrk="1">
        <a:spcBef>
          <a:spcPct val="0"/>
        </a:spcBef>
        <a:spcAft>
          <a:spcPct val="0"/>
        </a:spcAft>
        <a:defRPr kumimoji="1" sz="3200" b="1">
          <a:solidFill>
            <a:srgbClr val="000066"/>
          </a:solidFill>
          <a:latin typeface="+mj-lt"/>
          <a:ea typeface="+mj-ea"/>
          <a:cs typeface="+mj-cs"/>
        </a:defRPr>
      </a:lvl1pPr>
      <a:lvl2pPr algn="ctr" rtl="0" fontAlgn="base" latinLnBrk="1">
        <a:spcBef>
          <a:spcPct val="0"/>
        </a:spcBef>
        <a:spcAft>
          <a:spcPct val="0"/>
        </a:spcAft>
        <a:defRPr kumimoji="1" sz="3200" b="1">
          <a:solidFill>
            <a:srgbClr val="000066"/>
          </a:solidFill>
          <a:latin typeface="Comic Sans MS" pitchFamily="66" charset="0"/>
          <a:ea typeface="굴림" pitchFamily="50" charset="-127"/>
        </a:defRPr>
      </a:lvl2pPr>
      <a:lvl3pPr algn="ctr" rtl="0" fontAlgn="base" latinLnBrk="1">
        <a:spcBef>
          <a:spcPct val="0"/>
        </a:spcBef>
        <a:spcAft>
          <a:spcPct val="0"/>
        </a:spcAft>
        <a:defRPr kumimoji="1" sz="3200" b="1">
          <a:solidFill>
            <a:srgbClr val="000066"/>
          </a:solidFill>
          <a:latin typeface="Comic Sans MS" pitchFamily="66" charset="0"/>
          <a:ea typeface="굴림" pitchFamily="50" charset="-127"/>
        </a:defRPr>
      </a:lvl3pPr>
      <a:lvl4pPr algn="ctr" rtl="0" fontAlgn="base" latinLnBrk="1">
        <a:spcBef>
          <a:spcPct val="0"/>
        </a:spcBef>
        <a:spcAft>
          <a:spcPct val="0"/>
        </a:spcAft>
        <a:defRPr kumimoji="1" sz="3200" b="1">
          <a:solidFill>
            <a:srgbClr val="000066"/>
          </a:solidFill>
          <a:latin typeface="Comic Sans MS" pitchFamily="66" charset="0"/>
          <a:ea typeface="굴림" pitchFamily="50" charset="-127"/>
        </a:defRPr>
      </a:lvl4pPr>
      <a:lvl5pPr algn="ctr" rtl="0" fontAlgn="base" latinLnBrk="1">
        <a:spcBef>
          <a:spcPct val="0"/>
        </a:spcBef>
        <a:spcAft>
          <a:spcPct val="0"/>
        </a:spcAft>
        <a:defRPr kumimoji="1" sz="3200" b="1">
          <a:solidFill>
            <a:srgbClr val="000066"/>
          </a:solidFill>
          <a:latin typeface="Comic Sans MS" pitchFamily="66" charset="0"/>
          <a:ea typeface="굴림" pitchFamily="50" charset="-127"/>
        </a:defRPr>
      </a:lvl5pPr>
      <a:lvl6pPr marL="457200" algn="ctr" rtl="0" fontAlgn="base" latinLnBrk="1">
        <a:spcBef>
          <a:spcPct val="0"/>
        </a:spcBef>
        <a:spcAft>
          <a:spcPct val="0"/>
        </a:spcAft>
        <a:defRPr kumimoji="1" sz="3200" b="1">
          <a:solidFill>
            <a:srgbClr val="000066"/>
          </a:solidFill>
          <a:latin typeface="Comic Sans MS" pitchFamily="66" charset="0"/>
          <a:ea typeface="굴림" pitchFamily="50" charset="-127"/>
        </a:defRPr>
      </a:lvl6pPr>
      <a:lvl7pPr marL="914400" algn="ctr" rtl="0" fontAlgn="base" latinLnBrk="1">
        <a:spcBef>
          <a:spcPct val="0"/>
        </a:spcBef>
        <a:spcAft>
          <a:spcPct val="0"/>
        </a:spcAft>
        <a:defRPr kumimoji="1" sz="3200" b="1">
          <a:solidFill>
            <a:srgbClr val="000066"/>
          </a:solidFill>
          <a:latin typeface="Comic Sans MS" pitchFamily="66" charset="0"/>
          <a:ea typeface="굴림" pitchFamily="50" charset="-127"/>
        </a:defRPr>
      </a:lvl7pPr>
      <a:lvl8pPr marL="1371600" algn="ctr" rtl="0" fontAlgn="base" latinLnBrk="1">
        <a:spcBef>
          <a:spcPct val="0"/>
        </a:spcBef>
        <a:spcAft>
          <a:spcPct val="0"/>
        </a:spcAft>
        <a:defRPr kumimoji="1" sz="3200" b="1">
          <a:solidFill>
            <a:srgbClr val="000066"/>
          </a:solidFill>
          <a:latin typeface="Comic Sans MS" pitchFamily="66" charset="0"/>
          <a:ea typeface="굴림" pitchFamily="50" charset="-127"/>
        </a:defRPr>
      </a:lvl8pPr>
      <a:lvl9pPr marL="1828800" algn="ctr" rtl="0" fontAlgn="base" latinLnBrk="1">
        <a:spcBef>
          <a:spcPct val="0"/>
        </a:spcBef>
        <a:spcAft>
          <a:spcPct val="0"/>
        </a:spcAft>
        <a:defRPr kumimoji="1" sz="3200" b="1">
          <a:solidFill>
            <a:srgbClr val="000066"/>
          </a:solidFill>
          <a:latin typeface="Comic Sans MS" pitchFamily="66" charset="0"/>
          <a:ea typeface="굴림" pitchFamily="50" charset="-127"/>
        </a:defRPr>
      </a:lvl9pPr>
    </p:titleStyle>
    <p:bodyStyle>
      <a:lvl1pPr marL="342900" indent="-342900" algn="l" rtl="0" fontAlgn="base" latinLnBrk="1">
        <a:spcBef>
          <a:spcPct val="20000"/>
        </a:spcBef>
        <a:spcAft>
          <a:spcPct val="0"/>
        </a:spcAft>
        <a:buChar char="•"/>
        <a:defRPr kumimoji="1" sz="2000">
          <a:solidFill>
            <a:srgbClr val="000066"/>
          </a:solidFill>
          <a:latin typeface="+mn-lt"/>
          <a:ea typeface="+mn-ea"/>
          <a:cs typeface="+mn-cs"/>
        </a:defRPr>
      </a:lvl1pPr>
      <a:lvl2pPr marL="742950" indent="-285750" algn="l" rtl="0" fontAlgn="base" latinLnBrk="1">
        <a:spcBef>
          <a:spcPct val="20000"/>
        </a:spcBef>
        <a:spcAft>
          <a:spcPct val="0"/>
        </a:spcAft>
        <a:buChar char="–"/>
        <a:defRPr kumimoji="1" sz="2000">
          <a:solidFill>
            <a:srgbClr val="000066"/>
          </a:solidFill>
          <a:latin typeface="+mn-lt"/>
          <a:ea typeface="+mn-ea"/>
        </a:defRPr>
      </a:lvl2pPr>
      <a:lvl3pPr marL="1143000" indent="-228600" algn="l" rtl="0" fontAlgn="base" latinLnBrk="1">
        <a:spcBef>
          <a:spcPct val="20000"/>
        </a:spcBef>
        <a:spcAft>
          <a:spcPct val="0"/>
        </a:spcAft>
        <a:buChar char="•"/>
        <a:defRPr kumimoji="1" sz="2000">
          <a:solidFill>
            <a:srgbClr val="000066"/>
          </a:solidFill>
          <a:latin typeface="+mn-lt"/>
          <a:ea typeface="+mn-ea"/>
        </a:defRPr>
      </a:lvl3pPr>
      <a:lvl4pPr marL="1600200" indent="-228600" algn="l" rtl="0" fontAlgn="base" latinLnBrk="1">
        <a:spcBef>
          <a:spcPct val="20000"/>
        </a:spcBef>
        <a:spcAft>
          <a:spcPct val="0"/>
        </a:spcAft>
        <a:buChar char="–"/>
        <a:defRPr kumimoji="1" sz="2000">
          <a:solidFill>
            <a:srgbClr val="000066"/>
          </a:solidFill>
          <a:latin typeface="+mn-lt"/>
          <a:ea typeface="+mn-ea"/>
        </a:defRPr>
      </a:lvl4pPr>
      <a:lvl5pPr marL="2057400" indent="-228600" algn="l" rtl="0" fontAlgn="base" latinLnBrk="1">
        <a:spcBef>
          <a:spcPct val="20000"/>
        </a:spcBef>
        <a:spcAft>
          <a:spcPct val="0"/>
        </a:spcAft>
        <a:buChar char="»"/>
        <a:defRPr kumimoji="1" sz="2000">
          <a:solidFill>
            <a:srgbClr val="000066"/>
          </a:solidFill>
          <a:latin typeface="+mn-lt"/>
          <a:ea typeface="+mn-ea"/>
        </a:defRPr>
      </a:lvl5pPr>
      <a:lvl6pPr marL="2514600" indent="-228600" algn="l" rtl="0" fontAlgn="base" latinLnBrk="1">
        <a:spcBef>
          <a:spcPct val="20000"/>
        </a:spcBef>
        <a:spcAft>
          <a:spcPct val="0"/>
        </a:spcAft>
        <a:buChar char="»"/>
        <a:defRPr kumimoji="1" sz="2000">
          <a:solidFill>
            <a:srgbClr val="000066"/>
          </a:solidFill>
          <a:latin typeface="+mn-lt"/>
          <a:ea typeface="+mn-ea"/>
        </a:defRPr>
      </a:lvl6pPr>
      <a:lvl7pPr marL="2971800" indent="-228600" algn="l" rtl="0" fontAlgn="base" latinLnBrk="1">
        <a:spcBef>
          <a:spcPct val="20000"/>
        </a:spcBef>
        <a:spcAft>
          <a:spcPct val="0"/>
        </a:spcAft>
        <a:buChar char="»"/>
        <a:defRPr kumimoji="1" sz="2000">
          <a:solidFill>
            <a:srgbClr val="000066"/>
          </a:solidFill>
          <a:latin typeface="+mn-lt"/>
          <a:ea typeface="+mn-ea"/>
        </a:defRPr>
      </a:lvl7pPr>
      <a:lvl8pPr marL="3429000" indent="-228600" algn="l" rtl="0" fontAlgn="base" latinLnBrk="1">
        <a:spcBef>
          <a:spcPct val="20000"/>
        </a:spcBef>
        <a:spcAft>
          <a:spcPct val="0"/>
        </a:spcAft>
        <a:buChar char="»"/>
        <a:defRPr kumimoji="1" sz="2000">
          <a:solidFill>
            <a:srgbClr val="000066"/>
          </a:solidFill>
          <a:latin typeface="+mn-lt"/>
          <a:ea typeface="+mn-ea"/>
        </a:defRPr>
      </a:lvl8pPr>
      <a:lvl9pPr marL="3886200" indent="-228600" algn="l" rtl="0" fontAlgn="base" latinLnBrk="1">
        <a:spcBef>
          <a:spcPct val="20000"/>
        </a:spcBef>
        <a:spcAft>
          <a:spcPct val="0"/>
        </a:spcAft>
        <a:buChar char="»"/>
        <a:defRPr kumimoji="1" sz="2000">
          <a:solidFill>
            <a:srgbClr val="000066"/>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oleObject" Target="../embeddings/oleObject5.bin"/><Relationship Id="rId3" Type="http://schemas.openxmlformats.org/officeDocument/2006/relationships/notesSlide" Target="../notesSlides/notesSlide7.xml"/><Relationship Id="rId7" Type="http://schemas.openxmlformats.org/officeDocument/2006/relationships/oleObject" Target="../embeddings/oleObject3.bin"/><Relationship Id="rId12" Type="http://schemas.openxmlformats.org/officeDocument/2006/relationships/image" Target="../media/image46.png"/><Relationship Id="rId2" Type="http://schemas.openxmlformats.org/officeDocument/2006/relationships/slideLayout" Target="../slideLayouts/slideLayout22.xml"/><Relationship Id="rId16" Type="http://schemas.openxmlformats.org/officeDocument/2006/relationships/image" Target="../media/image43.wmf"/><Relationship Id="rId1" Type="http://schemas.openxmlformats.org/officeDocument/2006/relationships/vmlDrawing" Target="../drawings/vmlDrawing2.v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oleObject" Target="../embeddings/oleObject6.bin"/><Relationship Id="rId10" Type="http://schemas.openxmlformats.org/officeDocument/2006/relationships/image" Target="../media/image41.png"/><Relationship Id="rId4" Type="http://schemas.openxmlformats.org/officeDocument/2006/relationships/oleObject" Target="../embeddings/oleObject2.bin"/><Relationship Id="rId9" Type="http://schemas.openxmlformats.org/officeDocument/2006/relationships/oleObject" Target="../embeddings/oleObject4.bin"/><Relationship Id="rId14" Type="http://schemas.openxmlformats.org/officeDocument/2006/relationships/image" Target="../media/image42.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51.png"/><Relationship Id="rId7" Type="http://schemas.openxmlformats.org/officeDocument/2006/relationships/image" Target="../media/image48.wmf"/><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50.wmf"/><Relationship Id="rId5" Type="http://schemas.openxmlformats.org/officeDocument/2006/relationships/image" Target="../media/image47.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49.wmf"/></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2.xml"/><Relationship Id="rId1" Type="http://schemas.openxmlformats.org/officeDocument/2006/relationships/vmlDrawing" Target="../drawings/vmlDrawing4.vml"/><Relationship Id="rId5" Type="http://schemas.openxmlformats.org/officeDocument/2006/relationships/image" Target="../media/image52.png"/><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2.xml"/><Relationship Id="rId1" Type="http://schemas.openxmlformats.org/officeDocument/2006/relationships/vmlDrawing" Target="../drawings/vmlDrawing5.v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47.wmf"/><Relationship Id="rId2" Type="http://schemas.openxmlformats.org/officeDocument/2006/relationships/slideLayout" Target="../slideLayouts/slideLayout2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2.xml"/><Relationship Id="rId1" Type="http://schemas.openxmlformats.org/officeDocument/2006/relationships/vmlDrawing" Target="../drawings/vmlDrawing7.vml"/><Relationship Id="rId6" Type="http://schemas.openxmlformats.org/officeDocument/2006/relationships/image" Target="../media/image50.wmf"/><Relationship Id="rId5" Type="http://schemas.openxmlformats.org/officeDocument/2006/relationships/oleObject" Target="../embeddings/oleObject14.bin"/><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2.xml"/><Relationship Id="rId4" Type="http://schemas.openxmlformats.org/officeDocument/2006/relationships/image" Target="../media/image770.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22.xml"/><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2.xml"/><Relationship Id="rId5" Type="http://schemas.openxmlformats.org/officeDocument/2006/relationships/image" Target="../media/image114.jpe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wmf"/><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2.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image" Target="../media/image1010.png"/></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2.xml"/><Relationship Id="rId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2.xml"/><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22.xml"/><Relationship Id="rId4" Type="http://schemas.openxmlformats.org/officeDocument/2006/relationships/image" Target="../media/image163.png"/></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altLang="ko-KR" sz="3200" dirty="0">
                <a:latin typeface="Comic Sans MS" panose="030F0702030302020204" pitchFamily="66" charset="0"/>
              </a:rPr>
              <a:t>The basics of silicon detectors </a:t>
            </a:r>
            <a:r>
              <a:rPr lang="en-US" altLang="ko-KR" sz="3200" dirty="0" smtClean="0">
                <a:latin typeface="Comic Sans MS" panose="030F0702030302020204" pitchFamily="66" charset="0"/>
              </a:rPr>
              <a:t/>
            </a:r>
            <a:br>
              <a:rPr lang="en-US" altLang="ko-KR" sz="3200" dirty="0" smtClean="0">
                <a:latin typeface="Comic Sans MS" panose="030F0702030302020204" pitchFamily="66" charset="0"/>
              </a:rPr>
            </a:br>
            <a:r>
              <a:rPr lang="en-US" altLang="ko-KR" sz="3200" dirty="0" smtClean="0">
                <a:latin typeface="Comic Sans MS" panose="030F0702030302020204" pitchFamily="66" charset="0"/>
              </a:rPr>
              <a:t>for </a:t>
            </a:r>
            <a:r>
              <a:rPr lang="en-US" altLang="ko-KR" sz="3200" dirty="0">
                <a:latin typeface="Comic Sans MS" panose="030F0702030302020204" pitchFamily="66" charset="0"/>
              </a:rPr>
              <a:t>radiation detection</a:t>
            </a:r>
            <a:endParaRPr lang="en-US" altLang="ko-KR" sz="3200" b="1" dirty="0" smtClean="0">
              <a:solidFill>
                <a:srgbClr val="002060"/>
              </a:solidFill>
              <a:latin typeface="Comic Sans MS" panose="030F0702030302020204" pitchFamily="66" charset="0"/>
              <a:ea typeface="굴림" pitchFamily="50" charset="-127"/>
            </a:endParaRPr>
          </a:p>
        </p:txBody>
      </p:sp>
      <p:sp>
        <p:nvSpPr>
          <p:cNvPr id="4099" name="부제목 1"/>
          <p:cNvSpPr>
            <a:spLocks noGrp="1"/>
          </p:cNvSpPr>
          <p:nvPr>
            <p:ph type="subTitle" idx="1"/>
          </p:nvPr>
        </p:nvSpPr>
        <p:spPr>
          <a:xfrm>
            <a:off x="1371600" y="3886200"/>
            <a:ext cx="6656784" cy="1752600"/>
          </a:xfrm>
        </p:spPr>
        <p:txBody>
          <a:bodyPr>
            <a:normAutofit fontScale="25000" lnSpcReduction="20000"/>
          </a:bodyPr>
          <a:lstStyle/>
          <a:p>
            <a:r>
              <a:rPr lang="en-US" altLang="ko-KR" sz="8000" b="0" dirty="0" smtClean="0">
                <a:solidFill>
                  <a:srgbClr val="000000"/>
                </a:solidFill>
                <a:latin typeface="Comic Sans MS" panose="030F0702030302020204" pitchFamily="66" charset="0"/>
                <a:ea typeface="굴림" pitchFamily="50" charset="-127"/>
              </a:rPr>
              <a:t>J. Lee</a:t>
            </a:r>
          </a:p>
          <a:p>
            <a:r>
              <a:rPr lang="en-US" altLang="ko-KR" sz="8000" b="0" dirty="0" smtClean="0">
                <a:solidFill>
                  <a:srgbClr val="000000"/>
                </a:solidFill>
                <a:latin typeface="Comic Sans MS" panose="030F0702030302020204" pitchFamily="66" charset="0"/>
                <a:ea typeface="굴림" pitchFamily="50" charset="-127"/>
              </a:rPr>
              <a:t>Center for High Energy Physics</a:t>
            </a:r>
          </a:p>
          <a:p>
            <a:r>
              <a:rPr lang="en-US" altLang="ko-KR" sz="8000" b="0" dirty="0" err="1" smtClean="0">
                <a:solidFill>
                  <a:srgbClr val="000000"/>
                </a:solidFill>
                <a:latin typeface="Comic Sans MS" panose="030F0702030302020204" pitchFamily="66" charset="0"/>
                <a:ea typeface="굴림" pitchFamily="50" charset="-127"/>
              </a:rPr>
              <a:t>Kyungpook</a:t>
            </a:r>
            <a:r>
              <a:rPr lang="en-US" altLang="ko-KR" sz="8000" b="0" dirty="0" smtClean="0">
                <a:solidFill>
                  <a:srgbClr val="000000"/>
                </a:solidFill>
                <a:latin typeface="Comic Sans MS" panose="030F0702030302020204" pitchFamily="66" charset="0"/>
                <a:ea typeface="굴림" pitchFamily="50" charset="-127"/>
              </a:rPr>
              <a:t> National University</a:t>
            </a:r>
          </a:p>
          <a:p>
            <a:endParaRPr lang="en-US" altLang="ko-KR" sz="8000" b="0" i="1" dirty="0" smtClean="0">
              <a:solidFill>
                <a:srgbClr val="0000FF"/>
              </a:solidFill>
              <a:latin typeface="Comic Sans MS" panose="030F0702030302020204" pitchFamily="66" charset="0"/>
              <a:ea typeface="굴림" pitchFamily="50" charset="-127"/>
            </a:endParaRPr>
          </a:p>
          <a:p>
            <a:r>
              <a:rPr lang="en-US" altLang="ko-KR" sz="8000" dirty="0" smtClean="0">
                <a:solidFill>
                  <a:srgbClr val="0000FF"/>
                </a:solidFill>
                <a:latin typeface="Comic Sans MS" panose="030F0702030302020204" pitchFamily="66" charset="0"/>
              </a:rPr>
              <a:t>3rd </a:t>
            </a:r>
            <a:r>
              <a:rPr lang="en-US" altLang="ko-KR" sz="8000" dirty="0">
                <a:solidFill>
                  <a:srgbClr val="0000FF"/>
                </a:solidFill>
                <a:latin typeface="Comic Sans MS" panose="030F0702030302020204" pitchFamily="66" charset="0"/>
              </a:rPr>
              <a:t>School for Particle Detectors and Applications </a:t>
            </a:r>
            <a:endParaRPr lang="en-US" altLang="ko-KR" sz="8000" dirty="0" smtClean="0">
              <a:solidFill>
                <a:srgbClr val="0000FF"/>
              </a:solidFill>
              <a:latin typeface="Comic Sans MS" panose="030F0702030302020204" pitchFamily="66" charset="0"/>
            </a:endParaRPr>
          </a:p>
          <a:p>
            <a:r>
              <a:rPr lang="en-US" altLang="ko-KR" sz="8000" dirty="0" smtClean="0">
                <a:solidFill>
                  <a:srgbClr val="0000FF"/>
                </a:solidFill>
                <a:latin typeface="Comic Sans MS" panose="030F0702030302020204" pitchFamily="66" charset="0"/>
              </a:rPr>
              <a:t>at </a:t>
            </a:r>
            <a:r>
              <a:rPr lang="en-US" altLang="ko-KR" sz="8000" dirty="0">
                <a:solidFill>
                  <a:srgbClr val="0000FF"/>
                </a:solidFill>
                <a:latin typeface="Comic Sans MS" panose="030F0702030302020204" pitchFamily="66" charset="0"/>
              </a:rPr>
              <a:t>KNU (SPDAK2022)</a:t>
            </a:r>
            <a:endParaRPr lang="en-US" altLang="ko-KR" sz="8000" dirty="0" smtClean="0">
              <a:solidFill>
                <a:srgbClr val="0000FF"/>
              </a:solidFill>
              <a:latin typeface="Comic Sans MS" panose="030F0702030302020204" pitchFamily="66" charset="0"/>
            </a:endParaRPr>
          </a:p>
          <a:p>
            <a:endParaRPr lang="en-US" altLang="ko-KR" sz="8000" dirty="0" smtClean="0">
              <a:solidFill>
                <a:srgbClr val="000000"/>
              </a:solidFill>
              <a:latin typeface="Comic Sans MS" panose="030F0702030302020204" pitchFamily="66" charset="0"/>
            </a:endParaRPr>
          </a:p>
          <a:p>
            <a:r>
              <a:rPr lang="en-US" altLang="ko-KR" sz="8000" dirty="0" smtClean="0">
                <a:solidFill>
                  <a:srgbClr val="000000"/>
                </a:solidFill>
                <a:latin typeface="Comic Sans MS" panose="030F0702030302020204" pitchFamily="66" charset="0"/>
              </a:rPr>
              <a:t>January 17, 2022</a:t>
            </a:r>
          </a:p>
          <a:p>
            <a:endParaRPr lang="en-US" altLang="ko-KR" sz="8000" dirty="0" smtClean="0">
              <a:solidFill>
                <a:schemeClr val="tx1"/>
              </a:solidFill>
              <a:latin typeface="Comic Sans MS" panose="030F0702030302020204" pitchFamily="66" charset="0"/>
            </a:endParaRPr>
          </a:p>
          <a:p>
            <a:endParaRPr lang="ko-KR" altLang="en-US" sz="8000" dirty="0" smtClean="0">
              <a:solidFill>
                <a:schemeClr val="tx1"/>
              </a:solidFill>
              <a:latin typeface="Comic Sans MS" panose="030F0702030302020204" pitchFamily="66" charset="0"/>
              <a:ea typeface="굴림" pitchFamily="50" charset="-127"/>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r>
              <a:rPr lang="en-US" altLang="ko-KR" dirty="0"/>
              <a:t>2</a:t>
            </a:r>
            <a:r>
              <a:rPr lang="en-US" altLang="ko-KR" dirty="0" smtClean="0"/>
              <a:t>. Properties of silicon</a:t>
            </a:r>
            <a:endParaRPr lang="ko-KR" altLang="en-US" dirty="0"/>
          </a:p>
        </p:txBody>
      </p:sp>
    </p:spTree>
    <p:extLst>
      <p:ext uri="{BB962C8B-B14F-4D97-AF65-F5344CB8AC3E}">
        <p14:creationId xmlns:p14="http://schemas.microsoft.com/office/powerpoint/2010/main" val="1497367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2054" descr="C:\jeju\sze_fig\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6448" y="1772814"/>
            <a:ext cx="64008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제목 1"/>
          <p:cNvSpPr>
            <a:spLocks noGrp="1"/>
          </p:cNvSpPr>
          <p:nvPr>
            <p:ph type="title"/>
          </p:nvPr>
        </p:nvSpPr>
        <p:spPr/>
        <p:txBody>
          <a:bodyPr/>
          <a:lstStyle/>
          <a:p>
            <a:r>
              <a:rPr lang="en-US" altLang="ko-KR" dirty="0" smtClean="0"/>
              <a:t>Band &amp; bandgap</a:t>
            </a:r>
            <a:endParaRPr lang="ko-KR" altLang="en-US" dirty="0"/>
          </a:p>
        </p:txBody>
      </p:sp>
      <p:pic>
        <p:nvPicPr>
          <p:cNvPr id="6148" name="Picture 2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08720"/>
            <a:ext cx="3816424" cy="87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598" y="5373216"/>
            <a:ext cx="3508076" cy="830997"/>
          </a:xfrm>
          <a:prstGeom prst="rect">
            <a:avLst/>
          </a:prstGeom>
          <a:noFill/>
        </p:spPr>
        <p:txBody>
          <a:bodyPr wrap="none" rtlCol="0">
            <a:spAutoFit/>
          </a:bodyPr>
          <a:lstStyle/>
          <a:p>
            <a:r>
              <a:rPr lang="en-US" altLang="ko-KR" sz="1600" i="1" dirty="0" smtClean="0"/>
              <a:t>From ‘Semiconductor Devices</a:t>
            </a:r>
          </a:p>
          <a:p>
            <a:r>
              <a:rPr lang="en-US" altLang="ko-KR" sz="1600" i="1" dirty="0" smtClean="0"/>
              <a:t>Physics and Technology Second Edition’</a:t>
            </a:r>
          </a:p>
          <a:p>
            <a:r>
              <a:rPr lang="en-US" altLang="ko-KR" sz="1600" i="1" dirty="0" smtClean="0"/>
              <a:t>by S.M. Sze</a:t>
            </a:r>
            <a:endParaRPr lang="ko-KR" altLang="en-US" sz="1600" i="1" dirty="0"/>
          </a:p>
        </p:txBody>
      </p:sp>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580" y="5401022"/>
            <a:ext cx="40481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11</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854510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noAutofit/>
          </a:bodyPr>
          <a:lstStyle/>
          <a:p>
            <a:r>
              <a:rPr lang="en-US" altLang="ko-KR" dirty="0" smtClean="0"/>
              <a:t>Indirect vs Direct </a:t>
            </a:r>
            <a:br>
              <a:rPr lang="en-US" altLang="ko-KR" dirty="0" smtClean="0"/>
            </a:br>
            <a:r>
              <a:rPr lang="en-US" altLang="ko-KR" dirty="0" smtClean="0"/>
              <a:t>Bandgap Semiconductors</a:t>
            </a:r>
            <a:endParaRPr lang="ko-KR" altLang="en-US" dirty="0"/>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619" y="2086471"/>
            <a:ext cx="541972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244977" y="1602019"/>
            <a:ext cx="2464136" cy="461665"/>
          </a:xfrm>
          <a:prstGeom prst="rect">
            <a:avLst/>
          </a:prstGeom>
          <a:noFill/>
        </p:spPr>
        <p:txBody>
          <a:bodyPr wrap="none" rtlCol="0">
            <a:spAutoFit/>
          </a:bodyPr>
          <a:lstStyle/>
          <a:p>
            <a:r>
              <a:rPr lang="en-US" altLang="ko-KR" dirty="0" smtClean="0">
                <a:latin typeface="+mn-lt"/>
              </a:rPr>
              <a:t>Direct bandgap </a:t>
            </a:r>
            <a:endParaRPr lang="ko-KR" altLang="en-US" dirty="0">
              <a:latin typeface="+mn-lt"/>
            </a:endParaRPr>
          </a:p>
        </p:txBody>
      </p:sp>
      <p:sp>
        <p:nvSpPr>
          <p:cNvPr id="12" name="TextBox 11"/>
          <p:cNvSpPr txBox="1"/>
          <p:nvPr/>
        </p:nvSpPr>
        <p:spPr>
          <a:xfrm>
            <a:off x="2012996" y="1609292"/>
            <a:ext cx="2752677" cy="461665"/>
          </a:xfrm>
          <a:prstGeom prst="rect">
            <a:avLst/>
          </a:prstGeom>
          <a:noFill/>
        </p:spPr>
        <p:txBody>
          <a:bodyPr wrap="none" rtlCol="0">
            <a:spAutoFit/>
          </a:bodyPr>
          <a:lstStyle/>
          <a:p>
            <a:r>
              <a:rPr lang="en-US" altLang="ko-KR" dirty="0" smtClean="0">
                <a:latin typeface="+mn-lt"/>
              </a:rPr>
              <a:t>Indirect bandgap </a:t>
            </a:r>
            <a:endParaRPr lang="ko-KR" altLang="en-US" dirty="0">
              <a:latin typeface="+mn-lt"/>
            </a:endParaRPr>
          </a:p>
        </p:txBody>
      </p:sp>
      <p:cxnSp>
        <p:nvCxnSpPr>
          <p:cNvPr id="16" name="직선 화살표 연결선 15"/>
          <p:cNvCxnSpPr/>
          <p:nvPr/>
        </p:nvCxnSpPr>
        <p:spPr bwMode="auto">
          <a:xfrm flipV="1">
            <a:off x="3511348" y="3498106"/>
            <a:ext cx="0" cy="576065"/>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직선 화살표 연결선 19"/>
          <p:cNvCxnSpPr/>
          <p:nvPr/>
        </p:nvCxnSpPr>
        <p:spPr bwMode="auto">
          <a:xfrm>
            <a:off x="3497542" y="3548276"/>
            <a:ext cx="910458" cy="0"/>
          </a:xfrm>
          <a:prstGeom prst="straightConnector1">
            <a:avLst/>
          </a:prstGeom>
          <a:solidFill>
            <a:schemeClr val="accent1"/>
          </a:solidFill>
          <a:ln w="2540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3511348" y="3242461"/>
            <a:ext cx="761747" cy="307777"/>
          </a:xfrm>
          <a:prstGeom prst="rect">
            <a:avLst/>
          </a:prstGeom>
          <a:noFill/>
        </p:spPr>
        <p:txBody>
          <a:bodyPr wrap="none" rtlCol="0">
            <a:spAutoFit/>
          </a:bodyPr>
          <a:lstStyle/>
          <a:p>
            <a:r>
              <a:rPr lang="en-US" altLang="ko-KR" sz="1400" b="1" dirty="0" smtClean="0">
                <a:solidFill>
                  <a:srgbClr val="0033CC"/>
                </a:solidFill>
                <a:latin typeface="+mn-lt"/>
              </a:rPr>
              <a:t>phonon</a:t>
            </a:r>
            <a:endParaRPr lang="ko-KR" altLang="en-US" sz="1400" b="1" dirty="0">
              <a:solidFill>
                <a:srgbClr val="0033CC"/>
              </a:solidFill>
              <a:latin typeface="+mn-lt"/>
            </a:endParaRPr>
          </a:p>
        </p:txBody>
      </p:sp>
      <p:cxnSp>
        <p:nvCxnSpPr>
          <p:cNvPr id="28" name="직선 화살표 연결선 27"/>
          <p:cNvCxnSpPr/>
          <p:nvPr/>
        </p:nvCxnSpPr>
        <p:spPr bwMode="auto">
          <a:xfrm flipH="1" flipV="1">
            <a:off x="6280208" y="3345106"/>
            <a:ext cx="2091" cy="694518"/>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2743514" y="2201962"/>
            <a:ext cx="449162" cy="461665"/>
          </a:xfrm>
          <a:prstGeom prst="rect">
            <a:avLst/>
          </a:prstGeom>
          <a:solidFill>
            <a:schemeClr val="bg1"/>
          </a:solidFill>
        </p:spPr>
        <p:txBody>
          <a:bodyPr wrap="none" rtlCol="0">
            <a:spAutoFit/>
          </a:bodyPr>
          <a:lstStyle/>
          <a:p>
            <a:r>
              <a:rPr lang="en-US" altLang="ko-KR" sz="2000" dirty="0" smtClean="0">
                <a:latin typeface="+mn-lt"/>
              </a:rPr>
              <a:t>S</a:t>
            </a:r>
            <a:r>
              <a:rPr lang="en-US" altLang="ko-KR" dirty="0" smtClean="0">
                <a:latin typeface="+mn-lt"/>
              </a:rPr>
              <a:t>i</a:t>
            </a:r>
            <a:endParaRPr lang="ko-KR" altLang="en-US" dirty="0">
              <a:latin typeface="+mn-lt"/>
            </a:endParaRPr>
          </a:p>
        </p:txBody>
      </p:sp>
      <p:sp>
        <p:nvSpPr>
          <p:cNvPr id="33" name="TextBox 32"/>
          <p:cNvSpPr txBox="1"/>
          <p:nvPr/>
        </p:nvSpPr>
        <p:spPr>
          <a:xfrm>
            <a:off x="5488120" y="2201961"/>
            <a:ext cx="803425" cy="400110"/>
          </a:xfrm>
          <a:prstGeom prst="rect">
            <a:avLst/>
          </a:prstGeom>
          <a:solidFill>
            <a:schemeClr val="bg1"/>
          </a:solidFill>
        </p:spPr>
        <p:txBody>
          <a:bodyPr wrap="none" rtlCol="0">
            <a:spAutoFit/>
          </a:bodyPr>
          <a:lstStyle/>
          <a:p>
            <a:r>
              <a:rPr lang="en-US" altLang="ko-KR" sz="2000" dirty="0" smtClean="0">
                <a:latin typeface="+mn-lt"/>
              </a:rPr>
              <a:t>GaAs</a:t>
            </a:r>
            <a:endParaRPr lang="ko-KR" altLang="en-US" sz="2000" dirty="0">
              <a:latin typeface="+mn-lt"/>
            </a:endParaRPr>
          </a:p>
        </p:txBody>
      </p:sp>
      <p:sp>
        <p:nvSpPr>
          <p:cNvPr id="86019" name="TextBox 86018"/>
          <p:cNvSpPr txBox="1"/>
          <p:nvPr/>
        </p:nvSpPr>
        <p:spPr>
          <a:xfrm>
            <a:off x="5458068" y="5730354"/>
            <a:ext cx="3244799" cy="338554"/>
          </a:xfrm>
          <a:prstGeom prst="rect">
            <a:avLst/>
          </a:prstGeom>
          <a:noFill/>
        </p:spPr>
        <p:txBody>
          <a:bodyPr wrap="none" rtlCol="0">
            <a:spAutoFit/>
          </a:bodyPr>
          <a:lstStyle/>
          <a:p>
            <a:r>
              <a:rPr lang="en-US" altLang="ko-KR" sz="1600" b="1" dirty="0" smtClean="0">
                <a:solidFill>
                  <a:srgbClr val="FF0000"/>
                </a:solidFill>
                <a:latin typeface="+mn-lt"/>
              </a:rPr>
              <a:t>Excitation/De-excitation = E</a:t>
            </a:r>
            <a:r>
              <a:rPr lang="en-US" altLang="ko-KR" sz="1600" b="1" baseline="-25000" dirty="0" smtClean="0">
                <a:solidFill>
                  <a:srgbClr val="FF0000"/>
                </a:solidFill>
                <a:latin typeface="+mn-lt"/>
              </a:rPr>
              <a:t>g</a:t>
            </a:r>
            <a:r>
              <a:rPr lang="en-US" altLang="ko-KR" sz="1600" b="1" dirty="0" smtClean="0">
                <a:solidFill>
                  <a:srgbClr val="FF0000"/>
                </a:solidFill>
                <a:latin typeface="+mn-lt"/>
              </a:rPr>
              <a:t> </a:t>
            </a:r>
            <a:endParaRPr lang="ko-KR" altLang="en-US" sz="1600" b="1" dirty="0">
              <a:solidFill>
                <a:srgbClr val="FF0000"/>
              </a:solidFill>
              <a:latin typeface="+mn-lt"/>
            </a:endParaRPr>
          </a:p>
        </p:txBody>
      </p:sp>
      <p:sp>
        <p:nvSpPr>
          <p:cNvPr id="40" name="TextBox 39"/>
          <p:cNvSpPr txBox="1"/>
          <p:nvPr/>
        </p:nvSpPr>
        <p:spPr>
          <a:xfrm>
            <a:off x="1184593" y="5730354"/>
            <a:ext cx="4028667" cy="338554"/>
          </a:xfrm>
          <a:prstGeom prst="rect">
            <a:avLst/>
          </a:prstGeom>
          <a:noFill/>
        </p:spPr>
        <p:txBody>
          <a:bodyPr wrap="none" rtlCol="0">
            <a:spAutoFit/>
          </a:bodyPr>
          <a:lstStyle/>
          <a:p>
            <a:r>
              <a:rPr lang="en-US" altLang="ko-KR" sz="1600" b="1" dirty="0" smtClean="0">
                <a:solidFill>
                  <a:srgbClr val="FF0000"/>
                </a:solidFill>
                <a:latin typeface="+mn-lt"/>
              </a:rPr>
              <a:t>Excitation/De-excitation = E</a:t>
            </a:r>
            <a:r>
              <a:rPr lang="en-US" altLang="ko-KR" sz="1600" b="1" baseline="-25000" dirty="0" smtClean="0">
                <a:solidFill>
                  <a:srgbClr val="FF0000"/>
                </a:solidFill>
                <a:latin typeface="+mn-lt"/>
              </a:rPr>
              <a:t>g</a:t>
            </a:r>
            <a:r>
              <a:rPr lang="en-US" altLang="ko-KR" sz="1600" b="1" dirty="0" smtClean="0">
                <a:solidFill>
                  <a:srgbClr val="FF0000"/>
                </a:solidFill>
                <a:latin typeface="+mn-lt"/>
              </a:rPr>
              <a:t> + </a:t>
            </a:r>
            <a:r>
              <a:rPr lang="en-US" altLang="ko-KR" sz="1600" b="1" dirty="0" smtClean="0">
                <a:solidFill>
                  <a:srgbClr val="0033CC"/>
                </a:solidFill>
                <a:latin typeface="+mn-lt"/>
              </a:rPr>
              <a:t>E</a:t>
            </a:r>
            <a:r>
              <a:rPr lang="en-US" altLang="ko-KR" sz="1600" b="1" baseline="-25000" dirty="0" smtClean="0">
                <a:solidFill>
                  <a:srgbClr val="0033CC"/>
                </a:solidFill>
                <a:latin typeface="+mn-lt"/>
              </a:rPr>
              <a:t>phonon</a:t>
            </a:r>
            <a:endParaRPr lang="ko-KR" altLang="en-US" sz="1600" b="1" baseline="-25000" dirty="0">
              <a:solidFill>
                <a:srgbClr val="0033CC"/>
              </a:solidFill>
              <a:latin typeface="+mn-lt"/>
            </a:endParaRPr>
          </a:p>
        </p:txBody>
      </p:sp>
      <p:sp>
        <p:nvSpPr>
          <p:cNvPr id="17" name="TextBox 16"/>
          <p:cNvSpPr txBox="1"/>
          <p:nvPr/>
        </p:nvSpPr>
        <p:spPr>
          <a:xfrm>
            <a:off x="73639" y="908720"/>
            <a:ext cx="2996333" cy="1077218"/>
          </a:xfrm>
          <a:prstGeom prst="rect">
            <a:avLst/>
          </a:prstGeom>
          <a:noFill/>
        </p:spPr>
        <p:txBody>
          <a:bodyPr wrap="none" rtlCol="0">
            <a:spAutoFit/>
          </a:bodyPr>
          <a:lstStyle/>
          <a:p>
            <a:r>
              <a:rPr lang="en-US" altLang="ko-KR" sz="1600" i="1" dirty="0" smtClean="0">
                <a:latin typeface="+mn-lt"/>
              </a:rPr>
              <a:t>From ‘Semiconductor Devices</a:t>
            </a:r>
          </a:p>
          <a:p>
            <a:r>
              <a:rPr lang="en-US" altLang="ko-KR" sz="1600" i="1" dirty="0" smtClean="0">
                <a:latin typeface="+mn-lt"/>
              </a:rPr>
              <a:t>Physics and Technology </a:t>
            </a:r>
          </a:p>
          <a:p>
            <a:r>
              <a:rPr lang="en-US" altLang="ko-KR" sz="1600" i="1" dirty="0" smtClean="0">
                <a:latin typeface="+mn-lt"/>
              </a:rPr>
              <a:t>Second Edition’  </a:t>
            </a:r>
          </a:p>
          <a:p>
            <a:r>
              <a:rPr lang="en-US" altLang="ko-KR" sz="1600" i="1" dirty="0" smtClean="0">
                <a:latin typeface="+mn-lt"/>
              </a:rPr>
              <a:t>by S.M. Sze</a:t>
            </a:r>
            <a:endParaRPr lang="ko-KR" altLang="en-US" sz="1600" i="1" dirty="0">
              <a:latin typeface="+mn-lt"/>
            </a:endParaRP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12</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88110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r>
              <a:rPr lang="en-US" altLang="ko-KR" dirty="0"/>
              <a:t>a</a:t>
            </a:r>
            <a:r>
              <a:rPr lang="en-US" altLang="ko-KR" dirty="0" smtClean="0"/>
              <a:t>bundant</a:t>
            </a:r>
            <a:r>
              <a:rPr lang="ko-KR" altLang="en-US" dirty="0" smtClean="0"/>
              <a:t> </a:t>
            </a:r>
            <a:r>
              <a:rPr lang="en-US" altLang="ko-KR" dirty="0" smtClean="0">
                <a:sym typeface="Wingdings" panose="05000000000000000000" pitchFamily="2" charset="2"/>
              </a:rPr>
              <a:t>--&gt; cheap</a:t>
            </a:r>
          </a:p>
          <a:p>
            <a:r>
              <a:rPr lang="en-US" altLang="ko-KR" dirty="0" smtClean="0">
                <a:sym typeface="Wingdings" panose="05000000000000000000" pitchFamily="2" charset="2"/>
              </a:rPr>
              <a:t>Lighter</a:t>
            </a:r>
          </a:p>
          <a:p>
            <a:r>
              <a:rPr lang="en-US" altLang="ko-KR" dirty="0" smtClean="0">
                <a:sym typeface="Wingdings" panose="05000000000000000000" pitchFamily="2" charset="2"/>
              </a:rPr>
              <a:t>SiO</a:t>
            </a:r>
            <a:r>
              <a:rPr lang="en-US" altLang="ko-KR" baseline="-25000" dirty="0" smtClean="0">
                <a:sym typeface="Wingdings" panose="05000000000000000000" pitchFamily="2" charset="2"/>
              </a:rPr>
              <a:t>2  </a:t>
            </a:r>
            <a:r>
              <a:rPr lang="en-US" altLang="ko-KR" dirty="0" smtClean="0">
                <a:sym typeface="Wingdings" panose="05000000000000000000" pitchFamily="2" charset="2"/>
              </a:rPr>
              <a:t>layer</a:t>
            </a:r>
            <a:r>
              <a:rPr lang="en-US" altLang="ko-KR" baseline="-25000" dirty="0" smtClean="0">
                <a:sym typeface="Wingdings" panose="05000000000000000000" pitchFamily="2" charset="2"/>
              </a:rPr>
              <a:t> </a:t>
            </a:r>
          </a:p>
          <a:p>
            <a:pPr lvl="1"/>
            <a:r>
              <a:rPr lang="en-US" altLang="ko-KR" dirty="0" smtClean="0">
                <a:sym typeface="Wingdings" panose="05000000000000000000" pitchFamily="2" charset="2"/>
              </a:rPr>
              <a:t>Naturally or inexpensively formed</a:t>
            </a:r>
          </a:p>
          <a:p>
            <a:pPr lvl="1"/>
            <a:r>
              <a:rPr lang="en-US" altLang="ko-KR" dirty="0" smtClean="0">
                <a:sym typeface="Wingdings" panose="05000000000000000000" pitchFamily="2" charset="2"/>
              </a:rPr>
              <a:t>chemically and mechanically very stable </a:t>
            </a:r>
          </a:p>
          <a:p>
            <a:pPr lvl="1"/>
            <a:r>
              <a:rPr lang="en-US" altLang="ko-KR" dirty="0" smtClean="0">
                <a:sym typeface="Wingdings" panose="05000000000000000000" pitchFamily="2" charset="2"/>
              </a:rPr>
              <a:t>effectively passivates the surface states of the underlying silicon</a:t>
            </a:r>
          </a:p>
          <a:p>
            <a:pPr lvl="1"/>
            <a:r>
              <a:rPr lang="en-US" altLang="ko-KR" dirty="0" smtClean="0">
                <a:sym typeface="Wingdings" panose="05000000000000000000" pitchFamily="2" charset="2"/>
              </a:rPr>
              <a:t>forms an effective diffusion barrier for the commonly used dopant species</a:t>
            </a:r>
          </a:p>
          <a:p>
            <a:pPr lvl="1"/>
            <a:r>
              <a:rPr lang="en-US" altLang="ko-KR" dirty="0" smtClean="0">
                <a:sym typeface="Wingdings" panose="05000000000000000000" pitchFamily="2" charset="2"/>
              </a:rPr>
              <a:t>easily preferentially etched from the silicon, and vice versa, with high selectivity</a:t>
            </a:r>
            <a:endParaRPr lang="en-US" altLang="ko-KR" baseline="-25000" dirty="0" smtClean="0">
              <a:sym typeface="Wingdings" panose="05000000000000000000" pitchFamily="2" charset="2"/>
            </a:endParaRPr>
          </a:p>
          <a:p>
            <a:pPr lvl="1"/>
            <a:r>
              <a:rPr lang="en-US" altLang="ko-KR" dirty="0" smtClean="0">
                <a:sym typeface="Wingdings" panose="05000000000000000000" pitchFamily="2" charset="2"/>
              </a:rPr>
              <a:t>By contrast, GeO</a:t>
            </a:r>
            <a:r>
              <a:rPr lang="en-US" altLang="ko-KR" baseline="-25000" dirty="0" smtClean="0">
                <a:sym typeface="Wingdings" panose="05000000000000000000" pitchFamily="2" charset="2"/>
              </a:rPr>
              <a:t>2</a:t>
            </a:r>
            <a:r>
              <a:rPr lang="en-US" altLang="ko-KR" dirty="0" smtClean="0">
                <a:sym typeface="Wingdings" panose="05000000000000000000" pitchFamily="2" charset="2"/>
              </a:rPr>
              <a:t> is a chemically unstable, poor electrical insulator that is 33 times more soluble in water than SiO</a:t>
            </a:r>
            <a:r>
              <a:rPr lang="en-US" altLang="ko-KR" baseline="-25000" dirty="0" smtClean="0">
                <a:sym typeface="Wingdings" panose="05000000000000000000" pitchFamily="2" charset="2"/>
              </a:rPr>
              <a:t>2</a:t>
            </a:r>
            <a:r>
              <a:rPr lang="en-US" altLang="ko-KR" dirty="0" smtClean="0">
                <a:sym typeface="Wingdings" panose="05000000000000000000" pitchFamily="2" charset="2"/>
              </a:rPr>
              <a:t>, making it less suited to the photolithographic and wet chemical processes used to fabricate integrated circuits. </a:t>
            </a:r>
          </a:p>
          <a:p>
            <a:pPr lvl="1"/>
            <a:endParaRPr lang="en-US" altLang="ko-KR" dirty="0" smtClean="0">
              <a:sym typeface="Wingdings" panose="05000000000000000000" pitchFamily="2" charset="2"/>
            </a:endParaRPr>
          </a:p>
        </p:txBody>
      </p:sp>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576" y="548680"/>
            <a:ext cx="2411760" cy="234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smtClean="0"/>
              <a:t>Why Silicon?</a:t>
            </a:r>
            <a:endParaRPr lang="ko-KR" altLang="en-US" dirty="0"/>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13</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105359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dirty="0" smtClean="0"/>
              <a:t>Intrinsic Si semiconductor</a:t>
            </a:r>
            <a:endParaRPr lang="ko-KR" altLang="en-US" dirty="0"/>
          </a:p>
        </p:txBody>
      </p:sp>
      <p:sp>
        <p:nvSpPr>
          <p:cNvPr id="5126" name="Text Box 7"/>
          <p:cNvSpPr txBox="1">
            <a:spLocks noChangeArrowheads="1"/>
          </p:cNvSpPr>
          <p:nvPr/>
        </p:nvSpPr>
        <p:spPr bwMode="auto">
          <a:xfrm>
            <a:off x="430213" y="2524834"/>
            <a:ext cx="40991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000" b="0" dirty="0">
                <a:solidFill>
                  <a:schemeClr val="tx1"/>
                </a:solidFill>
                <a:latin typeface="+mn-lt"/>
                <a:ea typeface="굴림" pitchFamily="50" charset="-127"/>
              </a:rPr>
              <a:t>low T : electrons bound in lattice</a:t>
            </a:r>
          </a:p>
        </p:txBody>
      </p:sp>
      <p:sp>
        <p:nvSpPr>
          <p:cNvPr id="5127" name="Text Box 8"/>
          <p:cNvSpPr txBox="1">
            <a:spLocks noChangeArrowheads="1"/>
          </p:cNvSpPr>
          <p:nvPr/>
        </p:nvSpPr>
        <p:spPr bwMode="auto">
          <a:xfrm>
            <a:off x="4845195" y="2498481"/>
            <a:ext cx="41104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000" b="0" dirty="0">
                <a:solidFill>
                  <a:schemeClr val="tx1"/>
                </a:solidFill>
                <a:latin typeface="+mn-lt"/>
                <a:ea typeface="굴림" pitchFamily="50" charset="-127"/>
              </a:rPr>
              <a:t>higher T : free </a:t>
            </a:r>
            <a:r>
              <a:rPr lang="en-US" altLang="ko-KR" sz="2000" b="0" dirty="0" smtClean="0">
                <a:solidFill>
                  <a:schemeClr val="tx1"/>
                </a:solidFill>
                <a:latin typeface="+mn-lt"/>
                <a:ea typeface="굴림" pitchFamily="50" charset="-127"/>
              </a:rPr>
              <a:t>electrons &amp; holes</a:t>
            </a:r>
            <a:endParaRPr lang="en-US" altLang="ko-KR" sz="2000" b="0" dirty="0">
              <a:solidFill>
                <a:schemeClr val="tx1"/>
              </a:solidFill>
              <a:latin typeface="+mn-lt"/>
              <a:ea typeface="굴림" pitchFamily="50" charset="-127"/>
            </a:endParaRPr>
          </a:p>
        </p:txBody>
      </p:sp>
      <p:pic>
        <p:nvPicPr>
          <p:cNvPr id="5171"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068960"/>
            <a:ext cx="336855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72"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068960"/>
            <a:ext cx="2664296" cy="272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4"/>
          <a:srcRect/>
          <a:stretch>
            <a:fillRect/>
          </a:stretch>
        </p:blipFill>
        <p:spPr bwMode="auto">
          <a:xfrm>
            <a:off x="952213" y="920896"/>
            <a:ext cx="1423543" cy="1360739"/>
          </a:xfrm>
          <a:prstGeom prst="rect">
            <a:avLst/>
          </a:prstGeom>
          <a:noFill/>
          <a:ln w="9525">
            <a:noFill/>
            <a:miter lim="800000"/>
            <a:headEnd/>
            <a:tailEnd/>
          </a:ln>
        </p:spPr>
      </p:pic>
      <p:sp>
        <p:nvSpPr>
          <p:cNvPr id="5" name="직사각형 4"/>
          <p:cNvSpPr/>
          <p:nvPr/>
        </p:nvSpPr>
        <p:spPr>
          <a:xfrm>
            <a:off x="2611800" y="1100642"/>
            <a:ext cx="6048672" cy="923330"/>
          </a:xfrm>
          <a:prstGeom prst="rect">
            <a:avLst/>
          </a:prstGeom>
        </p:spPr>
        <p:txBody>
          <a:bodyPr wrap="square">
            <a:spAutoFit/>
          </a:bodyPr>
          <a:lstStyle/>
          <a:p>
            <a:pPr algn="just">
              <a:buClr>
                <a:srgbClr val="00FF00"/>
              </a:buClr>
            </a:pPr>
            <a:r>
              <a:rPr lang="en-US" altLang="ko-KR" sz="1800" dirty="0">
                <a:latin typeface="+mn-lt"/>
              </a:rPr>
              <a:t>The crystalline structure is </a:t>
            </a:r>
            <a:r>
              <a:rPr lang="en-US" altLang="ko-KR" sz="1800" b="1" i="1" dirty="0" smtClean="0">
                <a:latin typeface="+mn-lt"/>
              </a:rPr>
              <a:t>Diamond Cubic</a:t>
            </a:r>
            <a:r>
              <a:rPr lang="en-US" altLang="ko-KR" sz="1800" dirty="0" smtClean="0">
                <a:latin typeface="+mn-lt"/>
              </a:rPr>
              <a:t> (FCC).</a:t>
            </a:r>
          </a:p>
          <a:p>
            <a:pPr algn="just">
              <a:buClr>
                <a:srgbClr val="00FF00"/>
              </a:buClr>
            </a:pPr>
            <a:r>
              <a:rPr lang="en-US" altLang="ko-KR" sz="1800" dirty="0" smtClean="0">
                <a:latin typeface="+mn-lt"/>
              </a:rPr>
              <a:t>Bare wafers of &lt;100&gt; or &lt;111&gt; crystals are popular ones used for silicon detector fabrications.</a:t>
            </a:r>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14</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63505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Impurities</a:t>
            </a:r>
            <a:endParaRPr lang="ko-KR" altLang="en-US" dirty="0"/>
          </a:p>
        </p:txBody>
      </p:sp>
      <p:pic>
        <p:nvPicPr>
          <p:cNvPr id="7171"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0894" y="4977408"/>
            <a:ext cx="51054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172" name="Object 1029"/>
          <p:cNvGraphicFramePr>
            <a:graphicFrameLocks noChangeAspect="1"/>
          </p:cNvGraphicFramePr>
          <p:nvPr>
            <p:extLst>
              <p:ext uri="{D42A27DB-BD31-4B8C-83A1-F6EECF244321}">
                <p14:modId xmlns:p14="http://schemas.microsoft.com/office/powerpoint/2010/main" val="1804796106"/>
              </p:ext>
            </p:extLst>
          </p:nvPr>
        </p:nvGraphicFramePr>
        <p:xfrm>
          <a:off x="1812032" y="1340768"/>
          <a:ext cx="5784304" cy="3251758"/>
        </p:xfrm>
        <a:graphic>
          <a:graphicData uri="http://schemas.openxmlformats.org/presentationml/2006/ole">
            <mc:AlternateContent xmlns:mc="http://schemas.openxmlformats.org/markup-compatibility/2006">
              <mc:Choice xmlns:v="urn:schemas-microsoft-com:vml" Requires="v">
                <p:oleObj spid="_x0000_s7399" name="비트맵 이미지" r:id="rId4" imgW="4067743" imgH="2285714" progId="PBrush">
                  <p:embed/>
                </p:oleObj>
              </mc:Choice>
              <mc:Fallback>
                <p:oleObj name="비트맵 이미지" r:id="rId4" imgW="4067743" imgH="2285714" progId="PBrush">
                  <p:embed/>
                  <p:pic>
                    <p:nvPicPr>
                      <p:cNvPr id="0" name="Picture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032" y="1340768"/>
                        <a:ext cx="5784304" cy="3251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4" name="Text Box 1031"/>
          <p:cNvSpPr txBox="1">
            <a:spLocks noChangeArrowheads="1"/>
          </p:cNvSpPr>
          <p:nvPr/>
        </p:nvSpPr>
        <p:spPr bwMode="auto">
          <a:xfrm>
            <a:off x="1782294" y="4444008"/>
            <a:ext cx="111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dirty="0">
                <a:solidFill>
                  <a:schemeClr val="tx1"/>
                </a:solidFill>
                <a:ea typeface="굴림" pitchFamily="50" charset="-127"/>
              </a:rPr>
              <a:t>Jargons</a:t>
            </a: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15</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Doping: acceptors &amp; donors</a:t>
            </a:r>
            <a:endParaRPr lang="ko-KR" altLang="en-US" dirty="0"/>
          </a:p>
        </p:txBody>
      </p:sp>
      <p:pic>
        <p:nvPicPr>
          <p:cNvPr id="8215"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6752" y="1052736"/>
            <a:ext cx="259228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20"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204119"/>
            <a:ext cx="2105396" cy="205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21"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364" y="1204119"/>
            <a:ext cx="2232248" cy="221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638" y="3743580"/>
            <a:ext cx="29337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9040" y="3740621"/>
            <a:ext cx="28384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16</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3" name="TextBox 2"/>
          <p:cNvSpPr txBox="1"/>
          <p:nvPr/>
        </p:nvSpPr>
        <p:spPr>
          <a:xfrm>
            <a:off x="6084168" y="5301208"/>
            <a:ext cx="2105396" cy="461665"/>
          </a:xfrm>
          <a:prstGeom prst="rect">
            <a:avLst/>
          </a:prstGeom>
          <a:noFill/>
        </p:spPr>
        <p:txBody>
          <a:bodyPr wrap="square" rtlCol="0">
            <a:spAutoFit/>
          </a:bodyPr>
          <a:lstStyle/>
          <a:p>
            <a:endParaRPr lang="ko-KR" altLang="en-US" dirty="0"/>
          </a:p>
        </p:txBody>
      </p:sp>
    </p:spTree>
    <p:extLst>
      <p:ext uri="{BB962C8B-B14F-4D97-AF65-F5344CB8AC3E}">
        <p14:creationId xmlns:p14="http://schemas.microsoft.com/office/powerpoint/2010/main" val="175260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Effect of doping</a:t>
            </a:r>
            <a:endParaRPr lang="ko-KR" altLang="en-US" dirty="0"/>
          </a:p>
        </p:txBody>
      </p:sp>
      <p:pic>
        <p:nvPicPr>
          <p:cNvPr id="69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176" y="3882483"/>
            <a:ext cx="59245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908720"/>
            <a:ext cx="9005617" cy="2661495"/>
          </a:xfrm>
          <a:prstGeom prst="rect">
            <a:avLst/>
          </a:prstGeom>
        </p:spPr>
      </p:pic>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17</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0" name="TextBox 9"/>
          <p:cNvSpPr txBox="1"/>
          <p:nvPr/>
        </p:nvSpPr>
        <p:spPr>
          <a:xfrm>
            <a:off x="0" y="2708920"/>
            <a:ext cx="1967205" cy="276999"/>
          </a:xfrm>
          <a:prstGeom prst="rect">
            <a:avLst/>
          </a:prstGeom>
          <a:solidFill>
            <a:schemeClr val="bg1"/>
          </a:solidFill>
        </p:spPr>
        <p:txBody>
          <a:bodyPr wrap="none" rtlCol="0">
            <a:spAutoFit/>
          </a:bodyPr>
          <a:lstStyle/>
          <a:p>
            <a:r>
              <a:rPr lang="en-US" altLang="ko-KR" sz="1200" dirty="0" smtClean="0">
                <a:latin typeface="+mj-lt"/>
              </a:rPr>
              <a:t>Phosphorus-doped silicon</a:t>
            </a:r>
            <a:endParaRPr lang="ko-KR" altLang="en-US" sz="1200" dirty="0">
              <a:latin typeface="+mj-lt"/>
            </a:endParaRPr>
          </a:p>
        </p:txBody>
      </p:sp>
    </p:spTree>
    <p:extLst>
      <p:ext uri="{BB962C8B-B14F-4D97-AF65-F5344CB8AC3E}">
        <p14:creationId xmlns:p14="http://schemas.microsoft.com/office/powerpoint/2010/main" val="3076727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smtClean="0"/>
              <a:t>3. </a:t>
            </a:r>
            <a:r>
              <a:rPr lang="en-US" altLang="ko-KR" dirty="0"/>
              <a:t>Silicon detectors for charged particle detection</a:t>
            </a:r>
          </a:p>
        </p:txBody>
      </p:sp>
    </p:spTree>
    <p:extLst>
      <p:ext uri="{BB962C8B-B14F-4D97-AF65-F5344CB8AC3E}">
        <p14:creationId xmlns:p14="http://schemas.microsoft.com/office/powerpoint/2010/main" val="1318259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p-n junction (fundamental structure)</a:t>
            </a:r>
            <a:endParaRPr lang="ko-KR" altLang="en-US" dirty="0"/>
          </a:p>
        </p:txBody>
      </p:sp>
      <p:sp>
        <p:nvSpPr>
          <p:cNvPr id="6" name="TextBox 5"/>
          <p:cNvSpPr txBox="1"/>
          <p:nvPr/>
        </p:nvSpPr>
        <p:spPr>
          <a:xfrm>
            <a:off x="187324" y="3471542"/>
            <a:ext cx="4253087" cy="1015663"/>
          </a:xfrm>
          <a:prstGeom prst="rect">
            <a:avLst/>
          </a:prstGeom>
          <a:noFill/>
        </p:spPr>
        <p:txBody>
          <a:bodyPr wrap="none" rtlCol="0">
            <a:spAutoFit/>
          </a:bodyPr>
          <a:lstStyle/>
          <a:p>
            <a:r>
              <a:rPr lang="en-US" altLang="ko-KR" sz="2000" dirty="0" smtClean="0">
                <a:latin typeface="+mn-lt"/>
              </a:rPr>
              <a:t>The depletion region d is a region </a:t>
            </a:r>
          </a:p>
          <a:p>
            <a:r>
              <a:rPr lang="en-US" altLang="ko-KR" sz="2000" dirty="0" smtClean="0">
                <a:latin typeface="+mn-lt"/>
              </a:rPr>
              <a:t>with no charge carriers (with no</a:t>
            </a:r>
          </a:p>
          <a:p>
            <a:r>
              <a:rPr lang="en-US" altLang="ko-KR" sz="2000" dirty="0" smtClean="0">
                <a:latin typeface="+mn-lt"/>
              </a:rPr>
              <a:t>free charges).  </a:t>
            </a:r>
            <a:endParaRPr lang="ko-KR" altLang="en-US" sz="2000" dirty="0">
              <a:latin typeface="+mn-lt"/>
            </a:endParaRPr>
          </a:p>
        </p:txBody>
      </p:sp>
      <p:pic>
        <p:nvPicPr>
          <p:cNvPr id="11339"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18755"/>
            <a:ext cx="4412729" cy="1323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268760"/>
            <a:ext cx="4464496" cy="4642483"/>
          </a:xfrm>
          <a:prstGeom prst="rect">
            <a:avLst/>
          </a:prstGeom>
        </p:spPr>
      </p:pic>
      <p:cxnSp>
        <p:nvCxnSpPr>
          <p:cNvPr id="8" name="직선 연결선 7"/>
          <p:cNvCxnSpPr/>
          <p:nvPr/>
        </p:nvCxnSpPr>
        <p:spPr bwMode="auto">
          <a:xfrm>
            <a:off x="6300192" y="5911243"/>
            <a:ext cx="0" cy="504056"/>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직선 연결선 13"/>
          <p:cNvCxnSpPr/>
          <p:nvPr/>
        </p:nvCxnSpPr>
        <p:spPr bwMode="auto">
          <a:xfrm>
            <a:off x="7056000" y="5911243"/>
            <a:ext cx="0" cy="504056"/>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6537702" y="6055259"/>
            <a:ext cx="365806" cy="461665"/>
          </a:xfrm>
          <a:prstGeom prst="rect">
            <a:avLst/>
          </a:prstGeom>
          <a:noFill/>
        </p:spPr>
        <p:txBody>
          <a:bodyPr wrap="none" rtlCol="0">
            <a:spAutoFit/>
          </a:bodyPr>
          <a:lstStyle/>
          <a:p>
            <a:r>
              <a:rPr lang="en-US" altLang="ko-KR" dirty="0" smtClean="0">
                <a:solidFill>
                  <a:srgbClr val="FF0000"/>
                </a:solidFill>
                <a:latin typeface="+mj-lt"/>
              </a:rPr>
              <a:t>d</a:t>
            </a:r>
            <a:endParaRPr lang="ko-KR" altLang="en-US" dirty="0">
              <a:solidFill>
                <a:srgbClr val="FF0000"/>
              </a:solidFill>
              <a:latin typeface="+mj-lt"/>
            </a:endParaRPr>
          </a:p>
        </p:txBody>
      </p:sp>
      <p:cxnSp>
        <p:nvCxnSpPr>
          <p:cNvPr id="11" name="직선 화살표 연결선 10"/>
          <p:cNvCxnSpPr/>
          <p:nvPr/>
        </p:nvCxnSpPr>
        <p:spPr bwMode="auto">
          <a:xfrm>
            <a:off x="6300192" y="6055259"/>
            <a:ext cx="755808" cy="0"/>
          </a:xfrm>
          <a:prstGeom prst="straightConnector1">
            <a:avLst/>
          </a:prstGeom>
          <a:solidFill>
            <a:schemeClr val="accent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19</a:t>
            </a:fld>
            <a:endParaRPr lang="en-US" altLang="ko-KR" dirty="0">
              <a:solidFill>
                <a:srgbClr val="000000"/>
              </a:solidFill>
            </a:endParaRPr>
          </a:p>
        </p:txBody>
      </p:sp>
      <p:sp>
        <p:nvSpPr>
          <p:cNvPr id="10" name="날짜 개체 틀 9"/>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3" name="바닥글 개체 틀 12"/>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6" name="TextBox 15"/>
          <p:cNvSpPr txBox="1"/>
          <p:nvPr/>
        </p:nvSpPr>
        <p:spPr>
          <a:xfrm>
            <a:off x="6005872" y="6415299"/>
            <a:ext cx="2100255" cy="400110"/>
          </a:xfrm>
          <a:prstGeom prst="rect">
            <a:avLst/>
          </a:prstGeom>
          <a:noFill/>
        </p:spPr>
        <p:txBody>
          <a:bodyPr wrap="none" rtlCol="0">
            <a:spAutoFit/>
          </a:bodyPr>
          <a:lstStyle/>
          <a:p>
            <a:r>
              <a:rPr lang="en-US" altLang="ko-KR" sz="2000" b="1" dirty="0">
                <a:solidFill>
                  <a:srgbClr val="FF0000"/>
                </a:solidFill>
                <a:latin typeface="+mn-lt"/>
              </a:rPr>
              <a:t>d</a:t>
            </a:r>
            <a:r>
              <a:rPr lang="en-US" altLang="ko-KR" sz="2000" b="1" dirty="0" smtClean="0">
                <a:solidFill>
                  <a:srgbClr val="FF0000"/>
                </a:solidFill>
                <a:latin typeface="+mn-lt"/>
              </a:rPr>
              <a:t>epletion depth</a:t>
            </a:r>
            <a:endParaRPr lang="ko-KR" altLang="en-US" sz="2000" b="1" dirty="0">
              <a:solidFill>
                <a:srgbClr val="FF0000"/>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002060"/>
                </a:solidFill>
              </a:rPr>
              <a:t>Outline</a:t>
            </a:r>
            <a:endParaRPr lang="ko-KR" altLang="en-US" dirty="0">
              <a:solidFill>
                <a:srgbClr val="002060"/>
              </a:solidFill>
            </a:endParaRPr>
          </a:p>
        </p:txBody>
      </p:sp>
      <p:sp>
        <p:nvSpPr>
          <p:cNvPr id="3" name="내용 개체 틀 2"/>
          <p:cNvSpPr>
            <a:spLocks noGrp="1"/>
          </p:cNvSpPr>
          <p:nvPr>
            <p:ph idx="1"/>
          </p:nvPr>
        </p:nvSpPr>
        <p:spPr/>
        <p:txBody>
          <a:bodyPr/>
          <a:lstStyle/>
          <a:p>
            <a:pPr marL="457200" indent="-457200">
              <a:buFont typeface="+mj-lt"/>
              <a:buAutoNum type="arabicPeriod"/>
            </a:pPr>
            <a:r>
              <a:rPr lang="en-US" altLang="ko-KR" dirty="0" smtClean="0"/>
              <a:t>Introduction</a:t>
            </a:r>
          </a:p>
          <a:p>
            <a:pPr lvl="1">
              <a:buFont typeface="Arial" panose="020B0604020202020204" pitchFamily="34" charset="0"/>
              <a:buChar char="•"/>
            </a:pPr>
            <a:r>
              <a:rPr lang="en-US" altLang="ko-KR" dirty="0" smtClean="0"/>
              <a:t>Examples of silicon </a:t>
            </a:r>
            <a:r>
              <a:rPr lang="en-US" altLang="ko-KR" dirty="0"/>
              <a:t>d</a:t>
            </a:r>
            <a:r>
              <a:rPr lang="en-US" altLang="ko-KR" dirty="0" smtClean="0"/>
              <a:t>etectors</a:t>
            </a:r>
          </a:p>
          <a:p>
            <a:pPr lvl="1">
              <a:buFont typeface="Arial" panose="020B0604020202020204" pitchFamily="34" charset="0"/>
              <a:buChar char="•"/>
            </a:pPr>
            <a:r>
              <a:rPr lang="en-US" altLang="ko-KR" dirty="0" smtClean="0"/>
              <a:t>Interaction of particles with silicon</a:t>
            </a:r>
          </a:p>
          <a:p>
            <a:pPr marL="457200" indent="-457200">
              <a:buFont typeface="+mj-lt"/>
              <a:buAutoNum type="arabicPeriod"/>
            </a:pPr>
            <a:r>
              <a:rPr lang="en-US" altLang="ko-KR" dirty="0" smtClean="0"/>
              <a:t>Properties of silicon</a:t>
            </a:r>
          </a:p>
          <a:p>
            <a:pPr marL="457200" indent="-457200">
              <a:buFont typeface="+mj-lt"/>
              <a:buAutoNum type="arabicPeriod"/>
            </a:pPr>
            <a:r>
              <a:rPr lang="en-US" altLang="ko-KR" dirty="0" smtClean="0"/>
              <a:t>Silicon </a:t>
            </a:r>
            <a:r>
              <a:rPr lang="en-US" altLang="ko-KR" dirty="0"/>
              <a:t>detectors for charged particle </a:t>
            </a:r>
            <a:r>
              <a:rPr lang="en-US" altLang="ko-KR" dirty="0" smtClean="0"/>
              <a:t>detection</a:t>
            </a:r>
          </a:p>
          <a:p>
            <a:pPr marL="457200" indent="-457200">
              <a:buFont typeface="+mj-lt"/>
              <a:buAutoNum type="arabicPeriod"/>
            </a:pPr>
            <a:r>
              <a:rPr lang="en-US" altLang="ko-KR" dirty="0" smtClean="0"/>
              <a:t>Silicon detectors for photon detection</a:t>
            </a:r>
          </a:p>
          <a:p>
            <a:pPr marL="457200" indent="-457200">
              <a:buFont typeface="+mj-lt"/>
              <a:buAutoNum type="arabicPeriod"/>
            </a:pPr>
            <a:r>
              <a:rPr lang="en-US" altLang="ko-KR" dirty="0" smtClean="0"/>
              <a:t>Radiation damages in silicon detectors</a:t>
            </a:r>
          </a:p>
          <a:p>
            <a:pPr marL="457200" indent="-457200">
              <a:buFont typeface="+mj-lt"/>
              <a:buAutoNum type="arabicPeriod"/>
            </a:pPr>
            <a:r>
              <a:rPr lang="en-US" altLang="ko-KR" dirty="0" smtClean="0"/>
              <a:t>Backgrounds in silicon detectors</a:t>
            </a:r>
          </a:p>
          <a:p>
            <a:pPr marL="457200" indent="-457200">
              <a:buFont typeface="+mj-lt"/>
              <a:buAutoNum type="arabicPeriod"/>
            </a:pPr>
            <a:r>
              <a:rPr lang="en-US" altLang="ko-KR" dirty="0" smtClean="0"/>
              <a:t>Summary</a:t>
            </a:r>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2</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4" name="직사각형 3"/>
          <p:cNvSpPr/>
          <p:nvPr/>
        </p:nvSpPr>
        <p:spPr>
          <a:xfrm>
            <a:off x="539552" y="2949027"/>
            <a:ext cx="5256584" cy="1080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dirty="0"/>
          </a:p>
        </p:txBody>
      </p:sp>
      <p:sp>
        <p:nvSpPr>
          <p:cNvPr id="5" name="TextBox 4"/>
          <p:cNvSpPr txBox="1"/>
          <p:nvPr/>
        </p:nvSpPr>
        <p:spPr>
          <a:xfrm>
            <a:off x="5940152" y="3173616"/>
            <a:ext cx="3131840" cy="630942"/>
          </a:xfrm>
          <a:prstGeom prst="rect">
            <a:avLst/>
          </a:prstGeom>
          <a:noFill/>
        </p:spPr>
        <p:txBody>
          <a:bodyPr wrap="square" rtlCol="0">
            <a:spAutoFit/>
          </a:bodyPr>
          <a:lstStyle/>
          <a:p>
            <a:pPr algn="just"/>
            <a:r>
              <a:rPr lang="en-US" altLang="ko-KR" sz="1700" b="1" dirty="0" smtClean="0">
                <a:solidFill>
                  <a:srgbClr val="FF0000"/>
                </a:solidFill>
                <a:latin typeface="+mn-lt"/>
              </a:rPr>
              <a:t>They won’t be covered</a:t>
            </a:r>
          </a:p>
          <a:p>
            <a:pPr algn="just"/>
            <a:r>
              <a:rPr lang="en-US" altLang="ko-KR" sz="1700" b="1" dirty="0">
                <a:solidFill>
                  <a:srgbClr val="FF0000"/>
                </a:solidFill>
                <a:latin typeface="+mn-lt"/>
              </a:rPr>
              <a:t>d</a:t>
            </a:r>
            <a:r>
              <a:rPr lang="en-US" altLang="ko-KR" sz="1700" b="1" dirty="0" smtClean="0">
                <a:solidFill>
                  <a:srgbClr val="FF0000"/>
                </a:solidFill>
                <a:latin typeface="+mn-lt"/>
              </a:rPr>
              <a:t>ue to the time constraint</a:t>
            </a:r>
            <a:r>
              <a:rPr lang="en-US" altLang="ko-KR" sz="1800" b="1" dirty="0" smtClean="0">
                <a:solidFill>
                  <a:srgbClr val="FF0000"/>
                </a:solidFill>
                <a:latin typeface="+mn-lt"/>
              </a:rPr>
              <a:t>. </a:t>
            </a:r>
            <a:endParaRPr lang="ko-KR" altLang="en-US" sz="1800" b="1" dirty="0">
              <a:solidFill>
                <a:srgbClr val="FF0000"/>
              </a:solidFill>
              <a:latin typeface="+mn-lt"/>
            </a:endParaRPr>
          </a:p>
        </p:txBody>
      </p:sp>
    </p:spTree>
    <p:extLst>
      <p:ext uri="{BB962C8B-B14F-4D97-AF65-F5344CB8AC3E}">
        <p14:creationId xmlns:p14="http://schemas.microsoft.com/office/powerpoint/2010/main" val="923818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p-n junction</a:t>
            </a:r>
            <a:endParaRPr lang="ko-KR" altLang="en-US" dirty="0"/>
          </a:p>
        </p:txBody>
      </p:sp>
      <p:pic>
        <p:nvPicPr>
          <p:cNvPr id="624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417" y="908720"/>
            <a:ext cx="600075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577555"/>
            <a:ext cx="561975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20</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9" name="타원 8"/>
          <p:cNvSpPr/>
          <p:nvPr/>
        </p:nvSpPr>
        <p:spPr>
          <a:xfrm>
            <a:off x="3059832" y="3501008"/>
            <a:ext cx="1224136" cy="6526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직선 화살표 연결선 10"/>
          <p:cNvCxnSpPr/>
          <p:nvPr/>
        </p:nvCxnSpPr>
        <p:spPr>
          <a:xfrm>
            <a:off x="3347864" y="4585667"/>
            <a:ext cx="64807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99792" y="4892005"/>
            <a:ext cx="2100255" cy="400110"/>
          </a:xfrm>
          <a:prstGeom prst="rect">
            <a:avLst/>
          </a:prstGeom>
          <a:noFill/>
        </p:spPr>
        <p:txBody>
          <a:bodyPr wrap="none" rtlCol="0">
            <a:spAutoFit/>
          </a:bodyPr>
          <a:lstStyle/>
          <a:p>
            <a:r>
              <a:rPr lang="en-US" altLang="ko-KR" sz="2000" b="1" dirty="0">
                <a:solidFill>
                  <a:srgbClr val="FF0000"/>
                </a:solidFill>
                <a:latin typeface="+mn-lt"/>
              </a:rPr>
              <a:t>d</a:t>
            </a:r>
            <a:r>
              <a:rPr lang="en-US" altLang="ko-KR" sz="2000" b="1" dirty="0" smtClean="0">
                <a:solidFill>
                  <a:srgbClr val="FF0000"/>
                </a:solidFill>
                <a:latin typeface="+mn-lt"/>
              </a:rPr>
              <a:t>epletion depth</a:t>
            </a:r>
            <a:endParaRPr lang="ko-KR" altLang="en-US" sz="2000" b="1" dirty="0">
              <a:solidFill>
                <a:srgbClr val="FF0000"/>
              </a:solidFill>
              <a:latin typeface="+mn-lt"/>
            </a:endParaRPr>
          </a:p>
        </p:txBody>
      </p:sp>
    </p:spTree>
    <p:extLst>
      <p:ext uri="{BB962C8B-B14F-4D97-AF65-F5344CB8AC3E}">
        <p14:creationId xmlns:p14="http://schemas.microsoft.com/office/powerpoint/2010/main" val="2573390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Depletion depth </a:t>
            </a:r>
            <a:endParaRPr lang="ko-KR" altLang="en-US" dirty="0"/>
          </a:p>
        </p:txBody>
      </p:sp>
      <p:graphicFrame>
        <p:nvGraphicFramePr>
          <p:cNvPr id="14339" name="Object 3075"/>
          <p:cNvGraphicFramePr>
            <a:graphicFrameLocks noChangeAspect="1"/>
          </p:cNvGraphicFramePr>
          <p:nvPr>
            <p:extLst>
              <p:ext uri="{D42A27DB-BD31-4B8C-83A1-F6EECF244321}">
                <p14:modId xmlns:p14="http://schemas.microsoft.com/office/powerpoint/2010/main" val="1098930333"/>
              </p:ext>
            </p:extLst>
          </p:nvPr>
        </p:nvGraphicFramePr>
        <p:xfrm>
          <a:off x="2362572" y="1196752"/>
          <a:ext cx="2857500" cy="628650"/>
        </p:xfrm>
        <a:graphic>
          <a:graphicData uri="http://schemas.openxmlformats.org/presentationml/2006/ole">
            <mc:AlternateContent xmlns:mc="http://schemas.openxmlformats.org/markup-compatibility/2006">
              <mc:Choice xmlns:v="urn:schemas-microsoft-com:vml" Requires="v">
                <p:oleObj spid="_x0000_s85628" name="비트맵 이미지" r:id="rId4" imgW="2857899" imgH="628571" progId="PBrush">
                  <p:embed/>
                </p:oleObj>
              </mc:Choice>
              <mc:Fallback>
                <p:oleObj name="비트맵 이미지" r:id="rId4" imgW="2857899" imgH="62857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572" y="1196752"/>
                        <a:ext cx="28575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Text Box 3076"/>
          <p:cNvSpPr txBox="1">
            <a:spLocks noChangeArrowheads="1"/>
          </p:cNvSpPr>
          <p:nvPr/>
        </p:nvSpPr>
        <p:spPr bwMode="auto">
          <a:xfrm>
            <a:off x="1752972" y="1349152"/>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dirty="0">
                <a:solidFill>
                  <a:schemeClr val="tx1"/>
                </a:solidFill>
                <a:ea typeface="굴림" pitchFamily="50" charset="-127"/>
              </a:rPr>
              <a:t>d=</a:t>
            </a:r>
          </a:p>
        </p:txBody>
      </p:sp>
      <p:pic>
        <p:nvPicPr>
          <p:cNvPr id="14341" name="Picture 30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2561853"/>
            <a:ext cx="13811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342" name="Object 3078"/>
          <p:cNvGraphicFramePr>
            <a:graphicFrameLocks noChangeAspect="1"/>
          </p:cNvGraphicFramePr>
          <p:nvPr>
            <p:extLst>
              <p:ext uri="{D42A27DB-BD31-4B8C-83A1-F6EECF244321}">
                <p14:modId xmlns:p14="http://schemas.microsoft.com/office/powerpoint/2010/main" val="901631458"/>
              </p:ext>
            </p:extLst>
          </p:nvPr>
        </p:nvGraphicFramePr>
        <p:xfrm>
          <a:off x="2314575" y="3625602"/>
          <a:ext cx="2257425" cy="457200"/>
        </p:xfrm>
        <a:graphic>
          <a:graphicData uri="http://schemas.openxmlformats.org/presentationml/2006/ole">
            <mc:AlternateContent xmlns:mc="http://schemas.openxmlformats.org/markup-compatibility/2006">
              <mc:Choice xmlns:v="urn:schemas-microsoft-com:vml" Requires="v">
                <p:oleObj spid="_x0000_s85629" name="비트맵 이미지" r:id="rId7" imgW="2257740" imgH="457143" progId="PBrush">
                  <p:embed/>
                </p:oleObj>
              </mc:Choice>
              <mc:Fallback>
                <p:oleObj name="비트맵 이미지" r:id="rId7" imgW="2257740" imgH="457143"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4575" y="3625602"/>
                        <a:ext cx="225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3" name="Object 3079"/>
          <p:cNvGraphicFramePr>
            <a:graphicFrameLocks noChangeAspect="1"/>
          </p:cNvGraphicFramePr>
          <p:nvPr>
            <p:extLst>
              <p:ext uri="{D42A27DB-BD31-4B8C-83A1-F6EECF244321}">
                <p14:modId xmlns:p14="http://schemas.microsoft.com/office/powerpoint/2010/main" val="550524418"/>
              </p:ext>
            </p:extLst>
          </p:nvPr>
        </p:nvGraphicFramePr>
        <p:xfrm>
          <a:off x="4572000" y="4431298"/>
          <a:ext cx="3743325" cy="400050"/>
        </p:xfrm>
        <a:graphic>
          <a:graphicData uri="http://schemas.openxmlformats.org/presentationml/2006/ole">
            <mc:AlternateContent xmlns:mc="http://schemas.openxmlformats.org/markup-compatibility/2006">
              <mc:Choice xmlns:v="urn:schemas-microsoft-com:vml" Requires="v">
                <p:oleObj spid="_x0000_s85630" name="비트맵 이미지" r:id="rId9" imgW="3742857" imgH="400000" progId="PBrush">
                  <p:embed/>
                </p:oleObj>
              </mc:Choice>
              <mc:Fallback>
                <p:oleObj name="비트맵 이미지" r:id="rId9" imgW="3742857" imgH="400000"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431298"/>
                        <a:ext cx="3743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4" name="Picture 308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4888498"/>
            <a:ext cx="36671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Text Box 3084"/>
          <p:cNvSpPr txBox="1">
            <a:spLocks noChangeArrowheads="1"/>
          </p:cNvSpPr>
          <p:nvPr/>
        </p:nvSpPr>
        <p:spPr bwMode="auto">
          <a:xfrm>
            <a:off x="1752600" y="2638053"/>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a:solidFill>
                  <a:schemeClr val="tx1"/>
                </a:solidFill>
                <a:ea typeface="굴림" pitchFamily="50" charset="-127"/>
              </a:rPr>
              <a:t>d=</a:t>
            </a:r>
          </a:p>
        </p:txBody>
      </p:sp>
      <p:sp>
        <p:nvSpPr>
          <p:cNvPr id="14347" name="Text Box 3085"/>
          <p:cNvSpPr txBox="1">
            <a:spLocks noChangeArrowheads="1"/>
          </p:cNvSpPr>
          <p:nvPr/>
        </p:nvSpPr>
        <p:spPr bwMode="auto">
          <a:xfrm>
            <a:off x="1772279" y="3625602"/>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a:solidFill>
                  <a:schemeClr val="tx1"/>
                </a:solidFill>
                <a:ea typeface="굴림" pitchFamily="50" charset="-127"/>
              </a:rPr>
              <a:t>d=</a:t>
            </a:r>
          </a:p>
        </p:txBody>
      </p:sp>
      <p:sp>
        <p:nvSpPr>
          <p:cNvPr id="14348" name="Text Box 3086"/>
          <p:cNvSpPr txBox="1">
            <a:spLocks noChangeArrowheads="1"/>
          </p:cNvSpPr>
          <p:nvPr/>
        </p:nvSpPr>
        <p:spPr bwMode="auto">
          <a:xfrm>
            <a:off x="3987800" y="4431298"/>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a:solidFill>
                  <a:schemeClr val="tx1"/>
                </a:solidFill>
                <a:ea typeface="굴림" pitchFamily="50" charset="-127"/>
              </a:rPr>
              <a:t>d=</a:t>
            </a:r>
          </a:p>
        </p:txBody>
      </p:sp>
      <p:sp>
        <p:nvSpPr>
          <p:cNvPr id="14349" name="Text Box 3087"/>
          <p:cNvSpPr txBox="1">
            <a:spLocks noChangeArrowheads="1"/>
          </p:cNvSpPr>
          <p:nvPr/>
        </p:nvSpPr>
        <p:spPr bwMode="auto">
          <a:xfrm>
            <a:off x="3962400" y="4888498"/>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a:solidFill>
                  <a:schemeClr val="tx1"/>
                </a:solidFill>
                <a:ea typeface="굴림" pitchFamily="50" charset="-127"/>
              </a:rPr>
              <a:t>d=</a:t>
            </a:r>
          </a:p>
        </p:txBody>
      </p:sp>
      <p:pic>
        <p:nvPicPr>
          <p:cNvPr id="14350" name="Picture 308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8600" y="2638053"/>
            <a:ext cx="45053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351" name="Object 3089"/>
          <p:cNvGraphicFramePr>
            <a:graphicFrameLocks noChangeAspect="1"/>
          </p:cNvGraphicFramePr>
          <p:nvPr>
            <p:extLst>
              <p:ext uri="{D42A27DB-BD31-4B8C-83A1-F6EECF244321}">
                <p14:modId xmlns:p14="http://schemas.microsoft.com/office/powerpoint/2010/main" val="2698765242"/>
              </p:ext>
            </p:extLst>
          </p:nvPr>
        </p:nvGraphicFramePr>
        <p:xfrm>
          <a:off x="4114800" y="3019053"/>
          <a:ext cx="3932238" cy="390525"/>
        </p:xfrm>
        <a:graphic>
          <a:graphicData uri="http://schemas.openxmlformats.org/presentationml/2006/ole">
            <mc:AlternateContent xmlns:mc="http://schemas.openxmlformats.org/markup-compatibility/2006">
              <mc:Choice xmlns:v="urn:schemas-microsoft-com:vml" Requires="v">
                <p:oleObj spid="_x0000_s85631" name="Equation" r:id="rId13" imgW="1866900" imgH="190500" progId="Equation.3">
                  <p:embed/>
                </p:oleObj>
              </mc:Choice>
              <mc:Fallback>
                <p:oleObj name="Equation" r:id="rId13" imgW="1866900" imgH="1905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3019053"/>
                        <a:ext cx="3932238" cy="39052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14352" name="Object 3090"/>
          <p:cNvGraphicFramePr>
            <a:graphicFrameLocks noChangeAspect="1"/>
          </p:cNvGraphicFramePr>
          <p:nvPr>
            <p:extLst>
              <p:ext uri="{D42A27DB-BD31-4B8C-83A1-F6EECF244321}">
                <p14:modId xmlns:p14="http://schemas.microsoft.com/office/powerpoint/2010/main" val="882495066"/>
              </p:ext>
            </p:extLst>
          </p:nvPr>
        </p:nvGraphicFramePr>
        <p:xfrm>
          <a:off x="2384504" y="1966169"/>
          <a:ext cx="5537200" cy="390525"/>
        </p:xfrm>
        <a:graphic>
          <a:graphicData uri="http://schemas.openxmlformats.org/presentationml/2006/ole">
            <mc:AlternateContent xmlns:mc="http://schemas.openxmlformats.org/markup-compatibility/2006">
              <mc:Choice xmlns:v="urn:schemas-microsoft-com:vml" Requires="v">
                <p:oleObj spid="_x0000_s85632" name="Equation" r:id="rId15" imgW="2628900" imgH="190500" progId="Equation.3">
                  <p:embed/>
                </p:oleObj>
              </mc:Choice>
              <mc:Fallback>
                <p:oleObj name="Equation" r:id="rId15" imgW="2628900" imgH="1905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4504" y="1966169"/>
                        <a:ext cx="5537200" cy="39052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4353" name="Text Box 3091"/>
          <p:cNvSpPr txBox="1">
            <a:spLocks noChangeArrowheads="1"/>
          </p:cNvSpPr>
          <p:nvPr/>
        </p:nvSpPr>
        <p:spPr bwMode="auto">
          <a:xfrm>
            <a:off x="609600" y="4278898"/>
            <a:ext cx="2895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dirty="0">
                <a:solidFill>
                  <a:schemeClr val="tx1"/>
                </a:solidFill>
                <a:ea typeface="굴림" pitchFamily="50" charset="-127"/>
                <a:cs typeface="Times New Roman" panose="02020603050405020304" pitchFamily="18" charset="0"/>
              </a:rPr>
              <a:t>An exercise :</a:t>
            </a:r>
          </a:p>
          <a:p>
            <a:pPr>
              <a:spcBef>
                <a:spcPct val="0"/>
              </a:spcBef>
              <a:buClrTx/>
              <a:buSzTx/>
              <a:buFontTx/>
              <a:buNone/>
            </a:pPr>
            <a:r>
              <a:rPr lang="en-US" altLang="ko-KR" sz="2400" b="0" dirty="0">
                <a:solidFill>
                  <a:schemeClr val="tx1"/>
                </a:solidFill>
                <a:ea typeface="굴림" pitchFamily="50" charset="-127"/>
                <a:cs typeface="Times New Roman" panose="02020603050405020304" pitchFamily="18" charset="0"/>
              </a:rPr>
              <a:t>p</a:t>
            </a:r>
            <a:r>
              <a:rPr lang="en-US" altLang="ko-KR" sz="2400" b="0" dirty="0" smtClean="0">
                <a:solidFill>
                  <a:schemeClr val="tx1"/>
                </a:solidFill>
                <a:ea typeface="굴림" pitchFamily="50" charset="-127"/>
                <a:cs typeface="Times New Roman" panose="02020603050405020304" pitchFamily="18" charset="0"/>
              </a:rPr>
              <a:t>-type Si</a:t>
            </a:r>
          </a:p>
          <a:p>
            <a:pPr>
              <a:spcBef>
                <a:spcPct val="0"/>
              </a:spcBef>
              <a:buClrTx/>
              <a:buSzTx/>
              <a:buFontTx/>
              <a:buNone/>
            </a:pPr>
            <a:r>
              <a:rPr lang="el-GR" altLang="ko-KR" sz="2400" b="0" dirty="0" smtClean="0">
                <a:solidFill>
                  <a:schemeClr val="tx1"/>
                </a:solidFill>
                <a:ea typeface="굴림" pitchFamily="50" charset="-127"/>
                <a:cs typeface="Times New Roman" panose="02020603050405020304" pitchFamily="18" charset="0"/>
              </a:rPr>
              <a:t>ρ</a:t>
            </a:r>
            <a:r>
              <a:rPr lang="en-US" altLang="ko-KR" sz="2400" b="0" dirty="0" smtClean="0">
                <a:solidFill>
                  <a:schemeClr val="tx1"/>
                </a:solidFill>
                <a:ea typeface="굴림" pitchFamily="50" charset="-127"/>
                <a:cs typeface="Times New Roman" panose="02020603050405020304" pitchFamily="18" charset="0"/>
              </a:rPr>
              <a:t> ~ 10 k</a:t>
            </a:r>
            <a:r>
              <a:rPr lang="el-GR" altLang="ko-KR" sz="2400" b="0" dirty="0" smtClean="0">
                <a:solidFill>
                  <a:schemeClr val="tx1"/>
                </a:solidFill>
                <a:ea typeface="굴림" pitchFamily="50" charset="-127"/>
                <a:cs typeface="Times New Roman" panose="02020603050405020304" pitchFamily="18" charset="0"/>
              </a:rPr>
              <a:t>Ω</a:t>
            </a:r>
            <a:r>
              <a:rPr lang="en-US" altLang="ko-KR" sz="2400" b="0" dirty="0" smtClean="0">
                <a:solidFill>
                  <a:schemeClr val="tx1"/>
                </a:solidFill>
                <a:ea typeface="굴림" pitchFamily="50" charset="-127"/>
                <a:cs typeface="Times New Roman" panose="02020603050405020304" pitchFamily="18" charset="0"/>
              </a:rPr>
              <a:t> cm</a:t>
            </a:r>
            <a:endParaRPr lang="en-US" altLang="ko-KR" sz="2400" b="0" dirty="0">
              <a:solidFill>
                <a:schemeClr val="tx1"/>
              </a:solidFill>
              <a:ea typeface="굴림" pitchFamily="50" charset="-127"/>
              <a:cs typeface="Times New Roman" panose="02020603050405020304" pitchFamily="18" charset="0"/>
            </a:endParaRPr>
          </a:p>
          <a:p>
            <a:pPr>
              <a:spcBef>
                <a:spcPct val="0"/>
              </a:spcBef>
              <a:buClrTx/>
              <a:buSzTx/>
              <a:buFontTx/>
              <a:buNone/>
            </a:pPr>
            <a:r>
              <a:rPr lang="en-US" altLang="ko-KR" sz="2400" b="0" dirty="0">
                <a:solidFill>
                  <a:schemeClr val="tx1"/>
                </a:solidFill>
                <a:ea typeface="굴림" pitchFamily="50" charset="-127"/>
                <a:cs typeface="Times New Roman" panose="02020603050405020304" pitchFamily="18" charset="0"/>
              </a:rPr>
              <a:t>d</a:t>
            </a:r>
            <a:r>
              <a:rPr lang="en-US" altLang="ko-KR" sz="2400" b="0" dirty="0" smtClean="0">
                <a:solidFill>
                  <a:schemeClr val="tx1"/>
                </a:solidFill>
                <a:ea typeface="굴림" pitchFamily="50" charset="-127"/>
                <a:cs typeface="Times New Roman" panose="02020603050405020304" pitchFamily="18" charset="0"/>
              </a:rPr>
              <a:t> ~ 300 </a:t>
            </a:r>
            <a:r>
              <a:rPr lang="el-GR" altLang="ko-KR" sz="2400" b="0" dirty="0" smtClean="0">
                <a:solidFill>
                  <a:schemeClr val="tx1"/>
                </a:solidFill>
                <a:ea typeface="굴림" pitchFamily="50" charset="-127"/>
                <a:cs typeface="Times New Roman" panose="02020603050405020304" pitchFamily="18" charset="0"/>
              </a:rPr>
              <a:t>μ</a:t>
            </a:r>
            <a:r>
              <a:rPr lang="en-US" altLang="ko-KR" sz="2400" b="0" dirty="0" smtClean="0">
                <a:solidFill>
                  <a:schemeClr val="tx1"/>
                </a:solidFill>
                <a:ea typeface="굴림" pitchFamily="50" charset="-127"/>
                <a:cs typeface="Times New Roman" panose="02020603050405020304" pitchFamily="18" charset="0"/>
              </a:rPr>
              <a:t>m</a:t>
            </a:r>
            <a:endParaRPr lang="en-US" altLang="ko-KR" sz="2400" b="0" dirty="0">
              <a:solidFill>
                <a:schemeClr val="tx1"/>
              </a:solidFill>
              <a:ea typeface="굴림" pitchFamily="50" charset="-127"/>
              <a:cs typeface="Times New Roman" panose="02020603050405020304" pitchFamily="18" charset="0"/>
            </a:endParaRPr>
          </a:p>
          <a:p>
            <a:pPr>
              <a:spcBef>
                <a:spcPct val="0"/>
              </a:spcBef>
              <a:buClrTx/>
              <a:buSzTx/>
              <a:buNone/>
            </a:pPr>
            <a:r>
              <a:rPr lang="en-US" altLang="ko-KR" sz="2400" b="0" dirty="0" smtClean="0">
                <a:solidFill>
                  <a:schemeClr val="tx1"/>
                </a:solidFill>
                <a:ea typeface="굴림" pitchFamily="50" charset="-127"/>
                <a:cs typeface="Times New Roman" panose="02020603050405020304" pitchFamily="18" charset="0"/>
                <a:sym typeface="Wingdings" panose="05000000000000000000" pitchFamily="2" charset="2"/>
              </a:rPr>
              <a:t> </a:t>
            </a:r>
            <a:r>
              <a:rPr lang="en-US" altLang="ko-KR" sz="2400" b="0" dirty="0" smtClean="0">
                <a:solidFill>
                  <a:schemeClr val="tx1"/>
                </a:solidFill>
                <a:ea typeface="굴림" pitchFamily="50" charset="-127"/>
                <a:cs typeface="Times New Roman" panose="02020603050405020304" pitchFamily="18" charset="0"/>
              </a:rPr>
              <a:t>V ~ 110 </a:t>
            </a:r>
            <a:r>
              <a:rPr lang="en-US" altLang="ko-KR" sz="2400" b="0" dirty="0">
                <a:solidFill>
                  <a:schemeClr val="tx1"/>
                </a:solidFill>
                <a:ea typeface="굴림" pitchFamily="50" charset="-127"/>
                <a:cs typeface="Times New Roman" panose="02020603050405020304" pitchFamily="18" charset="0"/>
              </a:rPr>
              <a:t>V </a:t>
            </a:r>
          </a:p>
        </p:txBody>
      </p:sp>
      <p:sp>
        <p:nvSpPr>
          <p:cNvPr id="6" name="TextBox 5"/>
          <p:cNvSpPr txBox="1"/>
          <p:nvPr/>
        </p:nvSpPr>
        <p:spPr>
          <a:xfrm>
            <a:off x="3963248" y="5415607"/>
            <a:ext cx="4389343" cy="461665"/>
          </a:xfrm>
          <a:prstGeom prst="rect">
            <a:avLst/>
          </a:prstGeom>
          <a:noFill/>
        </p:spPr>
        <p:txBody>
          <a:bodyPr wrap="none" rtlCol="0">
            <a:spAutoFit/>
          </a:bodyPr>
          <a:lstStyle/>
          <a:p>
            <a:r>
              <a:rPr lang="en-US" altLang="ko-KR" dirty="0" smtClean="0">
                <a:latin typeface="+mn-lt"/>
              </a:rPr>
              <a:t>(V in Volts &amp; </a:t>
            </a:r>
            <a:r>
              <a:rPr lang="el-GR" altLang="ko-KR" dirty="0">
                <a:latin typeface="+mn-lt"/>
                <a:ea typeface="굴림" pitchFamily="50" charset="-127"/>
                <a:cs typeface="Times New Roman" panose="02020603050405020304" pitchFamily="18" charset="0"/>
              </a:rPr>
              <a:t>ρ</a:t>
            </a:r>
            <a:r>
              <a:rPr lang="en-US" altLang="ko-KR" dirty="0">
                <a:latin typeface="+mn-lt"/>
                <a:ea typeface="굴림" pitchFamily="50" charset="-127"/>
                <a:cs typeface="Times New Roman" panose="02020603050405020304" pitchFamily="18" charset="0"/>
              </a:rPr>
              <a:t> </a:t>
            </a:r>
            <a:r>
              <a:rPr lang="en-US" altLang="ko-KR" dirty="0" smtClean="0">
                <a:latin typeface="+mn-lt"/>
                <a:ea typeface="굴림" pitchFamily="50" charset="-127"/>
                <a:cs typeface="Times New Roman" panose="02020603050405020304" pitchFamily="18" charset="0"/>
              </a:rPr>
              <a:t>in </a:t>
            </a:r>
            <a:r>
              <a:rPr lang="el-GR" altLang="ko-KR" dirty="0" smtClean="0">
                <a:ea typeface="굴림" pitchFamily="50" charset="-127"/>
                <a:cs typeface="Times New Roman" panose="02020603050405020304" pitchFamily="18" charset="0"/>
              </a:rPr>
              <a:t>Ω</a:t>
            </a:r>
            <a:r>
              <a:rPr lang="en-US" altLang="ko-KR" dirty="0" smtClean="0">
                <a:ea typeface="굴림" pitchFamily="50" charset="-127"/>
                <a:cs typeface="Times New Roman" panose="02020603050405020304" pitchFamily="18" charset="0"/>
              </a:rPr>
              <a:t> cm</a:t>
            </a:r>
            <a:r>
              <a:rPr lang="en-US" altLang="ko-KR" dirty="0" smtClean="0">
                <a:latin typeface="+mn-lt"/>
                <a:ea typeface="굴림" pitchFamily="50" charset="-127"/>
                <a:cs typeface="Times New Roman" panose="02020603050405020304" pitchFamily="18" charset="0"/>
              </a:rPr>
              <a:t>) for Si</a:t>
            </a:r>
            <a:endParaRPr lang="en-US" altLang="ko-KR" dirty="0">
              <a:latin typeface="+mn-lt"/>
              <a:ea typeface="굴림" pitchFamily="50" charset="-127"/>
              <a:cs typeface="Times New Roman" panose="02020603050405020304" pitchFamily="18" charset="0"/>
            </a:endParaRPr>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21</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790557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73" name="Picture 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832" y="2132856"/>
            <a:ext cx="4514850"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a:t>p</a:t>
            </a:r>
            <a:r>
              <a:rPr lang="en-US" altLang="ko-KR" dirty="0" smtClean="0"/>
              <a:t>-n junction reverse bias characteristics</a:t>
            </a:r>
            <a:endParaRPr lang="ko-KR" altLang="en-US" dirty="0"/>
          </a:p>
        </p:txBody>
      </p:sp>
      <p:graphicFrame>
        <p:nvGraphicFramePr>
          <p:cNvPr id="13317" name="Object 1030"/>
          <p:cNvGraphicFramePr>
            <a:graphicFrameLocks noChangeAspect="1"/>
          </p:cNvGraphicFramePr>
          <p:nvPr>
            <p:extLst>
              <p:ext uri="{D42A27DB-BD31-4B8C-83A1-F6EECF244321}">
                <p14:modId xmlns:p14="http://schemas.microsoft.com/office/powerpoint/2010/main" val="3785435932"/>
              </p:ext>
            </p:extLst>
          </p:nvPr>
        </p:nvGraphicFramePr>
        <p:xfrm>
          <a:off x="6161856" y="1569368"/>
          <a:ext cx="2514600" cy="858838"/>
        </p:xfrm>
        <a:graphic>
          <a:graphicData uri="http://schemas.openxmlformats.org/presentationml/2006/ole">
            <mc:AlternateContent xmlns:mc="http://schemas.openxmlformats.org/markup-compatibility/2006">
              <mc:Choice xmlns:v="urn:schemas-microsoft-com:vml" Requires="v">
                <p:oleObj spid="_x0000_s75681" name="Equation" r:id="rId4" imgW="1193800" imgH="419100" progId="Equation.3">
                  <p:embed/>
                </p:oleObj>
              </mc:Choice>
              <mc:Fallback>
                <p:oleObj name="Equation" r:id="rId4" imgW="1193800" imgH="419100" progId="Equation.3">
                  <p:embed/>
                  <p:pic>
                    <p:nvPicPr>
                      <p:cNvPr id="0" name="Picture 2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856" y="1569368"/>
                        <a:ext cx="2514600" cy="85883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13318" name="Object 1032"/>
          <p:cNvGraphicFramePr>
            <a:graphicFrameLocks noChangeAspect="1"/>
          </p:cNvGraphicFramePr>
          <p:nvPr>
            <p:extLst>
              <p:ext uri="{D42A27DB-BD31-4B8C-83A1-F6EECF244321}">
                <p14:modId xmlns:p14="http://schemas.microsoft.com/office/powerpoint/2010/main" val="2677483974"/>
              </p:ext>
            </p:extLst>
          </p:nvPr>
        </p:nvGraphicFramePr>
        <p:xfrm>
          <a:off x="348080" y="1703437"/>
          <a:ext cx="2193925" cy="858838"/>
        </p:xfrm>
        <a:graphic>
          <a:graphicData uri="http://schemas.openxmlformats.org/presentationml/2006/ole">
            <mc:AlternateContent xmlns:mc="http://schemas.openxmlformats.org/markup-compatibility/2006">
              <mc:Choice xmlns:v="urn:schemas-microsoft-com:vml" Requires="v">
                <p:oleObj spid="_x0000_s75682" name="Equation" r:id="rId6" imgW="1040948" imgH="418918" progId="Equation.3">
                  <p:embed/>
                </p:oleObj>
              </mc:Choice>
              <mc:Fallback>
                <p:oleObj name="Equation" r:id="rId6" imgW="1040948" imgH="418918" progId="Equation.3">
                  <p:embed/>
                  <p:pic>
                    <p:nvPicPr>
                      <p:cNvPr id="0" name="Picture 2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080" y="1703437"/>
                        <a:ext cx="2193925" cy="85883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13319" name="Object 1033"/>
          <p:cNvGraphicFramePr>
            <a:graphicFrameLocks noChangeAspect="1"/>
          </p:cNvGraphicFramePr>
          <p:nvPr>
            <p:extLst>
              <p:ext uri="{D42A27DB-BD31-4B8C-83A1-F6EECF244321}">
                <p14:modId xmlns:p14="http://schemas.microsoft.com/office/powerpoint/2010/main" val="3430065201"/>
              </p:ext>
            </p:extLst>
          </p:nvPr>
        </p:nvGraphicFramePr>
        <p:xfrm>
          <a:off x="5439544" y="4638774"/>
          <a:ext cx="3236912" cy="806450"/>
        </p:xfrm>
        <a:graphic>
          <a:graphicData uri="http://schemas.openxmlformats.org/presentationml/2006/ole">
            <mc:AlternateContent xmlns:mc="http://schemas.openxmlformats.org/markup-compatibility/2006">
              <mc:Choice xmlns:v="urn:schemas-microsoft-com:vml" Requires="v">
                <p:oleObj spid="_x0000_s75683" name="Equation" r:id="rId8" imgW="1536033" imgH="393529" progId="Equation.3">
                  <p:embed/>
                </p:oleObj>
              </mc:Choice>
              <mc:Fallback>
                <p:oleObj name="Equation" r:id="rId8" imgW="1536033" imgH="393529" progId="Equation.3">
                  <p:embed/>
                  <p:pic>
                    <p:nvPicPr>
                      <p:cNvPr id="0" name="Picture 2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9544" y="4638774"/>
                        <a:ext cx="3236912" cy="80645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22</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grpSp>
        <p:nvGrpSpPr>
          <p:cNvPr id="19" name="그룹 18"/>
          <p:cNvGrpSpPr/>
          <p:nvPr/>
        </p:nvGrpSpPr>
        <p:grpSpPr>
          <a:xfrm>
            <a:off x="323528" y="3573016"/>
            <a:ext cx="2566837" cy="909038"/>
            <a:chOff x="3691249" y="1556793"/>
            <a:chExt cx="2729246" cy="895161"/>
          </a:xfrm>
        </p:grpSpPr>
        <p:graphicFrame>
          <p:nvGraphicFramePr>
            <p:cNvPr id="20" name="개체 19"/>
            <p:cNvGraphicFramePr>
              <a:graphicFrameLocks noChangeAspect="1"/>
            </p:cNvGraphicFramePr>
            <p:nvPr>
              <p:extLst>
                <p:ext uri="{D42A27DB-BD31-4B8C-83A1-F6EECF244321}">
                  <p14:modId xmlns:p14="http://schemas.microsoft.com/office/powerpoint/2010/main" val="2536213174"/>
                </p:ext>
              </p:extLst>
            </p:nvPr>
          </p:nvGraphicFramePr>
          <p:xfrm>
            <a:off x="3851920" y="1556793"/>
            <a:ext cx="2568575" cy="858837"/>
          </p:xfrm>
          <a:graphic>
            <a:graphicData uri="http://schemas.openxmlformats.org/presentationml/2006/ole">
              <mc:AlternateContent xmlns:mc="http://schemas.openxmlformats.org/markup-compatibility/2006">
                <mc:Choice xmlns:v="urn:schemas-microsoft-com:vml" Requires="v">
                  <p:oleObj spid="_x0000_s75684" name="Equation" r:id="rId10" imgW="1219200" imgH="419100" progId="Equation.3">
                    <p:embed/>
                  </p:oleObj>
                </mc:Choice>
                <mc:Fallback>
                  <p:oleObj name="Equation" r:id="rId10" imgW="12192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920" y="1556793"/>
                          <a:ext cx="2568575" cy="858837"/>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691249" y="1990289"/>
              <a:ext cx="352982" cy="461665"/>
            </a:xfrm>
            <a:prstGeom prst="rect">
              <a:avLst/>
            </a:prstGeom>
            <a:solidFill>
              <a:schemeClr val="bg1"/>
            </a:solidFill>
          </p:spPr>
          <p:txBody>
            <a:bodyPr wrap="none" rtlCol="0">
              <a:spAutoFit/>
            </a:bodyPr>
            <a:lstStyle/>
            <a:p>
              <a:r>
                <a:rPr lang="en-US" altLang="ko-KR" dirty="0">
                  <a:latin typeface="+mj-lt"/>
                </a:rPr>
                <a:t>I</a:t>
              </a:r>
              <a:endParaRPr lang="ko-KR" altLang="en-US" dirty="0">
                <a:latin typeface="+mj-lt"/>
              </a:endParaRPr>
            </a:p>
          </p:txBody>
        </p:sp>
        <p:sp>
          <p:nvSpPr>
            <p:cNvPr id="22" name="TextBox 21"/>
            <p:cNvSpPr txBox="1"/>
            <p:nvPr/>
          </p:nvSpPr>
          <p:spPr>
            <a:xfrm>
              <a:off x="3691249" y="1628800"/>
              <a:ext cx="352982" cy="461665"/>
            </a:xfrm>
            <a:prstGeom prst="rect">
              <a:avLst/>
            </a:prstGeom>
            <a:solidFill>
              <a:schemeClr val="bg1"/>
            </a:solidFill>
          </p:spPr>
          <p:txBody>
            <a:bodyPr wrap="none" rtlCol="0">
              <a:spAutoFit/>
            </a:bodyPr>
            <a:lstStyle/>
            <a:p>
              <a:r>
                <a:rPr lang="en-US" altLang="ko-KR" dirty="0">
                  <a:latin typeface="+mj-lt"/>
                </a:rPr>
                <a:t>I</a:t>
              </a:r>
              <a:endParaRPr lang="ko-KR" altLang="en-US" dirty="0">
                <a:latin typeface="+mj-lt"/>
              </a:endParaRPr>
            </a:p>
          </p:txBody>
        </p:sp>
      </p:grpSp>
      <p:sp>
        <p:nvSpPr>
          <p:cNvPr id="23" name="TextBox 22"/>
          <p:cNvSpPr txBox="1"/>
          <p:nvPr/>
        </p:nvSpPr>
        <p:spPr>
          <a:xfrm>
            <a:off x="6130240" y="1028512"/>
            <a:ext cx="1537600" cy="400110"/>
          </a:xfrm>
          <a:prstGeom prst="rect">
            <a:avLst/>
          </a:prstGeom>
          <a:noFill/>
        </p:spPr>
        <p:txBody>
          <a:bodyPr wrap="none" rtlCol="0">
            <a:spAutoFit/>
          </a:bodyPr>
          <a:lstStyle/>
          <a:p>
            <a:r>
              <a:rPr lang="en-US" altLang="ko-KR" sz="2000" dirty="0" smtClean="0">
                <a:latin typeface="+mn-lt"/>
              </a:rPr>
              <a:t>C </a:t>
            </a:r>
            <a:r>
              <a:rPr lang="en-US" altLang="ko-KR" sz="2000" dirty="0" smtClean="0">
                <a:latin typeface="+mn-lt"/>
                <a:ea typeface="바탕"/>
              </a:rPr>
              <a:t>∝Area/d</a:t>
            </a:r>
            <a:endParaRPr lang="ko-KR" altLang="en-US" sz="2000" dirty="0">
              <a:latin typeface="+mn-lt"/>
            </a:endParaRPr>
          </a:p>
        </p:txBody>
      </p:sp>
      <p:sp>
        <p:nvSpPr>
          <p:cNvPr id="9" name="TextBox 8"/>
          <p:cNvSpPr txBox="1"/>
          <p:nvPr/>
        </p:nvSpPr>
        <p:spPr>
          <a:xfrm>
            <a:off x="323528" y="1228567"/>
            <a:ext cx="2497800" cy="400110"/>
          </a:xfrm>
          <a:prstGeom prst="rect">
            <a:avLst/>
          </a:prstGeom>
          <a:noFill/>
        </p:spPr>
        <p:txBody>
          <a:bodyPr wrap="none" rtlCol="0">
            <a:spAutoFit/>
          </a:bodyPr>
          <a:lstStyle/>
          <a:p>
            <a:r>
              <a:rPr lang="en-US" altLang="ko-KR" sz="2000" dirty="0">
                <a:latin typeface="+mj-lt"/>
              </a:rPr>
              <a:t>d</a:t>
            </a:r>
            <a:r>
              <a:rPr lang="en-US" altLang="ko-KR" sz="2000" dirty="0" smtClean="0">
                <a:latin typeface="+mj-lt"/>
              </a:rPr>
              <a:t> = depletion depth</a:t>
            </a:r>
            <a:endParaRPr lang="ko-KR" altLang="en-US" sz="2000" dirty="0">
              <a:latin typeface="+mj-lt"/>
            </a:endParaRPr>
          </a:p>
        </p:txBody>
      </p:sp>
    </p:spTree>
    <p:extLst>
      <p:ext uri="{BB962C8B-B14F-4D97-AF65-F5344CB8AC3E}">
        <p14:creationId xmlns:p14="http://schemas.microsoft.com/office/powerpoint/2010/main" val="8393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2" y="3861693"/>
            <a:ext cx="44767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smtClean="0"/>
              <a:t>PIN Diode</a:t>
            </a:r>
            <a:endParaRPr lang="ko-KR" altLang="en-US" dirty="0"/>
          </a:p>
        </p:txBody>
      </p:sp>
      <p:sp>
        <p:nvSpPr>
          <p:cNvPr id="8" name="TextBox 7"/>
          <p:cNvSpPr txBox="1"/>
          <p:nvPr/>
        </p:nvSpPr>
        <p:spPr>
          <a:xfrm>
            <a:off x="998986" y="4173271"/>
            <a:ext cx="356188" cy="461665"/>
          </a:xfrm>
          <a:prstGeom prst="rect">
            <a:avLst/>
          </a:prstGeom>
          <a:solidFill>
            <a:schemeClr val="bg1"/>
          </a:solidFill>
        </p:spPr>
        <p:txBody>
          <a:bodyPr wrap="none" rtlCol="0">
            <a:spAutoFit/>
          </a:bodyPr>
          <a:lstStyle/>
          <a:p>
            <a:r>
              <a:rPr lang="en-US" altLang="ko-KR" b="1" dirty="0" smtClean="0">
                <a:solidFill>
                  <a:srgbClr val="FF0000"/>
                </a:solidFill>
              </a:rPr>
              <a:t>n</a:t>
            </a:r>
            <a:endParaRPr lang="ko-KR" altLang="en-US" b="1" dirty="0">
              <a:solidFill>
                <a:srgbClr val="FF0000"/>
              </a:solidFill>
            </a:endParaRPr>
          </a:p>
        </p:txBody>
      </p:sp>
      <p:sp>
        <p:nvSpPr>
          <p:cNvPr id="9" name="TextBox 8"/>
          <p:cNvSpPr txBox="1"/>
          <p:nvPr/>
        </p:nvSpPr>
        <p:spPr>
          <a:xfrm>
            <a:off x="4243198" y="4219599"/>
            <a:ext cx="356188" cy="461665"/>
          </a:xfrm>
          <a:prstGeom prst="rect">
            <a:avLst/>
          </a:prstGeom>
          <a:solidFill>
            <a:schemeClr val="bg1"/>
          </a:solidFill>
        </p:spPr>
        <p:txBody>
          <a:bodyPr wrap="none" rtlCol="0">
            <a:spAutoFit/>
          </a:bodyPr>
          <a:lstStyle/>
          <a:p>
            <a:r>
              <a:rPr lang="en-US" altLang="ko-KR" b="1" dirty="0">
                <a:solidFill>
                  <a:srgbClr val="0033CC"/>
                </a:solidFill>
              </a:rPr>
              <a:t>p</a:t>
            </a:r>
            <a:endParaRPr lang="ko-KR" altLang="en-US" b="1" dirty="0">
              <a:solidFill>
                <a:srgbClr val="0033CC"/>
              </a:solidFill>
            </a:endParaRPr>
          </a:p>
        </p:txBody>
      </p:sp>
      <p:grpSp>
        <p:nvGrpSpPr>
          <p:cNvPr id="6" name="그룹 5"/>
          <p:cNvGrpSpPr/>
          <p:nvPr/>
        </p:nvGrpSpPr>
        <p:grpSpPr>
          <a:xfrm>
            <a:off x="668710" y="1007150"/>
            <a:ext cx="4419600" cy="2664296"/>
            <a:chOff x="4211960" y="1268760"/>
            <a:chExt cx="4419600" cy="2664296"/>
          </a:xfrm>
        </p:grpSpPr>
        <p:graphicFrame>
          <p:nvGraphicFramePr>
            <p:cNvPr id="15363" name="Object 2"/>
            <p:cNvGraphicFramePr>
              <a:graphicFrameLocks noChangeAspect="1"/>
            </p:cNvGraphicFramePr>
            <p:nvPr>
              <p:extLst>
                <p:ext uri="{D42A27DB-BD31-4B8C-83A1-F6EECF244321}">
                  <p14:modId xmlns:p14="http://schemas.microsoft.com/office/powerpoint/2010/main" val="4153967563"/>
                </p:ext>
              </p:extLst>
            </p:nvPr>
          </p:nvGraphicFramePr>
          <p:xfrm>
            <a:off x="4211960" y="1268760"/>
            <a:ext cx="4419600" cy="2566988"/>
          </p:xfrm>
          <a:graphic>
            <a:graphicData uri="http://schemas.openxmlformats.org/presentationml/2006/ole">
              <mc:AlternateContent xmlns:mc="http://schemas.openxmlformats.org/markup-compatibility/2006">
                <mc:Choice xmlns:v="urn:schemas-microsoft-com:vml" Requires="v">
                  <p:oleObj spid="_x0000_s82112" name="비트맵 이미지" r:id="rId4" imgW="3952381" imgH="2295238" progId="PBrush">
                    <p:embed/>
                  </p:oleObj>
                </mc:Choice>
                <mc:Fallback>
                  <p:oleObj name="비트맵 이미지" r:id="rId4" imgW="3952381" imgH="2295238" progId="PBrush">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268760"/>
                          <a:ext cx="4419600" cy="2566988"/>
                        </a:xfrm>
                        <a:prstGeom prst="rect">
                          <a:avLst/>
                        </a:prstGeom>
                        <a:noFill/>
                        <a:ln>
                          <a:noFill/>
                        </a:ln>
                        <a:effectLst/>
                        <a:extLst/>
                      </p:spPr>
                    </p:pic>
                  </p:oleObj>
                </mc:Fallback>
              </mc:AlternateContent>
            </a:graphicData>
          </a:graphic>
        </p:graphicFrame>
        <p:sp>
          <p:nvSpPr>
            <p:cNvPr id="7" name="직사각형 6"/>
            <p:cNvSpPr/>
            <p:nvPr/>
          </p:nvSpPr>
          <p:spPr>
            <a:xfrm>
              <a:off x="5364088" y="3409836"/>
              <a:ext cx="1315908" cy="523220"/>
            </a:xfrm>
            <a:prstGeom prst="rect">
              <a:avLst/>
            </a:prstGeom>
            <a:solidFill>
              <a:schemeClr val="bg1"/>
            </a:solidFill>
          </p:spPr>
          <p:txBody>
            <a:bodyPr wrap="square">
              <a:spAutoFit/>
            </a:bodyPr>
            <a:lstStyle/>
            <a:p>
              <a:pPr algn="ctr"/>
              <a:r>
                <a:rPr lang="en-US" altLang="ko-KR" sz="1400" b="1" dirty="0">
                  <a:latin typeface="+mn-lt"/>
                  <a:ea typeface="굴림" pitchFamily="50" charset="-127"/>
                </a:rPr>
                <a:t>I</a:t>
              </a:r>
              <a:r>
                <a:rPr lang="en-US" altLang="ko-KR" sz="1400" b="1" dirty="0" smtClean="0">
                  <a:latin typeface="+mn-lt"/>
                  <a:ea typeface="굴림" pitchFamily="50" charset="-127"/>
                </a:rPr>
                <a:t>ntrinsic or </a:t>
              </a:r>
            </a:p>
            <a:p>
              <a:pPr algn="ctr"/>
              <a:r>
                <a:rPr lang="en-US" altLang="ko-KR" sz="1400" b="1" dirty="0">
                  <a:latin typeface="+mn-lt"/>
                  <a:ea typeface="굴림" pitchFamily="50" charset="-127"/>
                </a:rPr>
                <a:t>l</a:t>
              </a:r>
              <a:r>
                <a:rPr lang="en-US" altLang="ko-KR" sz="1400" b="1" dirty="0" smtClean="0">
                  <a:latin typeface="+mn-lt"/>
                  <a:ea typeface="굴림" pitchFamily="50" charset="-127"/>
                </a:rPr>
                <a:t>ightly doped</a:t>
              </a:r>
              <a:endParaRPr lang="en-US" altLang="ko-KR" sz="1400" b="1" dirty="0">
                <a:latin typeface="+mn-lt"/>
                <a:ea typeface="굴림" pitchFamily="50" charset="-127"/>
              </a:endParaRPr>
            </a:p>
          </p:txBody>
        </p:sp>
        <p:sp>
          <p:nvSpPr>
            <p:cNvPr id="10" name="TextBox 9"/>
            <p:cNvSpPr txBox="1"/>
            <p:nvPr/>
          </p:nvSpPr>
          <p:spPr>
            <a:xfrm>
              <a:off x="7528180" y="3212976"/>
              <a:ext cx="356188" cy="461665"/>
            </a:xfrm>
            <a:prstGeom prst="rect">
              <a:avLst/>
            </a:prstGeom>
            <a:solidFill>
              <a:schemeClr val="bg1"/>
            </a:solidFill>
          </p:spPr>
          <p:txBody>
            <a:bodyPr wrap="none" rtlCol="0">
              <a:spAutoFit/>
            </a:bodyPr>
            <a:lstStyle/>
            <a:p>
              <a:r>
                <a:rPr lang="en-US" altLang="ko-KR" b="1" dirty="0">
                  <a:solidFill>
                    <a:srgbClr val="0033CC"/>
                  </a:solidFill>
                </a:rPr>
                <a:t>p</a:t>
              </a:r>
              <a:endParaRPr lang="ko-KR" altLang="en-US" b="1" dirty="0">
                <a:solidFill>
                  <a:srgbClr val="0033CC"/>
                </a:solidFill>
              </a:endParaRPr>
            </a:p>
          </p:txBody>
        </p:sp>
        <p:sp>
          <p:nvSpPr>
            <p:cNvPr id="11" name="TextBox 10"/>
            <p:cNvSpPr txBox="1"/>
            <p:nvPr/>
          </p:nvSpPr>
          <p:spPr>
            <a:xfrm>
              <a:off x="5007900" y="3212976"/>
              <a:ext cx="356188" cy="461665"/>
            </a:xfrm>
            <a:prstGeom prst="rect">
              <a:avLst/>
            </a:prstGeom>
            <a:solidFill>
              <a:schemeClr val="bg1"/>
            </a:solidFill>
          </p:spPr>
          <p:txBody>
            <a:bodyPr wrap="none" rtlCol="0">
              <a:spAutoFit/>
            </a:bodyPr>
            <a:lstStyle/>
            <a:p>
              <a:r>
                <a:rPr lang="en-US" altLang="ko-KR" b="1" dirty="0" smtClean="0">
                  <a:solidFill>
                    <a:srgbClr val="FF0000"/>
                  </a:solidFill>
                </a:rPr>
                <a:t>n</a:t>
              </a:r>
              <a:endParaRPr lang="ko-KR" altLang="en-US" b="1" dirty="0">
                <a:solidFill>
                  <a:srgbClr val="FF0000"/>
                </a:solidFill>
              </a:endParaRPr>
            </a:p>
          </p:txBody>
        </p:sp>
      </p:grpSp>
      <p:sp>
        <p:nvSpPr>
          <p:cNvPr id="14" name="TextBox 13"/>
          <p:cNvSpPr txBox="1"/>
          <p:nvPr/>
        </p:nvSpPr>
        <p:spPr>
          <a:xfrm>
            <a:off x="5812475" y="4221088"/>
            <a:ext cx="1608133" cy="461665"/>
          </a:xfrm>
          <a:prstGeom prst="rect">
            <a:avLst/>
          </a:prstGeom>
          <a:noFill/>
        </p:spPr>
        <p:txBody>
          <a:bodyPr wrap="none" rtlCol="0">
            <a:spAutoFit/>
          </a:bodyPr>
          <a:lstStyle/>
          <a:p>
            <a:r>
              <a:rPr lang="en-US" altLang="ko-KR" dirty="0" smtClean="0"/>
              <a:t>n+    p    p+</a:t>
            </a:r>
            <a:endParaRPr lang="ko-KR" altLang="en-US" dirty="0"/>
          </a:p>
        </p:txBody>
      </p:sp>
      <p:sp>
        <p:nvSpPr>
          <p:cNvPr id="15" name="TextBox 14"/>
          <p:cNvSpPr txBox="1"/>
          <p:nvPr/>
        </p:nvSpPr>
        <p:spPr>
          <a:xfrm>
            <a:off x="5810678" y="2124053"/>
            <a:ext cx="1489510" cy="461665"/>
          </a:xfrm>
          <a:prstGeom prst="rect">
            <a:avLst/>
          </a:prstGeom>
          <a:noFill/>
        </p:spPr>
        <p:txBody>
          <a:bodyPr wrap="none" rtlCol="0">
            <a:spAutoFit/>
          </a:bodyPr>
          <a:lstStyle/>
          <a:p>
            <a:r>
              <a:rPr lang="en-US" altLang="ko-KR" dirty="0" smtClean="0"/>
              <a:t>In practice</a:t>
            </a:r>
            <a:endParaRPr lang="ko-KR" altLang="en-US" dirty="0"/>
          </a:p>
        </p:txBody>
      </p:sp>
      <p:sp>
        <p:nvSpPr>
          <p:cNvPr id="18" name="TextBox 17"/>
          <p:cNvSpPr txBox="1"/>
          <p:nvPr/>
        </p:nvSpPr>
        <p:spPr>
          <a:xfrm>
            <a:off x="5833250" y="2939333"/>
            <a:ext cx="1685077" cy="461665"/>
          </a:xfrm>
          <a:prstGeom prst="rect">
            <a:avLst/>
          </a:prstGeom>
          <a:noFill/>
        </p:spPr>
        <p:txBody>
          <a:bodyPr wrap="none" rtlCol="0">
            <a:spAutoFit/>
          </a:bodyPr>
          <a:lstStyle/>
          <a:p>
            <a:r>
              <a:rPr lang="en-US" altLang="ko-KR" dirty="0" smtClean="0"/>
              <a:t>n+    n     p+</a:t>
            </a:r>
            <a:endParaRPr lang="ko-KR" altLang="en-US" dirty="0"/>
          </a:p>
        </p:txBody>
      </p:sp>
      <p:sp>
        <p:nvSpPr>
          <p:cNvPr id="16" name="TextBox 15"/>
          <p:cNvSpPr txBox="1"/>
          <p:nvPr/>
        </p:nvSpPr>
        <p:spPr>
          <a:xfrm>
            <a:off x="6334860" y="3636222"/>
            <a:ext cx="441146" cy="461665"/>
          </a:xfrm>
          <a:prstGeom prst="rect">
            <a:avLst/>
          </a:prstGeom>
          <a:noFill/>
        </p:spPr>
        <p:txBody>
          <a:bodyPr wrap="none" rtlCol="0">
            <a:spAutoFit/>
          </a:bodyPr>
          <a:lstStyle/>
          <a:p>
            <a:r>
              <a:rPr lang="en-US" altLang="ko-KR" dirty="0" smtClean="0"/>
              <a:t>or</a:t>
            </a:r>
            <a:endParaRPr lang="ko-KR" altLang="en-US" dirty="0"/>
          </a:p>
        </p:txBody>
      </p:sp>
      <p:sp>
        <p:nvSpPr>
          <p:cNvPr id="17" name="타원 16"/>
          <p:cNvSpPr/>
          <p:nvPr/>
        </p:nvSpPr>
        <p:spPr>
          <a:xfrm>
            <a:off x="6334860" y="2844134"/>
            <a:ext cx="1183467" cy="689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5668459" y="4179858"/>
            <a:ext cx="1183467" cy="689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7501847" y="2382469"/>
            <a:ext cx="1678665" cy="461665"/>
          </a:xfrm>
          <a:prstGeom prst="rect">
            <a:avLst/>
          </a:prstGeom>
          <a:noFill/>
        </p:spPr>
        <p:txBody>
          <a:bodyPr wrap="none" rtlCol="0">
            <a:spAutoFit/>
          </a:bodyPr>
          <a:lstStyle/>
          <a:p>
            <a:r>
              <a:rPr lang="en-US" altLang="ko-KR" dirty="0" smtClean="0">
                <a:solidFill>
                  <a:srgbClr val="FF0000"/>
                </a:solidFill>
              </a:rPr>
              <a:t>p-n junction</a:t>
            </a:r>
            <a:endParaRPr lang="ko-KR" altLang="en-US" dirty="0">
              <a:solidFill>
                <a:srgbClr val="FF0000"/>
              </a:solidFill>
            </a:endParaRPr>
          </a:p>
        </p:txBody>
      </p:sp>
      <p:cxnSp>
        <p:nvCxnSpPr>
          <p:cNvPr id="22" name="직선 화살표 연결선 21"/>
          <p:cNvCxnSpPr/>
          <p:nvPr/>
        </p:nvCxnSpPr>
        <p:spPr>
          <a:xfrm flipV="1">
            <a:off x="7474387" y="2847227"/>
            <a:ext cx="378899" cy="224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68459" y="5085184"/>
            <a:ext cx="1678665" cy="461665"/>
          </a:xfrm>
          <a:prstGeom prst="rect">
            <a:avLst/>
          </a:prstGeom>
          <a:noFill/>
        </p:spPr>
        <p:txBody>
          <a:bodyPr wrap="none" rtlCol="0">
            <a:spAutoFit/>
          </a:bodyPr>
          <a:lstStyle/>
          <a:p>
            <a:r>
              <a:rPr lang="en-US" altLang="ko-KR" dirty="0" smtClean="0">
                <a:solidFill>
                  <a:srgbClr val="FF0000"/>
                </a:solidFill>
              </a:rPr>
              <a:t>p-n junction</a:t>
            </a:r>
            <a:endParaRPr lang="ko-KR" altLang="en-US" dirty="0">
              <a:solidFill>
                <a:srgbClr val="FF0000"/>
              </a:solidFill>
            </a:endParaRPr>
          </a:p>
        </p:txBody>
      </p:sp>
      <p:cxnSp>
        <p:nvCxnSpPr>
          <p:cNvPr id="26" name="직선 화살표 연결선 25"/>
          <p:cNvCxnSpPr/>
          <p:nvPr/>
        </p:nvCxnSpPr>
        <p:spPr>
          <a:xfrm>
            <a:off x="6201753" y="4885285"/>
            <a:ext cx="133106" cy="2557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타원 28"/>
          <p:cNvSpPr/>
          <p:nvPr/>
        </p:nvSpPr>
        <p:spPr>
          <a:xfrm>
            <a:off x="5609412" y="2852936"/>
            <a:ext cx="1183467" cy="6893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4581527" y="3547318"/>
            <a:ext cx="1390124" cy="338554"/>
          </a:xfrm>
          <a:prstGeom prst="rect">
            <a:avLst/>
          </a:prstGeom>
          <a:noFill/>
        </p:spPr>
        <p:txBody>
          <a:bodyPr wrap="none" rtlCol="0">
            <a:spAutoFit/>
          </a:bodyPr>
          <a:lstStyle/>
          <a:p>
            <a:r>
              <a:rPr lang="en-US" altLang="ko-KR" sz="1600" dirty="0" err="1" smtClean="0"/>
              <a:t>Ohmic</a:t>
            </a:r>
            <a:r>
              <a:rPr lang="en-US" altLang="ko-KR" sz="1600" dirty="0" smtClean="0"/>
              <a:t> contact</a:t>
            </a:r>
            <a:endParaRPr lang="ko-KR" altLang="en-US" sz="1600" dirty="0"/>
          </a:p>
        </p:txBody>
      </p:sp>
      <p:cxnSp>
        <p:nvCxnSpPr>
          <p:cNvPr id="31" name="직선 화살표 연결선 30"/>
          <p:cNvCxnSpPr>
            <a:endCxn id="30" idx="0"/>
          </p:cNvCxnSpPr>
          <p:nvPr/>
        </p:nvCxnSpPr>
        <p:spPr>
          <a:xfrm flipH="1">
            <a:off x="5276589" y="3321715"/>
            <a:ext cx="332823" cy="225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타원 37"/>
          <p:cNvSpPr/>
          <p:nvPr/>
        </p:nvSpPr>
        <p:spPr>
          <a:xfrm>
            <a:off x="6353545" y="4209048"/>
            <a:ext cx="1183467" cy="6893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7663836" y="4113366"/>
            <a:ext cx="1390124" cy="338554"/>
          </a:xfrm>
          <a:prstGeom prst="rect">
            <a:avLst/>
          </a:prstGeom>
          <a:noFill/>
        </p:spPr>
        <p:txBody>
          <a:bodyPr wrap="none" rtlCol="0">
            <a:spAutoFit/>
          </a:bodyPr>
          <a:lstStyle/>
          <a:p>
            <a:r>
              <a:rPr lang="en-US" altLang="ko-KR" sz="1600" dirty="0" err="1" smtClean="0"/>
              <a:t>Ohmic</a:t>
            </a:r>
            <a:r>
              <a:rPr lang="en-US" altLang="ko-KR" sz="1600" dirty="0"/>
              <a:t> </a:t>
            </a:r>
            <a:r>
              <a:rPr lang="en-US" altLang="ko-KR" sz="1600" dirty="0" smtClean="0"/>
              <a:t>contact</a:t>
            </a:r>
            <a:endParaRPr lang="ko-KR" altLang="en-US" sz="1600" dirty="0"/>
          </a:p>
        </p:txBody>
      </p:sp>
      <p:cxnSp>
        <p:nvCxnSpPr>
          <p:cNvPr id="40" name="직선 화살표 연결선 39"/>
          <p:cNvCxnSpPr/>
          <p:nvPr/>
        </p:nvCxnSpPr>
        <p:spPr>
          <a:xfrm flipV="1">
            <a:off x="7537012" y="4472875"/>
            <a:ext cx="316274" cy="10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74" name="슬라이드 번호 개체 틀 15373"/>
          <p:cNvSpPr>
            <a:spLocks noGrp="1"/>
          </p:cNvSpPr>
          <p:nvPr>
            <p:ph type="sldNum" sz="quarter" idx="11"/>
          </p:nvPr>
        </p:nvSpPr>
        <p:spPr/>
        <p:txBody>
          <a:bodyPr/>
          <a:lstStyle/>
          <a:p>
            <a:fld id="{BFF05FFC-9FDC-4690-906A-8CD2B86F6471}" type="slidenum">
              <a:rPr lang="ko-KR" altLang="en-US" smtClean="0">
                <a:solidFill>
                  <a:srgbClr val="000000"/>
                </a:solidFill>
              </a:rPr>
              <a:pPr/>
              <a:t>23</a:t>
            </a:fld>
            <a:endParaRPr lang="en-US" altLang="ko-KR">
              <a:solidFill>
                <a:srgbClr val="000000"/>
              </a:solidFill>
            </a:endParaRPr>
          </a:p>
        </p:txBody>
      </p:sp>
      <p:sp>
        <p:nvSpPr>
          <p:cNvPr id="15375" name="날짜 개체 틀 15374"/>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5376" name="바닥글 개체 틀 1537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251224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kumimoji="1" lang="en-US" altLang="ko-KR" dirty="0" smtClean="0">
                <a:ea typeface="굴림체" pitchFamily="49" charset="-127"/>
              </a:rPr>
              <a:t>When </a:t>
            </a:r>
            <a:r>
              <a:rPr kumimoji="1" lang="en-US" altLang="ko-KR" dirty="0">
                <a:ea typeface="굴림체" pitchFamily="49" charset="-127"/>
              </a:rPr>
              <a:t>a charged particle traverses </a:t>
            </a:r>
            <a:r>
              <a:rPr kumimoji="1" lang="en-US" altLang="ko-KR" dirty="0" smtClean="0">
                <a:ea typeface="굴림체" pitchFamily="49" charset="-127"/>
              </a:rPr>
              <a:t/>
            </a:r>
            <a:br>
              <a:rPr kumimoji="1" lang="en-US" altLang="ko-KR" dirty="0" smtClean="0">
                <a:ea typeface="굴림체" pitchFamily="49" charset="-127"/>
              </a:rPr>
            </a:br>
            <a:r>
              <a:rPr kumimoji="1" lang="en-US" altLang="ko-KR" dirty="0" smtClean="0">
                <a:ea typeface="굴림체" pitchFamily="49" charset="-127"/>
              </a:rPr>
              <a:t>the </a:t>
            </a:r>
            <a:r>
              <a:rPr kumimoji="1" lang="en-US" altLang="ko-KR" dirty="0">
                <a:ea typeface="굴림체" pitchFamily="49" charset="-127"/>
              </a:rPr>
              <a:t>depletion </a:t>
            </a:r>
            <a:r>
              <a:rPr kumimoji="1" lang="en-US" altLang="ko-KR" dirty="0" smtClean="0">
                <a:ea typeface="굴림체" pitchFamily="49" charset="-127"/>
              </a:rPr>
              <a:t>zone</a:t>
            </a:r>
            <a:endParaRPr lang="ko-KR" altLang="en-US" dirty="0"/>
          </a:p>
        </p:txBody>
      </p:sp>
      <p:graphicFrame>
        <p:nvGraphicFramePr>
          <p:cNvPr id="16387" name="Object 3"/>
          <p:cNvGraphicFramePr>
            <a:graphicFrameLocks noChangeAspect="1"/>
          </p:cNvGraphicFramePr>
          <p:nvPr>
            <p:extLst>
              <p:ext uri="{D42A27DB-BD31-4B8C-83A1-F6EECF244321}">
                <p14:modId xmlns:p14="http://schemas.microsoft.com/office/powerpoint/2010/main" val="1263648116"/>
              </p:ext>
            </p:extLst>
          </p:nvPr>
        </p:nvGraphicFramePr>
        <p:xfrm>
          <a:off x="1403648" y="1930158"/>
          <a:ext cx="6351106" cy="3528392"/>
        </p:xfrm>
        <a:graphic>
          <a:graphicData uri="http://schemas.openxmlformats.org/presentationml/2006/ole">
            <mc:AlternateContent xmlns:mc="http://schemas.openxmlformats.org/markup-compatibility/2006">
              <mc:Choice xmlns:v="urn:schemas-microsoft-com:vml" Requires="v">
                <p:oleObj spid="_x0000_s83129" name="비트맵 이미지" r:id="rId3" imgW="2828571" imgH="1571844" progId="PBrush">
                  <p:embed/>
                </p:oleObj>
              </mc:Choice>
              <mc:Fallback>
                <p:oleObj name="비트맵 이미지" r:id="rId3" imgW="2828571" imgH="1571844" progId="PBrush">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930158"/>
                        <a:ext cx="6351106" cy="3528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04" name="Rectangle 4"/>
          <p:cNvSpPr>
            <a:spLocks noChangeArrowheads="1"/>
          </p:cNvSpPr>
          <p:nvPr/>
        </p:nvSpPr>
        <p:spPr bwMode="auto">
          <a:xfrm>
            <a:off x="304800" y="304800"/>
            <a:ext cx="792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latinLnBrk="1" hangingPunct="1">
              <a:spcBef>
                <a:spcPct val="50000"/>
              </a:spcBef>
              <a:defRPr/>
            </a:pPr>
            <a:r>
              <a:rPr kumimoji="1" lang="en-US" altLang="ko-KR" sz="3200" b="1" dirty="0">
                <a:solidFill>
                  <a:schemeClr val="accent2"/>
                </a:solidFill>
                <a:effectLst>
                  <a:outerShdw blurRad="38100" dist="38100" dir="2700000" algn="tl">
                    <a:srgbClr val="C0C0C0"/>
                  </a:outerShdw>
                </a:effectLst>
                <a:ea typeface="굴림체" pitchFamily="49" charset="-127"/>
              </a:rPr>
              <a:t> </a:t>
            </a:r>
            <a:endParaRPr kumimoji="1" lang="en-US" altLang="ko-KR" sz="3200" b="1" dirty="0">
              <a:effectLst>
                <a:outerShdw blurRad="38100" dist="38100" dir="2700000" algn="tl">
                  <a:srgbClr val="C0C0C0"/>
                </a:outerShdw>
              </a:effectLst>
              <a:ea typeface="굴림체" pitchFamily="49" charset="-127"/>
            </a:endParaRPr>
          </a:p>
        </p:txBody>
      </p:sp>
      <p:sp>
        <p:nvSpPr>
          <p:cNvPr id="4" name="직사각형 3"/>
          <p:cNvSpPr/>
          <p:nvPr/>
        </p:nvSpPr>
        <p:spPr>
          <a:xfrm>
            <a:off x="3131840" y="3257852"/>
            <a:ext cx="2448272" cy="307777"/>
          </a:xfrm>
          <a:prstGeom prst="rect">
            <a:avLst/>
          </a:prstGeom>
          <a:solidFill>
            <a:srgbClr val="FFFF99"/>
          </a:solidFill>
        </p:spPr>
        <p:txBody>
          <a:bodyPr wrap="square">
            <a:spAutoFit/>
          </a:bodyPr>
          <a:lstStyle/>
          <a:p>
            <a:pPr algn="ctr"/>
            <a:r>
              <a:rPr lang="en-US" altLang="ko-KR" sz="1400" b="1" dirty="0" smtClean="0">
                <a:ea typeface="굴림" pitchFamily="50" charset="-127"/>
              </a:rPr>
              <a:t>~ 10,000 </a:t>
            </a:r>
            <a:r>
              <a:rPr lang="en-US" altLang="ko-KR" sz="1400" b="1" dirty="0">
                <a:ea typeface="굴림" pitchFamily="50" charset="-127"/>
              </a:rPr>
              <a:t>e-h pairs / 100 </a:t>
            </a:r>
            <a:r>
              <a:rPr lang="el-GR" altLang="ko-KR" sz="1400" b="1" dirty="0">
                <a:ea typeface="굴림" pitchFamily="50" charset="-127"/>
              </a:rPr>
              <a:t>μ</a:t>
            </a:r>
            <a:r>
              <a:rPr lang="en-US" altLang="ko-KR" sz="1400" b="1" dirty="0">
                <a:ea typeface="굴림" pitchFamily="50" charset="-127"/>
              </a:rPr>
              <a:t>m </a:t>
            </a:r>
          </a:p>
        </p:txBody>
      </p:sp>
      <p:sp>
        <p:nvSpPr>
          <p:cNvPr id="9" name="직사각형 8"/>
          <p:cNvSpPr/>
          <p:nvPr/>
        </p:nvSpPr>
        <p:spPr>
          <a:xfrm>
            <a:off x="3442596" y="4942909"/>
            <a:ext cx="1489444" cy="923330"/>
          </a:xfrm>
          <a:prstGeom prst="rect">
            <a:avLst/>
          </a:prstGeom>
          <a:solidFill>
            <a:schemeClr val="bg1"/>
          </a:solidFill>
        </p:spPr>
        <p:txBody>
          <a:bodyPr wrap="square">
            <a:spAutoFit/>
          </a:bodyPr>
          <a:lstStyle/>
          <a:p>
            <a:pPr algn="ctr"/>
            <a:r>
              <a:rPr lang="en-US" altLang="ko-KR" sz="1800" b="1" dirty="0">
                <a:latin typeface="Comic Sans MS" panose="030F0702030302020204" pitchFamily="66" charset="0"/>
                <a:ea typeface="굴림" pitchFamily="50" charset="-127"/>
              </a:rPr>
              <a:t>I</a:t>
            </a:r>
            <a:r>
              <a:rPr lang="en-US" altLang="ko-KR" sz="1800" b="1" dirty="0" smtClean="0">
                <a:latin typeface="Comic Sans MS" panose="030F0702030302020204" pitchFamily="66" charset="0"/>
                <a:ea typeface="굴림" pitchFamily="50" charset="-127"/>
              </a:rPr>
              <a:t>ntrinsic or </a:t>
            </a:r>
          </a:p>
          <a:p>
            <a:pPr algn="ctr"/>
            <a:r>
              <a:rPr lang="en-US" altLang="ko-KR" sz="1800" b="1" dirty="0">
                <a:latin typeface="Comic Sans MS" panose="030F0702030302020204" pitchFamily="66" charset="0"/>
                <a:ea typeface="굴림" pitchFamily="50" charset="-127"/>
              </a:rPr>
              <a:t>l</a:t>
            </a:r>
            <a:r>
              <a:rPr lang="en-US" altLang="ko-KR" sz="1800" b="1" dirty="0" smtClean="0">
                <a:latin typeface="Comic Sans MS" panose="030F0702030302020204" pitchFamily="66" charset="0"/>
                <a:ea typeface="굴림" pitchFamily="50" charset="-127"/>
              </a:rPr>
              <a:t>ightly doped</a:t>
            </a:r>
            <a:endParaRPr lang="en-US" altLang="ko-KR" sz="1800" b="1" dirty="0">
              <a:latin typeface="Comic Sans MS" panose="030F0702030302020204" pitchFamily="66" charset="0"/>
              <a:ea typeface="굴림" pitchFamily="50" charset="-127"/>
            </a:endParaRPr>
          </a:p>
        </p:txBody>
      </p:sp>
      <p:sp>
        <p:nvSpPr>
          <p:cNvPr id="11" name="직사각형 10"/>
          <p:cNvSpPr/>
          <p:nvPr/>
        </p:nvSpPr>
        <p:spPr>
          <a:xfrm>
            <a:off x="1619672" y="1828145"/>
            <a:ext cx="1966940" cy="369332"/>
          </a:xfrm>
          <a:prstGeom prst="rect">
            <a:avLst/>
          </a:prstGeom>
          <a:solidFill>
            <a:schemeClr val="bg1"/>
          </a:solidFill>
        </p:spPr>
        <p:txBody>
          <a:bodyPr wrap="square">
            <a:spAutoFit/>
          </a:bodyPr>
          <a:lstStyle/>
          <a:p>
            <a:pPr algn="ctr"/>
            <a:r>
              <a:rPr lang="en-US" altLang="ko-KR" sz="1800" b="1" dirty="0" smtClean="0">
                <a:latin typeface="Comic Sans MS" panose="030F0702030302020204" pitchFamily="66" charset="0"/>
                <a:ea typeface="굴림" pitchFamily="50" charset="-127"/>
              </a:rPr>
              <a:t>Simple detector</a:t>
            </a:r>
          </a:p>
        </p:txBody>
      </p:sp>
      <p:sp>
        <p:nvSpPr>
          <p:cNvPr id="7" name="TextBox 6"/>
          <p:cNvSpPr txBox="1"/>
          <p:nvPr/>
        </p:nvSpPr>
        <p:spPr>
          <a:xfrm>
            <a:off x="2699792" y="4616132"/>
            <a:ext cx="356188" cy="461665"/>
          </a:xfrm>
          <a:prstGeom prst="rect">
            <a:avLst/>
          </a:prstGeom>
          <a:solidFill>
            <a:schemeClr val="bg1"/>
          </a:solidFill>
        </p:spPr>
        <p:txBody>
          <a:bodyPr wrap="none" rtlCol="0">
            <a:spAutoFit/>
          </a:bodyPr>
          <a:lstStyle/>
          <a:p>
            <a:r>
              <a:rPr lang="en-US" altLang="ko-KR" b="1" dirty="0" smtClean="0">
                <a:solidFill>
                  <a:srgbClr val="FF0000"/>
                </a:solidFill>
              </a:rPr>
              <a:t>n</a:t>
            </a:r>
            <a:endParaRPr lang="ko-KR" altLang="en-US" b="1" dirty="0">
              <a:solidFill>
                <a:srgbClr val="FF0000"/>
              </a:solidFill>
            </a:endParaRPr>
          </a:p>
        </p:txBody>
      </p:sp>
      <p:sp>
        <p:nvSpPr>
          <p:cNvPr id="13" name="TextBox 12"/>
          <p:cNvSpPr txBox="1"/>
          <p:nvPr/>
        </p:nvSpPr>
        <p:spPr>
          <a:xfrm>
            <a:off x="6177662" y="4616132"/>
            <a:ext cx="356188" cy="461665"/>
          </a:xfrm>
          <a:prstGeom prst="rect">
            <a:avLst/>
          </a:prstGeom>
          <a:solidFill>
            <a:schemeClr val="bg1"/>
          </a:solidFill>
        </p:spPr>
        <p:txBody>
          <a:bodyPr wrap="none" rtlCol="0">
            <a:spAutoFit/>
          </a:bodyPr>
          <a:lstStyle/>
          <a:p>
            <a:r>
              <a:rPr lang="en-US" altLang="ko-KR" b="1" dirty="0">
                <a:solidFill>
                  <a:srgbClr val="0033CC"/>
                </a:solidFill>
              </a:rPr>
              <a:t>p</a:t>
            </a:r>
            <a:endParaRPr lang="ko-KR" altLang="en-US" b="1" dirty="0">
              <a:solidFill>
                <a:srgbClr val="0033CC"/>
              </a:solidFill>
            </a:endParaRPr>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24</a:t>
            </a:fld>
            <a:endParaRPr lang="en-US" altLang="ko-KR">
              <a:solidFill>
                <a:srgbClr val="000000"/>
              </a:solidFill>
            </a:endParaRPr>
          </a:p>
        </p:txBody>
      </p:sp>
      <p:sp>
        <p:nvSpPr>
          <p:cNvPr id="10" name="날짜 개체 틀 9"/>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2" name="바닥글 개체 틀 11"/>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087357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Silicon pixel sensor</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25</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880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301" y="3140968"/>
            <a:ext cx="630164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8184" y="2286496"/>
            <a:ext cx="2787034" cy="377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2"/>
          <p:cNvSpPr txBox="1">
            <a:spLocks noChangeArrowheads="1"/>
          </p:cNvSpPr>
          <p:nvPr/>
        </p:nvSpPr>
        <p:spPr bwMode="auto">
          <a:xfrm>
            <a:off x="542925" y="946150"/>
            <a:ext cx="85169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defRPr kumimoji="1">
                <a:solidFill>
                  <a:schemeClr val="tx1"/>
                </a:solidFill>
                <a:latin typeface="굴림" charset="-127"/>
                <a:ea typeface="굴림" charset="-127"/>
              </a:defRPr>
            </a:lvl1pPr>
            <a:lvl2pPr>
              <a:defRPr kumimoji="1">
                <a:solidFill>
                  <a:schemeClr val="tx1"/>
                </a:solidFill>
                <a:latin typeface="굴림" charset="-127"/>
                <a:ea typeface="굴림" charset="-127"/>
              </a:defRPr>
            </a:lvl2pPr>
            <a:lvl3pPr>
              <a:defRPr kumimoji="1">
                <a:solidFill>
                  <a:schemeClr val="tx1"/>
                </a:solidFill>
                <a:latin typeface="굴림" charset="-127"/>
                <a:ea typeface="굴림" charset="-127"/>
              </a:defRPr>
            </a:lvl3pPr>
            <a:lvl4pPr>
              <a:defRPr kumimoji="1">
                <a:solidFill>
                  <a:schemeClr val="tx1"/>
                </a:solidFill>
                <a:latin typeface="굴림" charset="-127"/>
                <a:ea typeface="굴림" charset="-127"/>
              </a:defRPr>
            </a:lvl4pPr>
            <a:lvl5pPr>
              <a:defRPr kumimoji="1">
                <a:solidFill>
                  <a:schemeClr val="tx1"/>
                </a:solidFill>
                <a:latin typeface="굴림" charset="-127"/>
                <a:ea typeface="굴림" charset="-127"/>
              </a:defRPr>
            </a:lvl5pPr>
            <a:lvl6pPr fontAlgn="base">
              <a:spcBef>
                <a:spcPct val="0"/>
              </a:spcBef>
              <a:spcAft>
                <a:spcPct val="0"/>
              </a:spcAft>
              <a:defRPr kumimoji="1">
                <a:solidFill>
                  <a:schemeClr val="tx1"/>
                </a:solidFill>
                <a:latin typeface="굴림" charset="-127"/>
                <a:ea typeface="굴림" charset="-127"/>
              </a:defRPr>
            </a:lvl6pPr>
            <a:lvl7pPr fontAlgn="base">
              <a:spcBef>
                <a:spcPct val="0"/>
              </a:spcBef>
              <a:spcAft>
                <a:spcPct val="0"/>
              </a:spcAft>
              <a:defRPr kumimoji="1">
                <a:solidFill>
                  <a:schemeClr val="tx1"/>
                </a:solidFill>
                <a:latin typeface="굴림" charset="-127"/>
                <a:ea typeface="굴림" charset="-127"/>
              </a:defRPr>
            </a:lvl7pPr>
            <a:lvl8pPr fontAlgn="base">
              <a:spcBef>
                <a:spcPct val="0"/>
              </a:spcBef>
              <a:spcAft>
                <a:spcPct val="0"/>
              </a:spcAft>
              <a:defRPr kumimoji="1">
                <a:solidFill>
                  <a:schemeClr val="tx1"/>
                </a:solidFill>
                <a:latin typeface="굴림" charset="-127"/>
                <a:ea typeface="굴림" charset="-127"/>
              </a:defRPr>
            </a:lvl8pPr>
            <a:lvl9pPr fontAlgn="base">
              <a:spcBef>
                <a:spcPct val="0"/>
              </a:spcBef>
              <a:spcAft>
                <a:spcPct val="0"/>
              </a:spcAft>
              <a:defRPr kumimoji="1">
                <a:solidFill>
                  <a:schemeClr val="tx1"/>
                </a:solidFill>
                <a:latin typeface="굴림" charset="-127"/>
                <a:ea typeface="굴림" charset="-127"/>
              </a:defRPr>
            </a:lvl9pPr>
          </a:lstStyle>
          <a:p>
            <a:pPr>
              <a:buFontTx/>
              <a:buChar char="•"/>
            </a:pPr>
            <a:r>
              <a:rPr lang="en-US" altLang="ko-KR" sz="2000" dirty="0" smtClean="0">
                <a:solidFill>
                  <a:srgbClr val="000066"/>
                </a:solidFill>
                <a:latin typeface="+mn-lt"/>
                <a:ea typeface="HY궁서" pitchFamily="18" charset="-127"/>
              </a:rPr>
              <a:t>PIN </a:t>
            </a:r>
            <a:r>
              <a:rPr lang="en-US" altLang="ko-KR" sz="2000" dirty="0">
                <a:solidFill>
                  <a:srgbClr val="000066"/>
                </a:solidFill>
                <a:latin typeface="+mn-lt"/>
                <a:ea typeface="HY궁서" pitchFamily="18" charset="-127"/>
              </a:rPr>
              <a:t>diode, DC type</a:t>
            </a:r>
          </a:p>
          <a:p>
            <a:pPr>
              <a:buFontTx/>
              <a:buChar char="•"/>
            </a:pPr>
            <a:r>
              <a:rPr lang="en-US" altLang="ko-KR" sz="2000" dirty="0">
                <a:solidFill>
                  <a:srgbClr val="000066"/>
                </a:solidFill>
                <a:latin typeface="+mn-lt"/>
                <a:ea typeface="HY궁서" pitchFamily="18" charset="-127"/>
              </a:rPr>
              <a:t>Wafer: 5 inch, </a:t>
            </a:r>
            <a:r>
              <a:rPr lang="en-US" altLang="ko-KR" sz="2000" dirty="0" smtClean="0">
                <a:solidFill>
                  <a:srgbClr val="000066"/>
                </a:solidFill>
                <a:latin typeface="+mn-lt"/>
                <a:ea typeface="HY궁서" pitchFamily="18" charset="-127"/>
              </a:rPr>
              <a:t>525 </a:t>
            </a:r>
            <a:r>
              <a:rPr lang="el-GR" altLang="ko-KR" sz="2000" dirty="0" smtClean="0">
                <a:solidFill>
                  <a:srgbClr val="000066"/>
                </a:solidFill>
                <a:latin typeface="+mn-lt"/>
                <a:ea typeface="HY궁서" pitchFamily="18" charset="-127"/>
                <a:cs typeface="Times New Roman"/>
              </a:rPr>
              <a:t>μ</a:t>
            </a:r>
            <a:r>
              <a:rPr lang="en-US" altLang="ko-KR" sz="2000" dirty="0" smtClean="0">
                <a:solidFill>
                  <a:srgbClr val="000066"/>
                </a:solidFill>
                <a:latin typeface="+mn-lt"/>
                <a:ea typeface="HY궁서" pitchFamily="18" charset="-127"/>
              </a:rPr>
              <a:t>m </a:t>
            </a:r>
            <a:r>
              <a:rPr lang="en-US" altLang="ko-KR" sz="2000" dirty="0">
                <a:solidFill>
                  <a:srgbClr val="000066"/>
                </a:solidFill>
                <a:latin typeface="+mn-lt"/>
                <a:ea typeface="HY궁서" pitchFamily="18" charset="-127"/>
              </a:rPr>
              <a:t>in thickness, </a:t>
            </a:r>
            <a:r>
              <a:rPr lang="en-US" altLang="ko-KR" sz="2000" dirty="0" smtClean="0">
                <a:solidFill>
                  <a:srgbClr val="000066"/>
                </a:solidFill>
                <a:latin typeface="+mn-lt"/>
                <a:ea typeface="HY견고딕" pitchFamily="18" charset="-127"/>
              </a:rPr>
              <a:t>double </a:t>
            </a:r>
            <a:r>
              <a:rPr lang="en-US" altLang="ko-KR" sz="2000" dirty="0">
                <a:solidFill>
                  <a:srgbClr val="000066"/>
                </a:solidFill>
                <a:latin typeface="+mn-lt"/>
                <a:ea typeface="HY견고딕" pitchFamily="18" charset="-127"/>
              </a:rPr>
              <a:t>polished side</a:t>
            </a:r>
            <a:r>
              <a:rPr lang="en-US" altLang="ko-KR" sz="2000" dirty="0" smtClean="0">
                <a:solidFill>
                  <a:srgbClr val="000066"/>
                </a:solidFill>
                <a:latin typeface="+mn-lt"/>
                <a:ea typeface="HY견고딕" pitchFamily="18" charset="-127"/>
              </a:rPr>
              <a:t>, </a:t>
            </a:r>
          </a:p>
          <a:p>
            <a:pPr marL="0" indent="0"/>
            <a:r>
              <a:rPr lang="en-US" altLang="ko-KR" sz="2000" dirty="0">
                <a:solidFill>
                  <a:srgbClr val="000066"/>
                </a:solidFill>
                <a:latin typeface="+mn-lt"/>
                <a:ea typeface="HY견고딕" pitchFamily="18" charset="-127"/>
              </a:rPr>
              <a:t> </a:t>
            </a:r>
            <a:r>
              <a:rPr lang="en-US" altLang="ko-KR" sz="2000" dirty="0" smtClean="0">
                <a:solidFill>
                  <a:srgbClr val="000066"/>
                </a:solidFill>
                <a:latin typeface="+mn-lt"/>
                <a:ea typeface="HY견고딕" pitchFamily="18" charset="-127"/>
              </a:rPr>
              <a:t>  N-type</a:t>
            </a:r>
            <a:r>
              <a:rPr lang="en-US" altLang="ko-KR" sz="2000" dirty="0" smtClean="0">
                <a:solidFill>
                  <a:srgbClr val="000066"/>
                </a:solidFill>
                <a:latin typeface="+mn-lt"/>
                <a:ea typeface="HY궁서" pitchFamily="18" charset="-127"/>
              </a:rPr>
              <a:t> </a:t>
            </a:r>
            <a:r>
              <a:rPr lang="en-US" altLang="ko-KR" sz="2000" dirty="0">
                <a:solidFill>
                  <a:srgbClr val="000066"/>
                </a:solidFill>
                <a:latin typeface="+mn-lt"/>
                <a:ea typeface="HY궁서" pitchFamily="18" charset="-127"/>
              </a:rPr>
              <a:t>high resistivity (&gt;5 </a:t>
            </a:r>
            <a:r>
              <a:rPr lang="en-US" altLang="ko-KR" sz="2000" dirty="0" smtClean="0">
                <a:solidFill>
                  <a:srgbClr val="000066"/>
                </a:solidFill>
                <a:latin typeface="+mn-lt"/>
                <a:ea typeface="HY궁서" pitchFamily="18" charset="-127"/>
              </a:rPr>
              <a:t>k</a:t>
            </a:r>
            <a:r>
              <a:rPr lang="el-GR" altLang="ko-KR" sz="2000" dirty="0" smtClean="0">
                <a:solidFill>
                  <a:srgbClr val="000066"/>
                </a:solidFill>
                <a:latin typeface="+mn-lt"/>
                <a:ea typeface="HY궁서" pitchFamily="18" charset="-127"/>
              </a:rPr>
              <a:t>Ω</a:t>
            </a:r>
            <a:r>
              <a:rPr lang="en-US" altLang="ko-KR" sz="2000" dirty="0" smtClean="0">
                <a:solidFill>
                  <a:srgbClr val="000066"/>
                </a:solidFill>
                <a:latin typeface="+mn-lt"/>
                <a:ea typeface="HY궁서" pitchFamily="18" charset="-127"/>
              </a:rPr>
              <a:t>-cm), </a:t>
            </a:r>
            <a:r>
              <a:rPr lang="en-US" altLang="ko-KR" sz="2000" dirty="0">
                <a:solidFill>
                  <a:srgbClr val="000066"/>
                </a:solidFill>
                <a:latin typeface="+mn-lt"/>
                <a:ea typeface="HY견고딕" pitchFamily="18" charset="-127"/>
              </a:rPr>
              <a:t>(111) orientation</a:t>
            </a:r>
            <a:endParaRPr lang="en-US" altLang="ko-KR" sz="2000" baseline="30000" dirty="0">
              <a:solidFill>
                <a:srgbClr val="000066"/>
              </a:solidFill>
              <a:latin typeface="+mn-lt"/>
              <a:ea typeface="HY궁서" pitchFamily="18" charset="-127"/>
            </a:endParaRPr>
          </a:p>
        </p:txBody>
      </p:sp>
      <p:sp>
        <p:nvSpPr>
          <p:cNvPr id="10" name="TextBox 9"/>
          <p:cNvSpPr txBox="1"/>
          <p:nvPr/>
        </p:nvSpPr>
        <p:spPr>
          <a:xfrm>
            <a:off x="536109" y="2420888"/>
            <a:ext cx="3943708" cy="369332"/>
          </a:xfrm>
          <a:prstGeom prst="rect">
            <a:avLst/>
          </a:prstGeom>
          <a:noFill/>
        </p:spPr>
        <p:txBody>
          <a:bodyPr wrap="none" rtlCol="0">
            <a:spAutoFit/>
          </a:bodyPr>
          <a:lstStyle/>
          <a:p>
            <a:r>
              <a:rPr lang="en-US" altLang="ko-KR" sz="1800" b="1" dirty="0" smtClean="0">
                <a:solidFill>
                  <a:srgbClr val="FF0000"/>
                </a:solidFill>
                <a:latin typeface="+mn-lt"/>
              </a:rPr>
              <a:t>pixel size = 1.55 cm </a:t>
            </a:r>
            <a:r>
              <a:rPr lang="en-US" altLang="ko-KR" sz="1800" b="1" dirty="0">
                <a:solidFill>
                  <a:srgbClr val="FF0000"/>
                </a:solidFill>
                <a:latin typeface="+mn-lt"/>
              </a:rPr>
              <a:t>x </a:t>
            </a:r>
            <a:r>
              <a:rPr lang="en-US" altLang="ko-KR" sz="1800" b="1" dirty="0" smtClean="0">
                <a:solidFill>
                  <a:srgbClr val="FF0000"/>
                </a:solidFill>
                <a:latin typeface="+mn-lt"/>
              </a:rPr>
              <a:t>1.38 cm  </a:t>
            </a:r>
            <a:endParaRPr lang="ko-KR" altLang="en-US" sz="1800" b="1" dirty="0">
              <a:solidFill>
                <a:srgbClr val="FF0000"/>
              </a:solidFill>
              <a:latin typeface="+mn-lt"/>
            </a:endParaRPr>
          </a:p>
        </p:txBody>
      </p:sp>
      <p:sp>
        <p:nvSpPr>
          <p:cNvPr id="7" name="타원 6"/>
          <p:cNvSpPr/>
          <p:nvPr/>
        </p:nvSpPr>
        <p:spPr>
          <a:xfrm>
            <a:off x="5004048" y="4077072"/>
            <a:ext cx="1087916" cy="867504"/>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5023172" y="3717032"/>
            <a:ext cx="1132041" cy="400110"/>
          </a:xfrm>
          <a:prstGeom prst="rect">
            <a:avLst/>
          </a:prstGeom>
          <a:noFill/>
        </p:spPr>
        <p:txBody>
          <a:bodyPr wrap="none" rtlCol="0">
            <a:spAutoFit/>
          </a:bodyPr>
          <a:lstStyle/>
          <a:p>
            <a:r>
              <a:rPr lang="en-US" altLang="ko-KR" sz="2000" dirty="0" smtClean="0">
                <a:solidFill>
                  <a:srgbClr val="FF0000"/>
                </a:solidFill>
                <a:latin typeface="+mn-lt"/>
              </a:rPr>
              <a:t>variable</a:t>
            </a:r>
            <a:endParaRPr lang="ko-KR" altLang="en-US" sz="2000" dirty="0">
              <a:solidFill>
                <a:srgbClr val="FF0000"/>
              </a:solidFill>
              <a:latin typeface="+mn-lt"/>
            </a:endParaRPr>
          </a:p>
        </p:txBody>
      </p:sp>
      <p:sp>
        <p:nvSpPr>
          <p:cNvPr id="12" name="TextBox 11"/>
          <p:cNvSpPr txBox="1"/>
          <p:nvPr/>
        </p:nvSpPr>
        <p:spPr>
          <a:xfrm>
            <a:off x="7092280" y="4904752"/>
            <a:ext cx="1330814" cy="369332"/>
          </a:xfrm>
          <a:prstGeom prst="rect">
            <a:avLst/>
          </a:prstGeom>
          <a:noFill/>
        </p:spPr>
        <p:txBody>
          <a:bodyPr wrap="none" rtlCol="0">
            <a:spAutoFit/>
          </a:bodyPr>
          <a:lstStyle/>
          <a:p>
            <a:r>
              <a:rPr lang="en-US" altLang="ko-KR" sz="1800" b="1" dirty="0" smtClean="0">
                <a:solidFill>
                  <a:srgbClr val="FFFF00"/>
                </a:solidFill>
                <a:latin typeface="+mn-lt"/>
              </a:rPr>
              <a:t>4x4 pixels</a:t>
            </a:r>
            <a:endParaRPr lang="ko-KR" altLang="en-US" sz="1800" b="1" dirty="0">
              <a:solidFill>
                <a:srgbClr val="FFFF00"/>
              </a:solidFill>
              <a:latin typeface="+mn-lt"/>
            </a:endParaRPr>
          </a:p>
        </p:txBody>
      </p:sp>
    </p:spTree>
    <p:extLst>
      <p:ext uri="{BB962C8B-B14F-4D97-AF65-F5344CB8AC3E}">
        <p14:creationId xmlns:p14="http://schemas.microsoft.com/office/powerpoint/2010/main" val="2029643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C-V measurement for a single pixel</a:t>
            </a:r>
            <a:endParaRPr lang="ko-KR" altLang="en-US" dirty="0"/>
          </a:p>
        </p:txBody>
      </p:sp>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609404"/>
            <a:ext cx="3600000" cy="246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267" y="3651365"/>
            <a:ext cx="3600000" cy="24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739310"/>
            <a:ext cx="20193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개체 6"/>
          <p:cNvGraphicFramePr>
            <a:graphicFrameLocks noChangeAspect="1"/>
          </p:cNvGraphicFramePr>
          <p:nvPr>
            <p:extLst>
              <p:ext uri="{D42A27DB-BD31-4B8C-83A1-F6EECF244321}">
                <p14:modId xmlns:p14="http://schemas.microsoft.com/office/powerpoint/2010/main" val="2604010106"/>
              </p:ext>
            </p:extLst>
          </p:nvPr>
        </p:nvGraphicFramePr>
        <p:xfrm>
          <a:off x="1499810" y="1163325"/>
          <a:ext cx="2514600" cy="858837"/>
        </p:xfrm>
        <a:graphic>
          <a:graphicData uri="http://schemas.openxmlformats.org/presentationml/2006/ole">
            <mc:AlternateContent xmlns:mc="http://schemas.openxmlformats.org/markup-compatibility/2006">
              <mc:Choice xmlns:v="urn:schemas-microsoft-com:vml" Requires="v">
                <p:oleObj spid="_x0000_s86087" name="Equation" r:id="rId6" imgW="1193800" imgH="419100" progId="Equation.3">
                  <p:embed/>
                </p:oleObj>
              </mc:Choice>
              <mc:Fallback>
                <p:oleObj name="Equation" r:id="rId6" imgW="1193800" imgH="419100" progId="Equation.3">
                  <p:embed/>
                  <p:pic>
                    <p:nvPicPr>
                      <p:cNvPr id="0" name="Object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9810" y="1163325"/>
                        <a:ext cx="2514600" cy="858837"/>
                      </a:xfrm>
                      <a:prstGeom prst="rect">
                        <a:avLst/>
                      </a:prstGeom>
                      <a:noFill/>
                      <a:ln>
                        <a:noFill/>
                      </a:ln>
                    </p:spPr>
                  </p:pic>
                </p:oleObj>
              </mc:Fallback>
            </mc:AlternateContent>
          </a:graphicData>
        </a:graphic>
      </p:graphicFrame>
      <p:grpSp>
        <p:nvGrpSpPr>
          <p:cNvPr id="16" name="그룹 15"/>
          <p:cNvGrpSpPr/>
          <p:nvPr/>
        </p:nvGrpSpPr>
        <p:grpSpPr>
          <a:xfrm>
            <a:off x="5654178" y="1777410"/>
            <a:ext cx="1866900" cy="1676400"/>
            <a:chOff x="4860032" y="1714376"/>
            <a:chExt cx="1866900" cy="1676400"/>
          </a:xfrm>
        </p:grpSpPr>
        <p:pic>
          <p:nvPicPr>
            <p:cNvPr id="860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1714376"/>
              <a:ext cx="18669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직선 화살표 연결선 8"/>
            <p:cNvCxnSpPr/>
            <p:nvPr/>
          </p:nvCxnSpPr>
          <p:spPr>
            <a:xfrm flipV="1">
              <a:off x="5030688" y="2215912"/>
              <a:ext cx="1008112" cy="936104"/>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p:cNvSpPr txBox="1"/>
              <p:nvPr/>
            </p:nvSpPr>
            <p:spPr>
              <a:xfrm>
                <a:off x="6202268" y="1219508"/>
                <a:ext cx="2593274" cy="369332"/>
              </a:xfrm>
              <a:prstGeom prst="rect">
                <a:avLst/>
              </a:prstGeom>
              <a:noFill/>
            </p:spPr>
            <p:txBody>
              <a:bodyPr wrap="none" rtlCol="0">
                <a:spAutoFit/>
              </a:bodyPr>
              <a:lstStyle/>
              <a:p>
                <a:r>
                  <a:rPr lang="en-US" altLang="ko-KR" sz="1800" dirty="0" smtClean="0">
                    <a:ea typeface="Cambria Math"/>
                  </a:rPr>
                  <a:t>1/C</a:t>
                </a:r>
                <a:r>
                  <a:rPr lang="en-US" altLang="ko-KR" sz="1800" baseline="30000" dirty="0" smtClean="0">
                    <a:ea typeface="Cambria Math"/>
                  </a:rPr>
                  <a:t>2</a:t>
                </a:r>
                <a14:m>
                  <m:oMath xmlns:m="http://schemas.openxmlformats.org/officeDocument/2006/math">
                    <m:r>
                      <a:rPr lang="en-US" altLang="ko-KR" sz="1800" b="0" i="0" smtClean="0">
                        <a:latin typeface="Cambria Math"/>
                        <a:ea typeface="Cambria Math"/>
                      </a:rPr>
                      <m:t>  </m:t>
                    </m:r>
                    <m:r>
                      <a:rPr lang="en-US" altLang="ko-KR" sz="1800" b="0" i="1" smtClean="0">
                        <a:latin typeface="Cambria Math"/>
                        <a:ea typeface="Cambria Math"/>
                      </a:rPr>
                      <m:t>∝</m:t>
                    </m:r>
                    <m:r>
                      <a:rPr lang="en-US" altLang="ko-KR" sz="1800" b="0" i="1" smtClean="0">
                        <a:latin typeface="Cambria Math"/>
                        <a:ea typeface="Cambria Math"/>
                      </a:rPr>
                      <m:t>𝑉</m:t>
                    </m:r>
                    <m:r>
                      <a:rPr lang="en-US" altLang="ko-KR" sz="1800" b="0" i="0" smtClean="0">
                        <a:latin typeface="Cambria Math"/>
                        <a:ea typeface="Cambria Math"/>
                      </a:rPr>
                      <m:t>         </m:t>
                    </m:r>
                    <m:r>
                      <m:rPr>
                        <m:sty m:val="p"/>
                      </m:rPr>
                      <a:rPr lang="en-US" altLang="ko-KR" sz="1800">
                        <a:latin typeface="Cambria Math"/>
                        <a:ea typeface="Cambria Math"/>
                      </a:rPr>
                      <m:t>for</m:t>
                    </m:r>
                    <m:r>
                      <a:rPr lang="en-US" altLang="ko-KR" sz="1800">
                        <a:latin typeface="Cambria Math"/>
                        <a:ea typeface="Cambria Math"/>
                      </a:rPr>
                      <m:t> </m:t>
                    </m:r>
                    <m:r>
                      <m:rPr>
                        <m:sty m:val="p"/>
                      </m:rPr>
                      <a:rPr lang="en-US" altLang="ko-KR" sz="1800">
                        <a:latin typeface="Cambria Math"/>
                        <a:ea typeface="Cambria Math"/>
                      </a:rPr>
                      <m:t>V</m:t>
                    </m:r>
                    <m:r>
                      <a:rPr lang="en-US" altLang="ko-KR" sz="1800" b="0" i="0" smtClean="0">
                        <a:latin typeface="Cambria Math"/>
                        <a:ea typeface="Cambria Math"/>
                      </a:rPr>
                      <m:t>&lt;</m:t>
                    </m:r>
                    <m:r>
                      <m:rPr>
                        <m:sty m:val="p"/>
                      </m:rPr>
                      <a:rPr lang="en-US" altLang="ko-KR" sz="1800">
                        <a:latin typeface="Cambria Math"/>
                        <a:ea typeface="Cambria Math"/>
                      </a:rPr>
                      <m:t>V</m:t>
                    </m:r>
                    <m:r>
                      <a:rPr lang="en-US" altLang="ko-KR" sz="1800" baseline="-25000">
                        <a:latin typeface="Cambria Math"/>
                        <a:ea typeface="Cambria Math"/>
                      </a:rPr>
                      <m:t>0</m:t>
                    </m:r>
                  </m:oMath>
                </a14:m>
                <a:endParaRPr lang="ko-KR" altLang="en-US" sz="1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6202268" y="1219508"/>
                <a:ext cx="2593274" cy="369332"/>
              </a:xfrm>
              <a:prstGeom prst="rect">
                <a:avLst/>
              </a:prstGeom>
              <a:blipFill rotWithShape="1">
                <a:blip r:embed="rId9"/>
                <a:stretch>
                  <a:fillRect l="-1878" t="-8197"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221684" y="1592744"/>
                <a:ext cx="2598788" cy="369332"/>
              </a:xfrm>
              <a:prstGeom prst="rect">
                <a:avLst/>
              </a:prstGeom>
              <a:noFill/>
            </p:spPr>
            <p:txBody>
              <a:bodyPr wrap="none" rtlCol="0">
                <a:spAutoFit/>
              </a:bodyPr>
              <a:lstStyle/>
              <a:p>
                <a:r>
                  <a:rPr lang="en-US" altLang="ko-KR" sz="1800" dirty="0" smtClean="0">
                    <a:ea typeface="Cambria Math"/>
                  </a:rPr>
                  <a:t>1/C</a:t>
                </a:r>
                <a:r>
                  <a:rPr lang="en-US" altLang="ko-KR" sz="1800" baseline="30000" dirty="0" smtClean="0">
                    <a:ea typeface="Cambria Math"/>
                  </a:rPr>
                  <a:t>2</a:t>
                </a:r>
                <a14:m>
                  <m:oMath xmlns:m="http://schemas.openxmlformats.org/officeDocument/2006/math">
                    <m:r>
                      <a:rPr lang="en-US" altLang="ko-KR" sz="1800" b="0" i="0" smtClean="0">
                        <a:latin typeface="Cambria Math"/>
                        <a:ea typeface="Cambria Math"/>
                      </a:rPr>
                      <m:t> =</m:t>
                    </m:r>
                    <m:r>
                      <m:rPr>
                        <m:sty m:val="p"/>
                      </m:rPr>
                      <a:rPr lang="en-US" altLang="ko-KR" sz="1800" b="0" i="0" smtClean="0">
                        <a:latin typeface="Cambria Math"/>
                        <a:ea typeface="Cambria Math"/>
                      </a:rPr>
                      <m:t>const</m:t>
                    </m:r>
                    <m:r>
                      <a:rPr lang="en-US" altLang="ko-KR" sz="1800" b="0" i="0" smtClean="0">
                        <a:latin typeface="Cambria Math"/>
                        <a:ea typeface="Cambria Math"/>
                      </a:rPr>
                      <m:t>.  </m:t>
                    </m:r>
                    <m:r>
                      <m:rPr>
                        <m:sty m:val="p"/>
                      </m:rPr>
                      <a:rPr lang="en-US" altLang="ko-KR" sz="1800" b="0" i="0" smtClean="0">
                        <a:latin typeface="Cambria Math"/>
                        <a:ea typeface="Cambria Math"/>
                      </a:rPr>
                      <m:t>for</m:t>
                    </m:r>
                    <m:r>
                      <a:rPr lang="en-US" altLang="ko-KR" sz="1800" b="0" i="0" smtClean="0">
                        <a:latin typeface="Cambria Math"/>
                        <a:ea typeface="Cambria Math"/>
                      </a:rPr>
                      <m:t> </m:t>
                    </m:r>
                    <m:r>
                      <m:rPr>
                        <m:sty m:val="p"/>
                      </m:rPr>
                      <a:rPr lang="en-US" altLang="ko-KR" sz="1800" b="0" i="0" smtClean="0">
                        <a:latin typeface="Cambria Math"/>
                        <a:ea typeface="Cambria Math"/>
                      </a:rPr>
                      <m:t>V</m:t>
                    </m:r>
                    <m:r>
                      <a:rPr lang="en-US" altLang="ko-KR" sz="1800" b="0" i="0" smtClean="0">
                        <a:latin typeface="Cambria Math"/>
                        <a:ea typeface="Cambria Math"/>
                      </a:rPr>
                      <m:t>&gt;</m:t>
                    </m:r>
                    <m:r>
                      <m:rPr>
                        <m:sty m:val="p"/>
                      </m:rPr>
                      <a:rPr lang="en-US" altLang="ko-KR" sz="1800" b="0" i="0" smtClean="0">
                        <a:latin typeface="Cambria Math"/>
                        <a:ea typeface="Cambria Math"/>
                      </a:rPr>
                      <m:t>V</m:t>
                    </m:r>
                    <m:r>
                      <a:rPr lang="en-US" altLang="ko-KR" sz="1800" b="0" i="0" baseline="-25000" smtClean="0">
                        <a:latin typeface="Cambria Math"/>
                        <a:ea typeface="Cambria Math"/>
                      </a:rPr>
                      <m:t>0</m:t>
                    </m:r>
                  </m:oMath>
                </a14:m>
                <a:endParaRPr lang="ko-KR" altLang="en-US" sz="1800" baseline="-25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6221684" y="1592744"/>
                <a:ext cx="2598788" cy="369332"/>
              </a:xfrm>
              <a:prstGeom prst="rect">
                <a:avLst/>
              </a:prstGeom>
              <a:blipFill rotWithShape="1">
                <a:blip r:embed="rId10"/>
                <a:stretch>
                  <a:fillRect l="-2113" t="-8197" b="-24590"/>
                </a:stretch>
              </a:blipFill>
            </p:spPr>
            <p:txBody>
              <a:bodyPr/>
              <a:lstStyle/>
              <a:p>
                <a:r>
                  <a:rPr lang="ko-KR" altLang="en-US">
                    <a:noFill/>
                  </a:rPr>
                  <a:t> </a:t>
                </a:r>
              </a:p>
            </p:txBody>
          </p:sp>
        </mc:Fallback>
      </mc:AlternateContent>
      <p:cxnSp>
        <p:nvCxnSpPr>
          <p:cNvPr id="19" name="직선 연결선 18"/>
          <p:cNvCxnSpPr/>
          <p:nvPr/>
        </p:nvCxnSpPr>
        <p:spPr>
          <a:xfrm flipV="1">
            <a:off x="7020272" y="3474615"/>
            <a:ext cx="0" cy="276269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슬라이드 번호 개체 틀 22"/>
          <p:cNvSpPr>
            <a:spLocks noGrp="1"/>
          </p:cNvSpPr>
          <p:nvPr>
            <p:ph type="sldNum" sz="quarter" idx="11"/>
          </p:nvPr>
        </p:nvSpPr>
        <p:spPr/>
        <p:txBody>
          <a:bodyPr/>
          <a:lstStyle/>
          <a:p>
            <a:fld id="{BFF05FFC-9FDC-4690-906A-8CD2B86F6471}" type="slidenum">
              <a:rPr lang="ko-KR" altLang="en-US" smtClean="0">
                <a:solidFill>
                  <a:srgbClr val="000000"/>
                </a:solidFill>
              </a:rPr>
              <a:pPr/>
              <a:t>26</a:t>
            </a:fld>
            <a:endParaRPr lang="en-US" altLang="ko-KR">
              <a:solidFill>
                <a:srgbClr val="000000"/>
              </a:solidFill>
            </a:endParaRPr>
          </a:p>
        </p:txBody>
      </p:sp>
      <p:sp>
        <p:nvSpPr>
          <p:cNvPr id="26" name="날짜 개체 틀 25"/>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27" name="바닥글 개체 틀 26"/>
          <p:cNvSpPr>
            <a:spLocks noGrp="1"/>
          </p:cNvSpPr>
          <p:nvPr>
            <p:ph type="ftr" sz="quarter" idx="12"/>
          </p:nvPr>
        </p:nvSpPr>
        <p:spPr/>
        <p:txBody>
          <a:bodyPr/>
          <a:lstStyle/>
          <a:p>
            <a:r>
              <a:rPr lang="en-US" altLang="ko-KR" smtClean="0">
                <a:solidFill>
                  <a:srgbClr val="000000"/>
                </a:solidFill>
              </a:rPr>
              <a:t>SPDAK2022</a:t>
            </a:r>
            <a:endParaRPr lang="en-US" altLang="ko-KR" dirty="0">
              <a:solidFill>
                <a:srgbClr val="000000"/>
              </a:solidFill>
            </a:endParaRPr>
          </a:p>
        </p:txBody>
      </p:sp>
      <p:cxnSp>
        <p:nvCxnSpPr>
          <p:cNvPr id="34" name="직선 연결선 33"/>
          <p:cNvCxnSpPr/>
          <p:nvPr/>
        </p:nvCxnSpPr>
        <p:spPr>
          <a:xfrm flipV="1">
            <a:off x="2774876" y="3453810"/>
            <a:ext cx="0" cy="276269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92080" y="1700808"/>
            <a:ext cx="595035" cy="369332"/>
          </a:xfrm>
          <a:prstGeom prst="rect">
            <a:avLst/>
          </a:prstGeom>
          <a:noFill/>
        </p:spPr>
        <p:txBody>
          <a:bodyPr wrap="none" rtlCol="0">
            <a:spAutoFit/>
          </a:bodyPr>
          <a:lstStyle/>
          <a:p>
            <a:r>
              <a:rPr lang="en-US" altLang="ko-KR" sz="1800" dirty="0" smtClean="0">
                <a:ea typeface="Cambria Math"/>
              </a:rPr>
              <a:t>1/C</a:t>
            </a:r>
            <a:r>
              <a:rPr lang="en-US" altLang="ko-KR" sz="1800" baseline="30000" dirty="0" smtClean="0">
                <a:ea typeface="Cambria Math"/>
              </a:rPr>
              <a:t>2</a:t>
            </a:r>
            <a:endParaRPr lang="ko-KR" altLang="en-US" sz="1800" dirty="0"/>
          </a:p>
        </p:txBody>
      </p:sp>
      <p:sp>
        <p:nvSpPr>
          <p:cNvPr id="28" name="TextBox 27"/>
          <p:cNvSpPr txBox="1"/>
          <p:nvPr/>
        </p:nvSpPr>
        <p:spPr>
          <a:xfrm>
            <a:off x="8316416" y="5837202"/>
            <a:ext cx="351378" cy="400110"/>
          </a:xfrm>
          <a:prstGeom prst="rect">
            <a:avLst/>
          </a:prstGeom>
          <a:noFill/>
        </p:spPr>
        <p:txBody>
          <a:bodyPr wrap="none" rtlCol="0">
            <a:spAutoFit/>
          </a:bodyPr>
          <a:lstStyle/>
          <a:p>
            <a:r>
              <a:rPr lang="en-US" altLang="ko-KR" sz="2000" dirty="0" smtClean="0">
                <a:latin typeface="+mn-lt"/>
              </a:rPr>
              <a:t>V</a:t>
            </a:r>
            <a:endParaRPr lang="ko-KR" altLang="en-US" sz="2000" dirty="0">
              <a:latin typeface="+mn-lt"/>
            </a:endParaRPr>
          </a:p>
        </p:txBody>
      </p:sp>
      <p:sp>
        <p:nvSpPr>
          <p:cNvPr id="37" name="TextBox 36"/>
          <p:cNvSpPr txBox="1"/>
          <p:nvPr/>
        </p:nvSpPr>
        <p:spPr>
          <a:xfrm>
            <a:off x="4355976" y="3429000"/>
            <a:ext cx="623889" cy="369332"/>
          </a:xfrm>
          <a:prstGeom prst="rect">
            <a:avLst/>
          </a:prstGeom>
          <a:noFill/>
        </p:spPr>
        <p:txBody>
          <a:bodyPr wrap="none" rtlCol="0">
            <a:spAutoFit/>
          </a:bodyPr>
          <a:lstStyle/>
          <a:p>
            <a:r>
              <a:rPr lang="en-US" altLang="ko-KR" sz="1800" dirty="0" smtClean="0">
                <a:latin typeface="+mn-lt"/>
                <a:ea typeface="Cambria Math"/>
              </a:rPr>
              <a:t>1/C</a:t>
            </a:r>
            <a:r>
              <a:rPr lang="en-US" altLang="ko-KR" sz="1800" baseline="30000" dirty="0" smtClean="0">
                <a:ea typeface="Cambria Math"/>
              </a:rPr>
              <a:t>2</a:t>
            </a:r>
            <a:endParaRPr lang="ko-KR" altLang="en-US" sz="1800" dirty="0"/>
          </a:p>
        </p:txBody>
      </p:sp>
      <p:sp>
        <p:nvSpPr>
          <p:cNvPr id="38" name="TextBox 37"/>
          <p:cNvSpPr txBox="1"/>
          <p:nvPr/>
        </p:nvSpPr>
        <p:spPr>
          <a:xfrm>
            <a:off x="4113294" y="5805264"/>
            <a:ext cx="351378" cy="400110"/>
          </a:xfrm>
          <a:prstGeom prst="rect">
            <a:avLst/>
          </a:prstGeom>
          <a:noFill/>
        </p:spPr>
        <p:txBody>
          <a:bodyPr wrap="none" rtlCol="0">
            <a:spAutoFit/>
          </a:bodyPr>
          <a:lstStyle/>
          <a:p>
            <a:r>
              <a:rPr lang="en-US" altLang="ko-KR" sz="2000" dirty="0" smtClean="0">
                <a:latin typeface="+mn-lt"/>
              </a:rPr>
              <a:t>V</a:t>
            </a:r>
            <a:endParaRPr lang="ko-KR" altLang="en-US" sz="2000" dirty="0">
              <a:latin typeface="+mn-lt"/>
            </a:endParaRPr>
          </a:p>
        </p:txBody>
      </p:sp>
      <p:sp>
        <p:nvSpPr>
          <p:cNvPr id="39" name="TextBox 38"/>
          <p:cNvSpPr txBox="1"/>
          <p:nvPr/>
        </p:nvSpPr>
        <p:spPr>
          <a:xfrm>
            <a:off x="273006" y="3419708"/>
            <a:ext cx="324128" cy="369332"/>
          </a:xfrm>
          <a:prstGeom prst="rect">
            <a:avLst/>
          </a:prstGeom>
          <a:noFill/>
        </p:spPr>
        <p:txBody>
          <a:bodyPr wrap="none" rtlCol="0">
            <a:spAutoFit/>
          </a:bodyPr>
          <a:lstStyle/>
          <a:p>
            <a:r>
              <a:rPr lang="en-US" altLang="ko-KR" sz="1800" dirty="0" smtClean="0">
                <a:latin typeface="+mn-lt"/>
                <a:ea typeface="Cambria Math"/>
              </a:rPr>
              <a:t>C</a:t>
            </a:r>
            <a:endParaRPr lang="ko-KR" altLang="en-US" sz="1800" dirty="0">
              <a:latin typeface="+mn-lt"/>
            </a:endParaRPr>
          </a:p>
        </p:txBody>
      </p:sp>
      <p:sp>
        <p:nvSpPr>
          <p:cNvPr id="29" name="TextBox 28"/>
          <p:cNvSpPr txBox="1"/>
          <p:nvPr/>
        </p:nvSpPr>
        <p:spPr>
          <a:xfrm>
            <a:off x="1269336" y="4681795"/>
            <a:ext cx="1505540" cy="400110"/>
          </a:xfrm>
          <a:prstGeom prst="rect">
            <a:avLst/>
          </a:prstGeom>
          <a:noFill/>
        </p:spPr>
        <p:txBody>
          <a:bodyPr wrap="none" rtlCol="0">
            <a:spAutoFit/>
          </a:bodyPr>
          <a:lstStyle/>
          <a:p>
            <a:r>
              <a:rPr lang="en-US" altLang="ko-KR" sz="2000" dirty="0" smtClean="0">
                <a:latin typeface="+mn-lt"/>
              </a:rPr>
              <a:t>C in 10</a:t>
            </a:r>
            <a:r>
              <a:rPr lang="en-US" altLang="ko-KR" sz="2000" baseline="30000" dirty="0" smtClean="0">
                <a:latin typeface="+mn-lt"/>
              </a:rPr>
              <a:t>-11</a:t>
            </a:r>
            <a:r>
              <a:rPr lang="en-US" altLang="ko-KR" sz="2000" dirty="0" smtClean="0">
                <a:latin typeface="+mn-lt"/>
              </a:rPr>
              <a:t> F </a:t>
            </a:r>
            <a:endParaRPr lang="ko-KR" altLang="en-US" sz="2000" dirty="0">
              <a:latin typeface="+mn-lt"/>
            </a:endParaRPr>
          </a:p>
        </p:txBody>
      </p:sp>
      <p:sp>
        <p:nvSpPr>
          <p:cNvPr id="41" name="TextBox 40"/>
          <p:cNvSpPr txBox="1"/>
          <p:nvPr/>
        </p:nvSpPr>
        <p:spPr>
          <a:xfrm>
            <a:off x="6115681" y="4725144"/>
            <a:ext cx="1912703" cy="400110"/>
          </a:xfrm>
          <a:prstGeom prst="rect">
            <a:avLst/>
          </a:prstGeom>
          <a:noFill/>
        </p:spPr>
        <p:txBody>
          <a:bodyPr wrap="none" rtlCol="0">
            <a:spAutoFit/>
          </a:bodyPr>
          <a:lstStyle/>
          <a:p>
            <a:r>
              <a:rPr lang="en-US" altLang="ko-KR" sz="2000" dirty="0" smtClean="0">
                <a:latin typeface="+mn-lt"/>
              </a:rPr>
              <a:t>1/C</a:t>
            </a:r>
            <a:r>
              <a:rPr lang="en-US" altLang="ko-KR" sz="2000" baseline="30000" dirty="0" smtClean="0">
                <a:latin typeface="+mn-lt"/>
              </a:rPr>
              <a:t>2</a:t>
            </a:r>
            <a:r>
              <a:rPr lang="en-US" altLang="ko-KR" sz="2000" dirty="0" smtClean="0">
                <a:latin typeface="+mn-lt"/>
              </a:rPr>
              <a:t> in 10</a:t>
            </a:r>
            <a:r>
              <a:rPr lang="en-US" altLang="ko-KR" sz="2000" baseline="30000" dirty="0" smtClean="0">
                <a:latin typeface="+mn-lt"/>
              </a:rPr>
              <a:t>20 </a:t>
            </a:r>
            <a:r>
              <a:rPr lang="en-US" altLang="ko-KR" sz="2000" dirty="0" smtClean="0">
                <a:latin typeface="+mn-lt"/>
              </a:rPr>
              <a:t>F</a:t>
            </a:r>
            <a:r>
              <a:rPr lang="en-US" altLang="ko-KR" sz="2000" baseline="30000" dirty="0" smtClean="0">
                <a:latin typeface="+mn-lt"/>
              </a:rPr>
              <a:t>-2</a:t>
            </a:r>
            <a:endParaRPr lang="ko-KR" altLang="en-US" sz="2000" baseline="30000" dirty="0">
              <a:latin typeface="+mn-lt"/>
            </a:endParaRPr>
          </a:p>
        </p:txBody>
      </p:sp>
      <p:sp>
        <p:nvSpPr>
          <p:cNvPr id="30" name="TextBox 29"/>
          <p:cNvSpPr txBox="1"/>
          <p:nvPr/>
        </p:nvSpPr>
        <p:spPr>
          <a:xfrm>
            <a:off x="2735432" y="2384777"/>
            <a:ext cx="1805302" cy="461665"/>
          </a:xfrm>
          <a:prstGeom prst="rect">
            <a:avLst/>
          </a:prstGeom>
          <a:noFill/>
        </p:spPr>
        <p:txBody>
          <a:bodyPr wrap="none" rtlCol="0">
            <a:spAutoFit/>
          </a:bodyPr>
          <a:lstStyle/>
          <a:p>
            <a:r>
              <a:rPr lang="en-US" altLang="ko-KR" dirty="0" smtClean="0">
                <a:latin typeface="+mn-lt"/>
              </a:rPr>
              <a:t>C </a:t>
            </a:r>
            <a:r>
              <a:rPr lang="en-US" altLang="ko-KR" dirty="0" smtClean="0">
                <a:latin typeface="+mn-lt"/>
                <a:ea typeface="바탕"/>
              </a:rPr>
              <a:t>∝Area/d</a:t>
            </a:r>
            <a:endParaRPr lang="ko-KR" altLang="en-US" dirty="0">
              <a:latin typeface="+mn-lt"/>
            </a:endParaRPr>
          </a:p>
        </p:txBody>
      </p:sp>
    </p:spTree>
    <p:extLst>
      <p:ext uri="{BB962C8B-B14F-4D97-AF65-F5344CB8AC3E}">
        <p14:creationId xmlns:p14="http://schemas.microsoft.com/office/powerpoint/2010/main" val="1802452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229" y="3136880"/>
            <a:ext cx="4146544" cy="290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smtClean="0"/>
              <a:t>I-V measurement for a single pixel</a:t>
            </a:r>
            <a:endParaRPr lang="ko-KR" altLang="en-US" dirty="0"/>
          </a:p>
        </p:txBody>
      </p:sp>
      <p:pic>
        <p:nvPicPr>
          <p:cNvPr id="860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455" y="1114053"/>
            <a:ext cx="211455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슬라이드 번호 개체 틀 2"/>
          <p:cNvSpPr>
            <a:spLocks noGrp="1"/>
          </p:cNvSpPr>
          <p:nvPr>
            <p:ph type="sldNum" sz="quarter" idx="11"/>
          </p:nvPr>
        </p:nvSpPr>
        <p:spPr/>
        <p:txBody>
          <a:bodyPr/>
          <a:lstStyle/>
          <a:p>
            <a:fld id="{BFF05FFC-9FDC-4690-906A-8CD2B86F6471}" type="slidenum">
              <a:rPr lang="ko-KR" altLang="en-US" smtClean="0">
                <a:solidFill>
                  <a:srgbClr val="000000"/>
                </a:solidFill>
              </a:rPr>
              <a:pPr/>
              <a:t>27</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6" name="TextBox 15"/>
          <p:cNvSpPr txBox="1"/>
          <p:nvPr/>
        </p:nvSpPr>
        <p:spPr>
          <a:xfrm>
            <a:off x="5175685" y="5693186"/>
            <a:ext cx="351378" cy="400110"/>
          </a:xfrm>
          <a:prstGeom prst="rect">
            <a:avLst/>
          </a:prstGeom>
          <a:noFill/>
        </p:spPr>
        <p:txBody>
          <a:bodyPr wrap="none" rtlCol="0">
            <a:spAutoFit/>
          </a:bodyPr>
          <a:lstStyle/>
          <a:p>
            <a:r>
              <a:rPr lang="en-US" altLang="ko-KR" sz="2000" dirty="0" smtClean="0">
                <a:latin typeface="+mn-lt"/>
              </a:rPr>
              <a:t>V</a:t>
            </a:r>
            <a:endParaRPr lang="ko-KR" altLang="en-US" sz="2000" dirty="0">
              <a:latin typeface="+mn-lt"/>
            </a:endParaRPr>
          </a:p>
        </p:txBody>
      </p:sp>
      <p:sp>
        <p:nvSpPr>
          <p:cNvPr id="10" name="TextBox 9"/>
          <p:cNvSpPr txBox="1"/>
          <p:nvPr/>
        </p:nvSpPr>
        <p:spPr>
          <a:xfrm>
            <a:off x="107504" y="3068960"/>
            <a:ext cx="963725" cy="461665"/>
          </a:xfrm>
          <a:prstGeom prst="rect">
            <a:avLst/>
          </a:prstGeom>
          <a:noFill/>
        </p:spPr>
        <p:txBody>
          <a:bodyPr wrap="none" rtlCol="0">
            <a:spAutoFit/>
          </a:bodyPr>
          <a:lstStyle/>
          <a:p>
            <a:r>
              <a:rPr lang="en-US" altLang="ko-KR" dirty="0" smtClean="0">
                <a:latin typeface="+mj-lt"/>
              </a:rPr>
              <a:t>I(</a:t>
            </a:r>
            <a:r>
              <a:rPr lang="en-US" altLang="ko-KR" dirty="0" err="1" smtClean="0">
                <a:latin typeface="+mj-lt"/>
              </a:rPr>
              <a:t>nA</a:t>
            </a:r>
            <a:r>
              <a:rPr lang="en-US" altLang="ko-KR" dirty="0" smtClean="0">
                <a:latin typeface="+mj-lt"/>
              </a:rPr>
              <a:t>)</a:t>
            </a:r>
            <a:endParaRPr lang="ko-KR" altLang="en-US" dirty="0">
              <a:latin typeface="+mj-lt"/>
            </a:endParaRPr>
          </a:p>
        </p:txBody>
      </p:sp>
      <p:grpSp>
        <p:nvGrpSpPr>
          <p:cNvPr id="11" name="그룹 10"/>
          <p:cNvGrpSpPr/>
          <p:nvPr/>
        </p:nvGrpSpPr>
        <p:grpSpPr>
          <a:xfrm>
            <a:off x="4307681" y="1309702"/>
            <a:ext cx="2784599" cy="895162"/>
            <a:chOff x="3635896" y="1556792"/>
            <a:chExt cx="2784599" cy="895162"/>
          </a:xfrm>
        </p:grpSpPr>
        <p:graphicFrame>
          <p:nvGraphicFramePr>
            <p:cNvPr id="9" name="개체 8"/>
            <p:cNvGraphicFramePr>
              <a:graphicFrameLocks noChangeAspect="1"/>
            </p:cNvGraphicFramePr>
            <p:nvPr>
              <p:extLst>
                <p:ext uri="{D42A27DB-BD31-4B8C-83A1-F6EECF244321}">
                  <p14:modId xmlns:p14="http://schemas.microsoft.com/office/powerpoint/2010/main" val="2566580484"/>
                </p:ext>
              </p:extLst>
            </p:nvPr>
          </p:nvGraphicFramePr>
          <p:xfrm>
            <a:off x="3851920" y="1556792"/>
            <a:ext cx="2568575" cy="858837"/>
          </p:xfrm>
          <a:graphic>
            <a:graphicData uri="http://schemas.openxmlformats.org/presentationml/2006/ole">
              <mc:AlternateContent xmlns:mc="http://schemas.openxmlformats.org/markup-compatibility/2006">
                <mc:Choice xmlns:v="urn:schemas-microsoft-com:vml" Requires="v">
                  <p:oleObj spid="_x0000_s87103" name="Equation" r:id="rId5" imgW="1219200" imgH="419100" progId="Equation.3">
                    <p:embed/>
                  </p:oleObj>
                </mc:Choice>
                <mc:Fallback>
                  <p:oleObj name="Equation" r:id="rId5" imgW="1219200" imgH="419100" progId="Equation.3">
                    <p:embed/>
                    <p:pic>
                      <p:nvPicPr>
                        <p:cNvPr id="0" name="Object 1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1556792"/>
                          <a:ext cx="2568575" cy="858837"/>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3635896" y="1990289"/>
              <a:ext cx="352982" cy="461665"/>
            </a:xfrm>
            <a:prstGeom prst="rect">
              <a:avLst/>
            </a:prstGeom>
            <a:solidFill>
              <a:schemeClr val="bg1"/>
            </a:solidFill>
          </p:spPr>
          <p:txBody>
            <a:bodyPr wrap="none" rtlCol="0">
              <a:spAutoFit/>
            </a:bodyPr>
            <a:lstStyle/>
            <a:p>
              <a:r>
                <a:rPr lang="en-US" altLang="ko-KR" dirty="0">
                  <a:latin typeface="+mj-lt"/>
                </a:rPr>
                <a:t>I</a:t>
              </a:r>
              <a:endParaRPr lang="ko-KR" altLang="en-US" dirty="0">
                <a:latin typeface="+mj-lt"/>
              </a:endParaRPr>
            </a:p>
          </p:txBody>
        </p:sp>
        <p:sp>
          <p:nvSpPr>
            <p:cNvPr id="20" name="TextBox 19"/>
            <p:cNvSpPr txBox="1"/>
            <p:nvPr/>
          </p:nvSpPr>
          <p:spPr>
            <a:xfrm>
              <a:off x="3635896" y="1628800"/>
              <a:ext cx="352982" cy="461665"/>
            </a:xfrm>
            <a:prstGeom prst="rect">
              <a:avLst/>
            </a:prstGeom>
            <a:solidFill>
              <a:schemeClr val="bg1"/>
            </a:solidFill>
          </p:spPr>
          <p:txBody>
            <a:bodyPr wrap="none" rtlCol="0">
              <a:spAutoFit/>
            </a:bodyPr>
            <a:lstStyle/>
            <a:p>
              <a:r>
                <a:rPr lang="en-US" altLang="ko-KR" dirty="0">
                  <a:latin typeface="+mj-lt"/>
                </a:rPr>
                <a:t>I</a:t>
              </a:r>
              <a:endParaRPr lang="ko-KR" altLang="en-US" dirty="0">
                <a:latin typeface="+mj-lt"/>
              </a:endParaRPr>
            </a:p>
          </p:txBody>
        </p:sp>
      </p:grpSp>
      <p:sp>
        <p:nvSpPr>
          <p:cNvPr id="14" name="TextBox 13"/>
          <p:cNvSpPr txBox="1"/>
          <p:nvPr/>
        </p:nvSpPr>
        <p:spPr>
          <a:xfrm>
            <a:off x="5527063" y="3199616"/>
            <a:ext cx="3037050" cy="2677656"/>
          </a:xfrm>
          <a:prstGeom prst="rect">
            <a:avLst/>
          </a:prstGeom>
          <a:noFill/>
        </p:spPr>
        <p:txBody>
          <a:bodyPr wrap="square" rtlCol="0">
            <a:spAutoFit/>
          </a:bodyPr>
          <a:lstStyle/>
          <a:p>
            <a:r>
              <a:rPr lang="en-US" altLang="ko-KR" dirty="0" smtClean="0">
                <a:latin typeface="+mj-lt"/>
              </a:rPr>
              <a:t>The deviation from the expected is</a:t>
            </a:r>
          </a:p>
          <a:p>
            <a:r>
              <a:rPr lang="en-US" altLang="ko-KR" dirty="0" smtClean="0">
                <a:latin typeface="+mj-lt"/>
              </a:rPr>
              <a:t>due to </a:t>
            </a:r>
            <a:r>
              <a:rPr lang="en-US" altLang="ko-KR" dirty="0" smtClean="0">
                <a:solidFill>
                  <a:srgbClr val="0000FF"/>
                </a:solidFill>
                <a:latin typeface="+mj-lt"/>
              </a:rPr>
              <a:t>the surface current. </a:t>
            </a:r>
          </a:p>
          <a:p>
            <a:endParaRPr lang="en-US" altLang="ko-KR" dirty="0">
              <a:latin typeface="+mj-lt"/>
            </a:endParaRPr>
          </a:p>
          <a:p>
            <a:r>
              <a:rPr lang="en-US" altLang="ko-KR" dirty="0">
                <a:solidFill>
                  <a:srgbClr val="FF0000"/>
                </a:solidFill>
                <a:latin typeface="+mj-lt"/>
              </a:rPr>
              <a:t>Still 5nA @ 200V is excellent</a:t>
            </a:r>
            <a:r>
              <a:rPr lang="en-US" altLang="ko-KR" dirty="0" smtClean="0">
                <a:solidFill>
                  <a:srgbClr val="FF0000"/>
                </a:solidFill>
                <a:latin typeface="+mj-lt"/>
              </a:rPr>
              <a:t>.</a:t>
            </a:r>
            <a:endParaRPr lang="ko-KR" altLang="en-US" dirty="0">
              <a:solidFill>
                <a:srgbClr val="FF0000"/>
              </a:solidFill>
              <a:latin typeface="+mj-lt"/>
            </a:endParaRPr>
          </a:p>
        </p:txBody>
      </p:sp>
      <p:sp>
        <p:nvSpPr>
          <p:cNvPr id="15" name="TextBox 14"/>
          <p:cNvSpPr txBox="1"/>
          <p:nvPr/>
        </p:nvSpPr>
        <p:spPr>
          <a:xfrm>
            <a:off x="2915816" y="4345940"/>
            <a:ext cx="372218" cy="523220"/>
          </a:xfrm>
          <a:prstGeom prst="rect">
            <a:avLst/>
          </a:prstGeom>
          <a:noFill/>
        </p:spPr>
        <p:txBody>
          <a:bodyPr wrap="none" rtlCol="0">
            <a:spAutoFit/>
          </a:bodyPr>
          <a:lstStyle/>
          <a:p>
            <a:r>
              <a:rPr lang="en-US" altLang="ko-KR" sz="2800" dirty="0" smtClean="0">
                <a:solidFill>
                  <a:srgbClr val="FF0000"/>
                </a:solidFill>
                <a:latin typeface="+mj-lt"/>
              </a:rPr>
              <a:t>?</a:t>
            </a:r>
            <a:endParaRPr lang="ko-KR" altLang="en-US" sz="2800" dirty="0">
              <a:solidFill>
                <a:srgbClr val="FF0000"/>
              </a:solidFill>
              <a:latin typeface="+mj-lt"/>
            </a:endParaRPr>
          </a:p>
        </p:txBody>
      </p:sp>
    </p:spTree>
    <p:extLst>
      <p:ext uri="{BB962C8B-B14F-4D97-AF65-F5344CB8AC3E}">
        <p14:creationId xmlns:p14="http://schemas.microsoft.com/office/powerpoint/2010/main" val="2000027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dE</a:t>
            </a:r>
            <a:r>
              <a:rPr lang="en-US" altLang="ko-KR" dirty="0"/>
              <a:t>/dx is of random </a:t>
            </a:r>
            <a:r>
              <a:rPr lang="en-US" altLang="ko-KR" dirty="0" smtClean="0"/>
              <a:t>nature: </a:t>
            </a:r>
            <a:br>
              <a:rPr lang="en-US" altLang="ko-KR" dirty="0" smtClean="0"/>
            </a:br>
            <a:r>
              <a:rPr lang="en-US" altLang="ko-KR" dirty="0" smtClean="0"/>
              <a:t>if Gaussian distribution</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28</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51537"/>
            <a:ext cx="4003592"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051" y="2952724"/>
            <a:ext cx="4033421"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32"/>
          <p:cNvSpPr txBox="1">
            <a:spLocks noChangeArrowheads="1"/>
          </p:cNvSpPr>
          <p:nvPr/>
        </p:nvSpPr>
        <p:spPr bwMode="auto">
          <a:xfrm>
            <a:off x="5538831" y="2198661"/>
            <a:ext cx="25298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err="1" smtClean="0">
                <a:solidFill>
                  <a:schemeClr val="tx1"/>
                </a:solidFill>
                <a:latin typeface="Comic Sans MS" pitchFamily="66" charset="0"/>
                <a:ea typeface="바탕" pitchFamily="18" charset="-127"/>
              </a:rPr>
              <a:t>dE</a:t>
            </a:r>
            <a:r>
              <a:rPr lang="en-US" altLang="ko-KR" sz="2000" baseline="-25000" dirty="0" err="1" smtClean="0">
                <a:solidFill>
                  <a:schemeClr val="tx1"/>
                </a:solidFill>
                <a:latin typeface="Comic Sans MS" pitchFamily="66" charset="0"/>
                <a:ea typeface="바탕" pitchFamily="18" charset="-127"/>
              </a:rPr>
              <a:t>p</a:t>
            </a:r>
            <a:r>
              <a:rPr lang="en-US" altLang="ko-KR" sz="2000" dirty="0" smtClean="0">
                <a:solidFill>
                  <a:schemeClr val="tx1"/>
                </a:solidFill>
                <a:latin typeface="Comic Sans MS" pitchFamily="66" charset="0"/>
                <a:ea typeface="바탕" pitchFamily="18" charset="-127"/>
              </a:rPr>
              <a:t>/dx = &lt;</a:t>
            </a:r>
            <a:r>
              <a:rPr lang="en-US" altLang="ko-KR" sz="2000" dirty="0" err="1" smtClean="0">
                <a:solidFill>
                  <a:schemeClr val="tx1"/>
                </a:solidFill>
                <a:latin typeface="Comic Sans MS" pitchFamily="66" charset="0"/>
                <a:ea typeface="바탕" pitchFamily="18" charset="-127"/>
              </a:rPr>
              <a:t>dE</a:t>
            </a:r>
            <a:r>
              <a:rPr lang="en-US" altLang="ko-KR" sz="2000" dirty="0" smtClean="0">
                <a:solidFill>
                  <a:schemeClr val="tx1"/>
                </a:solidFill>
                <a:latin typeface="Comic Sans MS" pitchFamily="66" charset="0"/>
                <a:ea typeface="바탕" pitchFamily="18" charset="-127"/>
              </a:rPr>
              <a:t>/dx&gt;</a:t>
            </a:r>
            <a:endParaRPr lang="en-US" altLang="ko-KR" sz="2000" dirty="0">
              <a:solidFill>
                <a:schemeClr val="tx1"/>
              </a:solidFill>
              <a:latin typeface="Comic Sans MS" pitchFamily="66" charset="0"/>
              <a:ea typeface="바탕" pitchFamily="18" charset="-127"/>
            </a:endParaRPr>
          </a:p>
        </p:txBody>
      </p:sp>
      <p:sp>
        <p:nvSpPr>
          <p:cNvPr id="13" name="직사각형 12"/>
          <p:cNvSpPr/>
          <p:nvPr/>
        </p:nvSpPr>
        <p:spPr>
          <a:xfrm>
            <a:off x="6372200" y="5703639"/>
            <a:ext cx="1077539" cy="461665"/>
          </a:xfrm>
          <a:prstGeom prst="rect">
            <a:avLst/>
          </a:prstGeom>
        </p:spPr>
        <p:txBody>
          <a:bodyPr wrap="none">
            <a:spAutoFit/>
          </a:bodyPr>
          <a:lstStyle/>
          <a:p>
            <a:pPr eaLnBrk="1" hangingPunct="1"/>
            <a:r>
              <a:rPr lang="en-US" altLang="ko-KR" b="1" dirty="0" err="1" smtClean="0">
                <a:latin typeface="Comic Sans MS" pitchFamily="66" charset="0"/>
                <a:ea typeface="바탕" pitchFamily="18" charset="-127"/>
              </a:rPr>
              <a:t>dE</a:t>
            </a:r>
            <a:r>
              <a:rPr lang="en-US" altLang="ko-KR" b="1" dirty="0" smtClean="0">
                <a:latin typeface="Comic Sans MS" pitchFamily="66" charset="0"/>
                <a:ea typeface="바탕" pitchFamily="18" charset="-127"/>
              </a:rPr>
              <a:t>/dx</a:t>
            </a:r>
            <a:endParaRPr lang="en-US" altLang="ko-KR" b="1" dirty="0">
              <a:latin typeface="Comic Sans MS" pitchFamily="66" charset="0"/>
              <a:ea typeface="바탕" pitchFamily="18" charset="-127"/>
            </a:endParaRPr>
          </a:p>
        </p:txBody>
      </p:sp>
      <p:sp>
        <p:nvSpPr>
          <p:cNvPr id="16" name="직사각형 15"/>
          <p:cNvSpPr/>
          <p:nvPr/>
        </p:nvSpPr>
        <p:spPr>
          <a:xfrm>
            <a:off x="1974233" y="5703639"/>
            <a:ext cx="558166" cy="461665"/>
          </a:xfrm>
          <a:prstGeom prst="rect">
            <a:avLst/>
          </a:prstGeom>
        </p:spPr>
        <p:txBody>
          <a:bodyPr wrap="none">
            <a:spAutoFit/>
          </a:bodyPr>
          <a:lstStyle/>
          <a:p>
            <a:pPr eaLnBrk="1" hangingPunct="1"/>
            <a:r>
              <a:rPr lang="en-US" altLang="ko-KR" b="1" dirty="0" err="1" smtClean="0">
                <a:latin typeface="Comic Sans MS" pitchFamily="66" charset="0"/>
                <a:ea typeface="바탕" pitchFamily="18" charset="-127"/>
              </a:rPr>
              <a:t>dE</a:t>
            </a:r>
            <a:endParaRPr lang="en-US" altLang="ko-KR" b="1" dirty="0">
              <a:latin typeface="Comic Sans MS" pitchFamily="66" charset="0"/>
              <a:ea typeface="바탕" pitchFamily="18" charset="-127"/>
            </a:endParaRPr>
          </a:p>
        </p:txBody>
      </p:sp>
      <p:sp>
        <p:nvSpPr>
          <p:cNvPr id="14" name="TextBox 13"/>
          <p:cNvSpPr txBox="1"/>
          <p:nvPr/>
        </p:nvSpPr>
        <p:spPr>
          <a:xfrm>
            <a:off x="2843808" y="1393612"/>
            <a:ext cx="3441968" cy="523220"/>
          </a:xfrm>
          <a:prstGeom prst="rect">
            <a:avLst/>
          </a:prstGeom>
          <a:noFill/>
        </p:spPr>
        <p:txBody>
          <a:bodyPr wrap="none" rtlCol="0">
            <a:spAutoFit/>
          </a:bodyPr>
          <a:lstStyle/>
          <a:p>
            <a:r>
              <a:rPr lang="en-US" altLang="ko-KR" sz="2800" b="1" dirty="0">
                <a:latin typeface="+mn-lt"/>
              </a:rPr>
              <a:t>t</a:t>
            </a:r>
            <a:r>
              <a:rPr lang="en-US" altLang="ko-KR" sz="2800" b="1" dirty="0" smtClean="0">
                <a:latin typeface="+mn-lt"/>
              </a:rPr>
              <a:t>hickness:</a:t>
            </a:r>
            <a:r>
              <a:rPr lang="en-US" altLang="ko-KR" sz="2800" b="1" dirty="0" smtClean="0">
                <a:solidFill>
                  <a:srgbClr val="FF0000"/>
                </a:solidFill>
                <a:latin typeface="+mn-lt"/>
              </a:rPr>
              <a:t> </a:t>
            </a:r>
            <a:r>
              <a:rPr lang="en-US" altLang="ko-KR" sz="2800" b="1" dirty="0">
                <a:solidFill>
                  <a:srgbClr val="FF0000"/>
                </a:solidFill>
                <a:latin typeface="Adobe Fan Heiti Std B" pitchFamily="34" charset="-128"/>
                <a:ea typeface="Adobe Fan Heiti Std B" pitchFamily="34" charset="-128"/>
              </a:rPr>
              <a:t>x</a:t>
            </a:r>
            <a:r>
              <a:rPr lang="en-US" altLang="ko-KR" sz="2800" b="1" dirty="0" smtClean="0">
                <a:latin typeface="Adobe Fan Heiti Std B" pitchFamily="34" charset="-128"/>
                <a:ea typeface="Adobe Fan Heiti Std B" pitchFamily="34" charset="-128"/>
              </a:rPr>
              <a:t>  </a:t>
            </a:r>
            <a:r>
              <a:rPr lang="en-US" altLang="ko-KR" sz="2800" b="1" dirty="0" smtClean="0">
                <a:solidFill>
                  <a:srgbClr val="0000FF"/>
                </a:solidFill>
                <a:latin typeface="Adobe Fan Heiti Std B" pitchFamily="34" charset="-128"/>
                <a:ea typeface="Adobe Fan Heiti Std B" pitchFamily="34" charset="-128"/>
              </a:rPr>
              <a:t>2x</a:t>
            </a:r>
            <a:r>
              <a:rPr lang="en-US" altLang="ko-KR" sz="2800" b="1" dirty="0" smtClean="0">
                <a:latin typeface="Adobe Fan Heiti Std B" pitchFamily="34" charset="-128"/>
                <a:ea typeface="Adobe Fan Heiti Std B" pitchFamily="34" charset="-128"/>
              </a:rPr>
              <a:t>  </a:t>
            </a:r>
            <a:r>
              <a:rPr lang="en-US" altLang="ko-KR" sz="2800" b="1" dirty="0" smtClean="0">
                <a:solidFill>
                  <a:srgbClr val="33CC33"/>
                </a:solidFill>
                <a:latin typeface="Adobe Fan Heiti Std B" pitchFamily="34" charset="-128"/>
                <a:ea typeface="Adobe Fan Heiti Std B" pitchFamily="34" charset="-128"/>
              </a:rPr>
              <a:t>4x </a:t>
            </a:r>
          </a:p>
        </p:txBody>
      </p:sp>
      <mc:AlternateContent xmlns:mc="http://schemas.openxmlformats.org/markup-compatibility/2006" xmlns:a14="http://schemas.microsoft.com/office/drawing/2010/main">
        <mc:Choice Requires="a14">
          <p:sp>
            <p:nvSpPr>
              <p:cNvPr id="18" name="TextBox 17"/>
              <p:cNvSpPr txBox="1"/>
              <p:nvPr/>
            </p:nvSpPr>
            <p:spPr>
              <a:xfrm>
                <a:off x="833432" y="3736382"/>
                <a:ext cx="2634439" cy="565155"/>
              </a:xfrm>
              <a:prstGeom prst="rect">
                <a:avLst/>
              </a:prstGeom>
              <a:noFill/>
            </p:spPr>
            <p:txBody>
              <a:bodyPr wrap="none" rtlCol="0">
                <a:spAutoFit/>
              </a:bodyPr>
              <a:lstStyle/>
              <a:p>
                <a:r>
                  <a:rPr lang="en-US" altLang="ko-KR" sz="2800" b="1" dirty="0" smtClean="0">
                    <a:solidFill>
                      <a:srgbClr val="FF0000"/>
                    </a:solidFill>
                    <a:latin typeface="+mn-lt"/>
                    <a:ea typeface="바탕"/>
                  </a:rPr>
                  <a:t>σ</a:t>
                </a:r>
                <a:r>
                  <a:rPr lang="en-US" altLang="ko-KR" sz="2800" b="1" dirty="0" smtClean="0">
                    <a:latin typeface="+mn-lt"/>
                  </a:rPr>
                  <a:t>  </a:t>
                </a:r>
                <a14:m>
                  <m:oMath xmlns:m="http://schemas.openxmlformats.org/officeDocument/2006/math">
                    <m:rad>
                      <m:radPr>
                        <m:degHide m:val="on"/>
                        <m:ctrlPr>
                          <a:rPr lang="en-US" altLang="ko-KR" sz="2800" b="1" i="1" smtClean="0">
                            <a:solidFill>
                              <a:srgbClr val="0000FF"/>
                            </a:solidFill>
                            <a:latin typeface="Cambria Math"/>
                          </a:rPr>
                        </m:ctrlPr>
                      </m:radPr>
                      <m:deg/>
                      <m:e>
                        <m:r>
                          <a:rPr lang="en-US" altLang="ko-KR" sz="2800" b="1" i="1" smtClean="0">
                            <a:solidFill>
                              <a:srgbClr val="0000FF"/>
                            </a:solidFill>
                            <a:latin typeface="Cambria Math"/>
                          </a:rPr>
                          <m:t>𝟐</m:t>
                        </m:r>
                      </m:e>
                    </m:rad>
                  </m:oMath>
                </a14:m>
                <a:r>
                  <a:rPr lang="en-US" altLang="ko-KR" sz="2800" b="1" dirty="0" smtClean="0">
                    <a:solidFill>
                      <a:srgbClr val="0000FF"/>
                    </a:solidFill>
                    <a:ea typeface="바탕"/>
                  </a:rPr>
                  <a:t>σ</a:t>
                </a:r>
                <a:r>
                  <a:rPr lang="en-US" altLang="ko-KR" sz="2800" b="1" dirty="0" smtClean="0">
                    <a:solidFill>
                      <a:srgbClr val="FF0000"/>
                    </a:solidFill>
                    <a:ea typeface="바탕"/>
                  </a:rPr>
                  <a:t> </a:t>
                </a:r>
                <a:r>
                  <a:rPr lang="en-US" altLang="ko-KR" sz="2800" b="1" dirty="0">
                    <a:latin typeface="+mn-lt"/>
                  </a:rPr>
                  <a:t> </a:t>
                </a:r>
                <a:r>
                  <a:rPr lang="en-US" altLang="ko-KR" sz="2800" b="1" dirty="0" smtClean="0">
                    <a:latin typeface="+mn-lt"/>
                  </a:rPr>
                  <a:t>  </a:t>
                </a:r>
                <a14:m>
                  <m:oMath xmlns:m="http://schemas.openxmlformats.org/officeDocument/2006/math">
                    <m:rad>
                      <m:radPr>
                        <m:degHide m:val="on"/>
                        <m:ctrlPr>
                          <a:rPr lang="en-US" altLang="ko-KR" sz="2800" b="1" i="1" smtClean="0">
                            <a:solidFill>
                              <a:srgbClr val="33CC33"/>
                            </a:solidFill>
                            <a:latin typeface="Cambria Math"/>
                          </a:rPr>
                        </m:ctrlPr>
                      </m:radPr>
                      <m:deg/>
                      <m:e>
                        <m:r>
                          <a:rPr lang="en-US" altLang="ko-KR" sz="2800" b="1" i="1" smtClean="0">
                            <a:solidFill>
                              <a:srgbClr val="33CC33"/>
                            </a:solidFill>
                            <a:latin typeface="Cambria Math"/>
                          </a:rPr>
                          <m:t>𝟒</m:t>
                        </m:r>
                      </m:e>
                    </m:rad>
                  </m:oMath>
                </a14:m>
                <a:r>
                  <a:rPr lang="en-US" altLang="ko-KR" sz="2800" b="1" dirty="0" smtClean="0">
                    <a:solidFill>
                      <a:srgbClr val="33CC33"/>
                    </a:solidFill>
                    <a:ea typeface="바탕"/>
                  </a:rPr>
                  <a:t>σ</a:t>
                </a:r>
                <a:r>
                  <a:rPr lang="en-US" altLang="ko-KR" sz="2800" b="1" dirty="0" smtClean="0">
                    <a:solidFill>
                      <a:srgbClr val="FF0000"/>
                    </a:solidFill>
                    <a:ea typeface="바탕"/>
                  </a:rPr>
                  <a:t> </a:t>
                </a:r>
                <a:endParaRPr lang="en-US" altLang="ko-KR" sz="2800" b="1" dirty="0" smtClean="0">
                  <a:solidFill>
                    <a:srgbClr val="33CC33"/>
                  </a:solidFill>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33432" y="3736382"/>
                <a:ext cx="2634439" cy="565155"/>
              </a:xfrm>
              <a:prstGeom prst="rect">
                <a:avLst/>
              </a:prstGeom>
              <a:blipFill rotWithShape="1">
                <a:blip r:embed="rId4"/>
                <a:stretch>
                  <a:fillRect l="-4861" t="-4301" r="-231" b="-2903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93346" y="2556380"/>
                <a:ext cx="2454518" cy="523220"/>
              </a:xfrm>
              <a:prstGeom prst="rect">
                <a:avLst/>
              </a:prstGeom>
              <a:noFill/>
            </p:spPr>
            <p:txBody>
              <a:bodyPr wrap="none" rtlCol="0">
                <a:spAutoFit/>
              </a:bodyPr>
              <a:lstStyle/>
              <a:p>
                <a:r>
                  <a:rPr lang="en-US" altLang="ko-KR" sz="2800" b="1" dirty="0" smtClean="0">
                    <a:solidFill>
                      <a:srgbClr val="FF0000"/>
                    </a:solidFill>
                    <a:latin typeface="+mn-lt"/>
                    <a:ea typeface="바탕"/>
                  </a:rPr>
                  <a:t>5</a:t>
                </a:r>
                <a:r>
                  <a:rPr lang="en-US" altLang="ko-KR" sz="2800" b="1" dirty="0" smtClean="0">
                    <a:latin typeface="+mn-lt"/>
                  </a:rPr>
                  <a:t>  </a:t>
                </a:r>
                <a14:m>
                  <m:oMath xmlns:m="http://schemas.openxmlformats.org/officeDocument/2006/math">
                    <m:r>
                      <a:rPr lang="en-US" altLang="ko-KR" sz="2800" b="1" i="1" smtClean="0">
                        <a:solidFill>
                          <a:srgbClr val="0000FF"/>
                        </a:solidFill>
                        <a:latin typeface="Cambria Math"/>
                      </a:rPr>
                      <m:t>𝟏𝟎</m:t>
                    </m:r>
                  </m:oMath>
                </a14:m>
                <a:r>
                  <a:rPr lang="en-US" altLang="ko-KR" sz="2800" b="1" dirty="0" smtClean="0">
                    <a:solidFill>
                      <a:srgbClr val="FF0000"/>
                    </a:solidFill>
                    <a:ea typeface="바탕"/>
                  </a:rPr>
                  <a:t> </a:t>
                </a:r>
                <a:r>
                  <a:rPr lang="en-US" altLang="ko-KR" sz="2800" b="1" dirty="0">
                    <a:latin typeface="+mn-lt"/>
                  </a:rPr>
                  <a:t> </a:t>
                </a:r>
                <a:r>
                  <a:rPr lang="en-US" altLang="ko-KR" sz="2800" b="1" dirty="0" smtClean="0">
                    <a:latin typeface="+mn-lt"/>
                  </a:rPr>
                  <a:t>   </a:t>
                </a:r>
                <a14:m>
                  <m:oMath xmlns:m="http://schemas.openxmlformats.org/officeDocument/2006/math">
                    <m:r>
                      <a:rPr lang="en-US" altLang="ko-KR" sz="2800" b="1" i="1" smtClean="0">
                        <a:solidFill>
                          <a:srgbClr val="33CC33"/>
                        </a:solidFill>
                        <a:latin typeface="Cambria Math"/>
                      </a:rPr>
                      <m:t> </m:t>
                    </m:r>
                    <m:r>
                      <a:rPr lang="en-US" altLang="ko-KR" sz="2800" b="1" i="0" smtClean="0">
                        <a:solidFill>
                          <a:srgbClr val="33CC33"/>
                        </a:solidFill>
                        <a:latin typeface="Cambria Math"/>
                      </a:rPr>
                      <m:t>𝟐𝟎</m:t>
                    </m:r>
                  </m:oMath>
                </a14:m>
                <a:r>
                  <a:rPr lang="en-US" altLang="ko-KR" sz="2800" b="1" dirty="0" smtClean="0">
                    <a:solidFill>
                      <a:srgbClr val="FF0000"/>
                    </a:solidFill>
                    <a:ea typeface="바탕"/>
                  </a:rPr>
                  <a:t> </a:t>
                </a:r>
                <a:endParaRPr lang="en-US" altLang="ko-KR" sz="2800" b="1" dirty="0" smtClean="0">
                  <a:solidFill>
                    <a:srgbClr val="33CC33"/>
                  </a:solidFill>
                  <a:latin typeface="+mn-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93346" y="2556380"/>
                <a:ext cx="2454518" cy="523220"/>
              </a:xfrm>
              <a:prstGeom prst="rect">
                <a:avLst/>
              </a:prstGeom>
              <a:blipFill rotWithShape="1">
                <a:blip r:embed="rId5"/>
                <a:stretch>
                  <a:fillRect l="-5224" t="-10465" b="-325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241999" y="3297800"/>
                <a:ext cx="1468351" cy="721159"/>
              </a:xfrm>
              <a:prstGeom prst="rect">
                <a:avLst/>
              </a:prstGeom>
              <a:noFill/>
            </p:spPr>
            <p:txBody>
              <a:bodyPr wrap="none" rtlCol="0">
                <a:spAutoFit/>
              </a:bodyPr>
              <a:lstStyle/>
              <a:p>
                <a:r>
                  <a:rPr lang="en-US" altLang="ko-KR" sz="2800" b="1" dirty="0" smtClean="0">
                    <a:solidFill>
                      <a:srgbClr val="FF0000"/>
                    </a:solidFill>
                    <a:latin typeface="+mn-lt"/>
                    <a:ea typeface="바탕"/>
                  </a:rPr>
                  <a:t>σ</a:t>
                </a:r>
                <a:r>
                  <a:rPr lang="en-US" altLang="ko-KR" sz="2800" b="1" dirty="0" smtClean="0">
                    <a:latin typeface="+mn-lt"/>
                  </a:rPr>
                  <a:t> </a:t>
                </a:r>
                <a14:m>
                  <m:oMath xmlns:m="http://schemas.openxmlformats.org/officeDocument/2006/math">
                    <m:f>
                      <m:fPr>
                        <m:ctrlPr>
                          <a:rPr lang="en-US" altLang="ko-KR" sz="2800" b="1" i="1" smtClean="0">
                            <a:solidFill>
                              <a:srgbClr val="0000FF"/>
                            </a:solidFill>
                            <a:latin typeface="Cambria Math"/>
                          </a:rPr>
                        </m:ctrlPr>
                      </m:fPr>
                      <m:num>
                        <m:r>
                          <m:rPr>
                            <m:nor/>
                          </m:rPr>
                          <a:rPr lang="en-US" altLang="ko-KR" sz="2800" b="1" dirty="0">
                            <a:solidFill>
                              <a:srgbClr val="0000FF"/>
                            </a:solidFill>
                            <a:ea typeface="바탕"/>
                          </a:rPr>
                          <m:t>σ</m:t>
                        </m:r>
                      </m:num>
                      <m:den>
                        <m:rad>
                          <m:radPr>
                            <m:degHide m:val="on"/>
                            <m:ctrlPr>
                              <a:rPr lang="en-US" altLang="ko-KR" sz="2800" b="1" i="1" smtClean="0">
                                <a:solidFill>
                                  <a:srgbClr val="0000FF"/>
                                </a:solidFill>
                                <a:latin typeface="Cambria Math"/>
                              </a:rPr>
                            </m:ctrlPr>
                          </m:radPr>
                          <m:deg/>
                          <m:e>
                            <m:r>
                              <a:rPr lang="en-US" altLang="ko-KR" sz="2800" b="1" i="1" smtClean="0">
                                <a:solidFill>
                                  <a:srgbClr val="0000FF"/>
                                </a:solidFill>
                                <a:latin typeface="Cambria Math"/>
                              </a:rPr>
                              <m:t>𝟐</m:t>
                            </m:r>
                          </m:e>
                        </m:rad>
                      </m:den>
                    </m:f>
                  </m:oMath>
                </a14:m>
                <a:r>
                  <a:rPr lang="en-US" altLang="ko-KR" sz="2800" b="1" dirty="0" smtClean="0">
                    <a:solidFill>
                      <a:srgbClr val="33CC33"/>
                    </a:solidFill>
                    <a:ea typeface="바탕"/>
                  </a:rPr>
                  <a:t>  </a:t>
                </a:r>
                <a14:m>
                  <m:oMath xmlns:m="http://schemas.openxmlformats.org/officeDocument/2006/math">
                    <m:f>
                      <m:fPr>
                        <m:ctrlPr>
                          <a:rPr lang="en-US" altLang="ko-KR" sz="2800" b="1" i="1" smtClean="0">
                            <a:solidFill>
                              <a:srgbClr val="33CC33"/>
                            </a:solidFill>
                            <a:latin typeface="Cambria Math"/>
                          </a:rPr>
                        </m:ctrlPr>
                      </m:fPr>
                      <m:num>
                        <m:r>
                          <m:rPr>
                            <m:nor/>
                          </m:rPr>
                          <a:rPr lang="en-US" altLang="ko-KR" sz="2800" b="1" dirty="0">
                            <a:solidFill>
                              <a:srgbClr val="33CC33"/>
                            </a:solidFill>
                            <a:ea typeface="바탕"/>
                          </a:rPr>
                          <m:t>σ</m:t>
                        </m:r>
                      </m:num>
                      <m:den>
                        <m:rad>
                          <m:radPr>
                            <m:degHide m:val="on"/>
                            <m:ctrlPr>
                              <a:rPr lang="en-US" altLang="ko-KR" sz="2800" b="1" i="1">
                                <a:solidFill>
                                  <a:srgbClr val="33CC33"/>
                                </a:solidFill>
                                <a:latin typeface="Cambria Math"/>
                              </a:rPr>
                            </m:ctrlPr>
                          </m:radPr>
                          <m:deg/>
                          <m:e>
                            <m:r>
                              <a:rPr lang="en-US" altLang="ko-KR" sz="2800" b="1" i="1" smtClean="0">
                                <a:solidFill>
                                  <a:srgbClr val="33CC33"/>
                                </a:solidFill>
                                <a:latin typeface="Cambria Math"/>
                              </a:rPr>
                              <m:t>𝟒</m:t>
                            </m:r>
                          </m:e>
                        </m:rad>
                      </m:den>
                    </m:f>
                  </m:oMath>
                </a14:m>
                <a:r>
                  <a:rPr lang="en-US" altLang="ko-KR" sz="2800" b="1" dirty="0" smtClean="0">
                    <a:solidFill>
                      <a:srgbClr val="FF0000"/>
                    </a:solidFill>
                    <a:ea typeface="바탕"/>
                  </a:rPr>
                  <a:t> </a:t>
                </a:r>
                <a:endParaRPr lang="en-US" altLang="ko-KR" sz="2800" b="1" dirty="0" smtClean="0">
                  <a:solidFill>
                    <a:srgbClr val="33CC33"/>
                  </a:solidFill>
                  <a:latin typeface="+mn-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241999" y="3297800"/>
                <a:ext cx="1468351" cy="721159"/>
              </a:xfrm>
              <a:prstGeom prst="rect">
                <a:avLst/>
              </a:prstGeom>
              <a:blipFill rotWithShape="1">
                <a:blip r:embed="rId6"/>
                <a:stretch>
                  <a:fillRect l="-8714" b="-762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직사각형 14"/>
              <p:cNvSpPr/>
              <p:nvPr/>
            </p:nvSpPr>
            <p:spPr>
              <a:xfrm>
                <a:off x="6372200" y="2598771"/>
                <a:ext cx="1015021" cy="461665"/>
              </a:xfrm>
              <a:prstGeom prst="rect">
                <a:avLst/>
              </a:prstGeom>
            </p:spPr>
            <p:txBody>
              <a:bodyPr wrap="none">
                <a:spAutoFit/>
              </a:bodyPr>
              <a:lstStyle/>
              <a:p>
                <a:r>
                  <a:rPr lang="en-US" altLang="ko-KR" b="1" dirty="0" smtClean="0">
                    <a:solidFill>
                      <a:srgbClr val="FF0000"/>
                    </a:solidFill>
                    <a:ea typeface="바탕"/>
                  </a:rPr>
                  <a:t>5</a:t>
                </a:r>
                <a:r>
                  <a:rPr lang="en-US" altLang="ko-KR" b="1" dirty="0"/>
                  <a:t>  </a:t>
                </a:r>
                <a14:m>
                  <m:oMath xmlns:m="http://schemas.openxmlformats.org/officeDocument/2006/math">
                    <m:r>
                      <a:rPr lang="en-US" altLang="ko-KR" b="1" i="0" smtClean="0">
                        <a:solidFill>
                          <a:srgbClr val="0000FF"/>
                        </a:solidFill>
                        <a:latin typeface="Cambria Math"/>
                      </a:rPr>
                      <m:t>𝟓</m:t>
                    </m:r>
                  </m:oMath>
                </a14:m>
                <a:r>
                  <a:rPr lang="en-US" altLang="ko-KR" b="1" dirty="0">
                    <a:solidFill>
                      <a:srgbClr val="FF0000"/>
                    </a:solidFill>
                    <a:ea typeface="바탕"/>
                  </a:rPr>
                  <a:t> </a:t>
                </a:r>
                <a14:m>
                  <m:oMath xmlns:m="http://schemas.openxmlformats.org/officeDocument/2006/math">
                    <m:r>
                      <a:rPr lang="en-US" altLang="ko-KR" b="1" i="1" smtClean="0">
                        <a:solidFill>
                          <a:srgbClr val="33CC33"/>
                        </a:solidFill>
                        <a:latin typeface="Cambria Math"/>
                      </a:rPr>
                      <m:t>𝟓</m:t>
                    </m:r>
                  </m:oMath>
                </a14:m>
                <a:r>
                  <a:rPr lang="en-US" altLang="ko-KR" b="1" dirty="0">
                    <a:solidFill>
                      <a:srgbClr val="FF0000"/>
                    </a:solidFill>
                    <a:ea typeface="바탕"/>
                  </a:rPr>
                  <a:t> </a:t>
                </a:r>
                <a:endParaRPr lang="en-US" altLang="ko-KR" b="1" dirty="0">
                  <a:solidFill>
                    <a:srgbClr val="33CC33"/>
                  </a:solidFill>
                </a:endParaRPr>
              </a:p>
            </p:txBody>
          </p:sp>
        </mc:Choice>
        <mc:Fallback xmlns="">
          <p:sp>
            <p:nvSpPr>
              <p:cNvPr id="15" name="직사각형 14"/>
              <p:cNvSpPr>
                <a:spLocks noRot="1" noChangeAspect="1" noMove="1" noResize="1" noEditPoints="1" noAdjustHandles="1" noChangeArrowheads="1" noChangeShapeType="1" noTextEdit="1"/>
              </p:cNvSpPr>
              <p:nvPr/>
            </p:nvSpPr>
            <p:spPr>
              <a:xfrm>
                <a:off x="6372200" y="2598771"/>
                <a:ext cx="1015021" cy="461665"/>
              </a:xfrm>
              <a:prstGeom prst="rect">
                <a:avLst/>
              </a:prstGeom>
              <a:blipFill rotWithShape="1">
                <a:blip r:embed="rId7"/>
                <a:stretch>
                  <a:fillRect l="-8982" t="-10526" b="-28947"/>
                </a:stretch>
              </a:blipFill>
            </p:spPr>
            <p:txBody>
              <a:bodyPr/>
              <a:lstStyle/>
              <a:p>
                <a:r>
                  <a:rPr lang="ko-KR" altLang="en-US">
                    <a:noFill/>
                  </a:rPr>
                  <a:t> </a:t>
                </a:r>
              </a:p>
            </p:txBody>
          </p:sp>
        </mc:Fallback>
      </mc:AlternateContent>
      <p:sp>
        <p:nvSpPr>
          <p:cNvPr id="22" name="Text Box 1032"/>
          <p:cNvSpPr txBox="1">
            <a:spLocks noChangeArrowheads="1"/>
          </p:cNvSpPr>
          <p:nvPr/>
        </p:nvSpPr>
        <p:spPr bwMode="auto">
          <a:xfrm>
            <a:off x="631718" y="2156270"/>
            <a:ext cx="3243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a:solidFill>
                  <a:schemeClr val="tx1"/>
                </a:solidFill>
                <a:latin typeface="Comic Sans MS" pitchFamily="66" charset="0"/>
                <a:ea typeface="바탕" pitchFamily="18" charset="-127"/>
              </a:rPr>
              <a:t>m</a:t>
            </a:r>
            <a:r>
              <a:rPr lang="en-US" altLang="ko-KR" sz="2000" dirty="0" smtClean="0">
                <a:solidFill>
                  <a:schemeClr val="tx1"/>
                </a:solidFill>
                <a:latin typeface="Comic Sans MS" pitchFamily="66" charset="0"/>
                <a:ea typeface="바탕" pitchFamily="18" charset="-127"/>
              </a:rPr>
              <a:t>ost probable </a:t>
            </a:r>
            <a:r>
              <a:rPr lang="en-US" altLang="ko-KR" sz="2000" dirty="0" err="1" smtClean="0">
                <a:solidFill>
                  <a:schemeClr val="tx1"/>
                </a:solidFill>
                <a:latin typeface="Comic Sans MS" pitchFamily="66" charset="0"/>
                <a:ea typeface="바탕" pitchFamily="18" charset="-127"/>
              </a:rPr>
              <a:t>dE</a:t>
            </a:r>
            <a:r>
              <a:rPr lang="en-US" altLang="ko-KR" sz="2000" dirty="0" smtClean="0">
                <a:solidFill>
                  <a:schemeClr val="tx1"/>
                </a:solidFill>
                <a:latin typeface="Comic Sans MS" pitchFamily="66" charset="0"/>
                <a:ea typeface="바탕" pitchFamily="18" charset="-127"/>
              </a:rPr>
              <a:t> = </a:t>
            </a:r>
            <a:r>
              <a:rPr lang="en-US" altLang="ko-KR" sz="2000" dirty="0" err="1">
                <a:solidFill>
                  <a:schemeClr val="tx1"/>
                </a:solidFill>
                <a:latin typeface="Comic Sans MS" pitchFamily="66" charset="0"/>
                <a:ea typeface="바탕" pitchFamily="18" charset="-127"/>
              </a:rPr>
              <a:t>dE</a:t>
            </a:r>
            <a:r>
              <a:rPr lang="en-US" altLang="ko-KR" sz="2000" baseline="-25000" dirty="0" err="1">
                <a:solidFill>
                  <a:schemeClr val="tx1"/>
                </a:solidFill>
                <a:latin typeface="Comic Sans MS" pitchFamily="66" charset="0"/>
                <a:ea typeface="바탕" pitchFamily="18" charset="-127"/>
              </a:rPr>
              <a:t>p</a:t>
            </a:r>
            <a:r>
              <a:rPr lang="en-US" altLang="ko-KR" sz="2000" dirty="0" smtClean="0">
                <a:solidFill>
                  <a:schemeClr val="tx1"/>
                </a:solidFill>
                <a:latin typeface="Comic Sans MS" pitchFamily="66" charset="0"/>
                <a:ea typeface="바탕" pitchFamily="18" charset="-127"/>
              </a:rPr>
              <a:t> </a:t>
            </a:r>
            <a:endParaRPr lang="en-US" altLang="ko-KR" sz="2000" dirty="0">
              <a:solidFill>
                <a:schemeClr val="tx1"/>
              </a:solidFill>
              <a:latin typeface="Comic Sans MS" pitchFamily="66" charset="0"/>
              <a:ea typeface="바탕" pitchFamily="18" charset="-127"/>
            </a:endParaRPr>
          </a:p>
        </p:txBody>
      </p:sp>
      <p:sp>
        <p:nvSpPr>
          <p:cNvPr id="17" name="TextBox 16"/>
          <p:cNvSpPr txBox="1"/>
          <p:nvPr/>
        </p:nvSpPr>
        <p:spPr>
          <a:xfrm>
            <a:off x="7130221" y="1506327"/>
            <a:ext cx="1611339" cy="400110"/>
          </a:xfrm>
          <a:prstGeom prst="rect">
            <a:avLst/>
          </a:prstGeom>
          <a:noFill/>
        </p:spPr>
        <p:txBody>
          <a:bodyPr wrap="none" rtlCol="0">
            <a:spAutoFit/>
          </a:bodyPr>
          <a:lstStyle/>
          <a:p>
            <a:r>
              <a:rPr lang="en-US" altLang="ko-KR" sz="2000" dirty="0">
                <a:latin typeface="+mj-lt"/>
              </a:rPr>
              <a:t>m</a:t>
            </a:r>
            <a:r>
              <a:rPr lang="en-US" altLang="ko-KR" sz="2000" dirty="0" smtClean="0">
                <a:latin typeface="+mj-lt"/>
              </a:rPr>
              <a:t>ean </a:t>
            </a:r>
            <a:r>
              <a:rPr lang="en-US" altLang="ko-KR" sz="2000" dirty="0" err="1" smtClean="0">
                <a:latin typeface="+mj-lt"/>
              </a:rPr>
              <a:t>dE</a:t>
            </a:r>
            <a:r>
              <a:rPr lang="en-US" altLang="ko-KR" sz="2000" dirty="0" smtClean="0">
                <a:latin typeface="+mj-lt"/>
              </a:rPr>
              <a:t>/dx</a:t>
            </a:r>
            <a:endParaRPr lang="ko-KR" altLang="en-US" sz="2000" dirty="0">
              <a:latin typeface="+mj-lt"/>
            </a:endParaRPr>
          </a:p>
        </p:txBody>
      </p:sp>
      <p:cxnSp>
        <p:nvCxnSpPr>
          <p:cNvPr id="24" name="직선 화살표 연결선 23"/>
          <p:cNvCxnSpPr/>
          <p:nvPr/>
        </p:nvCxnSpPr>
        <p:spPr>
          <a:xfrm flipV="1">
            <a:off x="7492712" y="1937960"/>
            <a:ext cx="247725" cy="2818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38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97782"/>
            <a:ext cx="5637516" cy="401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err="1"/>
              <a:t>dE</a:t>
            </a:r>
            <a:r>
              <a:rPr lang="en-US" altLang="ko-KR" dirty="0"/>
              <a:t>/dx is of random </a:t>
            </a:r>
            <a:r>
              <a:rPr lang="en-US" altLang="ko-KR" dirty="0" smtClean="0"/>
              <a:t>nature: </a:t>
            </a:r>
            <a:br>
              <a:rPr lang="en-US" altLang="ko-KR" dirty="0" smtClean="0"/>
            </a:br>
            <a:r>
              <a:rPr lang="en-US" altLang="ko-KR" dirty="0" smtClean="0"/>
              <a:t>Landau Distribution</a:t>
            </a:r>
            <a:endParaRPr lang="ko-KR" altLang="en-US" dirty="0"/>
          </a:p>
        </p:txBody>
      </p:sp>
      <p:sp>
        <p:nvSpPr>
          <p:cNvPr id="3" name="날짜 개체 틀 2"/>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4" name="슬라이드 번호 개체 틀 3"/>
          <p:cNvSpPr>
            <a:spLocks noGrp="1"/>
          </p:cNvSpPr>
          <p:nvPr>
            <p:ph type="sldNum" sz="quarter" idx="11"/>
          </p:nvPr>
        </p:nvSpPr>
        <p:spPr/>
        <p:txBody>
          <a:bodyPr/>
          <a:lstStyle/>
          <a:p>
            <a:fld id="{A66FF110-4D83-4FAD-BA5B-BFD4CE2FB369}" type="slidenum">
              <a:rPr lang="ko-KR" altLang="en-US" smtClean="0">
                <a:solidFill>
                  <a:srgbClr val="000000"/>
                </a:solidFill>
              </a:rPr>
              <a:pPr/>
              <a:t>29</a:t>
            </a:fld>
            <a:endParaRPr lang="en-US" altLang="ko-KR">
              <a:solidFill>
                <a:srgbClr val="000000"/>
              </a:solidFill>
            </a:endParaRPr>
          </a:p>
        </p:txBody>
      </p:sp>
      <p:sp>
        <p:nvSpPr>
          <p:cNvPr id="5" name="바닥글 개체 틀 4"/>
          <p:cNvSpPr>
            <a:spLocks noGrp="1"/>
          </p:cNvSpPr>
          <p:nvPr>
            <p:ph type="ftr" sz="quarter" idx="12"/>
          </p:nvPr>
        </p:nvSpPr>
        <p:spPr/>
        <p:txBody>
          <a:bodyPr/>
          <a:lstStyle/>
          <a:p>
            <a:r>
              <a:rPr lang="en-US" altLang="ko-KR" dirty="0" smtClean="0">
                <a:solidFill>
                  <a:srgbClr val="000000"/>
                </a:solidFill>
              </a:rPr>
              <a:t>SPDAK2022</a:t>
            </a:r>
            <a:endParaRPr lang="en-US" altLang="ko-KR" dirty="0">
              <a:solidFill>
                <a:srgbClr val="000000"/>
              </a:solidFill>
            </a:endParaRPr>
          </a:p>
        </p:txBody>
      </p:sp>
      <p:sp>
        <p:nvSpPr>
          <p:cNvPr id="7" name="Text Box 1035"/>
          <p:cNvSpPr txBox="1">
            <a:spLocks noChangeArrowheads="1"/>
          </p:cNvSpPr>
          <p:nvPr/>
        </p:nvSpPr>
        <p:spPr bwMode="auto">
          <a:xfrm>
            <a:off x="4965964" y="4766964"/>
            <a:ext cx="26869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b="0" dirty="0">
                <a:latin typeface="Comic Sans MS" pitchFamily="66" charset="0"/>
                <a:ea typeface="바탕" pitchFamily="18" charset="-127"/>
              </a:rPr>
              <a:t>Due to δ rays:</a:t>
            </a:r>
          </a:p>
          <a:p>
            <a:pPr eaLnBrk="1" hangingPunct="1">
              <a:spcBef>
                <a:spcPct val="0"/>
              </a:spcBef>
              <a:buClrTx/>
              <a:buSzTx/>
              <a:buFontTx/>
              <a:buNone/>
            </a:pPr>
            <a:r>
              <a:rPr lang="en-US" altLang="ko-KR" sz="2000" b="0" dirty="0">
                <a:latin typeface="Comic Sans MS" pitchFamily="66" charset="0"/>
                <a:ea typeface="바탕" pitchFamily="18" charset="-127"/>
              </a:rPr>
              <a:t>Knock-on electrons   </a:t>
            </a:r>
            <a:endParaRPr lang="ko-KR" altLang="en-US" sz="2000" b="0" dirty="0">
              <a:latin typeface="Comic Sans MS" pitchFamily="66" charset="0"/>
              <a:ea typeface="바탕" pitchFamily="18" charset="-127"/>
            </a:endParaRPr>
          </a:p>
        </p:txBody>
      </p:sp>
      <p:cxnSp>
        <p:nvCxnSpPr>
          <p:cNvPr id="10" name="직선 화살표 연결선 9"/>
          <p:cNvCxnSpPr/>
          <p:nvPr/>
        </p:nvCxnSpPr>
        <p:spPr>
          <a:xfrm flipV="1">
            <a:off x="4664900" y="5343028"/>
            <a:ext cx="301064" cy="288032"/>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032"/>
          <p:cNvSpPr txBox="1">
            <a:spLocks noChangeArrowheads="1"/>
          </p:cNvSpPr>
          <p:nvPr/>
        </p:nvSpPr>
        <p:spPr bwMode="auto">
          <a:xfrm>
            <a:off x="2008128" y="1494064"/>
            <a:ext cx="697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err="1" smtClean="0">
                <a:solidFill>
                  <a:srgbClr val="FF0000"/>
                </a:solidFill>
                <a:latin typeface="Comic Sans MS" pitchFamily="66" charset="0"/>
                <a:ea typeface="바탕" pitchFamily="18" charset="-127"/>
              </a:rPr>
              <a:t>dE</a:t>
            </a:r>
            <a:r>
              <a:rPr lang="en-US" altLang="ko-KR" sz="2000" baseline="-25000" dirty="0" err="1" smtClean="0">
                <a:solidFill>
                  <a:srgbClr val="FF0000"/>
                </a:solidFill>
                <a:latin typeface="Comic Sans MS" pitchFamily="66" charset="0"/>
                <a:ea typeface="바탕" pitchFamily="18" charset="-127"/>
              </a:rPr>
              <a:t>p</a:t>
            </a:r>
            <a:r>
              <a:rPr lang="en-US" altLang="ko-KR" sz="2000" dirty="0" smtClean="0">
                <a:solidFill>
                  <a:srgbClr val="FF0000"/>
                </a:solidFill>
                <a:latin typeface="Comic Sans MS" pitchFamily="66" charset="0"/>
                <a:ea typeface="바탕" pitchFamily="18" charset="-127"/>
              </a:rPr>
              <a:t> </a:t>
            </a:r>
            <a:endParaRPr lang="en-US" altLang="ko-KR" sz="2000" dirty="0">
              <a:solidFill>
                <a:srgbClr val="FF0000"/>
              </a:solidFill>
              <a:latin typeface="Comic Sans MS" pitchFamily="66" charset="0"/>
              <a:ea typeface="바탕" pitchFamily="18" charset="-127"/>
            </a:endParaRPr>
          </a:p>
        </p:txBody>
      </p:sp>
      <p:sp>
        <p:nvSpPr>
          <p:cNvPr id="11" name="TextBox 10"/>
          <p:cNvSpPr txBox="1"/>
          <p:nvPr/>
        </p:nvSpPr>
        <p:spPr>
          <a:xfrm>
            <a:off x="259861" y="1012666"/>
            <a:ext cx="8704627" cy="400110"/>
          </a:xfrm>
          <a:prstGeom prst="rect">
            <a:avLst/>
          </a:prstGeom>
          <a:noFill/>
        </p:spPr>
        <p:txBody>
          <a:bodyPr wrap="none" rtlCol="0">
            <a:spAutoFit/>
          </a:bodyPr>
          <a:lstStyle/>
          <a:p>
            <a:r>
              <a:rPr lang="en-US" altLang="ko-KR" sz="2000" dirty="0" smtClean="0">
                <a:latin typeface="+mn-lt"/>
              </a:rPr>
              <a:t>Simulation of Energy loss in silicon: 100 GeV Proton, 380 </a:t>
            </a:r>
            <a:r>
              <a:rPr lang="en-US" altLang="ko-KR" sz="2000" dirty="0" err="1">
                <a:latin typeface="+mn-lt"/>
              </a:rPr>
              <a:t>μm</a:t>
            </a:r>
            <a:r>
              <a:rPr lang="en-US" altLang="ko-KR" sz="2000" dirty="0">
                <a:latin typeface="+mn-lt"/>
              </a:rPr>
              <a:t> thickness </a:t>
            </a:r>
            <a:r>
              <a:rPr lang="en-US" altLang="ko-KR" sz="2000" dirty="0" smtClean="0">
                <a:latin typeface="+mn-lt"/>
              </a:rPr>
              <a:t> </a:t>
            </a:r>
            <a:endParaRPr lang="ko-KR" altLang="en-US" sz="2000" dirty="0">
              <a:latin typeface="+mn-lt"/>
            </a:endParaRPr>
          </a:p>
        </p:txBody>
      </p:sp>
      <mc:AlternateContent xmlns:mc="http://schemas.openxmlformats.org/markup-compatibility/2006" xmlns:a14="http://schemas.microsoft.com/office/drawing/2010/main">
        <mc:Choice Requires="a14">
          <p:sp>
            <p:nvSpPr>
              <p:cNvPr id="19" name="TextBox 18"/>
              <p:cNvSpPr txBox="1"/>
              <p:nvPr/>
            </p:nvSpPr>
            <p:spPr>
              <a:xfrm>
                <a:off x="3693319" y="2023607"/>
                <a:ext cx="1931939" cy="369332"/>
              </a:xfrm>
              <a:prstGeom prst="rect">
                <a:avLst/>
              </a:prstGeom>
              <a:noFill/>
            </p:spPr>
            <p:txBody>
              <a:bodyPr wrap="none" rtlCol="0">
                <a:spAutoFit/>
              </a:bodyPr>
              <a:lstStyle/>
              <a:p>
                <a:r>
                  <a:rPr lang="en-US" altLang="ko-KR" sz="1800" b="1" dirty="0">
                    <a:latin typeface="+mj-lt"/>
                  </a:rPr>
                  <a:t>w</a:t>
                </a:r>
                <a:r>
                  <a:rPr lang="en-US" altLang="ko-KR" sz="1800" b="1" baseline="-25000" dirty="0" smtClean="0">
                    <a:latin typeface="+mj-lt"/>
                  </a:rPr>
                  <a:t>FWHM</a:t>
                </a:r>
                <a:r>
                  <a:rPr lang="en-US" altLang="ko-KR" sz="1800" b="1" dirty="0" smtClean="0">
                    <a:latin typeface="+mj-lt"/>
                  </a:rPr>
                  <a:t> = 4.02 </a:t>
                </a:r>
                <a14:m>
                  <m:oMath xmlns:m="http://schemas.openxmlformats.org/officeDocument/2006/math">
                    <m:r>
                      <a:rPr lang="ko-KR" altLang="en-US" sz="1800" b="1" i="1" smtClean="0">
                        <a:latin typeface="Cambria Math"/>
                      </a:rPr>
                      <m:t>𝝃</m:t>
                    </m:r>
                  </m:oMath>
                </a14:m>
                <a:endParaRPr lang="en-US" altLang="ko-KR" sz="1800" b="1" dirty="0" smtClean="0">
                  <a:latin typeface="+mj-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693319" y="2023607"/>
                <a:ext cx="1931939" cy="369332"/>
              </a:xfrm>
              <a:prstGeom prst="rect">
                <a:avLst/>
              </a:prstGeom>
              <a:blipFill rotWithShape="1">
                <a:blip r:embed="rId3"/>
                <a:stretch>
                  <a:fillRect l="-2839" t="-6557" r="-315" b="-2623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598584" y="3078442"/>
                <a:ext cx="3437912" cy="583558"/>
              </a:xfrm>
              <a:prstGeom prst="rect">
                <a:avLst/>
              </a:prstGeom>
              <a:noFill/>
            </p:spPr>
            <p:txBody>
              <a:bodyPr wrap="square" rtlCol="0">
                <a:spAutoFit/>
              </a:bodyPr>
              <a:lstStyle/>
              <a:p>
                <a:r>
                  <a:rPr lang="el-GR" altLang="ko-KR" b="1" dirty="0" smtClean="0">
                    <a:latin typeface="+mn-ea"/>
                    <a:ea typeface="Adobe Fan Heiti Std B" pitchFamily="34" charset="-128"/>
                  </a:rPr>
                  <a:t> </a:t>
                </a:r>
                <a:r>
                  <a:rPr lang="el-GR" altLang="ko-KR" sz="1800" b="1" dirty="0" smtClean="0">
                    <a:ea typeface="휴먼모음T" panose="02030504000101010101" pitchFamily="18" charset="-127"/>
                    <a:cs typeface="Times New Roman" panose="02020603050405020304" pitchFamily="18" charset="0"/>
                  </a:rPr>
                  <a:t>λ</a:t>
                </a:r>
                <a:r>
                  <a:rPr lang="en-US" altLang="ko-KR" sz="1800" b="1" dirty="0" smtClean="0">
                    <a:ea typeface="휴먼모음T" panose="02030504000101010101" pitchFamily="18" charset="-127"/>
                    <a:cs typeface="Times New Roman" panose="02020603050405020304" pitchFamily="18" charset="0"/>
                  </a:rPr>
                  <a:t> = </a:t>
                </a:r>
                <a14:m>
                  <m:oMath xmlns:m="http://schemas.openxmlformats.org/officeDocument/2006/math">
                    <m:f>
                      <m:fPr>
                        <m:ctrlPr>
                          <a:rPr lang="el-GR" altLang="ko-KR" sz="1800" b="1" i="1" smtClean="0">
                            <a:latin typeface="Cambria Math"/>
                            <a:ea typeface="Cambria Math" panose="02040503050406030204" pitchFamily="18" charset="0"/>
                          </a:rPr>
                        </m:ctrlPr>
                      </m:fPr>
                      <m:num>
                        <m:r>
                          <m:rPr>
                            <m:nor/>
                          </m:rPr>
                          <a:rPr lang="en-US" altLang="ko-KR" sz="1800" b="1" dirty="0">
                            <a:ea typeface="휴먼모음T" panose="02030504000101010101" pitchFamily="18" charset="-127"/>
                            <a:cs typeface="Times New Roman" panose="02020603050405020304" pitchFamily="18" charset="0"/>
                          </a:rPr>
                          <m:t>∆</m:t>
                        </m:r>
                        <m:r>
                          <a:rPr lang="en-US" altLang="ko-KR" sz="1800" b="1" i="1" dirty="0" smtClean="0">
                            <a:latin typeface="Cambria Math" panose="02040503050406030204" pitchFamily="18" charset="0"/>
                            <a:ea typeface="Cambria Math" panose="02040503050406030204" pitchFamily="18" charset="0"/>
                          </a:rPr>
                          <m:t>−&lt;</m:t>
                        </m:r>
                        <m:r>
                          <m:rPr>
                            <m:nor/>
                          </m:rPr>
                          <a:rPr lang="en-US" altLang="ko-KR" sz="1800" b="1" dirty="0">
                            <a:ea typeface="휴먼모음T" panose="02030504000101010101" pitchFamily="18" charset="-127"/>
                            <a:cs typeface="Times New Roman" panose="02020603050405020304" pitchFamily="18" charset="0"/>
                          </a:rPr>
                          <m:t>∆</m:t>
                        </m:r>
                        <m:r>
                          <a:rPr lang="en-US" altLang="ko-KR" sz="1800" b="1" i="1" dirty="0" smtClean="0">
                            <a:latin typeface="Cambria Math" panose="02040503050406030204" pitchFamily="18" charset="0"/>
                            <a:ea typeface="Cambria Math" panose="02040503050406030204" pitchFamily="18" charset="0"/>
                          </a:rPr>
                          <m:t>&gt;</m:t>
                        </m:r>
                      </m:num>
                      <m:den>
                        <m:r>
                          <m:rPr>
                            <m:nor/>
                          </m:rPr>
                          <a:rPr lang="el-GR" altLang="ko-KR" sz="1800" b="1" dirty="0">
                            <a:ea typeface="휴먼모음T" panose="02030504000101010101" pitchFamily="18" charset="-127"/>
                            <a:cs typeface="Times New Roman" panose="02020603050405020304" pitchFamily="18" charset="0"/>
                          </a:rPr>
                          <m:t>ξ</m:t>
                        </m:r>
                      </m:den>
                    </m:f>
                  </m:oMath>
                </a14:m>
                <a:r>
                  <a:rPr lang="en-US" altLang="ko-KR" sz="1800" b="1" dirty="0" smtClean="0">
                    <a:ea typeface="휴먼모음T" panose="02030504000101010101" pitchFamily="18" charset="-127"/>
                    <a:cs typeface="Times New Roman" panose="02020603050405020304" pitchFamily="18" charset="0"/>
                  </a:rPr>
                  <a:t> - </a:t>
                </a:r>
                <a14:m>
                  <m:oMath xmlns:m="http://schemas.openxmlformats.org/officeDocument/2006/math">
                    <m:sSup>
                      <m:sSupPr>
                        <m:ctrlPr>
                          <a:rPr lang="en-US" altLang="ko-KR" sz="1800" b="1" i="1" smtClean="0">
                            <a:latin typeface="Cambria Math"/>
                            <a:ea typeface="Cambria Math" panose="02040503050406030204" pitchFamily="18" charset="0"/>
                          </a:rPr>
                        </m:ctrlPr>
                      </m:sSupPr>
                      <m:e>
                        <m:r>
                          <a:rPr lang="ko-KR" altLang="en-US" sz="1800" b="1" i="1" smtClean="0">
                            <a:latin typeface="Cambria Math" panose="02040503050406030204" pitchFamily="18" charset="0"/>
                          </a:rPr>
                          <m:t>𝜷</m:t>
                        </m:r>
                      </m:e>
                      <m:sup>
                        <m:r>
                          <a:rPr lang="en-US" altLang="ko-KR" sz="1800" b="1" i="1" smtClean="0">
                            <a:latin typeface="Cambria Math" panose="02040503050406030204" pitchFamily="18" charset="0"/>
                            <a:ea typeface="Cambria Math" panose="02040503050406030204" pitchFamily="18" charset="0"/>
                          </a:rPr>
                          <m:t>𝟐</m:t>
                        </m:r>
                      </m:sup>
                    </m:sSup>
                  </m:oMath>
                </a14:m>
                <a:r>
                  <a:rPr lang="en-US" altLang="ko-KR" sz="1800" b="1" dirty="0" smtClean="0">
                    <a:ea typeface="휴먼모음T" panose="02030504000101010101" pitchFamily="18" charset="-127"/>
                    <a:cs typeface="Times New Roman" panose="02020603050405020304" pitchFamily="18" charset="0"/>
                  </a:rPr>
                  <a:t>-1+</a:t>
                </a:r>
                <a14:m>
                  <m:oMath xmlns:m="http://schemas.openxmlformats.org/officeDocument/2006/math">
                    <m:sSub>
                      <m:sSubPr>
                        <m:ctrlPr>
                          <a:rPr lang="en-US" altLang="ko-KR" sz="1800" b="1" i="1" dirty="0" smtClean="0">
                            <a:latin typeface="Cambria Math"/>
                            <a:ea typeface="Cambria Math" panose="02040503050406030204" pitchFamily="18" charset="0"/>
                          </a:rPr>
                        </m:ctrlPr>
                      </m:sSubPr>
                      <m:e>
                        <m:r>
                          <a:rPr lang="en-US" altLang="ko-KR" sz="1800" b="1" i="1" dirty="0" smtClean="0">
                            <a:latin typeface="Cambria Math" panose="02040503050406030204" pitchFamily="18" charset="0"/>
                            <a:ea typeface="Cambria Math" panose="02040503050406030204" pitchFamily="18" charset="0"/>
                          </a:rPr>
                          <m:t>𝑪</m:t>
                        </m:r>
                      </m:e>
                      <m:sub>
                        <m:r>
                          <a:rPr lang="en-US" altLang="ko-KR" sz="1800" b="1" i="1" dirty="0" smtClean="0">
                            <a:latin typeface="Cambria Math" panose="02040503050406030204" pitchFamily="18" charset="0"/>
                            <a:ea typeface="Cambria Math" panose="02040503050406030204" pitchFamily="18" charset="0"/>
                          </a:rPr>
                          <m:t>𝑬</m:t>
                        </m:r>
                      </m:sub>
                    </m:sSub>
                    <m:r>
                      <a:rPr lang="en-US" altLang="ko-KR" sz="1800" b="1" i="1" dirty="0" smtClean="0">
                        <a:latin typeface="Cambria Math" panose="02040503050406030204" pitchFamily="18" charset="0"/>
                        <a:ea typeface="Cambria Math" panose="02040503050406030204" pitchFamily="18" charset="0"/>
                      </a:rPr>
                      <m:t>−</m:t>
                    </m:r>
                    <m:r>
                      <a:rPr lang="en-US" altLang="ko-KR" sz="1800" b="1" i="0" dirty="0" smtClean="0">
                        <a:latin typeface="Cambria Math" panose="02040503050406030204" pitchFamily="18" charset="0"/>
                        <a:ea typeface="Cambria Math" panose="02040503050406030204" pitchFamily="18" charset="0"/>
                      </a:rPr>
                      <m:t>𝐥𝐧</m:t>
                    </m:r>
                    <m:r>
                      <a:rPr lang="en-US" altLang="ko-KR" sz="1800" b="1" i="1" dirty="0" smtClean="0">
                        <a:latin typeface="Cambria Math" panose="02040503050406030204" pitchFamily="18" charset="0"/>
                        <a:ea typeface="Cambria Math" panose="02040503050406030204" pitchFamily="18" charset="0"/>
                      </a:rPr>
                      <m:t>(</m:t>
                    </m:r>
                    <m:f>
                      <m:fPr>
                        <m:ctrlPr>
                          <a:rPr lang="en-US" altLang="ko-KR" sz="1800" b="1" i="1" dirty="0" smtClean="0">
                            <a:latin typeface="Cambria Math"/>
                            <a:ea typeface="Cambria Math" panose="02040503050406030204" pitchFamily="18" charset="0"/>
                          </a:rPr>
                        </m:ctrlPr>
                      </m:fPr>
                      <m:num>
                        <m:r>
                          <m:rPr>
                            <m:nor/>
                          </m:rPr>
                          <a:rPr lang="el-GR" altLang="ko-KR" sz="1800" b="1" dirty="0">
                            <a:ea typeface="휴먼모음T" panose="02030504000101010101" pitchFamily="18" charset="-127"/>
                            <a:cs typeface="Times New Roman" panose="02020603050405020304" pitchFamily="18" charset="0"/>
                          </a:rPr>
                          <m:t>ξ</m:t>
                        </m:r>
                      </m:num>
                      <m:den>
                        <m:sSub>
                          <m:sSubPr>
                            <m:ctrlPr>
                              <a:rPr lang="en-US" altLang="ko-KR" sz="1800" b="1" i="1" dirty="0" smtClean="0">
                                <a:latin typeface="Cambria Math"/>
                                <a:ea typeface="Cambria Math" panose="02040503050406030204" pitchFamily="18" charset="0"/>
                              </a:rPr>
                            </m:ctrlPr>
                          </m:sSubPr>
                          <m:e>
                            <m:r>
                              <a:rPr lang="en-US" altLang="ko-KR" sz="1800" b="1" i="1" dirty="0" smtClean="0">
                                <a:latin typeface="Cambria Math" panose="02040503050406030204" pitchFamily="18" charset="0"/>
                                <a:ea typeface="Cambria Math" panose="02040503050406030204" pitchFamily="18" charset="0"/>
                              </a:rPr>
                              <m:t>𝑬</m:t>
                            </m:r>
                          </m:e>
                          <m:sub>
                            <m:r>
                              <a:rPr lang="en-US" altLang="ko-KR" sz="1800" b="1" i="1" dirty="0" smtClean="0">
                                <a:latin typeface="Cambria Math" panose="02040503050406030204" pitchFamily="18" charset="0"/>
                                <a:ea typeface="Cambria Math" panose="02040503050406030204" pitchFamily="18" charset="0"/>
                              </a:rPr>
                              <m:t>𝒎𝒂𝒙</m:t>
                            </m:r>
                          </m:sub>
                        </m:sSub>
                      </m:den>
                    </m:f>
                  </m:oMath>
                </a14:m>
                <a:r>
                  <a:rPr lang="en-US" altLang="ko-KR" sz="1800" b="1" dirty="0" smtClean="0">
                    <a:ea typeface="휴먼모음T" panose="02030504000101010101" pitchFamily="18" charset="-127"/>
                    <a:cs typeface="Times New Roman" panose="02020603050405020304" pitchFamily="18" charset="0"/>
                  </a:rPr>
                  <a:t>)</a:t>
                </a:r>
              </a:p>
            </p:txBody>
          </p:sp>
        </mc:Choice>
        <mc:Fallback xmlns="">
          <p:sp>
            <p:nvSpPr>
              <p:cNvPr id="21" name="TextBox 20"/>
              <p:cNvSpPr txBox="1">
                <a:spLocks noRot="1" noChangeAspect="1" noMove="1" noResize="1" noEditPoints="1" noAdjustHandles="1" noChangeArrowheads="1" noChangeShapeType="1" noTextEdit="1"/>
              </p:cNvSpPr>
              <p:nvPr/>
            </p:nvSpPr>
            <p:spPr>
              <a:xfrm>
                <a:off x="5598584" y="3078442"/>
                <a:ext cx="3437912" cy="583558"/>
              </a:xfrm>
              <a:prstGeom prst="rect">
                <a:avLst/>
              </a:prstGeom>
              <a:blipFill rotWithShape="1">
                <a:blip r:embed="rId4"/>
                <a:stretch>
                  <a:fillRect r="-532"/>
                </a:stretch>
              </a:blipFill>
            </p:spPr>
            <p:txBody>
              <a:bodyPr/>
              <a:lstStyle/>
              <a:p>
                <a:r>
                  <a:rPr lang="ko-KR" altLang="en-US">
                    <a:noFill/>
                  </a:rPr>
                  <a:t> </a:t>
                </a:r>
              </a:p>
            </p:txBody>
          </p:sp>
        </mc:Fallback>
      </mc:AlternateContent>
      <p:pic>
        <p:nvPicPr>
          <p:cNvPr id="880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071" y="3799931"/>
            <a:ext cx="3219443" cy="63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9441" y="2395699"/>
            <a:ext cx="1619988" cy="71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 Box 1032"/>
          <p:cNvSpPr txBox="1">
            <a:spLocks noChangeArrowheads="1"/>
          </p:cNvSpPr>
          <p:nvPr/>
        </p:nvSpPr>
        <p:spPr bwMode="auto">
          <a:xfrm>
            <a:off x="2411760" y="2008218"/>
            <a:ext cx="9204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smtClean="0">
                <a:solidFill>
                  <a:schemeClr val="tx1"/>
                </a:solidFill>
                <a:latin typeface="Comic Sans MS" pitchFamily="66" charset="0"/>
                <a:ea typeface="바탕" pitchFamily="18" charset="-127"/>
              </a:rPr>
              <a:t>&lt;</a:t>
            </a:r>
            <a:r>
              <a:rPr lang="en-US" altLang="ko-KR" sz="2000" dirty="0" err="1" smtClean="0">
                <a:solidFill>
                  <a:schemeClr val="tx1"/>
                </a:solidFill>
                <a:latin typeface="Comic Sans MS" pitchFamily="66" charset="0"/>
                <a:ea typeface="바탕" pitchFamily="18" charset="-127"/>
              </a:rPr>
              <a:t>dE</a:t>
            </a:r>
            <a:r>
              <a:rPr lang="en-US" altLang="ko-KR" sz="2000" dirty="0" smtClean="0">
                <a:solidFill>
                  <a:schemeClr val="tx1"/>
                </a:solidFill>
                <a:latin typeface="Comic Sans MS" pitchFamily="66" charset="0"/>
                <a:ea typeface="바탕" pitchFamily="18" charset="-127"/>
              </a:rPr>
              <a:t>&gt; </a:t>
            </a:r>
            <a:endParaRPr lang="en-US" altLang="ko-KR" sz="2000" dirty="0">
              <a:solidFill>
                <a:schemeClr val="tx1"/>
              </a:solidFill>
              <a:latin typeface="Comic Sans MS" pitchFamily="66" charset="0"/>
              <a:ea typeface="바탕" pitchFamily="18" charset="-127"/>
            </a:endParaRPr>
          </a:p>
        </p:txBody>
      </p:sp>
      <p:cxnSp>
        <p:nvCxnSpPr>
          <p:cNvPr id="16" name="직선 화살표 연결선 15"/>
          <p:cNvCxnSpPr/>
          <p:nvPr/>
        </p:nvCxnSpPr>
        <p:spPr>
          <a:xfrm flipV="1">
            <a:off x="2360644" y="1909314"/>
            <a:ext cx="0" cy="820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flipV="1">
            <a:off x="2709956" y="2408328"/>
            <a:ext cx="0" cy="3345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타원 5"/>
          <p:cNvSpPr/>
          <p:nvPr/>
        </p:nvSpPr>
        <p:spPr>
          <a:xfrm>
            <a:off x="3059831" y="4437112"/>
            <a:ext cx="585689" cy="329852"/>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mc:AlternateContent xmlns:mc="http://schemas.openxmlformats.org/markup-compatibility/2006" xmlns:a14="http://schemas.microsoft.com/office/drawing/2010/main">
        <mc:Choice Requires="a14">
          <p:sp>
            <p:nvSpPr>
              <p:cNvPr id="9" name="TextBox 8"/>
              <p:cNvSpPr txBox="1"/>
              <p:nvPr/>
            </p:nvSpPr>
            <p:spPr>
              <a:xfrm rot="1289902">
                <a:off x="3483656" y="4602681"/>
                <a:ext cx="598241" cy="461665"/>
              </a:xfrm>
              <a:prstGeom prst="rect">
                <a:avLst/>
              </a:prstGeom>
              <a:noFill/>
            </p:spPr>
            <p:txBody>
              <a:bodyPr wrap="none" rtlCol="0">
                <a:spAutoFit/>
              </a:bodyPr>
              <a:lstStyle/>
              <a:p>
                <a:r>
                  <a:rPr lang="en-US" altLang="ko-KR" b="1" dirty="0" smtClean="0">
                    <a:solidFill>
                      <a:srgbClr val="FF66FF"/>
                    </a:solidFill>
                    <a:latin typeface="+mn-lt"/>
                  </a:rPr>
                  <a:t>=</a:t>
                </a:r>
                <a14:m>
                  <m:oMath xmlns:m="http://schemas.openxmlformats.org/officeDocument/2006/math">
                    <m:r>
                      <a:rPr lang="en-US" altLang="ko-KR" b="1" i="0" smtClean="0">
                        <a:latin typeface="Cambria Math"/>
                      </a:rPr>
                      <m:t> </m:t>
                    </m:r>
                    <m:r>
                      <a:rPr lang="ko-KR" altLang="en-US" b="1" i="1" smtClean="0">
                        <a:solidFill>
                          <a:srgbClr val="FF66FF"/>
                        </a:solidFill>
                        <a:latin typeface="Cambria Math"/>
                      </a:rPr>
                      <m:t>𝝃</m:t>
                    </m:r>
                  </m:oMath>
                </a14:m>
                <a:endParaRPr lang="en-US" altLang="ko-KR" b="1" i="1" dirty="0">
                  <a:solidFill>
                    <a:srgbClr val="FF66FF"/>
                  </a:solidFill>
                  <a:latin typeface="+mn-lt"/>
                </a:endParaRPr>
              </a:p>
            </p:txBody>
          </p:sp>
        </mc:Choice>
        <mc:Fallback xmlns="">
          <p:sp>
            <p:nvSpPr>
              <p:cNvPr id="9" name="TextBox 8"/>
              <p:cNvSpPr txBox="1">
                <a:spLocks noRot="1" noChangeAspect="1" noMove="1" noResize="1" noEditPoints="1" noAdjustHandles="1" noChangeArrowheads="1" noChangeShapeType="1" noTextEdit="1"/>
              </p:cNvSpPr>
              <p:nvPr/>
            </p:nvSpPr>
            <p:spPr>
              <a:xfrm rot="1289902">
                <a:off x="3483656" y="4602681"/>
                <a:ext cx="598241" cy="461665"/>
              </a:xfrm>
              <a:prstGeom prst="rect">
                <a:avLst/>
              </a:prstGeom>
              <a:blipFill rotWithShape="1">
                <a:blip r:embed="rId7"/>
                <a:stretch>
                  <a:fillRect l="-18333" t="-11111" r="-3333" b="-1296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102380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r>
              <a:rPr lang="en-US" altLang="ko-KR" dirty="0" smtClean="0"/>
              <a:t>1. Introduction</a:t>
            </a:r>
            <a:endParaRPr lang="ko-KR" altLang="en-US" dirty="0"/>
          </a:p>
        </p:txBody>
      </p:sp>
    </p:spTree>
    <p:extLst>
      <p:ext uri="{BB962C8B-B14F-4D97-AF65-F5344CB8AC3E}">
        <p14:creationId xmlns:p14="http://schemas.microsoft.com/office/powerpoint/2010/main" val="908303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dE</a:t>
            </a:r>
            <a:r>
              <a:rPr lang="en-US" altLang="ko-KR" dirty="0"/>
              <a:t>/dx is of random nature: </a:t>
            </a:r>
            <a:r>
              <a:rPr lang="en-US" altLang="ko-KR" dirty="0" smtClean="0"/>
              <a:t/>
            </a:r>
            <a:br>
              <a:rPr lang="en-US" altLang="ko-KR" dirty="0" smtClean="0"/>
            </a:br>
            <a:r>
              <a:rPr lang="en-US" altLang="ko-KR" dirty="0" smtClean="0"/>
              <a:t>if Landau distribution</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30</a:t>
            </a:fld>
            <a:endParaRPr lang="en-US" altLang="ko-KR" dirty="0">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105264"/>
            <a:ext cx="4012651"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105264"/>
            <a:ext cx="4001845"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195736" y="3356992"/>
            <a:ext cx="1715534" cy="523220"/>
          </a:xfrm>
          <a:prstGeom prst="rect">
            <a:avLst/>
          </a:prstGeom>
          <a:noFill/>
        </p:spPr>
        <p:txBody>
          <a:bodyPr wrap="none" rtlCol="0">
            <a:spAutoFit/>
          </a:bodyPr>
          <a:lstStyle/>
          <a:p>
            <a:r>
              <a:rPr lang="en-US" altLang="ko-KR" sz="2800" b="1" dirty="0" smtClean="0">
                <a:solidFill>
                  <a:srgbClr val="FF0000"/>
                </a:solidFill>
                <a:latin typeface="+mn-lt"/>
                <a:ea typeface="바탕"/>
              </a:rPr>
              <a:t>σ</a:t>
            </a:r>
            <a:r>
              <a:rPr lang="en-US" altLang="ko-KR" sz="2800" b="1" dirty="0" smtClean="0">
                <a:latin typeface="+mn-lt"/>
              </a:rPr>
              <a:t>  </a:t>
            </a:r>
            <a:r>
              <a:rPr lang="en-US" altLang="ko-KR" sz="2800" b="1" dirty="0" smtClean="0">
                <a:solidFill>
                  <a:srgbClr val="0000FF"/>
                </a:solidFill>
                <a:ea typeface="바탕"/>
              </a:rPr>
              <a:t>2σ</a:t>
            </a:r>
            <a:r>
              <a:rPr lang="en-US" altLang="ko-KR" sz="2800" b="1" dirty="0" smtClean="0">
                <a:solidFill>
                  <a:srgbClr val="FF0000"/>
                </a:solidFill>
                <a:ea typeface="바탕"/>
              </a:rPr>
              <a:t>  </a:t>
            </a:r>
            <a:r>
              <a:rPr lang="en-US" altLang="ko-KR" sz="2800" b="1" dirty="0" smtClean="0">
                <a:solidFill>
                  <a:srgbClr val="33CC33"/>
                </a:solidFill>
                <a:ea typeface="바탕"/>
              </a:rPr>
              <a:t>4σ</a:t>
            </a:r>
            <a:r>
              <a:rPr lang="en-US" altLang="ko-KR" sz="2800" b="1" dirty="0" smtClean="0">
                <a:solidFill>
                  <a:srgbClr val="FF0000"/>
                </a:solidFill>
                <a:ea typeface="바탕"/>
              </a:rPr>
              <a:t> </a:t>
            </a:r>
            <a:endParaRPr lang="en-US" altLang="ko-KR" sz="2800" b="1" dirty="0" smtClean="0">
              <a:solidFill>
                <a:srgbClr val="33CC33"/>
              </a:solidFill>
              <a:latin typeface="+mn-lt"/>
            </a:endParaRPr>
          </a:p>
        </p:txBody>
      </p:sp>
      <mc:AlternateContent xmlns:mc="http://schemas.openxmlformats.org/markup-compatibility/2006" xmlns:a14="http://schemas.microsoft.com/office/drawing/2010/main">
        <mc:Choice Requires="a14">
          <p:sp>
            <p:nvSpPr>
              <p:cNvPr id="13" name="TextBox 12"/>
              <p:cNvSpPr txBox="1"/>
              <p:nvPr/>
            </p:nvSpPr>
            <p:spPr>
              <a:xfrm>
                <a:off x="602616" y="2564904"/>
                <a:ext cx="2092239" cy="523220"/>
              </a:xfrm>
              <a:prstGeom prst="rect">
                <a:avLst/>
              </a:prstGeom>
              <a:noFill/>
            </p:spPr>
            <p:txBody>
              <a:bodyPr wrap="none" rtlCol="0">
                <a:spAutoFit/>
              </a:bodyPr>
              <a:lstStyle/>
              <a:p>
                <a:r>
                  <a:rPr lang="en-US" altLang="ko-KR" sz="2800" b="1" dirty="0" smtClean="0">
                    <a:solidFill>
                      <a:srgbClr val="FF0000"/>
                    </a:solidFill>
                    <a:latin typeface="+mn-lt"/>
                    <a:ea typeface="바탕"/>
                  </a:rPr>
                  <a:t>5</a:t>
                </a:r>
                <a:r>
                  <a:rPr lang="en-US" altLang="ko-KR" sz="2800" b="1" dirty="0">
                    <a:latin typeface="+mn-lt"/>
                  </a:rPr>
                  <a:t> </a:t>
                </a:r>
                <a:r>
                  <a:rPr lang="en-US" altLang="ko-KR" sz="2800" b="1" dirty="0" smtClean="0">
                    <a:solidFill>
                      <a:srgbClr val="0000FF"/>
                    </a:solidFill>
                    <a:latin typeface="+mn-lt"/>
                  </a:rPr>
                  <a:t>&gt;</a:t>
                </a:r>
                <a14:m>
                  <m:oMath xmlns:m="http://schemas.openxmlformats.org/officeDocument/2006/math">
                    <m:r>
                      <a:rPr lang="en-US" altLang="ko-KR" sz="2800" b="1" i="1" smtClean="0">
                        <a:solidFill>
                          <a:srgbClr val="0000FF"/>
                        </a:solidFill>
                        <a:latin typeface="Cambria Math"/>
                      </a:rPr>
                      <m:t>𝟏𝟎</m:t>
                    </m:r>
                    <m:r>
                      <a:rPr lang="en-US" altLang="ko-KR" sz="2800" b="1" i="0" smtClean="0">
                        <a:solidFill>
                          <a:srgbClr val="0000FF"/>
                        </a:solidFill>
                        <a:latin typeface="Cambria Math"/>
                      </a:rPr>
                      <m:t> </m:t>
                    </m:r>
                  </m:oMath>
                </a14:m>
                <a:r>
                  <a:rPr lang="en-US" altLang="ko-KR" sz="2800" b="1" dirty="0" smtClean="0">
                    <a:solidFill>
                      <a:srgbClr val="33CC33"/>
                    </a:solidFill>
                    <a:latin typeface="+mn-lt"/>
                  </a:rPr>
                  <a:t>&gt;</a:t>
                </a:r>
                <a14:m>
                  <m:oMath xmlns:m="http://schemas.openxmlformats.org/officeDocument/2006/math">
                    <m:r>
                      <a:rPr lang="en-US" altLang="ko-KR" sz="2800" b="1" i="0" smtClean="0">
                        <a:solidFill>
                          <a:srgbClr val="33CC33"/>
                        </a:solidFill>
                        <a:latin typeface="Cambria Math"/>
                      </a:rPr>
                      <m:t>𝟐𝟎</m:t>
                    </m:r>
                  </m:oMath>
                </a14:m>
                <a:r>
                  <a:rPr lang="en-US" altLang="ko-KR" sz="2800" b="1" dirty="0" smtClean="0">
                    <a:solidFill>
                      <a:srgbClr val="33CC33"/>
                    </a:solidFill>
                    <a:latin typeface="+mn-lt"/>
                    <a:ea typeface="바탕"/>
                  </a:rPr>
                  <a:t> </a:t>
                </a:r>
                <a:endParaRPr lang="en-US" altLang="ko-KR" sz="2800" b="1" dirty="0" smtClean="0">
                  <a:solidFill>
                    <a:srgbClr val="33CC33"/>
                  </a:solidFill>
                  <a:latin typeface="+mn-l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2616" y="2564904"/>
                <a:ext cx="2092239" cy="523220"/>
              </a:xfrm>
              <a:prstGeom prst="rect">
                <a:avLst/>
              </a:prstGeom>
              <a:blipFill rotWithShape="1">
                <a:blip r:embed="rId4"/>
                <a:stretch>
                  <a:fillRect l="-6122" t="-11628" b="-31395"/>
                </a:stretch>
              </a:blipFill>
            </p:spPr>
            <p:txBody>
              <a:bodyPr/>
              <a:lstStyle/>
              <a:p>
                <a:r>
                  <a:rPr lang="ko-KR" altLang="en-US">
                    <a:noFill/>
                  </a:rPr>
                  <a:t> </a:t>
                </a:r>
              </a:p>
            </p:txBody>
          </p:sp>
        </mc:Fallback>
      </mc:AlternateContent>
      <p:sp>
        <p:nvSpPr>
          <p:cNvPr id="14" name="TextBox 13"/>
          <p:cNvSpPr txBox="1"/>
          <p:nvPr/>
        </p:nvSpPr>
        <p:spPr>
          <a:xfrm>
            <a:off x="6837688" y="3284984"/>
            <a:ext cx="1407758" cy="523220"/>
          </a:xfrm>
          <a:prstGeom prst="rect">
            <a:avLst/>
          </a:prstGeom>
          <a:noFill/>
        </p:spPr>
        <p:txBody>
          <a:bodyPr wrap="none" rtlCol="0">
            <a:spAutoFit/>
          </a:bodyPr>
          <a:lstStyle/>
          <a:p>
            <a:r>
              <a:rPr lang="en-US" altLang="ko-KR" sz="2800" b="1" dirty="0" smtClean="0">
                <a:solidFill>
                  <a:srgbClr val="FF0000"/>
                </a:solidFill>
                <a:latin typeface="+mj-lt"/>
                <a:ea typeface="바탕"/>
              </a:rPr>
              <a:t>σ  </a:t>
            </a:r>
            <a:r>
              <a:rPr lang="en-US" altLang="ko-KR" sz="2800" b="1" dirty="0" err="1" smtClean="0">
                <a:solidFill>
                  <a:srgbClr val="0000FF"/>
                </a:solidFill>
                <a:latin typeface="+mj-lt"/>
                <a:ea typeface="바탕"/>
              </a:rPr>
              <a:t>σ</a:t>
            </a:r>
            <a:r>
              <a:rPr lang="en-US" altLang="ko-KR" sz="2800" b="1" dirty="0" smtClean="0">
                <a:solidFill>
                  <a:srgbClr val="FF0000"/>
                </a:solidFill>
                <a:latin typeface="+mj-lt"/>
                <a:ea typeface="바탕"/>
              </a:rPr>
              <a:t>  </a:t>
            </a:r>
            <a:r>
              <a:rPr lang="en-US" altLang="ko-KR" sz="2800" b="1" dirty="0" err="1" smtClean="0">
                <a:solidFill>
                  <a:srgbClr val="33CC33"/>
                </a:solidFill>
                <a:latin typeface="+mj-lt"/>
                <a:ea typeface="바탕"/>
              </a:rPr>
              <a:t>σ</a:t>
            </a:r>
            <a:endParaRPr lang="en-US" altLang="ko-KR" sz="2800" b="1" dirty="0" smtClean="0">
              <a:solidFill>
                <a:srgbClr val="33CC33"/>
              </a:solidFill>
              <a:latin typeface="+mj-lt"/>
            </a:endParaRPr>
          </a:p>
        </p:txBody>
      </p:sp>
      <p:sp>
        <p:nvSpPr>
          <p:cNvPr id="15" name="직사각형 14"/>
          <p:cNvSpPr/>
          <p:nvPr/>
        </p:nvSpPr>
        <p:spPr>
          <a:xfrm>
            <a:off x="5642590" y="2545740"/>
            <a:ext cx="1593706" cy="523220"/>
          </a:xfrm>
          <a:prstGeom prst="rect">
            <a:avLst/>
          </a:prstGeom>
        </p:spPr>
        <p:txBody>
          <a:bodyPr wrap="none">
            <a:spAutoFit/>
          </a:bodyPr>
          <a:lstStyle/>
          <a:p>
            <a:r>
              <a:rPr lang="en-US" altLang="ko-KR" sz="2800" b="1" dirty="0" smtClean="0">
                <a:solidFill>
                  <a:srgbClr val="FF0000"/>
                </a:solidFill>
                <a:latin typeface="+mj-lt"/>
                <a:ea typeface="바탕"/>
              </a:rPr>
              <a:t>5 </a:t>
            </a:r>
            <a:r>
              <a:rPr lang="en-US" altLang="ko-KR" sz="2800" b="1" dirty="0" smtClean="0">
                <a:solidFill>
                  <a:srgbClr val="0000FF"/>
                </a:solidFill>
                <a:latin typeface="+mj-lt"/>
                <a:ea typeface="바탕"/>
              </a:rPr>
              <a:t>&gt;5</a:t>
            </a:r>
            <a:r>
              <a:rPr lang="en-US" altLang="ko-KR" sz="2800" b="1" dirty="0" smtClean="0">
                <a:solidFill>
                  <a:srgbClr val="FF0000"/>
                </a:solidFill>
                <a:latin typeface="+mj-lt"/>
                <a:ea typeface="바탕"/>
              </a:rPr>
              <a:t> </a:t>
            </a:r>
            <a:r>
              <a:rPr lang="en-US" altLang="ko-KR" sz="2800" b="1" dirty="0" smtClean="0">
                <a:solidFill>
                  <a:srgbClr val="33CC33"/>
                </a:solidFill>
                <a:latin typeface="+mj-lt"/>
                <a:ea typeface="바탕"/>
              </a:rPr>
              <a:t>&gt;5</a:t>
            </a:r>
            <a:endParaRPr lang="en-US" altLang="ko-KR" sz="2800" b="1" dirty="0">
              <a:solidFill>
                <a:srgbClr val="33CC33"/>
              </a:solidFill>
              <a:latin typeface="+mj-lt"/>
            </a:endParaRPr>
          </a:p>
        </p:txBody>
      </p:sp>
      <p:sp>
        <p:nvSpPr>
          <p:cNvPr id="17" name="Text Box 1032"/>
          <p:cNvSpPr txBox="1">
            <a:spLocks noChangeArrowheads="1"/>
          </p:cNvSpPr>
          <p:nvPr/>
        </p:nvSpPr>
        <p:spPr bwMode="auto">
          <a:xfrm>
            <a:off x="648340" y="1988840"/>
            <a:ext cx="255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err="1">
                <a:solidFill>
                  <a:schemeClr val="tx1"/>
                </a:solidFill>
                <a:latin typeface="Comic Sans MS" pitchFamily="66" charset="0"/>
                <a:ea typeface="바탕" pitchFamily="18" charset="-127"/>
              </a:rPr>
              <a:t>dE</a:t>
            </a:r>
            <a:r>
              <a:rPr lang="en-US" altLang="ko-KR" sz="2000" baseline="-25000" dirty="0" err="1">
                <a:solidFill>
                  <a:schemeClr val="tx1"/>
                </a:solidFill>
                <a:latin typeface="Comic Sans MS" pitchFamily="66" charset="0"/>
                <a:ea typeface="바탕" pitchFamily="18" charset="-127"/>
              </a:rPr>
              <a:t>p</a:t>
            </a:r>
            <a:r>
              <a:rPr lang="en-US" altLang="ko-KR" sz="2000" dirty="0" smtClean="0">
                <a:solidFill>
                  <a:schemeClr val="tx1"/>
                </a:solidFill>
                <a:latin typeface="+mn-lt"/>
                <a:ea typeface="바탕" pitchFamily="18" charset="-127"/>
              </a:rPr>
              <a:t> </a:t>
            </a:r>
            <a:r>
              <a:rPr lang="en-US" altLang="ko-KR" sz="2400" dirty="0">
                <a:solidFill>
                  <a:schemeClr val="tx1"/>
                </a:solidFill>
                <a:latin typeface="+mn-lt"/>
                <a:ea typeface="바탕"/>
              </a:rPr>
              <a:t>∝</a:t>
            </a:r>
            <a:r>
              <a:rPr lang="en-US" altLang="ko-KR" sz="2400" dirty="0">
                <a:solidFill>
                  <a:schemeClr val="tx1"/>
                </a:solidFill>
                <a:latin typeface="+mn-lt"/>
              </a:rPr>
              <a:t> </a:t>
            </a:r>
            <a:r>
              <a:rPr lang="en-US" altLang="ko-KR" sz="2400" dirty="0" smtClean="0">
                <a:solidFill>
                  <a:schemeClr val="tx1"/>
                </a:solidFill>
                <a:latin typeface="+mn-lt"/>
              </a:rPr>
              <a:t>x[</a:t>
            </a:r>
            <a:r>
              <a:rPr lang="en-US" altLang="ko-KR" sz="2400" dirty="0" err="1" smtClean="0">
                <a:solidFill>
                  <a:schemeClr val="tx1"/>
                </a:solidFill>
                <a:latin typeface="+mn-lt"/>
              </a:rPr>
              <a:t>a+ln</a:t>
            </a:r>
            <a:r>
              <a:rPr lang="en-US" altLang="ko-KR" sz="2400" dirty="0" smtClean="0">
                <a:solidFill>
                  <a:schemeClr val="tx1"/>
                </a:solidFill>
                <a:latin typeface="+mn-lt"/>
              </a:rPr>
              <a:t>(x)]</a:t>
            </a:r>
            <a:endParaRPr lang="en-US" altLang="ko-KR" sz="2000" dirty="0">
              <a:solidFill>
                <a:schemeClr val="tx1"/>
              </a:solidFill>
              <a:latin typeface="+mn-lt"/>
              <a:ea typeface="바탕" pitchFamily="18" charset="-127"/>
            </a:endParaRPr>
          </a:p>
        </p:txBody>
      </p:sp>
      <p:sp>
        <p:nvSpPr>
          <p:cNvPr id="18" name="TextBox 17"/>
          <p:cNvSpPr txBox="1"/>
          <p:nvPr/>
        </p:nvSpPr>
        <p:spPr>
          <a:xfrm>
            <a:off x="251520" y="1196752"/>
            <a:ext cx="3441968" cy="523220"/>
          </a:xfrm>
          <a:prstGeom prst="rect">
            <a:avLst/>
          </a:prstGeom>
          <a:noFill/>
        </p:spPr>
        <p:txBody>
          <a:bodyPr wrap="none" rtlCol="0">
            <a:spAutoFit/>
          </a:bodyPr>
          <a:lstStyle/>
          <a:p>
            <a:r>
              <a:rPr lang="en-US" altLang="ko-KR" sz="2800" b="1" dirty="0">
                <a:latin typeface="+mn-lt"/>
              </a:rPr>
              <a:t>t</a:t>
            </a:r>
            <a:r>
              <a:rPr lang="en-US" altLang="ko-KR" sz="2800" b="1" dirty="0" smtClean="0">
                <a:latin typeface="+mn-lt"/>
              </a:rPr>
              <a:t>hickness:</a:t>
            </a:r>
            <a:r>
              <a:rPr lang="en-US" altLang="ko-KR" sz="2800" b="1" dirty="0" smtClean="0">
                <a:solidFill>
                  <a:srgbClr val="FF0000"/>
                </a:solidFill>
                <a:latin typeface="+mn-lt"/>
              </a:rPr>
              <a:t> </a:t>
            </a:r>
            <a:r>
              <a:rPr lang="en-US" altLang="ko-KR" sz="2800" b="1" dirty="0">
                <a:solidFill>
                  <a:srgbClr val="FF0000"/>
                </a:solidFill>
                <a:latin typeface="Adobe Fan Heiti Std B" pitchFamily="34" charset="-128"/>
                <a:ea typeface="Adobe Fan Heiti Std B" pitchFamily="34" charset="-128"/>
              </a:rPr>
              <a:t>x</a:t>
            </a:r>
            <a:r>
              <a:rPr lang="en-US" altLang="ko-KR" sz="2800" b="1" dirty="0" smtClean="0">
                <a:latin typeface="Adobe Fan Heiti Std B" pitchFamily="34" charset="-128"/>
                <a:ea typeface="Adobe Fan Heiti Std B" pitchFamily="34" charset="-128"/>
              </a:rPr>
              <a:t>  </a:t>
            </a:r>
            <a:r>
              <a:rPr lang="en-US" altLang="ko-KR" sz="2800" b="1" dirty="0" smtClean="0">
                <a:solidFill>
                  <a:srgbClr val="0000FF"/>
                </a:solidFill>
                <a:latin typeface="Adobe Fan Heiti Std B" pitchFamily="34" charset="-128"/>
                <a:ea typeface="Adobe Fan Heiti Std B" pitchFamily="34" charset="-128"/>
              </a:rPr>
              <a:t>2x</a:t>
            </a:r>
            <a:r>
              <a:rPr lang="en-US" altLang="ko-KR" sz="2800" b="1" dirty="0" smtClean="0">
                <a:latin typeface="Adobe Fan Heiti Std B" pitchFamily="34" charset="-128"/>
                <a:ea typeface="Adobe Fan Heiti Std B" pitchFamily="34" charset="-128"/>
              </a:rPr>
              <a:t>  </a:t>
            </a:r>
            <a:r>
              <a:rPr lang="en-US" altLang="ko-KR" sz="2800" b="1" dirty="0" smtClean="0">
                <a:solidFill>
                  <a:srgbClr val="33CC33"/>
                </a:solidFill>
                <a:latin typeface="Adobe Fan Heiti Std B" pitchFamily="34" charset="-128"/>
                <a:ea typeface="Adobe Fan Heiti Std B" pitchFamily="34" charset="-128"/>
              </a:rPr>
              <a:t>4x </a:t>
            </a:r>
          </a:p>
        </p:txBody>
      </p:sp>
      <p:sp>
        <p:nvSpPr>
          <p:cNvPr id="19" name="Text Box 1032"/>
          <p:cNvSpPr txBox="1">
            <a:spLocks noChangeArrowheads="1"/>
          </p:cNvSpPr>
          <p:nvPr/>
        </p:nvSpPr>
        <p:spPr bwMode="auto">
          <a:xfrm>
            <a:off x="5854695" y="2020778"/>
            <a:ext cx="10935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2000" dirty="0" err="1">
                <a:solidFill>
                  <a:schemeClr val="tx1"/>
                </a:solidFill>
                <a:latin typeface="Comic Sans MS" pitchFamily="66" charset="0"/>
                <a:ea typeface="바탕" pitchFamily="18" charset="-127"/>
              </a:rPr>
              <a:t>dE</a:t>
            </a:r>
            <a:r>
              <a:rPr lang="en-US" altLang="ko-KR" sz="2000" baseline="-25000" dirty="0" err="1">
                <a:solidFill>
                  <a:schemeClr val="tx1"/>
                </a:solidFill>
                <a:latin typeface="Comic Sans MS" pitchFamily="66" charset="0"/>
                <a:ea typeface="바탕" pitchFamily="18" charset="-127"/>
              </a:rPr>
              <a:t>p</a:t>
            </a:r>
            <a:r>
              <a:rPr lang="en-US" altLang="ko-KR" sz="2000" baseline="-25000" dirty="0">
                <a:solidFill>
                  <a:schemeClr val="tx1"/>
                </a:solidFill>
                <a:latin typeface="Comic Sans MS" pitchFamily="66" charset="0"/>
                <a:ea typeface="바탕" pitchFamily="18" charset="-127"/>
              </a:rPr>
              <a:t> </a:t>
            </a:r>
            <a:r>
              <a:rPr lang="en-US" altLang="ko-KR" sz="2000" dirty="0" smtClean="0">
                <a:solidFill>
                  <a:schemeClr val="tx1"/>
                </a:solidFill>
                <a:latin typeface="Comic Sans MS" pitchFamily="66" charset="0"/>
                <a:ea typeface="바탕" pitchFamily="18" charset="-127"/>
              </a:rPr>
              <a:t>/dx</a:t>
            </a:r>
            <a:endParaRPr lang="en-US" altLang="ko-KR" sz="2000" dirty="0">
              <a:solidFill>
                <a:schemeClr val="tx1"/>
              </a:solidFill>
              <a:latin typeface="Comic Sans MS" pitchFamily="66" charset="0"/>
              <a:ea typeface="바탕" pitchFamily="18" charset="-127"/>
            </a:endParaRPr>
          </a:p>
        </p:txBody>
      </p:sp>
      <p:sp>
        <p:nvSpPr>
          <p:cNvPr id="20" name="Text Box 1032"/>
          <p:cNvSpPr txBox="1">
            <a:spLocks noChangeArrowheads="1"/>
          </p:cNvSpPr>
          <p:nvPr/>
        </p:nvSpPr>
        <p:spPr bwMode="auto">
          <a:xfrm>
            <a:off x="6732240" y="4757082"/>
            <a:ext cx="21515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None/>
            </a:pPr>
            <a:r>
              <a:rPr lang="en-US" altLang="ko-KR" sz="2000" dirty="0" smtClean="0">
                <a:solidFill>
                  <a:srgbClr val="FF0000"/>
                </a:solidFill>
                <a:latin typeface="Comic Sans MS" pitchFamily="66" charset="0"/>
                <a:ea typeface="바탕" pitchFamily="18" charset="-127"/>
              </a:rPr>
              <a:t>11.7</a:t>
            </a:r>
            <a:r>
              <a:rPr lang="en-US" altLang="ko-KR" sz="2000" dirty="0" smtClean="0">
                <a:solidFill>
                  <a:schemeClr val="tx1"/>
                </a:solidFill>
                <a:latin typeface="Comic Sans MS" pitchFamily="66" charset="0"/>
                <a:ea typeface="바탕" pitchFamily="18" charset="-127"/>
              </a:rPr>
              <a:t> </a:t>
            </a:r>
            <a:r>
              <a:rPr lang="en-US" altLang="ko-KR" sz="2000" dirty="0" smtClean="0">
                <a:solidFill>
                  <a:srgbClr val="0000FF"/>
                </a:solidFill>
                <a:latin typeface="Comic Sans MS" pitchFamily="66" charset="0"/>
                <a:ea typeface="바탕" pitchFamily="18" charset="-127"/>
              </a:rPr>
              <a:t>12.0</a:t>
            </a:r>
            <a:r>
              <a:rPr lang="en-US" altLang="ko-KR" sz="2000" dirty="0" smtClean="0">
                <a:solidFill>
                  <a:schemeClr val="tx1"/>
                </a:solidFill>
                <a:latin typeface="Comic Sans MS" pitchFamily="66" charset="0"/>
                <a:ea typeface="바탕" pitchFamily="18" charset="-127"/>
              </a:rPr>
              <a:t> </a:t>
            </a:r>
            <a:r>
              <a:rPr lang="en-US" altLang="ko-KR" sz="2000" dirty="0" smtClean="0">
                <a:solidFill>
                  <a:srgbClr val="33CC33"/>
                </a:solidFill>
                <a:latin typeface="Comic Sans MS" pitchFamily="66" charset="0"/>
                <a:ea typeface="바탕" pitchFamily="18" charset="-127"/>
              </a:rPr>
              <a:t>12.3</a:t>
            </a:r>
            <a:endParaRPr lang="en-US" altLang="ko-KR" sz="2000" dirty="0">
              <a:solidFill>
                <a:srgbClr val="33CC33"/>
              </a:solidFill>
              <a:latin typeface="Comic Sans MS" pitchFamily="66" charset="0"/>
              <a:ea typeface="바탕" pitchFamily="18" charset="-127"/>
            </a:endParaRPr>
          </a:p>
        </p:txBody>
      </p:sp>
      <p:sp>
        <p:nvSpPr>
          <p:cNvPr id="21" name="직사각형 20"/>
          <p:cNvSpPr/>
          <p:nvPr/>
        </p:nvSpPr>
        <p:spPr>
          <a:xfrm>
            <a:off x="1974233" y="5775647"/>
            <a:ext cx="558166" cy="461665"/>
          </a:xfrm>
          <a:prstGeom prst="rect">
            <a:avLst/>
          </a:prstGeom>
        </p:spPr>
        <p:txBody>
          <a:bodyPr wrap="none">
            <a:spAutoFit/>
          </a:bodyPr>
          <a:lstStyle/>
          <a:p>
            <a:pPr eaLnBrk="1" hangingPunct="1"/>
            <a:r>
              <a:rPr lang="en-US" altLang="ko-KR" b="1" dirty="0" err="1" smtClean="0">
                <a:latin typeface="Comic Sans MS" pitchFamily="66" charset="0"/>
                <a:ea typeface="바탕" pitchFamily="18" charset="-127"/>
              </a:rPr>
              <a:t>dE</a:t>
            </a:r>
            <a:endParaRPr lang="en-US" altLang="ko-KR" b="1" dirty="0">
              <a:latin typeface="Comic Sans MS" pitchFamily="66" charset="0"/>
              <a:ea typeface="바탕" pitchFamily="18" charset="-127"/>
            </a:endParaRPr>
          </a:p>
        </p:txBody>
      </p:sp>
      <p:sp>
        <p:nvSpPr>
          <p:cNvPr id="22" name="직사각형 21"/>
          <p:cNvSpPr/>
          <p:nvPr/>
        </p:nvSpPr>
        <p:spPr>
          <a:xfrm>
            <a:off x="6298918" y="5763736"/>
            <a:ext cx="1077539" cy="461665"/>
          </a:xfrm>
          <a:prstGeom prst="rect">
            <a:avLst/>
          </a:prstGeom>
        </p:spPr>
        <p:txBody>
          <a:bodyPr wrap="none">
            <a:spAutoFit/>
          </a:bodyPr>
          <a:lstStyle/>
          <a:p>
            <a:pPr eaLnBrk="1" hangingPunct="1"/>
            <a:r>
              <a:rPr lang="en-US" altLang="ko-KR" b="1" dirty="0" err="1" smtClean="0">
                <a:latin typeface="Comic Sans MS" pitchFamily="66" charset="0"/>
                <a:ea typeface="바탕" pitchFamily="18" charset="-127"/>
              </a:rPr>
              <a:t>dE</a:t>
            </a:r>
            <a:r>
              <a:rPr lang="en-US" altLang="ko-KR" b="1" dirty="0" smtClean="0">
                <a:latin typeface="Comic Sans MS" pitchFamily="66" charset="0"/>
                <a:ea typeface="바탕" pitchFamily="18" charset="-127"/>
              </a:rPr>
              <a:t>/dx</a:t>
            </a:r>
            <a:endParaRPr lang="en-US" altLang="ko-KR" b="1" dirty="0">
              <a:latin typeface="Comic Sans MS" pitchFamily="66" charset="0"/>
              <a:ea typeface="바탕" pitchFamily="18" charset="-127"/>
            </a:endParaRPr>
          </a:p>
        </p:txBody>
      </p:sp>
      <p:sp>
        <p:nvSpPr>
          <p:cNvPr id="23" name="Text Box 1032"/>
          <p:cNvSpPr txBox="1">
            <a:spLocks noChangeArrowheads="1"/>
          </p:cNvSpPr>
          <p:nvPr/>
        </p:nvSpPr>
        <p:spPr bwMode="auto">
          <a:xfrm>
            <a:off x="7020272" y="4397042"/>
            <a:ext cx="1353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None/>
            </a:pPr>
            <a:r>
              <a:rPr lang="en-US" altLang="ko-KR" sz="2000" dirty="0">
                <a:solidFill>
                  <a:schemeClr val="tx1"/>
                </a:solidFill>
                <a:latin typeface="Comic Sans MS" pitchFamily="66" charset="0"/>
                <a:ea typeface="바탕" pitchFamily="18" charset="-127"/>
              </a:rPr>
              <a:t>&lt;</a:t>
            </a:r>
            <a:r>
              <a:rPr lang="en-US" altLang="ko-KR" sz="2000" dirty="0" err="1" smtClean="0">
                <a:solidFill>
                  <a:schemeClr val="tx1"/>
                </a:solidFill>
                <a:latin typeface="Comic Sans MS" pitchFamily="66" charset="0"/>
                <a:ea typeface="바탕" pitchFamily="18" charset="-127"/>
              </a:rPr>
              <a:t>dE</a:t>
            </a:r>
            <a:r>
              <a:rPr lang="en-US" altLang="ko-KR" sz="2000" dirty="0" smtClean="0">
                <a:solidFill>
                  <a:schemeClr val="tx1"/>
                </a:solidFill>
                <a:latin typeface="Comic Sans MS" pitchFamily="66" charset="0"/>
                <a:ea typeface="바탕" pitchFamily="18" charset="-127"/>
              </a:rPr>
              <a:t>/dx&gt; </a:t>
            </a:r>
          </a:p>
        </p:txBody>
      </p:sp>
      <p:sp>
        <p:nvSpPr>
          <p:cNvPr id="3" name="TextBox 2"/>
          <p:cNvSpPr txBox="1"/>
          <p:nvPr/>
        </p:nvSpPr>
        <p:spPr>
          <a:xfrm>
            <a:off x="3707904" y="1239143"/>
            <a:ext cx="5320687" cy="461665"/>
          </a:xfrm>
          <a:prstGeom prst="rect">
            <a:avLst/>
          </a:prstGeom>
          <a:noFill/>
          <a:ln w="38100">
            <a:solidFill>
              <a:schemeClr val="tx1"/>
            </a:solidFill>
          </a:ln>
        </p:spPr>
        <p:txBody>
          <a:bodyPr wrap="none" rtlCol="0">
            <a:spAutoFit/>
          </a:bodyPr>
          <a:lstStyle/>
          <a:p>
            <a:r>
              <a:rPr lang="en-US" altLang="ko-KR" b="1" dirty="0" smtClean="0">
                <a:latin typeface="+mn-lt"/>
              </a:rPr>
              <a:t>What will happen as x gets large?</a:t>
            </a:r>
            <a:endParaRPr lang="ko-KR" altLang="en-US" b="1" dirty="0">
              <a:latin typeface="+mn-lt"/>
            </a:endParaRPr>
          </a:p>
        </p:txBody>
      </p:sp>
    </p:spTree>
    <p:extLst>
      <p:ext uri="{BB962C8B-B14F-4D97-AF65-F5344CB8AC3E}">
        <p14:creationId xmlns:p14="http://schemas.microsoft.com/office/powerpoint/2010/main" val="1190836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dE</a:t>
            </a:r>
            <a:r>
              <a:rPr lang="en-US" altLang="ko-KR" dirty="0"/>
              <a:t>/dx is of random nature: </a:t>
            </a:r>
            <a:r>
              <a:rPr lang="en-US" altLang="ko-KR" dirty="0" smtClean="0"/>
              <a:t/>
            </a:r>
            <a:br>
              <a:rPr lang="en-US" altLang="ko-KR" dirty="0" smtClean="0"/>
            </a:br>
            <a:r>
              <a:rPr lang="en-US" altLang="ko-KR" dirty="0" smtClean="0"/>
              <a:t>if Gaussian convoluted Landau distribution</a:t>
            </a:r>
            <a:endParaRPr lang="ko-KR" altLang="en-US" dirty="0"/>
          </a:p>
        </p:txBody>
      </p:sp>
      <p:sp>
        <p:nvSpPr>
          <p:cNvPr id="3" name="날짜 개체 틀 2"/>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4" name="슬라이드 번호 개체 틀 3"/>
          <p:cNvSpPr>
            <a:spLocks noGrp="1"/>
          </p:cNvSpPr>
          <p:nvPr>
            <p:ph type="sldNum" sz="quarter" idx="11"/>
          </p:nvPr>
        </p:nvSpPr>
        <p:spPr/>
        <p:txBody>
          <a:bodyPr/>
          <a:lstStyle/>
          <a:p>
            <a:fld id="{A66FF110-4D83-4FAD-BA5B-BFD4CE2FB369}" type="slidenum">
              <a:rPr lang="ko-KR" altLang="en-US" smtClean="0">
                <a:solidFill>
                  <a:srgbClr val="000000"/>
                </a:solidFill>
              </a:rPr>
              <a:pPr/>
              <a:t>31</a:t>
            </a:fld>
            <a:endParaRPr lang="en-US" altLang="ko-KR">
              <a:solidFill>
                <a:srgbClr val="000000"/>
              </a:solidFill>
            </a:endParaRPr>
          </a:p>
        </p:txBody>
      </p:sp>
      <p:sp>
        <p:nvSpPr>
          <p:cNvPr id="5" name="바닥글 개체 틀 4"/>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528" y="1941705"/>
            <a:ext cx="4345524" cy="91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25447" y="3527946"/>
            <a:ext cx="1106393" cy="369332"/>
          </a:xfrm>
          <a:prstGeom prst="rect">
            <a:avLst/>
          </a:prstGeom>
          <a:solidFill>
            <a:schemeClr val="bg1"/>
          </a:solidFill>
        </p:spPr>
        <p:txBody>
          <a:bodyPr wrap="none" rtlCol="0">
            <a:spAutoFit/>
          </a:bodyPr>
          <a:lstStyle/>
          <a:p>
            <a:r>
              <a:rPr lang="en-US" altLang="ko-KR" sz="1800" dirty="0" err="1" smtClean="0">
                <a:latin typeface="+mn-lt"/>
              </a:rPr>
              <a:t>dE</a:t>
            </a:r>
            <a:r>
              <a:rPr lang="en-US" altLang="ko-KR" sz="1800" dirty="0" smtClean="0">
                <a:latin typeface="+mn-lt"/>
              </a:rPr>
              <a:t> (</a:t>
            </a:r>
            <a:r>
              <a:rPr lang="en-US" altLang="ko-KR" sz="1800" dirty="0" err="1" smtClean="0">
                <a:latin typeface="+mn-lt"/>
              </a:rPr>
              <a:t>keV</a:t>
            </a:r>
            <a:r>
              <a:rPr lang="en-US" altLang="ko-KR" sz="1800" dirty="0">
                <a:latin typeface="+mn-lt"/>
              </a:rPr>
              <a:t>)</a:t>
            </a:r>
            <a:endParaRPr lang="ko-KR" altLang="en-US" sz="1800" dirty="0">
              <a:latin typeface="+mn-lt"/>
            </a:endParaRPr>
          </a:p>
        </p:txBody>
      </p:sp>
      <p:pic>
        <p:nvPicPr>
          <p:cNvPr id="911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45865"/>
            <a:ext cx="4423384"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139787"/>
            <a:ext cx="4356000"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763688" y="6011996"/>
            <a:ext cx="1915909" cy="369332"/>
          </a:xfrm>
          <a:prstGeom prst="rect">
            <a:avLst/>
          </a:prstGeom>
          <a:solidFill>
            <a:schemeClr val="bg1"/>
          </a:solidFill>
        </p:spPr>
        <p:txBody>
          <a:bodyPr wrap="none" rtlCol="0">
            <a:spAutoFit/>
          </a:bodyPr>
          <a:lstStyle/>
          <a:p>
            <a:r>
              <a:rPr lang="en-US" altLang="ko-KR" sz="1800" dirty="0" err="1" smtClean="0">
                <a:latin typeface="+mn-lt"/>
              </a:rPr>
              <a:t>dE</a:t>
            </a:r>
            <a:r>
              <a:rPr lang="en-US" altLang="ko-KR" sz="1800" dirty="0" smtClean="0">
                <a:latin typeface="+mn-lt"/>
              </a:rPr>
              <a:t>/dx (</a:t>
            </a:r>
            <a:r>
              <a:rPr lang="en-US" altLang="ko-KR" sz="1800" dirty="0" err="1" smtClean="0">
                <a:latin typeface="+mn-lt"/>
              </a:rPr>
              <a:t>keV</a:t>
            </a:r>
            <a:r>
              <a:rPr lang="en-US" altLang="ko-KR" sz="1800" dirty="0" smtClean="0">
                <a:latin typeface="+mn-lt"/>
              </a:rPr>
              <a:t>/</a:t>
            </a:r>
            <a:r>
              <a:rPr lang="el-GR" altLang="ko-KR" sz="1800" dirty="0" smtClean="0">
                <a:latin typeface="+mn-lt"/>
                <a:ea typeface="바탕"/>
              </a:rPr>
              <a:t>μ</a:t>
            </a:r>
            <a:r>
              <a:rPr lang="en-US" altLang="ko-KR" sz="1800" dirty="0" smtClean="0">
                <a:latin typeface="+mn-lt"/>
                <a:ea typeface="바탕"/>
              </a:rPr>
              <a:t>m</a:t>
            </a:r>
            <a:r>
              <a:rPr lang="en-US" altLang="ko-KR" sz="1800" dirty="0" smtClean="0">
                <a:latin typeface="+mn-lt"/>
              </a:rPr>
              <a:t>)</a:t>
            </a:r>
            <a:endParaRPr lang="ko-KR" altLang="en-US" sz="1800" dirty="0">
              <a:latin typeface="+mn-lt"/>
            </a:endParaRPr>
          </a:p>
        </p:txBody>
      </p:sp>
      <p:sp>
        <p:nvSpPr>
          <p:cNvPr id="14" name="Text Box 1032"/>
          <p:cNvSpPr txBox="1">
            <a:spLocks noChangeArrowheads="1"/>
          </p:cNvSpPr>
          <p:nvPr/>
        </p:nvSpPr>
        <p:spPr bwMode="auto">
          <a:xfrm>
            <a:off x="5148064" y="4724455"/>
            <a:ext cx="3703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r>
              <a:rPr lang="en-US" altLang="ko-KR" sz="1800" b="0" i="1" dirty="0" smtClean="0">
                <a:solidFill>
                  <a:schemeClr val="tx1"/>
                </a:solidFill>
                <a:latin typeface="Comic Sans MS" pitchFamily="66" charset="0"/>
                <a:ea typeface="바탕" pitchFamily="18" charset="-127"/>
              </a:rPr>
              <a:t>S. </a:t>
            </a:r>
            <a:r>
              <a:rPr lang="en-US" altLang="ko-KR" sz="1800" b="0" i="1" dirty="0" err="1" smtClean="0">
                <a:solidFill>
                  <a:schemeClr val="tx1"/>
                </a:solidFill>
                <a:latin typeface="Comic Sans MS" pitchFamily="66" charset="0"/>
                <a:ea typeface="바탕" pitchFamily="18" charset="-127"/>
              </a:rPr>
              <a:t>Meroli</a:t>
            </a:r>
            <a:r>
              <a:rPr lang="en-US" altLang="ko-KR" sz="1800" b="0" i="1" dirty="0" smtClean="0">
                <a:solidFill>
                  <a:schemeClr val="tx1"/>
                </a:solidFill>
                <a:latin typeface="Comic Sans MS" pitchFamily="66" charset="0"/>
                <a:ea typeface="바탕" pitchFamily="18" charset="-127"/>
              </a:rPr>
              <a:t>, 2011 JINST 6 P06013</a:t>
            </a:r>
            <a:endParaRPr lang="en-US" altLang="ko-KR" sz="1800" b="0" i="1" dirty="0">
              <a:solidFill>
                <a:schemeClr val="tx1"/>
              </a:solidFill>
              <a:latin typeface="Comic Sans MS" pitchFamily="66" charset="0"/>
              <a:ea typeface="바탕" pitchFamily="18" charset="-127"/>
            </a:endParaRPr>
          </a:p>
        </p:txBody>
      </p:sp>
    </p:spTree>
    <p:extLst>
      <p:ext uri="{BB962C8B-B14F-4D97-AF65-F5344CB8AC3E}">
        <p14:creationId xmlns:p14="http://schemas.microsoft.com/office/powerpoint/2010/main" val="2449961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140" y="1634817"/>
            <a:ext cx="5775013" cy="446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제목 2"/>
          <p:cNvSpPr>
            <a:spLocks noGrp="1"/>
          </p:cNvSpPr>
          <p:nvPr>
            <p:ph type="title"/>
          </p:nvPr>
        </p:nvSpPr>
        <p:spPr/>
        <p:txBody>
          <a:bodyPr/>
          <a:lstStyle/>
          <a:p>
            <a:r>
              <a:rPr lang="en-US" altLang="ko-KR" dirty="0" smtClean="0"/>
              <a:t/>
            </a:r>
            <a:br>
              <a:rPr lang="en-US" altLang="ko-KR" dirty="0" smtClean="0"/>
            </a:br>
            <a:r>
              <a:rPr lang="en-US" altLang="ko-KR" dirty="0" err="1" smtClean="0"/>
              <a:t>dE</a:t>
            </a:r>
            <a:r>
              <a:rPr lang="en-US" altLang="ko-KR" dirty="0" smtClean="0"/>
              <a:t>/dx is of random </a:t>
            </a:r>
            <a:r>
              <a:rPr lang="en-US" altLang="ko-KR" dirty="0"/>
              <a:t>nature: </a:t>
            </a:r>
            <a:r>
              <a:rPr lang="en-US" altLang="ko-KR" dirty="0" smtClean="0"/>
              <a:t/>
            </a:r>
            <a:br>
              <a:rPr lang="en-US" altLang="ko-KR" dirty="0" smtClean="0"/>
            </a:br>
            <a:r>
              <a:rPr lang="en-US" altLang="ko-KR" dirty="0" smtClean="0"/>
              <a:t>if Hans Bichsel’s Straggling function</a:t>
            </a:r>
            <a:r>
              <a:rPr lang="en-US" altLang="ko-KR" dirty="0"/>
              <a:t/>
            </a:r>
            <a:br>
              <a:rPr lang="en-US" altLang="ko-KR" dirty="0"/>
            </a:br>
            <a:endParaRPr lang="ko-KR" altLang="en-US" dirty="0"/>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32</a:t>
            </a:fld>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9462" name="Text Box 1029"/>
          <p:cNvSpPr txBox="1">
            <a:spLocks noChangeArrowheads="1"/>
          </p:cNvSpPr>
          <p:nvPr/>
        </p:nvSpPr>
        <p:spPr bwMode="auto">
          <a:xfrm>
            <a:off x="2057400" y="5638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endParaRPr lang="ko-KR" altLang="en-US" sz="2400" b="0">
              <a:latin typeface="Comic Sans MS" pitchFamily="66" charset="0"/>
              <a:ea typeface="바탕" pitchFamily="18" charset="-127"/>
            </a:endParaRPr>
          </a:p>
        </p:txBody>
      </p:sp>
      <p:sp>
        <p:nvSpPr>
          <p:cNvPr id="14" name="TextBox 13"/>
          <p:cNvSpPr txBox="1"/>
          <p:nvPr/>
        </p:nvSpPr>
        <p:spPr>
          <a:xfrm>
            <a:off x="283050" y="1124744"/>
            <a:ext cx="3594254" cy="369332"/>
          </a:xfrm>
          <a:prstGeom prst="rect">
            <a:avLst/>
          </a:prstGeom>
          <a:noFill/>
        </p:spPr>
        <p:txBody>
          <a:bodyPr wrap="none" rtlCol="0">
            <a:spAutoFit/>
          </a:bodyPr>
          <a:lstStyle/>
          <a:p>
            <a:r>
              <a:rPr lang="en-US" altLang="ko-KR" sz="1800" i="1" dirty="0" smtClean="0">
                <a:latin typeface="+mn-lt"/>
              </a:rPr>
              <a:t>From Review of Particle Physics</a:t>
            </a:r>
          </a:p>
        </p:txBody>
      </p:sp>
    </p:spTree>
    <p:extLst>
      <p:ext uri="{BB962C8B-B14F-4D97-AF65-F5344CB8AC3E}">
        <p14:creationId xmlns:p14="http://schemas.microsoft.com/office/powerpoint/2010/main" val="3710874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aseline="30000" dirty="0"/>
              <a:t>90</a:t>
            </a:r>
            <a:r>
              <a:rPr lang="en-US" altLang="ko-KR" dirty="0" smtClean="0"/>
              <a:t>Sr source test for a single pixel</a:t>
            </a:r>
            <a:endParaRPr lang="ko-KR" altLang="en-US" dirty="0"/>
          </a:p>
        </p:txBody>
      </p:sp>
      <p:cxnSp>
        <p:nvCxnSpPr>
          <p:cNvPr id="9" name="직선 연결선 8"/>
          <p:cNvCxnSpPr/>
          <p:nvPr/>
        </p:nvCxnSpPr>
        <p:spPr>
          <a:xfrm>
            <a:off x="2531767" y="1556792"/>
            <a:ext cx="0" cy="792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3192197" y="1556792"/>
            <a:ext cx="0" cy="792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슬라이드 번호 개체 틀 11"/>
          <p:cNvSpPr>
            <a:spLocks noGrp="1"/>
          </p:cNvSpPr>
          <p:nvPr>
            <p:ph type="sldNum" sz="quarter" idx="11"/>
          </p:nvPr>
        </p:nvSpPr>
        <p:spPr/>
        <p:txBody>
          <a:bodyPr/>
          <a:lstStyle/>
          <a:p>
            <a:fld id="{BFF05FFC-9FDC-4690-906A-8CD2B86F6471}" type="slidenum">
              <a:rPr lang="ko-KR" altLang="en-US" smtClean="0">
                <a:solidFill>
                  <a:srgbClr val="000000"/>
                </a:solidFill>
              </a:rPr>
              <a:pPr/>
              <a:t>33</a:t>
            </a:fld>
            <a:endParaRPr lang="en-US" altLang="ko-KR">
              <a:solidFill>
                <a:srgbClr val="000000"/>
              </a:solidFill>
            </a:endParaRPr>
          </a:p>
        </p:txBody>
      </p:sp>
      <p:sp>
        <p:nvSpPr>
          <p:cNvPr id="13" name="날짜 개체 틀 12"/>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4" name="바닥글 개체 틀 13"/>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5" name="폭발 1 14"/>
          <p:cNvSpPr/>
          <p:nvPr/>
        </p:nvSpPr>
        <p:spPr>
          <a:xfrm>
            <a:off x="1811687" y="1844824"/>
            <a:ext cx="288032"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1944380" y="848906"/>
            <a:ext cx="1114409" cy="707886"/>
          </a:xfrm>
          <a:prstGeom prst="rect">
            <a:avLst/>
          </a:prstGeom>
          <a:noFill/>
        </p:spPr>
        <p:txBody>
          <a:bodyPr wrap="none" rtlCol="0">
            <a:spAutoFit/>
          </a:bodyPr>
          <a:lstStyle/>
          <a:p>
            <a:pPr algn="ctr"/>
            <a:r>
              <a:rPr lang="en-US" altLang="ko-KR" sz="2000" dirty="0">
                <a:latin typeface="+mj-lt"/>
              </a:rPr>
              <a:t>t</a:t>
            </a:r>
            <a:r>
              <a:rPr lang="en-US" altLang="ko-KR" sz="2000" dirty="0" smtClean="0">
                <a:latin typeface="+mj-lt"/>
              </a:rPr>
              <a:t>rigger </a:t>
            </a:r>
          </a:p>
          <a:p>
            <a:pPr algn="ctr"/>
            <a:r>
              <a:rPr lang="en-US" altLang="ko-KR" sz="2000" dirty="0" smtClean="0">
                <a:latin typeface="+mj-lt"/>
              </a:rPr>
              <a:t>pixel</a:t>
            </a:r>
            <a:endParaRPr lang="ko-KR" altLang="en-US" sz="2000" dirty="0">
              <a:latin typeface="+mj-lt"/>
            </a:endParaRPr>
          </a:p>
        </p:txBody>
      </p:sp>
      <p:sp>
        <p:nvSpPr>
          <p:cNvPr id="17" name="TextBox 16"/>
          <p:cNvSpPr txBox="1"/>
          <p:nvPr/>
        </p:nvSpPr>
        <p:spPr>
          <a:xfrm>
            <a:off x="2904468" y="851585"/>
            <a:ext cx="1503938" cy="707886"/>
          </a:xfrm>
          <a:prstGeom prst="rect">
            <a:avLst/>
          </a:prstGeom>
          <a:noFill/>
        </p:spPr>
        <p:txBody>
          <a:bodyPr wrap="none" rtlCol="0">
            <a:spAutoFit/>
          </a:bodyPr>
          <a:lstStyle/>
          <a:p>
            <a:pPr algn="ctr"/>
            <a:r>
              <a:rPr lang="en-US" altLang="ko-KR" sz="2000" dirty="0" smtClean="0">
                <a:latin typeface="+mj-lt"/>
              </a:rPr>
              <a:t>the pixel </a:t>
            </a:r>
          </a:p>
          <a:p>
            <a:pPr algn="ctr"/>
            <a:r>
              <a:rPr lang="en-US" altLang="ko-KR" sz="2000" dirty="0" smtClean="0">
                <a:latin typeface="+mj-lt"/>
              </a:rPr>
              <a:t>of interest</a:t>
            </a:r>
            <a:endParaRPr lang="ko-KR" altLang="en-US" sz="2000" dirty="0">
              <a:latin typeface="+mj-lt"/>
            </a:endParaRPr>
          </a:p>
        </p:txBody>
      </p:sp>
      <p:cxnSp>
        <p:nvCxnSpPr>
          <p:cNvPr id="19" name="직선 화살표 연결선 18"/>
          <p:cNvCxnSpPr/>
          <p:nvPr/>
        </p:nvCxnSpPr>
        <p:spPr>
          <a:xfrm>
            <a:off x="2099719" y="1955384"/>
            <a:ext cx="1092478" cy="3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71313" y="1523792"/>
            <a:ext cx="1080745" cy="338554"/>
          </a:xfrm>
          <a:prstGeom prst="rect">
            <a:avLst/>
          </a:prstGeom>
          <a:noFill/>
        </p:spPr>
        <p:txBody>
          <a:bodyPr wrap="none" rtlCol="0">
            <a:spAutoFit/>
          </a:bodyPr>
          <a:lstStyle/>
          <a:p>
            <a:r>
              <a:rPr lang="en-US" altLang="ko-KR" sz="1600" dirty="0" smtClean="0">
                <a:latin typeface="+mn-lt"/>
              </a:rPr>
              <a:t>electrons</a:t>
            </a:r>
            <a:endParaRPr lang="ko-KR" altLang="en-US" sz="1600" dirty="0">
              <a:latin typeface="+mn-lt"/>
            </a:endParaRPr>
          </a:p>
        </p:txBody>
      </p:sp>
      <p:sp>
        <p:nvSpPr>
          <p:cNvPr id="22" name="TextBox 21"/>
          <p:cNvSpPr txBox="1"/>
          <p:nvPr/>
        </p:nvSpPr>
        <p:spPr>
          <a:xfrm>
            <a:off x="3398845" y="1555125"/>
            <a:ext cx="4485523" cy="400110"/>
          </a:xfrm>
          <a:prstGeom prst="rect">
            <a:avLst/>
          </a:prstGeom>
          <a:noFill/>
        </p:spPr>
        <p:txBody>
          <a:bodyPr wrap="none" rtlCol="0">
            <a:spAutoFit/>
          </a:bodyPr>
          <a:lstStyle/>
          <a:p>
            <a:r>
              <a:rPr lang="en-US" altLang="ko-KR" sz="2000" dirty="0">
                <a:solidFill>
                  <a:srgbClr val="FF0000"/>
                </a:solidFill>
                <a:latin typeface="+mn-lt"/>
              </a:rPr>
              <a:t>C</a:t>
            </a:r>
            <a:r>
              <a:rPr lang="en-US" altLang="ko-KR" sz="2000" dirty="0" smtClean="0">
                <a:solidFill>
                  <a:srgbClr val="FF0000"/>
                </a:solidFill>
                <a:latin typeface="+mn-lt"/>
              </a:rPr>
              <a:t>hange the </a:t>
            </a:r>
            <a:r>
              <a:rPr lang="en-US" altLang="ko-KR" sz="2000" dirty="0">
                <a:solidFill>
                  <a:srgbClr val="FF0000"/>
                </a:solidFill>
                <a:latin typeface="+mn-lt"/>
              </a:rPr>
              <a:t>b</a:t>
            </a:r>
            <a:r>
              <a:rPr lang="en-US" altLang="ko-KR" sz="2000" dirty="0" smtClean="0">
                <a:solidFill>
                  <a:srgbClr val="FF0000"/>
                </a:solidFill>
                <a:latin typeface="+mn-lt"/>
              </a:rPr>
              <a:t>ias voltage of the pixel</a:t>
            </a:r>
            <a:endParaRPr lang="ko-KR" altLang="en-US" sz="2000" dirty="0">
              <a:solidFill>
                <a:srgbClr val="FF0000"/>
              </a:solidFill>
              <a:latin typeface="+mn-lt"/>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011" y="2564904"/>
            <a:ext cx="4804213" cy="374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5192360" y="2422629"/>
            <a:ext cx="3256020" cy="646331"/>
          </a:xfrm>
          <a:prstGeom prst="rect">
            <a:avLst/>
          </a:prstGeom>
          <a:noFill/>
        </p:spPr>
        <p:txBody>
          <a:bodyPr wrap="none" rtlCol="0">
            <a:spAutoFit/>
          </a:bodyPr>
          <a:lstStyle/>
          <a:p>
            <a:r>
              <a:rPr lang="en-US" altLang="ko-KR" sz="1800" dirty="0" smtClean="0">
                <a:latin typeface="+mn-lt"/>
              </a:rPr>
              <a:t>CERN Note</a:t>
            </a:r>
          </a:p>
          <a:p>
            <a:r>
              <a:rPr lang="en-US" altLang="ko-KR" sz="1800" dirty="0" smtClean="0">
                <a:latin typeface="+mn-lt"/>
              </a:rPr>
              <a:t>PH-EP-Tech-Note-2015-003</a:t>
            </a:r>
            <a:endParaRPr lang="ko-KR" altLang="en-US" sz="1800" dirty="0">
              <a:latin typeface="+mn-lt"/>
            </a:endParaRPr>
          </a:p>
        </p:txBody>
      </p:sp>
      <p:sp>
        <p:nvSpPr>
          <p:cNvPr id="34" name="TextBox 33"/>
          <p:cNvSpPr txBox="1"/>
          <p:nvPr/>
        </p:nvSpPr>
        <p:spPr>
          <a:xfrm>
            <a:off x="3398845" y="3347700"/>
            <a:ext cx="4607352" cy="369332"/>
          </a:xfrm>
          <a:prstGeom prst="rect">
            <a:avLst/>
          </a:prstGeom>
          <a:noFill/>
        </p:spPr>
        <p:txBody>
          <a:bodyPr wrap="none" rtlCol="0">
            <a:spAutoFit/>
          </a:bodyPr>
          <a:lstStyle/>
          <a:p>
            <a:r>
              <a:rPr lang="en-US" altLang="ko-KR" sz="1800" dirty="0" smtClean="0">
                <a:latin typeface="+mn-lt"/>
              </a:rPr>
              <a:t>Electron Energy is NOT mono-energetic !</a:t>
            </a:r>
          </a:p>
        </p:txBody>
      </p:sp>
    </p:spTree>
    <p:extLst>
      <p:ext uri="{BB962C8B-B14F-4D97-AF65-F5344CB8AC3E}">
        <p14:creationId xmlns:p14="http://schemas.microsoft.com/office/powerpoint/2010/main" val="2371404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Signal as a function of bias voltage</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34</a:t>
            </a:fld>
            <a:endParaRPr lang="en-US" altLang="ko-KR" dirty="0">
              <a:solidFill>
                <a:srgbClr val="000000"/>
              </a:solidFill>
            </a:endParaRPr>
          </a:p>
        </p:txBody>
      </p:sp>
      <p:sp>
        <p:nvSpPr>
          <p:cNvPr id="6" name="바닥글 개체 틀 5"/>
          <p:cNvSpPr>
            <a:spLocks noGrp="1"/>
          </p:cNvSpPr>
          <p:nvPr>
            <p:ph type="ftr" sz="quarter" idx="12"/>
          </p:nvPr>
        </p:nvSpPr>
        <p:spPr>
          <a:xfrm>
            <a:off x="3133363" y="6237312"/>
            <a:ext cx="2895600" cy="476250"/>
          </a:xfrm>
        </p:spPr>
        <p:txBody>
          <a:bodyPr/>
          <a:lstStyle/>
          <a:p>
            <a:r>
              <a:rPr lang="en-US" altLang="ko-KR" smtClean="0">
                <a:solidFill>
                  <a:srgbClr val="000000"/>
                </a:solidFill>
              </a:rPr>
              <a:t>SPDAK2022</a:t>
            </a:r>
            <a:endParaRPr lang="en-US" altLang="ko-KR">
              <a:solidFill>
                <a:srgbClr val="000000"/>
              </a:solidFill>
            </a:endParaRP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55912" y="2780928"/>
            <a:ext cx="4398544" cy="297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47664" y="1052736"/>
            <a:ext cx="5689378" cy="461665"/>
          </a:xfrm>
          <a:prstGeom prst="rect">
            <a:avLst/>
          </a:prstGeom>
          <a:noFill/>
        </p:spPr>
        <p:txBody>
          <a:bodyPr wrap="none" rtlCol="0">
            <a:spAutoFit/>
          </a:bodyPr>
          <a:lstStyle/>
          <a:p>
            <a:r>
              <a:rPr lang="en-US" altLang="ko-KR" b="1" dirty="0">
                <a:solidFill>
                  <a:srgbClr val="FF00FF"/>
                </a:solidFill>
                <a:latin typeface="+mn-lt"/>
              </a:rPr>
              <a:t>V</a:t>
            </a:r>
            <a:r>
              <a:rPr lang="en-US" altLang="ko-KR" b="1" baseline="-25000" dirty="0">
                <a:solidFill>
                  <a:srgbClr val="FF00FF"/>
                </a:solidFill>
                <a:latin typeface="+mn-lt"/>
              </a:rPr>
              <a:t>bias </a:t>
            </a:r>
            <a:r>
              <a:rPr lang="en-US" altLang="ko-KR" b="1" dirty="0">
                <a:solidFill>
                  <a:srgbClr val="FF00FF"/>
                </a:solidFill>
                <a:latin typeface="+mn-lt"/>
              </a:rPr>
              <a:t>= </a:t>
            </a:r>
            <a:r>
              <a:rPr lang="en-US" altLang="ko-KR" b="1" dirty="0" smtClean="0">
                <a:solidFill>
                  <a:srgbClr val="FF00FF"/>
                </a:solidFill>
                <a:latin typeface="+mn-lt"/>
              </a:rPr>
              <a:t>21V</a:t>
            </a:r>
            <a:r>
              <a:rPr lang="en-US" altLang="ko-KR" b="1" dirty="0" smtClean="0">
                <a:solidFill>
                  <a:srgbClr val="0000FF"/>
                </a:solidFill>
                <a:latin typeface="+mn-lt"/>
              </a:rPr>
              <a:t>, </a:t>
            </a:r>
            <a:r>
              <a:rPr lang="en-US" altLang="ko-KR" b="1" dirty="0" smtClean="0">
                <a:latin typeface="+mn-lt"/>
              </a:rPr>
              <a:t>V</a:t>
            </a:r>
            <a:r>
              <a:rPr lang="en-US" altLang="ko-KR" b="1" baseline="-25000" dirty="0" smtClean="0">
                <a:latin typeface="+mn-lt"/>
              </a:rPr>
              <a:t>bias </a:t>
            </a:r>
            <a:r>
              <a:rPr lang="en-US" altLang="ko-KR" b="1" dirty="0">
                <a:latin typeface="+mn-lt"/>
              </a:rPr>
              <a:t>= </a:t>
            </a:r>
            <a:r>
              <a:rPr lang="en-US" altLang="ko-KR" b="1" dirty="0" smtClean="0">
                <a:latin typeface="+mn-lt"/>
              </a:rPr>
              <a:t>60V</a:t>
            </a:r>
            <a:r>
              <a:rPr lang="en-US" altLang="ko-KR" b="1" dirty="0" smtClean="0">
                <a:solidFill>
                  <a:srgbClr val="0000FF"/>
                </a:solidFill>
                <a:latin typeface="+mn-lt"/>
              </a:rPr>
              <a:t>, V</a:t>
            </a:r>
            <a:r>
              <a:rPr lang="en-US" altLang="ko-KR" b="1" baseline="-25000" dirty="0" smtClean="0">
                <a:solidFill>
                  <a:srgbClr val="0000FF"/>
                </a:solidFill>
                <a:latin typeface="+mn-lt"/>
              </a:rPr>
              <a:t>bias </a:t>
            </a:r>
            <a:r>
              <a:rPr lang="en-US" altLang="ko-KR" b="1" dirty="0">
                <a:solidFill>
                  <a:srgbClr val="0000FF"/>
                </a:solidFill>
                <a:latin typeface="+mn-lt"/>
              </a:rPr>
              <a:t>= </a:t>
            </a:r>
            <a:r>
              <a:rPr lang="en-US" altLang="ko-KR" b="1" dirty="0" smtClean="0">
                <a:solidFill>
                  <a:srgbClr val="0000FF"/>
                </a:solidFill>
                <a:latin typeface="+mn-lt"/>
              </a:rPr>
              <a:t>167V</a:t>
            </a:r>
          </a:p>
        </p:txBody>
      </p:sp>
      <p:sp>
        <p:nvSpPr>
          <p:cNvPr id="10" name="TextBox 9"/>
          <p:cNvSpPr txBox="1"/>
          <p:nvPr/>
        </p:nvSpPr>
        <p:spPr>
          <a:xfrm>
            <a:off x="4773292" y="3645024"/>
            <a:ext cx="1202573" cy="400110"/>
          </a:xfrm>
          <a:prstGeom prst="rect">
            <a:avLst/>
          </a:prstGeom>
          <a:noFill/>
        </p:spPr>
        <p:txBody>
          <a:bodyPr wrap="none" rtlCol="0">
            <a:spAutoFit/>
          </a:bodyPr>
          <a:lstStyle/>
          <a:p>
            <a:r>
              <a:rPr lang="en-US" altLang="ko-KR" sz="2000" dirty="0" smtClean="0">
                <a:latin typeface="+mn-lt"/>
              </a:rPr>
              <a:t>pedestal</a:t>
            </a:r>
          </a:p>
        </p:txBody>
      </p:sp>
      <p:cxnSp>
        <p:nvCxnSpPr>
          <p:cNvPr id="11" name="직선 연결선 10"/>
          <p:cNvCxnSpPr/>
          <p:nvPr/>
        </p:nvCxnSpPr>
        <p:spPr>
          <a:xfrm>
            <a:off x="5366564" y="4041370"/>
            <a:ext cx="129801" cy="4320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49428" y="5805264"/>
            <a:ext cx="710451" cy="400110"/>
          </a:xfrm>
          <a:prstGeom prst="rect">
            <a:avLst/>
          </a:prstGeom>
          <a:noFill/>
        </p:spPr>
        <p:txBody>
          <a:bodyPr wrap="none" rtlCol="0">
            <a:spAutoFit/>
          </a:bodyPr>
          <a:lstStyle/>
          <a:p>
            <a:r>
              <a:rPr lang="en-US" altLang="ko-KR" sz="2000" dirty="0" smtClean="0">
                <a:latin typeface="+mn-lt"/>
              </a:rPr>
              <a:t>ADC</a:t>
            </a:r>
            <a:endParaRPr lang="ko-KR" altLang="en-US" sz="2000" dirty="0">
              <a:latin typeface="+mn-lt"/>
            </a:endParaRPr>
          </a:p>
        </p:txBody>
      </p:sp>
      <p:sp>
        <p:nvSpPr>
          <p:cNvPr id="19" name="TextBox 18"/>
          <p:cNvSpPr txBox="1"/>
          <p:nvPr/>
        </p:nvSpPr>
        <p:spPr>
          <a:xfrm>
            <a:off x="4795981" y="2016488"/>
            <a:ext cx="3805850" cy="707886"/>
          </a:xfrm>
          <a:prstGeom prst="rect">
            <a:avLst/>
          </a:prstGeom>
          <a:noFill/>
        </p:spPr>
        <p:txBody>
          <a:bodyPr wrap="none" rtlCol="0">
            <a:spAutoFit/>
          </a:bodyPr>
          <a:lstStyle/>
          <a:p>
            <a:r>
              <a:rPr lang="en-US" altLang="ko-KR" sz="2000" dirty="0" smtClean="0">
                <a:latin typeface="+mn-lt"/>
              </a:rPr>
              <a:t>Signals fitted with Gaussians. </a:t>
            </a:r>
          </a:p>
          <a:p>
            <a:r>
              <a:rPr lang="en-US" altLang="ko-KR" sz="2000" dirty="0" smtClean="0">
                <a:solidFill>
                  <a:srgbClr val="FF0000"/>
                </a:solidFill>
                <a:latin typeface="+mn-lt"/>
              </a:rPr>
              <a:t>Use these fit results !</a:t>
            </a:r>
          </a:p>
        </p:txBody>
      </p:sp>
      <p:cxnSp>
        <p:nvCxnSpPr>
          <p:cNvPr id="21" name="직선 연결선 20"/>
          <p:cNvCxnSpPr/>
          <p:nvPr/>
        </p:nvCxnSpPr>
        <p:spPr>
          <a:xfrm>
            <a:off x="6474852" y="2748990"/>
            <a:ext cx="129801" cy="4320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2" y="2858724"/>
            <a:ext cx="4194076" cy="280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69118" y="3650812"/>
            <a:ext cx="1202573" cy="400110"/>
          </a:xfrm>
          <a:prstGeom prst="rect">
            <a:avLst/>
          </a:prstGeom>
          <a:noFill/>
        </p:spPr>
        <p:txBody>
          <a:bodyPr wrap="none" rtlCol="0">
            <a:spAutoFit/>
          </a:bodyPr>
          <a:lstStyle/>
          <a:p>
            <a:r>
              <a:rPr lang="en-US" altLang="ko-KR" sz="2000" dirty="0" smtClean="0">
                <a:latin typeface="+mn-lt"/>
              </a:rPr>
              <a:t>pedestal</a:t>
            </a:r>
          </a:p>
        </p:txBody>
      </p:sp>
      <p:cxnSp>
        <p:nvCxnSpPr>
          <p:cNvPr id="25" name="직선 연결선 24"/>
          <p:cNvCxnSpPr/>
          <p:nvPr/>
        </p:nvCxnSpPr>
        <p:spPr>
          <a:xfrm>
            <a:off x="962390" y="4052946"/>
            <a:ext cx="129801" cy="4320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66914" y="5768581"/>
            <a:ext cx="710451" cy="400110"/>
          </a:xfrm>
          <a:prstGeom prst="rect">
            <a:avLst/>
          </a:prstGeom>
          <a:noFill/>
        </p:spPr>
        <p:txBody>
          <a:bodyPr wrap="none" rtlCol="0">
            <a:spAutoFit/>
          </a:bodyPr>
          <a:lstStyle/>
          <a:p>
            <a:r>
              <a:rPr lang="en-US" altLang="ko-KR" sz="2000" dirty="0" smtClean="0">
                <a:latin typeface="+mn-lt"/>
              </a:rPr>
              <a:t>ADC</a:t>
            </a:r>
            <a:endParaRPr lang="ko-KR" altLang="en-US" sz="2000" dirty="0">
              <a:latin typeface="+mn-lt"/>
            </a:endParaRPr>
          </a:p>
        </p:txBody>
      </p:sp>
      <p:sp>
        <p:nvSpPr>
          <p:cNvPr id="27" name="TextBox 26"/>
          <p:cNvSpPr txBox="1"/>
          <p:nvPr/>
        </p:nvSpPr>
        <p:spPr>
          <a:xfrm>
            <a:off x="198853" y="2041104"/>
            <a:ext cx="4668266" cy="707886"/>
          </a:xfrm>
          <a:prstGeom prst="rect">
            <a:avLst/>
          </a:prstGeom>
          <a:noFill/>
        </p:spPr>
        <p:txBody>
          <a:bodyPr wrap="none" rtlCol="0">
            <a:spAutoFit/>
          </a:bodyPr>
          <a:lstStyle/>
          <a:p>
            <a:r>
              <a:rPr lang="en-US" altLang="ko-KR" sz="2000" dirty="0" smtClean="0">
                <a:latin typeface="+mn-lt"/>
              </a:rPr>
              <a:t>Signals fitted with Landau functions. </a:t>
            </a:r>
          </a:p>
          <a:p>
            <a:r>
              <a:rPr lang="en-US" altLang="ko-KR" sz="2000" dirty="0" smtClean="0">
                <a:solidFill>
                  <a:srgbClr val="FF0000"/>
                </a:solidFill>
                <a:latin typeface="+mn-lt"/>
              </a:rPr>
              <a:t>Not very good fits!</a:t>
            </a:r>
          </a:p>
        </p:txBody>
      </p:sp>
      <p:cxnSp>
        <p:nvCxnSpPr>
          <p:cNvPr id="28" name="직선 연결선 27"/>
          <p:cNvCxnSpPr/>
          <p:nvPr/>
        </p:nvCxnSpPr>
        <p:spPr>
          <a:xfrm>
            <a:off x="2042914" y="2754778"/>
            <a:ext cx="129801" cy="4320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135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Depletion depth vs. bias voltage</a:t>
            </a:r>
            <a:r>
              <a:rPr lang="en-US" altLang="ko-KR" baseline="-25000" dirty="0" smtClean="0"/>
              <a:t> </a:t>
            </a:r>
            <a:r>
              <a:rPr lang="en-US" altLang="ko-KR" dirty="0" smtClean="0"/>
              <a:t> </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35</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21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9768" y="1772816"/>
            <a:ext cx="6060584" cy="422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직선 연결선 7"/>
          <p:cNvCxnSpPr/>
          <p:nvPr/>
        </p:nvCxnSpPr>
        <p:spPr>
          <a:xfrm flipV="1">
            <a:off x="5326360" y="1628800"/>
            <a:ext cx="0" cy="43924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787" y="2636912"/>
            <a:ext cx="2706301" cy="223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751283" y="5616380"/>
            <a:ext cx="385042" cy="461665"/>
          </a:xfrm>
          <a:prstGeom prst="rect">
            <a:avLst/>
          </a:prstGeom>
          <a:noFill/>
        </p:spPr>
        <p:txBody>
          <a:bodyPr wrap="none" rtlCol="0">
            <a:spAutoFit/>
          </a:bodyPr>
          <a:lstStyle/>
          <a:p>
            <a:r>
              <a:rPr lang="en-US" altLang="ko-KR" dirty="0" smtClean="0">
                <a:latin typeface="+mn-lt"/>
              </a:rPr>
              <a:t>V</a:t>
            </a:r>
            <a:endParaRPr lang="ko-KR" altLang="en-US" dirty="0">
              <a:latin typeface="+mn-lt"/>
            </a:endParaRPr>
          </a:p>
        </p:txBody>
      </p:sp>
      <p:sp>
        <p:nvSpPr>
          <p:cNvPr id="13" name="TextBox 12"/>
          <p:cNvSpPr txBox="1"/>
          <p:nvPr/>
        </p:nvSpPr>
        <p:spPr>
          <a:xfrm>
            <a:off x="7680" y="1340768"/>
            <a:ext cx="3735318" cy="400110"/>
          </a:xfrm>
          <a:prstGeom prst="rect">
            <a:avLst/>
          </a:prstGeom>
          <a:noFill/>
        </p:spPr>
        <p:txBody>
          <a:bodyPr wrap="none" rtlCol="0">
            <a:spAutoFit/>
          </a:bodyPr>
          <a:lstStyle/>
          <a:p>
            <a:r>
              <a:rPr lang="en-US" altLang="ko-KR" sz="2000" dirty="0" smtClean="0">
                <a:latin typeface="+mn-lt"/>
              </a:rPr>
              <a:t>d </a:t>
            </a:r>
            <a:r>
              <a:rPr lang="en-US" altLang="ko-KR" sz="2000" dirty="0" smtClean="0">
                <a:latin typeface="바탕"/>
                <a:ea typeface="바탕"/>
              </a:rPr>
              <a:t>∝ </a:t>
            </a:r>
            <a:r>
              <a:rPr lang="en-US" altLang="ko-KR" sz="2000" dirty="0" smtClean="0">
                <a:latin typeface="+mn-lt"/>
              </a:rPr>
              <a:t>Peak</a:t>
            </a:r>
            <a:r>
              <a:rPr lang="en-US" altLang="ko-KR" sz="2000" baseline="-25000" dirty="0" smtClean="0">
                <a:latin typeface="+mn-lt"/>
              </a:rPr>
              <a:t>signal</a:t>
            </a:r>
            <a:r>
              <a:rPr lang="en-US" altLang="ko-KR" sz="2000" dirty="0" smtClean="0">
                <a:latin typeface="+mn-lt"/>
              </a:rPr>
              <a:t> – </a:t>
            </a:r>
            <a:r>
              <a:rPr lang="en-US" altLang="ko-KR" sz="2000" dirty="0" err="1" smtClean="0">
                <a:latin typeface="+mn-lt"/>
              </a:rPr>
              <a:t>Peak</a:t>
            </a:r>
            <a:r>
              <a:rPr lang="en-US" altLang="ko-KR" sz="2000" baseline="-25000" dirty="0" err="1" smtClean="0">
                <a:latin typeface="+mn-lt"/>
              </a:rPr>
              <a:t>ped</a:t>
            </a:r>
            <a:r>
              <a:rPr lang="en-US" altLang="ko-KR" sz="2000" baseline="-25000" dirty="0" smtClean="0">
                <a:latin typeface="+mn-lt"/>
              </a:rPr>
              <a:t> </a:t>
            </a:r>
            <a:r>
              <a:rPr lang="en-US" altLang="ko-KR" sz="2000" dirty="0">
                <a:latin typeface="+mn-lt"/>
              </a:rPr>
              <a:t> </a:t>
            </a:r>
            <a:r>
              <a:rPr lang="en-US" altLang="ko-KR" sz="2000" dirty="0" smtClean="0">
                <a:latin typeface="+mn-lt"/>
              </a:rPr>
              <a:t>(ADC)</a:t>
            </a:r>
            <a:r>
              <a:rPr lang="en-US" altLang="ko-KR" sz="2000" baseline="-25000" dirty="0" smtClean="0">
                <a:latin typeface="+mn-lt"/>
              </a:rPr>
              <a:t> </a:t>
            </a:r>
            <a:endParaRPr lang="ko-KR" altLang="en-US" sz="2000" dirty="0">
              <a:latin typeface="+mn-lt"/>
            </a:endParaRPr>
          </a:p>
        </p:txBody>
      </p:sp>
      <p:sp>
        <p:nvSpPr>
          <p:cNvPr id="3" name="TextBox 2"/>
          <p:cNvSpPr txBox="1"/>
          <p:nvPr/>
        </p:nvSpPr>
        <p:spPr>
          <a:xfrm>
            <a:off x="4935414" y="1311151"/>
            <a:ext cx="989373" cy="461665"/>
          </a:xfrm>
          <a:prstGeom prst="rect">
            <a:avLst/>
          </a:prstGeom>
          <a:noFill/>
        </p:spPr>
        <p:txBody>
          <a:bodyPr wrap="none" rtlCol="0">
            <a:spAutoFit/>
          </a:bodyPr>
          <a:lstStyle/>
          <a:p>
            <a:r>
              <a:rPr lang="en-US" altLang="ko-KR" dirty="0" smtClean="0">
                <a:solidFill>
                  <a:srgbClr val="FF0000"/>
                </a:solidFill>
                <a:latin typeface="+mn-lt"/>
              </a:rPr>
              <a:t>120 V</a:t>
            </a:r>
            <a:endParaRPr lang="ko-KR" altLang="en-US" dirty="0">
              <a:solidFill>
                <a:srgbClr val="FF0000"/>
              </a:solidFill>
              <a:latin typeface="+mn-lt"/>
            </a:endParaRPr>
          </a:p>
        </p:txBody>
      </p:sp>
    </p:spTree>
    <p:extLst>
      <p:ext uri="{BB962C8B-B14F-4D97-AF65-F5344CB8AC3E}">
        <p14:creationId xmlns:p14="http://schemas.microsoft.com/office/powerpoint/2010/main" val="1762313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p:cNvSpPr>
                <a:spLocks noGrp="1"/>
              </p:cNvSpPr>
              <p:nvPr>
                <p:ph type="title"/>
              </p:nvPr>
            </p:nvSpPr>
            <p:spPr/>
            <p:txBody>
              <a:bodyPr/>
              <a:lstStyle/>
              <a:p>
                <a:r>
                  <a:rPr lang="en-US" altLang="ko-KR" i="1" dirty="0" smtClean="0">
                    <a:ea typeface="바탕"/>
                  </a:rPr>
                  <a:t>w</a:t>
                </a:r>
                <a:r>
                  <a:rPr lang="en-US" altLang="ko-KR" baseline="-25000" dirty="0">
                    <a:ea typeface="바탕"/>
                  </a:rPr>
                  <a:t>dE/dx </a:t>
                </a:r>
                <a14:m>
                  <m:oMath xmlns:m="http://schemas.openxmlformats.org/officeDocument/2006/math">
                    <m:r>
                      <a:rPr lang="en-US" altLang="ko-KR" dirty="0">
                        <a:latin typeface="Cambria Math"/>
                        <a:ea typeface="바탕"/>
                      </a:rPr>
                      <m:t>=</m:t>
                    </m:r>
                    <m:r>
                      <a:rPr lang="en-US" altLang="ko-KR" b="1" i="0" dirty="0" smtClean="0">
                        <a:latin typeface="Cambria Math"/>
                        <a:ea typeface="바탕"/>
                      </a:rPr>
                      <m:t> </m:t>
                    </m:r>
                    <m:f>
                      <m:fPr>
                        <m:ctrlPr>
                          <a:rPr lang="en-US" altLang="ko-KR" i="1">
                            <a:latin typeface="Cambria Math"/>
                            <a:ea typeface="바탕"/>
                          </a:rPr>
                        </m:ctrlPr>
                      </m:fPr>
                      <m:num>
                        <m:sSub>
                          <m:sSubPr>
                            <m:ctrlPr>
                              <a:rPr lang="en-US" altLang="ko-KR" i="1">
                                <a:latin typeface="Cambria Math"/>
                                <a:ea typeface="바탕"/>
                              </a:rPr>
                            </m:ctrlPr>
                          </m:sSubPr>
                          <m:e>
                            <m:r>
                              <a:rPr lang="ko-KR" altLang="en-US" i="1">
                                <a:latin typeface="Cambria Math"/>
                                <a:ea typeface="바탕"/>
                              </a:rPr>
                              <m:t>𝜎</m:t>
                            </m:r>
                          </m:e>
                          <m:sub>
                            <m:r>
                              <a:rPr lang="en-US" altLang="ko-KR" b="0" i="1">
                                <a:latin typeface="Cambria Math"/>
                                <a:ea typeface="바탕"/>
                              </a:rPr>
                              <m:t>𝐺</m:t>
                            </m:r>
                          </m:sub>
                        </m:sSub>
                      </m:num>
                      <m:den>
                        <m:rad>
                          <m:radPr>
                            <m:degHide m:val="on"/>
                            <m:ctrlPr>
                              <a:rPr lang="en-US" altLang="ko-KR" i="1">
                                <a:latin typeface="Cambria Math"/>
                                <a:ea typeface="바탕"/>
                              </a:rPr>
                            </m:ctrlPr>
                          </m:radPr>
                          <m:deg/>
                          <m:e>
                            <m:r>
                              <a:rPr lang="en-US" altLang="ko-KR" b="0" i="1">
                                <a:latin typeface="Cambria Math"/>
                                <a:ea typeface="바탕"/>
                              </a:rPr>
                              <m:t>𝑉</m:t>
                            </m:r>
                          </m:e>
                        </m:rad>
                      </m:den>
                    </m:f>
                  </m:oMath>
                </a14:m>
                <a:r>
                  <a:rPr lang="en-US" altLang="ko-KR" dirty="0" smtClean="0">
                    <a:latin typeface="+mn-lt"/>
                    <a:ea typeface="바탕"/>
                  </a:rPr>
                  <a:t> </a:t>
                </a:r>
                <a:r>
                  <a:rPr lang="en-US" altLang="ko-KR" dirty="0" smtClean="0">
                    <a:latin typeface="+mn-lt"/>
                  </a:rPr>
                  <a:t>vs</a:t>
                </a:r>
                <a:r>
                  <a:rPr lang="en-US" altLang="ko-KR" dirty="0">
                    <a:latin typeface="+mn-lt"/>
                  </a:rPr>
                  <a:t>. </a:t>
                </a:r>
                <a14:m>
                  <m:oMath xmlns:m="http://schemas.openxmlformats.org/officeDocument/2006/math">
                    <m:rad>
                      <m:radPr>
                        <m:ctrlPr>
                          <a:rPr lang="en-US" altLang="ko-KR" i="1">
                            <a:latin typeface="Cambria Math"/>
                          </a:rPr>
                        </m:ctrlPr>
                      </m:radPr>
                      <m:deg>
                        <m:r>
                          <m:rPr>
                            <m:brk m:alnAt="7"/>
                          </m:rPr>
                          <a:rPr lang="en-US" altLang="ko-KR" b="0" i="1">
                            <a:latin typeface="Cambria Math"/>
                          </a:rPr>
                          <m:t>4</m:t>
                        </m:r>
                      </m:deg>
                      <m:e>
                        <m:r>
                          <a:rPr lang="en-US" altLang="ko-KR" b="0" i="1">
                            <a:latin typeface="Cambria Math"/>
                          </a:rPr>
                          <m:t>𝑉</m:t>
                        </m:r>
                      </m:e>
                    </m:rad>
                  </m:oMath>
                </a14:m>
                <a:r>
                  <a:rPr lang="en-US" altLang="ko-KR" dirty="0">
                    <a:latin typeface="+mn-lt"/>
                  </a:rPr>
                  <a:t> </a:t>
                </a:r>
                <a:endParaRPr lang="ko-KR" altLang="en-US" dirty="0">
                  <a:latin typeface="+mn-lt"/>
                </a:endParaRPr>
              </a:p>
            </p:txBody>
          </p:sp>
        </mc:Choice>
        <mc:Fallback xmlns="">
          <p:sp>
            <p:nvSpPr>
              <p:cNvPr id="2" name="제목 1"/>
              <p:cNvSpPr>
                <a:spLocks noGrp="1" noRot="1" noChangeAspect="1" noMove="1" noResize="1" noEditPoints="1" noAdjustHandles="1" noChangeArrowheads="1" noChangeShapeType="1" noTextEdit="1"/>
              </p:cNvSpPr>
              <p:nvPr>
                <p:ph type="title"/>
              </p:nvPr>
            </p:nvSpPr>
            <p:spPr>
              <a:blipFill rotWithShape="1">
                <a:blip r:embed="rId2"/>
                <a:stretch>
                  <a:fillRect t="-27059" b="-38824"/>
                </a:stretch>
              </a:blipFill>
            </p:spPr>
            <p:txBody>
              <a:bodyPr/>
              <a:lstStyle/>
              <a:p>
                <a:r>
                  <a:rPr lang="ko-KR" altLang="en-US">
                    <a:noFill/>
                  </a:rPr>
                  <a:t> </a:t>
                </a:r>
              </a:p>
            </p:txBody>
          </p:sp>
        </mc:Fallback>
      </mc:AlternateContent>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36</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mc:AlternateContent xmlns:mc="http://schemas.openxmlformats.org/markup-compatibility/2006" xmlns:a14="http://schemas.microsoft.com/office/drawing/2010/main">
        <mc:Choice Requires="a14">
          <p:sp>
            <p:nvSpPr>
              <p:cNvPr id="8" name="TextBox 7"/>
              <p:cNvSpPr txBox="1"/>
              <p:nvPr/>
            </p:nvSpPr>
            <p:spPr>
              <a:xfrm>
                <a:off x="7646889" y="5811552"/>
                <a:ext cx="1491819" cy="5125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ctrlPr>
                            <a:rPr lang="en-US" altLang="ko-KR" i="1" smtClean="0">
                              <a:latin typeface="Cambria Math"/>
                            </a:rPr>
                          </m:ctrlPr>
                        </m:radPr>
                        <m:deg>
                          <m:r>
                            <m:rPr>
                              <m:brk m:alnAt="7"/>
                            </m:rPr>
                            <a:rPr lang="en-US" altLang="ko-KR" b="0" i="1" smtClean="0">
                              <a:latin typeface="Cambria Math"/>
                            </a:rPr>
                            <m:t>4</m:t>
                          </m:r>
                        </m:deg>
                        <m:e>
                          <m:r>
                            <a:rPr lang="en-US" altLang="ko-KR" b="0" i="1" smtClean="0">
                              <a:latin typeface="Cambria Math"/>
                            </a:rPr>
                            <m:t>𝑉</m:t>
                          </m:r>
                        </m:e>
                      </m:rad>
                      <m:r>
                        <a:rPr lang="en-US" altLang="ko-KR" i="1">
                          <a:latin typeface="Cambria Math"/>
                          <a:ea typeface="Cambria Math"/>
                        </a:rPr>
                        <m:t>∝</m:t>
                      </m:r>
                      <m:rad>
                        <m:radPr>
                          <m:degHide m:val="on"/>
                          <m:ctrlPr>
                            <a:rPr lang="en-US" altLang="ko-KR" i="1" smtClean="0">
                              <a:latin typeface="Cambria Math"/>
                              <a:ea typeface="Cambria Math"/>
                            </a:rPr>
                          </m:ctrlPr>
                        </m:radPr>
                        <m:deg/>
                        <m:e>
                          <m:r>
                            <a:rPr lang="en-US" altLang="ko-KR" b="0" i="1" smtClean="0">
                              <a:latin typeface="Cambria Math"/>
                              <a:ea typeface="Cambria Math"/>
                            </a:rPr>
                            <m:t>𝑑</m:t>
                          </m:r>
                        </m:e>
                      </m:rad>
                    </m:oMath>
                  </m:oMathPara>
                </a14:m>
                <a:endParaRPr lang="ko-KR" altLang="en-US" dirty="0">
                  <a:latin typeface="+mn-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646889" y="5811552"/>
                <a:ext cx="1491819" cy="512576"/>
              </a:xfrm>
              <a:prstGeom prst="rect">
                <a:avLst/>
              </a:prstGeom>
              <a:blipFill rotWithShape="1">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p:cNvSpPr/>
              <p:nvPr/>
            </p:nvSpPr>
            <p:spPr>
              <a:xfrm>
                <a:off x="179512" y="1640924"/>
                <a:ext cx="2729273" cy="650756"/>
              </a:xfrm>
              <a:prstGeom prst="rect">
                <a:avLst/>
              </a:prstGeom>
            </p:spPr>
            <p:txBody>
              <a:bodyPr wrap="none">
                <a:spAutoFit/>
              </a:bodyPr>
              <a:lstStyle/>
              <a:p>
                <a14:m>
                  <m:oMath xmlns:m="http://schemas.openxmlformats.org/officeDocument/2006/math">
                    <m:f>
                      <m:fPr>
                        <m:ctrlPr>
                          <a:rPr lang="en-US" altLang="ko-KR" i="1" smtClean="0">
                            <a:latin typeface="Cambria Math"/>
                            <a:ea typeface="바탕"/>
                          </a:rPr>
                        </m:ctrlPr>
                      </m:fPr>
                      <m:num>
                        <m:sSub>
                          <m:sSubPr>
                            <m:ctrlPr>
                              <a:rPr lang="en-US" altLang="ko-KR" i="1" smtClean="0">
                                <a:latin typeface="Cambria Math"/>
                                <a:ea typeface="바탕"/>
                              </a:rPr>
                            </m:ctrlPr>
                          </m:sSubPr>
                          <m:e>
                            <m:r>
                              <a:rPr lang="ko-KR" altLang="en-US" i="1" smtClean="0">
                                <a:latin typeface="Cambria Math"/>
                                <a:ea typeface="바탕"/>
                              </a:rPr>
                              <m:t>𝜎</m:t>
                            </m:r>
                          </m:e>
                          <m:sub>
                            <m:r>
                              <a:rPr lang="en-US" altLang="ko-KR" b="0" i="1" smtClean="0">
                                <a:latin typeface="Cambria Math"/>
                                <a:ea typeface="바탕"/>
                              </a:rPr>
                              <m:t>𝐺</m:t>
                            </m:r>
                          </m:sub>
                        </m:sSub>
                      </m:num>
                      <m:den>
                        <m:rad>
                          <m:radPr>
                            <m:degHide m:val="on"/>
                            <m:ctrlPr>
                              <a:rPr lang="en-US" altLang="ko-KR" i="1" smtClean="0">
                                <a:latin typeface="Cambria Math"/>
                                <a:ea typeface="바탕"/>
                              </a:rPr>
                            </m:ctrlPr>
                          </m:radPr>
                          <m:deg/>
                          <m:e>
                            <m:r>
                              <a:rPr lang="en-US" altLang="ko-KR" b="0" i="1" smtClean="0">
                                <a:latin typeface="Cambria Math"/>
                                <a:ea typeface="바탕"/>
                              </a:rPr>
                              <m:t>𝑉</m:t>
                            </m:r>
                          </m:e>
                        </m:rad>
                      </m:den>
                    </m:f>
                    <m:r>
                      <a:rPr lang="en-US" altLang="ko-KR" i="1">
                        <a:latin typeface="Cambria Math"/>
                        <a:ea typeface="바탕"/>
                      </a:rPr>
                      <m:t>∝</m:t>
                    </m:r>
                    <m:r>
                      <a:rPr lang="en-US" altLang="ko-KR" b="0" i="1" smtClean="0">
                        <a:latin typeface="Cambria Math"/>
                        <a:ea typeface="바탕"/>
                      </a:rPr>
                      <m:t> </m:t>
                    </m:r>
                    <m:f>
                      <m:fPr>
                        <m:ctrlPr>
                          <a:rPr lang="en-US" altLang="ko-KR" b="0" i="1" smtClean="0">
                            <a:latin typeface="Cambria Math"/>
                            <a:ea typeface="바탕"/>
                          </a:rPr>
                        </m:ctrlPr>
                      </m:fPr>
                      <m:num>
                        <m:sSub>
                          <m:sSubPr>
                            <m:ctrlPr>
                              <a:rPr lang="en-US" altLang="ko-KR" i="1">
                                <a:latin typeface="Cambria Math"/>
                                <a:ea typeface="바탕"/>
                              </a:rPr>
                            </m:ctrlPr>
                          </m:sSubPr>
                          <m:e>
                            <m:r>
                              <a:rPr lang="ko-KR" altLang="en-US" i="1">
                                <a:latin typeface="Cambria Math"/>
                                <a:ea typeface="바탕"/>
                              </a:rPr>
                              <m:t>𝜎</m:t>
                            </m:r>
                          </m:e>
                          <m:sub>
                            <m:r>
                              <a:rPr lang="en-US" altLang="ko-KR" i="1">
                                <a:latin typeface="Cambria Math"/>
                                <a:ea typeface="바탕"/>
                              </a:rPr>
                              <m:t>𝐺</m:t>
                            </m:r>
                          </m:sub>
                        </m:sSub>
                      </m:num>
                      <m:den>
                        <m:r>
                          <a:rPr lang="en-US" altLang="ko-KR" b="0" i="1" smtClean="0">
                            <a:latin typeface="Cambria Math"/>
                            <a:ea typeface="바탕"/>
                          </a:rPr>
                          <m:t>𝑑</m:t>
                        </m:r>
                      </m:den>
                    </m:f>
                    <m:r>
                      <a:rPr lang="en-US" altLang="ko-KR" i="1">
                        <a:latin typeface="Cambria Math"/>
                        <a:ea typeface="Cambria Math"/>
                      </a:rPr>
                      <m:t>∝</m:t>
                    </m:r>
                    <m:r>
                      <a:rPr lang="en-US" altLang="ko-KR" b="0" i="1" smtClean="0">
                        <a:latin typeface="Cambria Math"/>
                        <a:ea typeface="Cambria Math"/>
                      </a:rPr>
                      <m:t> </m:t>
                    </m:r>
                    <m:f>
                      <m:fPr>
                        <m:ctrlPr>
                          <a:rPr lang="en-US" altLang="ko-KR" b="0" i="1" smtClean="0">
                            <a:latin typeface="Cambria Math"/>
                            <a:ea typeface="Cambria Math"/>
                          </a:rPr>
                        </m:ctrlPr>
                      </m:fPr>
                      <m:num>
                        <m:sSub>
                          <m:sSubPr>
                            <m:ctrlPr>
                              <a:rPr lang="en-US" altLang="ko-KR" b="0" i="1" smtClean="0">
                                <a:latin typeface="Cambria Math"/>
                                <a:ea typeface="Cambria Math"/>
                              </a:rPr>
                            </m:ctrlPr>
                          </m:sSubPr>
                          <m:e>
                            <m:r>
                              <a:rPr lang="ko-KR" altLang="en-US" b="0" i="1" smtClean="0">
                                <a:latin typeface="Cambria Math"/>
                                <a:ea typeface="Cambria Math"/>
                              </a:rPr>
                              <m:t>𝜎</m:t>
                            </m:r>
                          </m:e>
                          <m:sub>
                            <m:r>
                              <a:rPr lang="en-US" altLang="ko-KR" b="0" i="1" smtClean="0">
                                <a:latin typeface="Cambria Math"/>
                                <a:ea typeface="Cambria Math"/>
                              </a:rPr>
                              <m:t>𝐺</m:t>
                            </m:r>
                          </m:sub>
                        </m:sSub>
                        <m:r>
                          <a:rPr lang="en-US" altLang="ko-KR" b="0" i="0" smtClean="0">
                            <a:latin typeface="Cambria Math"/>
                            <a:ea typeface="Cambria Math"/>
                          </a:rPr>
                          <m:t>@</m:t>
                        </m:r>
                        <m:r>
                          <a:rPr lang="en-US" altLang="ko-KR" b="0" i="0" smtClean="0">
                            <a:latin typeface="Cambria Math"/>
                            <a:ea typeface="바탕"/>
                          </a:rPr>
                          <m:t>12</m:t>
                        </m:r>
                        <m:r>
                          <m:rPr>
                            <m:sty m:val="p"/>
                          </m:rPr>
                          <a:rPr lang="en-US" altLang="ko-KR" b="0" i="0" smtClean="0">
                            <a:latin typeface="Cambria Math"/>
                            <a:ea typeface="바탕"/>
                          </a:rPr>
                          <m:t>V</m:t>
                        </m:r>
                      </m:num>
                      <m:den>
                        <m:rad>
                          <m:radPr>
                            <m:degHide m:val="on"/>
                            <m:ctrlPr>
                              <a:rPr lang="en-US" altLang="ko-KR" b="0" i="1" smtClean="0">
                                <a:latin typeface="Cambria Math"/>
                                <a:ea typeface="Cambria Math"/>
                              </a:rPr>
                            </m:ctrlPr>
                          </m:radPr>
                          <m:deg/>
                          <m:e>
                            <m:r>
                              <a:rPr lang="en-US" altLang="ko-KR" b="0" i="1" smtClean="0">
                                <a:latin typeface="Cambria Math"/>
                                <a:ea typeface="Cambria Math"/>
                              </a:rPr>
                              <m:t>𝑑</m:t>
                            </m:r>
                          </m:e>
                        </m:rad>
                      </m:den>
                    </m:f>
                  </m:oMath>
                </a14:m>
                <a:r>
                  <a:rPr lang="en-US" altLang="ko-KR" dirty="0" smtClean="0">
                    <a:latin typeface="+mn-lt"/>
                  </a:rPr>
                  <a:t> </a:t>
                </a:r>
                <a:endParaRPr lang="ko-KR" altLang="en-US" dirty="0">
                  <a:latin typeface="+mn-lt"/>
                </a:endParaRPr>
              </a:p>
            </p:txBody>
          </p:sp>
        </mc:Choice>
        <mc:Fallback xmlns="">
          <p:sp>
            <p:nvSpPr>
              <p:cNvPr id="9" name="직사각형 8"/>
              <p:cNvSpPr>
                <a:spLocks noRot="1" noChangeAspect="1" noMove="1" noResize="1" noEditPoints="1" noAdjustHandles="1" noChangeArrowheads="1" noChangeShapeType="1" noTextEdit="1"/>
              </p:cNvSpPr>
              <p:nvPr/>
            </p:nvSpPr>
            <p:spPr>
              <a:xfrm>
                <a:off x="179512" y="1640924"/>
                <a:ext cx="2729273" cy="650756"/>
              </a:xfrm>
              <a:prstGeom prst="rect">
                <a:avLst/>
              </a:prstGeom>
              <a:blipFill rotWithShape="1">
                <a:blip r:embed="rId4"/>
                <a:stretch>
                  <a:fillRect/>
                </a:stretch>
              </a:blipFill>
            </p:spPr>
            <p:txBody>
              <a:bodyPr/>
              <a:lstStyle/>
              <a:p>
                <a:r>
                  <a:rPr lang="ko-KR" altLang="en-US">
                    <a:noFill/>
                  </a:rPr>
                  <a:t> </a:t>
                </a:r>
              </a:p>
            </p:txBody>
          </p:sp>
        </mc:Fallback>
      </mc:AlternateContent>
      <p:pic>
        <p:nvPicPr>
          <p:cNvPr id="972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283160"/>
            <a:ext cx="5464516" cy="377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직선 연결선 10"/>
          <p:cNvCxnSpPr/>
          <p:nvPr/>
        </p:nvCxnSpPr>
        <p:spPr>
          <a:xfrm flipV="1">
            <a:off x="6567875" y="2003648"/>
            <a:ext cx="0" cy="41764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62355" y="1818982"/>
            <a:ext cx="790601" cy="369332"/>
          </a:xfrm>
          <a:prstGeom prst="rect">
            <a:avLst/>
          </a:prstGeom>
          <a:solidFill>
            <a:schemeClr val="bg1"/>
          </a:solidFill>
        </p:spPr>
        <p:txBody>
          <a:bodyPr wrap="none" rtlCol="0">
            <a:spAutoFit/>
          </a:bodyPr>
          <a:lstStyle/>
          <a:p>
            <a:r>
              <a:rPr lang="en-US" altLang="ko-KR" sz="1800" dirty="0" smtClean="0">
                <a:solidFill>
                  <a:srgbClr val="FF0000"/>
                </a:solidFill>
                <a:latin typeface="+mn-lt"/>
              </a:rPr>
              <a:t>120 V</a:t>
            </a:r>
            <a:endParaRPr lang="ko-KR" altLang="en-US" sz="1800" dirty="0">
              <a:solidFill>
                <a:srgbClr val="FF0000"/>
              </a:solidFill>
              <a:latin typeface="+mn-lt"/>
            </a:endParaRPr>
          </a:p>
        </p:txBody>
      </p:sp>
      <p:sp>
        <p:nvSpPr>
          <p:cNvPr id="10" name="TextBox 9"/>
          <p:cNvSpPr txBox="1"/>
          <p:nvPr/>
        </p:nvSpPr>
        <p:spPr>
          <a:xfrm>
            <a:off x="2987824" y="1186696"/>
            <a:ext cx="3291286" cy="492443"/>
          </a:xfrm>
          <a:prstGeom prst="rect">
            <a:avLst/>
          </a:prstGeom>
          <a:noFill/>
        </p:spPr>
        <p:txBody>
          <a:bodyPr wrap="none" rtlCol="0">
            <a:spAutoFit/>
          </a:bodyPr>
          <a:lstStyle/>
          <a:p>
            <a:r>
              <a:rPr lang="en-US" altLang="ko-KR" sz="2600" dirty="0" smtClean="0">
                <a:latin typeface="+mn-lt"/>
              </a:rPr>
              <a:t>1/x form expected !</a:t>
            </a:r>
            <a:endParaRPr lang="ko-KR" altLang="en-US" sz="2600" dirty="0">
              <a:latin typeface="+mn-lt"/>
            </a:endParaRPr>
          </a:p>
        </p:txBody>
      </p:sp>
    </p:spTree>
    <p:extLst>
      <p:ext uri="{BB962C8B-B14F-4D97-AF65-F5344CB8AC3E}">
        <p14:creationId xmlns:p14="http://schemas.microsoft.com/office/powerpoint/2010/main" val="3770719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Pedestal width vs. bias voltage</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37</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52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743829"/>
            <a:ext cx="6264696" cy="422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46848" y="1916832"/>
            <a:ext cx="1967205" cy="461665"/>
          </a:xfrm>
          <a:prstGeom prst="rect">
            <a:avLst/>
          </a:prstGeom>
          <a:noFill/>
        </p:spPr>
        <p:txBody>
          <a:bodyPr wrap="none" rtlCol="0">
            <a:spAutoFit/>
          </a:bodyPr>
          <a:lstStyle/>
          <a:p>
            <a:r>
              <a:rPr lang="en-US" altLang="ko-KR" b="1" dirty="0" smtClean="0">
                <a:solidFill>
                  <a:srgbClr val="0000FF"/>
                </a:solidFill>
                <a:latin typeface="+mn-lt"/>
              </a:rPr>
              <a:t>V</a:t>
            </a:r>
            <a:r>
              <a:rPr lang="en-US" altLang="ko-KR" b="1" baseline="-25000" dirty="0" smtClean="0">
                <a:solidFill>
                  <a:srgbClr val="0000FF"/>
                </a:solidFill>
                <a:latin typeface="+mn-lt"/>
              </a:rPr>
              <a:t>bias </a:t>
            </a:r>
            <a:r>
              <a:rPr lang="en-US" altLang="ko-KR" b="1" dirty="0">
                <a:solidFill>
                  <a:srgbClr val="0000FF"/>
                </a:solidFill>
                <a:latin typeface="+mn-lt"/>
              </a:rPr>
              <a:t>= </a:t>
            </a:r>
            <a:r>
              <a:rPr lang="en-US" altLang="ko-KR" b="1" dirty="0" smtClean="0">
                <a:solidFill>
                  <a:srgbClr val="0000FF"/>
                </a:solidFill>
                <a:latin typeface="+mn-lt"/>
              </a:rPr>
              <a:t>167V</a:t>
            </a:r>
          </a:p>
        </p:txBody>
      </p:sp>
      <p:cxnSp>
        <p:nvCxnSpPr>
          <p:cNvPr id="9" name="직선 화살표 연결선 8"/>
          <p:cNvCxnSpPr/>
          <p:nvPr/>
        </p:nvCxnSpPr>
        <p:spPr>
          <a:xfrm flipV="1">
            <a:off x="4741664" y="2492896"/>
            <a:ext cx="406400" cy="86409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60154" y="1888331"/>
            <a:ext cx="1592103" cy="461665"/>
          </a:xfrm>
          <a:prstGeom prst="rect">
            <a:avLst/>
          </a:prstGeom>
          <a:noFill/>
        </p:spPr>
        <p:txBody>
          <a:bodyPr wrap="none" rtlCol="0">
            <a:spAutoFit/>
          </a:bodyPr>
          <a:lstStyle/>
          <a:p>
            <a:r>
              <a:rPr lang="en-US" altLang="ko-KR" b="1" dirty="0" smtClean="0">
                <a:solidFill>
                  <a:srgbClr val="0033CC"/>
                </a:solidFill>
                <a:latin typeface="+mn-lt"/>
              </a:rPr>
              <a:t>V</a:t>
            </a:r>
            <a:r>
              <a:rPr lang="en-US" altLang="ko-KR" b="1" baseline="-25000" dirty="0" smtClean="0">
                <a:solidFill>
                  <a:srgbClr val="0033CC"/>
                </a:solidFill>
                <a:latin typeface="+mn-lt"/>
              </a:rPr>
              <a:t>bias </a:t>
            </a:r>
            <a:r>
              <a:rPr lang="en-US" altLang="ko-KR" b="1" dirty="0">
                <a:solidFill>
                  <a:srgbClr val="0033CC"/>
                </a:solidFill>
                <a:latin typeface="+mn-lt"/>
              </a:rPr>
              <a:t>= </a:t>
            </a:r>
            <a:r>
              <a:rPr lang="en-US" altLang="ko-KR" b="1" dirty="0" smtClean="0">
                <a:solidFill>
                  <a:srgbClr val="0033CC"/>
                </a:solidFill>
                <a:latin typeface="+mn-lt"/>
              </a:rPr>
              <a:t>0V</a:t>
            </a:r>
          </a:p>
        </p:txBody>
      </p:sp>
      <p:cxnSp>
        <p:nvCxnSpPr>
          <p:cNvPr id="12" name="직선 화살표 연결선 11"/>
          <p:cNvCxnSpPr/>
          <p:nvPr/>
        </p:nvCxnSpPr>
        <p:spPr>
          <a:xfrm flipH="1" flipV="1">
            <a:off x="2843809" y="2349997"/>
            <a:ext cx="288032" cy="1295027"/>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71600" y="980728"/>
            <a:ext cx="4464496" cy="400110"/>
          </a:xfrm>
          <a:prstGeom prst="rect">
            <a:avLst/>
          </a:prstGeom>
          <a:noFill/>
        </p:spPr>
        <p:txBody>
          <a:bodyPr wrap="square" rtlCol="0">
            <a:spAutoFit/>
          </a:bodyPr>
          <a:lstStyle/>
          <a:p>
            <a:pPr algn="ctr"/>
            <a:r>
              <a:rPr lang="en-US" altLang="ko-KR" sz="2000" dirty="0" smtClean="0">
                <a:solidFill>
                  <a:srgbClr val="FF0000"/>
                </a:solidFill>
                <a:latin typeface="+mn-lt"/>
              </a:rPr>
              <a:t>Why </a:t>
            </a:r>
            <a:r>
              <a:rPr lang="el-GR" altLang="ko-KR" sz="2000" b="1" dirty="0" smtClean="0">
                <a:solidFill>
                  <a:srgbClr val="FF0000"/>
                </a:solidFill>
                <a:latin typeface="+mn-lt"/>
                <a:ea typeface="바탕"/>
              </a:rPr>
              <a:t>σ</a:t>
            </a:r>
            <a:r>
              <a:rPr lang="en-US" altLang="ko-KR" sz="2000" b="1" baseline="-25000" dirty="0" err="1" smtClean="0">
                <a:solidFill>
                  <a:srgbClr val="FF0000"/>
                </a:solidFill>
                <a:latin typeface="+mn-lt"/>
              </a:rPr>
              <a:t>ped</a:t>
            </a:r>
            <a:r>
              <a:rPr lang="en-US" altLang="ko-KR" sz="2000" dirty="0" smtClean="0">
                <a:solidFill>
                  <a:srgbClr val="FF0000"/>
                </a:solidFill>
                <a:latin typeface="+mn-lt"/>
              </a:rPr>
              <a:t> @ OV &gt;&gt; </a:t>
            </a:r>
            <a:r>
              <a:rPr lang="el-GR" altLang="ko-KR" sz="2000" b="1" dirty="0" smtClean="0">
                <a:solidFill>
                  <a:srgbClr val="FF0000"/>
                </a:solidFill>
                <a:latin typeface="+mn-lt"/>
                <a:ea typeface="바탕"/>
              </a:rPr>
              <a:t>σ</a:t>
            </a:r>
            <a:r>
              <a:rPr lang="en-US" altLang="ko-KR" sz="2000" b="1" baseline="-25000" dirty="0" err="1" smtClean="0">
                <a:solidFill>
                  <a:srgbClr val="FF0000"/>
                </a:solidFill>
                <a:latin typeface="+mn-lt"/>
              </a:rPr>
              <a:t>ped</a:t>
            </a:r>
            <a:r>
              <a:rPr lang="en-US" altLang="ko-KR" sz="2000" dirty="0" smtClean="0">
                <a:solidFill>
                  <a:srgbClr val="FF0000"/>
                </a:solidFill>
                <a:latin typeface="+mn-lt"/>
              </a:rPr>
              <a:t> @ 167V?  </a:t>
            </a:r>
            <a:endParaRPr lang="en-US" altLang="ko-KR" sz="2000" dirty="0" smtClean="0">
              <a:solidFill>
                <a:srgbClr val="0000FF"/>
              </a:solidFill>
              <a:latin typeface="+mn-lt"/>
            </a:endParaRPr>
          </a:p>
        </p:txBody>
      </p:sp>
      <p:sp>
        <p:nvSpPr>
          <p:cNvPr id="25" name="TextBox 24"/>
          <p:cNvSpPr txBox="1"/>
          <p:nvPr/>
        </p:nvSpPr>
        <p:spPr>
          <a:xfrm>
            <a:off x="4149581" y="5949280"/>
            <a:ext cx="710451" cy="400110"/>
          </a:xfrm>
          <a:prstGeom prst="rect">
            <a:avLst/>
          </a:prstGeom>
          <a:noFill/>
        </p:spPr>
        <p:txBody>
          <a:bodyPr wrap="none" rtlCol="0">
            <a:spAutoFit/>
          </a:bodyPr>
          <a:lstStyle/>
          <a:p>
            <a:r>
              <a:rPr lang="en-US" altLang="ko-KR" sz="2000" dirty="0" smtClean="0">
                <a:latin typeface="+mn-lt"/>
              </a:rPr>
              <a:t>ADC</a:t>
            </a:r>
            <a:endParaRPr lang="ko-KR" altLang="en-US" sz="2000" dirty="0">
              <a:latin typeface="+mn-lt"/>
            </a:endParaRPr>
          </a:p>
        </p:txBody>
      </p:sp>
      <p:sp>
        <p:nvSpPr>
          <p:cNvPr id="27" name="TextBox 26"/>
          <p:cNvSpPr txBox="1"/>
          <p:nvPr/>
        </p:nvSpPr>
        <p:spPr>
          <a:xfrm>
            <a:off x="5278330" y="980728"/>
            <a:ext cx="3062057" cy="400110"/>
          </a:xfrm>
          <a:prstGeom prst="rect">
            <a:avLst/>
          </a:prstGeom>
          <a:noFill/>
          <a:ln w="25400">
            <a:solidFill>
              <a:srgbClr val="66FF33"/>
            </a:solidFill>
          </a:ln>
        </p:spPr>
        <p:txBody>
          <a:bodyPr wrap="none" rtlCol="0">
            <a:spAutoFit/>
          </a:bodyPr>
          <a:lstStyle/>
          <a:p>
            <a:r>
              <a:rPr lang="en-US" altLang="ko-KR" sz="2000" dirty="0">
                <a:solidFill>
                  <a:srgbClr val="0000FF"/>
                </a:solidFill>
                <a:latin typeface="+mj-lt"/>
              </a:rPr>
              <a:t>Practically Useful</a:t>
            </a:r>
            <a:r>
              <a:rPr lang="en-US" altLang="ko-KR" sz="2000" dirty="0" smtClean="0">
                <a:solidFill>
                  <a:srgbClr val="0000FF"/>
                </a:solidFill>
                <a:latin typeface="+mj-lt"/>
              </a:rPr>
              <a:t>! How?</a:t>
            </a:r>
            <a:endParaRPr lang="en-US" altLang="ko-KR" sz="2000" dirty="0">
              <a:solidFill>
                <a:srgbClr val="0000FF"/>
              </a:solidFill>
              <a:latin typeface="+mj-lt"/>
            </a:endParaRPr>
          </a:p>
        </p:txBody>
      </p:sp>
    </p:spTree>
    <p:extLst>
      <p:ext uri="{BB962C8B-B14F-4D97-AF65-F5344CB8AC3E}">
        <p14:creationId xmlns:p14="http://schemas.microsoft.com/office/powerpoint/2010/main" val="2004066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제목 1"/>
          <p:cNvSpPr>
            <a:spLocks noGrp="1"/>
          </p:cNvSpPr>
          <p:nvPr>
            <p:ph type="title"/>
          </p:nvPr>
        </p:nvSpPr>
        <p:spPr/>
        <p:txBody>
          <a:bodyPr/>
          <a:lstStyle/>
          <a:p>
            <a:pPr eaLnBrk="1" hangingPunct="1"/>
            <a:r>
              <a:rPr lang="en-US" altLang="ko-KR" dirty="0" smtClean="0"/>
              <a:t>Silicon Pixel Sensor &amp; Ladder for SCD </a:t>
            </a:r>
            <a:endParaRPr lang="ko-KR" altLang="en-US" dirty="0" smtClean="0"/>
          </a:p>
        </p:txBody>
      </p:sp>
      <p:pic>
        <p:nvPicPr>
          <p:cNvPr id="4403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83568" y="1888091"/>
            <a:ext cx="2304256" cy="312508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32" y="1988840"/>
            <a:ext cx="5781800"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9" name="TextBox 1"/>
          <p:cNvSpPr txBox="1">
            <a:spLocks noChangeArrowheads="1"/>
          </p:cNvSpPr>
          <p:nvPr/>
        </p:nvSpPr>
        <p:spPr bwMode="auto">
          <a:xfrm>
            <a:off x="395536" y="5445224"/>
            <a:ext cx="4028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latinLnBrk="0">
              <a:spcBef>
                <a:spcPct val="0"/>
              </a:spcBef>
              <a:buFontTx/>
              <a:buNone/>
            </a:pPr>
            <a:r>
              <a:rPr lang="en-US" altLang="ko-KR" sz="2400" dirty="0">
                <a:latin typeface="+mn-lt"/>
              </a:rPr>
              <a:t>pixel size = 1.55 x 1.38 cm</a:t>
            </a:r>
            <a:r>
              <a:rPr lang="en-US" altLang="ko-KR" sz="2400" baseline="30000" dirty="0">
                <a:latin typeface="+mn-lt"/>
              </a:rPr>
              <a:t>2</a:t>
            </a:r>
            <a:endParaRPr lang="ko-KR" altLang="en-US" sz="2400" baseline="30000" dirty="0">
              <a:latin typeface="+mn-lt"/>
            </a:endParaRPr>
          </a:p>
        </p:txBody>
      </p:sp>
      <p:sp>
        <p:nvSpPr>
          <p:cNvPr id="9" name="직사각형 8"/>
          <p:cNvSpPr/>
          <p:nvPr/>
        </p:nvSpPr>
        <p:spPr>
          <a:xfrm>
            <a:off x="5919961" y="1067167"/>
            <a:ext cx="3084499" cy="461665"/>
          </a:xfrm>
          <a:prstGeom prst="rect">
            <a:avLst/>
          </a:prstGeom>
        </p:spPr>
        <p:txBody>
          <a:bodyPr wrap="none">
            <a:spAutoFit/>
          </a:bodyPr>
          <a:lstStyle/>
          <a:p>
            <a:pPr algn="ctr"/>
            <a:r>
              <a:rPr lang="en-US" altLang="ko-KR" dirty="0">
                <a:latin typeface="+mn-lt"/>
              </a:rPr>
              <a:t>B</a:t>
            </a:r>
            <a:r>
              <a:rPr lang="en-US" altLang="ko-KR" dirty="0" smtClean="0">
                <a:latin typeface="+mn-lt"/>
              </a:rPr>
              <a:t>uilt </a:t>
            </a:r>
            <a:r>
              <a:rPr lang="en-US" altLang="ko-KR" dirty="0">
                <a:latin typeface="+mn-lt"/>
              </a:rPr>
              <a:t>by SKKU </a:t>
            </a:r>
            <a:r>
              <a:rPr lang="en-US" altLang="ko-KR" dirty="0" smtClean="0">
                <a:latin typeface="+mn-lt"/>
              </a:rPr>
              <a:t>group</a:t>
            </a:r>
            <a:endParaRPr lang="ko-KR" altLang="en-US" dirty="0">
              <a:latin typeface="+mn-lt"/>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38</a:t>
            </a:fld>
            <a:endParaRPr lang="en-US" altLang="ko-KR">
              <a:solidFill>
                <a:srgbClr val="000000"/>
              </a:solidFill>
            </a:endParaRPr>
          </a:p>
        </p:txBody>
      </p:sp>
      <p:sp>
        <p:nvSpPr>
          <p:cNvPr id="6" name="날짜 개체 틀 5"/>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7" name="바닥글 개체 틀 6"/>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0" name="TextBox 9"/>
          <p:cNvSpPr txBox="1"/>
          <p:nvPr/>
        </p:nvSpPr>
        <p:spPr>
          <a:xfrm>
            <a:off x="1333589" y="4120339"/>
            <a:ext cx="1330814" cy="369332"/>
          </a:xfrm>
          <a:prstGeom prst="rect">
            <a:avLst/>
          </a:prstGeom>
          <a:noFill/>
        </p:spPr>
        <p:txBody>
          <a:bodyPr wrap="none" rtlCol="0">
            <a:spAutoFit/>
          </a:bodyPr>
          <a:lstStyle/>
          <a:p>
            <a:r>
              <a:rPr lang="en-US" altLang="ko-KR" sz="1800" b="1" dirty="0" smtClean="0">
                <a:solidFill>
                  <a:srgbClr val="FFFF00"/>
                </a:solidFill>
                <a:latin typeface="+mn-lt"/>
              </a:rPr>
              <a:t>4x4 pixels</a:t>
            </a:r>
            <a:endParaRPr lang="ko-KR" altLang="en-US" sz="1800" b="1" dirty="0">
              <a:solidFill>
                <a:srgbClr val="FFFF00"/>
              </a:solidFill>
              <a:latin typeface="+mn-lt"/>
            </a:endParaRPr>
          </a:p>
        </p:txBody>
      </p:sp>
      <p:sp>
        <p:nvSpPr>
          <p:cNvPr id="2" name="TextBox 1"/>
          <p:cNvSpPr txBox="1"/>
          <p:nvPr/>
        </p:nvSpPr>
        <p:spPr>
          <a:xfrm>
            <a:off x="1115616" y="1376578"/>
            <a:ext cx="1388522" cy="369332"/>
          </a:xfrm>
          <a:prstGeom prst="rect">
            <a:avLst/>
          </a:prstGeom>
          <a:noFill/>
        </p:spPr>
        <p:txBody>
          <a:bodyPr wrap="none" rtlCol="0">
            <a:spAutoFit/>
          </a:bodyPr>
          <a:lstStyle/>
          <a:p>
            <a:r>
              <a:rPr lang="en-US" altLang="ko-KR" sz="1800" dirty="0" smtClean="0">
                <a:latin typeface="+mj-lt"/>
              </a:rPr>
              <a:t>One sensor</a:t>
            </a:r>
            <a:endParaRPr lang="ko-KR" altLang="en-US" sz="1800" dirty="0">
              <a:latin typeface="+mj-lt"/>
            </a:endParaRPr>
          </a:p>
        </p:txBody>
      </p:sp>
    </p:spTree>
    <p:extLst>
      <p:ext uri="{BB962C8B-B14F-4D97-AF65-F5344CB8AC3E}">
        <p14:creationId xmlns:p14="http://schemas.microsoft.com/office/powerpoint/2010/main" val="2181575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Heavy Ion Beam Test </a:t>
            </a:r>
            <a:br>
              <a:rPr lang="en-US" altLang="ko-KR" dirty="0" smtClean="0"/>
            </a:br>
            <a:r>
              <a:rPr lang="en-US" altLang="ko-KR" dirty="0" smtClean="0"/>
              <a:t>of 4-layer prototype @ CERN</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39</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8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95" y="3846752"/>
            <a:ext cx="4824701" cy="226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6" y="3802047"/>
            <a:ext cx="3148212" cy="235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998" y="1267669"/>
            <a:ext cx="3119017" cy="235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933" y="1201342"/>
            <a:ext cx="4602223" cy="248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122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7"/>
          <p:cNvSpPr>
            <a:spLocks noGrp="1"/>
          </p:cNvSpPr>
          <p:nvPr>
            <p:ph type="title"/>
          </p:nvPr>
        </p:nvSpPr>
        <p:spPr/>
        <p:txBody>
          <a:bodyPr/>
          <a:lstStyle/>
          <a:p>
            <a:r>
              <a:rPr lang="en-US" altLang="ko-KR" sz="2200" dirty="0" smtClean="0"/>
              <a:t>Examples of Silicon </a:t>
            </a:r>
            <a:r>
              <a:rPr lang="en-US" altLang="ko-KR" sz="2200" dirty="0"/>
              <a:t>Detectors for </a:t>
            </a:r>
            <a:r>
              <a:rPr lang="en-US" altLang="ko-KR" sz="2200" dirty="0" smtClean="0"/>
              <a:t>Charged Particle </a:t>
            </a:r>
            <a:r>
              <a:rPr lang="en-US" altLang="ko-KR" sz="2200" dirty="0"/>
              <a:t>D</a:t>
            </a:r>
            <a:r>
              <a:rPr lang="en-US" altLang="ko-KR" sz="2200" dirty="0" smtClean="0"/>
              <a:t>etection</a:t>
            </a:r>
            <a:endParaRPr lang="ko-KR" altLang="en-US" sz="2200" dirty="0"/>
          </a:p>
        </p:txBody>
      </p:sp>
      <p:sp>
        <p:nvSpPr>
          <p:cNvPr id="9" name="TextBox 11"/>
          <p:cNvSpPr txBox="1">
            <a:spLocks noChangeArrowheads="1"/>
          </p:cNvSpPr>
          <p:nvPr/>
        </p:nvSpPr>
        <p:spPr bwMode="auto">
          <a:xfrm>
            <a:off x="251520" y="980728"/>
            <a:ext cx="2561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1800" dirty="0">
                <a:solidFill>
                  <a:srgbClr val="FF0000"/>
                </a:solidFill>
                <a:latin typeface="+mn-lt"/>
                <a:ea typeface="굴림" pitchFamily="50" charset="-127"/>
              </a:rPr>
              <a:t>P</a:t>
            </a:r>
            <a:r>
              <a:rPr lang="en-US" altLang="ko-KR" sz="1800" dirty="0" smtClean="0">
                <a:solidFill>
                  <a:srgbClr val="FF0000"/>
                </a:solidFill>
                <a:latin typeface="+mn-lt"/>
                <a:ea typeface="굴림" pitchFamily="50" charset="-127"/>
              </a:rPr>
              <a:t>ixel sensor for CMS</a:t>
            </a:r>
            <a:endParaRPr lang="ko-KR" altLang="en-US" sz="1800" dirty="0">
              <a:solidFill>
                <a:srgbClr val="FF0000"/>
              </a:solidFill>
              <a:latin typeface="+mn-lt"/>
              <a:ea typeface="굴림" pitchFamily="50" charset="-127"/>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96655"/>
            <a:ext cx="35433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629349" y="811451"/>
            <a:ext cx="5514651" cy="338554"/>
          </a:xfrm>
          <a:prstGeom prst="rect">
            <a:avLst/>
          </a:prstGeom>
          <a:noFill/>
        </p:spPr>
        <p:txBody>
          <a:bodyPr wrap="none" rtlCol="0">
            <a:spAutoFit/>
          </a:bodyPr>
          <a:lstStyle/>
          <a:p>
            <a:r>
              <a:rPr lang="en-US" altLang="ko-KR" sz="1600" dirty="0">
                <a:latin typeface="Comic Sans MS" panose="030F0702030302020204" pitchFamily="66" charset="0"/>
              </a:rPr>
              <a:t>http://hep.fi.infn.it/CMS/sensors/Silicon_Detector.gif</a:t>
            </a:r>
            <a:endParaRPr lang="ko-KR" altLang="en-US" sz="1600" dirty="0">
              <a:latin typeface="Comic Sans MS" panose="030F0702030302020204" pitchFamily="66" charset="0"/>
            </a:endParaRPr>
          </a:p>
        </p:txBody>
      </p:sp>
      <p:pic>
        <p:nvPicPr>
          <p:cNvPr id="16" name="그림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451" y="4365327"/>
            <a:ext cx="38941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그림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6501" y="4076391"/>
            <a:ext cx="38941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그림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491337"/>
            <a:ext cx="4175380" cy="2408126"/>
          </a:xfrm>
          <a:prstGeom prst="rect">
            <a:avLst/>
          </a:prstGeom>
        </p:spPr>
      </p:pic>
      <p:sp>
        <p:nvSpPr>
          <p:cNvPr id="12" name="TextBox 39"/>
          <p:cNvSpPr txBox="1">
            <a:spLocks noChangeArrowheads="1"/>
          </p:cNvSpPr>
          <p:nvPr/>
        </p:nvSpPr>
        <p:spPr bwMode="auto">
          <a:xfrm>
            <a:off x="216132" y="3933056"/>
            <a:ext cx="2930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1800" dirty="0" smtClean="0">
                <a:solidFill>
                  <a:srgbClr val="FF0000"/>
                </a:solidFill>
                <a:latin typeface="+mn-lt"/>
                <a:ea typeface="굴림" pitchFamily="50" charset="-127"/>
              </a:rPr>
              <a:t>Double-side </a:t>
            </a:r>
            <a:r>
              <a:rPr lang="en-US" altLang="ko-KR" sz="1800" dirty="0">
                <a:solidFill>
                  <a:srgbClr val="FF0000"/>
                </a:solidFill>
                <a:latin typeface="+mn-lt"/>
                <a:ea typeface="굴림" pitchFamily="50" charset="-127"/>
              </a:rPr>
              <a:t>strip sensor</a:t>
            </a:r>
            <a:endParaRPr lang="ko-KR" altLang="en-US" sz="1800" dirty="0">
              <a:solidFill>
                <a:srgbClr val="FF0000"/>
              </a:solidFill>
              <a:latin typeface="+mn-lt"/>
              <a:ea typeface="굴림" pitchFamily="50" charset="-127"/>
            </a:endParaRPr>
          </a:p>
        </p:txBody>
      </p:sp>
      <p:sp>
        <p:nvSpPr>
          <p:cNvPr id="13" name="TextBox 39"/>
          <p:cNvSpPr txBox="1">
            <a:spLocks noChangeArrowheads="1"/>
          </p:cNvSpPr>
          <p:nvPr/>
        </p:nvSpPr>
        <p:spPr bwMode="auto">
          <a:xfrm>
            <a:off x="5076056" y="1124744"/>
            <a:ext cx="2852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1800" dirty="0" smtClean="0">
                <a:solidFill>
                  <a:srgbClr val="FF0000"/>
                </a:solidFill>
                <a:latin typeface="+mn-lt"/>
                <a:ea typeface="굴림" pitchFamily="50" charset="-127"/>
              </a:rPr>
              <a:t>Single-side </a:t>
            </a:r>
            <a:r>
              <a:rPr lang="en-US" altLang="ko-KR" sz="1800" dirty="0">
                <a:solidFill>
                  <a:srgbClr val="FF0000"/>
                </a:solidFill>
                <a:latin typeface="+mn-lt"/>
                <a:ea typeface="굴림" pitchFamily="50" charset="-127"/>
              </a:rPr>
              <a:t>strip sensor</a:t>
            </a:r>
            <a:endParaRPr lang="ko-KR" altLang="en-US" sz="1800" dirty="0">
              <a:solidFill>
                <a:srgbClr val="FF0000"/>
              </a:solidFill>
              <a:latin typeface="+mn-lt"/>
              <a:ea typeface="굴림" pitchFamily="50" charset="-127"/>
            </a:endParaRPr>
          </a:p>
        </p:txBody>
      </p:sp>
      <p:sp>
        <p:nvSpPr>
          <p:cNvPr id="18" name="TextBox 39"/>
          <p:cNvSpPr txBox="1">
            <a:spLocks noChangeArrowheads="1"/>
          </p:cNvSpPr>
          <p:nvPr/>
        </p:nvSpPr>
        <p:spPr bwMode="auto">
          <a:xfrm>
            <a:off x="5183242" y="3933056"/>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1800" dirty="0" smtClean="0">
                <a:solidFill>
                  <a:srgbClr val="FF0000"/>
                </a:solidFill>
                <a:latin typeface="+mn-lt"/>
                <a:ea typeface="굴림" pitchFamily="50" charset="-127"/>
              </a:rPr>
              <a:t>Strip-pixel </a:t>
            </a:r>
            <a:r>
              <a:rPr lang="en-US" altLang="ko-KR" sz="1800" dirty="0">
                <a:solidFill>
                  <a:srgbClr val="FF0000"/>
                </a:solidFill>
                <a:latin typeface="+mn-lt"/>
                <a:ea typeface="굴림" pitchFamily="50" charset="-127"/>
              </a:rPr>
              <a:t>sensor</a:t>
            </a:r>
            <a:endParaRPr lang="ko-KR" altLang="en-US" sz="1800" dirty="0">
              <a:solidFill>
                <a:srgbClr val="FF0000"/>
              </a:solidFill>
              <a:latin typeface="+mn-lt"/>
              <a:ea typeface="굴림" pitchFamily="50" charset="-127"/>
            </a:endParaRP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4</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764682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내용 개체 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2641"/>
            <a:ext cx="6612820" cy="5238965"/>
          </a:xfrm>
        </p:spPr>
      </p:pic>
      <p:sp>
        <p:nvSpPr>
          <p:cNvPr id="3" name="제목 2"/>
          <p:cNvSpPr>
            <a:spLocks noGrp="1"/>
          </p:cNvSpPr>
          <p:nvPr>
            <p:ph type="title"/>
          </p:nvPr>
        </p:nvSpPr>
        <p:spPr/>
        <p:txBody>
          <a:bodyPr/>
          <a:lstStyle/>
          <a:p>
            <a:r>
              <a:rPr lang="en-US" altLang="ko-KR" dirty="0"/>
              <a:t>P</a:t>
            </a:r>
            <a:r>
              <a:rPr lang="en-US" altLang="ko-KR" dirty="0" smtClean="0"/>
              <a:t>rototype Performance: </a:t>
            </a:r>
            <a:r>
              <a:rPr lang="en-US" altLang="ko-KR" dirty="0"/>
              <a:t/>
            </a:r>
            <a:br>
              <a:rPr lang="en-US" altLang="ko-KR" dirty="0"/>
            </a:br>
            <a:r>
              <a:rPr lang="en-US" altLang="ko-KR" dirty="0" smtClean="0"/>
              <a:t>Response to Heavy Ions</a:t>
            </a:r>
            <a:endParaRPr lang="ko-KR" altLang="en-US" dirty="0"/>
          </a:p>
        </p:txBody>
      </p:sp>
      <p:cxnSp>
        <p:nvCxnSpPr>
          <p:cNvPr id="10" name="직선 연결선 9"/>
          <p:cNvCxnSpPr/>
          <p:nvPr/>
        </p:nvCxnSpPr>
        <p:spPr bwMode="auto">
          <a:xfrm>
            <a:off x="6156176" y="3465330"/>
            <a:ext cx="31349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TextBox 11"/>
          <p:cNvSpPr txBox="1"/>
          <p:nvPr/>
        </p:nvSpPr>
        <p:spPr>
          <a:xfrm>
            <a:off x="6599902" y="3216458"/>
            <a:ext cx="2084097" cy="461665"/>
          </a:xfrm>
          <a:prstGeom prst="rect">
            <a:avLst/>
          </a:prstGeom>
          <a:noFill/>
        </p:spPr>
        <p:txBody>
          <a:bodyPr wrap="none" rtlCol="0">
            <a:spAutoFit/>
          </a:bodyPr>
          <a:lstStyle/>
          <a:p>
            <a:r>
              <a:rPr lang="en-US" altLang="ko-KR" b="1" dirty="0" smtClean="0"/>
              <a:t>single-layer A</a:t>
            </a:r>
            <a:r>
              <a:rPr lang="en-US" altLang="ko-KR" b="1" baseline="-25000" dirty="0" smtClean="0"/>
              <a:t>1</a:t>
            </a:r>
            <a:endParaRPr lang="ko-KR" altLang="en-US" b="1" baseline="-25000" dirty="0"/>
          </a:p>
        </p:txBody>
      </p:sp>
      <p:cxnSp>
        <p:nvCxnSpPr>
          <p:cNvPr id="14" name="직선 연결선 13"/>
          <p:cNvCxnSpPr/>
          <p:nvPr/>
        </p:nvCxnSpPr>
        <p:spPr bwMode="auto">
          <a:xfrm>
            <a:off x="6160718" y="3983142"/>
            <a:ext cx="31349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5" name="TextBox 14"/>
          <p:cNvSpPr txBox="1"/>
          <p:nvPr/>
        </p:nvSpPr>
        <p:spPr>
          <a:xfrm>
            <a:off x="6604653" y="3701930"/>
            <a:ext cx="1454244" cy="1200329"/>
          </a:xfrm>
          <a:prstGeom prst="rect">
            <a:avLst/>
          </a:prstGeom>
          <a:noFill/>
        </p:spPr>
        <p:txBody>
          <a:bodyPr wrap="none" rtlCol="0">
            <a:spAutoFit/>
          </a:bodyPr>
          <a:lstStyle/>
          <a:p>
            <a:r>
              <a:rPr lang="en-US" altLang="ko-KR" b="1" dirty="0" smtClean="0">
                <a:solidFill>
                  <a:srgbClr val="FF0000"/>
                </a:solidFill>
              </a:rPr>
              <a:t>2-layer </a:t>
            </a:r>
          </a:p>
          <a:p>
            <a:r>
              <a:rPr lang="en-US" altLang="ko-KR" b="1" dirty="0" smtClean="0">
                <a:solidFill>
                  <a:srgbClr val="FF0000"/>
                </a:solidFill>
              </a:rPr>
              <a:t>(A</a:t>
            </a:r>
            <a:r>
              <a:rPr lang="en-US" altLang="ko-KR" b="1" baseline="-25000" dirty="0" smtClean="0">
                <a:solidFill>
                  <a:srgbClr val="FF0000"/>
                </a:solidFill>
              </a:rPr>
              <a:t>1</a:t>
            </a:r>
            <a:r>
              <a:rPr lang="en-US" altLang="ko-KR" b="1" dirty="0" smtClean="0">
                <a:solidFill>
                  <a:srgbClr val="FF0000"/>
                </a:solidFill>
              </a:rPr>
              <a:t>+A</a:t>
            </a:r>
            <a:r>
              <a:rPr lang="en-US" altLang="ko-KR" b="1" baseline="-25000" dirty="0" smtClean="0">
                <a:solidFill>
                  <a:srgbClr val="FF0000"/>
                </a:solidFill>
              </a:rPr>
              <a:t>2</a:t>
            </a:r>
            <a:r>
              <a:rPr lang="en-US" altLang="ko-KR" b="1" dirty="0" smtClean="0">
                <a:solidFill>
                  <a:srgbClr val="FF0000"/>
                </a:solidFill>
              </a:rPr>
              <a:t>)/2</a:t>
            </a:r>
            <a:endParaRPr lang="ko-KR" altLang="en-US" b="1" baseline="-25000" dirty="0" smtClean="0">
              <a:solidFill>
                <a:srgbClr val="FF0000"/>
              </a:solidFill>
            </a:endParaRPr>
          </a:p>
          <a:p>
            <a:r>
              <a:rPr lang="en-US" altLang="ko-KR" b="1" dirty="0" smtClean="0">
                <a:solidFill>
                  <a:srgbClr val="FF0000"/>
                </a:solidFill>
              </a:rPr>
              <a:t> </a:t>
            </a:r>
            <a:endParaRPr lang="ko-KR" altLang="en-US" b="1" dirty="0">
              <a:solidFill>
                <a:srgbClr val="FF0000"/>
              </a:solidFill>
            </a:endParaRPr>
          </a:p>
        </p:txBody>
      </p:sp>
      <p:cxnSp>
        <p:nvCxnSpPr>
          <p:cNvPr id="22" name="직선 연결선 21"/>
          <p:cNvCxnSpPr/>
          <p:nvPr/>
        </p:nvCxnSpPr>
        <p:spPr bwMode="auto">
          <a:xfrm>
            <a:off x="6167533" y="4818716"/>
            <a:ext cx="313490" cy="0"/>
          </a:xfrm>
          <a:prstGeom prst="line">
            <a:avLst/>
          </a:prstGeom>
          <a:solidFill>
            <a:schemeClr val="accent1"/>
          </a:solidFill>
          <a:ln w="38100" cap="flat" cmpd="sng" algn="ctr">
            <a:solidFill>
              <a:srgbClr val="33CC33"/>
            </a:solidFill>
            <a:prstDash val="solid"/>
            <a:round/>
            <a:headEnd type="none" w="med" len="med"/>
            <a:tailEnd type="none" w="med" len="med"/>
          </a:ln>
          <a:effectLst/>
        </p:spPr>
      </p:cxnSp>
      <p:sp>
        <p:nvSpPr>
          <p:cNvPr id="23" name="TextBox 22"/>
          <p:cNvSpPr txBox="1"/>
          <p:nvPr/>
        </p:nvSpPr>
        <p:spPr>
          <a:xfrm>
            <a:off x="6624890" y="4575318"/>
            <a:ext cx="2202078" cy="830997"/>
          </a:xfrm>
          <a:prstGeom prst="rect">
            <a:avLst/>
          </a:prstGeom>
          <a:noFill/>
        </p:spPr>
        <p:txBody>
          <a:bodyPr wrap="none" rtlCol="0">
            <a:spAutoFit/>
          </a:bodyPr>
          <a:lstStyle/>
          <a:p>
            <a:r>
              <a:rPr lang="en-US" altLang="ko-KR" b="1" dirty="0" smtClean="0">
                <a:solidFill>
                  <a:srgbClr val="33CC33"/>
                </a:solidFill>
              </a:rPr>
              <a:t>3-layer average</a:t>
            </a:r>
          </a:p>
          <a:p>
            <a:r>
              <a:rPr lang="en-US" altLang="ko-KR" b="1" dirty="0" smtClean="0">
                <a:solidFill>
                  <a:srgbClr val="33CC33"/>
                </a:solidFill>
              </a:rPr>
              <a:t>(A</a:t>
            </a:r>
            <a:r>
              <a:rPr lang="en-US" altLang="ko-KR" b="1" baseline="-25000" dirty="0" smtClean="0">
                <a:solidFill>
                  <a:srgbClr val="33CC33"/>
                </a:solidFill>
              </a:rPr>
              <a:t>1</a:t>
            </a:r>
            <a:r>
              <a:rPr lang="en-US" altLang="ko-KR" b="1" dirty="0" smtClean="0">
                <a:solidFill>
                  <a:srgbClr val="33CC33"/>
                </a:solidFill>
              </a:rPr>
              <a:t>+A</a:t>
            </a:r>
            <a:r>
              <a:rPr lang="en-US" altLang="ko-KR" b="1" baseline="-25000" dirty="0" smtClean="0">
                <a:solidFill>
                  <a:srgbClr val="33CC33"/>
                </a:solidFill>
              </a:rPr>
              <a:t>2</a:t>
            </a:r>
            <a:r>
              <a:rPr lang="en-US" altLang="ko-KR" b="1" dirty="0" smtClean="0">
                <a:solidFill>
                  <a:srgbClr val="33CC33"/>
                </a:solidFill>
              </a:rPr>
              <a:t>+A</a:t>
            </a:r>
            <a:r>
              <a:rPr lang="en-US" altLang="ko-KR" b="1" baseline="-25000" dirty="0" smtClean="0">
                <a:solidFill>
                  <a:srgbClr val="33CC33"/>
                </a:solidFill>
              </a:rPr>
              <a:t>3</a:t>
            </a:r>
            <a:r>
              <a:rPr lang="en-US" altLang="ko-KR" b="1" dirty="0" smtClean="0">
                <a:solidFill>
                  <a:srgbClr val="33CC33"/>
                </a:solidFill>
              </a:rPr>
              <a:t>)/3</a:t>
            </a:r>
            <a:endParaRPr lang="ko-KR" altLang="en-US" b="1" baseline="-25000" dirty="0" smtClean="0">
              <a:solidFill>
                <a:srgbClr val="33CC33"/>
              </a:solidFill>
            </a:endParaRPr>
          </a:p>
        </p:txBody>
      </p:sp>
      <p:cxnSp>
        <p:nvCxnSpPr>
          <p:cNvPr id="24" name="직선 연결선 23"/>
          <p:cNvCxnSpPr/>
          <p:nvPr/>
        </p:nvCxnSpPr>
        <p:spPr bwMode="auto">
          <a:xfrm>
            <a:off x="6185705" y="5711335"/>
            <a:ext cx="31349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25" name="TextBox 24"/>
          <p:cNvSpPr txBox="1"/>
          <p:nvPr/>
        </p:nvSpPr>
        <p:spPr>
          <a:xfrm>
            <a:off x="6629640" y="5478323"/>
            <a:ext cx="2454518" cy="830997"/>
          </a:xfrm>
          <a:prstGeom prst="rect">
            <a:avLst/>
          </a:prstGeom>
          <a:noFill/>
        </p:spPr>
        <p:txBody>
          <a:bodyPr wrap="none" rtlCol="0">
            <a:spAutoFit/>
          </a:bodyPr>
          <a:lstStyle/>
          <a:p>
            <a:r>
              <a:rPr lang="en-US" altLang="ko-KR" b="1" dirty="0" smtClean="0">
                <a:solidFill>
                  <a:srgbClr val="0033CC"/>
                </a:solidFill>
              </a:rPr>
              <a:t>4-layer average</a:t>
            </a:r>
          </a:p>
          <a:p>
            <a:r>
              <a:rPr lang="en-US" altLang="ko-KR" b="1" dirty="0" smtClean="0">
                <a:solidFill>
                  <a:srgbClr val="0000FF"/>
                </a:solidFill>
              </a:rPr>
              <a:t>(A</a:t>
            </a:r>
            <a:r>
              <a:rPr lang="en-US" altLang="ko-KR" b="1" baseline="-25000" dirty="0" smtClean="0">
                <a:solidFill>
                  <a:srgbClr val="0000FF"/>
                </a:solidFill>
              </a:rPr>
              <a:t>1</a:t>
            </a:r>
            <a:r>
              <a:rPr lang="en-US" altLang="ko-KR" b="1" dirty="0" smtClean="0">
                <a:solidFill>
                  <a:srgbClr val="0000FF"/>
                </a:solidFill>
              </a:rPr>
              <a:t>+A</a:t>
            </a:r>
            <a:r>
              <a:rPr lang="en-US" altLang="ko-KR" b="1" baseline="-25000" dirty="0" smtClean="0">
                <a:solidFill>
                  <a:srgbClr val="0000FF"/>
                </a:solidFill>
              </a:rPr>
              <a:t>2</a:t>
            </a:r>
            <a:r>
              <a:rPr lang="en-US" altLang="ko-KR" b="1" dirty="0" smtClean="0">
                <a:solidFill>
                  <a:srgbClr val="0000FF"/>
                </a:solidFill>
              </a:rPr>
              <a:t>+A</a:t>
            </a:r>
            <a:r>
              <a:rPr lang="en-US" altLang="ko-KR" b="1" baseline="-25000" dirty="0" smtClean="0">
                <a:solidFill>
                  <a:srgbClr val="0000FF"/>
                </a:solidFill>
              </a:rPr>
              <a:t>3</a:t>
            </a:r>
            <a:r>
              <a:rPr lang="en-US" altLang="ko-KR" b="1" dirty="0" smtClean="0">
                <a:solidFill>
                  <a:srgbClr val="0000FF"/>
                </a:solidFill>
              </a:rPr>
              <a:t>+A</a:t>
            </a:r>
            <a:r>
              <a:rPr lang="en-US" altLang="ko-KR" b="1" baseline="-25000" dirty="0" smtClean="0">
                <a:solidFill>
                  <a:srgbClr val="0000FF"/>
                </a:solidFill>
              </a:rPr>
              <a:t>4</a:t>
            </a:r>
            <a:r>
              <a:rPr lang="en-US" altLang="ko-KR" b="1" dirty="0" smtClean="0">
                <a:solidFill>
                  <a:srgbClr val="0000FF"/>
                </a:solidFill>
              </a:rPr>
              <a:t>)/4</a:t>
            </a:r>
            <a:endParaRPr lang="ko-KR" altLang="en-US" b="1" baseline="-25000" dirty="0">
              <a:solidFill>
                <a:srgbClr val="0000FF"/>
              </a:solidFill>
            </a:endParaRPr>
          </a:p>
        </p:txBody>
      </p:sp>
      <p:sp>
        <p:nvSpPr>
          <p:cNvPr id="28" name="TextBox 27"/>
          <p:cNvSpPr txBox="1"/>
          <p:nvPr/>
        </p:nvSpPr>
        <p:spPr>
          <a:xfrm>
            <a:off x="258432" y="1013827"/>
            <a:ext cx="7651454" cy="830997"/>
          </a:xfrm>
          <a:prstGeom prst="rect">
            <a:avLst/>
          </a:prstGeom>
          <a:noFill/>
        </p:spPr>
        <p:txBody>
          <a:bodyPr wrap="none" rtlCol="0">
            <a:spAutoFit/>
          </a:bodyPr>
          <a:lstStyle/>
          <a:p>
            <a:r>
              <a:rPr lang="en-US" altLang="ko-KR" b="1" dirty="0" smtClean="0">
                <a:latin typeface="+mn-lt"/>
              </a:rPr>
              <a:t>Histogram = SCD response = ADC = </a:t>
            </a:r>
            <a:r>
              <a:rPr lang="en-US" altLang="ko-KR" b="1" dirty="0" err="1" smtClean="0">
                <a:latin typeface="+mn-lt"/>
              </a:rPr>
              <a:t>dE</a:t>
            </a:r>
            <a:r>
              <a:rPr lang="en-US" altLang="ko-KR" b="1" dirty="0" smtClean="0">
                <a:latin typeface="+mn-lt"/>
              </a:rPr>
              <a:t>/</a:t>
            </a:r>
            <a:r>
              <a:rPr lang="en-US" altLang="ko-KR" b="1" dirty="0" err="1" smtClean="0">
                <a:latin typeface="+mn-lt"/>
              </a:rPr>
              <a:t>dx</a:t>
            </a:r>
            <a:r>
              <a:rPr lang="en-US" altLang="ko-KR" b="1" dirty="0" smtClean="0">
                <a:latin typeface="+mn-lt"/>
              </a:rPr>
              <a:t> </a:t>
            </a:r>
            <a:r>
              <a:rPr lang="en-US" altLang="ko-KR" b="1" dirty="0" smtClean="0">
                <a:latin typeface="+mn-lt"/>
                <a:ea typeface="바탕"/>
              </a:rPr>
              <a:t>∝ </a:t>
            </a:r>
            <a:r>
              <a:rPr lang="en-US" altLang="ko-KR" b="1" dirty="0" smtClean="0">
                <a:latin typeface="+mn-lt"/>
              </a:rPr>
              <a:t>Z</a:t>
            </a:r>
            <a:r>
              <a:rPr lang="en-US" altLang="ko-KR" b="1" baseline="30000" dirty="0" smtClean="0">
                <a:latin typeface="+mn-lt"/>
              </a:rPr>
              <a:t>2</a:t>
            </a:r>
            <a:r>
              <a:rPr lang="en-US" altLang="ko-KR" b="1" dirty="0" smtClean="0">
                <a:latin typeface="+mn-lt"/>
              </a:rPr>
              <a:t> </a:t>
            </a:r>
          </a:p>
          <a:p>
            <a:r>
              <a:rPr lang="en-US" altLang="ko-KR" b="1" dirty="0" smtClean="0">
                <a:latin typeface="+mn-lt"/>
              </a:rPr>
              <a:t>Curve = Best Fit to Histogram</a:t>
            </a:r>
            <a:endParaRPr lang="ko-KR" altLang="en-US" b="1" dirty="0">
              <a:latin typeface="+mn-lt"/>
            </a:endParaRPr>
          </a:p>
        </p:txBody>
      </p:sp>
      <p:sp>
        <p:nvSpPr>
          <p:cNvPr id="19" name="TextBox 18"/>
          <p:cNvSpPr txBox="1"/>
          <p:nvPr/>
        </p:nvSpPr>
        <p:spPr>
          <a:xfrm>
            <a:off x="6279222" y="1628800"/>
            <a:ext cx="2511005" cy="769441"/>
          </a:xfrm>
          <a:prstGeom prst="rect">
            <a:avLst/>
          </a:prstGeom>
          <a:noFill/>
        </p:spPr>
        <p:txBody>
          <a:bodyPr wrap="square" rtlCol="0">
            <a:spAutoFit/>
          </a:bodyPr>
          <a:lstStyle/>
          <a:p>
            <a:pPr algn="ctr"/>
            <a:r>
              <a:rPr lang="en-US" altLang="ko-KR" sz="2200" b="1" dirty="0" smtClean="0">
                <a:latin typeface="+mn-lt"/>
                <a:ea typeface="바탕"/>
              </a:rPr>
              <a:t>δ(</a:t>
            </a:r>
            <a:r>
              <a:rPr lang="en-US" altLang="ko-KR" sz="2200" b="1" dirty="0" err="1" smtClean="0">
                <a:latin typeface="+mn-lt"/>
              </a:rPr>
              <a:t>dE</a:t>
            </a:r>
            <a:r>
              <a:rPr lang="en-US" altLang="ko-KR" sz="2200" b="1" dirty="0" smtClean="0">
                <a:latin typeface="+mn-lt"/>
              </a:rPr>
              <a:t>/dx) </a:t>
            </a:r>
            <a:r>
              <a:rPr lang="el-GR" altLang="ko-KR" sz="2200" b="1" dirty="0" smtClean="0">
                <a:latin typeface="+mn-lt"/>
              </a:rPr>
              <a:t>↓</a:t>
            </a:r>
            <a:r>
              <a:rPr lang="en-US" altLang="ko-KR" sz="2200" b="1" dirty="0" smtClean="0">
                <a:latin typeface="+mn-lt"/>
              </a:rPr>
              <a:t> </a:t>
            </a:r>
          </a:p>
          <a:p>
            <a:pPr algn="ctr"/>
            <a:r>
              <a:rPr lang="en-US" altLang="ko-KR" sz="2200" b="1" dirty="0" smtClean="0">
                <a:latin typeface="+mn-lt"/>
              </a:rPr>
              <a:t>as # of layer </a:t>
            </a:r>
            <a:r>
              <a:rPr lang="el-GR" altLang="ko-KR" sz="2200" b="1" dirty="0" smtClean="0">
                <a:latin typeface="+mn-lt"/>
              </a:rPr>
              <a:t>↑</a:t>
            </a:r>
            <a:r>
              <a:rPr lang="en-US" altLang="ko-KR" sz="2200" b="1" dirty="0" smtClean="0">
                <a:latin typeface="+mn-lt"/>
              </a:rPr>
              <a:t> </a:t>
            </a:r>
            <a:endParaRPr lang="ko-KR" altLang="en-US" sz="2200" b="1" dirty="0">
              <a:latin typeface="+mn-lt"/>
            </a:endParaRPr>
          </a:p>
        </p:txBody>
      </p:sp>
      <p:sp>
        <p:nvSpPr>
          <p:cNvPr id="2" name="슬라이드 번호 개체 틀 1"/>
          <p:cNvSpPr>
            <a:spLocks noGrp="1"/>
          </p:cNvSpPr>
          <p:nvPr>
            <p:ph type="sldNum" sz="quarter" idx="11"/>
          </p:nvPr>
        </p:nvSpPr>
        <p:spPr/>
        <p:txBody>
          <a:bodyPr/>
          <a:lstStyle/>
          <a:p>
            <a:fld id="{BFF05FFC-9FDC-4690-906A-8CD2B86F6471}" type="slidenum">
              <a:rPr lang="ko-KR" altLang="en-US" smtClean="0">
                <a:solidFill>
                  <a:srgbClr val="000000"/>
                </a:solidFill>
              </a:rPr>
              <a:pPr/>
              <a:t>40</a:t>
            </a:fld>
            <a:endParaRPr lang="en-US" altLang="ko-KR" dirty="0">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4" name="TextBox 3"/>
          <p:cNvSpPr txBox="1"/>
          <p:nvPr/>
        </p:nvSpPr>
        <p:spPr>
          <a:xfrm>
            <a:off x="6325962" y="2531184"/>
            <a:ext cx="2501006" cy="400110"/>
          </a:xfrm>
          <a:prstGeom prst="rect">
            <a:avLst/>
          </a:prstGeom>
          <a:noFill/>
          <a:ln w="12700">
            <a:solidFill>
              <a:schemeClr val="tx1"/>
            </a:solidFill>
          </a:ln>
        </p:spPr>
        <p:txBody>
          <a:bodyPr wrap="none" rtlCol="0">
            <a:spAutoFit/>
          </a:bodyPr>
          <a:lstStyle/>
          <a:p>
            <a:r>
              <a:rPr lang="en-US" altLang="ko-KR" sz="2000" b="1" dirty="0" smtClean="0">
                <a:latin typeface="+mj-lt"/>
              </a:rPr>
              <a:t>A</a:t>
            </a:r>
            <a:r>
              <a:rPr lang="en-US" altLang="ko-KR" sz="2000" b="1" baseline="-25000" dirty="0" smtClean="0">
                <a:latin typeface="+mj-lt"/>
              </a:rPr>
              <a:t>i</a:t>
            </a:r>
            <a:r>
              <a:rPr lang="en-US" altLang="ko-KR" sz="2000" b="1" dirty="0" smtClean="0">
                <a:latin typeface="+mj-lt"/>
              </a:rPr>
              <a:t> =ADC(i</a:t>
            </a:r>
            <a:r>
              <a:rPr lang="en-US" altLang="ko-KR" sz="2000" b="1" baseline="30000" dirty="0" smtClean="0">
                <a:latin typeface="+mj-lt"/>
              </a:rPr>
              <a:t>th</a:t>
            </a:r>
            <a:r>
              <a:rPr lang="en-US" altLang="ko-KR" sz="2000" b="1" dirty="0" smtClean="0">
                <a:latin typeface="+mj-lt"/>
              </a:rPr>
              <a:t> layer) </a:t>
            </a:r>
            <a:endParaRPr lang="ko-KR" altLang="en-US" sz="2000" b="1" baseline="-25000" dirty="0">
              <a:latin typeface="+mj-lt"/>
            </a:endParaRPr>
          </a:p>
        </p:txBody>
      </p:sp>
    </p:spTree>
    <p:extLst>
      <p:ext uri="{BB962C8B-B14F-4D97-AF65-F5344CB8AC3E}">
        <p14:creationId xmlns:p14="http://schemas.microsoft.com/office/powerpoint/2010/main" val="3569822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Prototype Performance: </a:t>
            </a:r>
            <a:r>
              <a:rPr lang="en-US" altLang="ko-KR" dirty="0" smtClean="0"/>
              <a:t/>
            </a:r>
            <a:br>
              <a:rPr lang="en-US" altLang="ko-KR" dirty="0" smtClean="0"/>
            </a:br>
            <a:r>
              <a:rPr lang="en-US" altLang="ko-KR" dirty="0" smtClean="0"/>
              <a:t>Charge Resolution of Fe as a </a:t>
            </a:r>
            <a:r>
              <a:rPr lang="en-US" altLang="ko-KR" dirty="0" err="1" smtClean="0"/>
              <a:t>func</a:t>
            </a:r>
            <a:r>
              <a:rPr lang="en-US" altLang="ko-KR" dirty="0" smtClean="0"/>
              <a:t>. of layer</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41</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42081"/>
            <a:ext cx="5654675" cy="383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직사각형 6"/>
              <p:cNvSpPr/>
              <p:nvPr/>
            </p:nvSpPr>
            <p:spPr>
              <a:xfrm>
                <a:off x="5580112" y="2051556"/>
                <a:ext cx="3528392" cy="369332"/>
              </a:xfrm>
              <a:prstGeom prst="rect">
                <a:avLst/>
              </a:prstGeom>
            </p:spPr>
            <p:txBody>
              <a:bodyPr wrap="square">
                <a:spAutoFit/>
              </a:bodyPr>
              <a:lstStyle/>
              <a:p>
                <a:r>
                  <a:rPr lang="en-US" altLang="ko-KR" sz="1800" b="1" dirty="0" smtClean="0">
                    <a:solidFill>
                      <a:srgbClr val="0000FF"/>
                    </a:solidFill>
                    <a:latin typeface="+mn-lt"/>
                  </a:rPr>
                  <a:t> </a:t>
                </a:r>
                <a:r>
                  <a:rPr lang="en-US" altLang="ko-KR" sz="1800" b="1" dirty="0" smtClean="0">
                    <a:solidFill>
                      <a:srgbClr val="0000FF"/>
                    </a:solidFill>
                    <a:latin typeface="+mn-lt"/>
                    <a:ea typeface="바탕"/>
                  </a:rPr>
                  <a:t>δZ</a:t>
                </a:r>
                <a:r>
                  <a:rPr lang="en-US" altLang="ko-KR" sz="1800" b="1" baseline="-25000" dirty="0">
                    <a:solidFill>
                      <a:srgbClr val="0000FF"/>
                    </a:solidFill>
                    <a:latin typeface="+mn-lt"/>
                    <a:ea typeface="바탕"/>
                  </a:rPr>
                  <a:t>4</a:t>
                </a:r>
                <a:r>
                  <a:rPr lang="en-US" altLang="ko-KR" sz="1800" b="1" baseline="-25000" dirty="0" smtClean="0">
                    <a:solidFill>
                      <a:srgbClr val="0000FF"/>
                    </a:solidFill>
                    <a:latin typeface="+mn-lt"/>
                    <a:ea typeface="바탕"/>
                  </a:rPr>
                  <a:t>L</a:t>
                </a:r>
                <a:r>
                  <a:rPr lang="en-US" altLang="ko-KR" sz="1800" b="1" dirty="0" smtClean="0">
                    <a:solidFill>
                      <a:srgbClr val="0000FF"/>
                    </a:solidFill>
                    <a:latin typeface="+mn-lt"/>
                    <a:ea typeface="바탕"/>
                  </a:rPr>
                  <a:t> =</a:t>
                </a:r>
                <a:r>
                  <a:rPr lang="en-US" altLang="ko-KR" sz="1800" dirty="0" smtClean="0">
                    <a:ea typeface="바탕"/>
                  </a:rPr>
                  <a:t> </a:t>
                </a:r>
                <a:r>
                  <a:rPr lang="en-US" altLang="ko-KR" sz="1800" b="1" dirty="0" smtClean="0">
                    <a:solidFill>
                      <a:srgbClr val="0000FF"/>
                    </a:solidFill>
                    <a:latin typeface="+mn-lt"/>
                  </a:rPr>
                  <a:t>(1.16 </a:t>
                </a:r>
                <a14:m>
                  <m:oMath xmlns:m="http://schemas.openxmlformats.org/officeDocument/2006/math">
                    <m:r>
                      <a:rPr lang="en-US" altLang="ko-KR" sz="1800" b="1" i="1">
                        <a:solidFill>
                          <a:srgbClr val="0000FF"/>
                        </a:solidFill>
                        <a:latin typeface="Cambria Math"/>
                        <a:ea typeface="Cambria Math"/>
                      </a:rPr>
                      <m:t>±</m:t>
                    </m:r>
                  </m:oMath>
                </a14:m>
                <a:r>
                  <a:rPr lang="en-US" altLang="ko-KR" sz="1800" b="1" dirty="0">
                    <a:solidFill>
                      <a:srgbClr val="0000FF"/>
                    </a:solidFill>
                    <a:latin typeface="+mn-lt"/>
                  </a:rPr>
                  <a:t> </a:t>
                </a:r>
                <a:r>
                  <a:rPr lang="en-US" altLang="ko-KR" sz="1800" b="1" dirty="0" smtClean="0">
                    <a:solidFill>
                      <a:srgbClr val="0000FF"/>
                    </a:solidFill>
                    <a:latin typeface="+mn-lt"/>
                  </a:rPr>
                  <a:t>0.07) </a:t>
                </a:r>
                <a14:m>
                  <m:oMath xmlns:m="http://schemas.openxmlformats.org/officeDocument/2006/math">
                    <m:r>
                      <a:rPr lang="en-US" altLang="ko-KR" sz="1800" b="1" i="1">
                        <a:solidFill>
                          <a:srgbClr val="0000FF"/>
                        </a:solidFill>
                        <a:latin typeface="Cambria Math"/>
                        <a:ea typeface="Cambria Math"/>
                      </a:rPr>
                      <m:t>×</m:t>
                    </m:r>
                  </m:oMath>
                </a14:m>
                <a:r>
                  <a:rPr lang="en-US" altLang="ko-KR" sz="1800" b="1" dirty="0">
                    <a:solidFill>
                      <a:srgbClr val="0000FF"/>
                    </a:solidFill>
                    <a:latin typeface="+mn-lt"/>
                  </a:rPr>
                  <a:t> 10</a:t>
                </a:r>
                <a:r>
                  <a:rPr lang="en-US" altLang="ko-KR" sz="1800" b="1" baseline="30000" dirty="0">
                    <a:solidFill>
                      <a:srgbClr val="0000FF"/>
                    </a:solidFill>
                    <a:latin typeface="+mn-lt"/>
                  </a:rPr>
                  <a:t>-1 </a:t>
                </a:r>
                <a:r>
                  <a:rPr lang="en-US" altLang="ko-KR" sz="1800" b="1" dirty="0" smtClean="0">
                    <a:solidFill>
                      <a:srgbClr val="0000FF"/>
                    </a:solidFill>
                    <a:latin typeface="+mn-lt"/>
                  </a:rPr>
                  <a:t> </a:t>
                </a:r>
                <a:endParaRPr lang="ko-KR" altLang="en-US" sz="1800" b="1" dirty="0">
                  <a:solidFill>
                    <a:srgbClr val="0000FF"/>
                  </a:solidFill>
                  <a:latin typeface="+mn-lt"/>
                </a:endParaRPr>
              </a:p>
            </p:txBody>
          </p:sp>
        </mc:Choice>
        <mc:Fallback xmlns="">
          <p:sp>
            <p:nvSpPr>
              <p:cNvPr id="7" name="직사각형 6"/>
              <p:cNvSpPr>
                <a:spLocks noRot="1" noChangeAspect="1" noMove="1" noResize="1" noEditPoints="1" noAdjustHandles="1" noChangeArrowheads="1" noChangeShapeType="1" noTextEdit="1"/>
              </p:cNvSpPr>
              <p:nvPr/>
            </p:nvSpPr>
            <p:spPr>
              <a:xfrm>
                <a:off x="5580112" y="2051556"/>
                <a:ext cx="3528392" cy="369332"/>
              </a:xfrm>
              <a:prstGeom prst="rect">
                <a:avLst/>
              </a:prstGeom>
              <a:blipFill rotWithShape="1">
                <a:blip r:embed="rId3"/>
                <a:stretch>
                  <a:fillRect t="-6667" b="-2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직사각형 7"/>
              <p:cNvSpPr/>
              <p:nvPr/>
            </p:nvSpPr>
            <p:spPr>
              <a:xfrm>
                <a:off x="5580113" y="1589891"/>
                <a:ext cx="3456383" cy="461665"/>
              </a:xfrm>
              <a:prstGeom prst="rect">
                <a:avLst/>
              </a:prstGeom>
            </p:spPr>
            <p:txBody>
              <a:bodyPr wrap="square">
                <a:spAutoFit/>
              </a:bodyPr>
              <a:lstStyle/>
              <a:p>
                <a:r>
                  <a:rPr lang="en-US" altLang="ko-KR" dirty="0"/>
                  <a:t> </a:t>
                </a:r>
                <a:r>
                  <a:rPr lang="en-US" altLang="ko-KR" sz="1800" b="1" dirty="0" smtClean="0">
                    <a:solidFill>
                      <a:srgbClr val="FF0000"/>
                    </a:solidFill>
                    <a:latin typeface="+mn-lt"/>
                    <a:ea typeface="바탕"/>
                  </a:rPr>
                  <a:t>δZ</a:t>
                </a:r>
                <a:r>
                  <a:rPr lang="en-US" altLang="ko-KR" sz="1800" b="1" baseline="-25000" dirty="0">
                    <a:solidFill>
                      <a:srgbClr val="FF0000"/>
                    </a:solidFill>
                    <a:latin typeface="+mn-lt"/>
                    <a:ea typeface="바탕"/>
                  </a:rPr>
                  <a:t>3</a:t>
                </a:r>
                <a:r>
                  <a:rPr lang="en-US" altLang="ko-KR" sz="1800" b="1" baseline="-25000" dirty="0" smtClean="0">
                    <a:solidFill>
                      <a:srgbClr val="FF0000"/>
                    </a:solidFill>
                    <a:latin typeface="+mn-lt"/>
                    <a:ea typeface="바탕"/>
                  </a:rPr>
                  <a:t>L</a:t>
                </a:r>
                <a:r>
                  <a:rPr lang="en-US" altLang="ko-KR" sz="1800" b="1" dirty="0" smtClean="0">
                    <a:solidFill>
                      <a:srgbClr val="FF0000"/>
                    </a:solidFill>
                    <a:latin typeface="+mn-lt"/>
                    <a:ea typeface="바탕"/>
                  </a:rPr>
                  <a:t> =</a:t>
                </a:r>
                <a:r>
                  <a:rPr lang="en-US" altLang="ko-KR" sz="1800" dirty="0" smtClean="0">
                    <a:ea typeface="바탕"/>
                  </a:rPr>
                  <a:t> </a:t>
                </a:r>
                <a:r>
                  <a:rPr lang="en-US" altLang="ko-KR" sz="1800" b="1" dirty="0" smtClean="0">
                    <a:solidFill>
                      <a:srgbClr val="FF0000"/>
                    </a:solidFill>
                    <a:latin typeface="+mn-lt"/>
                  </a:rPr>
                  <a:t>(1.39 </a:t>
                </a:r>
                <a14:m>
                  <m:oMath xmlns:m="http://schemas.openxmlformats.org/officeDocument/2006/math">
                    <m:r>
                      <a:rPr lang="en-US" altLang="ko-KR" sz="1800" b="1" i="1">
                        <a:solidFill>
                          <a:srgbClr val="FF0000"/>
                        </a:solidFill>
                        <a:latin typeface="Cambria Math"/>
                        <a:ea typeface="Cambria Math"/>
                      </a:rPr>
                      <m:t>±</m:t>
                    </m:r>
                  </m:oMath>
                </a14:m>
                <a:r>
                  <a:rPr lang="en-US" altLang="ko-KR" sz="1800" b="1" dirty="0">
                    <a:solidFill>
                      <a:srgbClr val="FF0000"/>
                    </a:solidFill>
                    <a:latin typeface="+mn-lt"/>
                  </a:rPr>
                  <a:t> </a:t>
                </a:r>
                <a:r>
                  <a:rPr lang="en-US" altLang="ko-KR" sz="1800" b="1" dirty="0" smtClean="0">
                    <a:solidFill>
                      <a:srgbClr val="FF0000"/>
                    </a:solidFill>
                    <a:latin typeface="+mn-lt"/>
                  </a:rPr>
                  <a:t>0.10) </a:t>
                </a:r>
                <a14:m>
                  <m:oMath xmlns:m="http://schemas.openxmlformats.org/officeDocument/2006/math">
                    <m:r>
                      <a:rPr lang="en-US" altLang="ko-KR" sz="1800" b="1" i="1">
                        <a:solidFill>
                          <a:srgbClr val="FF0000"/>
                        </a:solidFill>
                        <a:latin typeface="Cambria Math"/>
                        <a:ea typeface="Cambria Math"/>
                      </a:rPr>
                      <m:t>×</m:t>
                    </m:r>
                  </m:oMath>
                </a14:m>
                <a:r>
                  <a:rPr lang="en-US" altLang="ko-KR" sz="1800" b="1" dirty="0">
                    <a:solidFill>
                      <a:srgbClr val="FF0000"/>
                    </a:solidFill>
                    <a:latin typeface="+mn-lt"/>
                  </a:rPr>
                  <a:t> 10</a:t>
                </a:r>
                <a:r>
                  <a:rPr lang="en-US" altLang="ko-KR" sz="1800" b="1" baseline="30000" dirty="0">
                    <a:solidFill>
                      <a:srgbClr val="FF0000"/>
                    </a:solidFill>
                    <a:latin typeface="+mn-lt"/>
                  </a:rPr>
                  <a:t>-1</a:t>
                </a:r>
                <a:r>
                  <a:rPr lang="en-US" altLang="ko-KR" sz="1800" b="1" dirty="0">
                    <a:solidFill>
                      <a:srgbClr val="FF0000"/>
                    </a:solidFill>
                    <a:latin typeface="+mn-lt"/>
                  </a:rPr>
                  <a:t> </a:t>
                </a:r>
                <a:endParaRPr lang="ko-KR" altLang="en-US" sz="1800" b="1" dirty="0">
                  <a:solidFill>
                    <a:srgbClr val="FF0000"/>
                  </a:solidFill>
                  <a:latin typeface="+mn-lt"/>
                </a:endParaRPr>
              </a:p>
            </p:txBody>
          </p:sp>
        </mc:Choice>
        <mc:Fallback xmlns="">
          <p:sp>
            <p:nvSpPr>
              <p:cNvPr id="8" name="직사각형 7"/>
              <p:cNvSpPr>
                <a:spLocks noRot="1" noChangeAspect="1" noMove="1" noResize="1" noEditPoints="1" noAdjustHandles="1" noChangeArrowheads="1" noChangeShapeType="1" noTextEdit="1"/>
              </p:cNvSpPr>
              <p:nvPr/>
            </p:nvSpPr>
            <p:spPr>
              <a:xfrm>
                <a:off x="5580113" y="1589891"/>
                <a:ext cx="3456383" cy="461665"/>
              </a:xfrm>
              <a:prstGeom prst="rect">
                <a:avLst/>
              </a:prstGeom>
              <a:blipFill rotWithShape="1">
                <a:blip r:embed="rId4"/>
                <a:stretch>
                  <a:fillRect b="-171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p:cNvSpPr/>
              <p:nvPr/>
            </p:nvSpPr>
            <p:spPr>
              <a:xfrm>
                <a:off x="5580113" y="1146691"/>
                <a:ext cx="3456384" cy="461665"/>
              </a:xfrm>
              <a:prstGeom prst="rect">
                <a:avLst/>
              </a:prstGeom>
            </p:spPr>
            <p:txBody>
              <a:bodyPr wrap="square">
                <a:spAutoFit/>
              </a:bodyPr>
              <a:lstStyle/>
              <a:p>
                <a:r>
                  <a:rPr lang="en-US" altLang="ko-KR" dirty="0" smtClean="0"/>
                  <a:t> </a:t>
                </a:r>
                <a:r>
                  <a:rPr lang="en-US" altLang="ko-KR" sz="1800" b="1" dirty="0" smtClean="0">
                    <a:latin typeface="+mj-lt"/>
                    <a:ea typeface="바탕"/>
                  </a:rPr>
                  <a:t>δZ</a:t>
                </a:r>
                <a:r>
                  <a:rPr lang="en-US" altLang="ko-KR" sz="1800" b="1" baseline="-25000" dirty="0" smtClean="0">
                    <a:latin typeface="+mj-lt"/>
                    <a:ea typeface="바탕"/>
                  </a:rPr>
                  <a:t>2L</a:t>
                </a:r>
                <a:r>
                  <a:rPr lang="en-US" altLang="ko-KR" sz="1800" b="1" dirty="0" smtClean="0">
                    <a:latin typeface="+mj-lt"/>
                    <a:ea typeface="바탕"/>
                  </a:rPr>
                  <a:t> =</a:t>
                </a:r>
                <a:r>
                  <a:rPr lang="en-US" altLang="ko-KR" sz="1800" dirty="0" smtClean="0">
                    <a:ea typeface="바탕"/>
                  </a:rPr>
                  <a:t> </a:t>
                </a:r>
                <a:r>
                  <a:rPr lang="en-US" altLang="ko-KR" sz="1800" b="1" dirty="0" smtClean="0">
                    <a:solidFill>
                      <a:schemeClr val="tx1"/>
                    </a:solidFill>
                    <a:latin typeface="+mn-lt"/>
                  </a:rPr>
                  <a:t>(1.65 </a:t>
                </a:r>
                <a14:m>
                  <m:oMath xmlns:m="http://schemas.openxmlformats.org/officeDocument/2006/math">
                    <m:r>
                      <a:rPr lang="en-US" altLang="ko-KR" sz="1800" b="1" i="1" smtClean="0">
                        <a:solidFill>
                          <a:schemeClr val="tx1"/>
                        </a:solidFill>
                        <a:latin typeface="Cambria Math"/>
                        <a:ea typeface="Cambria Math"/>
                      </a:rPr>
                      <m:t>±</m:t>
                    </m:r>
                  </m:oMath>
                </a14:m>
                <a:r>
                  <a:rPr lang="en-US" altLang="ko-KR" sz="1800" b="1" dirty="0" smtClean="0">
                    <a:solidFill>
                      <a:schemeClr val="tx1"/>
                    </a:solidFill>
                    <a:latin typeface="+mn-lt"/>
                  </a:rPr>
                  <a:t> 0.10) </a:t>
                </a:r>
                <a14:m>
                  <m:oMath xmlns:m="http://schemas.openxmlformats.org/officeDocument/2006/math">
                    <m:r>
                      <a:rPr lang="en-US" altLang="ko-KR" sz="1800" b="1" i="1" smtClean="0">
                        <a:solidFill>
                          <a:schemeClr val="tx1"/>
                        </a:solidFill>
                        <a:latin typeface="Cambria Math"/>
                        <a:ea typeface="Cambria Math"/>
                      </a:rPr>
                      <m:t>×</m:t>
                    </m:r>
                  </m:oMath>
                </a14:m>
                <a:r>
                  <a:rPr lang="en-US" altLang="ko-KR" sz="1800" b="1" dirty="0" smtClean="0">
                    <a:solidFill>
                      <a:schemeClr val="tx1"/>
                    </a:solidFill>
                    <a:latin typeface="+mn-lt"/>
                  </a:rPr>
                  <a:t> 10</a:t>
                </a:r>
                <a:r>
                  <a:rPr lang="en-US" altLang="ko-KR" sz="1800" b="1" baseline="30000" dirty="0" smtClean="0">
                    <a:solidFill>
                      <a:schemeClr val="tx1"/>
                    </a:solidFill>
                    <a:latin typeface="+mn-lt"/>
                  </a:rPr>
                  <a:t>-1</a:t>
                </a:r>
                <a:r>
                  <a:rPr lang="en-US" altLang="ko-KR" sz="1800" b="1" dirty="0" smtClean="0">
                    <a:solidFill>
                      <a:schemeClr val="tx1"/>
                    </a:solidFill>
                    <a:latin typeface="+mn-lt"/>
                  </a:rPr>
                  <a:t>  </a:t>
                </a:r>
                <a:endParaRPr lang="ko-KR" altLang="en-US" sz="1800" b="1" dirty="0">
                  <a:latin typeface="+mn-lt"/>
                </a:endParaRPr>
              </a:p>
            </p:txBody>
          </p:sp>
        </mc:Choice>
        <mc:Fallback xmlns="">
          <p:sp>
            <p:nvSpPr>
              <p:cNvPr id="9" name="직사각형 8"/>
              <p:cNvSpPr>
                <a:spLocks noRot="1" noChangeAspect="1" noMove="1" noResize="1" noEditPoints="1" noAdjustHandles="1" noChangeArrowheads="1" noChangeShapeType="1" noTextEdit="1"/>
              </p:cNvSpPr>
              <p:nvPr/>
            </p:nvSpPr>
            <p:spPr>
              <a:xfrm>
                <a:off x="5580113" y="1146691"/>
                <a:ext cx="3456384" cy="461665"/>
              </a:xfrm>
              <a:prstGeom prst="rect">
                <a:avLst/>
              </a:prstGeom>
              <a:blipFill rotWithShape="1">
                <a:blip r:embed="rId5"/>
                <a:stretch>
                  <a:fillRect b="-17105"/>
                </a:stretch>
              </a:blipFill>
            </p:spPr>
            <p:txBody>
              <a:bodyPr/>
              <a:lstStyle/>
              <a:p>
                <a:r>
                  <a:rPr lang="ko-KR" altLang="en-US">
                    <a:noFill/>
                  </a:rPr>
                  <a:t> </a:t>
                </a:r>
              </a:p>
            </p:txBody>
          </p:sp>
        </mc:Fallback>
      </mc:AlternateContent>
      <p:sp>
        <p:nvSpPr>
          <p:cNvPr id="3" name="직사각형 2"/>
          <p:cNvSpPr/>
          <p:nvPr/>
        </p:nvSpPr>
        <p:spPr>
          <a:xfrm>
            <a:off x="3022006" y="6279703"/>
            <a:ext cx="397866" cy="461665"/>
          </a:xfrm>
          <a:prstGeom prst="rect">
            <a:avLst/>
          </a:prstGeom>
        </p:spPr>
        <p:txBody>
          <a:bodyPr wrap="none">
            <a:spAutoFit/>
          </a:bodyPr>
          <a:lstStyle/>
          <a:p>
            <a:r>
              <a:rPr lang="en-US" altLang="ko-KR" b="1" dirty="0">
                <a:latin typeface="+mn-lt"/>
              </a:rPr>
              <a:t>Z</a:t>
            </a:r>
            <a:endParaRPr lang="ko-KR" altLang="en-US" dirty="0">
              <a:latin typeface="+mn-lt"/>
            </a:endParaRPr>
          </a:p>
        </p:txBody>
      </p:sp>
      <p:cxnSp>
        <p:nvCxnSpPr>
          <p:cNvPr id="13" name="직선 연결선 12"/>
          <p:cNvCxnSpPr/>
          <p:nvPr/>
        </p:nvCxnSpPr>
        <p:spPr bwMode="auto">
          <a:xfrm>
            <a:off x="6372200" y="3170149"/>
            <a:ext cx="31349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 name="TextBox 13"/>
          <p:cNvSpPr txBox="1"/>
          <p:nvPr/>
        </p:nvSpPr>
        <p:spPr>
          <a:xfrm>
            <a:off x="6816135" y="2888937"/>
            <a:ext cx="1212191" cy="1015663"/>
          </a:xfrm>
          <a:prstGeom prst="rect">
            <a:avLst/>
          </a:prstGeom>
          <a:noFill/>
        </p:spPr>
        <p:txBody>
          <a:bodyPr wrap="none" rtlCol="0">
            <a:spAutoFit/>
          </a:bodyPr>
          <a:lstStyle/>
          <a:p>
            <a:r>
              <a:rPr lang="en-US" altLang="ko-KR" sz="2000" b="1" dirty="0" smtClean="0"/>
              <a:t>2-layer </a:t>
            </a:r>
          </a:p>
          <a:p>
            <a:r>
              <a:rPr lang="en-US" altLang="ko-KR" sz="2000" b="1" dirty="0" smtClean="0"/>
              <a:t>(Z</a:t>
            </a:r>
            <a:r>
              <a:rPr lang="en-US" altLang="ko-KR" sz="2000" b="1" baseline="-25000" dirty="0" smtClean="0"/>
              <a:t>1</a:t>
            </a:r>
            <a:r>
              <a:rPr lang="en-US" altLang="ko-KR" sz="2000" b="1" dirty="0" smtClean="0"/>
              <a:t>+Z</a:t>
            </a:r>
            <a:r>
              <a:rPr lang="en-US" altLang="ko-KR" sz="2000" b="1" baseline="-25000" dirty="0" smtClean="0"/>
              <a:t>2</a:t>
            </a:r>
            <a:r>
              <a:rPr lang="en-US" altLang="ko-KR" sz="2000" b="1" dirty="0" smtClean="0"/>
              <a:t>)/2</a:t>
            </a:r>
            <a:endParaRPr lang="ko-KR" altLang="en-US" sz="2000" b="1" baseline="-25000" dirty="0" smtClean="0"/>
          </a:p>
          <a:p>
            <a:r>
              <a:rPr lang="en-US" altLang="ko-KR" sz="2000" b="1" dirty="0" smtClean="0">
                <a:solidFill>
                  <a:srgbClr val="FF0000"/>
                </a:solidFill>
              </a:rPr>
              <a:t> </a:t>
            </a:r>
            <a:endParaRPr lang="ko-KR" altLang="en-US" sz="2000" b="1" dirty="0">
              <a:solidFill>
                <a:srgbClr val="FF0000"/>
              </a:solidFill>
            </a:endParaRPr>
          </a:p>
        </p:txBody>
      </p:sp>
      <p:cxnSp>
        <p:nvCxnSpPr>
          <p:cNvPr id="15" name="직선 연결선 14"/>
          <p:cNvCxnSpPr/>
          <p:nvPr/>
        </p:nvCxnSpPr>
        <p:spPr bwMode="auto">
          <a:xfrm>
            <a:off x="6379015" y="4005723"/>
            <a:ext cx="31349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6" name="TextBox 15"/>
          <p:cNvSpPr txBox="1"/>
          <p:nvPr/>
        </p:nvSpPr>
        <p:spPr>
          <a:xfrm>
            <a:off x="6836372" y="3762325"/>
            <a:ext cx="1866408" cy="707886"/>
          </a:xfrm>
          <a:prstGeom prst="rect">
            <a:avLst/>
          </a:prstGeom>
          <a:noFill/>
        </p:spPr>
        <p:txBody>
          <a:bodyPr wrap="none" rtlCol="0">
            <a:spAutoFit/>
          </a:bodyPr>
          <a:lstStyle/>
          <a:p>
            <a:r>
              <a:rPr lang="en-US" altLang="ko-KR" sz="2000" b="1" dirty="0" smtClean="0">
                <a:solidFill>
                  <a:srgbClr val="FF0000"/>
                </a:solidFill>
              </a:rPr>
              <a:t>3-layer average</a:t>
            </a:r>
          </a:p>
          <a:p>
            <a:r>
              <a:rPr lang="en-US" altLang="ko-KR" sz="2000" b="1" dirty="0" smtClean="0">
                <a:solidFill>
                  <a:srgbClr val="FF0000"/>
                </a:solidFill>
              </a:rPr>
              <a:t>(Z</a:t>
            </a:r>
            <a:r>
              <a:rPr lang="en-US" altLang="ko-KR" sz="2000" b="1" baseline="-25000" dirty="0" smtClean="0">
                <a:solidFill>
                  <a:srgbClr val="FF0000"/>
                </a:solidFill>
              </a:rPr>
              <a:t>1</a:t>
            </a:r>
            <a:r>
              <a:rPr lang="en-US" altLang="ko-KR" sz="2000" b="1" dirty="0" smtClean="0">
                <a:solidFill>
                  <a:srgbClr val="FF0000"/>
                </a:solidFill>
              </a:rPr>
              <a:t>+Z</a:t>
            </a:r>
            <a:r>
              <a:rPr lang="en-US" altLang="ko-KR" sz="2000" b="1" baseline="-25000" dirty="0" smtClean="0">
                <a:solidFill>
                  <a:srgbClr val="FF0000"/>
                </a:solidFill>
              </a:rPr>
              <a:t>2</a:t>
            </a:r>
            <a:r>
              <a:rPr lang="en-US" altLang="ko-KR" sz="2000" b="1" dirty="0" smtClean="0">
                <a:solidFill>
                  <a:srgbClr val="FF0000"/>
                </a:solidFill>
              </a:rPr>
              <a:t>+Z</a:t>
            </a:r>
            <a:r>
              <a:rPr lang="en-US" altLang="ko-KR" sz="2000" b="1" baseline="-25000" dirty="0" smtClean="0">
                <a:solidFill>
                  <a:srgbClr val="FF0000"/>
                </a:solidFill>
              </a:rPr>
              <a:t>3</a:t>
            </a:r>
            <a:r>
              <a:rPr lang="en-US" altLang="ko-KR" sz="2000" b="1" dirty="0" smtClean="0">
                <a:solidFill>
                  <a:srgbClr val="FF0000"/>
                </a:solidFill>
              </a:rPr>
              <a:t>)/3</a:t>
            </a:r>
            <a:endParaRPr lang="ko-KR" altLang="en-US" sz="2000" b="1" baseline="-25000" dirty="0" smtClean="0">
              <a:solidFill>
                <a:srgbClr val="FF0000"/>
              </a:solidFill>
            </a:endParaRPr>
          </a:p>
        </p:txBody>
      </p:sp>
      <p:cxnSp>
        <p:nvCxnSpPr>
          <p:cNvPr id="17" name="직선 연결선 16"/>
          <p:cNvCxnSpPr/>
          <p:nvPr/>
        </p:nvCxnSpPr>
        <p:spPr bwMode="auto">
          <a:xfrm>
            <a:off x="6397187" y="4898342"/>
            <a:ext cx="31349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18" name="TextBox 17"/>
          <p:cNvSpPr txBox="1"/>
          <p:nvPr/>
        </p:nvSpPr>
        <p:spPr>
          <a:xfrm>
            <a:off x="6841122" y="4665330"/>
            <a:ext cx="2016899" cy="707886"/>
          </a:xfrm>
          <a:prstGeom prst="rect">
            <a:avLst/>
          </a:prstGeom>
          <a:noFill/>
        </p:spPr>
        <p:txBody>
          <a:bodyPr wrap="none" rtlCol="0">
            <a:spAutoFit/>
          </a:bodyPr>
          <a:lstStyle/>
          <a:p>
            <a:r>
              <a:rPr lang="en-US" altLang="ko-KR" sz="2000" b="1" dirty="0" smtClean="0">
                <a:solidFill>
                  <a:srgbClr val="0033CC"/>
                </a:solidFill>
              </a:rPr>
              <a:t>4-layer average</a:t>
            </a:r>
          </a:p>
          <a:p>
            <a:r>
              <a:rPr lang="en-US" altLang="ko-KR" sz="2000" b="1" dirty="0" smtClean="0">
                <a:solidFill>
                  <a:srgbClr val="0000FF"/>
                </a:solidFill>
              </a:rPr>
              <a:t>(Z</a:t>
            </a:r>
            <a:r>
              <a:rPr lang="en-US" altLang="ko-KR" sz="2000" b="1" baseline="-25000" dirty="0" smtClean="0">
                <a:solidFill>
                  <a:srgbClr val="0000FF"/>
                </a:solidFill>
              </a:rPr>
              <a:t>1</a:t>
            </a:r>
            <a:r>
              <a:rPr lang="en-US" altLang="ko-KR" sz="2000" b="1" dirty="0" smtClean="0">
                <a:solidFill>
                  <a:srgbClr val="0000FF"/>
                </a:solidFill>
              </a:rPr>
              <a:t>+Z</a:t>
            </a:r>
            <a:r>
              <a:rPr lang="en-US" altLang="ko-KR" sz="2000" b="1" baseline="-25000" dirty="0" smtClean="0">
                <a:solidFill>
                  <a:srgbClr val="0000FF"/>
                </a:solidFill>
              </a:rPr>
              <a:t>2</a:t>
            </a:r>
            <a:r>
              <a:rPr lang="en-US" altLang="ko-KR" sz="2000" b="1" dirty="0" smtClean="0">
                <a:solidFill>
                  <a:srgbClr val="0000FF"/>
                </a:solidFill>
              </a:rPr>
              <a:t>+Z</a:t>
            </a:r>
            <a:r>
              <a:rPr lang="en-US" altLang="ko-KR" sz="2000" b="1" baseline="-25000" dirty="0" smtClean="0">
                <a:solidFill>
                  <a:srgbClr val="0000FF"/>
                </a:solidFill>
              </a:rPr>
              <a:t>3</a:t>
            </a:r>
            <a:r>
              <a:rPr lang="en-US" altLang="ko-KR" sz="2000" b="1" dirty="0" smtClean="0">
                <a:solidFill>
                  <a:srgbClr val="0000FF"/>
                </a:solidFill>
              </a:rPr>
              <a:t>+Z</a:t>
            </a:r>
            <a:r>
              <a:rPr lang="en-US" altLang="ko-KR" sz="2000" b="1" baseline="-25000" dirty="0" smtClean="0">
                <a:solidFill>
                  <a:srgbClr val="0000FF"/>
                </a:solidFill>
              </a:rPr>
              <a:t>4</a:t>
            </a:r>
            <a:r>
              <a:rPr lang="en-US" altLang="ko-KR" sz="2000" b="1" dirty="0" smtClean="0">
                <a:solidFill>
                  <a:srgbClr val="0000FF"/>
                </a:solidFill>
              </a:rPr>
              <a:t>)/4</a:t>
            </a:r>
            <a:endParaRPr lang="ko-KR" altLang="en-US" sz="2000" b="1" baseline="-25000" dirty="0">
              <a:solidFill>
                <a:srgbClr val="0000FF"/>
              </a:solidFill>
            </a:endParaRPr>
          </a:p>
        </p:txBody>
      </p:sp>
      <p:sp>
        <p:nvSpPr>
          <p:cNvPr id="19" name="TextBox 18"/>
          <p:cNvSpPr txBox="1"/>
          <p:nvPr/>
        </p:nvSpPr>
        <p:spPr>
          <a:xfrm>
            <a:off x="234108" y="1147852"/>
            <a:ext cx="3401788" cy="430887"/>
          </a:xfrm>
          <a:prstGeom prst="rect">
            <a:avLst/>
          </a:prstGeom>
          <a:noFill/>
        </p:spPr>
        <p:txBody>
          <a:bodyPr wrap="square" rtlCol="0">
            <a:spAutoFit/>
          </a:bodyPr>
          <a:lstStyle/>
          <a:p>
            <a:pPr algn="ctr"/>
            <a:r>
              <a:rPr lang="en-US" altLang="ko-KR" sz="2200" b="1" dirty="0" err="1" smtClean="0">
                <a:latin typeface="+mn-lt"/>
                <a:ea typeface="바탕"/>
              </a:rPr>
              <a:t>δZ</a:t>
            </a:r>
            <a:r>
              <a:rPr lang="en-US" altLang="ko-KR" sz="2200" b="1" dirty="0" smtClean="0">
                <a:latin typeface="+mn-lt"/>
              </a:rPr>
              <a:t> </a:t>
            </a:r>
            <a:r>
              <a:rPr lang="el-GR" altLang="ko-KR" sz="2200" b="1" dirty="0" smtClean="0">
                <a:latin typeface="+mn-lt"/>
              </a:rPr>
              <a:t>↓</a:t>
            </a:r>
            <a:r>
              <a:rPr lang="en-US" altLang="ko-KR" sz="2200" b="1" dirty="0" smtClean="0">
                <a:latin typeface="+mn-lt"/>
              </a:rPr>
              <a:t> as # of layer </a:t>
            </a:r>
            <a:r>
              <a:rPr lang="el-GR" altLang="ko-KR" sz="2200" b="1" dirty="0" smtClean="0">
                <a:latin typeface="+mn-lt"/>
              </a:rPr>
              <a:t>↑</a:t>
            </a:r>
            <a:r>
              <a:rPr lang="en-US" altLang="ko-KR" sz="2200" b="1" dirty="0" smtClean="0">
                <a:latin typeface="+mn-lt"/>
              </a:rPr>
              <a:t> </a:t>
            </a:r>
            <a:endParaRPr lang="ko-KR" altLang="en-US" sz="2200" b="1" dirty="0">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359218" y="1581116"/>
                <a:ext cx="1923219" cy="396327"/>
              </a:xfrm>
              <a:prstGeom prst="rect">
                <a:avLst/>
              </a:prstGeom>
              <a:noFill/>
            </p:spPr>
            <p:txBody>
              <a:bodyPr wrap="none" rtlCol="0">
                <a:spAutoFit/>
              </a:bodyPr>
              <a:lstStyle/>
              <a:p>
                <a:r>
                  <a:rPr lang="en-US" altLang="ko-KR" sz="1800" b="1" dirty="0" smtClean="0">
                    <a:solidFill>
                      <a:srgbClr val="0000FF"/>
                    </a:solidFill>
                    <a:latin typeface="+mn-lt"/>
                    <a:ea typeface="바탕"/>
                  </a:rPr>
                  <a:t>δZ</a:t>
                </a:r>
                <a:r>
                  <a:rPr lang="en-US" altLang="ko-KR" sz="1800" b="1" baseline="-25000" dirty="0" smtClean="0">
                    <a:solidFill>
                      <a:srgbClr val="0000FF"/>
                    </a:solidFill>
                    <a:latin typeface="+mn-lt"/>
                    <a:ea typeface="바탕"/>
                  </a:rPr>
                  <a:t>4L</a:t>
                </a:r>
                <a:r>
                  <a:rPr lang="en-US" altLang="ko-KR" sz="1800" b="1" dirty="0">
                    <a:latin typeface="+mn-lt"/>
                    <a:ea typeface="바탕"/>
                  </a:rPr>
                  <a:t> </a:t>
                </a:r>
                <a:r>
                  <a:rPr lang="en-US" altLang="ko-KR" sz="1800" b="1" dirty="0" smtClean="0">
                    <a:latin typeface="+mn-lt"/>
                    <a:ea typeface="바탕"/>
                  </a:rPr>
                  <a:t>= δZ</a:t>
                </a:r>
                <a:r>
                  <a:rPr lang="en-US" altLang="ko-KR" sz="1800" b="1" baseline="-25000" dirty="0" smtClean="0">
                    <a:latin typeface="+mn-lt"/>
                    <a:ea typeface="바탕"/>
                  </a:rPr>
                  <a:t>2L </a:t>
                </a:r>
                <a:r>
                  <a:rPr lang="en-US" altLang="ko-KR" sz="1800" b="1" dirty="0" smtClean="0">
                    <a:latin typeface="+mn-lt"/>
                    <a:ea typeface="바탕"/>
                  </a:rPr>
                  <a:t>/</a:t>
                </a:r>
                <a14:m>
                  <m:oMath xmlns:m="http://schemas.openxmlformats.org/officeDocument/2006/math">
                    <m:rad>
                      <m:radPr>
                        <m:degHide m:val="on"/>
                        <m:ctrlPr>
                          <a:rPr lang="en-US" altLang="ko-KR" sz="1800" b="1" i="1" smtClean="0">
                            <a:latin typeface="Cambria Math"/>
                            <a:ea typeface="바탕"/>
                          </a:rPr>
                        </m:ctrlPr>
                      </m:radPr>
                      <m:deg/>
                      <m:e>
                        <m:r>
                          <a:rPr lang="en-US" altLang="ko-KR" sz="1800" b="1" i="1" smtClean="0">
                            <a:latin typeface="Cambria Math"/>
                            <a:ea typeface="바탕"/>
                          </a:rPr>
                          <m:t>𝟐</m:t>
                        </m:r>
                      </m:e>
                    </m:rad>
                  </m:oMath>
                </a14:m>
                <a:endParaRPr lang="en-US" altLang="ko-KR" sz="1800" b="1" i="1" dirty="0" smtClean="0">
                  <a:latin typeface="+mn-lt"/>
                  <a:ea typeface="바탕"/>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9218" y="1581116"/>
                <a:ext cx="1923219" cy="396327"/>
              </a:xfrm>
              <a:prstGeom prst="rect">
                <a:avLst/>
              </a:prstGeom>
              <a:blipFill rotWithShape="1">
                <a:blip r:embed="rId6"/>
                <a:stretch>
                  <a:fillRect l="-2857" b="-24615"/>
                </a:stretch>
              </a:blipFill>
            </p:spPr>
            <p:txBody>
              <a:bodyPr/>
              <a:lstStyle/>
              <a:p>
                <a:r>
                  <a:rPr lang="ko-KR" altLang="en-US">
                    <a:noFill/>
                  </a:rPr>
                  <a:t> </a:t>
                </a:r>
              </a:p>
            </p:txBody>
          </p:sp>
        </mc:Fallback>
      </mc:AlternateContent>
      <p:sp>
        <p:nvSpPr>
          <p:cNvPr id="21" name="TextBox 20"/>
          <p:cNvSpPr txBox="1"/>
          <p:nvPr/>
        </p:nvSpPr>
        <p:spPr>
          <a:xfrm>
            <a:off x="359218" y="1977443"/>
            <a:ext cx="1885453" cy="369332"/>
          </a:xfrm>
          <a:prstGeom prst="rect">
            <a:avLst/>
          </a:prstGeom>
          <a:noFill/>
        </p:spPr>
        <p:txBody>
          <a:bodyPr wrap="none" rtlCol="0">
            <a:spAutoFit/>
          </a:bodyPr>
          <a:lstStyle/>
          <a:p>
            <a:r>
              <a:rPr lang="en-US" altLang="ko-KR" sz="1800" b="1" dirty="0" smtClean="0">
                <a:solidFill>
                  <a:srgbClr val="0000FF"/>
                </a:solidFill>
                <a:latin typeface="+mn-lt"/>
                <a:ea typeface="바탕"/>
              </a:rPr>
              <a:t>0.116</a:t>
            </a:r>
            <a:r>
              <a:rPr lang="en-US" altLang="ko-KR" sz="1800" b="1" dirty="0" smtClean="0">
                <a:latin typeface="+mn-lt"/>
                <a:ea typeface="바탕"/>
              </a:rPr>
              <a:t> </a:t>
            </a:r>
            <a:r>
              <a:rPr lang="en-US" altLang="ko-KR" sz="1800" b="1" dirty="0" smtClean="0">
                <a:latin typeface="바탕"/>
                <a:ea typeface="바탕"/>
              </a:rPr>
              <a:t>≈</a:t>
            </a:r>
            <a:r>
              <a:rPr lang="en-US" altLang="ko-KR" sz="1800" b="1" dirty="0" smtClean="0">
                <a:latin typeface="+mn-lt"/>
                <a:ea typeface="바탕"/>
              </a:rPr>
              <a:t> 0.117</a:t>
            </a:r>
            <a:endParaRPr lang="en-US" altLang="ko-KR" sz="1800" b="1" i="1" dirty="0" smtClean="0">
              <a:latin typeface="+mn-lt"/>
              <a:ea typeface="바탕"/>
            </a:endParaRPr>
          </a:p>
        </p:txBody>
      </p:sp>
      <mc:AlternateContent xmlns:mc="http://schemas.openxmlformats.org/markup-compatibility/2006" xmlns:a14="http://schemas.microsoft.com/office/drawing/2010/main">
        <mc:Choice Requires="a14">
          <p:sp>
            <p:nvSpPr>
              <p:cNvPr id="22" name="TextBox 21"/>
              <p:cNvSpPr txBox="1"/>
              <p:nvPr/>
            </p:nvSpPr>
            <p:spPr>
              <a:xfrm>
                <a:off x="2699792" y="1593337"/>
                <a:ext cx="2497992" cy="408253"/>
              </a:xfrm>
              <a:prstGeom prst="rect">
                <a:avLst/>
              </a:prstGeom>
              <a:noFill/>
            </p:spPr>
            <p:txBody>
              <a:bodyPr wrap="none" rtlCol="0">
                <a:spAutoFit/>
              </a:bodyPr>
              <a:lstStyle/>
              <a:p>
                <a:r>
                  <a:rPr lang="en-US" altLang="ko-KR" sz="1800" b="1" dirty="0" smtClean="0">
                    <a:solidFill>
                      <a:srgbClr val="FF0000"/>
                    </a:solidFill>
                    <a:latin typeface="+mn-lt"/>
                    <a:ea typeface="바탕"/>
                  </a:rPr>
                  <a:t>δZ</a:t>
                </a:r>
                <a:r>
                  <a:rPr lang="en-US" altLang="ko-KR" sz="1800" b="1" baseline="-25000" dirty="0">
                    <a:solidFill>
                      <a:srgbClr val="FF0000"/>
                    </a:solidFill>
                    <a:latin typeface="+mn-lt"/>
                    <a:ea typeface="바탕"/>
                  </a:rPr>
                  <a:t>3</a:t>
                </a:r>
                <a:r>
                  <a:rPr lang="en-US" altLang="ko-KR" sz="1800" b="1" baseline="-25000" dirty="0" smtClean="0">
                    <a:solidFill>
                      <a:srgbClr val="FF0000"/>
                    </a:solidFill>
                    <a:latin typeface="+mn-lt"/>
                    <a:ea typeface="바탕"/>
                  </a:rPr>
                  <a:t>L</a:t>
                </a:r>
                <a:r>
                  <a:rPr lang="en-US" altLang="ko-KR" sz="1800" b="1" dirty="0" smtClean="0">
                    <a:latin typeface="+mn-lt"/>
                    <a:ea typeface="바탕"/>
                  </a:rPr>
                  <a:t> = δZ</a:t>
                </a:r>
                <a:r>
                  <a:rPr lang="en-US" altLang="ko-KR" sz="1800" b="1" baseline="-25000" dirty="0" smtClean="0">
                    <a:latin typeface="+mn-lt"/>
                    <a:ea typeface="바탕"/>
                  </a:rPr>
                  <a:t>2L </a:t>
                </a:r>
                <a14:m>
                  <m:oMath xmlns:m="http://schemas.openxmlformats.org/officeDocument/2006/math">
                    <m:r>
                      <a:rPr lang="en-US" altLang="ko-KR" sz="1800" b="1" i="1" smtClean="0">
                        <a:latin typeface="Cambria Math"/>
                        <a:ea typeface="Cambria Math"/>
                      </a:rPr>
                      <m:t>×</m:t>
                    </m:r>
                    <m:rad>
                      <m:radPr>
                        <m:degHide m:val="on"/>
                        <m:ctrlPr>
                          <a:rPr lang="en-US" altLang="ko-KR" sz="1800" b="1" i="1" smtClean="0">
                            <a:latin typeface="Cambria Math"/>
                            <a:ea typeface="바탕"/>
                          </a:rPr>
                        </m:ctrlPr>
                      </m:radPr>
                      <m:deg/>
                      <m:e>
                        <m:r>
                          <a:rPr lang="en-US" altLang="ko-KR" sz="1800" b="1" i="1" smtClean="0">
                            <a:latin typeface="Cambria Math"/>
                            <a:ea typeface="바탕"/>
                          </a:rPr>
                          <m:t>𝟐</m:t>
                        </m:r>
                      </m:e>
                    </m:rad>
                    <m:r>
                      <a:rPr lang="en-US" altLang="ko-KR" sz="1800" b="1" i="1" smtClean="0">
                        <a:latin typeface="Cambria Math"/>
                        <a:ea typeface="바탕"/>
                      </a:rPr>
                      <m:t>/</m:t>
                    </m:r>
                    <m:rad>
                      <m:radPr>
                        <m:degHide m:val="on"/>
                        <m:ctrlPr>
                          <a:rPr lang="en-US" altLang="ko-KR" sz="1800" b="1" i="1" smtClean="0">
                            <a:latin typeface="Cambria Math"/>
                            <a:ea typeface="바탕"/>
                          </a:rPr>
                        </m:ctrlPr>
                      </m:radPr>
                      <m:deg/>
                      <m:e>
                        <m:r>
                          <a:rPr lang="en-US" altLang="ko-KR" sz="1800" b="1" i="1" smtClean="0">
                            <a:latin typeface="Cambria Math"/>
                            <a:ea typeface="바탕"/>
                          </a:rPr>
                          <m:t>𝟑</m:t>
                        </m:r>
                      </m:e>
                    </m:rad>
                  </m:oMath>
                </a14:m>
                <a:endParaRPr lang="en-US" altLang="ko-KR" sz="1800" b="1" i="1" dirty="0" smtClean="0">
                  <a:latin typeface="+mn-lt"/>
                  <a:ea typeface="바탕"/>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699792" y="1593337"/>
                <a:ext cx="2497992" cy="408253"/>
              </a:xfrm>
              <a:prstGeom prst="rect">
                <a:avLst/>
              </a:prstGeom>
              <a:blipFill rotWithShape="1">
                <a:blip r:embed="rId7"/>
                <a:stretch>
                  <a:fillRect l="-2195" b="-20896"/>
                </a:stretch>
              </a:blipFill>
            </p:spPr>
            <p:txBody>
              <a:bodyPr/>
              <a:lstStyle/>
              <a:p>
                <a:r>
                  <a:rPr lang="ko-KR" altLang="en-US">
                    <a:noFill/>
                  </a:rPr>
                  <a:t> </a:t>
                </a:r>
              </a:p>
            </p:txBody>
          </p:sp>
        </mc:Fallback>
      </mc:AlternateContent>
      <p:sp>
        <p:nvSpPr>
          <p:cNvPr id="23" name="TextBox 22"/>
          <p:cNvSpPr txBox="1"/>
          <p:nvPr/>
        </p:nvSpPr>
        <p:spPr>
          <a:xfrm>
            <a:off x="2699792" y="2001495"/>
            <a:ext cx="1885453" cy="369332"/>
          </a:xfrm>
          <a:prstGeom prst="rect">
            <a:avLst/>
          </a:prstGeom>
          <a:noFill/>
        </p:spPr>
        <p:txBody>
          <a:bodyPr wrap="none" rtlCol="0">
            <a:spAutoFit/>
          </a:bodyPr>
          <a:lstStyle/>
          <a:p>
            <a:r>
              <a:rPr lang="en-US" altLang="ko-KR" sz="1800" b="1" dirty="0" smtClean="0">
                <a:solidFill>
                  <a:srgbClr val="FF0000"/>
                </a:solidFill>
                <a:latin typeface="+mn-lt"/>
                <a:ea typeface="바탕"/>
              </a:rPr>
              <a:t>0.139</a:t>
            </a:r>
            <a:r>
              <a:rPr lang="en-US" altLang="ko-KR" sz="1800" b="1" dirty="0" smtClean="0">
                <a:latin typeface="+mn-lt"/>
                <a:ea typeface="바탕"/>
              </a:rPr>
              <a:t> </a:t>
            </a:r>
            <a:r>
              <a:rPr lang="en-US" altLang="ko-KR" sz="1800" b="1" dirty="0" smtClean="0">
                <a:latin typeface="바탕"/>
                <a:ea typeface="바탕"/>
              </a:rPr>
              <a:t>≈</a:t>
            </a:r>
            <a:r>
              <a:rPr lang="en-US" altLang="ko-KR" sz="1800" b="1" dirty="0" smtClean="0">
                <a:latin typeface="+mn-lt"/>
                <a:ea typeface="바탕"/>
              </a:rPr>
              <a:t> 0.135</a:t>
            </a:r>
            <a:endParaRPr lang="en-US" altLang="ko-KR" sz="1800" b="1" i="1" dirty="0" smtClean="0">
              <a:latin typeface="+mn-lt"/>
              <a:ea typeface="바탕"/>
            </a:endParaRPr>
          </a:p>
        </p:txBody>
      </p:sp>
    </p:spTree>
    <p:extLst>
      <p:ext uri="{BB962C8B-B14F-4D97-AF65-F5344CB8AC3E}">
        <p14:creationId xmlns:p14="http://schemas.microsoft.com/office/powerpoint/2010/main" val="310337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rgbClr val="002060"/>
                </a:solidFill>
              </a:rPr>
              <a:t>Silicon Charge Detector (design, fabrication &amp; assembly</a:t>
            </a:r>
            <a:endParaRPr lang="ko-KR" altLang="en-US" dirty="0">
              <a:solidFill>
                <a:srgbClr val="002060"/>
              </a:solidFill>
            </a:endParaRPr>
          </a:p>
        </p:txBody>
      </p:sp>
      <p:pic>
        <p:nvPicPr>
          <p:cNvPr id="6" name="그림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5216" y="1003295"/>
            <a:ext cx="4074270" cy="2732476"/>
          </a:xfrm>
          <a:prstGeom prst="rect">
            <a:avLst/>
          </a:prstGeom>
        </p:spPr>
      </p:pic>
      <p:pic>
        <p:nvPicPr>
          <p:cNvPr id="7" name="그림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4856" y="3927274"/>
            <a:ext cx="4104630" cy="2454054"/>
          </a:xfrm>
          <a:prstGeom prst="rect">
            <a:avLst/>
          </a:prstGeom>
          <a:ln>
            <a:noFill/>
          </a:ln>
          <a:effectLst>
            <a:softEdge rad="112500"/>
          </a:effectLst>
        </p:spPr>
      </p:pic>
      <p:pic>
        <p:nvPicPr>
          <p:cNvPr id="8" name="그림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92519" y="1003296"/>
            <a:ext cx="3758216" cy="2923978"/>
          </a:xfrm>
          <a:prstGeom prst="rect">
            <a:avLst/>
          </a:prstGeom>
        </p:spPr>
      </p:pic>
      <p:pic>
        <p:nvPicPr>
          <p:cNvPr id="9" name="그림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88805" y="3927273"/>
            <a:ext cx="3965641" cy="2414412"/>
          </a:xfrm>
          <a:prstGeom prst="rect">
            <a:avLst/>
          </a:prstGeom>
          <a:ln>
            <a:noFill/>
          </a:ln>
          <a:effectLst>
            <a:softEdge rad="112500"/>
          </a:effectLst>
        </p:spPr>
      </p:pic>
      <p:sp>
        <p:nvSpPr>
          <p:cNvPr id="10" name="직사각형 9"/>
          <p:cNvSpPr/>
          <p:nvPr/>
        </p:nvSpPr>
        <p:spPr>
          <a:xfrm>
            <a:off x="6107854" y="476672"/>
            <a:ext cx="3084499" cy="461665"/>
          </a:xfrm>
          <a:prstGeom prst="rect">
            <a:avLst/>
          </a:prstGeom>
        </p:spPr>
        <p:txBody>
          <a:bodyPr wrap="none">
            <a:spAutoFit/>
          </a:bodyPr>
          <a:lstStyle/>
          <a:p>
            <a:pPr algn="ctr"/>
            <a:r>
              <a:rPr lang="en-US" altLang="ko-KR" dirty="0">
                <a:latin typeface="+mn-lt"/>
              </a:rPr>
              <a:t>B</a:t>
            </a:r>
            <a:r>
              <a:rPr lang="en-US" altLang="ko-KR" dirty="0" smtClean="0">
                <a:latin typeface="+mn-lt"/>
              </a:rPr>
              <a:t>uilt </a:t>
            </a:r>
            <a:r>
              <a:rPr lang="en-US" altLang="ko-KR" dirty="0">
                <a:latin typeface="+mn-lt"/>
              </a:rPr>
              <a:t>by SKKU </a:t>
            </a:r>
            <a:r>
              <a:rPr lang="en-US" altLang="ko-KR" dirty="0" smtClean="0">
                <a:latin typeface="+mn-lt"/>
              </a:rPr>
              <a:t>group</a:t>
            </a:r>
            <a:endParaRPr lang="ko-KR" altLang="en-US" dirty="0">
              <a:latin typeface="+mn-lt"/>
            </a:endParaRPr>
          </a:p>
        </p:txBody>
      </p:sp>
      <p:sp>
        <p:nvSpPr>
          <p:cNvPr id="11" name="슬라이드 번호 개체 틀 10"/>
          <p:cNvSpPr>
            <a:spLocks noGrp="1"/>
          </p:cNvSpPr>
          <p:nvPr>
            <p:ph type="sldNum" sz="quarter" idx="11"/>
          </p:nvPr>
        </p:nvSpPr>
        <p:spPr/>
        <p:txBody>
          <a:bodyPr/>
          <a:lstStyle/>
          <a:p>
            <a:fld id="{BFF05FFC-9FDC-4690-906A-8CD2B86F6471}" type="slidenum">
              <a:rPr lang="ko-KR" altLang="en-US" smtClean="0">
                <a:solidFill>
                  <a:srgbClr val="000000"/>
                </a:solidFill>
              </a:rPr>
              <a:pPr/>
              <a:t>42</a:t>
            </a:fld>
            <a:endParaRPr lang="en-US" altLang="ko-KR">
              <a:solidFill>
                <a:srgbClr val="000000"/>
              </a:solidFill>
            </a:endParaRPr>
          </a:p>
        </p:txBody>
      </p:sp>
      <p:sp>
        <p:nvSpPr>
          <p:cNvPr id="12" name="날짜 개체 틀 11"/>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3" name="바닥글 개체 틀 12"/>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135381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solidFill>
                  <a:srgbClr val="002060"/>
                </a:solidFill>
              </a:rPr>
              <a:t>Silicon </a:t>
            </a:r>
            <a:r>
              <a:rPr lang="en-US" altLang="ko-KR" dirty="0">
                <a:solidFill>
                  <a:srgbClr val="002060"/>
                </a:solidFill>
              </a:rPr>
              <a:t>Charge Detector</a:t>
            </a:r>
            <a:r>
              <a:rPr lang="en-US" altLang="ko-KR" dirty="0" smtClean="0">
                <a:solidFill>
                  <a:srgbClr val="002060"/>
                </a:solidFill>
              </a:rPr>
              <a:t> (specification)</a:t>
            </a:r>
            <a:endParaRPr lang="ko-KR" altLang="en-US" dirty="0">
              <a:solidFill>
                <a:srgbClr val="002060"/>
              </a:solidFill>
            </a:endParaRPr>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29" y="1897810"/>
            <a:ext cx="7820154" cy="314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43</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465261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814388"/>
            <a:ext cx="7402513"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제목 10"/>
          <p:cNvSpPr>
            <a:spLocks noGrp="1"/>
          </p:cNvSpPr>
          <p:nvPr>
            <p:ph type="title"/>
          </p:nvPr>
        </p:nvSpPr>
        <p:spPr/>
        <p:txBody>
          <a:bodyPr rtlCol="0">
            <a:normAutofit fontScale="90000"/>
          </a:bodyPr>
          <a:lstStyle/>
          <a:p>
            <a:pPr eaLnBrk="1" fontAlgn="auto" hangingPunct="1">
              <a:spcAft>
                <a:spcPts val="0"/>
              </a:spcAft>
              <a:defRPr/>
            </a:pPr>
            <a:r>
              <a:rPr lang="en-US" altLang="ko-KR" dirty="0" smtClean="0"/>
              <a:t>ISS-CREAM payload</a:t>
            </a:r>
            <a:endParaRPr lang="ko-KR" altLang="en-US" dirty="0"/>
          </a:p>
        </p:txBody>
      </p:sp>
      <p:sp>
        <p:nvSpPr>
          <p:cNvPr id="41990" name="Oval 1"/>
          <p:cNvSpPr>
            <a:spLocks noChangeArrowheads="1"/>
          </p:cNvSpPr>
          <p:nvPr/>
        </p:nvSpPr>
        <p:spPr bwMode="auto">
          <a:xfrm>
            <a:off x="3300413" y="1985963"/>
            <a:ext cx="5026025" cy="866775"/>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eaLnBrk="1" hangingPunct="1">
              <a:spcBef>
                <a:spcPct val="0"/>
              </a:spcBef>
              <a:buFontTx/>
              <a:buNone/>
            </a:pPr>
            <a:endParaRPr kumimoji="1" lang="en-US" altLang="ko-KR" sz="2000" b="1">
              <a:solidFill>
                <a:srgbClr val="FF3300"/>
              </a:solidFill>
              <a:latin typeface="HY궁서" pitchFamily="18" charset="-127"/>
              <a:ea typeface="HY궁서" pitchFamily="18" charset="-127"/>
            </a:endParaRPr>
          </a:p>
        </p:txBody>
      </p:sp>
      <p:sp>
        <p:nvSpPr>
          <p:cNvPr id="41991" name="TextBox 3"/>
          <p:cNvSpPr txBox="1">
            <a:spLocks noChangeArrowheads="1"/>
          </p:cNvSpPr>
          <p:nvPr/>
        </p:nvSpPr>
        <p:spPr bwMode="auto">
          <a:xfrm>
            <a:off x="5594350" y="5065713"/>
            <a:ext cx="850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BSD</a:t>
            </a:r>
          </a:p>
          <a:p>
            <a:pPr algn="ctr" latinLnBrk="0">
              <a:spcBef>
                <a:spcPct val="0"/>
              </a:spcBef>
              <a:buFontTx/>
              <a:buNone/>
            </a:pPr>
            <a:r>
              <a:rPr lang="en-US" altLang="ko-KR" sz="1100">
                <a:latin typeface="Arial" charset="0"/>
                <a:ea typeface="굴림" pitchFamily="50" charset="-127"/>
                <a:cs typeface="Arial" charset="0"/>
              </a:rPr>
              <a:t>Instrument</a:t>
            </a:r>
          </a:p>
        </p:txBody>
      </p:sp>
      <p:sp>
        <p:nvSpPr>
          <p:cNvPr id="41992" name="TextBox 9"/>
          <p:cNvSpPr txBox="1">
            <a:spLocks noChangeArrowheads="1"/>
          </p:cNvSpPr>
          <p:nvPr/>
        </p:nvSpPr>
        <p:spPr bwMode="auto">
          <a:xfrm>
            <a:off x="4570413" y="4849813"/>
            <a:ext cx="852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BCD</a:t>
            </a:r>
          </a:p>
          <a:p>
            <a:pPr algn="ctr" latinLnBrk="0">
              <a:spcBef>
                <a:spcPct val="0"/>
              </a:spcBef>
              <a:buFontTx/>
              <a:buNone/>
            </a:pPr>
            <a:r>
              <a:rPr lang="en-US" altLang="ko-KR" sz="1100">
                <a:latin typeface="Arial" charset="0"/>
                <a:ea typeface="굴림" pitchFamily="50" charset="-127"/>
                <a:cs typeface="Arial" charset="0"/>
              </a:rPr>
              <a:t>Instrument</a:t>
            </a:r>
          </a:p>
        </p:txBody>
      </p:sp>
      <p:sp>
        <p:nvSpPr>
          <p:cNvPr id="41993" name="TextBox 11"/>
          <p:cNvSpPr txBox="1">
            <a:spLocks noChangeArrowheads="1"/>
          </p:cNvSpPr>
          <p:nvPr/>
        </p:nvSpPr>
        <p:spPr bwMode="auto">
          <a:xfrm>
            <a:off x="7943850" y="3109913"/>
            <a:ext cx="850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TCD</a:t>
            </a:r>
          </a:p>
          <a:p>
            <a:pPr algn="ctr" latinLnBrk="0">
              <a:spcBef>
                <a:spcPct val="0"/>
              </a:spcBef>
              <a:buFontTx/>
              <a:buNone/>
            </a:pPr>
            <a:r>
              <a:rPr lang="en-US" altLang="ko-KR" sz="1100">
                <a:latin typeface="Arial" charset="0"/>
                <a:ea typeface="굴림" pitchFamily="50" charset="-127"/>
                <a:cs typeface="Arial" charset="0"/>
              </a:rPr>
              <a:t>Instrument</a:t>
            </a:r>
          </a:p>
        </p:txBody>
      </p:sp>
      <p:sp>
        <p:nvSpPr>
          <p:cNvPr id="41994" name="TextBox 12"/>
          <p:cNvSpPr txBox="1">
            <a:spLocks noChangeArrowheads="1"/>
          </p:cNvSpPr>
          <p:nvPr/>
        </p:nvSpPr>
        <p:spPr bwMode="auto">
          <a:xfrm>
            <a:off x="7869238" y="3590925"/>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dirty="0">
                <a:latin typeface="Arial" charset="0"/>
                <a:ea typeface="굴림" pitchFamily="50" charset="-127"/>
                <a:cs typeface="Arial" charset="0"/>
              </a:rPr>
              <a:t>Calorimeter</a:t>
            </a:r>
          </a:p>
        </p:txBody>
      </p:sp>
      <p:sp>
        <p:nvSpPr>
          <p:cNvPr id="41995" name="TextBox 13"/>
          <p:cNvSpPr txBox="1">
            <a:spLocks noChangeArrowheads="1"/>
          </p:cNvSpPr>
          <p:nvPr/>
        </p:nvSpPr>
        <p:spPr bwMode="auto">
          <a:xfrm>
            <a:off x="138113" y="3025775"/>
            <a:ext cx="419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PIU</a:t>
            </a:r>
          </a:p>
        </p:txBody>
      </p:sp>
      <p:sp>
        <p:nvSpPr>
          <p:cNvPr id="41996" name="TextBox 14"/>
          <p:cNvSpPr txBox="1">
            <a:spLocks noChangeArrowheads="1"/>
          </p:cNvSpPr>
          <p:nvPr/>
        </p:nvSpPr>
        <p:spPr bwMode="auto">
          <a:xfrm>
            <a:off x="1423988" y="1328738"/>
            <a:ext cx="992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Electronics</a:t>
            </a:r>
          </a:p>
          <a:p>
            <a:pPr algn="ctr" latinLnBrk="0">
              <a:spcBef>
                <a:spcPct val="0"/>
              </a:spcBef>
              <a:buFontTx/>
              <a:buNone/>
            </a:pPr>
            <a:r>
              <a:rPr lang="en-US" altLang="ko-KR" sz="1100">
                <a:latin typeface="Arial" charset="0"/>
                <a:ea typeface="굴림" pitchFamily="50" charset="-127"/>
                <a:cs typeface="Arial" charset="0"/>
              </a:rPr>
              <a:t>Rack (1 of 3)</a:t>
            </a:r>
          </a:p>
        </p:txBody>
      </p:sp>
      <p:sp>
        <p:nvSpPr>
          <p:cNvPr id="41997" name="TextBox 15"/>
          <p:cNvSpPr txBox="1">
            <a:spLocks noChangeArrowheads="1"/>
          </p:cNvSpPr>
          <p:nvPr/>
        </p:nvSpPr>
        <p:spPr bwMode="auto">
          <a:xfrm>
            <a:off x="3992563" y="958850"/>
            <a:ext cx="1157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Grapple Fixture</a:t>
            </a:r>
          </a:p>
          <a:p>
            <a:pPr algn="ctr" latinLnBrk="0">
              <a:spcBef>
                <a:spcPct val="0"/>
              </a:spcBef>
              <a:buFontTx/>
              <a:buNone/>
            </a:pPr>
            <a:r>
              <a:rPr lang="en-US" altLang="ko-KR" sz="1100">
                <a:latin typeface="Arial" charset="0"/>
                <a:ea typeface="굴림" pitchFamily="50" charset="-127"/>
                <a:cs typeface="Arial" charset="0"/>
              </a:rPr>
              <a:t>(1 of 2)</a:t>
            </a:r>
          </a:p>
        </p:txBody>
      </p:sp>
      <p:sp>
        <p:nvSpPr>
          <p:cNvPr id="41998" name="TextBox 16"/>
          <p:cNvSpPr txBox="1">
            <a:spLocks noChangeArrowheads="1"/>
          </p:cNvSpPr>
          <p:nvPr/>
        </p:nvSpPr>
        <p:spPr bwMode="auto">
          <a:xfrm>
            <a:off x="7773988" y="3894138"/>
            <a:ext cx="1219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Calorimeter</a:t>
            </a:r>
          </a:p>
          <a:p>
            <a:pPr algn="ctr" latinLnBrk="0">
              <a:spcBef>
                <a:spcPct val="0"/>
              </a:spcBef>
              <a:buFontTx/>
              <a:buNone/>
            </a:pPr>
            <a:r>
              <a:rPr lang="en-US" altLang="ko-KR" sz="1100">
                <a:latin typeface="Arial" charset="0"/>
                <a:ea typeface="굴림" pitchFamily="50" charset="-127"/>
                <a:cs typeface="Arial" charset="0"/>
              </a:rPr>
              <a:t>Composite Base</a:t>
            </a:r>
          </a:p>
          <a:p>
            <a:pPr algn="ctr" latinLnBrk="0">
              <a:spcBef>
                <a:spcPct val="0"/>
              </a:spcBef>
              <a:buFontTx/>
              <a:buNone/>
            </a:pPr>
            <a:r>
              <a:rPr lang="en-US" altLang="ko-KR" sz="1100">
                <a:latin typeface="Arial" charset="0"/>
                <a:ea typeface="굴림" pitchFamily="50" charset="-127"/>
                <a:cs typeface="Arial" charset="0"/>
              </a:rPr>
              <a:t>Plate</a:t>
            </a:r>
          </a:p>
        </p:txBody>
      </p:sp>
      <p:sp>
        <p:nvSpPr>
          <p:cNvPr id="41999" name="TextBox 17"/>
          <p:cNvSpPr txBox="1">
            <a:spLocks noChangeArrowheads="1"/>
          </p:cNvSpPr>
          <p:nvPr/>
        </p:nvSpPr>
        <p:spPr bwMode="auto">
          <a:xfrm>
            <a:off x="8077200" y="2722563"/>
            <a:ext cx="647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Targets</a:t>
            </a:r>
          </a:p>
        </p:txBody>
      </p:sp>
      <p:cxnSp>
        <p:nvCxnSpPr>
          <p:cNvPr id="42000" name="Straight Arrow Connector 8"/>
          <p:cNvCxnSpPr>
            <a:cxnSpLocks noChangeShapeType="1"/>
            <a:stCxn id="41999" idx="1"/>
          </p:cNvCxnSpPr>
          <p:nvPr/>
        </p:nvCxnSpPr>
        <p:spPr bwMode="auto">
          <a:xfrm flipH="1">
            <a:off x="6315075" y="2852738"/>
            <a:ext cx="1762125" cy="131762"/>
          </a:xfrm>
          <a:prstGeom prst="straightConnector1">
            <a:avLst/>
          </a:prstGeom>
          <a:noFill/>
          <a:ln w="25400" algn="ctr">
            <a:solidFill>
              <a:schemeClr val="tx2"/>
            </a:solidFill>
            <a:round/>
            <a:headEnd/>
            <a:tailEnd type="arrow" w="med" len="med"/>
          </a:ln>
          <a:extLst>
            <a:ext uri="{909E8E84-426E-40DD-AFC4-6F175D3DCCD1}">
              <a14:hiddenFill xmlns:a14="http://schemas.microsoft.com/office/drawing/2010/main">
                <a:noFill/>
              </a14:hiddenFill>
            </a:ext>
          </a:extLst>
        </p:spPr>
      </p:cxnSp>
      <p:cxnSp>
        <p:nvCxnSpPr>
          <p:cNvPr id="42001" name="Straight Arrow Connector 20"/>
          <p:cNvCxnSpPr>
            <a:cxnSpLocks noChangeShapeType="1"/>
            <a:stCxn id="41993" idx="1"/>
          </p:cNvCxnSpPr>
          <p:nvPr/>
        </p:nvCxnSpPr>
        <p:spPr bwMode="auto">
          <a:xfrm flipH="1">
            <a:off x="6181725" y="3324225"/>
            <a:ext cx="1762125" cy="13176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2" name="Straight Arrow Connector 22"/>
          <p:cNvCxnSpPr>
            <a:cxnSpLocks noChangeShapeType="1"/>
            <a:stCxn id="41994" idx="1"/>
          </p:cNvCxnSpPr>
          <p:nvPr/>
        </p:nvCxnSpPr>
        <p:spPr bwMode="auto">
          <a:xfrm flipH="1" flipV="1">
            <a:off x="6315075" y="3656013"/>
            <a:ext cx="1554163" cy="6508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3" name="Straight Arrow Connector 24"/>
          <p:cNvCxnSpPr>
            <a:cxnSpLocks noChangeShapeType="1"/>
            <a:stCxn id="41998" idx="1"/>
          </p:cNvCxnSpPr>
          <p:nvPr/>
        </p:nvCxnSpPr>
        <p:spPr bwMode="auto">
          <a:xfrm flipH="1" flipV="1">
            <a:off x="6315075" y="3959225"/>
            <a:ext cx="1458913" cy="23495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4" name="Straight Arrow Connector 26"/>
          <p:cNvCxnSpPr>
            <a:cxnSpLocks noChangeShapeType="1"/>
          </p:cNvCxnSpPr>
          <p:nvPr/>
        </p:nvCxnSpPr>
        <p:spPr bwMode="auto">
          <a:xfrm flipH="1" flipV="1">
            <a:off x="5832475" y="4376738"/>
            <a:ext cx="122238" cy="68897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5" name="Straight Arrow Connector 28"/>
          <p:cNvCxnSpPr>
            <a:cxnSpLocks noChangeShapeType="1"/>
            <a:stCxn id="41992" idx="0"/>
          </p:cNvCxnSpPr>
          <p:nvPr/>
        </p:nvCxnSpPr>
        <p:spPr bwMode="auto">
          <a:xfrm flipV="1">
            <a:off x="4995863" y="4111625"/>
            <a:ext cx="107950" cy="7381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6" name="Straight Arrow Connector 31"/>
          <p:cNvCxnSpPr>
            <a:cxnSpLocks noChangeShapeType="1"/>
            <a:stCxn id="41996" idx="2"/>
          </p:cNvCxnSpPr>
          <p:nvPr/>
        </p:nvCxnSpPr>
        <p:spPr bwMode="auto">
          <a:xfrm>
            <a:off x="1920875" y="1760538"/>
            <a:ext cx="430213" cy="57308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7" name="Straight Arrow Connector 35"/>
          <p:cNvCxnSpPr>
            <a:cxnSpLocks noChangeShapeType="1"/>
            <a:stCxn id="41997" idx="2"/>
          </p:cNvCxnSpPr>
          <p:nvPr/>
        </p:nvCxnSpPr>
        <p:spPr bwMode="auto">
          <a:xfrm flipH="1">
            <a:off x="3992563" y="1389063"/>
            <a:ext cx="577850" cy="14763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8" name="Straight Arrow Connector 38"/>
          <p:cNvCxnSpPr>
            <a:cxnSpLocks noChangeShapeType="1"/>
          </p:cNvCxnSpPr>
          <p:nvPr/>
        </p:nvCxnSpPr>
        <p:spPr bwMode="auto">
          <a:xfrm>
            <a:off x="557213" y="3155950"/>
            <a:ext cx="334962"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9" name="TextBox 40"/>
          <p:cNvSpPr txBox="1">
            <a:spLocks noChangeArrowheads="1"/>
          </p:cNvSpPr>
          <p:nvPr/>
        </p:nvSpPr>
        <p:spPr bwMode="auto">
          <a:xfrm>
            <a:off x="5149850" y="5880100"/>
            <a:ext cx="631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HPDs</a:t>
            </a:r>
          </a:p>
          <a:p>
            <a:pPr algn="ctr" latinLnBrk="0">
              <a:spcBef>
                <a:spcPct val="0"/>
              </a:spcBef>
              <a:buFontTx/>
              <a:buNone/>
            </a:pPr>
            <a:r>
              <a:rPr lang="en-US" altLang="ko-KR" sz="1100">
                <a:latin typeface="Arial" charset="0"/>
                <a:ea typeface="굴림" pitchFamily="50" charset="-127"/>
                <a:cs typeface="Arial" charset="0"/>
              </a:rPr>
              <a:t>(2 of 4)</a:t>
            </a:r>
          </a:p>
        </p:txBody>
      </p:sp>
      <p:cxnSp>
        <p:nvCxnSpPr>
          <p:cNvPr id="42010" name="Straight Arrow Connector 41"/>
          <p:cNvCxnSpPr>
            <a:cxnSpLocks noChangeShapeType="1"/>
          </p:cNvCxnSpPr>
          <p:nvPr/>
        </p:nvCxnSpPr>
        <p:spPr bwMode="auto">
          <a:xfrm flipH="1" flipV="1">
            <a:off x="3911600" y="4194175"/>
            <a:ext cx="1192213" cy="179546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11" name="Straight Arrow Connector 43"/>
          <p:cNvCxnSpPr>
            <a:cxnSpLocks noChangeShapeType="1"/>
          </p:cNvCxnSpPr>
          <p:nvPr/>
        </p:nvCxnSpPr>
        <p:spPr bwMode="auto">
          <a:xfrm flipV="1">
            <a:off x="5832475" y="4376738"/>
            <a:ext cx="1573213" cy="16129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12" name="Straight Arrow Connector 47"/>
          <p:cNvCxnSpPr>
            <a:cxnSpLocks noChangeShapeType="1"/>
          </p:cNvCxnSpPr>
          <p:nvPr/>
        </p:nvCxnSpPr>
        <p:spPr bwMode="auto">
          <a:xfrm flipV="1">
            <a:off x="2640013" y="4494213"/>
            <a:ext cx="0" cy="73818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13" name="Straight Arrow Connector 49"/>
          <p:cNvCxnSpPr>
            <a:cxnSpLocks noChangeShapeType="1"/>
          </p:cNvCxnSpPr>
          <p:nvPr/>
        </p:nvCxnSpPr>
        <p:spPr bwMode="auto">
          <a:xfrm flipV="1">
            <a:off x="2719388" y="4494213"/>
            <a:ext cx="312737" cy="73818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14" name="Straight Arrow Connector 52"/>
          <p:cNvCxnSpPr>
            <a:cxnSpLocks noChangeShapeType="1"/>
          </p:cNvCxnSpPr>
          <p:nvPr/>
        </p:nvCxnSpPr>
        <p:spPr bwMode="auto">
          <a:xfrm flipH="1" flipV="1">
            <a:off x="2200275" y="4479925"/>
            <a:ext cx="366713" cy="73977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15" name="TextBox 55"/>
          <p:cNvSpPr txBox="1">
            <a:spLocks noChangeArrowheads="1"/>
          </p:cNvSpPr>
          <p:nvPr/>
        </p:nvSpPr>
        <p:spPr bwMode="auto">
          <a:xfrm>
            <a:off x="2193925" y="5281613"/>
            <a:ext cx="8905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Power</a:t>
            </a:r>
          </a:p>
          <a:p>
            <a:pPr algn="ctr" latinLnBrk="0">
              <a:spcBef>
                <a:spcPct val="0"/>
              </a:spcBef>
              <a:buFontTx/>
              <a:buNone/>
            </a:pPr>
            <a:r>
              <a:rPr lang="en-US" altLang="ko-KR" sz="1100">
                <a:latin typeface="Arial" charset="0"/>
                <a:ea typeface="굴림" pitchFamily="50" charset="-127"/>
                <a:cs typeface="Arial" charset="0"/>
              </a:rPr>
              <a:t>Distribution</a:t>
            </a:r>
          </a:p>
          <a:p>
            <a:pPr algn="ctr" latinLnBrk="0">
              <a:spcBef>
                <a:spcPct val="0"/>
              </a:spcBef>
              <a:buFontTx/>
              <a:buNone/>
            </a:pPr>
            <a:r>
              <a:rPr lang="en-US" altLang="ko-KR" sz="1100">
                <a:latin typeface="Arial" charset="0"/>
                <a:ea typeface="굴림" pitchFamily="50" charset="-127"/>
                <a:cs typeface="Arial" charset="0"/>
              </a:rPr>
              <a:t>Boxes</a:t>
            </a:r>
          </a:p>
        </p:txBody>
      </p:sp>
      <p:cxnSp>
        <p:nvCxnSpPr>
          <p:cNvPr id="42016" name="Straight Arrow Connector 57"/>
          <p:cNvCxnSpPr>
            <a:cxnSpLocks noChangeShapeType="1"/>
          </p:cNvCxnSpPr>
          <p:nvPr/>
        </p:nvCxnSpPr>
        <p:spPr bwMode="auto">
          <a:xfrm>
            <a:off x="6337300" y="1689100"/>
            <a:ext cx="0" cy="63817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17" name="Straight Arrow Connector 61"/>
          <p:cNvCxnSpPr>
            <a:cxnSpLocks noChangeShapeType="1"/>
          </p:cNvCxnSpPr>
          <p:nvPr/>
        </p:nvCxnSpPr>
        <p:spPr bwMode="auto">
          <a:xfrm>
            <a:off x="2882900" y="1262063"/>
            <a:ext cx="241300" cy="14605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18" name="TextBox 63"/>
          <p:cNvSpPr txBox="1">
            <a:spLocks noChangeArrowheads="1"/>
          </p:cNvSpPr>
          <p:nvPr/>
        </p:nvSpPr>
        <p:spPr bwMode="auto">
          <a:xfrm>
            <a:off x="2520950" y="958850"/>
            <a:ext cx="5635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ATCS</a:t>
            </a:r>
          </a:p>
        </p:txBody>
      </p:sp>
      <p:cxnSp>
        <p:nvCxnSpPr>
          <p:cNvPr id="42019" name="Straight Arrow Connector 65"/>
          <p:cNvCxnSpPr>
            <a:cxnSpLocks noChangeShapeType="1"/>
          </p:cNvCxnSpPr>
          <p:nvPr/>
        </p:nvCxnSpPr>
        <p:spPr bwMode="auto">
          <a:xfrm flipV="1">
            <a:off x="892175" y="4264025"/>
            <a:ext cx="1016000" cy="115093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20" name="Straight Arrow Connector 67"/>
          <p:cNvCxnSpPr>
            <a:cxnSpLocks noChangeShapeType="1"/>
          </p:cNvCxnSpPr>
          <p:nvPr/>
        </p:nvCxnSpPr>
        <p:spPr bwMode="auto">
          <a:xfrm flipV="1">
            <a:off x="892175" y="3959225"/>
            <a:ext cx="1016000" cy="41751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21" name="TextBox 69"/>
          <p:cNvSpPr txBox="1">
            <a:spLocks noChangeArrowheads="1"/>
          </p:cNvSpPr>
          <p:nvPr/>
        </p:nvSpPr>
        <p:spPr bwMode="auto">
          <a:xfrm>
            <a:off x="57150" y="4265613"/>
            <a:ext cx="1000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BSD</a:t>
            </a:r>
          </a:p>
          <a:p>
            <a:pPr algn="ctr" latinLnBrk="0">
              <a:spcBef>
                <a:spcPct val="0"/>
              </a:spcBef>
              <a:buFontTx/>
              <a:buNone/>
            </a:pPr>
            <a:r>
              <a:rPr lang="en-US" altLang="ko-KR" sz="1100">
                <a:latin typeface="Arial" charset="0"/>
                <a:ea typeface="굴림" pitchFamily="50" charset="-127"/>
                <a:cs typeface="Arial" charset="0"/>
              </a:rPr>
              <a:t>Electronics</a:t>
            </a:r>
          </a:p>
          <a:p>
            <a:pPr algn="ctr" latinLnBrk="0">
              <a:spcBef>
                <a:spcPct val="0"/>
              </a:spcBef>
              <a:buFontTx/>
              <a:buNone/>
            </a:pPr>
            <a:r>
              <a:rPr lang="en-US" altLang="ko-KR" sz="1100">
                <a:latin typeface="Arial" charset="0"/>
                <a:ea typeface="굴림" pitchFamily="50" charset="-127"/>
                <a:cs typeface="Arial" charset="0"/>
              </a:rPr>
              <a:t>Readout Box</a:t>
            </a:r>
          </a:p>
        </p:txBody>
      </p:sp>
      <p:sp>
        <p:nvSpPr>
          <p:cNvPr id="42022" name="TextBox 70"/>
          <p:cNvSpPr txBox="1">
            <a:spLocks noChangeArrowheads="1"/>
          </p:cNvSpPr>
          <p:nvPr/>
        </p:nvSpPr>
        <p:spPr bwMode="auto">
          <a:xfrm>
            <a:off x="266700" y="5451475"/>
            <a:ext cx="10525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Fluid Loop</a:t>
            </a:r>
          </a:p>
          <a:p>
            <a:pPr algn="ctr" latinLnBrk="0">
              <a:spcBef>
                <a:spcPct val="0"/>
              </a:spcBef>
              <a:buFontTx/>
              <a:buNone/>
            </a:pPr>
            <a:r>
              <a:rPr lang="en-US" altLang="ko-KR" sz="1100">
                <a:latin typeface="Arial" charset="0"/>
                <a:ea typeface="굴림" pitchFamily="50" charset="-127"/>
                <a:cs typeface="Arial" charset="0"/>
              </a:rPr>
              <a:t>Accumulators</a:t>
            </a:r>
          </a:p>
        </p:txBody>
      </p:sp>
      <p:sp>
        <p:nvSpPr>
          <p:cNvPr id="72" name="TextBox 71"/>
          <p:cNvSpPr txBox="1"/>
          <p:nvPr/>
        </p:nvSpPr>
        <p:spPr>
          <a:xfrm>
            <a:off x="6445250" y="5689600"/>
            <a:ext cx="2409825" cy="708025"/>
          </a:xfrm>
          <a:prstGeom prst="rect">
            <a:avLst/>
          </a:prstGeom>
          <a:noFill/>
          <a:ln>
            <a:solidFill>
              <a:schemeClr val="tx1"/>
            </a:solidFill>
          </a:ln>
        </p:spPr>
        <p:txBody>
          <a:bodyPr>
            <a:spAutoFit/>
          </a:bodyPr>
          <a:lstStyle/>
          <a:p>
            <a:pPr>
              <a:defRPr/>
            </a:pPr>
            <a:r>
              <a:rPr lang="en-US" sz="1000" dirty="0">
                <a:latin typeface="Arial"/>
                <a:cs typeface="Arial"/>
              </a:rPr>
              <a:t>Not Shown (Located behind Power Distribution Boxes</a:t>
            </a:r>
          </a:p>
          <a:p>
            <a:pPr marL="171450" indent="-171450">
              <a:buFontTx/>
              <a:buChar char="-"/>
              <a:defRPr/>
            </a:pPr>
            <a:r>
              <a:rPr lang="en-US" sz="1000" dirty="0">
                <a:latin typeface="Arial"/>
                <a:cs typeface="Arial"/>
              </a:rPr>
              <a:t>Housekeeping Box</a:t>
            </a:r>
          </a:p>
          <a:p>
            <a:pPr marL="171450" indent="-171450">
              <a:buFontTx/>
              <a:buChar char="-"/>
              <a:defRPr/>
            </a:pPr>
            <a:r>
              <a:rPr lang="en-US" sz="1000" dirty="0">
                <a:latin typeface="Arial"/>
                <a:cs typeface="Arial"/>
              </a:rPr>
              <a:t>Science Flight Computers</a:t>
            </a:r>
          </a:p>
        </p:txBody>
      </p:sp>
      <p:sp>
        <p:nvSpPr>
          <p:cNvPr id="42024" name="TextBox 72"/>
          <p:cNvSpPr txBox="1">
            <a:spLocks noChangeArrowheads="1"/>
          </p:cNvSpPr>
          <p:nvPr/>
        </p:nvSpPr>
        <p:spPr bwMode="auto">
          <a:xfrm>
            <a:off x="3400425" y="4979988"/>
            <a:ext cx="6302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1100">
                <a:latin typeface="Arial" charset="0"/>
                <a:ea typeface="굴림" pitchFamily="50" charset="-127"/>
                <a:cs typeface="Arial" charset="0"/>
              </a:rPr>
              <a:t>Vents</a:t>
            </a:r>
          </a:p>
          <a:p>
            <a:pPr algn="ctr" latinLnBrk="0">
              <a:spcBef>
                <a:spcPct val="0"/>
              </a:spcBef>
              <a:buFontTx/>
              <a:buNone/>
            </a:pPr>
            <a:r>
              <a:rPr lang="en-US" altLang="ko-KR" sz="1100">
                <a:latin typeface="Arial" charset="0"/>
                <a:ea typeface="굴림" pitchFamily="50" charset="-127"/>
                <a:cs typeface="Arial" charset="0"/>
              </a:rPr>
              <a:t>(1 of 2)</a:t>
            </a:r>
          </a:p>
        </p:txBody>
      </p:sp>
      <p:cxnSp>
        <p:nvCxnSpPr>
          <p:cNvPr id="42025" name="Straight Arrow Connector 73"/>
          <p:cNvCxnSpPr>
            <a:cxnSpLocks noChangeShapeType="1"/>
            <a:stCxn id="42024" idx="0"/>
          </p:cNvCxnSpPr>
          <p:nvPr/>
        </p:nvCxnSpPr>
        <p:spPr bwMode="auto">
          <a:xfrm flipH="1" flipV="1">
            <a:off x="3300413" y="3451225"/>
            <a:ext cx="415925" cy="152876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26" name="TextBox 44"/>
          <p:cNvSpPr txBox="1">
            <a:spLocks noChangeArrowheads="1"/>
          </p:cNvSpPr>
          <p:nvPr/>
        </p:nvSpPr>
        <p:spPr bwMode="auto">
          <a:xfrm>
            <a:off x="5583554" y="802340"/>
            <a:ext cx="3389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charset="0"/>
              <a:buChar char="•"/>
              <a:defRPr sz="3200">
                <a:solidFill>
                  <a:schemeClr val="tx1"/>
                </a:solidFill>
                <a:latin typeface="맑은 고딕" pitchFamily="50" charset="-127"/>
              </a:defRPr>
            </a:lvl1pPr>
            <a:lvl2pPr marL="742950" indent="-285750" latinLnBrk="1">
              <a:spcBef>
                <a:spcPct val="20000"/>
              </a:spcBef>
              <a:buFont typeface="Arial" charset="0"/>
              <a:buChar char="–"/>
              <a:defRPr sz="2800">
                <a:solidFill>
                  <a:schemeClr val="tx1"/>
                </a:solidFill>
                <a:latin typeface="맑은 고딕" pitchFamily="50" charset="-127"/>
              </a:defRPr>
            </a:lvl2pPr>
            <a:lvl3pPr marL="1143000" indent="-228600" latinLnBrk="1">
              <a:spcBef>
                <a:spcPct val="20000"/>
              </a:spcBef>
              <a:buFont typeface="Arial" charset="0"/>
              <a:buChar char="•"/>
              <a:defRPr sz="2400">
                <a:solidFill>
                  <a:schemeClr val="tx1"/>
                </a:solidFill>
                <a:latin typeface="맑은 고딕" pitchFamily="50" charset="-127"/>
              </a:defRPr>
            </a:lvl3pPr>
            <a:lvl4pPr marL="1600200" indent="-228600" latinLnBrk="1">
              <a:spcBef>
                <a:spcPct val="20000"/>
              </a:spcBef>
              <a:buFont typeface="Arial" charset="0"/>
              <a:buChar char="–"/>
              <a:defRPr sz="2000">
                <a:solidFill>
                  <a:schemeClr val="tx1"/>
                </a:solidFill>
                <a:latin typeface="맑은 고딕" pitchFamily="50" charset="-127"/>
              </a:defRPr>
            </a:lvl4pPr>
            <a:lvl5pPr marL="2057400" indent="-228600" latinLnBrk="1">
              <a:spcBef>
                <a:spcPct val="20000"/>
              </a:spcBef>
              <a:buFont typeface="Arial" charset="0"/>
              <a:buChar char="»"/>
              <a:defRPr sz="2000">
                <a:solidFill>
                  <a:schemeClr val="tx1"/>
                </a:solidFill>
                <a:latin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맑은 고딕" pitchFamily="50" charset="-127"/>
              </a:defRPr>
            </a:lvl9pPr>
          </a:lstStyle>
          <a:p>
            <a:pPr algn="ctr" latinLnBrk="0">
              <a:spcBef>
                <a:spcPct val="0"/>
              </a:spcBef>
              <a:buFontTx/>
              <a:buNone/>
            </a:pPr>
            <a:r>
              <a:rPr lang="en-US" altLang="ko-KR" sz="2400" dirty="0">
                <a:latin typeface="+mn-lt"/>
              </a:rPr>
              <a:t>4-layer </a:t>
            </a:r>
            <a:r>
              <a:rPr lang="en-US" altLang="ko-KR" sz="2400" dirty="0" smtClean="0">
                <a:latin typeface="+mn-lt"/>
              </a:rPr>
              <a:t>SCD </a:t>
            </a:r>
          </a:p>
          <a:p>
            <a:pPr algn="ctr" latinLnBrk="0">
              <a:spcBef>
                <a:spcPct val="0"/>
              </a:spcBef>
              <a:buFontTx/>
              <a:buNone/>
            </a:pPr>
            <a:r>
              <a:rPr lang="en-US" altLang="ko-KR" sz="2400" dirty="0" smtClean="0">
                <a:latin typeface="+mn-lt"/>
              </a:rPr>
              <a:t>(built by SKKU group) </a:t>
            </a:r>
            <a:endParaRPr lang="ko-KR" altLang="en-US" sz="2400" dirty="0">
              <a:latin typeface="+mn-lt"/>
            </a:endParaRPr>
          </a:p>
        </p:txBody>
      </p:sp>
      <p:sp>
        <p:nvSpPr>
          <p:cNvPr id="44" name="TextBox 43"/>
          <p:cNvSpPr txBox="1"/>
          <p:nvPr/>
        </p:nvSpPr>
        <p:spPr>
          <a:xfrm>
            <a:off x="347663" y="258822"/>
            <a:ext cx="1786066" cy="830997"/>
          </a:xfrm>
          <a:prstGeom prst="rect">
            <a:avLst/>
          </a:prstGeom>
          <a:noFill/>
        </p:spPr>
        <p:txBody>
          <a:bodyPr wrap="none" rtlCol="0">
            <a:spAutoFit/>
          </a:bodyPr>
          <a:lstStyle/>
          <a:p>
            <a:r>
              <a:rPr lang="en-US" altLang="ko-KR" sz="1600" dirty="0" smtClean="0">
                <a:latin typeface="+mn-lt"/>
              </a:rPr>
              <a:t>Mass   ~ 1258 kg</a:t>
            </a:r>
          </a:p>
          <a:p>
            <a:r>
              <a:rPr lang="en-US" altLang="ko-KR" sz="1600" dirty="0" smtClean="0">
                <a:latin typeface="+mn-lt"/>
              </a:rPr>
              <a:t>Power ~  415 W</a:t>
            </a:r>
          </a:p>
          <a:p>
            <a:r>
              <a:rPr lang="en-US" altLang="ko-KR" sz="1600" dirty="0" smtClean="0">
                <a:latin typeface="+mn-lt"/>
              </a:rPr>
              <a:t>Length ~ 185 cm</a:t>
            </a:r>
            <a:endParaRPr lang="ko-KR" altLang="en-US" sz="1600" dirty="0">
              <a:latin typeface="+mn-lt"/>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44</a:t>
            </a:fld>
            <a:endParaRPr lang="en-US" altLang="ko-KR">
              <a:solidFill>
                <a:srgbClr val="000000"/>
              </a:solidFill>
            </a:endParaRPr>
          </a:p>
        </p:txBody>
      </p:sp>
      <p:sp>
        <p:nvSpPr>
          <p:cNvPr id="6" name="날짜 개체 틀 5"/>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7" name="바닥글 개체 틀 6"/>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그림 10" descr="20150723_10451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5938" y="939800"/>
            <a:ext cx="27844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제목 1"/>
          <p:cNvSpPr>
            <a:spLocks noGrp="1"/>
          </p:cNvSpPr>
          <p:nvPr>
            <p:ph type="title"/>
          </p:nvPr>
        </p:nvSpPr>
        <p:spPr/>
        <p:txBody>
          <a:bodyPr/>
          <a:lstStyle/>
          <a:p>
            <a:pPr eaLnBrk="1" hangingPunct="1"/>
            <a:r>
              <a:rPr lang="en-US" altLang="ko-KR" sz="2200" dirty="0" smtClean="0"/>
              <a:t>ISS-CREAM  @ GSFC before TVAC test (July 22-25, 2015)</a:t>
            </a:r>
            <a:r>
              <a:rPr lang="en-US" altLang="ko-KR" sz="2000" dirty="0" smtClean="0"/>
              <a:t/>
            </a:r>
            <a:br>
              <a:rPr lang="en-US" altLang="ko-KR" sz="2000" dirty="0" smtClean="0"/>
            </a:br>
            <a:endParaRPr lang="ko-KR" altLang="en-US" sz="2000" dirty="0" smtClean="0"/>
          </a:p>
        </p:txBody>
      </p:sp>
      <p:pic>
        <p:nvPicPr>
          <p:cNvPr id="48135" name="내용 개체 틀 3" descr="20150722_105954.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7544" y="764704"/>
            <a:ext cx="4376928" cy="3285744"/>
          </a:xfrm>
        </p:spPr>
      </p:pic>
      <p:pic>
        <p:nvPicPr>
          <p:cNvPr id="48134" name="그림 11" descr="20150725_08482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 y="4230688"/>
            <a:ext cx="283527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그림 5" descr="20150722_11035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438" y="3203575"/>
            <a:ext cx="442753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45</a:t>
            </a:fld>
            <a:endParaRPr lang="en-US" altLang="ko-KR">
              <a:solidFill>
                <a:srgbClr val="000000"/>
              </a:solidFill>
            </a:endParaRPr>
          </a:p>
        </p:txBody>
      </p:sp>
      <p:sp>
        <p:nvSpPr>
          <p:cNvPr id="6" name="날짜 개체 틀 5"/>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7" name="바닥글 개체 틀 6"/>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41011292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ISS-CREAM in space </a:t>
            </a:r>
            <a:r>
              <a:rPr lang="en-US" altLang="ko-KR" dirty="0"/>
              <a:t>o</a:t>
            </a:r>
            <a:r>
              <a:rPr lang="en-US" altLang="ko-KR" dirty="0" smtClean="0"/>
              <a:t>peration</a:t>
            </a:r>
            <a:endParaRPr lang="ko-KR" altLang="en-US" dirty="0"/>
          </a:p>
        </p:txBody>
      </p:sp>
      <p:pic>
        <p:nvPicPr>
          <p:cNvPr id="6" name="내용 개체 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8029" y="1412776"/>
            <a:ext cx="6787342" cy="4526280"/>
          </a:xfrm>
          <a:ln>
            <a:solidFill>
              <a:schemeClr val="tx1"/>
            </a:solidFill>
          </a:ln>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2165" y="3840569"/>
            <a:ext cx="2255437" cy="15841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직선 연결선 14"/>
          <p:cNvCxnSpPr/>
          <p:nvPr/>
        </p:nvCxnSpPr>
        <p:spPr>
          <a:xfrm flipV="1">
            <a:off x="4365271" y="3861002"/>
            <a:ext cx="1080120" cy="6517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4437279" y="5232782"/>
            <a:ext cx="1014886" cy="1919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46</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043424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제목 20"/>
          <p:cNvSpPr>
            <a:spLocks noGrp="1"/>
          </p:cNvSpPr>
          <p:nvPr>
            <p:ph type="title"/>
          </p:nvPr>
        </p:nvSpPr>
        <p:spPr/>
        <p:txBody>
          <a:bodyPr/>
          <a:lstStyle/>
          <a:p>
            <a:r>
              <a:rPr lang="en-US" altLang="ko-KR" dirty="0" smtClean="0"/>
              <a:t>SCD </a:t>
            </a:r>
            <a:r>
              <a:rPr lang="en-US" altLang="ko-KR" dirty="0"/>
              <a:t>p</a:t>
            </a:r>
            <a:r>
              <a:rPr lang="en-US" altLang="ko-KR" dirty="0" smtClean="0"/>
              <a:t>erformance: standalone </a:t>
            </a:r>
            <a:r>
              <a:rPr lang="en-US" altLang="ko-KR" dirty="0"/>
              <a:t>t</a:t>
            </a:r>
            <a:r>
              <a:rPr lang="en-US" altLang="ko-KR" dirty="0" smtClean="0"/>
              <a:t>racking </a:t>
            </a:r>
            <a:endParaRPr lang="ko-KR" altLang="en-US" dirty="0">
              <a:solidFill>
                <a:schemeClr val="accent2">
                  <a:lumMod val="75000"/>
                </a:schemeClr>
              </a:solidFill>
            </a:endParaRPr>
          </a:p>
        </p:txBody>
      </p:sp>
      <p:pic>
        <p:nvPicPr>
          <p:cNvPr id="3" name="図 2">
            <a:extLst>
              <a:ext uri="{FF2B5EF4-FFF2-40B4-BE49-F238E27FC236}">
                <a16:creationId xmlns:a16="http://schemas.microsoft.com/office/drawing/2014/main" xmlns="" id="{1B2E04E7-0652-4DBC-8605-698F40B3C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15" y="1024061"/>
            <a:ext cx="3370401" cy="3269035"/>
          </a:xfrm>
          <a:prstGeom prst="rect">
            <a:avLst/>
          </a:prstGeom>
        </p:spPr>
      </p:pic>
      <p:sp>
        <p:nvSpPr>
          <p:cNvPr id="6" name="テキスト ボックス 5">
            <a:extLst>
              <a:ext uri="{FF2B5EF4-FFF2-40B4-BE49-F238E27FC236}">
                <a16:creationId xmlns:a16="http://schemas.microsoft.com/office/drawing/2014/main" xmlns="" id="{773DD531-8BCB-49C5-8C14-F7F3AE3ADF6D}"/>
              </a:ext>
            </a:extLst>
          </p:cNvPr>
          <p:cNvSpPr txBox="1"/>
          <p:nvPr/>
        </p:nvSpPr>
        <p:spPr>
          <a:xfrm>
            <a:off x="216789" y="4788888"/>
            <a:ext cx="3251211" cy="830997"/>
          </a:xfrm>
          <a:prstGeom prst="rect">
            <a:avLst/>
          </a:prstGeom>
          <a:solidFill>
            <a:schemeClr val="bg1"/>
          </a:solidFill>
        </p:spPr>
        <p:txBody>
          <a:bodyPr wrap="none" rtlCol="0">
            <a:spAutoFit/>
          </a:bodyPr>
          <a:lstStyle/>
          <a:p>
            <a:r>
              <a:rPr lang="en-US" altLang="ja-JP" sz="2400" b="1" dirty="0" smtClean="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θ = 34.19</a:t>
            </a:r>
            <a:r>
              <a:rPr lang="ja-JP" altLang="en-US" sz="2400" b="1"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 </a:t>
            </a:r>
            <a:r>
              <a:rPr lang="en-US" altLang="ja-JP" sz="2400" b="1"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a:t>
            </a:r>
            <a:r>
              <a:rPr lang="en-US" altLang="ja-JP" sz="2400" b="1" dirty="0" smtClean="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1.91</a:t>
            </a:r>
            <a:r>
              <a:rPr lang="ja-JP" altLang="en-US" sz="2400" b="1"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 </a:t>
            </a:r>
            <a:r>
              <a:rPr lang="en-US" altLang="ja-JP" sz="2400" b="1" dirty="0" smtClean="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-0.59</a:t>
            </a:r>
            <a:r>
              <a:rPr lang="en-US" altLang="ja-JP" sz="2400" b="1"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a:t>
            </a:r>
          </a:p>
          <a:p>
            <a:r>
              <a:rPr lang="en-US" altLang="ja-JP" sz="2400" b="1" dirty="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φ = 105.5 +</a:t>
            </a:r>
            <a:r>
              <a:rPr lang="en-US" altLang="ja-JP" sz="2400" b="1" dirty="0" smtClean="0">
                <a:solidFill>
                  <a:srgbClr val="FF0000"/>
                </a:solidFill>
                <a:latin typeface="Arial Unicode MS" panose="020B0604020202020204" pitchFamily="50" charset="-127"/>
                <a:ea typeface="Arial Unicode MS" panose="020B0604020202020204" pitchFamily="50" charset="-127"/>
                <a:cs typeface="Arial Unicode MS" panose="020B0604020202020204" pitchFamily="50" charset="-127"/>
              </a:rPr>
              <a:t>5.9 -2.9°</a:t>
            </a:r>
          </a:p>
        </p:txBody>
      </p:sp>
      <p:grpSp>
        <p:nvGrpSpPr>
          <p:cNvPr id="2" name="그룹 6"/>
          <p:cNvGrpSpPr/>
          <p:nvPr/>
        </p:nvGrpSpPr>
        <p:grpSpPr>
          <a:xfrm>
            <a:off x="3468216" y="2112645"/>
            <a:ext cx="5580737" cy="4255964"/>
            <a:chOff x="3433984" y="2423990"/>
            <a:chExt cx="5804203" cy="4266564"/>
          </a:xfrm>
        </p:grpSpPr>
        <p:pic>
          <p:nvPicPr>
            <p:cNvPr id="5" name="図 4">
              <a:extLst>
                <a:ext uri="{FF2B5EF4-FFF2-40B4-BE49-F238E27FC236}">
                  <a16:creationId xmlns:a16="http://schemas.microsoft.com/office/drawing/2014/main" xmlns="" id="{2EBFB4FD-2FE3-4822-889A-792572D47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984" y="2423990"/>
              <a:ext cx="5710016" cy="4266564"/>
            </a:xfrm>
            <a:prstGeom prst="rect">
              <a:avLst/>
            </a:prstGeom>
          </p:spPr>
        </p:pic>
        <p:sp>
          <p:nvSpPr>
            <p:cNvPr id="18" name="テキスト ボックス 17">
              <a:extLst>
                <a:ext uri="{FF2B5EF4-FFF2-40B4-BE49-F238E27FC236}">
                  <a16:creationId xmlns:a16="http://schemas.microsoft.com/office/drawing/2014/main" xmlns="" id="{EAC14969-8136-4345-8440-3CB936B27463}"/>
                </a:ext>
              </a:extLst>
            </p:cNvPr>
            <p:cNvSpPr txBox="1"/>
            <p:nvPr/>
          </p:nvSpPr>
          <p:spPr>
            <a:xfrm>
              <a:off x="8495676" y="3626683"/>
              <a:ext cx="742511" cy="338554"/>
            </a:xfrm>
            <a:prstGeom prst="rect">
              <a:avLst/>
            </a:prstGeom>
            <a:noFill/>
          </p:spPr>
          <p:txBody>
            <a:bodyPr wrap="none" rtlCol="0">
              <a:spAutoFit/>
            </a:bodyPr>
            <a:lstStyle/>
            <a:p>
              <a:r>
                <a:rPr kumimoji="1" lang="en-US" altLang="ja-JP" sz="1600" dirty="0"/>
                <a:t>layer1</a:t>
              </a:r>
              <a:endParaRPr kumimoji="1" lang="ja-JP" altLang="en-US" sz="1600" dirty="0"/>
            </a:p>
          </p:txBody>
        </p:sp>
        <p:sp>
          <p:nvSpPr>
            <p:cNvPr id="34" name="テキスト ボックス 33">
              <a:extLst>
                <a:ext uri="{FF2B5EF4-FFF2-40B4-BE49-F238E27FC236}">
                  <a16:creationId xmlns:a16="http://schemas.microsoft.com/office/drawing/2014/main" xmlns="" id="{DB49F32E-307E-4B8D-8CD3-9F012A1C9566}"/>
                </a:ext>
              </a:extLst>
            </p:cNvPr>
            <p:cNvSpPr txBox="1"/>
            <p:nvPr/>
          </p:nvSpPr>
          <p:spPr>
            <a:xfrm>
              <a:off x="8487836" y="4266447"/>
              <a:ext cx="742511" cy="338554"/>
            </a:xfrm>
            <a:prstGeom prst="rect">
              <a:avLst/>
            </a:prstGeom>
            <a:noFill/>
          </p:spPr>
          <p:txBody>
            <a:bodyPr wrap="none" rtlCol="0">
              <a:spAutoFit/>
            </a:bodyPr>
            <a:lstStyle/>
            <a:p>
              <a:r>
                <a:rPr kumimoji="1" lang="en-US" altLang="ja-JP" sz="1600" dirty="0"/>
                <a:t>layer2</a:t>
              </a:r>
              <a:endParaRPr kumimoji="1" lang="ja-JP" altLang="en-US" sz="1600" dirty="0"/>
            </a:p>
          </p:txBody>
        </p:sp>
        <p:sp>
          <p:nvSpPr>
            <p:cNvPr id="35" name="テキスト ボックス 34">
              <a:extLst>
                <a:ext uri="{FF2B5EF4-FFF2-40B4-BE49-F238E27FC236}">
                  <a16:creationId xmlns:a16="http://schemas.microsoft.com/office/drawing/2014/main" xmlns="" id="{7847963F-80D6-4B4B-9B72-B606DCB95B00}"/>
                </a:ext>
              </a:extLst>
            </p:cNvPr>
            <p:cNvSpPr txBox="1"/>
            <p:nvPr/>
          </p:nvSpPr>
          <p:spPr>
            <a:xfrm>
              <a:off x="8487835" y="4907281"/>
              <a:ext cx="742511" cy="338554"/>
            </a:xfrm>
            <a:prstGeom prst="rect">
              <a:avLst/>
            </a:prstGeom>
            <a:noFill/>
          </p:spPr>
          <p:txBody>
            <a:bodyPr wrap="none" rtlCol="0">
              <a:spAutoFit/>
            </a:bodyPr>
            <a:lstStyle/>
            <a:p>
              <a:r>
                <a:rPr kumimoji="1" lang="en-US" altLang="ja-JP" sz="1600" dirty="0"/>
                <a:t>layer3</a:t>
              </a:r>
              <a:endParaRPr kumimoji="1" lang="ja-JP" altLang="en-US" sz="1600" dirty="0"/>
            </a:p>
          </p:txBody>
        </p:sp>
        <p:sp>
          <p:nvSpPr>
            <p:cNvPr id="36" name="テキスト ボックス 35">
              <a:extLst>
                <a:ext uri="{FF2B5EF4-FFF2-40B4-BE49-F238E27FC236}">
                  <a16:creationId xmlns:a16="http://schemas.microsoft.com/office/drawing/2014/main" xmlns="" id="{BAAF764F-7D99-458F-87B9-35B78A7D6B52}"/>
                </a:ext>
              </a:extLst>
            </p:cNvPr>
            <p:cNvSpPr txBox="1"/>
            <p:nvPr/>
          </p:nvSpPr>
          <p:spPr>
            <a:xfrm>
              <a:off x="8487834" y="5558709"/>
              <a:ext cx="742511" cy="338554"/>
            </a:xfrm>
            <a:prstGeom prst="rect">
              <a:avLst/>
            </a:prstGeom>
            <a:noFill/>
          </p:spPr>
          <p:txBody>
            <a:bodyPr wrap="none" rtlCol="0">
              <a:spAutoFit/>
            </a:bodyPr>
            <a:lstStyle/>
            <a:p>
              <a:r>
                <a:rPr kumimoji="1" lang="en-US" altLang="ja-JP" sz="1600" dirty="0"/>
                <a:t>layer4</a:t>
              </a:r>
              <a:endParaRPr kumimoji="1" lang="ja-JP" altLang="en-US" sz="1600" dirty="0"/>
            </a:p>
          </p:txBody>
        </p:sp>
        <p:sp>
          <p:nvSpPr>
            <p:cNvPr id="14342" name="자유형 14341"/>
            <p:cNvSpPr/>
            <p:nvPr/>
          </p:nvSpPr>
          <p:spPr>
            <a:xfrm>
              <a:off x="3995738" y="2843213"/>
              <a:ext cx="4586287" cy="1514475"/>
            </a:xfrm>
            <a:custGeom>
              <a:avLst/>
              <a:gdLst>
                <a:gd name="connsiteX0" fmla="*/ 0 w 4586287"/>
                <a:gd name="connsiteY0" fmla="*/ 547687 h 1514475"/>
                <a:gd name="connsiteX1" fmla="*/ 1685925 w 4586287"/>
                <a:gd name="connsiteY1" fmla="*/ 1514475 h 1514475"/>
                <a:gd name="connsiteX2" fmla="*/ 4586287 w 4586287"/>
                <a:gd name="connsiteY2" fmla="*/ 952500 h 1514475"/>
                <a:gd name="connsiteX3" fmla="*/ 2905125 w 4586287"/>
                <a:gd name="connsiteY3" fmla="*/ 0 h 1514475"/>
                <a:gd name="connsiteX4" fmla="*/ 0 w 4586287"/>
                <a:gd name="connsiteY4" fmla="*/ 547687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6287" h="1514475">
                  <a:moveTo>
                    <a:pt x="0" y="547687"/>
                  </a:moveTo>
                  <a:lnTo>
                    <a:pt x="1685925" y="1514475"/>
                  </a:lnTo>
                  <a:lnTo>
                    <a:pt x="4586287" y="952500"/>
                  </a:lnTo>
                  <a:lnTo>
                    <a:pt x="2905125" y="0"/>
                  </a:lnTo>
                  <a:lnTo>
                    <a:pt x="0" y="547687"/>
                  </a:lnTo>
                  <a:close/>
                </a:path>
              </a:pathLst>
            </a:custGeom>
            <a:solidFill>
              <a:srgbClr val="DEEBF7">
                <a:alpha val="69804"/>
              </a:srgbClr>
            </a:solidFill>
            <a:ln w="127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자유형 42"/>
            <p:cNvSpPr/>
            <p:nvPr/>
          </p:nvSpPr>
          <p:spPr>
            <a:xfrm>
              <a:off x="3995737" y="3407287"/>
              <a:ext cx="4586287" cy="1514475"/>
            </a:xfrm>
            <a:custGeom>
              <a:avLst/>
              <a:gdLst>
                <a:gd name="connsiteX0" fmla="*/ 0 w 4586287"/>
                <a:gd name="connsiteY0" fmla="*/ 547687 h 1514475"/>
                <a:gd name="connsiteX1" fmla="*/ 1685925 w 4586287"/>
                <a:gd name="connsiteY1" fmla="*/ 1514475 h 1514475"/>
                <a:gd name="connsiteX2" fmla="*/ 4586287 w 4586287"/>
                <a:gd name="connsiteY2" fmla="*/ 952500 h 1514475"/>
                <a:gd name="connsiteX3" fmla="*/ 2905125 w 4586287"/>
                <a:gd name="connsiteY3" fmla="*/ 0 h 1514475"/>
                <a:gd name="connsiteX4" fmla="*/ 0 w 4586287"/>
                <a:gd name="connsiteY4" fmla="*/ 547687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6287" h="1514475">
                  <a:moveTo>
                    <a:pt x="0" y="547687"/>
                  </a:moveTo>
                  <a:lnTo>
                    <a:pt x="1685925" y="1514475"/>
                  </a:lnTo>
                  <a:lnTo>
                    <a:pt x="4586287" y="952500"/>
                  </a:lnTo>
                  <a:lnTo>
                    <a:pt x="2905125" y="0"/>
                  </a:lnTo>
                  <a:lnTo>
                    <a:pt x="0" y="547687"/>
                  </a:lnTo>
                  <a:close/>
                </a:path>
              </a:pathLst>
            </a:custGeom>
            <a:solidFill>
              <a:srgbClr val="BDD7EE">
                <a:alpha val="69804"/>
              </a:srgbClr>
            </a:solidFill>
            <a:ln w="127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4" name="자유형 43"/>
            <p:cNvSpPr/>
            <p:nvPr/>
          </p:nvSpPr>
          <p:spPr>
            <a:xfrm>
              <a:off x="3995736" y="4091285"/>
              <a:ext cx="4586287" cy="1514475"/>
            </a:xfrm>
            <a:custGeom>
              <a:avLst/>
              <a:gdLst>
                <a:gd name="connsiteX0" fmla="*/ 0 w 4586287"/>
                <a:gd name="connsiteY0" fmla="*/ 547687 h 1514475"/>
                <a:gd name="connsiteX1" fmla="*/ 1685925 w 4586287"/>
                <a:gd name="connsiteY1" fmla="*/ 1514475 h 1514475"/>
                <a:gd name="connsiteX2" fmla="*/ 4586287 w 4586287"/>
                <a:gd name="connsiteY2" fmla="*/ 952500 h 1514475"/>
                <a:gd name="connsiteX3" fmla="*/ 2905125 w 4586287"/>
                <a:gd name="connsiteY3" fmla="*/ 0 h 1514475"/>
                <a:gd name="connsiteX4" fmla="*/ 0 w 4586287"/>
                <a:gd name="connsiteY4" fmla="*/ 547687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6287" h="1514475">
                  <a:moveTo>
                    <a:pt x="0" y="547687"/>
                  </a:moveTo>
                  <a:lnTo>
                    <a:pt x="1685925" y="1514475"/>
                  </a:lnTo>
                  <a:lnTo>
                    <a:pt x="4586287" y="952500"/>
                  </a:lnTo>
                  <a:lnTo>
                    <a:pt x="2905125" y="0"/>
                  </a:lnTo>
                  <a:lnTo>
                    <a:pt x="0" y="547687"/>
                  </a:lnTo>
                  <a:close/>
                </a:path>
              </a:pathLst>
            </a:custGeom>
            <a:solidFill>
              <a:srgbClr val="9DC3E6">
                <a:alpha val="69804"/>
              </a:srgbClr>
            </a:solidFill>
            <a:ln w="127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자유형 44"/>
            <p:cNvSpPr/>
            <p:nvPr/>
          </p:nvSpPr>
          <p:spPr>
            <a:xfrm>
              <a:off x="3995736" y="4768924"/>
              <a:ext cx="4586287" cy="1514475"/>
            </a:xfrm>
            <a:custGeom>
              <a:avLst/>
              <a:gdLst>
                <a:gd name="connsiteX0" fmla="*/ 0 w 4586287"/>
                <a:gd name="connsiteY0" fmla="*/ 547687 h 1514475"/>
                <a:gd name="connsiteX1" fmla="*/ 1685925 w 4586287"/>
                <a:gd name="connsiteY1" fmla="*/ 1514475 h 1514475"/>
                <a:gd name="connsiteX2" fmla="*/ 4586287 w 4586287"/>
                <a:gd name="connsiteY2" fmla="*/ 952500 h 1514475"/>
                <a:gd name="connsiteX3" fmla="*/ 2905125 w 4586287"/>
                <a:gd name="connsiteY3" fmla="*/ 0 h 1514475"/>
                <a:gd name="connsiteX4" fmla="*/ 0 w 4586287"/>
                <a:gd name="connsiteY4" fmla="*/ 547687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6287" h="1514475">
                  <a:moveTo>
                    <a:pt x="0" y="547687"/>
                  </a:moveTo>
                  <a:lnTo>
                    <a:pt x="1685925" y="1514475"/>
                  </a:lnTo>
                  <a:lnTo>
                    <a:pt x="4586287" y="952500"/>
                  </a:lnTo>
                  <a:lnTo>
                    <a:pt x="2905125" y="0"/>
                  </a:lnTo>
                  <a:lnTo>
                    <a:pt x="0" y="547687"/>
                  </a:lnTo>
                  <a:close/>
                </a:path>
              </a:pathLst>
            </a:custGeom>
            <a:solidFill>
              <a:srgbClr val="2E75B6">
                <a:alpha val="69804"/>
              </a:srgbClr>
            </a:solidFill>
            <a:ln w="127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22" name="직선 화살표 연결선 21"/>
          <p:cNvCxnSpPr/>
          <p:nvPr/>
        </p:nvCxnSpPr>
        <p:spPr>
          <a:xfrm>
            <a:off x="5776866" y="1858699"/>
            <a:ext cx="589644" cy="4610681"/>
          </a:xfrm>
          <a:prstGeom prst="straightConnector1">
            <a:avLst/>
          </a:prstGeom>
          <a:noFill/>
          <a:ln w="254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11" name="타원 10"/>
          <p:cNvSpPr/>
          <p:nvPr/>
        </p:nvSpPr>
        <p:spPr>
          <a:xfrm>
            <a:off x="5909310" y="3063240"/>
            <a:ext cx="72000" cy="72000"/>
          </a:xfrm>
          <a:prstGeom prst="ellipse">
            <a:avLst/>
          </a:prstGeom>
          <a:solidFill>
            <a:srgbClr val="0033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ko-KR" altLang="en-US" sz="12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25" name="타원 24"/>
          <p:cNvSpPr/>
          <p:nvPr/>
        </p:nvSpPr>
        <p:spPr>
          <a:xfrm>
            <a:off x="5993130" y="3729990"/>
            <a:ext cx="72000" cy="72000"/>
          </a:xfrm>
          <a:prstGeom prst="ellipse">
            <a:avLst/>
          </a:prstGeom>
          <a:solidFill>
            <a:srgbClr val="0033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ko-KR" altLang="en-US" sz="12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26" name="타원 25"/>
          <p:cNvSpPr/>
          <p:nvPr/>
        </p:nvSpPr>
        <p:spPr>
          <a:xfrm>
            <a:off x="6076950" y="4362450"/>
            <a:ext cx="72000" cy="72000"/>
          </a:xfrm>
          <a:prstGeom prst="ellipse">
            <a:avLst/>
          </a:prstGeom>
          <a:solidFill>
            <a:srgbClr val="0033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ko-KR" altLang="en-US" sz="12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27" name="타원 26"/>
          <p:cNvSpPr/>
          <p:nvPr/>
        </p:nvSpPr>
        <p:spPr>
          <a:xfrm>
            <a:off x="6160770" y="5040630"/>
            <a:ext cx="72000" cy="72000"/>
          </a:xfrm>
          <a:prstGeom prst="ellipse">
            <a:avLst/>
          </a:prstGeom>
          <a:solidFill>
            <a:srgbClr val="0033C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ko-KR" altLang="en-US" sz="12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30" name="TextBox 29"/>
          <p:cNvSpPr txBox="1"/>
          <p:nvPr/>
        </p:nvSpPr>
        <p:spPr>
          <a:xfrm>
            <a:off x="6019800" y="928266"/>
            <a:ext cx="2658100" cy="461665"/>
          </a:xfrm>
          <a:prstGeom prst="rect">
            <a:avLst/>
          </a:prstGeom>
          <a:noFill/>
        </p:spPr>
        <p:txBody>
          <a:bodyPr wrap="none" rtlCol="0">
            <a:spAutoFit/>
          </a:bodyPr>
          <a:lstStyle/>
          <a:p>
            <a:r>
              <a:rPr lang="en-US" altLang="ko-KR" sz="2400" b="1" dirty="0" smtClean="0">
                <a:latin typeface="+mn-lt"/>
              </a:rPr>
              <a:t>A 4-layer </a:t>
            </a:r>
            <a:r>
              <a:rPr lang="en-US" altLang="ko-KR" sz="2400" b="1" dirty="0">
                <a:latin typeface="+mn-lt"/>
              </a:rPr>
              <a:t>t</a:t>
            </a:r>
            <a:r>
              <a:rPr lang="en-US" altLang="ko-KR" sz="2400" b="1" dirty="0" smtClean="0">
                <a:latin typeface="+mn-lt"/>
              </a:rPr>
              <a:t>rack!</a:t>
            </a:r>
            <a:endParaRPr lang="ko-KR" altLang="en-US" sz="2400" b="1" dirty="0">
              <a:latin typeface="+mn-lt"/>
            </a:endParaRPr>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47</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42048088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SCD performance: charge measurement</a:t>
            </a:r>
            <a:endParaRPr lang="ko-KR" altLang="en-US" dirty="0"/>
          </a:p>
        </p:txBody>
      </p:sp>
      <p:pic>
        <p:nvPicPr>
          <p:cNvPr id="9" name="내용 개체 틀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738" y="1079500"/>
            <a:ext cx="7061923" cy="5473700"/>
          </a:xfrm>
        </p:spPr>
      </p:pic>
      <p:sp>
        <p:nvSpPr>
          <p:cNvPr id="7" name="テキスト ボックス 14">
            <a:extLst>
              <a:ext uri="{FF2B5EF4-FFF2-40B4-BE49-F238E27FC236}">
                <a16:creationId xmlns:a16="http://schemas.microsoft.com/office/drawing/2014/main" xmlns="" id="{4DE4ECE2-2354-4CF6-B597-08CD6F6223B7}"/>
              </a:ext>
            </a:extLst>
          </p:cNvPr>
          <p:cNvSpPr txBox="1"/>
          <p:nvPr/>
        </p:nvSpPr>
        <p:spPr>
          <a:xfrm>
            <a:off x="4914796" y="908720"/>
            <a:ext cx="4072636" cy="584775"/>
          </a:xfrm>
          <a:prstGeom prst="rect">
            <a:avLst/>
          </a:prstGeom>
          <a:noFill/>
        </p:spPr>
        <p:txBody>
          <a:bodyPr wrap="square" rtlCol="0">
            <a:spAutoFit/>
          </a:bodyPr>
          <a:lstStyle/>
          <a:p>
            <a:r>
              <a:rPr kumimoji="1" lang="en-US" altLang="ja-JP" sz="3200" i="1" dirty="0" smtClean="0">
                <a:solidFill>
                  <a:srgbClr val="FF0000"/>
                </a:solidFill>
                <a:latin typeface="+mn-lt"/>
              </a:rPr>
              <a:t>Very early data!</a:t>
            </a:r>
            <a:endParaRPr kumimoji="1" lang="ja-JP" altLang="en-US" sz="3200" i="1" dirty="0">
              <a:solidFill>
                <a:srgbClr val="FF0000"/>
              </a:solidFill>
              <a:latin typeface="+mn-lt"/>
            </a:endParaRPr>
          </a:p>
        </p:txBody>
      </p:sp>
      <p:sp>
        <p:nvSpPr>
          <p:cNvPr id="10" name="テキスト ボックス 5">
            <a:extLst>
              <a:ext uri="{FF2B5EF4-FFF2-40B4-BE49-F238E27FC236}">
                <a16:creationId xmlns:a16="http://schemas.microsoft.com/office/drawing/2014/main" xmlns="" id="{DACD6CA9-5279-44FC-91AC-420929AC9B32}"/>
              </a:ext>
            </a:extLst>
          </p:cNvPr>
          <p:cNvSpPr txBox="1"/>
          <p:nvPr/>
        </p:nvSpPr>
        <p:spPr>
          <a:xfrm>
            <a:off x="2123728" y="3573016"/>
            <a:ext cx="404989" cy="369332"/>
          </a:xfrm>
          <a:prstGeom prst="rect">
            <a:avLst/>
          </a:prstGeom>
          <a:noFill/>
        </p:spPr>
        <p:txBody>
          <a:bodyPr wrap="square" rtlCol="0">
            <a:spAutoFit/>
          </a:bodyPr>
          <a:lstStyle/>
          <a:p>
            <a:r>
              <a:rPr kumimoji="1" lang="en-US" altLang="ja-JP" b="1" dirty="0">
                <a:solidFill>
                  <a:srgbClr val="FF0000"/>
                </a:solidFill>
              </a:rPr>
              <a:t>C</a:t>
            </a:r>
          </a:p>
        </p:txBody>
      </p:sp>
      <p:sp>
        <p:nvSpPr>
          <p:cNvPr id="11" name="テキスト ボックス 8">
            <a:extLst>
              <a:ext uri="{FF2B5EF4-FFF2-40B4-BE49-F238E27FC236}">
                <a16:creationId xmlns:a16="http://schemas.microsoft.com/office/drawing/2014/main" xmlns="" id="{D7325B5B-D40D-4B10-B72C-58D5C8E62E08}"/>
              </a:ext>
            </a:extLst>
          </p:cNvPr>
          <p:cNvSpPr txBox="1"/>
          <p:nvPr/>
        </p:nvSpPr>
        <p:spPr>
          <a:xfrm>
            <a:off x="2402597" y="5075892"/>
            <a:ext cx="369203" cy="369332"/>
          </a:xfrm>
          <a:prstGeom prst="rect">
            <a:avLst/>
          </a:prstGeom>
          <a:noFill/>
        </p:spPr>
        <p:txBody>
          <a:bodyPr wrap="square" rtlCol="0">
            <a:spAutoFit/>
          </a:bodyPr>
          <a:lstStyle/>
          <a:p>
            <a:r>
              <a:rPr kumimoji="1" lang="en-US" altLang="ja-JP" b="1" dirty="0">
                <a:solidFill>
                  <a:srgbClr val="FF0000"/>
                </a:solidFill>
              </a:rPr>
              <a:t>N</a:t>
            </a:r>
          </a:p>
        </p:txBody>
      </p:sp>
      <p:sp>
        <p:nvSpPr>
          <p:cNvPr id="12" name="テキスト ボックス 9">
            <a:extLst>
              <a:ext uri="{FF2B5EF4-FFF2-40B4-BE49-F238E27FC236}">
                <a16:creationId xmlns:a16="http://schemas.microsoft.com/office/drawing/2014/main" xmlns="" id="{45E46CD7-2975-4DC2-8FE6-4A4F2016AEAF}"/>
              </a:ext>
            </a:extLst>
          </p:cNvPr>
          <p:cNvSpPr txBox="1"/>
          <p:nvPr/>
        </p:nvSpPr>
        <p:spPr>
          <a:xfrm>
            <a:off x="2627784" y="3563724"/>
            <a:ext cx="370934" cy="369332"/>
          </a:xfrm>
          <a:prstGeom prst="rect">
            <a:avLst/>
          </a:prstGeom>
          <a:noFill/>
        </p:spPr>
        <p:txBody>
          <a:bodyPr wrap="square" rtlCol="0">
            <a:spAutoFit/>
          </a:bodyPr>
          <a:lstStyle/>
          <a:p>
            <a:r>
              <a:rPr kumimoji="1" lang="en-US" altLang="ja-JP" b="1" dirty="0">
                <a:solidFill>
                  <a:srgbClr val="FF0000"/>
                </a:solidFill>
              </a:rPr>
              <a:t>O</a:t>
            </a:r>
          </a:p>
        </p:txBody>
      </p:sp>
      <p:sp>
        <p:nvSpPr>
          <p:cNvPr id="13" name="テキスト ボックス 10">
            <a:extLst>
              <a:ext uri="{FF2B5EF4-FFF2-40B4-BE49-F238E27FC236}">
                <a16:creationId xmlns:a16="http://schemas.microsoft.com/office/drawing/2014/main" xmlns="" id="{A67D3F1D-4354-4B22-B0D2-3D0C8022146A}"/>
              </a:ext>
            </a:extLst>
          </p:cNvPr>
          <p:cNvSpPr txBox="1"/>
          <p:nvPr/>
        </p:nvSpPr>
        <p:spPr>
          <a:xfrm>
            <a:off x="3059832" y="5075892"/>
            <a:ext cx="554670" cy="369332"/>
          </a:xfrm>
          <a:prstGeom prst="rect">
            <a:avLst/>
          </a:prstGeom>
          <a:noFill/>
        </p:spPr>
        <p:txBody>
          <a:bodyPr wrap="square" rtlCol="0">
            <a:spAutoFit/>
          </a:bodyPr>
          <a:lstStyle/>
          <a:p>
            <a:r>
              <a:rPr kumimoji="1" lang="en-US" altLang="ja-JP" b="1" dirty="0">
                <a:solidFill>
                  <a:srgbClr val="FF0000"/>
                </a:solidFill>
              </a:rPr>
              <a:t>Ne</a:t>
            </a:r>
          </a:p>
        </p:txBody>
      </p:sp>
      <p:sp>
        <p:nvSpPr>
          <p:cNvPr id="14" name="テキスト ボックス 11">
            <a:extLst>
              <a:ext uri="{FF2B5EF4-FFF2-40B4-BE49-F238E27FC236}">
                <a16:creationId xmlns:a16="http://schemas.microsoft.com/office/drawing/2014/main" xmlns="" id="{54C81746-D7EC-49D5-B920-C2D0019D4B7A}"/>
              </a:ext>
            </a:extLst>
          </p:cNvPr>
          <p:cNvSpPr txBox="1"/>
          <p:nvPr/>
        </p:nvSpPr>
        <p:spPr>
          <a:xfrm>
            <a:off x="3491880" y="4653136"/>
            <a:ext cx="693692" cy="461665"/>
          </a:xfrm>
          <a:prstGeom prst="rect">
            <a:avLst/>
          </a:prstGeom>
          <a:noFill/>
        </p:spPr>
        <p:txBody>
          <a:bodyPr wrap="square" rtlCol="0">
            <a:spAutoFit/>
          </a:bodyPr>
          <a:lstStyle/>
          <a:p>
            <a:r>
              <a:rPr kumimoji="1" lang="en-US" altLang="ja-JP" b="1" dirty="0">
                <a:solidFill>
                  <a:srgbClr val="FF0000"/>
                </a:solidFill>
              </a:rPr>
              <a:t>Mg</a:t>
            </a:r>
          </a:p>
        </p:txBody>
      </p:sp>
      <p:sp>
        <p:nvSpPr>
          <p:cNvPr id="15" name="テキスト ボックス 12">
            <a:extLst>
              <a:ext uri="{FF2B5EF4-FFF2-40B4-BE49-F238E27FC236}">
                <a16:creationId xmlns:a16="http://schemas.microsoft.com/office/drawing/2014/main" xmlns="" id="{ECC3679A-B2C5-49B1-A631-8F95F46CF7BC}"/>
              </a:ext>
            </a:extLst>
          </p:cNvPr>
          <p:cNvSpPr txBox="1"/>
          <p:nvPr/>
        </p:nvSpPr>
        <p:spPr>
          <a:xfrm>
            <a:off x="4067944" y="4653136"/>
            <a:ext cx="554670" cy="369332"/>
          </a:xfrm>
          <a:prstGeom prst="rect">
            <a:avLst/>
          </a:prstGeom>
          <a:noFill/>
        </p:spPr>
        <p:txBody>
          <a:bodyPr wrap="square" rtlCol="0">
            <a:spAutoFit/>
          </a:bodyPr>
          <a:lstStyle/>
          <a:p>
            <a:r>
              <a:rPr kumimoji="1" lang="en-US" altLang="ja-JP" b="1" dirty="0">
                <a:solidFill>
                  <a:srgbClr val="FF0000"/>
                </a:solidFill>
              </a:rPr>
              <a:t>Si</a:t>
            </a:r>
          </a:p>
        </p:txBody>
      </p:sp>
      <p:sp>
        <p:nvSpPr>
          <p:cNvPr id="16" name="テキスト ボックス 13">
            <a:extLst>
              <a:ext uri="{FF2B5EF4-FFF2-40B4-BE49-F238E27FC236}">
                <a16:creationId xmlns:a16="http://schemas.microsoft.com/office/drawing/2014/main" xmlns="" id="{740920BC-659B-43B2-8759-53D419F77303}"/>
              </a:ext>
            </a:extLst>
          </p:cNvPr>
          <p:cNvSpPr txBox="1"/>
          <p:nvPr/>
        </p:nvSpPr>
        <p:spPr>
          <a:xfrm>
            <a:off x="4551439" y="5301208"/>
            <a:ext cx="363356" cy="369332"/>
          </a:xfrm>
          <a:prstGeom prst="rect">
            <a:avLst/>
          </a:prstGeom>
          <a:noFill/>
        </p:spPr>
        <p:txBody>
          <a:bodyPr wrap="square" rtlCol="0">
            <a:spAutoFit/>
          </a:bodyPr>
          <a:lstStyle/>
          <a:p>
            <a:r>
              <a:rPr kumimoji="1" lang="en-US" altLang="ja-JP" b="1" dirty="0">
                <a:solidFill>
                  <a:srgbClr val="FF0000"/>
                </a:solidFill>
              </a:rPr>
              <a:t>S</a:t>
            </a:r>
          </a:p>
        </p:txBody>
      </p:sp>
      <p:sp>
        <p:nvSpPr>
          <p:cNvPr id="17" name="テキスト ボックス 12">
            <a:extLst>
              <a:ext uri="{FF2B5EF4-FFF2-40B4-BE49-F238E27FC236}">
                <a16:creationId xmlns:a16="http://schemas.microsoft.com/office/drawing/2014/main" xmlns="" id="{ECC3679A-B2C5-49B1-A631-8F95F46CF7BC}"/>
              </a:ext>
            </a:extLst>
          </p:cNvPr>
          <p:cNvSpPr txBox="1"/>
          <p:nvPr/>
        </p:nvSpPr>
        <p:spPr>
          <a:xfrm>
            <a:off x="6781382" y="4695527"/>
            <a:ext cx="526922" cy="461665"/>
          </a:xfrm>
          <a:prstGeom prst="rect">
            <a:avLst/>
          </a:prstGeom>
          <a:noFill/>
        </p:spPr>
        <p:txBody>
          <a:bodyPr wrap="square" rtlCol="0">
            <a:spAutoFit/>
          </a:bodyPr>
          <a:lstStyle/>
          <a:p>
            <a:r>
              <a:rPr kumimoji="1" lang="en-US" altLang="ja-JP" b="1" dirty="0" smtClean="0">
                <a:solidFill>
                  <a:srgbClr val="FF0000"/>
                </a:solidFill>
              </a:rPr>
              <a:t>Fe</a:t>
            </a:r>
            <a:endParaRPr kumimoji="1" lang="en-US" altLang="ja-JP" b="1" dirty="0">
              <a:solidFill>
                <a:srgbClr val="FF0000"/>
              </a:solidFill>
            </a:endParaRPr>
          </a:p>
        </p:txBody>
      </p:sp>
      <p:sp>
        <p:nvSpPr>
          <p:cNvPr id="18" name="TextBox 17"/>
          <p:cNvSpPr txBox="1"/>
          <p:nvPr/>
        </p:nvSpPr>
        <p:spPr>
          <a:xfrm>
            <a:off x="7308304" y="5991671"/>
            <a:ext cx="320922" cy="461665"/>
          </a:xfrm>
          <a:prstGeom prst="rect">
            <a:avLst/>
          </a:prstGeom>
          <a:noFill/>
        </p:spPr>
        <p:txBody>
          <a:bodyPr wrap="none" rtlCol="0">
            <a:spAutoFit/>
          </a:bodyPr>
          <a:lstStyle/>
          <a:p>
            <a:r>
              <a:rPr lang="en-US" altLang="ko-KR" b="1" dirty="0"/>
              <a:t>z</a:t>
            </a:r>
            <a:endParaRPr lang="ko-KR" altLang="en-US" b="1" dirty="0"/>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48</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9" name="바닥글 개체 틀 1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905949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a:t>4</a:t>
            </a:r>
            <a:r>
              <a:rPr lang="en-US" altLang="ko-KR" dirty="0" smtClean="0"/>
              <a:t>. </a:t>
            </a:r>
            <a:r>
              <a:rPr lang="en-US" altLang="ko-KR" dirty="0"/>
              <a:t>Silicon detectors for </a:t>
            </a:r>
            <a:r>
              <a:rPr lang="en-US" altLang="ko-KR" dirty="0" smtClean="0"/>
              <a:t/>
            </a:r>
            <a:br>
              <a:rPr lang="en-US" altLang="ko-KR" dirty="0" smtClean="0"/>
            </a:br>
            <a:r>
              <a:rPr lang="en-US" altLang="ko-KR" dirty="0" smtClean="0"/>
              <a:t>photon detection</a:t>
            </a:r>
            <a:endParaRPr lang="en-US" altLang="ko-KR" dirty="0"/>
          </a:p>
        </p:txBody>
      </p:sp>
    </p:spTree>
    <p:extLst>
      <p:ext uri="{BB962C8B-B14F-4D97-AF65-F5344CB8AC3E}">
        <p14:creationId xmlns:p14="http://schemas.microsoft.com/office/powerpoint/2010/main" val="1625980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2200" dirty="0" smtClean="0"/>
              <a:t>Examples of Silicon Detectors for photon detections</a:t>
            </a:r>
            <a:endParaRPr lang="ko-KR" altLang="en-US" sz="2200" dirty="0"/>
          </a:p>
        </p:txBody>
      </p:sp>
      <p:grpSp>
        <p:nvGrpSpPr>
          <p:cNvPr id="19" name="그룹 18"/>
          <p:cNvGrpSpPr/>
          <p:nvPr/>
        </p:nvGrpSpPr>
        <p:grpSpPr>
          <a:xfrm>
            <a:off x="1178662" y="2971459"/>
            <a:ext cx="2252550" cy="1307760"/>
            <a:chOff x="834532" y="3090166"/>
            <a:chExt cx="2840300" cy="2216449"/>
          </a:xfrm>
        </p:grpSpPr>
        <p:pic>
          <p:nvPicPr>
            <p:cNvPr id="860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32" y="3090166"/>
              <a:ext cx="2840300" cy="221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732157" y="4109711"/>
              <a:ext cx="835485" cy="338554"/>
            </a:xfrm>
            <a:prstGeom prst="rect">
              <a:avLst/>
            </a:prstGeom>
            <a:noFill/>
          </p:spPr>
          <p:txBody>
            <a:bodyPr wrap="none" rtlCol="0">
              <a:spAutoFit/>
            </a:bodyPr>
            <a:lstStyle/>
            <a:p>
              <a:r>
                <a:rPr lang="en-US" altLang="ko-KR" sz="1600" b="1" dirty="0" smtClean="0">
                  <a:solidFill>
                    <a:srgbClr val="FFFF00"/>
                  </a:solidFill>
                </a:rPr>
                <a:t>8.4 mm</a:t>
              </a:r>
              <a:endParaRPr lang="ko-KR" altLang="en-US" sz="1600" b="1" dirty="0">
                <a:solidFill>
                  <a:srgbClr val="FFFF00"/>
                </a:solidFill>
              </a:endParaRPr>
            </a:p>
          </p:txBody>
        </p:sp>
        <p:sp>
          <p:nvSpPr>
            <p:cNvPr id="21" name="TextBox 20"/>
            <p:cNvSpPr txBox="1"/>
            <p:nvPr/>
          </p:nvSpPr>
          <p:spPr>
            <a:xfrm>
              <a:off x="2758887" y="3621542"/>
              <a:ext cx="835485" cy="338554"/>
            </a:xfrm>
            <a:prstGeom prst="rect">
              <a:avLst/>
            </a:prstGeom>
            <a:noFill/>
          </p:spPr>
          <p:txBody>
            <a:bodyPr wrap="none" rtlCol="0">
              <a:spAutoFit/>
            </a:bodyPr>
            <a:lstStyle/>
            <a:p>
              <a:r>
                <a:rPr lang="en-US" altLang="ko-KR" sz="1600" b="1" dirty="0" smtClean="0">
                  <a:solidFill>
                    <a:srgbClr val="FFFF00"/>
                  </a:solidFill>
                </a:rPr>
                <a:t>6.3 mm</a:t>
              </a:r>
              <a:endParaRPr lang="ko-KR" altLang="en-US" sz="1600" b="1" dirty="0">
                <a:solidFill>
                  <a:srgbClr val="FFFF00"/>
                </a:solidFill>
              </a:endParaRPr>
            </a:p>
          </p:txBody>
        </p:sp>
      </p:grpSp>
      <p:pic>
        <p:nvPicPr>
          <p:cNvPr id="22" name="내용 개체 틀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64980" y="763492"/>
            <a:ext cx="2498908" cy="181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직사각형 22"/>
          <p:cNvSpPr/>
          <p:nvPr/>
        </p:nvSpPr>
        <p:spPr>
          <a:xfrm>
            <a:off x="3789392" y="1078676"/>
            <a:ext cx="4852248" cy="1200329"/>
          </a:xfrm>
          <a:prstGeom prst="rect">
            <a:avLst/>
          </a:prstGeom>
        </p:spPr>
        <p:txBody>
          <a:bodyPr wrap="square">
            <a:spAutoFit/>
          </a:bodyPr>
          <a:lstStyle/>
          <a:p>
            <a:pPr algn="just"/>
            <a:r>
              <a:rPr lang="en-US" altLang="ko-KR" sz="1800" dirty="0"/>
              <a:t>Sony </a:t>
            </a:r>
            <a:r>
              <a:rPr lang="en-US" altLang="ko-KR" sz="1800" dirty="0" smtClean="0"/>
              <a:t>ICX493AQA APS-C, </a:t>
            </a:r>
            <a:r>
              <a:rPr lang="en-US" altLang="ko-KR" sz="1800" dirty="0"/>
              <a:t>6.05 </a:t>
            </a:r>
            <a:r>
              <a:rPr lang="el-GR" altLang="ko-KR" sz="1800" dirty="0"/>
              <a:t>μ</a:t>
            </a:r>
            <a:r>
              <a:rPr lang="en-US" altLang="ko-KR" sz="1800" dirty="0"/>
              <a:t>m pixel </a:t>
            </a:r>
            <a:r>
              <a:rPr lang="en-US" altLang="ko-KR" sz="1800" dirty="0" smtClean="0"/>
              <a:t>size, 10.14 M pixels,  23.4 </a:t>
            </a:r>
            <a:r>
              <a:rPr lang="en-US" altLang="ko-KR" sz="1800" dirty="0"/>
              <a:t>mm</a:t>
            </a:r>
            <a:r>
              <a:rPr lang="en-US" altLang="ko-KR" sz="1800" dirty="0" smtClean="0"/>
              <a:t> </a:t>
            </a:r>
            <a:r>
              <a:rPr lang="en-US" altLang="ko-KR" sz="1800" dirty="0"/>
              <a:t>× 15.6 </a:t>
            </a:r>
            <a:r>
              <a:rPr lang="en-US" altLang="ko-KR" sz="1800" dirty="0" smtClean="0"/>
              <a:t>mm, </a:t>
            </a:r>
            <a:r>
              <a:rPr lang="en-US" altLang="ko-KR" sz="1800" dirty="0"/>
              <a:t>CCD from digital camera Sony </a:t>
            </a:r>
            <a:r>
              <a:rPr lang="el-GR" altLang="ko-KR" sz="1800" dirty="0"/>
              <a:t>α </a:t>
            </a:r>
            <a:r>
              <a:rPr lang="en-US" altLang="ko-KR" sz="1800" dirty="0" smtClean="0"/>
              <a:t>DSLR-A200</a:t>
            </a:r>
            <a:r>
              <a:rPr lang="en-US" altLang="ko-KR" sz="1800" dirty="0"/>
              <a:t> or DSLR-A300, sensor side</a:t>
            </a:r>
            <a:endParaRPr lang="ko-KR" altLang="en-US" sz="1800" dirty="0"/>
          </a:p>
        </p:txBody>
      </p:sp>
      <p:sp>
        <p:nvSpPr>
          <p:cNvPr id="18" name="직사각형 17"/>
          <p:cNvSpPr/>
          <p:nvPr/>
        </p:nvSpPr>
        <p:spPr>
          <a:xfrm>
            <a:off x="3795112" y="3081734"/>
            <a:ext cx="5112568" cy="923330"/>
          </a:xfrm>
          <a:prstGeom prst="rect">
            <a:avLst/>
          </a:prstGeom>
        </p:spPr>
        <p:txBody>
          <a:bodyPr wrap="square">
            <a:spAutoFit/>
          </a:bodyPr>
          <a:lstStyle/>
          <a:p>
            <a:r>
              <a:rPr lang="en-US" altLang="ko-KR" sz="1800" dirty="0"/>
              <a:t>Samsung ISOCELL </a:t>
            </a:r>
            <a:r>
              <a:rPr lang="en-US" altLang="ko-KR" sz="1800" dirty="0" smtClean="0"/>
              <a:t>HM2 sensor, 0.7 </a:t>
            </a:r>
            <a:r>
              <a:rPr lang="el-GR" altLang="ko-KR" sz="1800" dirty="0"/>
              <a:t>μ</a:t>
            </a:r>
            <a:r>
              <a:rPr lang="en-US" altLang="ko-KR" sz="1800" dirty="0"/>
              <a:t>m </a:t>
            </a:r>
            <a:r>
              <a:rPr lang="en-US" altLang="ko-KR" sz="1800" dirty="0" smtClean="0"/>
              <a:t>pixel size, 12,000 </a:t>
            </a:r>
            <a:r>
              <a:rPr lang="en-US" altLang="ko-KR" sz="1800" dirty="0"/>
              <a:t>× </a:t>
            </a:r>
            <a:r>
              <a:rPr lang="en-US" altLang="ko-KR" sz="1800" dirty="0" smtClean="0"/>
              <a:t>9,000 </a:t>
            </a:r>
            <a:r>
              <a:rPr lang="en-US" altLang="ko-KR" sz="1800" dirty="0"/>
              <a:t>(</a:t>
            </a:r>
            <a:r>
              <a:rPr lang="en-US" altLang="ko-KR" sz="1800" dirty="0" smtClean="0"/>
              <a:t>108 M) pixels, used  in </a:t>
            </a:r>
            <a:r>
              <a:rPr lang="it-IT" altLang="ko-KR" sz="1800" dirty="0" smtClean="0"/>
              <a:t>Xiaomi </a:t>
            </a:r>
            <a:r>
              <a:rPr lang="it-IT" altLang="ko-KR" sz="1800" dirty="0"/>
              <a:t>Redmi Note 9 Pro </a:t>
            </a:r>
            <a:r>
              <a:rPr lang="it-IT" altLang="ko-KR" sz="1800" dirty="0" smtClean="0"/>
              <a:t>5G and </a:t>
            </a:r>
            <a:r>
              <a:rPr lang="it-IT" altLang="ko-KR" sz="1800" dirty="0"/>
              <a:t>Xiaomi Mi 10i</a:t>
            </a:r>
          </a:p>
        </p:txBody>
      </p:sp>
      <p:pic>
        <p:nvPicPr>
          <p:cNvPr id="860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717" y="4581480"/>
            <a:ext cx="248617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직사각형 27"/>
          <p:cNvSpPr/>
          <p:nvPr/>
        </p:nvSpPr>
        <p:spPr>
          <a:xfrm>
            <a:off x="3795112" y="5050402"/>
            <a:ext cx="5241384" cy="646331"/>
          </a:xfrm>
          <a:prstGeom prst="rect">
            <a:avLst/>
          </a:prstGeom>
        </p:spPr>
        <p:txBody>
          <a:bodyPr wrap="square">
            <a:spAutoFit/>
          </a:bodyPr>
          <a:lstStyle/>
          <a:p>
            <a:r>
              <a:rPr lang="en-US" altLang="ko-KR" sz="1800" dirty="0" err="1" smtClean="0"/>
              <a:t>Sensl</a:t>
            </a:r>
            <a:r>
              <a:rPr lang="en-US" altLang="ko-KR" sz="1800" dirty="0" smtClean="0"/>
              <a:t> </a:t>
            </a:r>
            <a:r>
              <a:rPr lang="en-US" altLang="ko-KR" sz="1800" dirty="0" err="1" smtClean="0"/>
              <a:t>SiPM</a:t>
            </a:r>
            <a:r>
              <a:rPr lang="en-US" altLang="ko-KR" sz="1800" dirty="0" smtClean="0"/>
              <a:t> pixel array, 8 </a:t>
            </a:r>
            <a:r>
              <a:rPr lang="en-US" altLang="ko-KR" sz="1800" dirty="0"/>
              <a:t>× </a:t>
            </a:r>
            <a:r>
              <a:rPr lang="en-US" altLang="ko-KR" sz="1800" dirty="0" smtClean="0"/>
              <a:t>8 pixels, 6 mm </a:t>
            </a:r>
            <a:r>
              <a:rPr lang="en-US" altLang="ko-KR" sz="1800" dirty="0"/>
              <a:t>pixel </a:t>
            </a:r>
            <a:r>
              <a:rPr lang="en-US" altLang="ko-KR" sz="1800" dirty="0" smtClean="0"/>
              <a:t>size, 22,292 micro-pixels , </a:t>
            </a:r>
            <a:r>
              <a:rPr lang="en-US" altLang="ko-KR" sz="1800" dirty="0"/>
              <a:t>40</a:t>
            </a:r>
            <a:r>
              <a:rPr lang="el-GR" altLang="ko-KR" sz="1800" dirty="0"/>
              <a:t> μ</a:t>
            </a:r>
            <a:r>
              <a:rPr lang="en-US" altLang="ko-KR" sz="1800" dirty="0"/>
              <a:t>m </a:t>
            </a:r>
            <a:r>
              <a:rPr lang="en-US" altLang="ko-KR" sz="1800" dirty="0" smtClean="0"/>
              <a:t>micro-pixel size</a:t>
            </a:r>
            <a:endParaRPr lang="it-IT" altLang="ko-KR" sz="1800" dirty="0"/>
          </a:p>
        </p:txBody>
      </p:sp>
      <p:sp>
        <p:nvSpPr>
          <p:cNvPr id="24" name="TextBox 23"/>
          <p:cNvSpPr txBox="1"/>
          <p:nvPr/>
        </p:nvSpPr>
        <p:spPr>
          <a:xfrm>
            <a:off x="247127" y="1268760"/>
            <a:ext cx="713657" cy="400110"/>
          </a:xfrm>
          <a:prstGeom prst="rect">
            <a:avLst/>
          </a:prstGeom>
          <a:noFill/>
        </p:spPr>
        <p:txBody>
          <a:bodyPr wrap="none" rtlCol="0">
            <a:spAutoFit/>
          </a:bodyPr>
          <a:lstStyle/>
          <a:p>
            <a:r>
              <a:rPr lang="en-US" altLang="ko-KR" sz="2000" dirty="0" smtClean="0"/>
              <a:t>CCD</a:t>
            </a:r>
            <a:endParaRPr lang="ko-KR" altLang="en-US" sz="2000" dirty="0"/>
          </a:p>
        </p:txBody>
      </p:sp>
      <p:sp>
        <p:nvSpPr>
          <p:cNvPr id="30" name="TextBox 29"/>
          <p:cNvSpPr txBox="1"/>
          <p:nvPr/>
        </p:nvSpPr>
        <p:spPr>
          <a:xfrm>
            <a:off x="179512" y="3316922"/>
            <a:ext cx="912429" cy="400110"/>
          </a:xfrm>
          <a:prstGeom prst="rect">
            <a:avLst/>
          </a:prstGeom>
          <a:noFill/>
        </p:spPr>
        <p:txBody>
          <a:bodyPr wrap="none" rtlCol="0">
            <a:spAutoFit/>
          </a:bodyPr>
          <a:lstStyle/>
          <a:p>
            <a:r>
              <a:rPr lang="en-US" altLang="ko-KR" sz="2000" dirty="0" smtClean="0"/>
              <a:t>CMOS</a:t>
            </a:r>
            <a:endParaRPr lang="ko-KR" altLang="en-US" sz="2000" dirty="0"/>
          </a:p>
        </p:txBody>
      </p:sp>
      <p:sp>
        <p:nvSpPr>
          <p:cNvPr id="31" name="TextBox 30"/>
          <p:cNvSpPr txBox="1"/>
          <p:nvPr/>
        </p:nvSpPr>
        <p:spPr>
          <a:xfrm>
            <a:off x="203441" y="5142735"/>
            <a:ext cx="768159" cy="400110"/>
          </a:xfrm>
          <a:prstGeom prst="rect">
            <a:avLst/>
          </a:prstGeom>
          <a:noFill/>
        </p:spPr>
        <p:txBody>
          <a:bodyPr wrap="none" rtlCol="0">
            <a:spAutoFit/>
          </a:bodyPr>
          <a:lstStyle/>
          <a:p>
            <a:r>
              <a:rPr lang="en-US" altLang="ko-KR" sz="2000" dirty="0" err="1" smtClean="0"/>
              <a:t>SiPM</a:t>
            </a:r>
            <a:endParaRPr lang="ko-KR" altLang="en-US" sz="2000" dirty="0"/>
          </a:p>
        </p:txBody>
      </p:sp>
      <p:sp>
        <p:nvSpPr>
          <p:cNvPr id="3" name="슬라이드 번호 개체 틀 2"/>
          <p:cNvSpPr>
            <a:spLocks noGrp="1"/>
          </p:cNvSpPr>
          <p:nvPr>
            <p:ph type="sldNum" sz="quarter" idx="11"/>
          </p:nvPr>
        </p:nvSpPr>
        <p:spPr/>
        <p:txBody>
          <a:bodyPr/>
          <a:lstStyle/>
          <a:p>
            <a:fld id="{BFF05FFC-9FDC-4690-906A-8CD2B86F6471}" type="slidenum">
              <a:rPr lang="ko-KR" altLang="en-US" smtClean="0">
                <a:solidFill>
                  <a:srgbClr val="000000"/>
                </a:solidFill>
              </a:rPr>
              <a:pPr/>
              <a:t>5</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506666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04048" y="908720"/>
            <a:ext cx="3343275" cy="3971925"/>
          </a:xfrm>
          <a:prstGeom prst="rect">
            <a:avLst/>
          </a:prstGeom>
          <a:noFill/>
          <a:ln w="9525">
            <a:noFill/>
            <a:miter lim="800000"/>
            <a:headEnd/>
            <a:tailEnd/>
          </a:ln>
        </p:spPr>
      </p:pic>
      <p:sp>
        <p:nvSpPr>
          <p:cNvPr id="2" name="제목 1"/>
          <p:cNvSpPr>
            <a:spLocks noGrp="1"/>
          </p:cNvSpPr>
          <p:nvPr>
            <p:ph type="title"/>
          </p:nvPr>
        </p:nvSpPr>
        <p:spPr/>
        <p:txBody>
          <a:bodyPr/>
          <a:lstStyle/>
          <a:p>
            <a:r>
              <a:rPr lang="en-US" altLang="ko-KR" dirty="0" smtClean="0"/>
              <a:t>CCD (Charge Coupled Device) sensor</a:t>
            </a:r>
            <a:r>
              <a:rPr lang="ko-KR" altLang="en-US" dirty="0" smtClean="0"/>
              <a:t> </a:t>
            </a:r>
            <a:endParaRPr lang="ko-KR" altLang="en-US" dirty="0"/>
          </a:p>
        </p:txBody>
      </p:sp>
      <p:sp>
        <p:nvSpPr>
          <p:cNvPr id="3" name="내용 개체 틀 2"/>
          <p:cNvSpPr>
            <a:spLocks noGrp="1"/>
          </p:cNvSpPr>
          <p:nvPr>
            <p:ph idx="1"/>
          </p:nvPr>
        </p:nvSpPr>
        <p:spPr/>
        <p:txBody>
          <a:bodyPr/>
          <a:lstStyle/>
          <a:p>
            <a:pPr>
              <a:buNone/>
            </a:pPr>
            <a:r>
              <a:rPr lang="en-US" altLang="ko-KR" b="1" dirty="0" smtClean="0"/>
              <a:t>Charge Coupled Device </a:t>
            </a:r>
            <a:endParaRPr lang="ko-KR" altLang="en-US" b="1" dirty="0"/>
          </a:p>
        </p:txBody>
      </p:sp>
      <p:pic>
        <p:nvPicPr>
          <p:cNvPr id="3075" name="Picture 3"/>
          <p:cNvPicPr>
            <a:picLocks noChangeAspect="1" noChangeArrowheads="1"/>
          </p:cNvPicPr>
          <p:nvPr/>
        </p:nvPicPr>
        <p:blipFill>
          <a:blip r:embed="rId3" cstate="print"/>
          <a:srcRect/>
          <a:stretch>
            <a:fillRect/>
          </a:stretch>
        </p:blipFill>
        <p:spPr bwMode="auto">
          <a:xfrm>
            <a:off x="467544" y="1772816"/>
            <a:ext cx="4248472" cy="4428407"/>
          </a:xfrm>
          <a:prstGeom prst="rect">
            <a:avLst/>
          </a:prstGeom>
          <a:noFill/>
          <a:ln w="9525">
            <a:noFill/>
            <a:miter lim="800000"/>
            <a:headEnd/>
            <a:tailEnd/>
          </a:ln>
        </p:spPr>
      </p:pic>
      <p:sp>
        <p:nvSpPr>
          <p:cNvPr id="11" name="TextBox 10"/>
          <p:cNvSpPr txBox="1"/>
          <p:nvPr/>
        </p:nvSpPr>
        <p:spPr>
          <a:xfrm>
            <a:off x="5148064" y="5085184"/>
            <a:ext cx="1512168" cy="954107"/>
          </a:xfrm>
          <a:prstGeom prst="rect">
            <a:avLst/>
          </a:prstGeom>
          <a:noFill/>
        </p:spPr>
        <p:txBody>
          <a:bodyPr wrap="square" rtlCol="0">
            <a:spAutoFit/>
          </a:bodyPr>
          <a:lstStyle/>
          <a:p>
            <a:pPr algn="ctr"/>
            <a:r>
              <a:rPr lang="en-US" altLang="ko-KR" sz="1400" b="1" dirty="0" smtClean="0">
                <a:latin typeface="+mn-lt"/>
              </a:rPr>
              <a:t>Photoelectrons produced by photoelectric effect</a:t>
            </a:r>
          </a:p>
        </p:txBody>
      </p:sp>
      <p:cxnSp>
        <p:nvCxnSpPr>
          <p:cNvPr id="13" name="직선 화살표 연결선 12"/>
          <p:cNvCxnSpPr/>
          <p:nvPr/>
        </p:nvCxnSpPr>
        <p:spPr>
          <a:xfrm flipH="1">
            <a:off x="6084168" y="4437112"/>
            <a:ext cx="14401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50</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4520165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CCD analogy </a:t>
            </a:r>
            <a:endParaRPr lang="ko-KR" alt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2411760" y="1158536"/>
            <a:ext cx="4136360" cy="4779984"/>
          </a:xfrm>
          <a:prstGeom prst="rect">
            <a:avLst/>
          </a:prstGeom>
          <a:noFill/>
          <a:ln w="9525">
            <a:noFill/>
            <a:miter lim="800000"/>
            <a:headEnd/>
            <a:tailEnd/>
          </a:ln>
        </p:spPr>
      </p:pic>
      <p:sp>
        <p:nvSpPr>
          <p:cNvPr id="7" name="TextBox 6"/>
          <p:cNvSpPr txBox="1"/>
          <p:nvPr/>
        </p:nvSpPr>
        <p:spPr>
          <a:xfrm>
            <a:off x="6372200" y="5110479"/>
            <a:ext cx="2520280" cy="461665"/>
          </a:xfrm>
          <a:prstGeom prst="rect">
            <a:avLst/>
          </a:prstGeom>
          <a:noFill/>
        </p:spPr>
        <p:txBody>
          <a:bodyPr wrap="square" rtlCol="0">
            <a:spAutoFit/>
          </a:bodyPr>
          <a:lstStyle/>
          <a:p>
            <a:r>
              <a:rPr lang="en-US" altLang="ko-KR" dirty="0">
                <a:solidFill>
                  <a:srgbClr val="FF0000"/>
                </a:solidFill>
                <a:latin typeface="+mn-lt"/>
                <a:cs typeface="Times New Roman" panose="02020603050405020304" pitchFamily="18" charset="0"/>
              </a:rPr>
              <a:t>o</a:t>
            </a:r>
            <a:r>
              <a:rPr lang="en-US" altLang="ko-KR" dirty="0" smtClean="0">
                <a:solidFill>
                  <a:srgbClr val="FF0000"/>
                </a:solidFill>
                <a:latin typeface="+mn-lt"/>
                <a:cs typeface="Times New Roman" panose="02020603050405020304" pitchFamily="18" charset="0"/>
              </a:rPr>
              <a:t>utput</a:t>
            </a:r>
            <a:r>
              <a:rPr lang="ko-KR" altLang="en-US" dirty="0" smtClean="0">
                <a:solidFill>
                  <a:srgbClr val="FF0000"/>
                </a:solidFill>
                <a:latin typeface="+mn-lt"/>
                <a:cs typeface="Times New Roman" panose="02020603050405020304" pitchFamily="18" charset="0"/>
              </a:rPr>
              <a:t> </a:t>
            </a:r>
            <a:r>
              <a:rPr lang="en-US" altLang="ko-KR" dirty="0" smtClean="0">
                <a:solidFill>
                  <a:srgbClr val="FF0000"/>
                </a:solidFill>
                <a:latin typeface="+mn-lt"/>
                <a:cs typeface="Times New Roman" panose="02020603050405020304" pitchFamily="18" charset="0"/>
              </a:rPr>
              <a:t>= charge</a:t>
            </a:r>
            <a:endParaRPr lang="ko-KR" altLang="en-US" dirty="0">
              <a:solidFill>
                <a:srgbClr val="FF0000"/>
              </a:solidFill>
              <a:latin typeface="+mn-lt"/>
              <a:cs typeface="Times New Roman" panose="02020603050405020304" pitchFamily="18" charset="0"/>
            </a:endParaRP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51</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831576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CCD</a:t>
            </a:r>
            <a:r>
              <a:rPr lang="ko-KR" altLang="en-US" dirty="0"/>
              <a:t> </a:t>
            </a:r>
            <a:r>
              <a:rPr lang="en-US" altLang="ko-KR" dirty="0" smtClean="0"/>
              <a:t>inventors </a:t>
            </a:r>
            <a:br>
              <a:rPr lang="en-US" altLang="ko-KR" dirty="0" smtClean="0"/>
            </a:br>
            <a:r>
              <a:rPr lang="en-US" altLang="ko-KR" dirty="0" smtClean="0"/>
              <a:t>(winners of Nobel prize in physics in 2010)</a:t>
            </a:r>
            <a:endParaRPr lang="ko-KR" altLang="en-US" dirty="0"/>
          </a:p>
        </p:txBody>
      </p:sp>
      <p:pic>
        <p:nvPicPr>
          <p:cNvPr id="4" name="Picture 4"/>
          <p:cNvPicPr>
            <a:picLocks noGrp="1" noChangeAspect="1" noChangeArrowheads="1"/>
          </p:cNvPicPr>
          <p:nvPr>
            <p:ph idx="1"/>
          </p:nvPr>
        </p:nvPicPr>
        <p:blipFill>
          <a:blip r:embed="rId2" cstate="print"/>
          <a:stretch>
            <a:fillRect/>
          </a:stretch>
        </p:blipFill>
        <p:spPr bwMode="auto">
          <a:xfrm>
            <a:off x="395536" y="2176408"/>
            <a:ext cx="4904529" cy="2792215"/>
          </a:xfrm>
          <a:prstGeom prst="rect">
            <a:avLst/>
          </a:prstGeom>
          <a:noFill/>
          <a:ln w="9525">
            <a:noFill/>
            <a:miter lim="800000"/>
            <a:headEnd/>
            <a:tailEnd/>
          </a:ln>
          <a:effectLst/>
        </p:spPr>
      </p:pic>
      <p:sp>
        <p:nvSpPr>
          <p:cNvPr id="5" name="Rectangle 5"/>
          <p:cNvSpPr>
            <a:spLocks noChangeArrowheads="1"/>
          </p:cNvSpPr>
          <p:nvPr/>
        </p:nvSpPr>
        <p:spPr bwMode="auto">
          <a:xfrm>
            <a:off x="179512" y="5157192"/>
            <a:ext cx="5584825" cy="369332"/>
          </a:xfrm>
          <a:prstGeom prst="rect">
            <a:avLst/>
          </a:prstGeom>
          <a:noFill/>
          <a:ln w="9525">
            <a:noFill/>
            <a:miter lim="800000"/>
            <a:headEnd/>
            <a:tailEnd/>
          </a:ln>
          <a:effectLst/>
        </p:spPr>
        <p:txBody>
          <a:bodyPr>
            <a:spAutoFit/>
          </a:bodyPr>
          <a:lstStyle/>
          <a:p>
            <a:pPr algn="ctr">
              <a:spcBef>
                <a:spcPct val="50000"/>
              </a:spcBef>
            </a:pPr>
            <a:r>
              <a:rPr lang="en-US" altLang="ko-KR" sz="1800" dirty="0" smtClean="0">
                <a:solidFill>
                  <a:srgbClr val="0319BD"/>
                </a:solidFill>
                <a:latin typeface="+mn-lt"/>
                <a:ea typeface="+mn-ea"/>
              </a:rPr>
              <a:t>Having Fun @ Bell Lab in 1974 !</a:t>
            </a:r>
            <a:endParaRPr lang="en-GB" sz="1800" dirty="0">
              <a:solidFill>
                <a:srgbClr val="0319BD"/>
              </a:solidFill>
              <a:latin typeface="+mn-lt"/>
              <a:ea typeface="+mn-ea"/>
            </a:endParaRPr>
          </a:p>
        </p:txBody>
      </p:sp>
      <p:sp>
        <p:nvSpPr>
          <p:cNvPr id="7" name="TextBox 6"/>
          <p:cNvSpPr txBox="1"/>
          <p:nvPr/>
        </p:nvSpPr>
        <p:spPr>
          <a:xfrm>
            <a:off x="611560" y="1167135"/>
            <a:ext cx="7122463" cy="461665"/>
          </a:xfrm>
          <a:prstGeom prst="rect">
            <a:avLst/>
          </a:prstGeom>
          <a:noFill/>
        </p:spPr>
        <p:txBody>
          <a:bodyPr wrap="none" rtlCol="0">
            <a:spAutoFit/>
          </a:bodyPr>
          <a:lstStyle/>
          <a:p>
            <a:r>
              <a:rPr lang="en-US" altLang="ko-KR" dirty="0" smtClean="0">
                <a:latin typeface="+mn-lt"/>
              </a:rPr>
              <a:t>G. E. Smith &amp; W.S. Boyle : invented</a:t>
            </a:r>
            <a:r>
              <a:rPr lang="ko-KR" altLang="en-US" dirty="0" smtClean="0">
                <a:latin typeface="+mn-lt"/>
              </a:rPr>
              <a:t> </a:t>
            </a:r>
            <a:r>
              <a:rPr lang="en-US" altLang="ko-KR" dirty="0" smtClean="0">
                <a:latin typeface="+mn-lt"/>
              </a:rPr>
              <a:t>CCD in 1970 </a:t>
            </a:r>
          </a:p>
        </p:txBody>
      </p:sp>
      <p:sp>
        <p:nvSpPr>
          <p:cNvPr id="9" name="슬라이드 번호 개체 틀 8"/>
          <p:cNvSpPr>
            <a:spLocks noGrp="1"/>
          </p:cNvSpPr>
          <p:nvPr>
            <p:ph type="sldNum" sz="quarter" idx="11"/>
          </p:nvPr>
        </p:nvSpPr>
        <p:spPr/>
        <p:txBody>
          <a:bodyPr/>
          <a:lstStyle/>
          <a:p>
            <a:fld id="{BFF05FFC-9FDC-4690-906A-8CD2B86F6471}" type="slidenum">
              <a:rPr lang="ko-KR" altLang="en-US" smtClean="0">
                <a:solidFill>
                  <a:srgbClr val="000000"/>
                </a:solidFill>
              </a:rPr>
              <a:pPr/>
              <a:t>52</a:t>
            </a:fld>
            <a:endParaRPr lang="en-US" altLang="ko-KR">
              <a:solidFill>
                <a:srgbClr val="000000"/>
              </a:solidFill>
            </a:endParaRPr>
          </a:p>
        </p:txBody>
      </p:sp>
      <p:sp>
        <p:nvSpPr>
          <p:cNvPr id="10" name="날짜 개체 틀 9"/>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1" name="바닥글 개체 틀 10"/>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13" name="Picture 5"/>
          <p:cNvPicPr>
            <a:picLocks noChangeAspect="1" noChangeArrowheads="1"/>
          </p:cNvPicPr>
          <p:nvPr/>
        </p:nvPicPr>
        <p:blipFill>
          <a:blip r:embed="rId3" cstate="print"/>
          <a:srcRect/>
          <a:stretch>
            <a:fillRect/>
          </a:stretch>
        </p:blipFill>
        <p:spPr bwMode="auto">
          <a:xfrm>
            <a:off x="5508104" y="2185680"/>
            <a:ext cx="3314728" cy="2808312"/>
          </a:xfrm>
          <a:prstGeom prst="rect">
            <a:avLst/>
          </a:prstGeom>
          <a:noFill/>
          <a:ln w="9525">
            <a:noFill/>
            <a:miter lim="800000"/>
            <a:headEnd/>
            <a:tailEnd/>
          </a:ln>
        </p:spPr>
      </p:pic>
    </p:spTree>
    <p:extLst>
      <p:ext uri="{BB962C8B-B14F-4D97-AF65-F5344CB8AC3E}">
        <p14:creationId xmlns:p14="http://schemas.microsoft.com/office/powerpoint/2010/main" val="37921260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CCD application in Astronomy/Astrophysics</a:t>
            </a:r>
            <a:endParaRPr lang="ko-KR" altLang="en-US" dirty="0"/>
          </a:p>
        </p:txBody>
      </p:sp>
      <p:pic>
        <p:nvPicPr>
          <p:cNvPr id="870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8604448" cy="439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479" y="5871131"/>
            <a:ext cx="80010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53</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835306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CMOS sensor</a:t>
            </a:r>
            <a:endParaRPr lang="ko-KR" altLang="en-US" dirty="0"/>
          </a:p>
        </p:txBody>
      </p:sp>
      <p:pic>
        <p:nvPicPr>
          <p:cNvPr id="5" name="내용 개체 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25387" y="2132856"/>
            <a:ext cx="5696745" cy="4115374"/>
          </a:xfrm>
        </p:spPr>
      </p:pic>
      <p:sp>
        <p:nvSpPr>
          <p:cNvPr id="4" name="TextBox 3"/>
          <p:cNvSpPr txBox="1"/>
          <p:nvPr/>
        </p:nvSpPr>
        <p:spPr>
          <a:xfrm>
            <a:off x="292152" y="5538718"/>
            <a:ext cx="1808508" cy="338554"/>
          </a:xfrm>
          <a:prstGeom prst="rect">
            <a:avLst/>
          </a:prstGeom>
          <a:noFill/>
        </p:spPr>
        <p:txBody>
          <a:bodyPr wrap="none" rtlCol="0">
            <a:spAutoFit/>
          </a:bodyPr>
          <a:lstStyle/>
          <a:p>
            <a:r>
              <a:rPr lang="en-US" altLang="ko-KR" sz="1600" b="0" dirty="0" smtClean="0">
                <a:latin typeface="Comic Sans MS" panose="030F0702030302020204" pitchFamily="66" charset="0"/>
              </a:rPr>
              <a:t>PD = Photo Diode</a:t>
            </a:r>
            <a:endParaRPr lang="ko-KR" altLang="en-US" sz="1600" b="0" dirty="0">
              <a:latin typeface="Comic Sans MS" panose="030F0702030302020204" pitchFamily="66" charset="0"/>
            </a:endParaRPr>
          </a:p>
        </p:txBody>
      </p:sp>
      <p:sp>
        <p:nvSpPr>
          <p:cNvPr id="7" name="TextBox 6"/>
          <p:cNvSpPr txBox="1"/>
          <p:nvPr/>
        </p:nvSpPr>
        <p:spPr>
          <a:xfrm>
            <a:off x="6893491" y="4037002"/>
            <a:ext cx="2108269" cy="400110"/>
          </a:xfrm>
          <a:prstGeom prst="rect">
            <a:avLst/>
          </a:prstGeom>
          <a:noFill/>
        </p:spPr>
        <p:txBody>
          <a:bodyPr wrap="none" rtlCol="0">
            <a:spAutoFit/>
          </a:bodyPr>
          <a:lstStyle/>
          <a:p>
            <a:r>
              <a:rPr lang="en-US" altLang="ko-KR" sz="2000" dirty="0" smtClean="0">
                <a:solidFill>
                  <a:srgbClr val="FF0000"/>
                </a:solidFill>
                <a:latin typeface="Comic Sans MS" panose="030F0702030302020204" pitchFamily="66" charset="0"/>
              </a:rPr>
              <a:t>output</a:t>
            </a:r>
            <a:r>
              <a:rPr lang="ko-KR" altLang="en-US" sz="2000" dirty="0" smtClean="0">
                <a:solidFill>
                  <a:srgbClr val="FF0000"/>
                </a:solidFill>
                <a:latin typeface="Comic Sans MS" panose="030F0702030302020204" pitchFamily="66" charset="0"/>
              </a:rPr>
              <a:t> </a:t>
            </a:r>
            <a:r>
              <a:rPr lang="en-US" altLang="ko-KR" sz="2000" dirty="0" smtClean="0">
                <a:solidFill>
                  <a:srgbClr val="FF0000"/>
                </a:solidFill>
                <a:latin typeface="Comic Sans MS" panose="030F0702030302020204" pitchFamily="66" charset="0"/>
              </a:rPr>
              <a:t>= voltage</a:t>
            </a:r>
            <a:endParaRPr lang="ko-KR" altLang="en-US" sz="2000" dirty="0">
              <a:solidFill>
                <a:srgbClr val="FF0000"/>
              </a:solidFill>
              <a:latin typeface="Comic Sans MS" panose="030F0702030302020204" pitchFamily="66" charset="0"/>
            </a:endParaRPr>
          </a:p>
        </p:txBody>
      </p:sp>
      <p:sp>
        <p:nvSpPr>
          <p:cNvPr id="8" name="TextBox 7"/>
          <p:cNvSpPr txBox="1"/>
          <p:nvPr/>
        </p:nvSpPr>
        <p:spPr>
          <a:xfrm>
            <a:off x="179512" y="1156682"/>
            <a:ext cx="6421951" cy="400110"/>
          </a:xfrm>
          <a:prstGeom prst="rect">
            <a:avLst/>
          </a:prstGeom>
          <a:noFill/>
        </p:spPr>
        <p:txBody>
          <a:bodyPr wrap="none" rtlCol="0">
            <a:spAutoFit/>
          </a:bodyPr>
          <a:lstStyle/>
          <a:p>
            <a:r>
              <a:rPr lang="en-US" altLang="ko-KR" sz="2000" dirty="0" smtClean="0">
                <a:latin typeface="+mn-lt"/>
                <a:ea typeface="+mn-ea"/>
              </a:rPr>
              <a:t>CMOS : Complementary Metal Oxide Semiconductor</a:t>
            </a:r>
            <a:endParaRPr lang="ko-KR" altLang="en-US" sz="2000" dirty="0">
              <a:latin typeface="+mn-lt"/>
              <a:ea typeface="+mn-ea"/>
            </a:endParaRPr>
          </a:p>
        </p:txBody>
      </p:sp>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59" y="1628800"/>
            <a:ext cx="4031097" cy="1674971"/>
          </a:xfrm>
          <a:prstGeom prst="rect">
            <a:avLst/>
          </a:prstGeom>
        </p:spPr>
      </p:pic>
      <p:sp>
        <p:nvSpPr>
          <p:cNvPr id="11" name="슬라이드 번호 개체 틀 10"/>
          <p:cNvSpPr>
            <a:spLocks noGrp="1"/>
          </p:cNvSpPr>
          <p:nvPr>
            <p:ph type="sldNum" sz="quarter" idx="11"/>
          </p:nvPr>
        </p:nvSpPr>
        <p:spPr/>
        <p:txBody>
          <a:bodyPr/>
          <a:lstStyle/>
          <a:p>
            <a:fld id="{BFF05FFC-9FDC-4690-906A-8CD2B86F6471}" type="slidenum">
              <a:rPr lang="ko-KR" altLang="en-US" smtClean="0">
                <a:solidFill>
                  <a:srgbClr val="000000"/>
                </a:solidFill>
              </a:rPr>
              <a:pPr/>
              <a:t>54</a:t>
            </a:fld>
            <a:endParaRPr lang="en-US" altLang="ko-KR">
              <a:solidFill>
                <a:srgbClr val="000000"/>
              </a:solidFill>
            </a:endParaRPr>
          </a:p>
        </p:txBody>
      </p:sp>
      <p:sp>
        <p:nvSpPr>
          <p:cNvPr id="12" name="날짜 개체 틀 11"/>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3" name="바닥글 개체 틀 12"/>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0588750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 pixel in CMOS sensor</a:t>
            </a:r>
            <a:endParaRPr lang="ko-KR" alt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132856"/>
            <a:ext cx="715742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53966" y="1340768"/>
            <a:ext cx="6480720" cy="461665"/>
          </a:xfrm>
          <a:prstGeom prst="rect">
            <a:avLst/>
          </a:prstGeom>
          <a:noFill/>
        </p:spPr>
        <p:txBody>
          <a:bodyPr wrap="square" rtlCol="0">
            <a:spAutoFit/>
          </a:bodyPr>
          <a:lstStyle/>
          <a:p>
            <a:r>
              <a:rPr lang="en-US" altLang="ko-KR" dirty="0" smtClean="0"/>
              <a:t>Amplifier converts charge signal to voltage signal !</a:t>
            </a:r>
            <a:endParaRPr lang="ko-KR" altLang="en-US" dirty="0"/>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55</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49752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L</a:t>
            </a:r>
            <a:r>
              <a:rPr lang="en-US" altLang="ko-KR" dirty="0" smtClean="0"/>
              <a:t>ayout of typical CMOS sensor</a:t>
            </a:r>
            <a:endParaRPr lang="ko-KR" altLang="en-US" dirty="0"/>
          </a:p>
        </p:txBody>
      </p:sp>
      <p:pic>
        <p:nvPicPr>
          <p:cNvPr id="860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03336"/>
            <a:ext cx="84582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56</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7922949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CCD &amp; CMOS summary</a:t>
            </a:r>
            <a:endParaRPr lang="ko-KR" altLang="en-US" dirty="0"/>
          </a:p>
        </p:txBody>
      </p:sp>
      <p:sp>
        <p:nvSpPr>
          <p:cNvPr id="3" name="내용 개체 틀 2"/>
          <p:cNvSpPr>
            <a:spLocks noGrp="1"/>
          </p:cNvSpPr>
          <p:nvPr>
            <p:ph idx="1"/>
          </p:nvPr>
        </p:nvSpPr>
        <p:spPr/>
        <p:txBody>
          <a:bodyPr/>
          <a:lstStyle/>
          <a:p>
            <a:pPr marL="342900" lvl="1" indent="-342900">
              <a:buClr>
                <a:schemeClr val="accent1"/>
              </a:buClr>
              <a:buSzPct val="150000"/>
              <a:buFont typeface="Symbol" pitchFamily="18" charset="2"/>
              <a:buChar char="·"/>
            </a:pPr>
            <a:r>
              <a:rPr lang="ko-KR" altLang="en-US" sz="1800" b="1" dirty="0"/>
              <a:t>원칙적으로는 동일</a:t>
            </a:r>
            <a:r>
              <a:rPr lang="en-US" altLang="ko-KR" sz="1800" b="1" dirty="0"/>
              <a:t>, </a:t>
            </a:r>
            <a:r>
              <a:rPr lang="ko-KR" altLang="en-US" sz="1800" b="1" dirty="0"/>
              <a:t>즉 포토다이오드 구조로</a:t>
            </a:r>
            <a:r>
              <a:rPr lang="en-US" altLang="ko-KR" sz="1800" dirty="0"/>
              <a:t>, </a:t>
            </a:r>
            <a:r>
              <a:rPr lang="ko-KR" altLang="en-US" sz="1800" b="1" dirty="0"/>
              <a:t>광의 세기가 </a:t>
            </a:r>
            <a:r>
              <a:rPr lang="ko-KR" altLang="en-US" sz="1800" b="1" dirty="0" err="1"/>
              <a:t>전하량으로</a:t>
            </a:r>
            <a:r>
              <a:rPr lang="ko-KR" altLang="en-US" sz="1800" b="1" dirty="0"/>
              <a:t> 변환되고</a:t>
            </a:r>
            <a:r>
              <a:rPr lang="en-US" altLang="ko-KR" sz="1800" b="1" dirty="0"/>
              <a:t>, </a:t>
            </a:r>
            <a:r>
              <a:rPr lang="ko-KR" altLang="en-US" sz="1800" b="1" dirty="0"/>
              <a:t>전하를 전압으로 변환 출력</a:t>
            </a:r>
            <a:endParaRPr lang="en-US" altLang="ko-KR" sz="1800" b="1" dirty="0"/>
          </a:p>
          <a:p>
            <a:pPr marL="342900" lvl="1" indent="-342900">
              <a:buClr>
                <a:schemeClr val="accent1"/>
              </a:buClr>
              <a:buSzPct val="150000"/>
              <a:buFont typeface="Symbol" pitchFamily="18" charset="2"/>
              <a:buChar char="·"/>
            </a:pPr>
            <a:r>
              <a:rPr lang="ko-KR" altLang="en-US" sz="1800" b="1" dirty="0"/>
              <a:t>변환기가 어디에 위치하는가가 두 센서의 근본적인 </a:t>
            </a:r>
            <a:r>
              <a:rPr lang="ko-KR" altLang="en-US" sz="1800" b="1" dirty="0" smtClean="0"/>
              <a:t>차이</a:t>
            </a:r>
            <a:endParaRPr lang="en-US" altLang="ko-KR" sz="1800" b="1" dirty="0" smtClean="0"/>
          </a:p>
          <a:p>
            <a:pPr lvl="1">
              <a:lnSpc>
                <a:spcPct val="90000"/>
              </a:lnSpc>
            </a:pPr>
            <a:r>
              <a:rPr lang="ko-KR" altLang="en-US" sz="1800" dirty="0"/>
              <a:t>픽셀의 정보 이동 방법의 차이</a:t>
            </a:r>
            <a:r>
              <a:rPr lang="en-US" altLang="ko-KR" sz="1800" dirty="0"/>
              <a:t>, </a:t>
            </a:r>
            <a:r>
              <a:rPr lang="ko-KR" altLang="en-US" sz="1800" dirty="0"/>
              <a:t>즉 </a:t>
            </a:r>
            <a:r>
              <a:rPr lang="en-US" altLang="ko-KR" sz="1800" dirty="0"/>
              <a:t>CCD</a:t>
            </a:r>
            <a:r>
              <a:rPr lang="ko-KR" altLang="en-US" sz="1800" dirty="0"/>
              <a:t>는 전하로 픽셀간 이동 최종 전압으로 변환</a:t>
            </a:r>
            <a:r>
              <a:rPr lang="en-US" altLang="ko-KR" sz="1800" dirty="0"/>
              <a:t>, CMOS</a:t>
            </a:r>
            <a:r>
              <a:rPr lang="ko-KR" altLang="en-US" sz="1800" dirty="0"/>
              <a:t>는 픽셀 단위에서 전압으로 변환하여 </a:t>
            </a:r>
            <a:r>
              <a:rPr lang="ko-KR" altLang="en-US" sz="1800" dirty="0" smtClean="0"/>
              <a:t>이동</a:t>
            </a:r>
            <a:endParaRPr lang="en-US" altLang="ko-KR" sz="1800" dirty="0" smtClean="0">
              <a:ea typeface="굴림" pitchFamily="50" charset="-127"/>
            </a:endParaRPr>
          </a:p>
          <a:p>
            <a:pPr marL="342900" lvl="1" indent="-342900">
              <a:buClr>
                <a:schemeClr val="accent1"/>
              </a:buClr>
              <a:buSzPct val="150000"/>
              <a:buFont typeface="Symbol" pitchFamily="18" charset="2"/>
              <a:buChar char="·"/>
            </a:pPr>
            <a:r>
              <a:rPr lang="ko-KR" altLang="en-US" sz="1800" b="1" dirty="0" smtClean="0"/>
              <a:t>잡음이 크고</a:t>
            </a:r>
            <a:r>
              <a:rPr lang="en-US" altLang="ko-KR" sz="1800" b="1" dirty="0"/>
              <a:t>, </a:t>
            </a:r>
            <a:r>
              <a:rPr lang="ko-KR" altLang="en-US" sz="1800" b="1" dirty="0" err="1"/>
              <a:t>동적폭</a:t>
            </a:r>
            <a:r>
              <a:rPr lang="ko-KR" altLang="en-US" sz="1800" b="1" dirty="0"/>
              <a:t> </a:t>
            </a:r>
            <a:r>
              <a:rPr lang="en-US" altLang="ko-KR" sz="1800" b="1" dirty="0"/>
              <a:t>(dynamic range) </a:t>
            </a:r>
            <a:r>
              <a:rPr lang="ko-KR" altLang="en-US" sz="1800" b="1" dirty="0"/>
              <a:t>및</a:t>
            </a:r>
            <a:r>
              <a:rPr lang="en-US" altLang="ko-KR" sz="1800" b="1" dirty="0"/>
              <a:t> </a:t>
            </a:r>
            <a:r>
              <a:rPr lang="ko-KR" altLang="en-US" sz="1800" b="1" dirty="0"/>
              <a:t>속도에서 뛰어나지 </a:t>
            </a:r>
            <a:r>
              <a:rPr lang="ko-KR" altLang="en-US" sz="1800" b="1" dirty="0" smtClean="0"/>
              <a:t>않음</a:t>
            </a:r>
            <a:endParaRPr lang="en-US" altLang="ko-KR" sz="1800" b="1" dirty="0"/>
          </a:p>
          <a:p>
            <a:pPr lvl="1">
              <a:lnSpc>
                <a:spcPct val="90000"/>
              </a:lnSpc>
            </a:pPr>
            <a:r>
              <a:rPr lang="ko-KR" altLang="en-US" sz="1800" dirty="0" err="1" smtClean="0"/>
              <a:t>동적폭</a:t>
            </a:r>
            <a:r>
              <a:rPr lang="ko-KR" altLang="en-US" sz="1800" dirty="0" smtClean="0"/>
              <a:t> </a:t>
            </a:r>
            <a:r>
              <a:rPr lang="en-US" altLang="ko-KR" sz="1800" dirty="0" smtClean="0"/>
              <a:t>= </a:t>
            </a:r>
            <a:r>
              <a:rPr lang="en-US" altLang="ko-KR" sz="1800" dirty="0"/>
              <a:t>Full Well Capacity / </a:t>
            </a:r>
            <a:r>
              <a:rPr lang="ko-KR" altLang="en-US" sz="1800" dirty="0"/>
              <a:t>잡음 </a:t>
            </a:r>
            <a:endParaRPr lang="en-US" altLang="ko-KR" sz="1800" dirty="0" smtClean="0"/>
          </a:p>
          <a:p>
            <a:pPr lvl="1">
              <a:lnSpc>
                <a:spcPct val="90000"/>
              </a:lnSpc>
            </a:pPr>
            <a:r>
              <a:rPr lang="en-US" altLang="ko-KR" sz="1800" dirty="0"/>
              <a:t>Kodak  Mega</a:t>
            </a:r>
            <a:r>
              <a:rPr lang="ko-KR" altLang="en-US" sz="1800" dirty="0"/>
              <a:t> 픽셀 </a:t>
            </a:r>
            <a:r>
              <a:rPr lang="en-US" altLang="ko-KR" sz="1800" dirty="0" smtClean="0"/>
              <a:t>CCD:</a:t>
            </a:r>
            <a:r>
              <a:rPr lang="en-US" altLang="ko-KR" sz="1800" b="1" dirty="0" smtClean="0"/>
              <a:t> </a:t>
            </a:r>
            <a:r>
              <a:rPr lang="en-US" altLang="ko-KR" sz="1800" dirty="0" smtClean="0"/>
              <a:t>200,000 </a:t>
            </a:r>
            <a:r>
              <a:rPr lang="ko-KR" altLang="en-US" sz="1800" dirty="0"/>
              <a:t>전자 </a:t>
            </a:r>
            <a:r>
              <a:rPr lang="en-US" altLang="ko-KR" sz="1800" dirty="0"/>
              <a:t>/ 20</a:t>
            </a:r>
            <a:r>
              <a:rPr lang="ko-KR" altLang="en-US" sz="1800" dirty="0" smtClean="0"/>
              <a:t>전자</a:t>
            </a:r>
            <a:r>
              <a:rPr lang="en-US" altLang="ko-KR" sz="1800" dirty="0"/>
              <a:t> </a:t>
            </a:r>
            <a:r>
              <a:rPr lang="en-US" altLang="ko-KR" sz="1800" dirty="0" smtClean="0"/>
              <a:t>= 100,000  </a:t>
            </a:r>
          </a:p>
          <a:p>
            <a:pPr lvl="1">
              <a:lnSpc>
                <a:spcPct val="90000"/>
              </a:lnSpc>
            </a:pPr>
            <a:endParaRPr lang="en-US" altLang="ko-KR" sz="1800" dirty="0"/>
          </a:p>
          <a:p>
            <a:pPr marL="457200" lvl="1" indent="0">
              <a:lnSpc>
                <a:spcPct val="90000"/>
              </a:lnSpc>
              <a:buNone/>
            </a:pPr>
            <a:endParaRPr lang="en-US" altLang="ko-KR" sz="1800" dirty="0" smtClean="0"/>
          </a:p>
          <a:p>
            <a:pPr marL="342900" lvl="1" indent="-342900">
              <a:buClr>
                <a:schemeClr val="accent1"/>
              </a:buClr>
              <a:buSzPct val="150000"/>
              <a:buFont typeface="Symbol" pitchFamily="18" charset="2"/>
              <a:buChar char="·"/>
            </a:pPr>
            <a:r>
              <a:rPr lang="ko-KR" altLang="en-US" sz="1800" b="1" dirty="0" smtClean="0"/>
              <a:t>광량이 </a:t>
            </a:r>
            <a:r>
              <a:rPr lang="ko-KR" altLang="en-US" sz="1800" b="1" dirty="0"/>
              <a:t>적은 환경에서는 고민감도의 센서가 필요하나</a:t>
            </a:r>
            <a:r>
              <a:rPr lang="en-US" altLang="ko-KR" sz="1800" b="1" dirty="0"/>
              <a:t>, </a:t>
            </a:r>
            <a:r>
              <a:rPr lang="en-US" altLang="ko-KR" sz="1800" b="1" dirty="0">
                <a:solidFill>
                  <a:srgbClr val="FF0000"/>
                </a:solidFill>
              </a:rPr>
              <a:t>CCD</a:t>
            </a:r>
            <a:r>
              <a:rPr lang="ko-KR" altLang="en-US" sz="1800" b="1" dirty="0">
                <a:solidFill>
                  <a:srgbClr val="FF0000"/>
                </a:solidFill>
              </a:rPr>
              <a:t>와 </a:t>
            </a:r>
            <a:r>
              <a:rPr lang="en-US" altLang="ko-KR" sz="1800" b="1" dirty="0">
                <a:solidFill>
                  <a:srgbClr val="FF0000"/>
                </a:solidFill>
              </a:rPr>
              <a:t>CMOS</a:t>
            </a:r>
            <a:r>
              <a:rPr lang="ko-KR" altLang="en-US" sz="1800" b="1" dirty="0">
                <a:solidFill>
                  <a:srgbClr val="FF0000"/>
                </a:solidFill>
              </a:rPr>
              <a:t>는 </a:t>
            </a:r>
            <a:r>
              <a:rPr lang="en-US" altLang="ko-KR" sz="1800" b="1" dirty="0" smtClean="0">
                <a:solidFill>
                  <a:srgbClr val="FF0000"/>
                </a:solidFill>
              </a:rPr>
              <a:t>   </a:t>
            </a:r>
            <a:r>
              <a:rPr lang="ko-KR" altLang="en-US" sz="1800" b="1" dirty="0" err="1" smtClean="0">
                <a:solidFill>
                  <a:srgbClr val="FF0000"/>
                </a:solidFill>
              </a:rPr>
              <a:t>증폭형</a:t>
            </a:r>
            <a:r>
              <a:rPr lang="ko-KR" altLang="en-US" sz="1800" b="1" dirty="0" smtClean="0">
                <a:solidFill>
                  <a:srgbClr val="FF0000"/>
                </a:solidFill>
              </a:rPr>
              <a:t> </a:t>
            </a:r>
            <a:r>
              <a:rPr lang="ko-KR" altLang="en-US" sz="1800" b="1" dirty="0">
                <a:solidFill>
                  <a:srgbClr val="FF0000"/>
                </a:solidFill>
              </a:rPr>
              <a:t>센서가 아니므로 </a:t>
            </a:r>
            <a:r>
              <a:rPr lang="ko-KR" altLang="en-US" sz="1800" b="1" dirty="0" smtClean="0">
                <a:solidFill>
                  <a:srgbClr val="FF0000"/>
                </a:solidFill>
              </a:rPr>
              <a:t>어두</a:t>
            </a:r>
            <a:r>
              <a:rPr lang="ko-KR" altLang="en-US" sz="1800" b="1" dirty="0">
                <a:solidFill>
                  <a:srgbClr val="FF0000"/>
                </a:solidFill>
              </a:rPr>
              <a:t>운</a:t>
            </a:r>
            <a:r>
              <a:rPr lang="ko-KR" altLang="en-US" sz="1800" b="1" dirty="0" smtClean="0">
                <a:solidFill>
                  <a:srgbClr val="FF0000"/>
                </a:solidFill>
              </a:rPr>
              <a:t> </a:t>
            </a:r>
            <a:r>
              <a:rPr lang="ko-KR" altLang="en-US" sz="1800" b="1" dirty="0">
                <a:solidFill>
                  <a:srgbClr val="FF0000"/>
                </a:solidFill>
              </a:rPr>
              <a:t>상황에서 그 성능에 </a:t>
            </a:r>
            <a:r>
              <a:rPr lang="ko-KR" altLang="en-US" sz="1800" b="1" dirty="0" smtClean="0">
                <a:solidFill>
                  <a:srgbClr val="FF0000"/>
                </a:solidFill>
              </a:rPr>
              <a:t>한계</a:t>
            </a:r>
            <a:endParaRPr lang="ko-KR" altLang="en-US" sz="1800" b="1" dirty="0">
              <a:solidFill>
                <a:srgbClr val="FF0000"/>
              </a:solidFill>
            </a:endParaRPr>
          </a:p>
          <a:p>
            <a:pPr marL="342900" lvl="1" indent="-342900">
              <a:buClr>
                <a:schemeClr val="accent1"/>
              </a:buClr>
              <a:buSzPct val="150000"/>
              <a:buFont typeface="Symbol" pitchFamily="18" charset="2"/>
              <a:buChar char="·"/>
            </a:pPr>
            <a:r>
              <a:rPr lang="ko-KR" altLang="en-US" sz="1800" dirty="0"/>
              <a:t>우리의 눈의 민감도는 </a:t>
            </a:r>
            <a:r>
              <a:rPr lang="en-US" altLang="ko-KR" sz="1800" dirty="0"/>
              <a:t>CCD </a:t>
            </a:r>
            <a:r>
              <a:rPr lang="ko-KR" altLang="en-US" sz="1800" dirty="0"/>
              <a:t>보다 </a:t>
            </a:r>
            <a:r>
              <a:rPr lang="ko-KR" altLang="en-US" sz="1800" dirty="0" smtClean="0"/>
              <a:t>우수함</a:t>
            </a:r>
            <a:endParaRPr lang="en-US" altLang="ko-KR" sz="1800" b="1" dirty="0" smtClean="0"/>
          </a:p>
          <a:p>
            <a:pPr lvl="1">
              <a:lnSpc>
                <a:spcPct val="90000"/>
              </a:lnSpc>
            </a:pPr>
            <a:r>
              <a:rPr lang="en-US" altLang="ko-KR" sz="1800" dirty="0" smtClean="0"/>
              <a:t>CCD </a:t>
            </a:r>
            <a:r>
              <a:rPr lang="ko-KR" altLang="en-US" sz="1800" dirty="0" smtClean="0"/>
              <a:t>민감도 </a:t>
            </a:r>
            <a:r>
              <a:rPr lang="en-US" altLang="ko-KR" sz="1800" dirty="0"/>
              <a:t>~ 0.03 Lux (</a:t>
            </a:r>
            <a:r>
              <a:rPr lang="ko-KR" altLang="en-US" sz="1800" dirty="0"/>
              <a:t>냉각 시 </a:t>
            </a:r>
            <a:r>
              <a:rPr lang="en-US" altLang="ko-KR" sz="1800" dirty="0"/>
              <a:t>0.002 Lux</a:t>
            </a:r>
            <a:r>
              <a:rPr lang="en-US" altLang="ko-KR" sz="1800" dirty="0" smtClean="0"/>
              <a:t>)</a:t>
            </a:r>
            <a:endParaRPr lang="en-US" altLang="ko-KR" sz="1800" b="1" dirty="0"/>
          </a:p>
          <a:p>
            <a:pPr marL="342900" lvl="1" indent="-342900">
              <a:buClr>
                <a:schemeClr val="accent1"/>
              </a:buClr>
              <a:buSzPct val="150000"/>
              <a:buFont typeface="Symbol" pitchFamily="18" charset="2"/>
              <a:buChar char="·"/>
            </a:pPr>
            <a:endParaRPr lang="en-US" altLang="ko-KR" sz="1800" b="1" dirty="0">
              <a:latin typeface="+mn-ea"/>
            </a:endParaRPr>
          </a:p>
          <a:p>
            <a:pPr marL="457200" lvl="1" indent="0">
              <a:lnSpc>
                <a:spcPct val="90000"/>
              </a:lnSpc>
              <a:buNone/>
            </a:pPr>
            <a:endParaRPr lang="en-US" altLang="ko-KR" dirty="0" smtClean="0">
              <a:ea typeface="굴림" pitchFamily="50" charset="-127"/>
            </a:endParaRPr>
          </a:p>
          <a:p>
            <a:pPr marL="342900" lvl="1" indent="-342900">
              <a:buClr>
                <a:schemeClr val="accent1"/>
              </a:buClr>
              <a:buSzPct val="150000"/>
              <a:buFont typeface="Symbol" pitchFamily="18" charset="2"/>
              <a:buChar char="·"/>
            </a:pPr>
            <a:endParaRPr lang="en-US" altLang="ko-KR" dirty="0"/>
          </a:p>
          <a:p>
            <a:pPr marL="742950" lvl="2" indent="-342900">
              <a:buClr>
                <a:schemeClr val="accent1"/>
              </a:buClr>
              <a:buSzPct val="150000"/>
              <a:buFont typeface="Symbol" pitchFamily="18" charset="2"/>
              <a:buChar char="·"/>
            </a:pPr>
            <a:endParaRPr lang="en-US" altLang="ko-KR" sz="1800" b="1" dirty="0">
              <a:latin typeface="+mn-ea"/>
            </a:endParaRPr>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57</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359271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Photomultiplier</a:t>
            </a:r>
            <a:endParaRPr lang="ko-KR" altLang="en-US" dirty="0"/>
          </a:p>
        </p:txBody>
      </p:sp>
      <p:sp>
        <p:nvSpPr>
          <p:cNvPr id="3" name="내용 개체 틀 2"/>
          <p:cNvSpPr>
            <a:spLocks noGrp="1"/>
          </p:cNvSpPr>
          <p:nvPr>
            <p:ph idx="1"/>
          </p:nvPr>
        </p:nvSpPr>
        <p:spPr/>
        <p:txBody>
          <a:bodyPr/>
          <a:lstStyle/>
          <a:p>
            <a:pPr marL="447675" indent="-266700">
              <a:spcBef>
                <a:spcPts val="600"/>
              </a:spcBef>
              <a:spcAft>
                <a:spcPts val="600"/>
              </a:spcAft>
              <a:buFont typeface="Arial" pitchFamily="34" charset="0"/>
              <a:buChar char="•"/>
            </a:pPr>
            <a:r>
              <a:rPr lang="ko-KR" altLang="en-US" dirty="0">
                <a:latin typeface="Comic Sans MS" panose="030F0702030302020204" pitchFamily="66" charset="0"/>
              </a:rPr>
              <a:t>정확히 말하면 광전자를 다수의 전자로 증폭</a:t>
            </a:r>
            <a:endParaRPr lang="en-US" altLang="ko-KR" dirty="0">
              <a:latin typeface="Comic Sans MS" panose="030F0702030302020204" pitchFamily="66" charset="0"/>
            </a:endParaRPr>
          </a:p>
          <a:p>
            <a:pPr marL="447675" indent="-266700">
              <a:spcBef>
                <a:spcPts val="600"/>
              </a:spcBef>
              <a:spcAft>
                <a:spcPts val="600"/>
              </a:spcAft>
              <a:buFont typeface="Arial" pitchFamily="34" charset="0"/>
              <a:buChar char="•"/>
            </a:pPr>
            <a:r>
              <a:rPr lang="ko-KR" altLang="en-US" dirty="0" err="1">
                <a:latin typeface="Comic Sans MS" panose="030F0702030302020204" pitchFamily="66" charset="0"/>
              </a:rPr>
              <a:t>광음극</a:t>
            </a:r>
            <a:r>
              <a:rPr lang="en-US" altLang="ko-KR" dirty="0">
                <a:latin typeface="Comic Sans MS" panose="030F0702030302020204" pitchFamily="66" charset="0"/>
              </a:rPr>
              <a:t>(photocathode)</a:t>
            </a:r>
            <a:r>
              <a:rPr lang="ko-KR" altLang="en-US" dirty="0">
                <a:latin typeface="Comic Sans MS" panose="030F0702030302020204" pitchFamily="66" charset="0"/>
              </a:rPr>
              <a:t>과 함께 사용하는 </a:t>
            </a:r>
            <a:r>
              <a:rPr lang="en-US" altLang="ko-KR" dirty="0">
                <a:latin typeface="Comic Sans MS" panose="030F0702030302020204" pitchFamily="66" charset="0"/>
              </a:rPr>
              <a:t>PMT(Photomultiplier Tube) </a:t>
            </a:r>
            <a:r>
              <a:rPr lang="ko-KR" altLang="en-US" dirty="0">
                <a:latin typeface="Comic Sans MS" panose="030F0702030302020204" pitchFamily="66" charset="0"/>
              </a:rPr>
              <a:t>와 </a:t>
            </a:r>
            <a:r>
              <a:rPr lang="en-US" altLang="ko-KR" dirty="0">
                <a:latin typeface="Comic Sans MS" panose="030F0702030302020204" pitchFamily="66" charset="0"/>
              </a:rPr>
              <a:t>MCP(Microchannel Plate)</a:t>
            </a:r>
            <a:r>
              <a:rPr lang="ko-KR" altLang="en-US" dirty="0">
                <a:latin typeface="Comic Sans MS" panose="030F0702030302020204" pitchFamily="66" charset="0"/>
              </a:rPr>
              <a:t>가 대표적으로 단일</a:t>
            </a:r>
            <a:r>
              <a:rPr lang="en-US" altLang="ko-KR" dirty="0">
                <a:latin typeface="Comic Sans MS" panose="030F0702030302020204" pitchFamily="66" charset="0"/>
              </a:rPr>
              <a:t> </a:t>
            </a:r>
            <a:r>
              <a:rPr lang="ko-KR" altLang="en-US" dirty="0">
                <a:latin typeface="Comic Sans MS" panose="030F0702030302020204" pitchFamily="66" charset="0"/>
              </a:rPr>
              <a:t>광자 계수 가능</a:t>
            </a:r>
            <a:endParaRPr lang="en-US" altLang="ko-KR" dirty="0">
              <a:latin typeface="Comic Sans MS" panose="030F0702030302020204" pitchFamily="66" charset="0"/>
            </a:endParaRPr>
          </a:p>
          <a:p>
            <a:pPr marL="447675" indent="-266700">
              <a:spcBef>
                <a:spcPts val="600"/>
              </a:spcBef>
              <a:spcAft>
                <a:spcPts val="600"/>
              </a:spcAft>
              <a:buFont typeface="Arial" pitchFamily="34" charset="0"/>
              <a:buChar char="•"/>
            </a:pPr>
            <a:r>
              <a:rPr lang="ko-KR" altLang="en-US" dirty="0">
                <a:latin typeface="Comic Sans MS" panose="030F0702030302020204" pitchFamily="66" charset="0"/>
              </a:rPr>
              <a:t>반도체 소자에서는 센서 내부에서 광전자</a:t>
            </a:r>
            <a:r>
              <a:rPr lang="en-US" altLang="ko-KR" dirty="0">
                <a:latin typeface="Comic Sans MS" panose="030F0702030302020204" pitchFamily="66" charset="0"/>
              </a:rPr>
              <a:t>(photoelectron)</a:t>
            </a:r>
            <a:r>
              <a:rPr lang="ko-KR" altLang="en-US" dirty="0">
                <a:latin typeface="Comic Sans MS" panose="030F0702030302020204" pitchFamily="66" charset="0"/>
              </a:rPr>
              <a:t>를 증폭</a:t>
            </a:r>
            <a:r>
              <a:rPr lang="en-US" altLang="ko-KR" dirty="0">
                <a:latin typeface="Comic Sans MS" panose="030F0702030302020204" pitchFamily="66" charset="0"/>
              </a:rPr>
              <a:t>: </a:t>
            </a:r>
            <a:r>
              <a:rPr lang="en-US" altLang="ko-KR" b="1" dirty="0">
                <a:latin typeface="Comic Sans MS" panose="030F0702030302020204" pitchFamily="66" charset="0"/>
              </a:rPr>
              <a:t>ICCD(Intensified CCD), EB(Electron Bombardment)CCD, EM(Electron Multiplier)CCD, APD(Avalanche Photodiode), </a:t>
            </a:r>
            <a:r>
              <a:rPr lang="en-US" altLang="ko-KR" b="1" dirty="0" err="1">
                <a:latin typeface="Comic Sans MS" panose="030F0702030302020204" pitchFamily="66" charset="0"/>
              </a:rPr>
              <a:t>SiPM</a:t>
            </a:r>
            <a:r>
              <a:rPr lang="en-US" altLang="ko-KR" b="1" dirty="0">
                <a:latin typeface="Comic Sans MS" panose="030F0702030302020204" pitchFamily="66" charset="0"/>
              </a:rPr>
              <a:t>(Silicon Photomultiplier) </a:t>
            </a:r>
          </a:p>
          <a:p>
            <a:endParaRPr lang="ko-KR" altLang="en-US" dirty="0"/>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58</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396309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latin typeface="+mn-lt"/>
              </a:rPr>
              <a:t>Photomultiplier Tubes (PMTs)</a:t>
            </a:r>
            <a:endParaRPr lang="ko-KR" altLang="en-US" dirty="0">
              <a:latin typeface="+mn-lt"/>
            </a:endParaRPr>
          </a:p>
        </p:txBody>
      </p:sp>
      <p:sp>
        <p:nvSpPr>
          <p:cNvPr id="3" name="내용 개체 틀 2"/>
          <p:cNvSpPr>
            <a:spLocks noGrp="1"/>
          </p:cNvSpPr>
          <p:nvPr>
            <p:ph idx="1"/>
          </p:nvPr>
        </p:nvSpPr>
        <p:spPr/>
        <p:txBody>
          <a:bodyPr/>
          <a:lstStyle/>
          <a:p>
            <a:pPr marL="447675" indent="-266700">
              <a:spcBef>
                <a:spcPts val="600"/>
              </a:spcBef>
              <a:spcAft>
                <a:spcPts val="600"/>
              </a:spcAft>
            </a:pPr>
            <a:r>
              <a:rPr lang="ko-KR" altLang="en-US" dirty="0" err="1" smtClean="0">
                <a:solidFill>
                  <a:srgbClr val="000066"/>
                </a:solidFill>
              </a:rPr>
              <a:t>초민감</a:t>
            </a:r>
            <a:r>
              <a:rPr lang="ko-KR" altLang="en-US" dirty="0" smtClean="0">
                <a:solidFill>
                  <a:srgbClr val="000066"/>
                </a:solidFill>
              </a:rPr>
              <a:t> 초고속 특성을 갖는 </a:t>
            </a:r>
            <a:r>
              <a:rPr lang="ko-KR" altLang="en-US" dirty="0" err="1" smtClean="0">
                <a:solidFill>
                  <a:srgbClr val="000066"/>
                </a:solidFill>
              </a:rPr>
              <a:t>광센서로</a:t>
            </a:r>
            <a:r>
              <a:rPr lang="ko-KR" altLang="en-US" dirty="0" smtClean="0">
                <a:solidFill>
                  <a:srgbClr val="000066"/>
                </a:solidFill>
              </a:rPr>
              <a:t> 과거 </a:t>
            </a:r>
            <a:r>
              <a:rPr lang="ko-KR" altLang="en-US" dirty="0" err="1" smtClean="0">
                <a:solidFill>
                  <a:srgbClr val="000066"/>
                </a:solidFill>
              </a:rPr>
              <a:t>수십년간</a:t>
            </a:r>
            <a:r>
              <a:rPr lang="ko-KR" altLang="en-US" dirty="0" smtClean="0">
                <a:solidFill>
                  <a:srgbClr val="000066"/>
                </a:solidFill>
              </a:rPr>
              <a:t> 특수목적에 사용</a:t>
            </a:r>
            <a:endParaRPr lang="en-US" altLang="ko-KR" dirty="0" smtClean="0">
              <a:solidFill>
                <a:srgbClr val="000066"/>
              </a:solidFill>
            </a:endParaRPr>
          </a:p>
          <a:p>
            <a:pPr marL="447675" indent="-266700">
              <a:spcBef>
                <a:spcPts val="600"/>
              </a:spcBef>
              <a:spcAft>
                <a:spcPts val="600"/>
              </a:spcAft>
            </a:pPr>
            <a:r>
              <a:rPr lang="ko-KR" altLang="en-US" dirty="0" smtClean="0">
                <a:solidFill>
                  <a:srgbClr val="000066"/>
                </a:solidFill>
              </a:rPr>
              <a:t>그러나 진공관식으로 부피가 매우 크고</a:t>
            </a:r>
            <a:r>
              <a:rPr lang="en-US" altLang="ko-KR" dirty="0" smtClean="0">
                <a:solidFill>
                  <a:srgbClr val="000066"/>
                </a:solidFill>
              </a:rPr>
              <a:t>, </a:t>
            </a:r>
            <a:r>
              <a:rPr lang="ko-KR" altLang="en-US" dirty="0" smtClean="0">
                <a:solidFill>
                  <a:srgbClr val="000066"/>
                </a:solidFill>
              </a:rPr>
              <a:t>충격에 취약하며 고전압을 필요로 하므로</a:t>
            </a:r>
            <a:r>
              <a:rPr lang="en-US" altLang="ko-KR" dirty="0" smtClean="0">
                <a:solidFill>
                  <a:srgbClr val="000066"/>
                </a:solidFill>
              </a:rPr>
              <a:t>, </a:t>
            </a:r>
            <a:r>
              <a:rPr lang="ko-KR" altLang="en-US" dirty="0" smtClean="0">
                <a:solidFill>
                  <a:srgbClr val="000066"/>
                </a:solidFill>
              </a:rPr>
              <a:t>내구성</a:t>
            </a:r>
            <a:r>
              <a:rPr lang="en-US" altLang="ko-KR" dirty="0" smtClean="0">
                <a:solidFill>
                  <a:srgbClr val="000066"/>
                </a:solidFill>
              </a:rPr>
              <a:t>, </a:t>
            </a:r>
            <a:r>
              <a:rPr lang="ko-KR" altLang="en-US" dirty="0" err="1" smtClean="0">
                <a:solidFill>
                  <a:srgbClr val="000066"/>
                </a:solidFill>
              </a:rPr>
              <a:t>휴대성</a:t>
            </a:r>
            <a:r>
              <a:rPr lang="ko-KR" altLang="en-US" dirty="0" smtClean="0">
                <a:solidFill>
                  <a:srgbClr val="000066"/>
                </a:solidFill>
              </a:rPr>
              <a:t> 및 실용성이 크게 떨어지며</a:t>
            </a:r>
            <a:r>
              <a:rPr lang="en-US" altLang="ko-KR" dirty="0" smtClean="0">
                <a:solidFill>
                  <a:srgbClr val="000066"/>
                </a:solidFill>
              </a:rPr>
              <a:t>, </a:t>
            </a:r>
            <a:r>
              <a:rPr lang="ko-KR" altLang="en-US" dirty="0" smtClean="0">
                <a:solidFill>
                  <a:srgbClr val="000066"/>
                </a:solidFill>
              </a:rPr>
              <a:t>광량이 많아지면 소자가 파괴되는 문제</a:t>
            </a:r>
          </a:p>
          <a:p>
            <a:endParaRPr lang="ko-KR" altLang="en-US" dirty="0"/>
          </a:p>
        </p:txBody>
      </p:sp>
      <p:pic>
        <p:nvPicPr>
          <p:cNvPr id="4" name="_x34888856" descr="EMB00000d746718"/>
          <p:cNvPicPr>
            <a:picLocks noChangeAspect="1" noChangeArrowheads="1"/>
          </p:cNvPicPr>
          <p:nvPr/>
        </p:nvPicPr>
        <p:blipFill>
          <a:blip r:embed="rId2" cstate="print"/>
          <a:srcRect/>
          <a:stretch>
            <a:fillRect/>
          </a:stretch>
        </p:blipFill>
        <p:spPr bwMode="auto">
          <a:xfrm>
            <a:off x="4479858" y="3009817"/>
            <a:ext cx="4376371" cy="2579423"/>
          </a:xfrm>
          <a:prstGeom prst="rect">
            <a:avLst/>
          </a:prstGeom>
          <a:noFill/>
          <a:ln>
            <a:noFill/>
          </a:ln>
        </p:spPr>
      </p:pic>
      <p:pic>
        <p:nvPicPr>
          <p:cNvPr id="5" name="Picture 3"/>
          <p:cNvPicPr>
            <a:picLocks noChangeAspect="1" noChangeArrowheads="1"/>
          </p:cNvPicPr>
          <p:nvPr/>
        </p:nvPicPr>
        <p:blipFill>
          <a:blip r:embed="rId3" cstate="print"/>
          <a:srcRect/>
          <a:stretch>
            <a:fillRect/>
          </a:stretch>
        </p:blipFill>
        <p:spPr bwMode="auto">
          <a:xfrm>
            <a:off x="285719" y="2924944"/>
            <a:ext cx="4163439" cy="2548459"/>
          </a:xfrm>
          <a:prstGeom prst="rect">
            <a:avLst/>
          </a:prstGeom>
          <a:noFill/>
          <a:ln w="9525">
            <a:noFill/>
            <a:miter lim="800000"/>
            <a:headEnd/>
            <a:tailEnd/>
          </a:ln>
        </p:spPr>
      </p:pic>
      <p:sp>
        <p:nvSpPr>
          <p:cNvPr id="6" name="TextBox 5"/>
          <p:cNvSpPr txBox="1"/>
          <p:nvPr/>
        </p:nvSpPr>
        <p:spPr>
          <a:xfrm>
            <a:off x="1907704" y="5733256"/>
            <a:ext cx="5112568" cy="307777"/>
          </a:xfrm>
          <a:prstGeom prst="rect">
            <a:avLst/>
          </a:prstGeom>
          <a:noFill/>
        </p:spPr>
        <p:txBody>
          <a:bodyPr wrap="square" rtlCol="0">
            <a:spAutoFit/>
          </a:bodyPr>
          <a:lstStyle/>
          <a:p>
            <a:pPr algn="ctr" eaLnBrk="1" latinLnBrk="1" hangingPunct="1"/>
            <a:r>
              <a:rPr kumimoji="1" lang="en-US" altLang="ko-KR" sz="1400" b="1" dirty="0" smtClean="0">
                <a:solidFill>
                  <a:srgbClr val="000066"/>
                </a:solidFill>
                <a:latin typeface="+mn-lt"/>
                <a:ea typeface="굴림" charset="-127"/>
              </a:rPr>
              <a:t>PMT</a:t>
            </a:r>
            <a:r>
              <a:rPr kumimoji="1" lang="ko-KR" altLang="en-US" sz="1400" b="1" dirty="0" smtClean="0">
                <a:solidFill>
                  <a:srgbClr val="000066"/>
                </a:solidFill>
                <a:latin typeface="+mn-lt"/>
                <a:ea typeface="굴림" charset="-127"/>
              </a:rPr>
              <a:t>의 원리와 </a:t>
            </a:r>
            <a:r>
              <a:rPr kumimoji="1" lang="en-US" sz="1400" b="1" dirty="0" smtClean="0">
                <a:solidFill>
                  <a:srgbClr val="000066"/>
                </a:solidFill>
                <a:latin typeface="+mn-lt"/>
                <a:ea typeface="굴림" charset="-127"/>
              </a:rPr>
              <a:t>Hamamatsu</a:t>
            </a:r>
            <a:r>
              <a:rPr kumimoji="1" lang="ko-KR" altLang="en-US" sz="1400" b="1" dirty="0" smtClean="0">
                <a:solidFill>
                  <a:srgbClr val="000066"/>
                </a:solidFill>
                <a:latin typeface="+mn-lt"/>
                <a:ea typeface="굴림" charset="-127"/>
              </a:rPr>
              <a:t>사 제품</a:t>
            </a:r>
          </a:p>
        </p:txBody>
      </p:sp>
      <p:sp>
        <p:nvSpPr>
          <p:cNvPr id="10" name="슬라이드 번호 개체 틀 9"/>
          <p:cNvSpPr>
            <a:spLocks noGrp="1"/>
          </p:cNvSpPr>
          <p:nvPr>
            <p:ph type="sldNum" sz="quarter" idx="11"/>
          </p:nvPr>
        </p:nvSpPr>
        <p:spPr/>
        <p:txBody>
          <a:bodyPr/>
          <a:lstStyle/>
          <a:p>
            <a:fld id="{BFF05FFC-9FDC-4690-906A-8CD2B86F6471}" type="slidenum">
              <a:rPr lang="ko-KR" altLang="en-US" smtClean="0">
                <a:solidFill>
                  <a:srgbClr val="000000"/>
                </a:solidFill>
              </a:rPr>
              <a:pPr/>
              <a:t>59</a:t>
            </a:fld>
            <a:endParaRPr lang="en-US" altLang="ko-KR">
              <a:solidFill>
                <a:srgbClr val="000000"/>
              </a:solidFill>
            </a:endParaRPr>
          </a:p>
        </p:txBody>
      </p:sp>
      <p:sp>
        <p:nvSpPr>
          <p:cNvPr id="11" name="날짜 개체 틀 10"/>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2" name="바닥글 개체 틀 11"/>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290259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7"/>
          <p:cNvSpPr>
            <a:spLocks noGrp="1"/>
          </p:cNvSpPr>
          <p:nvPr>
            <p:ph type="title"/>
          </p:nvPr>
        </p:nvSpPr>
        <p:spPr/>
        <p:txBody>
          <a:bodyPr/>
          <a:lstStyle/>
          <a:p>
            <a:r>
              <a:rPr lang="en-US" altLang="ko-KR" dirty="0" smtClean="0">
                <a:ea typeface="굴림" pitchFamily="50" charset="-127"/>
              </a:rPr>
              <a:t>Interaction of charged particles with silicon</a:t>
            </a:r>
            <a:endParaRPr lang="ko-KR" altLang="en-US" dirty="0"/>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308" y="1484782"/>
            <a:ext cx="4134394" cy="3796375"/>
          </a:xfrm>
          <a:prstGeom prst="rect">
            <a:avLst/>
          </a:prstGeom>
        </p:spPr>
      </p:pic>
      <p:sp>
        <p:nvSpPr>
          <p:cNvPr id="9" name="TextBox 8"/>
          <p:cNvSpPr txBox="1"/>
          <p:nvPr/>
        </p:nvSpPr>
        <p:spPr>
          <a:xfrm>
            <a:off x="6757373" y="2413536"/>
            <a:ext cx="1954381" cy="707886"/>
          </a:xfrm>
          <a:prstGeom prst="rect">
            <a:avLst/>
          </a:prstGeom>
          <a:noFill/>
        </p:spPr>
        <p:txBody>
          <a:bodyPr wrap="none" rtlCol="0">
            <a:spAutoFit/>
          </a:bodyPr>
          <a:lstStyle/>
          <a:p>
            <a:pPr algn="ctr"/>
            <a:r>
              <a:rPr lang="en-US" altLang="ko-KR" sz="2000" dirty="0" smtClean="0">
                <a:latin typeface="Comic Sans MS" panose="030F0702030302020204" pitchFamily="66" charset="0"/>
              </a:rPr>
              <a:t>By S. Banerjee</a:t>
            </a:r>
          </a:p>
          <a:p>
            <a:pPr algn="ctr"/>
            <a:r>
              <a:rPr lang="en-US" altLang="ko-KR" sz="2000" dirty="0" smtClean="0">
                <a:latin typeface="Comic Sans MS" panose="030F0702030302020204" pitchFamily="66" charset="0"/>
              </a:rPr>
              <a:t>&amp; A. Caner</a:t>
            </a:r>
            <a:endParaRPr lang="ko-KR" altLang="en-US" sz="2000" dirty="0">
              <a:latin typeface="Comic Sans MS" panose="030F0702030302020204" pitchFamily="66" charset="0"/>
            </a:endParaRPr>
          </a:p>
        </p:txBody>
      </p:sp>
      <p:sp>
        <p:nvSpPr>
          <p:cNvPr id="5" name="TextBox 4"/>
          <p:cNvSpPr txBox="1"/>
          <p:nvPr/>
        </p:nvSpPr>
        <p:spPr>
          <a:xfrm>
            <a:off x="2339752" y="889556"/>
            <a:ext cx="4493538" cy="523220"/>
          </a:xfrm>
          <a:prstGeom prst="rect">
            <a:avLst/>
          </a:prstGeom>
          <a:noFill/>
        </p:spPr>
        <p:txBody>
          <a:bodyPr wrap="none" rtlCol="0">
            <a:spAutoFit/>
          </a:bodyPr>
          <a:lstStyle/>
          <a:p>
            <a:r>
              <a:rPr kumimoji="1" lang="en-US" altLang="ko-KR" sz="2800" b="1" kern="0" dirty="0" smtClean="0">
                <a:solidFill>
                  <a:srgbClr val="000066"/>
                </a:solidFill>
                <a:latin typeface="Comic Sans MS"/>
                <a:ea typeface="굴림" pitchFamily="50" charset="-127"/>
                <a:cs typeface="+mj-cs"/>
              </a:rPr>
              <a:t>Energy loss by ionization</a:t>
            </a:r>
            <a:endParaRPr lang="ko-KR" altLang="en-US" sz="2800" b="1" dirty="0">
              <a:solidFill>
                <a:schemeClr val="accent4"/>
              </a:solidFill>
              <a:latin typeface="+mn-lt"/>
            </a:endParaRPr>
          </a:p>
        </p:txBody>
      </p:sp>
      <mc:AlternateContent xmlns:mc="http://schemas.openxmlformats.org/markup-compatibility/2006" xmlns:a14="http://schemas.microsoft.com/office/drawing/2010/main">
        <mc:Choice Requires="a14">
          <p:sp>
            <p:nvSpPr>
              <p:cNvPr id="10" name="직사각형 9"/>
              <p:cNvSpPr/>
              <p:nvPr/>
            </p:nvSpPr>
            <p:spPr>
              <a:xfrm>
                <a:off x="1321679" y="5517232"/>
                <a:ext cx="6997428" cy="773673"/>
              </a:xfrm>
              <a:prstGeom prst="rect">
                <a:avLst/>
              </a:prstGeom>
            </p:spPr>
            <p:txBody>
              <a:bodyPr wrap="none">
                <a:spAutoFit/>
              </a:bodyPr>
              <a:lstStyle/>
              <a:p>
                <a:pPr algn="just"/>
                <a:r>
                  <a:rPr lang="en-US" altLang="ko-KR" sz="1800" b="1" dirty="0" smtClean="0">
                    <a:solidFill>
                      <a:srgbClr val="0000FF"/>
                    </a:solidFill>
                    <a:latin typeface="+mn-lt"/>
                  </a:rPr>
                  <a:t>We will not discuss about </a:t>
                </a:r>
                <a:r>
                  <a:rPr lang="en-US" altLang="ko-KR" sz="1800" b="1" dirty="0">
                    <a:solidFill>
                      <a:srgbClr val="0000FF"/>
                    </a:solidFill>
                    <a:latin typeface="+mn-lt"/>
                  </a:rPr>
                  <a:t>e</a:t>
                </a:r>
                <a:r>
                  <a:rPr lang="en-US" altLang="ko-KR" sz="1800" b="1" dirty="0" smtClean="0">
                    <a:solidFill>
                      <a:srgbClr val="0000FF"/>
                    </a:solidFill>
                    <a:latin typeface="+mn-lt"/>
                  </a:rPr>
                  <a:t>nergy </a:t>
                </a:r>
                <a:r>
                  <a:rPr lang="en-US" altLang="ko-KR" sz="1800" b="1" dirty="0">
                    <a:solidFill>
                      <a:srgbClr val="0000FF"/>
                    </a:solidFill>
                    <a:latin typeface="+mn-lt"/>
                  </a:rPr>
                  <a:t>loss by </a:t>
                </a:r>
                <a:r>
                  <a:rPr lang="en-US" altLang="ko-KR" sz="1800" b="1" dirty="0" smtClean="0">
                    <a:solidFill>
                      <a:srgbClr val="0000FF"/>
                    </a:solidFill>
                    <a:latin typeface="+mn-lt"/>
                  </a:rPr>
                  <a:t>radiation.</a:t>
                </a:r>
                <a:endParaRPr lang="ko-KR" altLang="en-US" sz="1800" b="1" dirty="0">
                  <a:solidFill>
                    <a:srgbClr val="0000FF"/>
                  </a:solidFill>
                  <a:latin typeface="+mn-lt"/>
                </a:endParaRPr>
              </a:p>
              <a:p>
                <a:pPr algn="just"/>
                <a:r>
                  <a:rPr lang="en-US" altLang="ko-KR" sz="1800" b="1" dirty="0" smtClean="0">
                    <a:solidFill>
                      <a:srgbClr val="0000FF"/>
                    </a:solidFill>
                    <a:latin typeface="+mn-lt"/>
                  </a:rPr>
                  <a:t>Note that </a:t>
                </a:r>
                <a14:m>
                  <m:oMath xmlns:m="http://schemas.openxmlformats.org/officeDocument/2006/math">
                    <m:f>
                      <m:fPr>
                        <m:ctrlPr>
                          <a:rPr lang="en-US" altLang="ko-KR" sz="1800" b="1" i="1">
                            <a:solidFill>
                              <a:srgbClr val="0000FF"/>
                            </a:solidFill>
                            <a:latin typeface="Cambria Math"/>
                          </a:rPr>
                        </m:ctrlPr>
                      </m:fPr>
                      <m:num>
                        <m:r>
                          <a:rPr lang="en-US" altLang="ko-KR" sz="1800" b="1" i="1">
                            <a:solidFill>
                              <a:srgbClr val="0000FF"/>
                            </a:solidFill>
                            <a:latin typeface="Cambria Math"/>
                          </a:rPr>
                          <m:t>𝒅𝑬</m:t>
                        </m:r>
                      </m:num>
                      <m:den>
                        <m:r>
                          <a:rPr lang="en-US" altLang="ko-KR" sz="1800" b="1" i="1">
                            <a:solidFill>
                              <a:srgbClr val="0000FF"/>
                            </a:solidFill>
                            <a:latin typeface="Cambria Math"/>
                          </a:rPr>
                          <m:t>𝒅𝒙</m:t>
                        </m:r>
                      </m:den>
                    </m:f>
                    <m:r>
                      <m:rPr>
                        <m:nor/>
                      </m:rPr>
                      <a:rPr lang="en-US" altLang="ko-KR" sz="1800" b="1" i="0" smtClean="0">
                        <a:solidFill>
                          <a:srgbClr val="0000FF"/>
                        </a:solidFill>
                        <a:latin typeface="+mn-lt"/>
                      </a:rPr>
                      <m:t>(</m:t>
                    </m:r>
                    <m:r>
                      <m:rPr>
                        <m:nor/>
                      </m:rPr>
                      <a:rPr lang="en-US" altLang="ko-KR" sz="1800" b="1" i="0" smtClean="0">
                        <a:solidFill>
                          <a:srgbClr val="0000FF"/>
                        </a:solidFill>
                        <a:latin typeface="+mn-lt"/>
                      </a:rPr>
                      <m:t>ionization</m:t>
                    </m:r>
                    <m:r>
                      <m:rPr>
                        <m:nor/>
                      </m:rPr>
                      <a:rPr lang="en-US" altLang="ko-KR" sz="1800" b="1" i="0" smtClean="0">
                        <a:solidFill>
                          <a:srgbClr val="0000FF"/>
                        </a:solidFill>
                        <a:latin typeface="+mn-lt"/>
                      </a:rPr>
                      <m:t>)</m:t>
                    </m:r>
                    <m:r>
                      <a:rPr lang="en-US" altLang="ko-KR" sz="1800" b="1" i="1" smtClean="0">
                        <a:solidFill>
                          <a:srgbClr val="0000FF"/>
                        </a:solidFill>
                        <a:latin typeface="Cambria Math"/>
                      </a:rPr>
                      <m:t>≫</m:t>
                    </m:r>
                  </m:oMath>
                </a14:m>
                <a:r>
                  <a:rPr lang="en-US" altLang="ko-KR" sz="1800" b="1" baseline="-25000" dirty="0" smtClean="0">
                    <a:solidFill>
                      <a:srgbClr val="0000FF"/>
                    </a:solidFill>
                    <a:latin typeface="+mn-lt"/>
                  </a:rPr>
                  <a:t> </a:t>
                </a:r>
                <a14:m>
                  <m:oMath xmlns:m="http://schemas.openxmlformats.org/officeDocument/2006/math">
                    <m:f>
                      <m:fPr>
                        <m:ctrlPr>
                          <a:rPr lang="en-US" altLang="ko-KR" sz="1800" b="1" i="1" smtClean="0">
                            <a:solidFill>
                              <a:srgbClr val="0000FF"/>
                            </a:solidFill>
                            <a:latin typeface="Cambria Math"/>
                          </a:rPr>
                        </m:ctrlPr>
                      </m:fPr>
                      <m:num>
                        <m:r>
                          <a:rPr lang="en-US" altLang="ko-KR" sz="1800" b="1" i="1">
                            <a:solidFill>
                              <a:srgbClr val="0000FF"/>
                            </a:solidFill>
                            <a:latin typeface="Cambria Math"/>
                          </a:rPr>
                          <m:t> </m:t>
                        </m:r>
                        <m:r>
                          <a:rPr lang="en-US" altLang="ko-KR" sz="1800" b="1" i="1">
                            <a:solidFill>
                              <a:srgbClr val="0000FF"/>
                            </a:solidFill>
                            <a:latin typeface="Cambria Math"/>
                          </a:rPr>
                          <m:t>𝒅𝑬</m:t>
                        </m:r>
                      </m:num>
                      <m:den>
                        <m:r>
                          <a:rPr lang="en-US" altLang="ko-KR" sz="1800" b="1" i="1">
                            <a:solidFill>
                              <a:srgbClr val="0000FF"/>
                            </a:solidFill>
                            <a:latin typeface="Cambria Math"/>
                          </a:rPr>
                          <m:t>𝒅𝒙</m:t>
                        </m:r>
                      </m:den>
                    </m:f>
                    <m:r>
                      <m:rPr>
                        <m:nor/>
                      </m:rPr>
                      <a:rPr lang="en-US" altLang="ko-KR" sz="1800" b="1" i="0" smtClean="0">
                        <a:solidFill>
                          <a:srgbClr val="0000FF"/>
                        </a:solidFill>
                        <a:latin typeface="+mn-lt"/>
                      </a:rPr>
                      <m:t>(</m:t>
                    </m:r>
                    <m:r>
                      <m:rPr>
                        <m:nor/>
                      </m:rPr>
                      <a:rPr lang="en-US" altLang="ko-KR" sz="1800" b="1" i="0" smtClean="0">
                        <a:solidFill>
                          <a:srgbClr val="0000FF"/>
                        </a:solidFill>
                        <a:latin typeface="+mn-lt"/>
                      </a:rPr>
                      <m:t>radiation</m:t>
                    </m:r>
                    <m:r>
                      <m:rPr>
                        <m:nor/>
                      </m:rPr>
                      <a:rPr lang="en-US" altLang="ko-KR" sz="1800" b="1" i="0" smtClean="0">
                        <a:solidFill>
                          <a:srgbClr val="0000FF"/>
                        </a:solidFill>
                        <a:latin typeface="+mn-lt"/>
                      </a:rPr>
                      <m:t>)</m:t>
                    </m:r>
                  </m:oMath>
                </a14:m>
                <a:r>
                  <a:rPr lang="en-US" altLang="ko-KR" sz="1800" b="1" dirty="0" smtClean="0">
                    <a:solidFill>
                      <a:srgbClr val="0000FF"/>
                    </a:solidFill>
                    <a:latin typeface="+mn-lt"/>
                  </a:rPr>
                  <a:t> </a:t>
                </a:r>
                <a:r>
                  <a:rPr lang="en-US" altLang="ko-KR" sz="1800" b="1" dirty="0">
                    <a:solidFill>
                      <a:srgbClr val="0000FF"/>
                    </a:solidFill>
                    <a:latin typeface="+mn-lt"/>
                  </a:rPr>
                  <a:t>for heavy </a:t>
                </a:r>
                <a:r>
                  <a:rPr lang="en-US" altLang="ko-KR" sz="1800" b="1" dirty="0" smtClean="0">
                    <a:solidFill>
                      <a:srgbClr val="0000FF"/>
                    </a:solidFill>
                    <a:latin typeface="+mn-lt"/>
                  </a:rPr>
                  <a:t>particles.</a:t>
                </a:r>
                <a:endParaRPr lang="ko-KR" altLang="en-US" sz="1800" b="1" dirty="0">
                  <a:solidFill>
                    <a:srgbClr val="0000FF"/>
                  </a:solidFill>
                  <a:latin typeface="+mn-lt"/>
                </a:endParaRPr>
              </a:p>
            </p:txBody>
          </p:sp>
        </mc:Choice>
        <mc:Fallback xmlns="">
          <p:sp>
            <p:nvSpPr>
              <p:cNvPr id="10" name="직사각형 9"/>
              <p:cNvSpPr>
                <a:spLocks noRot="1" noChangeAspect="1" noMove="1" noResize="1" noEditPoints="1" noAdjustHandles="1" noChangeArrowheads="1" noChangeShapeType="1" noTextEdit="1"/>
              </p:cNvSpPr>
              <p:nvPr/>
            </p:nvSpPr>
            <p:spPr>
              <a:xfrm>
                <a:off x="1321679" y="5517232"/>
                <a:ext cx="6997428" cy="773673"/>
              </a:xfrm>
              <a:prstGeom prst="rect">
                <a:avLst/>
              </a:prstGeom>
              <a:blipFill rotWithShape="1">
                <a:blip r:embed="rId4"/>
                <a:stretch>
                  <a:fillRect l="-784" t="-3150" b="-4724"/>
                </a:stretch>
              </a:blipFill>
            </p:spPr>
            <p:txBody>
              <a:bodyPr/>
              <a:lstStyle/>
              <a:p>
                <a:r>
                  <a:rPr lang="ko-KR" altLang="en-US">
                    <a:noFill/>
                  </a:rPr>
                  <a:t> </a:t>
                </a:r>
              </a:p>
            </p:txBody>
          </p:sp>
        </mc:Fallback>
      </mc:AlternateContent>
      <p:sp>
        <p:nvSpPr>
          <p:cNvPr id="11" name="TextBox 10"/>
          <p:cNvSpPr txBox="1"/>
          <p:nvPr/>
        </p:nvSpPr>
        <p:spPr>
          <a:xfrm>
            <a:off x="3059832" y="4437112"/>
            <a:ext cx="3305713" cy="369332"/>
          </a:xfrm>
          <a:prstGeom prst="rect">
            <a:avLst/>
          </a:prstGeom>
          <a:noFill/>
        </p:spPr>
        <p:txBody>
          <a:bodyPr wrap="none" rtlCol="0">
            <a:spAutoFit/>
          </a:bodyPr>
          <a:lstStyle/>
          <a:p>
            <a:r>
              <a:rPr lang="en-US" altLang="ko-KR" sz="1800" b="1" dirty="0" smtClean="0">
                <a:latin typeface="+mn-lt"/>
              </a:rPr>
              <a:t>Minimum Ionizing (Particles)</a:t>
            </a:r>
            <a:endParaRPr lang="ko-KR" altLang="en-US" sz="1800" b="1" dirty="0">
              <a:latin typeface="+mn-lt"/>
            </a:endParaRPr>
          </a:p>
        </p:txBody>
      </p:sp>
      <p:cxnSp>
        <p:nvCxnSpPr>
          <p:cNvPr id="13" name="직선 화살표 연결선 12"/>
          <p:cNvCxnSpPr/>
          <p:nvPr/>
        </p:nvCxnSpPr>
        <p:spPr>
          <a:xfrm>
            <a:off x="3956576" y="3342319"/>
            <a:ext cx="0" cy="1166801"/>
          </a:xfrm>
          <a:prstGeom prst="straightConnector1">
            <a:avLst/>
          </a:prstGeom>
          <a:ln w="381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04384" y="4067780"/>
            <a:ext cx="1922321" cy="369332"/>
          </a:xfrm>
          <a:prstGeom prst="rect">
            <a:avLst/>
          </a:prstGeom>
          <a:noFill/>
        </p:spPr>
        <p:txBody>
          <a:bodyPr wrap="none" rtlCol="0">
            <a:spAutoFit/>
          </a:bodyPr>
          <a:lstStyle/>
          <a:p>
            <a:r>
              <a:rPr lang="en-US" altLang="ko-KR" sz="1800" b="1" dirty="0" smtClean="0">
                <a:latin typeface="+mn-lt"/>
              </a:rPr>
              <a:t>Relativistic rise</a:t>
            </a:r>
            <a:endParaRPr lang="ko-KR" altLang="en-US" sz="1800" b="1" dirty="0">
              <a:latin typeface="+mn-lt"/>
            </a:endParaRPr>
          </a:p>
        </p:txBody>
      </p:sp>
      <p:sp>
        <p:nvSpPr>
          <p:cNvPr id="15" name="타원 14"/>
          <p:cNvSpPr/>
          <p:nvPr/>
        </p:nvSpPr>
        <p:spPr>
          <a:xfrm>
            <a:off x="5292080" y="3595040"/>
            <a:ext cx="1351491" cy="4820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6</a:t>
            </a:fld>
            <a:endParaRPr lang="en-US" altLang="ko-KR">
              <a:solidFill>
                <a:srgbClr val="000000"/>
              </a:solidFill>
            </a:endParaRPr>
          </a:p>
        </p:txBody>
      </p:sp>
      <p:sp>
        <p:nvSpPr>
          <p:cNvPr id="12" name="날짜 개체 틀 11"/>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6" name="바닥글 개체 틀 1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18" name="TextBox 17"/>
          <p:cNvSpPr txBox="1"/>
          <p:nvPr/>
        </p:nvSpPr>
        <p:spPr>
          <a:xfrm>
            <a:off x="169761" y="4621778"/>
            <a:ext cx="2303836" cy="707886"/>
          </a:xfrm>
          <a:prstGeom prst="rect">
            <a:avLst/>
          </a:prstGeom>
          <a:noFill/>
        </p:spPr>
        <p:txBody>
          <a:bodyPr wrap="none" rtlCol="0">
            <a:spAutoFit/>
          </a:bodyPr>
          <a:lstStyle/>
          <a:p>
            <a:r>
              <a:rPr lang="en-US" altLang="ko-KR" sz="2000" dirty="0" err="1" smtClean="0">
                <a:latin typeface="+mj-lt"/>
                <a:ea typeface="바탕"/>
              </a:rPr>
              <a:t>E</a:t>
            </a:r>
            <a:r>
              <a:rPr lang="en-US" altLang="ko-KR" sz="2000" baseline="-25000" dirty="0" err="1" smtClean="0">
                <a:latin typeface="+mj-lt"/>
                <a:ea typeface="바탕"/>
              </a:rPr>
              <a:t>electron</a:t>
            </a:r>
            <a:r>
              <a:rPr lang="en-US" altLang="ko-KR" sz="2000" dirty="0" smtClean="0">
                <a:latin typeface="+mj-lt"/>
                <a:ea typeface="바탕"/>
              </a:rPr>
              <a:t> ~ 0.7 MeV</a:t>
            </a:r>
          </a:p>
          <a:p>
            <a:r>
              <a:rPr lang="en-US" altLang="ko-KR" sz="2000" dirty="0" smtClean="0">
                <a:latin typeface="+mj-lt"/>
              </a:rPr>
              <a:t>when β</a:t>
            </a:r>
            <a:r>
              <a:rPr lang="el-GR" altLang="ko-KR" sz="2000" dirty="0">
                <a:latin typeface="+mj-lt"/>
                <a:ea typeface="바탕"/>
              </a:rPr>
              <a:t>γ</a:t>
            </a:r>
            <a:r>
              <a:rPr lang="en-US" altLang="ko-KR" sz="2000" dirty="0" smtClean="0">
                <a:latin typeface="+mj-lt"/>
                <a:ea typeface="바탕"/>
              </a:rPr>
              <a:t>=1</a:t>
            </a:r>
            <a:endParaRPr lang="en-US" altLang="ko-KR" sz="2000" dirty="0">
              <a:latin typeface="+mj-lt"/>
              <a:ea typeface="바탕"/>
            </a:endParaRPr>
          </a:p>
        </p:txBody>
      </p:sp>
      <p:sp>
        <p:nvSpPr>
          <p:cNvPr id="2" name="TextBox 1"/>
          <p:cNvSpPr txBox="1"/>
          <p:nvPr/>
        </p:nvSpPr>
        <p:spPr>
          <a:xfrm>
            <a:off x="88184" y="2330955"/>
            <a:ext cx="1795684" cy="707886"/>
          </a:xfrm>
          <a:prstGeom prst="rect">
            <a:avLst/>
          </a:prstGeom>
          <a:noFill/>
        </p:spPr>
        <p:txBody>
          <a:bodyPr wrap="none" rtlCol="0">
            <a:spAutoFit/>
          </a:bodyPr>
          <a:lstStyle/>
          <a:p>
            <a:pPr algn="ctr"/>
            <a:r>
              <a:rPr lang="en-US" altLang="ko-KR" sz="2000" b="1" dirty="0" smtClean="0">
                <a:solidFill>
                  <a:srgbClr val="FF0000"/>
                </a:solidFill>
                <a:latin typeface="+mn-lt"/>
              </a:rPr>
              <a:t>Mean </a:t>
            </a:r>
            <a:r>
              <a:rPr lang="en-US" altLang="ko-KR" sz="2000" b="1" dirty="0" err="1" smtClean="0">
                <a:solidFill>
                  <a:srgbClr val="FF0000"/>
                </a:solidFill>
                <a:latin typeface="+mn-lt"/>
              </a:rPr>
              <a:t>dE</a:t>
            </a:r>
            <a:r>
              <a:rPr lang="en-US" altLang="ko-KR" sz="2000" b="1" dirty="0" smtClean="0">
                <a:solidFill>
                  <a:srgbClr val="FF0000"/>
                </a:solidFill>
                <a:latin typeface="+mn-lt"/>
              </a:rPr>
              <a:t>/dx:</a:t>
            </a:r>
          </a:p>
          <a:p>
            <a:pPr algn="ctr"/>
            <a:r>
              <a:rPr lang="en-US" altLang="ko-KR" sz="2000" b="1" dirty="0" smtClean="0">
                <a:solidFill>
                  <a:srgbClr val="FF0000"/>
                </a:solidFill>
                <a:latin typeface="+mn-lt"/>
              </a:rPr>
              <a:t>&lt;</a:t>
            </a:r>
            <a:r>
              <a:rPr lang="en-US" altLang="ko-KR" sz="2000" b="1" dirty="0" err="1" smtClean="0">
                <a:solidFill>
                  <a:srgbClr val="FF0000"/>
                </a:solidFill>
                <a:latin typeface="+mn-lt"/>
              </a:rPr>
              <a:t>dE</a:t>
            </a:r>
            <a:r>
              <a:rPr lang="en-US" altLang="ko-KR" sz="2000" b="1" dirty="0" smtClean="0">
                <a:solidFill>
                  <a:srgbClr val="FF0000"/>
                </a:solidFill>
                <a:latin typeface="+mn-lt"/>
              </a:rPr>
              <a:t>/dx&gt;</a:t>
            </a:r>
            <a:endParaRPr lang="ko-KR" altLang="en-US" sz="2000" b="1" dirty="0">
              <a:solidFill>
                <a:srgbClr val="FF0000"/>
              </a:solidFill>
              <a:latin typeface="+mn-lt"/>
            </a:endParaRPr>
          </a:p>
        </p:txBody>
      </p:sp>
      <p:cxnSp>
        <p:nvCxnSpPr>
          <p:cNvPr id="4" name="직선 화살표 연결선 3"/>
          <p:cNvCxnSpPr/>
          <p:nvPr/>
        </p:nvCxnSpPr>
        <p:spPr>
          <a:xfrm flipH="1" flipV="1">
            <a:off x="1347172" y="3212976"/>
            <a:ext cx="848564" cy="3063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3083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20 inch World largest PMT</a:t>
            </a:r>
            <a:endParaRPr lang="ko-KR" alt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1214204" y="1700808"/>
            <a:ext cx="2842260" cy="4084320"/>
          </a:xfrm>
          <a:prstGeom prst="rect">
            <a:avLst/>
          </a:prstGeom>
          <a:noFill/>
          <a:ln w="9525">
            <a:noFill/>
            <a:miter lim="800000"/>
            <a:headEnd/>
            <a:tailEnd/>
          </a:ln>
        </p:spPr>
      </p:pic>
      <p:sp>
        <p:nvSpPr>
          <p:cNvPr id="5" name="TextBox 4"/>
          <p:cNvSpPr txBox="1"/>
          <p:nvPr/>
        </p:nvSpPr>
        <p:spPr>
          <a:xfrm>
            <a:off x="1547664" y="1052736"/>
            <a:ext cx="2180405" cy="461665"/>
          </a:xfrm>
          <a:prstGeom prst="rect">
            <a:avLst/>
          </a:prstGeom>
          <a:noFill/>
        </p:spPr>
        <p:txBody>
          <a:bodyPr wrap="none" rtlCol="0">
            <a:spAutoFit/>
          </a:bodyPr>
          <a:lstStyle/>
          <a:p>
            <a:pPr eaLnBrk="1" latinLnBrk="1" hangingPunct="1"/>
            <a:r>
              <a:rPr kumimoji="1" lang="en-US" altLang="ko-KR" b="1" dirty="0" smtClean="0">
                <a:solidFill>
                  <a:prstClr val="black"/>
                </a:solidFill>
                <a:latin typeface="+mn-lt"/>
              </a:rPr>
              <a:t>For Super-K </a:t>
            </a:r>
            <a:endParaRPr kumimoji="1" lang="ko-KR" altLang="en-US" b="1" dirty="0">
              <a:solidFill>
                <a:prstClr val="black"/>
              </a:solidFill>
              <a:latin typeface="+mn-lt"/>
            </a:endParaRPr>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212976"/>
            <a:ext cx="4644008" cy="146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60</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5290119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365756" y="5877272"/>
            <a:ext cx="18414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p:txBody>
          <a:bodyPr/>
          <a:lstStyle/>
          <a:p>
            <a:r>
              <a:rPr lang="en-US" altLang="ko-KR" dirty="0" err="1" smtClean="0"/>
              <a:t>SiPM</a:t>
            </a:r>
            <a:endParaRPr lang="ko-KR" altLang="en-US" dirty="0"/>
          </a:p>
        </p:txBody>
      </p:sp>
      <p:sp>
        <p:nvSpPr>
          <p:cNvPr id="4" name="날짜 개체 틀 3"/>
          <p:cNvSpPr>
            <a:spLocks noGrp="1"/>
          </p:cNvSpPr>
          <p:nvPr>
            <p:ph type="dt" sz="half" idx="10"/>
          </p:nvPr>
        </p:nvSpPr>
        <p:spPr/>
        <p:txBody>
          <a:bodyPr/>
          <a:lstStyle/>
          <a:p>
            <a:r>
              <a:rPr lang="en-US" altLang="ko-KR" smtClean="0"/>
              <a:t>2022-01-17</a:t>
            </a:r>
            <a:endParaRPr lang="ko-KR" altLang="en-US"/>
          </a:p>
        </p:txBody>
      </p:sp>
      <p:sp>
        <p:nvSpPr>
          <p:cNvPr id="5" name="슬라이드 번호 개체 틀 4"/>
          <p:cNvSpPr>
            <a:spLocks noGrp="1"/>
          </p:cNvSpPr>
          <p:nvPr>
            <p:ph type="sldNum" sz="quarter" idx="12"/>
          </p:nvPr>
        </p:nvSpPr>
        <p:spPr/>
        <p:txBody>
          <a:bodyPr/>
          <a:lstStyle/>
          <a:p>
            <a:fld id="{A064C8B9-A10B-492A-AACD-7254BC9F0284}" type="slidenum">
              <a:rPr lang="ko-KR" altLang="en-US" smtClean="0"/>
              <a:t>61</a:t>
            </a:fld>
            <a:endParaRPr lang="ko-KR" altLang="en-US" dirty="0"/>
          </a:p>
        </p:txBody>
      </p:sp>
      <p:pic>
        <p:nvPicPr>
          <p:cNvPr id="8" name="내용 개체 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55" y="3501008"/>
            <a:ext cx="8656263" cy="2767624"/>
          </a:xfrm>
        </p:spPr>
      </p:pic>
      <p:sp>
        <p:nvSpPr>
          <p:cNvPr id="3" name="TextBox 2"/>
          <p:cNvSpPr txBox="1"/>
          <p:nvPr/>
        </p:nvSpPr>
        <p:spPr>
          <a:xfrm>
            <a:off x="412304" y="5877272"/>
            <a:ext cx="2561150" cy="461665"/>
          </a:xfrm>
          <a:prstGeom prst="rect">
            <a:avLst/>
          </a:prstGeom>
          <a:solidFill>
            <a:schemeClr val="bg1"/>
          </a:solidFill>
        </p:spPr>
        <p:txBody>
          <a:bodyPr wrap="none" rtlCol="0">
            <a:spAutoFit/>
          </a:bodyPr>
          <a:lstStyle/>
          <a:p>
            <a:r>
              <a:rPr lang="en-US" altLang="ko-KR" b="1" dirty="0" smtClean="0"/>
              <a:t>Single micro-pixel</a:t>
            </a:r>
            <a:endParaRPr lang="ko-KR" altLang="en-US" b="1" dirty="0"/>
          </a:p>
        </p:txBody>
      </p:sp>
      <p:sp>
        <p:nvSpPr>
          <p:cNvPr id="7" name="직사각형 6"/>
          <p:cNvSpPr/>
          <p:nvPr/>
        </p:nvSpPr>
        <p:spPr>
          <a:xfrm>
            <a:off x="365756" y="3789040"/>
            <a:ext cx="1841448" cy="244827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내용 개체 틀 2"/>
          <p:cNvSpPr txBox="1">
            <a:spLocks/>
          </p:cNvSpPr>
          <p:nvPr/>
        </p:nvSpPr>
        <p:spPr>
          <a:xfrm>
            <a:off x="457201" y="908720"/>
            <a:ext cx="8138104" cy="2592288"/>
          </a:xfrm>
          <a:prstGeom prst="rect">
            <a:avLst/>
          </a:prstGeom>
        </p:spPr>
        <p:txBody>
          <a:bodyPr vert="horz" lIns="91440" tIns="45720" rIns="91440" bIns="45720" rtlCol="0">
            <a:normAutofit fontScale="85000" lnSpcReduction="20000"/>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b="1" dirty="0" smtClean="0">
                <a:latin typeface="+mn-ea"/>
              </a:rPr>
              <a:t>Micro-pixel: Avalanche Photo Diode (APD) in Geiger mode</a:t>
            </a:r>
          </a:p>
          <a:p>
            <a:pPr lvl="1"/>
            <a:r>
              <a:rPr lang="en-US" altLang="ko-KR" sz="1800" b="1" dirty="0" smtClean="0">
                <a:latin typeface="+mn-ea"/>
              </a:rPr>
              <a:t>Size of micro-pixel =</a:t>
            </a:r>
            <a:r>
              <a:rPr lang="ko-KR" altLang="en-US" sz="1800" b="1" dirty="0" smtClean="0">
                <a:latin typeface="+mn-ea"/>
              </a:rPr>
              <a:t> </a:t>
            </a:r>
            <a:r>
              <a:rPr lang="en-US" altLang="ko-KR" sz="1800" b="1" dirty="0" smtClean="0">
                <a:latin typeface="+mn-ea"/>
              </a:rPr>
              <a:t>tens of </a:t>
            </a:r>
            <a:r>
              <a:rPr lang="el-GR" altLang="ko-KR" sz="1800" b="1" dirty="0" smtClean="0">
                <a:latin typeface="+mn-ea"/>
              </a:rPr>
              <a:t>μ</a:t>
            </a:r>
            <a:r>
              <a:rPr lang="en-US" altLang="ko-KR" sz="1800" b="1" dirty="0" smtClean="0">
                <a:latin typeface="+mn-ea"/>
              </a:rPr>
              <a:t>m </a:t>
            </a:r>
          </a:p>
          <a:p>
            <a:pPr lvl="1"/>
            <a:r>
              <a:rPr lang="en-US" altLang="ko-KR" sz="1800" b="1" dirty="0" smtClean="0">
                <a:latin typeface="+mn-ea"/>
              </a:rPr>
              <a:t>Gain ≥ 10</a:t>
            </a:r>
            <a:r>
              <a:rPr lang="en-US" altLang="ko-KR" sz="1800" b="1" baseline="30000" dirty="0" smtClean="0">
                <a:latin typeface="+mn-ea"/>
              </a:rPr>
              <a:t>6</a:t>
            </a:r>
          </a:p>
          <a:p>
            <a:pPr lvl="1"/>
            <a:r>
              <a:rPr lang="en-US" altLang="ko-KR" sz="1800" b="1" dirty="0" smtClean="0">
                <a:solidFill>
                  <a:srgbClr val="0432FF"/>
                </a:solidFill>
                <a:latin typeface="+mn-ea"/>
              </a:rPr>
              <a:t>Distinctive binary single photo-electron signal</a:t>
            </a:r>
            <a:endParaRPr lang="en-US" altLang="ko-KR" sz="1800" b="1" dirty="0" smtClean="0">
              <a:latin typeface="+mn-ea"/>
            </a:endParaRPr>
          </a:p>
          <a:p>
            <a:pPr>
              <a:spcBef>
                <a:spcPts val="600"/>
              </a:spcBef>
              <a:spcAft>
                <a:spcPts val="600"/>
              </a:spcAft>
            </a:pPr>
            <a:r>
              <a:rPr lang="en-US" altLang="ko-KR" sz="1800" b="1" dirty="0" smtClean="0">
                <a:latin typeface="+mn-ea"/>
              </a:rPr>
              <a:t>Micro-pixels in a </a:t>
            </a:r>
            <a:r>
              <a:rPr lang="en-US" altLang="ko-KR" sz="1800" b="1" dirty="0" err="1" smtClean="0">
                <a:latin typeface="+mn-ea"/>
              </a:rPr>
              <a:t>SiPM</a:t>
            </a:r>
            <a:r>
              <a:rPr lang="en-US" altLang="ko-KR" sz="1800" b="1" dirty="0" smtClean="0">
                <a:latin typeface="+mn-ea"/>
              </a:rPr>
              <a:t> are connected through quenching resistors (R</a:t>
            </a:r>
            <a:r>
              <a:rPr lang="en-US" altLang="ko-KR" sz="1800" b="1" baseline="-25000" dirty="0" smtClean="0">
                <a:latin typeface="+mn-ea"/>
              </a:rPr>
              <a:t>Q</a:t>
            </a:r>
            <a:r>
              <a:rPr lang="en-US" altLang="ko-KR" sz="1800" b="1" dirty="0" smtClean="0">
                <a:latin typeface="+mn-ea"/>
              </a:rPr>
              <a:t>) to a common output.</a:t>
            </a:r>
          </a:p>
          <a:p>
            <a:pPr>
              <a:spcBef>
                <a:spcPts val="600"/>
              </a:spcBef>
              <a:spcAft>
                <a:spcPts val="600"/>
              </a:spcAft>
            </a:pPr>
            <a:r>
              <a:rPr lang="en-US" altLang="ko-KR" sz="1800" b="1" dirty="0" err="1" smtClean="0">
                <a:latin typeface="+mn-ea"/>
              </a:rPr>
              <a:t>SiPM</a:t>
            </a:r>
            <a:r>
              <a:rPr lang="en-US" altLang="ko-KR" sz="1800" b="1" dirty="0" smtClean="0">
                <a:latin typeface="+mn-ea"/>
              </a:rPr>
              <a:t>: 1000 – 10000</a:t>
            </a:r>
            <a:r>
              <a:rPr lang="ko-KR" altLang="en-US" sz="1800" b="1" dirty="0" smtClean="0">
                <a:latin typeface="+mn-ea"/>
              </a:rPr>
              <a:t> </a:t>
            </a:r>
            <a:r>
              <a:rPr lang="en-US" altLang="ko-KR" sz="1800" b="1" dirty="0" smtClean="0">
                <a:latin typeface="+mn-ea"/>
              </a:rPr>
              <a:t>micro-pixels / 1 mm</a:t>
            </a:r>
            <a:r>
              <a:rPr lang="en-US" altLang="ko-KR" sz="1800" b="1" baseline="30000" dirty="0" smtClean="0">
                <a:latin typeface="+mn-ea"/>
              </a:rPr>
              <a:t>2</a:t>
            </a:r>
            <a:r>
              <a:rPr lang="en-US" altLang="ko-KR" sz="1800" b="1" dirty="0" smtClean="0">
                <a:latin typeface="+mn-ea"/>
              </a:rPr>
              <a:t> </a:t>
            </a:r>
            <a:endParaRPr kumimoji="1" lang="en-US" altLang="ko-KR" sz="1800" b="1" dirty="0" smtClean="0">
              <a:solidFill>
                <a:srgbClr val="0432FF"/>
              </a:solidFill>
              <a:latin typeface="Times New Roman" charset="0"/>
              <a:cs typeface="Times New Roman" charset="0"/>
            </a:endParaRPr>
          </a:p>
          <a:p>
            <a:pPr>
              <a:spcBef>
                <a:spcPts val="600"/>
              </a:spcBef>
              <a:spcAft>
                <a:spcPts val="600"/>
              </a:spcAft>
            </a:pPr>
            <a:r>
              <a:rPr lang="en-US" altLang="ko-KR" sz="1800" b="1" dirty="0" err="1" smtClean="0">
                <a:solidFill>
                  <a:srgbClr val="0432FF"/>
                </a:solidFill>
                <a:latin typeface="+mn-ea"/>
              </a:rPr>
              <a:t>SiPM</a:t>
            </a:r>
            <a:r>
              <a:rPr lang="en-US" altLang="ko-KR" sz="1800" b="1" dirty="0" smtClean="0">
                <a:solidFill>
                  <a:srgbClr val="0432FF"/>
                </a:solidFill>
                <a:latin typeface="+mn-ea"/>
              </a:rPr>
              <a:t> output: Sum of binary signals (Analog) </a:t>
            </a:r>
          </a:p>
          <a:p>
            <a:pPr marL="0" indent="0">
              <a:spcBef>
                <a:spcPts val="600"/>
              </a:spcBef>
              <a:spcAft>
                <a:spcPts val="600"/>
              </a:spcAft>
              <a:buFont typeface="Arial" panose="020B0604020202020204" pitchFamily="34" charset="0"/>
              <a:buNone/>
            </a:pPr>
            <a:r>
              <a:rPr lang="en-US" altLang="ko-KR" sz="1800" b="1" dirty="0" smtClean="0">
                <a:solidFill>
                  <a:srgbClr val="0432FF"/>
                </a:solidFill>
                <a:latin typeface="+mn-ea"/>
                <a:sym typeface="Wingdings" panose="05000000000000000000" pitchFamily="2" charset="2"/>
              </a:rPr>
              <a:t>     --&gt; </a:t>
            </a:r>
            <a:r>
              <a:rPr lang="en-US" altLang="ko-KR" sz="1800" b="1" dirty="0" smtClean="0">
                <a:solidFill>
                  <a:srgbClr val="0432FF"/>
                </a:solidFill>
                <a:latin typeface="+mn-ea"/>
              </a:rPr>
              <a:t>counts the incident photons</a:t>
            </a:r>
          </a:p>
          <a:p>
            <a:pPr marL="0" indent="0">
              <a:spcBef>
                <a:spcPts val="600"/>
              </a:spcBef>
              <a:spcAft>
                <a:spcPts val="600"/>
              </a:spcAft>
              <a:buFont typeface="Arial" panose="020B0604020202020204" pitchFamily="34" charset="0"/>
              <a:buNone/>
            </a:pPr>
            <a:endParaRPr kumimoji="1" lang="ko-KR" altLang="en-US" sz="2000" b="1" dirty="0" smtClean="0">
              <a:solidFill>
                <a:srgbClr val="0432FF"/>
              </a:solidFill>
              <a:latin typeface="Times New Roman" charset="0"/>
              <a:ea typeface="Times New Roman" charset="0"/>
              <a:cs typeface="Times New Roman" charset="0"/>
            </a:endParaRPr>
          </a:p>
          <a:p>
            <a:pPr marL="0" indent="0">
              <a:buFont typeface="Arial" panose="020B0604020202020204" pitchFamily="34" charset="0"/>
              <a:buNone/>
            </a:pPr>
            <a:endParaRPr lang="en-US" altLang="ko-KR" b="1" dirty="0">
              <a:solidFill>
                <a:srgbClr val="0000FF"/>
              </a:solidFill>
              <a:latin typeface="+mn-ea"/>
            </a:endParaRPr>
          </a:p>
        </p:txBody>
      </p:sp>
      <p:sp>
        <p:nvSpPr>
          <p:cNvPr id="10" name="직사각형 9"/>
          <p:cNvSpPr/>
          <p:nvPr/>
        </p:nvSpPr>
        <p:spPr>
          <a:xfrm>
            <a:off x="5845402" y="6124654"/>
            <a:ext cx="3291794" cy="830997"/>
          </a:xfrm>
          <a:prstGeom prst="rect">
            <a:avLst/>
          </a:prstGeom>
        </p:spPr>
        <p:txBody>
          <a:bodyPr wrap="square">
            <a:spAutoFit/>
          </a:bodyPr>
          <a:lstStyle/>
          <a:p>
            <a:r>
              <a:rPr lang="en-US" altLang="ko-KR" i="1" dirty="0" smtClean="0">
                <a:solidFill>
                  <a:srgbClr val="FF00FF"/>
                </a:solidFill>
              </a:rPr>
              <a:t>From Hamamatsu </a:t>
            </a:r>
            <a:r>
              <a:rPr lang="en-US" altLang="ko-KR" i="1" dirty="0" err="1" smtClean="0">
                <a:solidFill>
                  <a:srgbClr val="FF00FF"/>
                </a:solidFill>
              </a:rPr>
              <a:t>SiPM</a:t>
            </a:r>
            <a:r>
              <a:rPr lang="en-US" altLang="ko-KR" i="1" dirty="0" smtClean="0">
                <a:solidFill>
                  <a:srgbClr val="FF00FF"/>
                </a:solidFill>
              </a:rPr>
              <a:t> handbook</a:t>
            </a:r>
            <a:endParaRPr lang="ko-KR" altLang="en-US" i="1" dirty="0">
              <a:solidFill>
                <a:srgbClr val="FF00FF"/>
              </a:solidFill>
            </a:endParaRPr>
          </a:p>
        </p:txBody>
      </p:sp>
      <p:sp>
        <p:nvSpPr>
          <p:cNvPr id="11" name="바닥글 개체 틀 10"/>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5932817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Geiger Mode</a:t>
            </a:r>
            <a:endParaRPr lang="ko-KR"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628800"/>
            <a:ext cx="5805187" cy="3905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62</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5140868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제목 203"/>
          <p:cNvSpPr>
            <a:spLocks noGrp="1"/>
          </p:cNvSpPr>
          <p:nvPr>
            <p:ph type="title"/>
          </p:nvPr>
        </p:nvSpPr>
        <p:spPr/>
        <p:txBody>
          <a:bodyPr/>
          <a:lstStyle/>
          <a:p>
            <a:r>
              <a:rPr lang="en-US" altLang="ko-KR" dirty="0" err="1" smtClean="0"/>
              <a:t>SiPM</a:t>
            </a:r>
            <a:endParaRPr lang="ko-KR" altLang="en-US" dirty="0"/>
          </a:p>
        </p:txBody>
      </p:sp>
      <p:sp>
        <p:nvSpPr>
          <p:cNvPr id="3" name="내용 개체 틀 2"/>
          <p:cNvSpPr>
            <a:spLocks noGrp="1"/>
          </p:cNvSpPr>
          <p:nvPr>
            <p:ph idx="1"/>
          </p:nvPr>
        </p:nvSpPr>
        <p:spPr/>
        <p:txBody>
          <a:bodyPr/>
          <a:lstStyle/>
          <a:p>
            <a:pPr>
              <a:spcBef>
                <a:spcPts val="600"/>
              </a:spcBef>
              <a:spcAft>
                <a:spcPts val="300"/>
              </a:spcAft>
              <a:buFont typeface="Arial" panose="020B0604020202020204" pitchFamily="34" charset="0"/>
              <a:buChar char="•"/>
            </a:pPr>
            <a:r>
              <a:rPr lang="ko-KR" altLang="en-US" b="1" dirty="0" smtClean="0">
                <a:solidFill>
                  <a:srgbClr val="000066"/>
                </a:solidFill>
              </a:rPr>
              <a:t> </a:t>
            </a:r>
            <a:r>
              <a:rPr lang="en-US" altLang="ko-KR" dirty="0" smtClean="0">
                <a:solidFill>
                  <a:srgbClr val="000066"/>
                </a:solidFill>
              </a:rPr>
              <a:t>PN </a:t>
            </a:r>
            <a:r>
              <a:rPr lang="ko-KR" altLang="en-US" dirty="0" err="1" smtClean="0">
                <a:solidFill>
                  <a:srgbClr val="000066"/>
                </a:solidFill>
              </a:rPr>
              <a:t>접합면에</a:t>
            </a:r>
            <a:r>
              <a:rPr lang="ko-KR" altLang="en-US" dirty="0" smtClean="0">
                <a:solidFill>
                  <a:srgbClr val="000066"/>
                </a:solidFill>
              </a:rPr>
              <a:t> </a:t>
            </a:r>
            <a:r>
              <a:rPr lang="ko-KR" altLang="en-US" b="1" dirty="0" smtClean="0">
                <a:solidFill>
                  <a:srgbClr val="0000FF"/>
                </a:solidFill>
              </a:rPr>
              <a:t>매우 높은 전기장 형성</a:t>
            </a:r>
            <a:endParaRPr lang="en-US" altLang="ko-KR" b="1" dirty="0" smtClean="0">
              <a:solidFill>
                <a:srgbClr val="0000FF"/>
              </a:solidFill>
            </a:endParaRPr>
          </a:p>
          <a:p>
            <a:pPr>
              <a:spcBef>
                <a:spcPts val="300"/>
              </a:spcBef>
              <a:spcAft>
                <a:spcPts val="300"/>
              </a:spcAft>
              <a:buFont typeface="Arial" panose="020B0604020202020204" pitchFamily="34" charset="0"/>
              <a:buChar char="•"/>
            </a:pPr>
            <a:r>
              <a:rPr lang="ko-KR" altLang="en-US" dirty="0" smtClean="0">
                <a:solidFill>
                  <a:srgbClr val="000066"/>
                </a:solidFill>
              </a:rPr>
              <a:t>한 개의 광자 입사 </a:t>
            </a:r>
            <a:r>
              <a:rPr lang="en-US" altLang="ko-KR" dirty="0" smtClean="0">
                <a:solidFill>
                  <a:srgbClr val="000066"/>
                </a:solidFill>
              </a:rPr>
              <a:t>-&gt; </a:t>
            </a:r>
            <a:r>
              <a:rPr lang="en-US" altLang="ko-KR" b="1" dirty="0" smtClean="0">
                <a:solidFill>
                  <a:srgbClr val="0000FF"/>
                </a:solidFill>
              </a:rPr>
              <a:t>100</a:t>
            </a:r>
            <a:r>
              <a:rPr lang="ko-KR" altLang="en-US" b="1" dirty="0" smtClean="0">
                <a:solidFill>
                  <a:srgbClr val="0000FF"/>
                </a:solidFill>
              </a:rPr>
              <a:t>만 배의 </a:t>
            </a:r>
            <a:r>
              <a:rPr lang="ko-KR" altLang="en-US" dirty="0" smtClean="0">
                <a:solidFill>
                  <a:srgbClr val="000066"/>
                </a:solidFill>
              </a:rPr>
              <a:t>전자증폭 발생 </a:t>
            </a:r>
            <a:r>
              <a:rPr lang="en-US" altLang="ko-KR" dirty="0" smtClean="0">
                <a:solidFill>
                  <a:srgbClr val="000066"/>
                </a:solidFill>
              </a:rPr>
              <a:t>-&gt; </a:t>
            </a:r>
            <a:r>
              <a:rPr lang="ko-KR" altLang="en-US" b="1" dirty="0" smtClean="0">
                <a:solidFill>
                  <a:srgbClr val="FF0000"/>
                </a:solidFill>
              </a:rPr>
              <a:t>초 민 감 도 </a:t>
            </a:r>
            <a:r>
              <a:rPr lang="en-US" altLang="ko-KR" b="1" dirty="0" smtClean="0">
                <a:solidFill>
                  <a:srgbClr val="FF0000"/>
                </a:solidFill>
              </a:rPr>
              <a:t>!!</a:t>
            </a:r>
          </a:p>
          <a:p>
            <a:pPr>
              <a:spcBef>
                <a:spcPts val="300"/>
              </a:spcBef>
              <a:spcAft>
                <a:spcPts val="300"/>
              </a:spcAft>
              <a:buFont typeface="Arial" panose="020B0604020202020204" pitchFamily="34" charset="0"/>
              <a:buChar char="•"/>
            </a:pPr>
            <a:r>
              <a:rPr lang="ko-KR" altLang="en-US" dirty="0" smtClean="0">
                <a:solidFill>
                  <a:srgbClr val="000066"/>
                </a:solidFill>
              </a:rPr>
              <a:t>광이 입사되었을 때 센서의 반응 속도 </a:t>
            </a:r>
            <a:r>
              <a:rPr lang="en-US" altLang="ko-KR" dirty="0" smtClean="0">
                <a:solidFill>
                  <a:srgbClr val="000066"/>
                </a:solidFill>
              </a:rPr>
              <a:t>-&gt; 1ns</a:t>
            </a:r>
            <a:r>
              <a:rPr lang="en-US" altLang="ko-KR" b="1" dirty="0" smtClean="0">
                <a:solidFill>
                  <a:srgbClr val="000066"/>
                </a:solidFill>
              </a:rPr>
              <a:t> </a:t>
            </a:r>
            <a:r>
              <a:rPr lang="ko-KR" altLang="en-US" b="1" dirty="0" smtClean="0">
                <a:solidFill>
                  <a:srgbClr val="FF0000"/>
                </a:solidFill>
              </a:rPr>
              <a:t>초 고 속 도 </a:t>
            </a:r>
            <a:r>
              <a:rPr lang="en-US" altLang="ko-KR" b="1" dirty="0" smtClean="0">
                <a:solidFill>
                  <a:srgbClr val="FF0000"/>
                </a:solidFill>
              </a:rPr>
              <a:t>!!</a:t>
            </a:r>
          </a:p>
          <a:p>
            <a:pPr>
              <a:buNone/>
            </a:pPr>
            <a:endParaRPr lang="ko-KR" altLang="en-US" dirty="0"/>
          </a:p>
        </p:txBody>
      </p:sp>
      <p:grpSp>
        <p:nvGrpSpPr>
          <p:cNvPr id="128" name="그룹 89"/>
          <p:cNvGrpSpPr/>
          <p:nvPr/>
        </p:nvGrpSpPr>
        <p:grpSpPr>
          <a:xfrm>
            <a:off x="395536" y="2726191"/>
            <a:ext cx="5657544" cy="3600400"/>
            <a:chOff x="179512" y="1916832"/>
            <a:chExt cx="5657544" cy="3600400"/>
          </a:xfrm>
        </p:grpSpPr>
        <p:pic>
          <p:nvPicPr>
            <p:cNvPr id="129" name="Picture 3"/>
            <p:cNvPicPr>
              <a:picLocks noChangeAspect="1" noChangeArrowheads="1"/>
            </p:cNvPicPr>
            <p:nvPr/>
          </p:nvPicPr>
          <p:blipFill>
            <a:blip r:embed="rId2" cstate="print"/>
            <a:srcRect/>
            <a:stretch>
              <a:fillRect/>
            </a:stretch>
          </p:blipFill>
          <p:spPr bwMode="auto">
            <a:xfrm>
              <a:off x="179512" y="1916832"/>
              <a:ext cx="5657544" cy="3600400"/>
            </a:xfrm>
            <a:prstGeom prst="rect">
              <a:avLst/>
            </a:prstGeom>
            <a:noFill/>
            <a:ln w="9525">
              <a:noFill/>
              <a:miter lim="800000"/>
              <a:headEnd/>
              <a:tailEnd/>
            </a:ln>
          </p:spPr>
        </p:pic>
        <p:grpSp>
          <p:nvGrpSpPr>
            <p:cNvPr id="130" name="그룹 88"/>
            <p:cNvGrpSpPr/>
            <p:nvPr/>
          </p:nvGrpSpPr>
          <p:grpSpPr>
            <a:xfrm>
              <a:off x="285424" y="2651763"/>
              <a:ext cx="5342825" cy="2149589"/>
              <a:chOff x="285424" y="2651763"/>
              <a:chExt cx="5342825" cy="2149589"/>
            </a:xfrm>
          </p:grpSpPr>
          <p:sp>
            <p:nvSpPr>
              <p:cNvPr id="131" name="직사각형 130"/>
              <p:cNvSpPr/>
              <p:nvPr/>
            </p:nvSpPr>
            <p:spPr>
              <a:xfrm>
                <a:off x="285424" y="2651763"/>
                <a:ext cx="439200" cy="108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2" name="직사각형 131"/>
              <p:cNvSpPr/>
              <p:nvPr/>
            </p:nvSpPr>
            <p:spPr>
              <a:xfrm rot="5400000">
                <a:off x="-376524" y="3669852"/>
                <a:ext cx="2124000" cy="90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3" name="직사각형 132"/>
              <p:cNvSpPr/>
              <p:nvPr/>
            </p:nvSpPr>
            <p:spPr>
              <a:xfrm>
                <a:off x="1159046" y="2655964"/>
                <a:ext cx="2736000" cy="108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4" name="직사각형 133"/>
              <p:cNvSpPr/>
              <p:nvPr/>
            </p:nvSpPr>
            <p:spPr>
              <a:xfrm>
                <a:off x="4250064" y="2655964"/>
                <a:ext cx="439200" cy="108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5" name="직사각형 134"/>
              <p:cNvSpPr/>
              <p:nvPr/>
            </p:nvSpPr>
            <p:spPr>
              <a:xfrm>
                <a:off x="5124249" y="2660727"/>
                <a:ext cx="504000" cy="108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6" name="직사각형 135"/>
              <p:cNvSpPr/>
              <p:nvPr/>
            </p:nvSpPr>
            <p:spPr>
              <a:xfrm rot="5400000">
                <a:off x="55186" y="3672964"/>
                <a:ext cx="2124000" cy="90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7" name="직사각형 136"/>
              <p:cNvSpPr/>
              <p:nvPr/>
            </p:nvSpPr>
            <p:spPr>
              <a:xfrm>
                <a:off x="640138" y="4667988"/>
                <a:ext cx="522000" cy="129164"/>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8" name="직사각형 137"/>
              <p:cNvSpPr/>
              <p:nvPr/>
            </p:nvSpPr>
            <p:spPr>
              <a:xfrm rot="5400000">
                <a:off x="3588679" y="3674052"/>
                <a:ext cx="2124000" cy="90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39" name="직사각형 138"/>
              <p:cNvSpPr/>
              <p:nvPr/>
            </p:nvSpPr>
            <p:spPr>
              <a:xfrm rot="5400000">
                <a:off x="4020389" y="3677164"/>
                <a:ext cx="2124000" cy="9000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40" name="직사각형 139"/>
              <p:cNvSpPr/>
              <p:nvPr/>
            </p:nvSpPr>
            <p:spPr>
              <a:xfrm>
                <a:off x="4605341" y="4672188"/>
                <a:ext cx="522000" cy="129164"/>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grpSp>
      </p:grpSp>
      <p:grpSp>
        <p:nvGrpSpPr>
          <p:cNvPr id="141" name="그룹 55"/>
          <p:cNvGrpSpPr/>
          <p:nvPr/>
        </p:nvGrpSpPr>
        <p:grpSpPr>
          <a:xfrm>
            <a:off x="3122313" y="3060825"/>
            <a:ext cx="5872977" cy="3283843"/>
            <a:chOff x="2906289" y="2251465"/>
            <a:chExt cx="5872977" cy="3506871"/>
          </a:xfrm>
        </p:grpSpPr>
        <p:grpSp>
          <p:nvGrpSpPr>
            <p:cNvPr id="142" name="그룹 54"/>
            <p:cNvGrpSpPr/>
            <p:nvPr/>
          </p:nvGrpSpPr>
          <p:grpSpPr>
            <a:xfrm>
              <a:off x="5597181" y="2251465"/>
              <a:ext cx="3182085" cy="3506871"/>
              <a:chOff x="5436096" y="2251465"/>
              <a:chExt cx="3182085" cy="3506871"/>
            </a:xfrm>
          </p:grpSpPr>
          <p:grpSp>
            <p:nvGrpSpPr>
              <p:cNvPr id="144" name="Group 67"/>
              <p:cNvGrpSpPr>
                <a:grpSpLocks/>
              </p:cNvGrpSpPr>
              <p:nvPr/>
            </p:nvGrpSpPr>
            <p:grpSpPr bwMode="auto">
              <a:xfrm rot="5400000">
                <a:off x="5280176" y="2420332"/>
                <a:ext cx="3506871" cy="3169138"/>
                <a:chOff x="1771" y="2101"/>
                <a:chExt cx="7541" cy="2101"/>
              </a:xfrm>
            </p:grpSpPr>
            <p:sp>
              <p:nvSpPr>
                <p:cNvPr id="155" name="Text Box 42"/>
                <p:cNvSpPr txBox="1">
                  <a:spLocks noChangeArrowheads="1"/>
                </p:cNvSpPr>
                <p:nvPr/>
              </p:nvSpPr>
              <p:spPr bwMode="auto">
                <a:xfrm>
                  <a:off x="4205" y="4029"/>
                  <a:ext cx="573" cy="173"/>
                </a:xfrm>
                <a:prstGeom prst="rect">
                  <a:avLst/>
                </a:prstGeom>
                <a:noFill/>
                <a:ln w="9525">
                  <a:noFill/>
                  <a:miter lim="800000"/>
                  <a:headEnd/>
                  <a:tailEnd/>
                </a:ln>
              </p:spPr>
              <p:txBody>
                <a:bodyPr wrap="none">
                  <a:spAutoFit/>
                </a:bodyPr>
                <a:lstStyle/>
                <a:p>
                  <a:pPr eaLnBrk="1" latinLnBrk="1" hangingPunct="1"/>
                  <a:r>
                    <a:rPr lang="en-US" altLang="ko-KR" sz="1100" b="1" dirty="0">
                      <a:solidFill>
                        <a:prstClr val="black"/>
                      </a:solidFill>
                      <a:latin typeface="맑은 고딕"/>
                      <a:ea typeface="굴림" charset="-127"/>
                    </a:rPr>
                    <a:t>2</a:t>
                  </a:r>
                </a:p>
              </p:txBody>
            </p:sp>
            <p:sp>
              <p:nvSpPr>
                <p:cNvPr id="156" name="Text Box 63"/>
                <p:cNvSpPr txBox="1">
                  <a:spLocks noChangeArrowheads="1"/>
                </p:cNvSpPr>
                <p:nvPr/>
              </p:nvSpPr>
              <p:spPr bwMode="auto">
                <a:xfrm>
                  <a:off x="3395" y="4024"/>
                  <a:ext cx="573" cy="173"/>
                </a:xfrm>
                <a:prstGeom prst="rect">
                  <a:avLst/>
                </a:prstGeom>
                <a:noFill/>
                <a:ln w="9525">
                  <a:noFill/>
                  <a:miter lim="800000"/>
                  <a:headEnd/>
                  <a:tailEnd/>
                </a:ln>
              </p:spPr>
              <p:txBody>
                <a:bodyPr wrap="none">
                  <a:spAutoFit/>
                </a:bodyPr>
                <a:lstStyle/>
                <a:p>
                  <a:pPr eaLnBrk="1" latinLnBrk="1" hangingPunct="1"/>
                  <a:r>
                    <a:rPr lang="en-US" altLang="ko-KR" sz="1100" b="1" dirty="0">
                      <a:solidFill>
                        <a:prstClr val="black"/>
                      </a:solidFill>
                      <a:latin typeface="맑은 고딕"/>
                      <a:ea typeface="굴림" charset="-127"/>
                    </a:rPr>
                    <a:t>1</a:t>
                  </a:r>
                </a:p>
              </p:txBody>
            </p:sp>
            <p:sp>
              <p:nvSpPr>
                <p:cNvPr id="157" name="Line 30"/>
                <p:cNvSpPr>
                  <a:spLocks noChangeShapeType="1"/>
                </p:cNvSpPr>
                <p:nvPr/>
              </p:nvSpPr>
              <p:spPr bwMode="auto">
                <a:xfrm>
                  <a:off x="2857" y="2295"/>
                  <a:ext cx="1" cy="1718"/>
                </a:xfrm>
                <a:prstGeom prst="line">
                  <a:avLst/>
                </a:prstGeom>
                <a:noFill/>
                <a:ln w="28575">
                  <a:solidFill>
                    <a:srgbClr val="000066"/>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58" name="AutoShape 32"/>
                <p:cNvSpPr>
                  <a:spLocks noChangeArrowheads="1"/>
                </p:cNvSpPr>
                <p:nvPr/>
              </p:nvSpPr>
              <p:spPr bwMode="auto">
                <a:xfrm rot="16200000">
                  <a:off x="2550" y="3202"/>
                  <a:ext cx="1149" cy="464"/>
                </a:xfrm>
                <a:prstGeom prst="flowChartDelay">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w="19050">
                  <a:solidFill>
                    <a:srgbClr val="00B050"/>
                  </a:solidFill>
                  <a:miter lim="800000"/>
                  <a:headEnd/>
                  <a:tailEnd/>
                </a:ln>
              </p:spPr>
              <p:txBody>
                <a:bodyPr vert="eaVert" wrap="none" anchor="ctr"/>
                <a:lstStyle/>
                <a:p>
                  <a:pPr algn="ctr" eaLnBrk="1" latinLnBrk="1" hangingPunct="1"/>
                  <a:endParaRPr lang="ko-KR" altLang="ko-KR" sz="1100" b="1">
                    <a:solidFill>
                      <a:prstClr val="black"/>
                    </a:solidFill>
                    <a:latin typeface="맑은 고딕"/>
                    <a:ea typeface="굴림" charset="-127"/>
                  </a:endParaRPr>
                </a:p>
              </p:txBody>
            </p:sp>
            <p:sp>
              <p:nvSpPr>
                <p:cNvPr id="159" name="Line 33"/>
                <p:cNvSpPr>
                  <a:spLocks noChangeShapeType="1"/>
                </p:cNvSpPr>
                <p:nvPr/>
              </p:nvSpPr>
              <p:spPr bwMode="auto">
                <a:xfrm>
                  <a:off x="2873" y="4003"/>
                  <a:ext cx="5419" cy="1"/>
                </a:xfrm>
                <a:prstGeom prst="line">
                  <a:avLst/>
                </a:prstGeom>
                <a:noFill/>
                <a:ln w="28575">
                  <a:solidFill>
                    <a:srgbClr val="000066"/>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60" name="Arc 34"/>
                <p:cNvSpPr>
                  <a:spLocks/>
                </p:cNvSpPr>
                <p:nvPr/>
              </p:nvSpPr>
              <p:spPr bwMode="auto">
                <a:xfrm rot="5400000" flipH="1" flipV="1">
                  <a:off x="3278" y="3358"/>
                  <a:ext cx="716" cy="5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19050">
                  <a:solidFill>
                    <a:srgbClr val="FF0000"/>
                  </a:solidFill>
                  <a:round/>
                  <a:headEnd/>
                  <a:tailEnd/>
                </a:ln>
              </p:spPr>
              <p:txBody>
                <a:bodyPr vert="eaVert" wrap="none" anchor="ctr"/>
                <a:lstStyle/>
                <a:p>
                  <a:pPr algn="ctr" eaLnBrk="1" latinLnBrk="1" hangingPunct="1"/>
                  <a:endParaRPr lang="ko-KR" altLang="ko-KR" sz="1100" b="1">
                    <a:solidFill>
                      <a:prstClr val="black"/>
                    </a:solidFill>
                    <a:latin typeface="맑은 고딕"/>
                    <a:ea typeface="굴림" charset="-127"/>
                  </a:endParaRPr>
                </a:p>
              </p:txBody>
            </p:sp>
            <p:sp>
              <p:nvSpPr>
                <p:cNvPr id="161" name="Arc 36"/>
                <p:cNvSpPr>
                  <a:spLocks/>
                </p:cNvSpPr>
                <p:nvPr/>
              </p:nvSpPr>
              <p:spPr bwMode="auto">
                <a:xfrm rot="16200000" flipV="1">
                  <a:off x="3686" y="3237"/>
                  <a:ext cx="716" cy="799"/>
                </a:xfrm>
                <a:custGeom>
                  <a:avLst/>
                  <a:gdLst>
                    <a:gd name="T0" fmla="*/ 0 w 20390"/>
                    <a:gd name="T1" fmla="*/ 0 h 21600"/>
                    <a:gd name="T2" fmla="*/ 0 w 20390"/>
                    <a:gd name="T3" fmla="*/ 0 h 21600"/>
                    <a:gd name="T4" fmla="*/ 0 w 20390"/>
                    <a:gd name="T5" fmla="*/ 0 h 21600"/>
                    <a:gd name="T6" fmla="*/ 0 60000 65536"/>
                    <a:gd name="T7" fmla="*/ 0 60000 65536"/>
                    <a:gd name="T8" fmla="*/ 0 60000 65536"/>
                    <a:gd name="T9" fmla="*/ 0 w 20390"/>
                    <a:gd name="T10" fmla="*/ 0 h 21600"/>
                    <a:gd name="T11" fmla="*/ 20390 w 20390"/>
                    <a:gd name="T12" fmla="*/ 21600 h 21600"/>
                  </a:gdLst>
                  <a:ahLst/>
                  <a:cxnLst>
                    <a:cxn ang="T6">
                      <a:pos x="T0" y="T1"/>
                    </a:cxn>
                    <a:cxn ang="T7">
                      <a:pos x="T2" y="T3"/>
                    </a:cxn>
                    <a:cxn ang="T8">
                      <a:pos x="T4" y="T5"/>
                    </a:cxn>
                  </a:cxnLst>
                  <a:rect l="T9" t="T10" r="T11" b="T12"/>
                  <a:pathLst>
                    <a:path w="20390" h="21600" fill="none" extrusionOk="0">
                      <a:moveTo>
                        <a:pt x="52" y="0"/>
                      </a:moveTo>
                      <a:cubicBezTo>
                        <a:pt x="9214" y="22"/>
                        <a:pt x="17365" y="5822"/>
                        <a:pt x="20389" y="14471"/>
                      </a:cubicBezTo>
                    </a:path>
                    <a:path w="20390" h="21600" stroke="0" extrusionOk="0">
                      <a:moveTo>
                        <a:pt x="52" y="0"/>
                      </a:moveTo>
                      <a:cubicBezTo>
                        <a:pt x="9214" y="22"/>
                        <a:pt x="17365" y="5822"/>
                        <a:pt x="20389" y="14471"/>
                      </a:cubicBezTo>
                      <a:lnTo>
                        <a:pt x="0" y="2160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19050">
                  <a:solidFill>
                    <a:srgbClr val="FF0000"/>
                  </a:solidFill>
                  <a:round/>
                  <a:headEnd/>
                  <a:tailEnd/>
                </a:ln>
              </p:spPr>
              <p:txBody>
                <a:bodyPr wrap="none" anchor="ctr"/>
                <a:lstStyle/>
                <a:p>
                  <a:pPr eaLnBrk="1" latinLnBrk="1" hangingPunct="1"/>
                  <a:endParaRPr lang="ko-KR" altLang="en-US" sz="1100" b="1">
                    <a:solidFill>
                      <a:prstClr val="black"/>
                    </a:solidFill>
                    <a:latin typeface="맑은 고딕"/>
                    <a:ea typeface="굴림" charset="-127"/>
                  </a:endParaRPr>
                </a:p>
              </p:txBody>
            </p:sp>
            <p:sp>
              <p:nvSpPr>
                <p:cNvPr id="162" name="Line 37"/>
                <p:cNvSpPr>
                  <a:spLocks noChangeShapeType="1"/>
                </p:cNvSpPr>
                <p:nvPr/>
              </p:nvSpPr>
              <p:spPr bwMode="auto">
                <a:xfrm flipV="1">
                  <a:off x="2933" y="2650"/>
                  <a:ext cx="374" cy="1337"/>
                </a:xfrm>
                <a:prstGeom prst="line">
                  <a:avLst/>
                </a:prstGeom>
                <a:noFill/>
                <a:ln w="76200">
                  <a:solidFill>
                    <a:srgbClr val="FF00FF"/>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63" name="Line 38"/>
                <p:cNvSpPr>
                  <a:spLocks noChangeShapeType="1"/>
                </p:cNvSpPr>
                <p:nvPr/>
              </p:nvSpPr>
              <p:spPr bwMode="auto">
                <a:xfrm>
                  <a:off x="3260" y="2635"/>
                  <a:ext cx="4800" cy="1313"/>
                </a:xfrm>
                <a:prstGeom prst="line">
                  <a:avLst/>
                </a:prstGeom>
                <a:noFill/>
                <a:ln w="76200">
                  <a:solidFill>
                    <a:srgbClr val="FF00FF"/>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64" name="Text Box 39"/>
                <p:cNvSpPr txBox="1">
                  <a:spLocks noChangeArrowheads="1"/>
                </p:cNvSpPr>
                <p:nvPr/>
              </p:nvSpPr>
              <p:spPr bwMode="auto">
                <a:xfrm>
                  <a:off x="2673" y="3735"/>
                  <a:ext cx="856" cy="173"/>
                </a:xfrm>
                <a:prstGeom prst="rect">
                  <a:avLst/>
                </a:prstGeom>
                <a:noFill/>
                <a:ln w="9525">
                  <a:noFill/>
                  <a:miter lim="800000"/>
                  <a:headEnd/>
                  <a:tailEnd/>
                </a:ln>
              </p:spPr>
              <p:txBody>
                <a:bodyPr wrap="none">
                  <a:spAutoFit/>
                </a:bodyPr>
                <a:lstStyle/>
                <a:p>
                  <a:pPr eaLnBrk="1" latinLnBrk="1" hangingPunct="1"/>
                  <a:r>
                    <a:rPr lang="en-US" altLang="ko-KR" sz="1100" b="1" dirty="0">
                      <a:solidFill>
                        <a:prstClr val="black"/>
                      </a:solidFill>
                      <a:latin typeface="맑은 고딕"/>
                      <a:ea typeface="굴림" charset="-127"/>
                    </a:rPr>
                    <a:t>N+</a:t>
                  </a:r>
                </a:p>
              </p:txBody>
            </p:sp>
            <p:sp>
              <p:nvSpPr>
                <p:cNvPr id="165" name="Text Box 40"/>
                <p:cNvSpPr txBox="1">
                  <a:spLocks noChangeArrowheads="1"/>
                </p:cNvSpPr>
                <p:nvPr/>
              </p:nvSpPr>
              <p:spPr bwMode="auto">
                <a:xfrm>
                  <a:off x="3496" y="3745"/>
                  <a:ext cx="892" cy="173"/>
                </a:xfrm>
                <a:prstGeom prst="rect">
                  <a:avLst/>
                </a:prstGeom>
                <a:noFill/>
                <a:ln w="9525">
                  <a:noFill/>
                  <a:miter lim="800000"/>
                  <a:headEnd/>
                  <a:tailEnd/>
                </a:ln>
              </p:spPr>
              <p:txBody>
                <a:bodyPr wrap="square">
                  <a:spAutoFit/>
                </a:bodyPr>
                <a:lstStyle/>
                <a:p>
                  <a:pPr eaLnBrk="1" latinLnBrk="1" hangingPunct="1"/>
                  <a:r>
                    <a:rPr lang="en-US" altLang="ko-KR" sz="1100" b="1" dirty="0">
                      <a:solidFill>
                        <a:prstClr val="black"/>
                      </a:solidFill>
                      <a:latin typeface="맑은 고딕"/>
                      <a:ea typeface="굴림" charset="-127"/>
                    </a:rPr>
                    <a:t>P+</a:t>
                  </a:r>
                </a:p>
              </p:txBody>
            </p:sp>
            <p:sp>
              <p:nvSpPr>
                <p:cNvPr id="166" name="Line 43"/>
                <p:cNvSpPr>
                  <a:spLocks noChangeShapeType="1"/>
                </p:cNvSpPr>
                <p:nvPr/>
              </p:nvSpPr>
              <p:spPr bwMode="auto">
                <a:xfrm flipV="1">
                  <a:off x="2847" y="3967"/>
                  <a:ext cx="1" cy="72"/>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67" name="Rectangle 51"/>
                <p:cNvSpPr>
                  <a:spLocks noChangeArrowheads="1"/>
                </p:cNvSpPr>
                <p:nvPr/>
              </p:nvSpPr>
              <p:spPr bwMode="auto">
                <a:xfrm rot="16200000">
                  <a:off x="5514" y="2411"/>
                  <a:ext cx="722" cy="632"/>
                </a:xfrm>
                <a:prstGeom prst="rect">
                  <a:avLst/>
                </a:prstGeom>
                <a:noFill/>
                <a:ln w="12700">
                  <a:solidFill>
                    <a:schemeClr val="tx1"/>
                  </a:solidFill>
                  <a:miter lim="800000"/>
                  <a:headEnd/>
                  <a:tailEnd/>
                </a:ln>
              </p:spPr>
              <p:txBody>
                <a:bodyPr wrap="none" anchor="ctr"/>
                <a:lstStyle/>
                <a:p>
                  <a:pPr eaLnBrk="1" latinLnBrk="1" hangingPunct="1"/>
                  <a:r>
                    <a:rPr kumimoji="1" lang="en-US" altLang="ko-KR" sz="1100" b="1" dirty="0" smtClean="0">
                      <a:solidFill>
                        <a:prstClr val="black"/>
                      </a:solidFill>
                      <a:latin typeface="맑은 고딕"/>
                      <a:ea typeface="굴림" charset="-127"/>
                    </a:rPr>
                    <a:t>Electric field</a:t>
                  </a:r>
                  <a:endParaRPr kumimoji="1" lang="en-US" altLang="ko-KR" sz="1100" b="1" dirty="0">
                    <a:solidFill>
                      <a:prstClr val="black"/>
                    </a:solidFill>
                    <a:latin typeface="맑은 고딕"/>
                    <a:ea typeface="굴림" charset="-127"/>
                  </a:endParaRPr>
                </a:p>
              </p:txBody>
            </p:sp>
            <p:sp>
              <p:nvSpPr>
                <p:cNvPr id="168" name="Text Box 58"/>
                <p:cNvSpPr txBox="1">
                  <a:spLocks noChangeArrowheads="1"/>
                </p:cNvSpPr>
                <p:nvPr/>
              </p:nvSpPr>
              <p:spPr bwMode="auto">
                <a:xfrm>
                  <a:off x="2135" y="2542"/>
                  <a:ext cx="918" cy="173"/>
                </a:xfrm>
                <a:prstGeom prst="rect">
                  <a:avLst/>
                </a:prstGeom>
                <a:noFill/>
                <a:ln w="12700" cap="sq">
                  <a:noFill/>
                  <a:miter lim="800000"/>
                  <a:headEnd type="none" w="sm" len="sm"/>
                  <a:tailEnd type="none" w="sm" len="sm"/>
                </a:ln>
              </p:spPr>
              <p:txBody>
                <a:bodyPr wrap="square">
                  <a:spAutoFit/>
                </a:bodyPr>
                <a:lstStyle/>
                <a:p>
                  <a:pPr eaLnBrk="1" latinLnBrk="1" hangingPunct="1">
                    <a:spcBef>
                      <a:spcPct val="50000"/>
                    </a:spcBef>
                  </a:pPr>
                  <a:r>
                    <a:rPr lang="en-US" altLang="ko-KR" sz="1100" b="1" dirty="0">
                      <a:solidFill>
                        <a:prstClr val="black"/>
                      </a:solidFill>
                      <a:latin typeface="맑은 고딕"/>
                      <a:ea typeface="굴림" charset="-127"/>
                    </a:rPr>
                    <a:t>10</a:t>
                  </a:r>
                  <a:r>
                    <a:rPr lang="en-US" altLang="ko-KR" sz="1100" b="1" baseline="30000" dirty="0">
                      <a:solidFill>
                        <a:prstClr val="black"/>
                      </a:solidFill>
                      <a:latin typeface="맑은 고딕"/>
                      <a:ea typeface="굴림" charset="-127"/>
                    </a:rPr>
                    <a:t>6</a:t>
                  </a:r>
                </a:p>
              </p:txBody>
            </p:sp>
            <p:sp>
              <p:nvSpPr>
                <p:cNvPr id="169" name="Text Box 59"/>
                <p:cNvSpPr txBox="1">
                  <a:spLocks noChangeArrowheads="1"/>
                </p:cNvSpPr>
                <p:nvPr/>
              </p:nvSpPr>
              <p:spPr bwMode="auto">
                <a:xfrm>
                  <a:off x="2176" y="3512"/>
                  <a:ext cx="1084" cy="173"/>
                </a:xfrm>
                <a:prstGeom prst="rect">
                  <a:avLst/>
                </a:prstGeom>
                <a:noFill/>
                <a:ln w="12700" cap="sq">
                  <a:noFill/>
                  <a:miter lim="800000"/>
                  <a:headEnd type="none" w="sm" len="sm"/>
                  <a:tailEnd type="none" w="sm" len="sm"/>
                </a:ln>
              </p:spPr>
              <p:txBody>
                <a:bodyPr wrap="square">
                  <a:spAutoFit/>
                </a:bodyPr>
                <a:lstStyle/>
                <a:p>
                  <a:pPr eaLnBrk="1" latinLnBrk="1" hangingPunct="1">
                    <a:spcBef>
                      <a:spcPct val="50000"/>
                    </a:spcBef>
                  </a:pPr>
                  <a:r>
                    <a:rPr lang="en-US" altLang="ko-KR" sz="1100" b="1" dirty="0">
                      <a:solidFill>
                        <a:prstClr val="black"/>
                      </a:solidFill>
                      <a:latin typeface="맑은 고딕"/>
                      <a:ea typeface="굴림" charset="-127"/>
                    </a:rPr>
                    <a:t>10</a:t>
                  </a:r>
                  <a:r>
                    <a:rPr lang="en-US" altLang="ko-KR" sz="1100" b="1" baseline="30000" dirty="0">
                      <a:solidFill>
                        <a:prstClr val="black"/>
                      </a:solidFill>
                      <a:latin typeface="맑은 고딕"/>
                      <a:ea typeface="굴림" charset="-127"/>
                    </a:rPr>
                    <a:t>2</a:t>
                  </a:r>
                </a:p>
              </p:txBody>
            </p:sp>
            <p:sp>
              <p:nvSpPr>
                <p:cNvPr id="170" name="Text Box 60"/>
                <p:cNvSpPr txBox="1">
                  <a:spLocks noChangeArrowheads="1"/>
                </p:cNvSpPr>
                <p:nvPr/>
              </p:nvSpPr>
              <p:spPr bwMode="auto">
                <a:xfrm>
                  <a:off x="2135" y="2996"/>
                  <a:ext cx="932" cy="173"/>
                </a:xfrm>
                <a:prstGeom prst="rect">
                  <a:avLst/>
                </a:prstGeom>
                <a:noFill/>
                <a:ln w="12700" cap="sq">
                  <a:noFill/>
                  <a:miter lim="800000"/>
                  <a:headEnd type="none" w="sm" len="sm"/>
                  <a:tailEnd type="none" w="sm" len="sm"/>
                </a:ln>
              </p:spPr>
              <p:txBody>
                <a:bodyPr wrap="square">
                  <a:spAutoFit/>
                </a:bodyPr>
                <a:lstStyle/>
                <a:p>
                  <a:pPr eaLnBrk="1" latinLnBrk="1" hangingPunct="1">
                    <a:spcBef>
                      <a:spcPct val="50000"/>
                    </a:spcBef>
                  </a:pPr>
                  <a:r>
                    <a:rPr lang="en-US" altLang="ko-KR" sz="1100" b="1" dirty="0">
                      <a:solidFill>
                        <a:prstClr val="black"/>
                      </a:solidFill>
                      <a:latin typeface="맑은 고딕"/>
                      <a:ea typeface="굴림" charset="-127"/>
                    </a:rPr>
                    <a:t>10</a:t>
                  </a:r>
                  <a:r>
                    <a:rPr lang="en-US" altLang="ko-KR" sz="1100" b="1" baseline="30000" dirty="0">
                      <a:solidFill>
                        <a:prstClr val="black"/>
                      </a:solidFill>
                      <a:latin typeface="맑은 고딕"/>
                      <a:ea typeface="굴림" charset="-127"/>
                    </a:rPr>
                    <a:t>4</a:t>
                  </a:r>
                </a:p>
              </p:txBody>
            </p:sp>
            <p:sp>
              <p:nvSpPr>
                <p:cNvPr id="171" name="Text Box 61"/>
                <p:cNvSpPr txBox="1">
                  <a:spLocks noChangeArrowheads="1"/>
                </p:cNvSpPr>
                <p:nvPr/>
              </p:nvSpPr>
              <p:spPr bwMode="auto">
                <a:xfrm>
                  <a:off x="2637" y="3900"/>
                  <a:ext cx="318" cy="286"/>
                </a:xfrm>
                <a:prstGeom prst="rect">
                  <a:avLst/>
                </a:prstGeom>
                <a:noFill/>
                <a:ln w="12700" cap="sq">
                  <a:noFill/>
                  <a:miter lim="800000"/>
                  <a:headEnd type="none" w="sm" len="sm"/>
                  <a:tailEnd type="none" w="sm" len="sm"/>
                </a:ln>
              </p:spPr>
              <p:txBody>
                <a:bodyPr>
                  <a:spAutoFit/>
                </a:bodyPr>
                <a:lstStyle/>
                <a:p>
                  <a:pPr eaLnBrk="1" latinLnBrk="1" hangingPunct="1">
                    <a:spcBef>
                      <a:spcPct val="50000"/>
                    </a:spcBef>
                  </a:pPr>
                  <a:r>
                    <a:rPr lang="en-US" altLang="ko-KR" sz="1100" b="1" dirty="0">
                      <a:solidFill>
                        <a:prstClr val="black"/>
                      </a:solidFill>
                      <a:latin typeface="맑은 고딕"/>
                      <a:ea typeface="굴림" charset="-127"/>
                    </a:rPr>
                    <a:t> 0</a:t>
                  </a:r>
                  <a:endParaRPr lang="en-US" altLang="ko-KR" sz="1100" b="1" baseline="30000" dirty="0">
                    <a:solidFill>
                      <a:prstClr val="black"/>
                    </a:solidFill>
                    <a:latin typeface="맑은 고딕"/>
                    <a:ea typeface="굴림" charset="-127"/>
                  </a:endParaRPr>
                </a:p>
              </p:txBody>
            </p:sp>
            <p:sp>
              <p:nvSpPr>
                <p:cNvPr id="172" name="Text Box 62"/>
                <p:cNvSpPr txBox="1">
                  <a:spLocks noChangeArrowheads="1"/>
                </p:cNvSpPr>
                <p:nvPr/>
              </p:nvSpPr>
              <p:spPr bwMode="auto">
                <a:xfrm rot="16200000">
                  <a:off x="2610" y="1262"/>
                  <a:ext cx="235" cy="1914"/>
                </a:xfrm>
                <a:prstGeom prst="rect">
                  <a:avLst/>
                </a:prstGeom>
                <a:noFill/>
                <a:ln w="12700" cap="sq">
                  <a:noFill/>
                  <a:miter lim="800000"/>
                  <a:headEnd type="none" w="sm" len="sm"/>
                  <a:tailEnd type="none" w="sm" len="sm"/>
                </a:ln>
              </p:spPr>
              <p:txBody>
                <a:bodyPr vert="eaVert" wrap="square">
                  <a:spAutoFit/>
                </a:bodyPr>
                <a:lstStyle/>
                <a:p>
                  <a:pPr algn="ctr" eaLnBrk="1" latinLnBrk="1" hangingPunct="1">
                    <a:spcBef>
                      <a:spcPct val="50000"/>
                    </a:spcBef>
                  </a:pPr>
                  <a:r>
                    <a:rPr lang="en-US" altLang="ko-KR" sz="1100" b="1" dirty="0" smtClean="0">
                      <a:solidFill>
                        <a:srgbClr val="000066"/>
                      </a:solidFill>
                      <a:latin typeface="맑은 고딕"/>
                      <a:ea typeface="굴림" charset="-127"/>
                    </a:rPr>
                    <a:t>E </a:t>
                  </a:r>
                  <a:r>
                    <a:rPr lang="en-US" altLang="ko-KR" sz="1100" b="1" dirty="0">
                      <a:solidFill>
                        <a:srgbClr val="000066"/>
                      </a:solidFill>
                      <a:latin typeface="맑은 고딕"/>
                      <a:ea typeface="굴림" charset="-127"/>
                    </a:rPr>
                    <a:t>(V/cm)</a:t>
                  </a:r>
                </a:p>
              </p:txBody>
            </p:sp>
            <p:sp>
              <p:nvSpPr>
                <p:cNvPr id="173" name="Line 64"/>
                <p:cNvSpPr>
                  <a:spLocks noChangeShapeType="1"/>
                </p:cNvSpPr>
                <p:nvPr/>
              </p:nvSpPr>
              <p:spPr bwMode="auto">
                <a:xfrm>
                  <a:off x="3667" y="3978"/>
                  <a:ext cx="1" cy="72"/>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74" name="Text Box 66"/>
                <p:cNvSpPr txBox="1">
                  <a:spLocks noChangeArrowheads="1"/>
                </p:cNvSpPr>
                <p:nvPr/>
              </p:nvSpPr>
              <p:spPr bwMode="auto">
                <a:xfrm>
                  <a:off x="7864" y="4028"/>
                  <a:ext cx="1448" cy="173"/>
                </a:xfrm>
                <a:prstGeom prst="rect">
                  <a:avLst/>
                </a:prstGeom>
                <a:noFill/>
                <a:ln w="12700" cap="sq">
                  <a:noFill/>
                  <a:miter lim="800000"/>
                  <a:headEnd type="none" w="sm" len="sm"/>
                  <a:tailEnd type="none" w="sm" len="sm"/>
                </a:ln>
              </p:spPr>
              <p:txBody>
                <a:bodyPr wrap="square">
                  <a:spAutoFit/>
                </a:bodyPr>
                <a:lstStyle/>
                <a:p>
                  <a:pPr eaLnBrk="1" latinLnBrk="1" hangingPunct="1">
                    <a:spcBef>
                      <a:spcPct val="50000"/>
                    </a:spcBef>
                  </a:pPr>
                  <a:r>
                    <a:rPr lang="en-US" altLang="ko-KR" sz="1100" b="1" dirty="0">
                      <a:solidFill>
                        <a:prstClr val="black"/>
                      </a:solidFill>
                      <a:latin typeface="맑은 고딕"/>
                      <a:ea typeface="굴림" charset="-127"/>
                    </a:rPr>
                    <a:t>X (um)</a:t>
                  </a:r>
                </a:p>
              </p:txBody>
            </p:sp>
            <p:sp>
              <p:nvSpPr>
                <p:cNvPr id="175" name="Line 31"/>
                <p:cNvSpPr>
                  <a:spLocks noChangeShapeType="1"/>
                </p:cNvSpPr>
                <p:nvPr/>
              </p:nvSpPr>
              <p:spPr bwMode="auto">
                <a:xfrm>
                  <a:off x="3320" y="2464"/>
                  <a:ext cx="1" cy="1542"/>
                </a:xfrm>
                <a:prstGeom prst="line">
                  <a:avLst/>
                </a:prstGeom>
                <a:noFill/>
                <a:ln w="28575">
                  <a:solidFill>
                    <a:srgbClr val="000066"/>
                  </a:solidFill>
                  <a:prstDash val="dash"/>
                  <a:round/>
                  <a:headEnd/>
                  <a:tailEnd/>
                </a:ln>
              </p:spPr>
              <p:txBody>
                <a:bodyPr/>
                <a:lstStyle/>
                <a:p>
                  <a:pPr eaLnBrk="1" latinLnBrk="1" hangingPunct="1"/>
                  <a:endParaRPr kumimoji="1" lang="ko-KR" altLang="en-US" b="1">
                    <a:solidFill>
                      <a:prstClr val="black"/>
                    </a:solidFill>
                    <a:latin typeface="맑은 고딕"/>
                    <a:ea typeface="굴림" charset="-127"/>
                  </a:endParaRPr>
                </a:p>
              </p:txBody>
            </p:sp>
          </p:grpSp>
          <p:sp>
            <p:nvSpPr>
              <p:cNvPr id="145" name="Line 64"/>
              <p:cNvSpPr>
                <a:spLocks noChangeShapeType="1"/>
              </p:cNvSpPr>
              <p:nvPr/>
            </p:nvSpPr>
            <p:spPr bwMode="auto">
              <a:xfrm rot="5400000">
                <a:off x="5732075" y="3455999"/>
                <a:ext cx="465" cy="108604"/>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46" name="Line 64"/>
              <p:cNvSpPr>
                <a:spLocks noChangeShapeType="1"/>
              </p:cNvSpPr>
              <p:nvPr/>
            </p:nvSpPr>
            <p:spPr bwMode="auto">
              <a:xfrm rot="5400000">
                <a:off x="5732075" y="3830328"/>
                <a:ext cx="465" cy="108604"/>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47" name="Line 64"/>
              <p:cNvSpPr>
                <a:spLocks noChangeShapeType="1"/>
              </p:cNvSpPr>
              <p:nvPr/>
            </p:nvSpPr>
            <p:spPr bwMode="auto">
              <a:xfrm rot="5400000">
                <a:off x="5732075" y="4209886"/>
                <a:ext cx="465" cy="108604"/>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48" name="Line 64"/>
              <p:cNvSpPr>
                <a:spLocks noChangeShapeType="1"/>
              </p:cNvSpPr>
              <p:nvPr/>
            </p:nvSpPr>
            <p:spPr bwMode="auto">
              <a:xfrm rot="5400000">
                <a:off x="5732075" y="4589075"/>
                <a:ext cx="465" cy="108604"/>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49" name="Line 64"/>
              <p:cNvSpPr>
                <a:spLocks noChangeShapeType="1"/>
              </p:cNvSpPr>
              <p:nvPr/>
            </p:nvSpPr>
            <p:spPr bwMode="auto">
              <a:xfrm rot="5400000">
                <a:off x="5732075" y="4958641"/>
                <a:ext cx="465" cy="108604"/>
              </a:xfrm>
              <a:prstGeom prst="line">
                <a:avLst/>
              </a:prstGeom>
              <a:noFill/>
              <a:ln w="19050">
                <a:solidFill>
                  <a:schemeClr val="tx1"/>
                </a:solidFill>
                <a:round/>
                <a:headEnd/>
                <a:tailEnd/>
              </a:ln>
            </p:spPr>
            <p:txBody>
              <a:bodyPr/>
              <a:lstStyle/>
              <a:p>
                <a:pPr eaLnBrk="1" latinLnBrk="1" hangingPunct="1"/>
                <a:endParaRPr kumimoji="1" lang="ko-KR" altLang="en-US" b="1">
                  <a:solidFill>
                    <a:prstClr val="black"/>
                  </a:solidFill>
                  <a:latin typeface="맑은 고딕"/>
                  <a:ea typeface="굴림" charset="-127"/>
                </a:endParaRPr>
              </a:p>
            </p:txBody>
          </p:sp>
          <p:sp>
            <p:nvSpPr>
              <p:cNvPr id="150" name="Text Box 42"/>
              <p:cNvSpPr txBox="1">
                <a:spLocks noChangeArrowheads="1"/>
              </p:cNvSpPr>
              <p:nvPr/>
            </p:nvSpPr>
            <p:spPr bwMode="auto">
              <a:xfrm rot="5400000">
                <a:off x="5443217" y="3760101"/>
                <a:ext cx="266420" cy="261610"/>
              </a:xfrm>
              <a:prstGeom prst="rect">
                <a:avLst/>
              </a:prstGeom>
              <a:noFill/>
              <a:ln w="9525">
                <a:noFill/>
                <a:miter lim="800000"/>
                <a:headEnd/>
                <a:tailEnd/>
              </a:ln>
            </p:spPr>
            <p:txBody>
              <a:bodyPr wrap="none">
                <a:spAutoFit/>
              </a:bodyPr>
              <a:lstStyle/>
              <a:p>
                <a:pPr eaLnBrk="1" latinLnBrk="1" hangingPunct="1"/>
                <a:r>
                  <a:rPr kumimoji="1" lang="en-US" altLang="ko-KR" sz="1100" b="1" dirty="0" smtClean="0">
                    <a:solidFill>
                      <a:prstClr val="black"/>
                    </a:solidFill>
                    <a:latin typeface="맑은 고딕"/>
                    <a:ea typeface="굴림" charset="-127"/>
                  </a:rPr>
                  <a:t>3</a:t>
                </a:r>
                <a:endParaRPr lang="en-US" altLang="ko-KR" sz="1100" b="1" dirty="0">
                  <a:solidFill>
                    <a:prstClr val="black"/>
                  </a:solidFill>
                  <a:latin typeface="맑은 고딕"/>
                  <a:ea typeface="굴림" charset="-127"/>
                </a:endParaRPr>
              </a:p>
            </p:txBody>
          </p:sp>
          <p:sp>
            <p:nvSpPr>
              <p:cNvPr id="151" name="Text Box 42"/>
              <p:cNvSpPr txBox="1">
                <a:spLocks noChangeArrowheads="1"/>
              </p:cNvSpPr>
              <p:nvPr/>
            </p:nvSpPr>
            <p:spPr bwMode="auto">
              <a:xfrm rot="5400000">
                <a:off x="5433691" y="4122907"/>
                <a:ext cx="266420" cy="261610"/>
              </a:xfrm>
              <a:prstGeom prst="rect">
                <a:avLst/>
              </a:prstGeom>
              <a:noFill/>
              <a:ln w="9525">
                <a:noFill/>
                <a:miter lim="800000"/>
                <a:headEnd/>
                <a:tailEnd/>
              </a:ln>
            </p:spPr>
            <p:txBody>
              <a:bodyPr wrap="none">
                <a:spAutoFit/>
              </a:bodyPr>
              <a:lstStyle/>
              <a:p>
                <a:pPr eaLnBrk="1" latinLnBrk="1" hangingPunct="1"/>
                <a:r>
                  <a:rPr kumimoji="1" lang="en-US" altLang="ko-KR" sz="1100" b="1" dirty="0" smtClean="0">
                    <a:solidFill>
                      <a:prstClr val="black"/>
                    </a:solidFill>
                    <a:latin typeface="맑은 고딕"/>
                    <a:ea typeface="굴림" charset="-127"/>
                  </a:rPr>
                  <a:t>4</a:t>
                </a:r>
                <a:endParaRPr lang="en-US" altLang="ko-KR" sz="1100" b="1" dirty="0">
                  <a:solidFill>
                    <a:prstClr val="black"/>
                  </a:solidFill>
                  <a:latin typeface="맑은 고딕"/>
                  <a:ea typeface="굴림" charset="-127"/>
                </a:endParaRPr>
              </a:p>
            </p:txBody>
          </p:sp>
          <p:sp>
            <p:nvSpPr>
              <p:cNvPr id="152" name="Text Box 42"/>
              <p:cNvSpPr txBox="1">
                <a:spLocks noChangeArrowheads="1"/>
              </p:cNvSpPr>
              <p:nvPr/>
            </p:nvSpPr>
            <p:spPr bwMode="auto">
              <a:xfrm rot="5400000">
                <a:off x="5433691" y="4521051"/>
                <a:ext cx="266420" cy="261610"/>
              </a:xfrm>
              <a:prstGeom prst="rect">
                <a:avLst/>
              </a:prstGeom>
              <a:noFill/>
              <a:ln w="9525">
                <a:noFill/>
                <a:miter lim="800000"/>
                <a:headEnd/>
                <a:tailEnd/>
              </a:ln>
            </p:spPr>
            <p:txBody>
              <a:bodyPr wrap="none">
                <a:spAutoFit/>
              </a:bodyPr>
              <a:lstStyle/>
              <a:p>
                <a:pPr eaLnBrk="1" latinLnBrk="1" hangingPunct="1"/>
                <a:r>
                  <a:rPr kumimoji="1" lang="en-US" altLang="ko-KR" sz="1100" b="1" dirty="0" smtClean="0">
                    <a:solidFill>
                      <a:prstClr val="black"/>
                    </a:solidFill>
                    <a:latin typeface="맑은 고딕"/>
                    <a:ea typeface="굴림" charset="-127"/>
                  </a:rPr>
                  <a:t>5</a:t>
                </a:r>
                <a:endParaRPr lang="en-US" altLang="ko-KR" sz="1100" b="1" dirty="0">
                  <a:solidFill>
                    <a:prstClr val="black"/>
                  </a:solidFill>
                  <a:latin typeface="맑은 고딕"/>
                  <a:ea typeface="굴림" charset="-127"/>
                </a:endParaRPr>
              </a:p>
            </p:txBody>
          </p:sp>
          <p:sp>
            <p:nvSpPr>
              <p:cNvPr id="153" name="Text Box 42"/>
              <p:cNvSpPr txBox="1">
                <a:spLocks noChangeArrowheads="1"/>
              </p:cNvSpPr>
              <p:nvPr/>
            </p:nvSpPr>
            <p:spPr bwMode="auto">
              <a:xfrm rot="5400000">
                <a:off x="5433691" y="4871565"/>
                <a:ext cx="266420" cy="261610"/>
              </a:xfrm>
              <a:prstGeom prst="rect">
                <a:avLst/>
              </a:prstGeom>
              <a:noFill/>
              <a:ln w="9525">
                <a:noFill/>
                <a:miter lim="800000"/>
                <a:headEnd/>
                <a:tailEnd/>
              </a:ln>
            </p:spPr>
            <p:txBody>
              <a:bodyPr wrap="none">
                <a:spAutoFit/>
              </a:bodyPr>
              <a:lstStyle/>
              <a:p>
                <a:pPr eaLnBrk="1" latinLnBrk="1" hangingPunct="1"/>
                <a:r>
                  <a:rPr kumimoji="1" lang="en-US" altLang="ko-KR" sz="1100" b="1" dirty="0" smtClean="0">
                    <a:solidFill>
                      <a:prstClr val="black"/>
                    </a:solidFill>
                    <a:latin typeface="맑은 고딕"/>
                    <a:ea typeface="굴림" charset="-127"/>
                  </a:rPr>
                  <a:t>6</a:t>
                </a:r>
                <a:endParaRPr lang="en-US" altLang="ko-KR" sz="1100" b="1" dirty="0">
                  <a:solidFill>
                    <a:prstClr val="black"/>
                  </a:solidFill>
                  <a:latin typeface="맑은 고딕"/>
                  <a:ea typeface="굴림" charset="-127"/>
                </a:endParaRPr>
              </a:p>
            </p:txBody>
          </p:sp>
          <p:sp>
            <p:nvSpPr>
              <p:cNvPr id="154" name="Line 55"/>
              <p:cNvSpPr>
                <a:spLocks noChangeShapeType="1"/>
              </p:cNvSpPr>
              <p:nvPr/>
            </p:nvSpPr>
            <p:spPr bwMode="auto">
              <a:xfrm rot="5400000" flipH="1">
                <a:off x="7056523" y="3762637"/>
                <a:ext cx="287860" cy="215701"/>
              </a:xfrm>
              <a:prstGeom prst="line">
                <a:avLst/>
              </a:prstGeom>
              <a:noFill/>
              <a:ln w="12700" cap="sq">
                <a:solidFill>
                  <a:schemeClr val="tx1"/>
                </a:solidFill>
                <a:round/>
                <a:headEnd type="none" w="sm" len="sm"/>
                <a:tailEnd type="triangle" w="sm" len="sm"/>
              </a:ln>
            </p:spPr>
            <p:txBody>
              <a:bodyPr wrap="none"/>
              <a:lstStyle/>
              <a:p>
                <a:pPr eaLnBrk="1" latinLnBrk="1" hangingPunct="1"/>
                <a:endParaRPr kumimoji="1" lang="ko-KR" altLang="en-US" b="1">
                  <a:solidFill>
                    <a:prstClr val="black"/>
                  </a:solidFill>
                  <a:latin typeface="맑은 고딕"/>
                  <a:ea typeface="굴림" charset="-127"/>
                </a:endParaRPr>
              </a:p>
            </p:txBody>
          </p:sp>
        </p:grpSp>
        <p:cxnSp>
          <p:nvCxnSpPr>
            <p:cNvPr id="143" name="직선 연결선 142"/>
            <p:cNvCxnSpPr/>
            <p:nvPr/>
          </p:nvCxnSpPr>
          <p:spPr>
            <a:xfrm rot="5400000">
              <a:off x="1664289" y="4022928"/>
              <a:ext cx="2484000" cy="0"/>
            </a:xfrm>
            <a:prstGeom prst="line">
              <a:avLst/>
            </a:prstGeom>
            <a:ln w="28575">
              <a:solidFill>
                <a:srgbClr val="000066"/>
              </a:solidFill>
              <a:prstDash val="dash"/>
            </a:ln>
          </p:spPr>
          <p:style>
            <a:lnRef idx="1">
              <a:schemeClr val="accent1"/>
            </a:lnRef>
            <a:fillRef idx="0">
              <a:schemeClr val="accent1"/>
            </a:fillRef>
            <a:effectRef idx="0">
              <a:schemeClr val="accent1"/>
            </a:effectRef>
            <a:fontRef idx="minor">
              <a:schemeClr val="tx1"/>
            </a:fontRef>
          </p:style>
        </p:cxnSp>
      </p:grpSp>
      <p:grpSp>
        <p:nvGrpSpPr>
          <p:cNvPr id="176" name="그룹 99"/>
          <p:cNvGrpSpPr/>
          <p:nvPr/>
        </p:nvGrpSpPr>
        <p:grpSpPr>
          <a:xfrm>
            <a:off x="2981750" y="3662295"/>
            <a:ext cx="1583856" cy="1349629"/>
            <a:chOff x="2172492" y="2852936"/>
            <a:chExt cx="1583856" cy="1349629"/>
          </a:xfrm>
        </p:grpSpPr>
        <p:sp>
          <p:nvSpPr>
            <p:cNvPr id="177" name="타원 176"/>
            <p:cNvSpPr/>
            <p:nvPr/>
          </p:nvSpPr>
          <p:spPr>
            <a:xfrm>
              <a:off x="2454508" y="3459067"/>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78" name="타원 177"/>
            <p:cNvSpPr/>
            <p:nvPr/>
          </p:nvSpPr>
          <p:spPr>
            <a:xfrm>
              <a:off x="2603725" y="3627374"/>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79" name="타원 178"/>
            <p:cNvSpPr/>
            <p:nvPr/>
          </p:nvSpPr>
          <p:spPr>
            <a:xfrm>
              <a:off x="2736525" y="3459067"/>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0" name="타원 179"/>
            <p:cNvSpPr/>
            <p:nvPr/>
          </p:nvSpPr>
          <p:spPr>
            <a:xfrm>
              <a:off x="2752943" y="3795683"/>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1" name="타원 180"/>
            <p:cNvSpPr/>
            <p:nvPr/>
          </p:nvSpPr>
          <p:spPr>
            <a:xfrm>
              <a:off x="3018541" y="3618115"/>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2" name="타원 181"/>
            <p:cNvSpPr/>
            <p:nvPr/>
          </p:nvSpPr>
          <p:spPr>
            <a:xfrm>
              <a:off x="3018541" y="3300017"/>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3" name="타원 182"/>
            <p:cNvSpPr/>
            <p:nvPr/>
          </p:nvSpPr>
          <p:spPr>
            <a:xfrm>
              <a:off x="2172492" y="3379542"/>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4" name="타원 183"/>
            <p:cNvSpPr/>
            <p:nvPr/>
          </p:nvSpPr>
          <p:spPr>
            <a:xfrm>
              <a:off x="2454508" y="3140968"/>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5" name="타원 184"/>
            <p:cNvSpPr/>
            <p:nvPr/>
          </p:nvSpPr>
          <p:spPr>
            <a:xfrm>
              <a:off x="2807029" y="3140968"/>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6" name="타원 185"/>
            <p:cNvSpPr/>
            <p:nvPr/>
          </p:nvSpPr>
          <p:spPr>
            <a:xfrm>
              <a:off x="2902159" y="3963991"/>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7" name="타원 186"/>
            <p:cNvSpPr/>
            <p:nvPr/>
          </p:nvSpPr>
          <p:spPr>
            <a:xfrm>
              <a:off x="3300557" y="3140968"/>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8" name="타원 187"/>
            <p:cNvSpPr/>
            <p:nvPr/>
          </p:nvSpPr>
          <p:spPr>
            <a:xfrm>
              <a:off x="3184796" y="2924944"/>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89" name="타원 188"/>
            <p:cNvSpPr/>
            <p:nvPr/>
          </p:nvSpPr>
          <p:spPr>
            <a:xfrm>
              <a:off x="3544836" y="2852936"/>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grpSp>
      <p:grpSp>
        <p:nvGrpSpPr>
          <p:cNvPr id="190" name="그룹 104"/>
          <p:cNvGrpSpPr/>
          <p:nvPr/>
        </p:nvGrpSpPr>
        <p:grpSpPr>
          <a:xfrm>
            <a:off x="107504" y="2155088"/>
            <a:ext cx="2911312" cy="3996957"/>
            <a:chOff x="107504" y="2174833"/>
            <a:chExt cx="2911312" cy="3996957"/>
          </a:xfrm>
        </p:grpSpPr>
        <p:grpSp>
          <p:nvGrpSpPr>
            <p:cNvPr id="191" name="그룹 98"/>
            <p:cNvGrpSpPr/>
            <p:nvPr/>
          </p:nvGrpSpPr>
          <p:grpSpPr>
            <a:xfrm>
              <a:off x="2797779" y="4991460"/>
              <a:ext cx="221037" cy="1180330"/>
              <a:chOff x="2797779" y="4162356"/>
              <a:chExt cx="221037" cy="1180330"/>
            </a:xfrm>
          </p:grpSpPr>
          <p:sp>
            <p:nvSpPr>
              <p:cNvPr id="199" name="타원 198"/>
              <p:cNvSpPr/>
              <p:nvPr/>
            </p:nvSpPr>
            <p:spPr>
              <a:xfrm>
                <a:off x="2807304" y="4791933"/>
                <a:ext cx="211512" cy="238574"/>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200" name="타원 199"/>
              <p:cNvSpPr/>
              <p:nvPr/>
            </p:nvSpPr>
            <p:spPr>
              <a:xfrm>
                <a:off x="2797779" y="4492885"/>
                <a:ext cx="211512" cy="238574"/>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cxnSp>
            <p:nvCxnSpPr>
              <p:cNvPr id="201" name="직선 화살표 연결선 71"/>
              <p:cNvCxnSpPr/>
              <p:nvPr/>
            </p:nvCxnSpPr>
            <p:spPr>
              <a:xfrm rot="5400000" flipH="1" flipV="1">
                <a:off x="2744504" y="4320609"/>
                <a:ext cx="318062" cy="15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2" name="직선 화살표 연결선 72"/>
              <p:cNvCxnSpPr/>
              <p:nvPr/>
            </p:nvCxnSpPr>
            <p:spPr>
              <a:xfrm rot="16200000" flipH="1">
                <a:off x="2742896" y="5179908"/>
                <a:ext cx="324000" cy="15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192" name="그룹 97"/>
            <p:cNvGrpSpPr/>
            <p:nvPr/>
          </p:nvGrpSpPr>
          <p:grpSpPr>
            <a:xfrm>
              <a:off x="107504" y="2174833"/>
              <a:ext cx="2592287" cy="3307406"/>
              <a:chOff x="107504" y="1345729"/>
              <a:chExt cx="2592287" cy="3307406"/>
            </a:xfrm>
          </p:grpSpPr>
          <p:sp>
            <p:nvSpPr>
              <p:cNvPr id="193" name="자유형 192"/>
              <p:cNvSpPr/>
              <p:nvPr/>
            </p:nvSpPr>
            <p:spPr>
              <a:xfrm>
                <a:off x="683568" y="1863022"/>
                <a:ext cx="2016223" cy="2790113"/>
              </a:xfrm>
              <a:custGeom>
                <a:avLst/>
                <a:gdLst>
                  <a:gd name="connsiteX0" fmla="*/ 0 w 2223912"/>
                  <a:gd name="connsiteY0" fmla="*/ 11289 h 3048000"/>
                  <a:gd name="connsiteX1" fmla="*/ 56445 w 2223912"/>
                  <a:gd name="connsiteY1" fmla="*/ 0 h 3048000"/>
                  <a:gd name="connsiteX2" fmla="*/ 282223 w 2223912"/>
                  <a:gd name="connsiteY2" fmla="*/ 22578 h 3048000"/>
                  <a:gd name="connsiteX3" fmla="*/ 327378 w 2223912"/>
                  <a:gd name="connsiteY3" fmla="*/ 56444 h 3048000"/>
                  <a:gd name="connsiteX4" fmla="*/ 361245 w 2223912"/>
                  <a:gd name="connsiteY4" fmla="*/ 67733 h 3048000"/>
                  <a:gd name="connsiteX5" fmla="*/ 406400 w 2223912"/>
                  <a:gd name="connsiteY5" fmla="*/ 101600 h 3048000"/>
                  <a:gd name="connsiteX6" fmla="*/ 474134 w 2223912"/>
                  <a:gd name="connsiteY6" fmla="*/ 158044 h 3048000"/>
                  <a:gd name="connsiteX7" fmla="*/ 496712 w 2223912"/>
                  <a:gd name="connsiteY7" fmla="*/ 225778 h 3048000"/>
                  <a:gd name="connsiteX8" fmla="*/ 508000 w 2223912"/>
                  <a:gd name="connsiteY8" fmla="*/ 259644 h 3048000"/>
                  <a:gd name="connsiteX9" fmla="*/ 519289 w 2223912"/>
                  <a:gd name="connsiteY9" fmla="*/ 327378 h 3048000"/>
                  <a:gd name="connsiteX10" fmla="*/ 508000 w 2223912"/>
                  <a:gd name="connsiteY10" fmla="*/ 406400 h 3048000"/>
                  <a:gd name="connsiteX11" fmla="*/ 440267 w 2223912"/>
                  <a:gd name="connsiteY11" fmla="*/ 462844 h 3048000"/>
                  <a:gd name="connsiteX12" fmla="*/ 372534 w 2223912"/>
                  <a:gd name="connsiteY12" fmla="*/ 519289 h 3048000"/>
                  <a:gd name="connsiteX13" fmla="*/ 349956 w 2223912"/>
                  <a:gd name="connsiteY13" fmla="*/ 553156 h 3048000"/>
                  <a:gd name="connsiteX14" fmla="*/ 316089 w 2223912"/>
                  <a:gd name="connsiteY14" fmla="*/ 575733 h 3048000"/>
                  <a:gd name="connsiteX15" fmla="*/ 282223 w 2223912"/>
                  <a:gd name="connsiteY15" fmla="*/ 609600 h 3048000"/>
                  <a:gd name="connsiteX16" fmla="*/ 270934 w 2223912"/>
                  <a:gd name="connsiteY16" fmla="*/ 880533 h 3048000"/>
                  <a:gd name="connsiteX17" fmla="*/ 316089 w 2223912"/>
                  <a:gd name="connsiteY17" fmla="*/ 948267 h 3048000"/>
                  <a:gd name="connsiteX18" fmla="*/ 383823 w 2223912"/>
                  <a:gd name="connsiteY18" fmla="*/ 993422 h 3048000"/>
                  <a:gd name="connsiteX19" fmla="*/ 417689 w 2223912"/>
                  <a:gd name="connsiteY19" fmla="*/ 1016000 h 3048000"/>
                  <a:gd name="connsiteX20" fmla="*/ 462845 w 2223912"/>
                  <a:gd name="connsiteY20" fmla="*/ 1027289 h 3048000"/>
                  <a:gd name="connsiteX21" fmla="*/ 1038578 w 2223912"/>
                  <a:gd name="connsiteY21" fmla="*/ 1027289 h 3048000"/>
                  <a:gd name="connsiteX22" fmla="*/ 1106312 w 2223912"/>
                  <a:gd name="connsiteY22" fmla="*/ 1049867 h 3048000"/>
                  <a:gd name="connsiteX23" fmla="*/ 1140178 w 2223912"/>
                  <a:gd name="connsiteY23" fmla="*/ 1083733 h 3048000"/>
                  <a:gd name="connsiteX24" fmla="*/ 1151467 w 2223912"/>
                  <a:gd name="connsiteY24" fmla="*/ 1117600 h 3048000"/>
                  <a:gd name="connsiteX25" fmla="*/ 1174045 w 2223912"/>
                  <a:gd name="connsiteY25" fmla="*/ 1151467 h 3048000"/>
                  <a:gd name="connsiteX26" fmla="*/ 1196623 w 2223912"/>
                  <a:gd name="connsiteY26" fmla="*/ 1230489 h 3048000"/>
                  <a:gd name="connsiteX27" fmla="*/ 1174045 w 2223912"/>
                  <a:gd name="connsiteY27" fmla="*/ 1411111 h 3048000"/>
                  <a:gd name="connsiteX28" fmla="*/ 1151467 w 2223912"/>
                  <a:gd name="connsiteY28" fmla="*/ 1444978 h 3048000"/>
                  <a:gd name="connsiteX29" fmla="*/ 1117600 w 2223912"/>
                  <a:gd name="connsiteY29" fmla="*/ 1478844 h 3048000"/>
                  <a:gd name="connsiteX30" fmla="*/ 1072445 w 2223912"/>
                  <a:gd name="connsiteY30" fmla="*/ 1546578 h 3048000"/>
                  <a:gd name="connsiteX31" fmla="*/ 1049867 w 2223912"/>
                  <a:gd name="connsiteY31" fmla="*/ 1614311 h 3048000"/>
                  <a:gd name="connsiteX32" fmla="*/ 1016000 w 2223912"/>
                  <a:gd name="connsiteY32" fmla="*/ 1682044 h 3048000"/>
                  <a:gd name="connsiteX33" fmla="*/ 1004712 w 2223912"/>
                  <a:gd name="connsiteY33" fmla="*/ 1749778 h 3048000"/>
                  <a:gd name="connsiteX34" fmla="*/ 982134 w 2223912"/>
                  <a:gd name="connsiteY34" fmla="*/ 1817511 h 3048000"/>
                  <a:gd name="connsiteX35" fmla="*/ 1004712 w 2223912"/>
                  <a:gd name="connsiteY35" fmla="*/ 1975556 h 3048000"/>
                  <a:gd name="connsiteX36" fmla="*/ 1027289 w 2223912"/>
                  <a:gd name="connsiteY36" fmla="*/ 2009422 h 3048000"/>
                  <a:gd name="connsiteX37" fmla="*/ 1049867 w 2223912"/>
                  <a:gd name="connsiteY37" fmla="*/ 2077156 h 3048000"/>
                  <a:gd name="connsiteX38" fmla="*/ 1117600 w 2223912"/>
                  <a:gd name="connsiteY38" fmla="*/ 2122311 h 3048000"/>
                  <a:gd name="connsiteX39" fmla="*/ 1151467 w 2223912"/>
                  <a:gd name="connsiteY39" fmla="*/ 2144889 h 3048000"/>
                  <a:gd name="connsiteX40" fmla="*/ 1185334 w 2223912"/>
                  <a:gd name="connsiteY40" fmla="*/ 2156178 h 3048000"/>
                  <a:gd name="connsiteX41" fmla="*/ 1309512 w 2223912"/>
                  <a:gd name="connsiteY41" fmla="*/ 2144889 h 3048000"/>
                  <a:gd name="connsiteX42" fmla="*/ 1377245 w 2223912"/>
                  <a:gd name="connsiteY42" fmla="*/ 2122311 h 3048000"/>
                  <a:gd name="connsiteX43" fmla="*/ 1659467 w 2223912"/>
                  <a:gd name="connsiteY43" fmla="*/ 2133600 h 3048000"/>
                  <a:gd name="connsiteX44" fmla="*/ 1783645 w 2223912"/>
                  <a:gd name="connsiteY44" fmla="*/ 2167467 h 3048000"/>
                  <a:gd name="connsiteX45" fmla="*/ 1817512 w 2223912"/>
                  <a:gd name="connsiteY45" fmla="*/ 2178756 h 3048000"/>
                  <a:gd name="connsiteX46" fmla="*/ 1851378 w 2223912"/>
                  <a:gd name="connsiteY46" fmla="*/ 2246489 h 3048000"/>
                  <a:gd name="connsiteX47" fmla="*/ 1885245 w 2223912"/>
                  <a:gd name="connsiteY47" fmla="*/ 2314222 h 3048000"/>
                  <a:gd name="connsiteX48" fmla="*/ 1885245 w 2223912"/>
                  <a:gd name="connsiteY48" fmla="*/ 2607733 h 3048000"/>
                  <a:gd name="connsiteX49" fmla="*/ 1828800 w 2223912"/>
                  <a:gd name="connsiteY49" fmla="*/ 2709333 h 3048000"/>
                  <a:gd name="connsiteX50" fmla="*/ 1806223 w 2223912"/>
                  <a:gd name="connsiteY50" fmla="*/ 2743200 h 3048000"/>
                  <a:gd name="connsiteX51" fmla="*/ 1817512 w 2223912"/>
                  <a:gd name="connsiteY51" fmla="*/ 2923822 h 3048000"/>
                  <a:gd name="connsiteX52" fmla="*/ 1828800 w 2223912"/>
                  <a:gd name="connsiteY52" fmla="*/ 2957689 h 3048000"/>
                  <a:gd name="connsiteX53" fmla="*/ 1862667 w 2223912"/>
                  <a:gd name="connsiteY53" fmla="*/ 2991556 h 3048000"/>
                  <a:gd name="connsiteX54" fmla="*/ 1930400 w 2223912"/>
                  <a:gd name="connsiteY54" fmla="*/ 3002844 h 3048000"/>
                  <a:gd name="connsiteX55" fmla="*/ 1998134 w 2223912"/>
                  <a:gd name="connsiteY55" fmla="*/ 3025422 h 3048000"/>
                  <a:gd name="connsiteX56" fmla="*/ 2077156 w 2223912"/>
                  <a:gd name="connsiteY56" fmla="*/ 3048000 h 3048000"/>
                  <a:gd name="connsiteX57" fmla="*/ 2223912 w 2223912"/>
                  <a:gd name="connsiteY57" fmla="*/ 3036711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23912" h="3048000">
                    <a:moveTo>
                      <a:pt x="0" y="11289"/>
                    </a:moveTo>
                    <a:cubicBezTo>
                      <a:pt x="18815" y="7526"/>
                      <a:pt x="37257" y="0"/>
                      <a:pt x="56445" y="0"/>
                    </a:cubicBezTo>
                    <a:cubicBezTo>
                      <a:pt x="182096" y="0"/>
                      <a:pt x="191617" y="4457"/>
                      <a:pt x="282223" y="22578"/>
                    </a:cubicBezTo>
                    <a:cubicBezTo>
                      <a:pt x="297275" y="33867"/>
                      <a:pt x="311042" y="47109"/>
                      <a:pt x="327378" y="56444"/>
                    </a:cubicBezTo>
                    <a:cubicBezTo>
                      <a:pt x="337710" y="62348"/>
                      <a:pt x="350913" y="61829"/>
                      <a:pt x="361245" y="67733"/>
                    </a:cubicBezTo>
                    <a:cubicBezTo>
                      <a:pt x="377581" y="77068"/>
                      <a:pt x="391090" y="90664"/>
                      <a:pt x="406400" y="101600"/>
                    </a:cubicBezTo>
                    <a:cubicBezTo>
                      <a:pt x="461412" y="140894"/>
                      <a:pt x="421423" y="105335"/>
                      <a:pt x="474134" y="158044"/>
                    </a:cubicBezTo>
                    <a:lnTo>
                      <a:pt x="496712" y="225778"/>
                    </a:lnTo>
                    <a:cubicBezTo>
                      <a:pt x="500475" y="237067"/>
                      <a:pt x="506044" y="247907"/>
                      <a:pt x="508000" y="259644"/>
                    </a:cubicBezTo>
                    <a:lnTo>
                      <a:pt x="519289" y="327378"/>
                    </a:lnTo>
                    <a:cubicBezTo>
                      <a:pt x="515526" y="353719"/>
                      <a:pt x="517882" y="381695"/>
                      <a:pt x="508000" y="406400"/>
                    </a:cubicBezTo>
                    <a:cubicBezTo>
                      <a:pt x="498104" y="431139"/>
                      <a:pt x="458894" y="447322"/>
                      <a:pt x="440267" y="462844"/>
                    </a:cubicBezTo>
                    <a:cubicBezTo>
                      <a:pt x="353333" y="535288"/>
                      <a:pt x="456628" y="463225"/>
                      <a:pt x="372534" y="519289"/>
                    </a:cubicBezTo>
                    <a:cubicBezTo>
                      <a:pt x="365008" y="530578"/>
                      <a:pt x="359550" y="543562"/>
                      <a:pt x="349956" y="553156"/>
                    </a:cubicBezTo>
                    <a:cubicBezTo>
                      <a:pt x="340362" y="562750"/>
                      <a:pt x="326512" y="567047"/>
                      <a:pt x="316089" y="575733"/>
                    </a:cubicBezTo>
                    <a:cubicBezTo>
                      <a:pt x="303824" y="585953"/>
                      <a:pt x="293512" y="598311"/>
                      <a:pt x="282223" y="609600"/>
                    </a:cubicBezTo>
                    <a:cubicBezTo>
                      <a:pt x="245678" y="719232"/>
                      <a:pt x="236987" y="717584"/>
                      <a:pt x="270934" y="880533"/>
                    </a:cubicBezTo>
                    <a:cubicBezTo>
                      <a:pt x="276468" y="907098"/>
                      <a:pt x="293511" y="933215"/>
                      <a:pt x="316089" y="948267"/>
                    </a:cubicBezTo>
                    <a:lnTo>
                      <a:pt x="383823" y="993422"/>
                    </a:lnTo>
                    <a:cubicBezTo>
                      <a:pt x="395112" y="1000948"/>
                      <a:pt x="404527" y="1012709"/>
                      <a:pt x="417689" y="1016000"/>
                    </a:cubicBezTo>
                    <a:lnTo>
                      <a:pt x="462845" y="1027289"/>
                    </a:lnTo>
                    <a:cubicBezTo>
                      <a:pt x="706146" y="1012977"/>
                      <a:pt x="743275" y="1005141"/>
                      <a:pt x="1038578" y="1027289"/>
                    </a:cubicBezTo>
                    <a:cubicBezTo>
                      <a:pt x="1062311" y="1029069"/>
                      <a:pt x="1106312" y="1049867"/>
                      <a:pt x="1106312" y="1049867"/>
                    </a:cubicBezTo>
                    <a:cubicBezTo>
                      <a:pt x="1117601" y="1061156"/>
                      <a:pt x="1131322" y="1070450"/>
                      <a:pt x="1140178" y="1083733"/>
                    </a:cubicBezTo>
                    <a:cubicBezTo>
                      <a:pt x="1146779" y="1093634"/>
                      <a:pt x="1146145" y="1106957"/>
                      <a:pt x="1151467" y="1117600"/>
                    </a:cubicBezTo>
                    <a:cubicBezTo>
                      <a:pt x="1157535" y="1129735"/>
                      <a:pt x="1167977" y="1139332"/>
                      <a:pt x="1174045" y="1151467"/>
                    </a:cubicBezTo>
                    <a:cubicBezTo>
                      <a:pt x="1182143" y="1167663"/>
                      <a:pt x="1193006" y="1216020"/>
                      <a:pt x="1196623" y="1230489"/>
                    </a:cubicBezTo>
                    <a:cubicBezTo>
                      <a:pt x="1194468" y="1258500"/>
                      <a:pt x="1198412" y="1362376"/>
                      <a:pt x="1174045" y="1411111"/>
                    </a:cubicBezTo>
                    <a:cubicBezTo>
                      <a:pt x="1167977" y="1423246"/>
                      <a:pt x="1160153" y="1434555"/>
                      <a:pt x="1151467" y="1444978"/>
                    </a:cubicBezTo>
                    <a:cubicBezTo>
                      <a:pt x="1141246" y="1457242"/>
                      <a:pt x="1128889" y="1467555"/>
                      <a:pt x="1117600" y="1478844"/>
                    </a:cubicBezTo>
                    <a:cubicBezTo>
                      <a:pt x="1080260" y="1590875"/>
                      <a:pt x="1142906" y="1419749"/>
                      <a:pt x="1072445" y="1546578"/>
                    </a:cubicBezTo>
                    <a:cubicBezTo>
                      <a:pt x="1060887" y="1567382"/>
                      <a:pt x="1063068" y="1594509"/>
                      <a:pt x="1049867" y="1614311"/>
                    </a:cubicBezTo>
                    <a:cubicBezTo>
                      <a:pt x="1020688" y="1658079"/>
                      <a:pt x="1031580" y="1635307"/>
                      <a:pt x="1016000" y="1682044"/>
                    </a:cubicBezTo>
                    <a:cubicBezTo>
                      <a:pt x="1012237" y="1704622"/>
                      <a:pt x="1010263" y="1727572"/>
                      <a:pt x="1004712" y="1749778"/>
                    </a:cubicBezTo>
                    <a:cubicBezTo>
                      <a:pt x="998940" y="1772866"/>
                      <a:pt x="982134" y="1817511"/>
                      <a:pt x="982134" y="1817511"/>
                    </a:cubicBezTo>
                    <a:cubicBezTo>
                      <a:pt x="983784" y="1832356"/>
                      <a:pt x="993361" y="1945287"/>
                      <a:pt x="1004712" y="1975556"/>
                    </a:cubicBezTo>
                    <a:cubicBezTo>
                      <a:pt x="1009476" y="1988259"/>
                      <a:pt x="1021779" y="1997024"/>
                      <a:pt x="1027289" y="2009422"/>
                    </a:cubicBezTo>
                    <a:cubicBezTo>
                      <a:pt x="1036955" y="2031170"/>
                      <a:pt x="1030065" y="2063955"/>
                      <a:pt x="1049867" y="2077156"/>
                    </a:cubicBezTo>
                    <a:lnTo>
                      <a:pt x="1117600" y="2122311"/>
                    </a:lnTo>
                    <a:cubicBezTo>
                      <a:pt x="1128889" y="2129837"/>
                      <a:pt x="1138596" y="2140599"/>
                      <a:pt x="1151467" y="2144889"/>
                    </a:cubicBezTo>
                    <a:lnTo>
                      <a:pt x="1185334" y="2156178"/>
                    </a:lnTo>
                    <a:cubicBezTo>
                      <a:pt x="1226727" y="2152415"/>
                      <a:pt x="1268581" y="2152112"/>
                      <a:pt x="1309512" y="2144889"/>
                    </a:cubicBezTo>
                    <a:cubicBezTo>
                      <a:pt x="1332949" y="2140753"/>
                      <a:pt x="1377245" y="2122311"/>
                      <a:pt x="1377245" y="2122311"/>
                    </a:cubicBezTo>
                    <a:cubicBezTo>
                      <a:pt x="1471319" y="2126074"/>
                      <a:pt x="1565526" y="2127337"/>
                      <a:pt x="1659467" y="2133600"/>
                    </a:cubicBezTo>
                    <a:cubicBezTo>
                      <a:pt x="1699359" y="2136259"/>
                      <a:pt x="1747186" y="2155314"/>
                      <a:pt x="1783645" y="2167467"/>
                    </a:cubicBezTo>
                    <a:lnTo>
                      <a:pt x="1817512" y="2178756"/>
                    </a:lnTo>
                    <a:cubicBezTo>
                      <a:pt x="1845883" y="2263874"/>
                      <a:pt x="1807613" y="2158959"/>
                      <a:pt x="1851378" y="2246489"/>
                    </a:cubicBezTo>
                    <a:cubicBezTo>
                      <a:pt x="1898113" y="2339960"/>
                      <a:pt x="1820544" y="2217173"/>
                      <a:pt x="1885245" y="2314222"/>
                    </a:cubicBezTo>
                    <a:cubicBezTo>
                      <a:pt x="1922915" y="2427233"/>
                      <a:pt x="1904430" y="2358337"/>
                      <a:pt x="1885245" y="2607733"/>
                    </a:cubicBezTo>
                    <a:cubicBezTo>
                      <a:pt x="1882653" y="2641426"/>
                      <a:pt x="1841157" y="2690797"/>
                      <a:pt x="1828800" y="2709333"/>
                    </a:cubicBezTo>
                    <a:lnTo>
                      <a:pt x="1806223" y="2743200"/>
                    </a:lnTo>
                    <a:cubicBezTo>
                      <a:pt x="1809986" y="2803407"/>
                      <a:pt x="1811197" y="2863829"/>
                      <a:pt x="1817512" y="2923822"/>
                    </a:cubicBezTo>
                    <a:cubicBezTo>
                      <a:pt x="1818758" y="2935656"/>
                      <a:pt x="1822199" y="2947788"/>
                      <a:pt x="1828800" y="2957689"/>
                    </a:cubicBezTo>
                    <a:cubicBezTo>
                      <a:pt x="1837656" y="2970973"/>
                      <a:pt x="1848078" y="2985072"/>
                      <a:pt x="1862667" y="2991556"/>
                    </a:cubicBezTo>
                    <a:cubicBezTo>
                      <a:pt x="1883583" y="3000852"/>
                      <a:pt x="1907822" y="2999081"/>
                      <a:pt x="1930400" y="3002844"/>
                    </a:cubicBezTo>
                    <a:cubicBezTo>
                      <a:pt x="1952978" y="3010370"/>
                      <a:pt x="1975045" y="3019650"/>
                      <a:pt x="1998134" y="3025422"/>
                    </a:cubicBezTo>
                    <a:cubicBezTo>
                      <a:pt x="2054833" y="3039597"/>
                      <a:pt x="2028570" y="3031805"/>
                      <a:pt x="2077156" y="3048000"/>
                    </a:cubicBezTo>
                    <a:cubicBezTo>
                      <a:pt x="2216373" y="3036398"/>
                      <a:pt x="2167311" y="3036711"/>
                      <a:pt x="2223912" y="3036711"/>
                    </a:cubicBezTo>
                  </a:path>
                </a:pathLst>
              </a:custGeom>
              <a:ln w="76200">
                <a:solidFill>
                  <a:srgbClr val="FFFF00"/>
                </a:solidFill>
              </a:ln>
            </p:spPr>
            <p:style>
              <a:lnRef idx="3">
                <a:schemeClr val="accent6"/>
              </a:lnRef>
              <a:fillRef idx="0">
                <a:schemeClr val="accent6"/>
              </a:fillRef>
              <a:effectRef idx="2">
                <a:schemeClr val="accent6"/>
              </a:effectRef>
              <a:fontRef idx="minor">
                <a:schemeClr val="tx1"/>
              </a:fontRef>
            </p:style>
            <p:txBody>
              <a:bodyPr rtlCol="0" anchor="ctr"/>
              <a:lstStyle/>
              <a:p>
                <a:pPr algn="ctr" eaLnBrk="1" latinLnBrk="1" hangingPunct="1"/>
                <a:endParaRPr kumimoji="1" lang="ko-KR" altLang="en-US" b="1">
                  <a:solidFill>
                    <a:prstClr val="black"/>
                  </a:solidFill>
                </a:endParaRPr>
              </a:p>
            </p:txBody>
          </p:sp>
          <p:grpSp>
            <p:nvGrpSpPr>
              <p:cNvPr id="194" name="그룹 96"/>
              <p:cNvGrpSpPr/>
              <p:nvPr/>
            </p:nvGrpSpPr>
            <p:grpSpPr>
              <a:xfrm>
                <a:off x="107504" y="1345729"/>
                <a:ext cx="810840" cy="824752"/>
                <a:chOff x="-124940" y="1350003"/>
                <a:chExt cx="940440" cy="878193"/>
              </a:xfrm>
            </p:grpSpPr>
            <p:grpSp>
              <p:nvGrpSpPr>
                <p:cNvPr id="195" name="그룹 93"/>
                <p:cNvGrpSpPr/>
                <p:nvPr/>
              </p:nvGrpSpPr>
              <p:grpSpPr>
                <a:xfrm>
                  <a:off x="-124940" y="1350003"/>
                  <a:ext cx="940440" cy="878193"/>
                  <a:chOff x="53081" y="1340517"/>
                  <a:chExt cx="806091" cy="878193"/>
                </a:xfrm>
              </p:grpSpPr>
              <p:sp>
                <p:nvSpPr>
                  <p:cNvPr id="197" name="포인트가 4개인 별 196"/>
                  <p:cNvSpPr/>
                  <p:nvPr/>
                </p:nvSpPr>
                <p:spPr>
                  <a:xfrm rot="2700000">
                    <a:off x="26028" y="1371375"/>
                    <a:ext cx="864001" cy="802286"/>
                  </a:xfrm>
                  <a:prstGeom prst="star4">
                    <a:avLst/>
                  </a:prstGeom>
                  <a:solidFill>
                    <a:srgbClr val="FFFF00"/>
                  </a:solidFill>
                  <a:ln w="31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latinLnBrk="1" hangingPunct="1"/>
                    <a:endParaRPr kumimoji="1" lang="ko-KR" altLang="en-US" b="1">
                      <a:solidFill>
                        <a:prstClr val="white"/>
                      </a:solidFill>
                    </a:endParaRPr>
                  </a:p>
                </p:txBody>
              </p:sp>
              <p:sp>
                <p:nvSpPr>
                  <p:cNvPr id="198" name="포인트가 4개인 별 197"/>
                  <p:cNvSpPr/>
                  <p:nvPr/>
                </p:nvSpPr>
                <p:spPr>
                  <a:xfrm>
                    <a:off x="53081" y="1354613"/>
                    <a:ext cx="802286" cy="864097"/>
                  </a:xfrm>
                  <a:prstGeom prst="star4">
                    <a:avLst/>
                  </a:prstGeom>
                  <a:solidFill>
                    <a:srgbClr val="FFFF00"/>
                  </a:solidFill>
                  <a:ln w="31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latinLnBrk="1" hangingPunct="1"/>
                    <a:endParaRPr kumimoji="1" lang="ko-KR" altLang="en-US" b="1">
                      <a:solidFill>
                        <a:prstClr val="white"/>
                      </a:solidFill>
                    </a:endParaRPr>
                  </a:p>
                </p:txBody>
              </p:sp>
            </p:grpSp>
            <p:sp>
              <p:nvSpPr>
                <p:cNvPr id="196" name="타원 195"/>
                <p:cNvSpPr/>
                <p:nvPr/>
              </p:nvSpPr>
              <p:spPr>
                <a:xfrm>
                  <a:off x="200219" y="1626682"/>
                  <a:ext cx="288032" cy="29279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grpSp>
        </p:grpSp>
      </p:grpSp>
      <p:sp>
        <p:nvSpPr>
          <p:cNvPr id="203" name="TextBox 202"/>
          <p:cNvSpPr txBox="1"/>
          <p:nvPr/>
        </p:nvSpPr>
        <p:spPr>
          <a:xfrm>
            <a:off x="1187624" y="6217567"/>
            <a:ext cx="3456384" cy="307777"/>
          </a:xfrm>
          <a:prstGeom prst="rect">
            <a:avLst/>
          </a:prstGeom>
          <a:noFill/>
        </p:spPr>
        <p:txBody>
          <a:bodyPr wrap="square" rtlCol="0">
            <a:spAutoFit/>
          </a:bodyPr>
          <a:lstStyle/>
          <a:p>
            <a:pPr algn="ctr" eaLnBrk="1" latinLnBrk="1" hangingPunct="1"/>
            <a:r>
              <a:rPr kumimoji="1" lang="ru-RU" altLang="ko-KR" sz="1400" b="1" dirty="0" smtClean="0">
                <a:solidFill>
                  <a:srgbClr val="000066"/>
                </a:solidFill>
                <a:latin typeface="+mn-ea"/>
                <a:ea typeface="굴림" charset="-127"/>
              </a:rPr>
              <a:t>SiPM</a:t>
            </a:r>
            <a:r>
              <a:rPr kumimoji="1" lang="ko-KR" altLang="en-US" sz="1400" b="1" dirty="0" smtClean="0">
                <a:solidFill>
                  <a:srgbClr val="000066"/>
                </a:solidFill>
                <a:latin typeface="맑은 고딕"/>
                <a:ea typeface="굴림" charset="-127"/>
              </a:rPr>
              <a:t>의 </a:t>
            </a:r>
            <a:r>
              <a:rPr kumimoji="1" lang="en-US" altLang="ko-KR" sz="1400" b="1" dirty="0" smtClean="0">
                <a:solidFill>
                  <a:srgbClr val="000066"/>
                </a:solidFill>
                <a:latin typeface="맑은 고딕"/>
                <a:ea typeface="굴림" charset="-127"/>
              </a:rPr>
              <a:t>Micropixel</a:t>
            </a: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63</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5414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20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2000"/>
                                        <p:tgtEl>
                                          <p:spTgt spid="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2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321203"/>
            <a:ext cx="40576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r>
              <a:rPr lang="en-US" altLang="ko-KR" dirty="0" smtClean="0">
                <a:latin typeface="+mn-lt"/>
              </a:rPr>
              <a:t>Analog Signal</a:t>
            </a:r>
            <a:endParaRPr lang="ko-KR" altLang="en-US" dirty="0">
              <a:latin typeface="+mn-lt"/>
            </a:endParaRPr>
          </a:p>
        </p:txBody>
      </p:sp>
      <p:pic>
        <p:nvPicPr>
          <p:cNvPr id="12" name="Picture 2"/>
          <p:cNvPicPr>
            <a:picLocks noGrp="1" noChangeAspect="1" noChangeArrowheads="1"/>
          </p:cNvPicPr>
          <p:nvPr>
            <p:ph idx="1"/>
          </p:nvPr>
        </p:nvPicPr>
        <p:blipFill>
          <a:blip r:embed="rId3" cstate="print"/>
          <a:srcRect/>
          <a:stretch>
            <a:fillRect/>
          </a:stretch>
        </p:blipFill>
        <p:spPr bwMode="auto">
          <a:xfrm>
            <a:off x="366216" y="1033143"/>
            <a:ext cx="2801120" cy="2712196"/>
          </a:xfrm>
          <a:prstGeom prst="rect">
            <a:avLst/>
          </a:prstGeom>
          <a:noFill/>
          <a:ln w="9525">
            <a:noFill/>
            <a:miter lim="800000"/>
            <a:headEnd/>
            <a:tailEnd/>
          </a:ln>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64</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72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149080"/>
            <a:ext cx="388483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268682" y="2564904"/>
            <a:ext cx="300082" cy="338554"/>
          </a:xfrm>
          <a:prstGeom prst="rect">
            <a:avLst/>
          </a:prstGeom>
          <a:noFill/>
        </p:spPr>
        <p:txBody>
          <a:bodyPr wrap="none" rtlCol="0">
            <a:spAutoFit/>
          </a:bodyPr>
          <a:lstStyle/>
          <a:p>
            <a:r>
              <a:rPr lang="en-US" altLang="ko-KR" sz="1600" b="1" dirty="0" smtClean="0">
                <a:solidFill>
                  <a:srgbClr val="FF0000"/>
                </a:solidFill>
                <a:latin typeface="+mj-lt"/>
                <a:ea typeface="바탕"/>
              </a:rPr>
              <a:t>e</a:t>
            </a:r>
            <a:endParaRPr lang="ko-KR" altLang="en-US" sz="1600" b="1" baseline="-25000" dirty="0">
              <a:solidFill>
                <a:srgbClr val="FF0000"/>
              </a:solidFill>
              <a:latin typeface="+mj-lt"/>
            </a:endParaRPr>
          </a:p>
        </p:txBody>
      </p:sp>
      <p:sp>
        <p:nvSpPr>
          <p:cNvPr id="21" name="TextBox 20"/>
          <p:cNvSpPr txBox="1"/>
          <p:nvPr/>
        </p:nvSpPr>
        <p:spPr>
          <a:xfrm>
            <a:off x="2646009" y="3918247"/>
            <a:ext cx="1961671" cy="461665"/>
          </a:xfrm>
          <a:prstGeom prst="rect">
            <a:avLst/>
          </a:prstGeom>
          <a:noFill/>
          <a:ln w="25400">
            <a:solidFill>
              <a:srgbClr val="66FF33"/>
            </a:solidFill>
          </a:ln>
        </p:spPr>
        <p:txBody>
          <a:bodyPr wrap="square" rtlCol="0">
            <a:spAutoFit/>
          </a:bodyPr>
          <a:lstStyle/>
          <a:p>
            <a:r>
              <a:rPr lang="en-US" altLang="ko-KR" b="1" dirty="0" smtClean="0">
                <a:solidFill>
                  <a:srgbClr val="FF0000"/>
                </a:solidFill>
                <a:latin typeface="+mj-lt"/>
              </a:rPr>
              <a:t>Q = nQ</a:t>
            </a:r>
            <a:r>
              <a:rPr lang="en-US" altLang="ko-KR" b="1" baseline="-25000" dirty="0" smtClean="0">
                <a:solidFill>
                  <a:srgbClr val="FF0000"/>
                </a:solidFill>
                <a:latin typeface="+mj-lt"/>
              </a:rPr>
              <a:t>1 </a:t>
            </a:r>
            <a:r>
              <a:rPr lang="en-US" altLang="ko-KR" b="1" dirty="0" smtClean="0">
                <a:solidFill>
                  <a:srgbClr val="FF0000"/>
                </a:solidFill>
                <a:latin typeface="+mj-lt"/>
              </a:rPr>
              <a:t>?</a:t>
            </a:r>
            <a:r>
              <a:rPr lang="en-US" altLang="ko-KR" b="1" baseline="-25000" dirty="0" smtClean="0">
                <a:solidFill>
                  <a:srgbClr val="FF0000"/>
                </a:solidFill>
                <a:latin typeface="+mj-lt"/>
              </a:rPr>
              <a:t> </a:t>
            </a:r>
            <a:endParaRPr lang="ko-KR" altLang="en-US" b="1" baseline="-25000" dirty="0">
              <a:solidFill>
                <a:srgbClr val="FF0000"/>
              </a:solidFill>
              <a:latin typeface="+mj-lt"/>
            </a:endParaRPr>
          </a:p>
        </p:txBody>
      </p:sp>
      <p:sp>
        <p:nvSpPr>
          <p:cNvPr id="22" name="TextBox 21"/>
          <p:cNvSpPr txBox="1"/>
          <p:nvPr/>
        </p:nvSpPr>
        <p:spPr>
          <a:xfrm>
            <a:off x="6588224" y="2564904"/>
            <a:ext cx="359394" cy="338554"/>
          </a:xfrm>
          <a:prstGeom prst="rect">
            <a:avLst/>
          </a:prstGeom>
          <a:noFill/>
        </p:spPr>
        <p:txBody>
          <a:bodyPr wrap="none" rtlCol="0">
            <a:spAutoFit/>
          </a:bodyPr>
          <a:lstStyle/>
          <a:p>
            <a:r>
              <a:rPr lang="en-US" altLang="ko-KR" sz="1600" b="1" dirty="0" smtClean="0">
                <a:solidFill>
                  <a:srgbClr val="FF0000"/>
                </a:solidFill>
                <a:latin typeface="+mj-lt"/>
                <a:ea typeface="바탕"/>
              </a:rPr>
              <a:t>e</a:t>
            </a:r>
            <a:r>
              <a:rPr lang="en-US" altLang="ko-KR" sz="1600" b="1" baseline="-25000" dirty="0" smtClean="0">
                <a:solidFill>
                  <a:srgbClr val="FF0000"/>
                </a:solidFill>
                <a:latin typeface="+mj-lt"/>
              </a:rPr>
              <a:t> </a:t>
            </a:r>
            <a:endParaRPr lang="ko-KR" altLang="en-US" sz="1600" b="1" baseline="-25000" dirty="0">
              <a:solidFill>
                <a:srgbClr val="FF0000"/>
              </a:solidFill>
              <a:latin typeface="+mj-lt"/>
            </a:endParaRPr>
          </a:p>
        </p:txBody>
      </p:sp>
      <p:sp>
        <p:nvSpPr>
          <p:cNvPr id="23" name="TextBox 22"/>
          <p:cNvSpPr txBox="1"/>
          <p:nvPr/>
        </p:nvSpPr>
        <p:spPr>
          <a:xfrm>
            <a:off x="4008218" y="5097522"/>
            <a:ext cx="407484" cy="338554"/>
          </a:xfrm>
          <a:prstGeom prst="rect">
            <a:avLst/>
          </a:prstGeom>
          <a:noFill/>
          <a:ln w="25400">
            <a:solidFill>
              <a:srgbClr val="66FF33"/>
            </a:solidFill>
          </a:ln>
        </p:spPr>
        <p:txBody>
          <a:bodyPr wrap="none" rtlCol="0">
            <a:spAutoFit/>
          </a:bodyPr>
          <a:lstStyle/>
          <a:p>
            <a:r>
              <a:rPr lang="en-US" altLang="ko-KR" sz="1600" b="1" dirty="0" smtClean="0">
                <a:solidFill>
                  <a:srgbClr val="FF0000"/>
                </a:solidFill>
                <a:latin typeface="+mj-lt"/>
                <a:ea typeface="바탕"/>
              </a:rPr>
              <a:t>ne</a:t>
            </a:r>
            <a:endParaRPr lang="ko-KR" altLang="en-US" sz="1600" b="1" baseline="-25000" dirty="0">
              <a:solidFill>
                <a:srgbClr val="FF0000"/>
              </a:solidFill>
              <a:latin typeface="+mj-lt"/>
            </a:endParaRPr>
          </a:p>
        </p:txBody>
      </p:sp>
      <p:cxnSp>
        <p:nvCxnSpPr>
          <p:cNvPr id="27" name="직선 화살표 연결선 26"/>
          <p:cNvCxnSpPr/>
          <p:nvPr/>
        </p:nvCxnSpPr>
        <p:spPr>
          <a:xfrm flipV="1">
            <a:off x="2768888" y="2710368"/>
            <a:ext cx="2011512" cy="193090"/>
          </a:xfrm>
          <a:prstGeom prst="straightConnector1">
            <a:avLst/>
          </a:prstGeom>
          <a:ln w="25400">
            <a:solidFill>
              <a:srgbClr val="66FF33"/>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13643" y="2060848"/>
            <a:ext cx="1436612" cy="646331"/>
          </a:xfrm>
          <a:prstGeom prst="rect">
            <a:avLst/>
          </a:prstGeom>
          <a:noFill/>
        </p:spPr>
        <p:txBody>
          <a:bodyPr wrap="none" rtlCol="0">
            <a:spAutoFit/>
          </a:bodyPr>
          <a:lstStyle/>
          <a:p>
            <a:pPr algn="ctr"/>
            <a:r>
              <a:rPr lang="en-US" altLang="ko-KR" sz="1800" dirty="0" smtClean="0">
                <a:latin typeface="+mn-lt"/>
              </a:rPr>
              <a:t>single</a:t>
            </a:r>
          </a:p>
          <a:p>
            <a:pPr algn="ctr"/>
            <a:r>
              <a:rPr lang="en-US" altLang="ko-KR" sz="1800" dirty="0" smtClean="0">
                <a:latin typeface="+mn-lt"/>
              </a:rPr>
              <a:t>micro-pixel</a:t>
            </a:r>
            <a:endParaRPr lang="ko-KR" altLang="en-US" sz="1800" dirty="0">
              <a:latin typeface="+mn-lt"/>
            </a:endParaRPr>
          </a:p>
        </p:txBody>
      </p:sp>
    </p:spTree>
    <p:extLst>
      <p:ext uri="{BB962C8B-B14F-4D97-AF65-F5344CB8AC3E}">
        <p14:creationId xmlns:p14="http://schemas.microsoft.com/office/powerpoint/2010/main" val="41066618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 Photon Counting Capability</a:t>
            </a:r>
            <a:endParaRPr lang="ko-KR" altLang="en-US" dirty="0"/>
          </a:p>
        </p:txBody>
      </p:sp>
      <p:pic>
        <p:nvPicPr>
          <p:cNvPr id="7" name="Picture 3"/>
          <p:cNvPicPr>
            <a:picLocks noChangeAspect="1" noChangeArrowheads="1"/>
          </p:cNvPicPr>
          <p:nvPr/>
        </p:nvPicPr>
        <p:blipFill>
          <a:blip r:embed="rId2" cstate="print"/>
          <a:srcRect/>
          <a:stretch>
            <a:fillRect/>
          </a:stretch>
        </p:blipFill>
        <p:spPr bwMode="auto">
          <a:xfrm>
            <a:off x="391672" y="2113078"/>
            <a:ext cx="3672408" cy="2756082"/>
          </a:xfrm>
          <a:prstGeom prst="rect">
            <a:avLst/>
          </a:prstGeom>
          <a:noFill/>
          <a:ln w="9525">
            <a:noFill/>
            <a:miter lim="800000"/>
            <a:headEnd/>
            <a:tailEnd/>
          </a:ln>
          <a:effectLst/>
        </p:spPr>
      </p:pic>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65</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477" y="1988696"/>
            <a:ext cx="4458256" cy="308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259632" y="1345900"/>
            <a:ext cx="1685077" cy="461665"/>
          </a:xfrm>
          <a:prstGeom prst="rect">
            <a:avLst/>
          </a:prstGeom>
          <a:noFill/>
        </p:spPr>
        <p:txBody>
          <a:bodyPr wrap="none" rtlCol="0">
            <a:spAutoFit/>
          </a:bodyPr>
          <a:lstStyle/>
          <a:p>
            <a:r>
              <a:rPr lang="en-US" altLang="ko-KR" dirty="0" smtClean="0">
                <a:latin typeface="+mj-lt"/>
              </a:rPr>
              <a:t>Waveform</a:t>
            </a:r>
            <a:endParaRPr lang="ko-KR" altLang="en-US" dirty="0">
              <a:latin typeface="+mj-lt"/>
            </a:endParaRPr>
          </a:p>
        </p:txBody>
      </p:sp>
      <p:sp>
        <p:nvSpPr>
          <p:cNvPr id="16" name="TextBox 15"/>
          <p:cNvSpPr txBox="1"/>
          <p:nvPr/>
        </p:nvSpPr>
        <p:spPr>
          <a:xfrm>
            <a:off x="5203317" y="1360840"/>
            <a:ext cx="2969083" cy="461665"/>
          </a:xfrm>
          <a:prstGeom prst="rect">
            <a:avLst/>
          </a:prstGeom>
          <a:noFill/>
        </p:spPr>
        <p:txBody>
          <a:bodyPr wrap="none" rtlCol="0">
            <a:spAutoFit/>
          </a:bodyPr>
          <a:lstStyle/>
          <a:p>
            <a:r>
              <a:rPr lang="en-US" altLang="ko-KR" dirty="0" smtClean="0">
                <a:latin typeface="+mj-lt"/>
              </a:rPr>
              <a:t>Charge distribution</a:t>
            </a:r>
            <a:endParaRPr lang="ko-KR" altLang="en-US" dirty="0">
              <a:latin typeface="+mj-lt"/>
            </a:endParaRPr>
          </a:p>
        </p:txBody>
      </p:sp>
    </p:spTree>
    <p:extLst>
      <p:ext uri="{BB962C8B-B14F-4D97-AF65-F5344CB8AC3E}">
        <p14:creationId xmlns:p14="http://schemas.microsoft.com/office/powerpoint/2010/main" val="31250184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내용 개체 틀 2"/>
          <p:cNvSpPr txBox="1">
            <a:spLocks/>
          </p:cNvSpPr>
          <p:nvPr/>
        </p:nvSpPr>
        <p:spPr>
          <a:xfrm>
            <a:off x="107504" y="908720"/>
            <a:ext cx="4176464" cy="1061309"/>
          </a:xfrm>
          <a:prstGeom prst="rect">
            <a:avLst/>
          </a:prstGeom>
        </p:spPr>
        <p:txBody>
          <a:bodyPr vert="horz" lIns="91440" tIns="45720" rIns="91440" bIns="45720" rtlCol="0">
            <a:noAutofit/>
          </a:bodyPr>
          <a:lstStyle/>
          <a:p>
            <a:pPr marL="285750" indent="-285750" eaLnBrk="1" fontAlgn="auto" latinLnBrk="1" hangingPunct="1">
              <a:spcBef>
                <a:spcPts val="0"/>
              </a:spcBef>
              <a:spcAft>
                <a:spcPts val="0"/>
              </a:spcAft>
              <a:buFont typeface="Wingdings" panose="05000000000000000000" pitchFamily="2" charset="2"/>
              <a:buChar char="u"/>
            </a:pPr>
            <a:r>
              <a:rPr lang="en-US" altLang="ko-KR" sz="1400" b="1" dirty="0" err="1" smtClean="0">
                <a:solidFill>
                  <a:srgbClr val="000066"/>
                </a:solidFill>
                <a:latin typeface="+mn-lt"/>
              </a:rPr>
              <a:t>SiPM</a:t>
            </a:r>
            <a:r>
              <a:rPr lang="en-US" altLang="ko-KR" sz="1400" b="1" dirty="0" smtClean="0">
                <a:solidFill>
                  <a:srgbClr val="000066"/>
                </a:solidFill>
                <a:latin typeface="+mn-lt"/>
              </a:rPr>
              <a:t> </a:t>
            </a:r>
            <a:r>
              <a:rPr lang="ko-KR" altLang="en-US" sz="1400" b="1" dirty="0" smtClean="0">
                <a:solidFill>
                  <a:srgbClr val="000066"/>
                </a:solidFill>
                <a:latin typeface="+mn-lt"/>
              </a:rPr>
              <a:t>픽셀</a:t>
            </a:r>
            <a:endParaRPr lang="en-US" altLang="ko-KR" sz="1400" b="1" dirty="0" smtClean="0">
              <a:solidFill>
                <a:srgbClr val="000066"/>
              </a:solidFill>
              <a:latin typeface="+mn-lt"/>
            </a:endParaRPr>
          </a:p>
          <a:p>
            <a:pPr marL="357188" lvl="1" eaLnBrk="1" fontAlgn="auto" latinLnBrk="1" hangingPunct="1">
              <a:spcBef>
                <a:spcPts val="0"/>
              </a:spcBef>
              <a:spcAft>
                <a:spcPts val="0"/>
              </a:spcAft>
            </a:pPr>
            <a:r>
              <a:rPr lang="en-US" altLang="ko-KR" sz="1400" b="1" dirty="0" smtClean="0">
                <a:solidFill>
                  <a:srgbClr val="000066"/>
                </a:solidFill>
                <a:latin typeface="+mn-lt"/>
              </a:rPr>
              <a:t>:</a:t>
            </a:r>
            <a:r>
              <a:rPr lang="ko-KR" altLang="en-US" sz="1400" b="1" dirty="0" smtClean="0">
                <a:solidFill>
                  <a:srgbClr val="000066"/>
                </a:solidFill>
                <a:latin typeface="+mn-lt"/>
              </a:rPr>
              <a:t> </a:t>
            </a:r>
            <a:r>
              <a:rPr lang="en-US" altLang="ko-KR" sz="1400" dirty="0" smtClean="0">
                <a:solidFill>
                  <a:srgbClr val="000066"/>
                </a:solidFill>
                <a:latin typeface="+mn-lt"/>
              </a:rPr>
              <a:t>1 x 1 mm</a:t>
            </a:r>
            <a:r>
              <a:rPr lang="en-US" altLang="ko-KR" sz="1400" baseline="30000" dirty="0" smtClean="0">
                <a:solidFill>
                  <a:srgbClr val="000066"/>
                </a:solidFill>
                <a:latin typeface="+mn-lt"/>
              </a:rPr>
              <a:t>2</a:t>
            </a:r>
            <a:r>
              <a:rPr lang="en-US" altLang="ko-KR" sz="1400" dirty="0" smtClean="0">
                <a:solidFill>
                  <a:srgbClr val="000066"/>
                </a:solidFill>
                <a:latin typeface="+mn-lt"/>
              </a:rPr>
              <a:t> </a:t>
            </a:r>
            <a:r>
              <a:rPr lang="ko-KR" altLang="en-US" sz="1400" dirty="0" smtClean="0">
                <a:solidFill>
                  <a:srgbClr val="000066"/>
                </a:solidFill>
                <a:latin typeface="+mn-lt"/>
              </a:rPr>
              <a:t>크기</a:t>
            </a:r>
            <a:endParaRPr lang="en-US" altLang="ko-KR" sz="1400" dirty="0" smtClean="0">
              <a:solidFill>
                <a:srgbClr val="000066"/>
              </a:solidFill>
              <a:latin typeface="+mn-lt"/>
            </a:endParaRPr>
          </a:p>
          <a:p>
            <a:pPr marL="357188" lvl="1" eaLnBrk="1" fontAlgn="auto" latinLnBrk="1" hangingPunct="1">
              <a:spcBef>
                <a:spcPts val="0"/>
              </a:spcBef>
              <a:spcAft>
                <a:spcPts val="0"/>
              </a:spcAft>
            </a:pPr>
            <a:r>
              <a:rPr lang="en-US" altLang="ko-KR" sz="1400" dirty="0" smtClean="0">
                <a:solidFill>
                  <a:srgbClr val="000066"/>
                </a:solidFill>
                <a:latin typeface="+mn-lt"/>
              </a:rPr>
              <a:t>(30x30</a:t>
            </a:r>
            <a:r>
              <a:rPr lang="el-GR" altLang="ko-KR" sz="1400" dirty="0" smtClean="0">
                <a:solidFill>
                  <a:srgbClr val="000066"/>
                </a:solidFill>
                <a:latin typeface="+mn-lt"/>
                <a:cs typeface="Times New Roman"/>
              </a:rPr>
              <a:t>μ</a:t>
            </a:r>
            <a:r>
              <a:rPr lang="en-US" altLang="ko-KR" sz="1400" dirty="0" smtClean="0">
                <a:solidFill>
                  <a:srgbClr val="000066"/>
                </a:solidFill>
                <a:latin typeface="+mn-lt"/>
              </a:rPr>
              <a:t>m</a:t>
            </a:r>
            <a:r>
              <a:rPr lang="en-US" altLang="ko-KR" sz="1400" baseline="30000" dirty="0" smtClean="0">
                <a:solidFill>
                  <a:srgbClr val="000066"/>
                </a:solidFill>
                <a:latin typeface="+mn-lt"/>
              </a:rPr>
              <a:t>2</a:t>
            </a:r>
            <a:r>
              <a:rPr lang="ko-KR" altLang="en-US" sz="1400" dirty="0" smtClean="0">
                <a:solidFill>
                  <a:srgbClr val="000066"/>
                </a:solidFill>
                <a:latin typeface="+mn-lt"/>
              </a:rPr>
              <a:t>크기</a:t>
            </a:r>
            <a:r>
              <a:rPr lang="en-US" altLang="ko-KR" sz="1400" dirty="0" smtClean="0">
                <a:solidFill>
                  <a:srgbClr val="000066"/>
                </a:solidFill>
                <a:latin typeface="+mn-lt"/>
              </a:rPr>
              <a:t>, 10</a:t>
            </a:r>
            <a:r>
              <a:rPr lang="en-US" altLang="ko-KR" sz="1400" baseline="30000" dirty="0" smtClean="0">
                <a:solidFill>
                  <a:srgbClr val="000066"/>
                </a:solidFill>
                <a:latin typeface="+mn-lt"/>
              </a:rPr>
              <a:t>3</a:t>
            </a:r>
            <a:r>
              <a:rPr lang="ko-KR" altLang="en-US" sz="1400" dirty="0" smtClean="0">
                <a:solidFill>
                  <a:srgbClr val="000066"/>
                </a:solidFill>
                <a:latin typeface="+mn-lt"/>
              </a:rPr>
              <a:t>개의 마이크로 픽셀</a:t>
            </a:r>
            <a:r>
              <a:rPr lang="en-US" altLang="ko-KR" sz="1400" dirty="0" smtClean="0">
                <a:solidFill>
                  <a:srgbClr val="000066"/>
                </a:solidFill>
                <a:latin typeface="+mn-lt"/>
              </a:rPr>
              <a:t>) </a:t>
            </a:r>
            <a:endParaRPr lang="en-US" altLang="ko-KR" sz="1400" dirty="0">
              <a:solidFill>
                <a:srgbClr val="000066"/>
              </a:solidFill>
              <a:latin typeface="+mn-lt"/>
            </a:endParaRPr>
          </a:p>
          <a:p>
            <a:pPr marL="357188" lvl="1" eaLnBrk="1" fontAlgn="auto" latinLnBrk="1" hangingPunct="1">
              <a:spcBef>
                <a:spcPts val="600"/>
              </a:spcBef>
              <a:spcAft>
                <a:spcPts val="0"/>
              </a:spcAft>
            </a:pPr>
            <a:endParaRPr lang="en-US" altLang="ko-KR" sz="1400" dirty="0" smtClean="0">
              <a:solidFill>
                <a:srgbClr val="000066"/>
              </a:solidFill>
              <a:latin typeface="+mn-lt"/>
            </a:endParaRPr>
          </a:p>
          <a:p>
            <a:pPr marL="285750" indent="-285750" eaLnBrk="1" fontAlgn="auto" latinLnBrk="1" hangingPunct="1">
              <a:spcBef>
                <a:spcPts val="0"/>
              </a:spcBef>
              <a:spcAft>
                <a:spcPts val="0"/>
              </a:spcAft>
              <a:buFont typeface="Wingdings" panose="05000000000000000000" pitchFamily="2" charset="2"/>
              <a:buChar char="u"/>
            </a:pPr>
            <a:r>
              <a:rPr lang="en-US" altLang="ko-KR" sz="1400" b="1" dirty="0" smtClean="0">
                <a:solidFill>
                  <a:srgbClr val="FF0000"/>
                </a:solidFill>
                <a:latin typeface="+mn-lt"/>
              </a:rPr>
              <a:t>64ch </a:t>
            </a:r>
            <a:r>
              <a:rPr lang="en-US" altLang="ko-KR" sz="1400" b="1" dirty="0">
                <a:solidFill>
                  <a:srgbClr val="FF0000"/>
                </a:solidFill>
                <a:latin typeface="+mn-lt"/>
              </a:rPr>
              <a:t>SiPM </a:t>
            </a:r>
            <a:r>
              <a:rPr lang="ko-KR" altLang="en-US" sz="1400" b="1" dirty="0">
                <a:solidFill>
                  <a:srgbClr val="FF0000"/>
                </a:solidFill>
                <a:latin typeface="+mn-lt"/>
              </a:rPr>
              <a:t>소자</a:t>
            </a:r>
            <a:r>
              <a:rPr lang="en-US" altLang="ko-KR" sz="1400" b="1" dirty="0">
                <a:solidFill>
                  <a:srgbClr val="FF0000"/>
                </a:solidFill>
                <a:latin typeface="+mn-lt"/>
              </a:rPr>
              <a:t> :</a:t>
            </a:r>
            <a:r>
              <a:rPr lang="ko-KR" altLang="en-US" sz="1400" b="1" dirty="0">
                <a:solidFill>
                  <a:srgbClr val="FF0000"/>
                </a:solidFill>
                <a:latin typeface="+mn-lt"/>
              </a:rPr>
              <a:t> </a:t>
            </a:r>
            <a:r>
              <a:rPr lang="en-US" altLang="ko-KR" sz="1400" dirty="0">
                <a:solidFill>
                  <a:srgbClr val="FF0000"/>
                </a:solidFill>
                <a:latin typeface="+mn-lt"/>
              </a:rPr>
              <a:t>1</a:t>
            </a:r>
            <a:r>
              <a:rPr lang="en-US" altLang="ko-KR" sz="1400" dirty="0" smtClean="0">
                <a:solidFill>
                  <a:srgbClr val="FF0000"/>
                </a:solidFill>
                <a:latin typeface="+mn-lt"/>
              </a:rPr>
              <a:t> </a:t>
            </a:r>
            <a:r>
              <a:rPr lang="en-US" altLang="ko-KR" sz="1400" dirty="0">
                <a:solidFill>
                  <a:srgbClr val="FF0000"/>
                </a:solidFill>
                <a:latin typeface="+mn-lt"/>
              </a:rPr>
              <a:t>x </a:t>
            </a:r>
            <a:r>
              <a:rPr lang="en-US" altLang="ko-KR" sz="1400" dirty="0" smtClean="0">
                <a:solidFill>
                  <a:srgbClr val="FF0000"/>
                </a:solidFill>
                <a:latin typeface="+mn-lt"/>
              </a:rPr>
              <a:t>1 cm</a:t>
            </a:r>
            <a:r>
              <a:rPr lang="en-US" altLang="ko-KR" sz="1400" baseline="30000" dirty="0" smtClean="0">
                <a:solidFill>
                  <a:srgbClr val="FF0000"/>
                </a:solidFill>
                <a:latin typeface="+mn-lt"/>
              </a:rPr>
              <a:t>2</a:t>
            </a:r>
            <a:r>
              <a:rPr lang="en-US" altLang="ko-KR" sz="1400" dirty="0" smtClean="0">
                <a:solidFill>
                  <a:srgbClr val="FF0000"/>
                </a:solidFill>
                <a:latin typeface="+mn-lt"/>
              </a:rPr>
              <a:t> </a:t>
            </a:r>
            <a:endParaRPr lang="en-US" altLang="ko-KR" sz="1400" dirty="0">
              <a:solidFill>
                <a:srgbClr val="FF0000"/>
              </a:solidFill>
              <a:latin typeface="+mn-lt"/>
            </a:endParaRPr>
          </a:p>
        </p:txBody>
      </p:sp>
      <p:sp>
        <p:nvSpPr>
          <p:cNvPr id="3" name="제목 2"/>
          <p:cNvSpPr>
            <a:spLocks noGrp="1"/>
          </p:cNvSpPr>
          <p:nvPr>
            <p:ph type="title"/>
          </p:nvPr>
        </p:nvSpPr>
        <p:spPr>
          <a:prstGeom prst="rect">
            <a:avLst/>
          </a:prstGeom>
        </p:spPr>
        <p:txBody>
          <a:bodyPr/>
          <a:lstStyle/>
          <a:p>
            <a:r>
              <a:rPr lang="ko-KR" altLang="en-US" dirty="0" err="1" smtClean="0">
                <a:solidFill>
                  <a:schemeClr val="tx1"/>
                </a:solidFill>
                <a:latin typeface="+mn-lt"/>
              </a:rPr>
              <a:t>다화소용</a:t>
            </a:r>
            <a:r>
              <a:rPr lang="ko-KR" altLang="en-US" kern="0" dirty="0" smtClean="0">
                <a:solidFill>
                  <a:schemeClr val="tx1"/>
                </a:solidFill>
                <a:latin typeface="+mn-lt"/>
              </a:rPr>
              <a:t> </a:t>
            </a:r>
            <a:r>
              <a:rPr lang="en-US" altLang="ko-KR" kern="0" dirty="0" smtClean="0">
                <a:solidFill>
                  <a:schemeClr val="tx1"/>
                </a:solidFill>
                <a:latin typeface="+mn-lt"/>
              </a:rPr>
              <a:t>8 x 8 </a:t>
            </a:r>
            <a:r>
              <a:rPr lang="ko-KR" altLang="en-US" kern="0" dirty="0" smtClean="0">
                <a:solidFill>
                  <a:schemeClr val="tx1"/>
                </a:solidFill>
                <a:latin typeface="+mn-lt"/>
              </a:rPr>
              <a:t>픽셀 어레이 소자</a:t>
            </a:r>
            <a:endParaRPr lang="ko-KR" altLang="en-US" dirty="0">
              <a:solidFill>
                <a:schemeClr val="tx1"/>
              </a:solidFill>
              <a:latin typeface="+mn-lt"/>
            </a:endParaRPr>
          </a:p>
        </p:txBody>
      </p:sp>
      <p:grpSp>
        <p:nvGrpSpPr>
          <p:cNvPr id="7" name="그룹 6"/>
          <p:cNvGrpSpPr/>
          <p:nvPr/>
        </p:nvGrpSpPr>
        <p:grpSpPr>
          <a:xfrm>
            <a:off x="107504" y="2541723"/>
            <a:ext cx="4104456" cy="4127637"/>
            <a:chOff x="2259022" y="980728"/>
            <a:chExt cx="5481329" cy="5495789"/>
          </a:xfrm>
        </p:grpSpPr>
        <p:pic>
          <p:nvPicPr>
            <p:cNvPr id="8" name="그림 7"/>
            <p:cNvPicPr/>
            <p:nvPr/>
          </p:nvPicPr>
          <p:blipFill>
            <a:blip r:embed="rId2" cstate="print">
              <a:clrChange>
                <a:clrFrom>
                  <a:srgbClr val="FFFFFF"/>
                </a:clrFrom>
                <a:clrTo>
                  <a:srgbClr val="FFFFFF">
                    <a:alpha val="0"/>
                  </a:srgbClr>
                </a:clrTo>
              </a:clrChange>
            </a:blip>
            <a:srcRect b="11184"/>
            <a:stretch>
              <a:fillRect/>
            </a:stretch>
          </p:blipFill>
          <p:spPr bwMode="auto">
            <a:xfrm>
              <a:off x="2259022" y="1224462"/>
              <a:ext cx="5481329" cy="5247292"/>
            </a:xfrm>
            <a:prstGeom prst="rect">
              <a:avLst/>
            </a:prstGeom>
            <a:noFill/>
            <a:ln w="9525">
              <a:noFill/>
              <a:miter lim="800000"/>
              <a:headEnd/>
              <a:tailEnd/>
            </a:ln>
            <a:effectLst/>
          </p:spPr>
        </p:pic>
        <p:sp>
          <p:nvSpPr>
            <p:cNvPr id="9" name="직사각형 8"/>
            <p:cNvSpPr/>
            <p:nvPr/>
          </p:nvSpPr>
          <p:spPr>
            <a:xfrm>
              <a:off x="4194519" y="980728"/>
              <a:ext cx="1169569"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r>
                <a:rPr lang="en-US" altLang="ko-KR" sz="1800" dirty="0" smtClean="0">
                  <a:solidFill>
                    <a:prstClr val="black"/>
                  </a:solidFill>
                </a:rPr>
                <a:t>1cm</a:t>
              </a:r>
              <a:endParaRPr lang="ko-KR" altLang="en-US" sz="1800" dirty="0">
                <a:solidFill>
                  <a:prstClr val="black"/>
                </a:solidFill>
              </a:endParaRPr>
            </a:p>
          </p:txBody>
        </p:sp>
        <p:sp>
          <p:nvSpPr>
            <p:cNvPr id="10" name="직사각형 9"/>
            <p:cNvSpPr/>
            <p:nvPr/>
          </p:nvSpPr>
          <p:spPr>
            <a:xfrm>
              <a:off x="6804248" y="3789040"/>
              <a:ext cx="936101" cy="419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latinLnBrk="1" hangingPunct="1">
                <a:spcBef>
                  <a:spcPts val="0"/>
                </a:spcBef>
                <a:spcAft>
                  <a:spcPts val="0"/>
                </a:spcAft>
              </a:pPr>
              <a:r>
                <a:rPr lang="en-US" altLang="ko-KR" sz="1800" dirty="0" smtClean="0">
                  <a:solidFill>
                    <a:prstClr val="black"/>
                  </a:solidFill>
                </a:rPr>
                <a:t>1cm</a:t>
              </a:r>
              <a:endParaRPr lang="ko-KR" altLang="en-US" sz="1800" dirty="0">
                <a:solidFill>
                  <a:prstClr val="black"/>
                </a:solidFill>
              </a:endParaRPr>
            </a:p>
          </p:txBody>
        </p:sp>
        <p:sp>
          <p:nvSpPr>
            <p:cNvPr id="11" name="직사각형 10"/>
            <p:cNvSpPr/>
            <p:nvPr/>
          </p:nvSpPr>
          <p:spPr>
            <a:xfrm>
              <a:off x="7272300" y="5805264"/>
              <a:ext cx="18002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r>
                <a:rPr lang="en-US" altLang="ko-KR" sz="1200" b="1" dirty="0">
                  <a:solidFill>
                    <a:prstClr val="black"/>
                  </a:solidFill>
                </a:rPr>
                <a:t>1</a:t>
              </a:r>
              <a:endParaRPr lang="ko-KR" altLang="en-US" sz="1200" b="1" dirty="0">
                <a:solidFill>
                  <a:prstClr val="black"/>
                </a:solidFill>
              </a:endParaRPr>
            </a:p>
          </p:txBody>
        </p:sp>
        <p:sp>
          <p:nvSpPr>
            <p:cNvPr id="12" name="직사각형 11"/>
            <p:cNvSpPr/>
            <p:nvPr/>
          </p:nvSpPr>
          <p:spPr>
            <a:xfrm>
              <a:off x="6696236" y="6260493"/>
              <a:ext cx="18002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r>
                <a:rPr lang="en-US" altLang="ko-KR" sz="1200" b="1" dirty="0">
                  <a:solidFill>
                    <a:prstClr val="black"/>
                  </a:solidFill>
                </a:rPr>
                <a:t>1</a:t>
              </a:r>
              <a:endParaRPr lang="ko-KR" altLang="en-US" sz="1200" b="1" dirty="0">
                <a:solidFill>
                  <a:prstClr val="black"/>
                </a:solidFill>
              </a:endParaRPr>
            </a:p>
          </p:txBody>
        </p:sp>
      </p:grpSp>
      <p:sp>
        <p:nvSpPr>
          <p:cNvPr id="4" name="TextBox 3"/>
          <p:cNvSpPr txBox="1"/>
          <p:nvPr/>
        </p:nvSpPr>
        <p:spPr>
          <a:xfrm>
            <a:off x="1274627" y="2315710"/>
            <a:ext cx="1728192" cy="369332"/>
          </a:xfrm>
          <a:prstGeom prst="rect">
            <a:avLst/>
          </a:prstGeom>
          <a:noFill/>
        </p:spPr>
        <p:txBody>
          <a:bodyPr wrap="square" rtlCol="0">
            <a:spAutoFit/>
          </a:bodyPr>
          <a:lstStyle/>
          <a:p>
            <a:pPr algn="ctr" eaLnBrk="1" fontAlgn="auto" latinLnBrk="1" hangingPunct="1">
              <a:spcBef>
                <a:spcPts val="0"/>
              </a:spcBef>
              <a:spcAft>
                <a:spcPts val="0"/>
              </a:spcAft>
            </a:pPr>
            <a:r>
              <a:rPr lang="en-US" altLang="ko-KR" sz="1800" dirty="0" smtClean="0">
                <a:solidFill>
                  <a:prstClr val="black"/>
                </a:solidFill>
                <a:latin typeface="+mn-lt"/>
              </a:rPr>
              <a:t>64ch </a:t>
            </a:r>
            <a:r>
              <a:rPr lang="ko-KR" altLang="en-US" sz="1800" dirty="0" smtClean="0">
                <a:solidFill>
                  <a:prstClr val="black"/>
                </a:solidFill>
                <a:latin typeface="+mn-lt"/>
              </a:rPr>
              <a:t>설계도</a:t>
            </a:r>
            <a:endParaRPr lang="ko-KR" altLang="en-US" sz="1800" dirty="0">
              <a:solidFill>
                <a:prstClr val="black"/>
              </a:solidFill>
              <a:latin typeface="+mn-lt"/>
            </a:endParaRPr>
          </a:p>
        </p:txBody>
      </p:sp>
      <p:grpSp>
        <p:nvGrpSpPr>
          <p:cNvPr id="41" name="그룹 40"/>
          <p:cNvGrpSpPr/>
          <p:nvPr/>
        </p:nvGrpSpPr>
        <p:grpSpPr>
          <a:xfrm>
            <a:off x="4165867" y="943556"/>
            <a:ext cx="4942637" cy="4264158"/>
            <a:chOff x="4165867" y="943556"/>
            <a:chExt cx="4942637" cy="4264158"/>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868" y="943556"/>
              <a:ext cx="4927959" cy="4141627"/>
            </a:xfrm>
            <a:prstGeom prst="rect">
              <a:avLst/>
            </a:prstGeom>
          </p:spPr>
        </p:pic>
        <p:sp>
          <p:nvSpPr>
            <p:cNvPr id="36" name="TextBox 35"/>
            <p:cNvSpPr txBox="1"/>
            <p:nvPr/>
          </p:nvSpPr>
          <p:spPr>
            <a:xfrm>
              <a:off x="4165867" y="4869160"/>
              <a:ext cx="4927959" cy="338554"/>
            </a:xfrm>
            <a:prstGeom prst="rect">
              <a:avLst/>
            </a:prstGeom>
            <a:solidFill>
              <a:schemeClr val="tx1"/>
            </a:solidFill>
          </p:spPr>
          <p:txBody>
            <a:bodyPr wrap="square" rtlCol="0">
              <a:spAutoFit/>
            </a:bodyPr>
            <a:lstStyle/>
            <a:p>
              <a:pPr algn="ctr" eaLnBrk="1" fontAlgn="auto" latinLnBrk="1" hangingPunct="1">
                <a:spcBef>
                  <a:spcPts val="0"/>
                </a:spcBef>
                <a:spcAft>
                  <a:spcPts val="0"/>
                </a:spcAft>
              </a:pPr>
              <a:r>
                <a:rPr lang="en-US" altLang="ko-KR" sz="1600" b="1" dirty="0" smtClean="0">
                  <a:solidFill>
                    <a:prstClr val="white"/>
                  </a:solidFill>
                  <a:latin typeface="+mn-lt"/>
                </a:rPr>
                <a:t>64ch SiPM </a:t>
              </a:r>
              <a:r>
                <a:rPr lang="ko-KR" altLang="en-US" sz="1600" b="1" dirty="0" smtClean="0">
                  <a:solidFill>
                    <a:prstClr val="white"/>
                  </a:solidFill>
                  <a:latin typeface="+mn-lt"/>
                </a:rPr>
                <a:t>센서</a:t>
              </a:r>
              <a:r>
                <a:rPr lang="en-US" altLang="ko-KR" sz="1600" b="1" dirty="0" smtClean="0">
                  <a:solidFill>
                    <a:prstClr val="white"/>
                  </a:solidFill>
                  <a:latin typeface="+mn-lt"/>
                </a:rPr>
                <a:t>(1cm</a:t>
              </a:r>
              <a:r>
                <a:rPr lang="en-US" altLang="ko-KR" sz="1600" b="1" baseline="30000" dirty="0" smtClean="0">
                  <a:solidFill>
                    <a:prstClr val="white"/>
                  </a:solidFill>
                  <a:latin typeface="+mn-lt"/>
                </a:rPr>
                <a:t>2</a:t>
              </a:r>
              <a:r>
                <a:rPr lang="en-US" altLang="ko-KR" sz="1600" b="1" dirty="0" smtClean="0">
                  <a:solidFill>
                    <a:prstClr val="white"/>
                  </a:solidFill>
                  <a:latin typeface="+mn-lt"/>
                </a:rPr>
                <a:t>)</a:t>
              </a:r>
              <a:r>
                <a:rPr lang="ko-KR" altLang="en-US" sz="1600" b="1" dirty="0" smtClean="0">
                  <a:solidFill>
                    <a:prstClr val="white"/>
                  </a:solidFill>
                  <a:latin typeface="+mn-lt"/>
                </a:rPr>
                <a:t>의 현미경 사진</a:t>
              </a:r>
              <a:endParaRPr lang="en-US" altLang="ko-KR" sz="1600" b="1" dirty="0" smtClean="0">
                <a:solidFill>
                  <a:prstClr val="white"/>
                </a:solidFill>
                <a:latin typeface="+mn-lt"/>
              </a:endParaRPr>
            </a:p>
          </p:txBody>
        </p:sp>
        <p:cxnSp>
          <p:nvCxnSpPr>
            <p:cNvPr id="42" name="직선 화살표 연결선 41"/>
            <p:cNvCxnSpPr/>
            <p:nvPr/>
          </p:nvCxnSpPr>
          <p:spPr>
            <a:xfrm>
              <a:off x="4788024" y="1233924"/>
              <a:ext cx="3960440" cy="0"/>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직사각형 42"/>
            <p:cNvSpPr/>
            <p:nvPr/>
          </p:nvSpPr>
          <p:spPr>
            <a:xfrm>
              <a:off x="6426791" y="947614"/>
              <a:ext cx="936103" cy="314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latinLnBrk="1" hangingPunct="1">
                <a:spcBef>
                  <a:spcPts val="0"/>
                </a:spcBef>
                <a:spcAft>
                  <a:spcPts val="0"/>
                </a:spcAft>
              </a:pPr>
              <a:r>
                <a:rPr lang="en-US" altLang="ko-KR" sz="1800" b="1" dirty="0" smtClean="0">
                  <a:solidFill>
                    <a:srgbClr val="FFFF00"/>
                  </a:solidFill>
                </a:rPr>
                <a:t>1cm</a:t>
              </a:r>
              <a:endParaRPr lang="ko-KR" altLang="en-US" sz="1800" b="1" dirty="0">
                <a:solidFill>
                  <a:srgbClr val="FFFF00"/>
                </a:solidFill>
              </a:endParaRPr>
            </a:p>
          </p:txBody>
        </p:sp>
        <p:cxnSp>
          <p:nvCxnSpPr>
            <p:cNvPr id="44" name="직선 화살표 연결선 43"/>
            <p:cNvCxnSpPr/>
            <p:nvPr/>
          </p:nvCxnSpPr>
          <p:spPr>
            <a:xfrm flipV="1">
              <a:off x="8764378" y="1224380"/>
              <a:ext cx="128102" cy="3470902"/>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직사각형 44"/>
            <p:cNvSpPr/>
            <p:nvPr/>
          </p:nvSpPr>
          <p:spPr>
            <a:xfrm>
              <a:off x="8388424" y="2821946"/>
              <a:ext cx="720080" cy="314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latinLnBrk="1" hangingPunct="1">
                <a:spcBef>
                  <a:spcPts val="0"/>
                </a:spcBef>
                <a:spcAft>
                  <a:spcPts val="0"/>
                </a:spcAft>
              </a:pPr>
              <a:r>
                <a:rPr lang="en-US" altLang="ko-KR" sz="1800" b="1" dirty="0" smtClean="0">
                  <a:solidFill>
                    <a:srgbClr val="FFFF00"/>
                  </a:solidFill>
                </a:rPr>
                <a:t>1cm</a:t>
              </a:r>
              <a:endParaRPr lang="ko-KR" altLang="en-US" sz="1800" b="1" dirty="0">
                <a:solidFill>
                  <a:srgbClr val="FFFF00"/>
                </a:solidFill>
              </a:endParaRPr>
            </a:p>
          </p:txBody>
        </p:sp>
        <p:sp>
          <p:nvSpPr>
            <p:cNvPr id="47" name="TextBox 46"/>
            <p:cNvSpPr txBox="1"/>
            <p:nvPr/>
          </p:nvSpPr>
          <p:spPr>
            <a:xfrm>
              <a:off x="5148064"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1</a:t>
              </a:r>
              <a:endParaRPr lang="ko-KR" altLang="en-US" sz="1800" dirty="0">
                <a:solidFill>
                  <a:prstClr val="white"/>
                </a:solidFill>
                <a:latin typeface="맑은 고딕"/>
              </a:endParaRPr>
            </a:p>
          </p:txBody>
        </p:sp>
        <p:sp>
          <p:nvSpPr>
            <p:cNvPr id="48" name="TextBox 47"/>
            <p:cNvSpPr txBox="1"/>
            <p:nvPr/>
          </p:nvSpPr>
          <p:spPr>
            <a:xfrm>
              <a:off x="5652120"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2</a:t>
              </a:r>
              <a:endParaRPr lang="ko-KR" altLang="en-US" sz="1800" dirty="0">
                <a:solidFill>
                  <a:prstClr val="white"/>
                </a:solidFill>
                <a:latin typeface="맑은 고딕"/>
              </a:endParaRPr>
            </a:p>
          </p:txBody>
        </p:sp>
        <p:sp>
          <p:nvSpPr>
            <p:cNvPr id="49" name="TextBox 48"/>
            <p:cNvSpPr txBox="1"/>
            <p:nvPr/>
          </p:nvSpPr>
          <p:spPr>
            <a:xfrm>
              <a:off x="6084168"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3</a:t>
              </a:r>
              <a:endParaRPr lang="ko-KR" altLang="en-US" sz="1800" dirty="0">
                <a:solidFill>
                  <a:prstClr val="white"/>
                </a:solidFill>
                <a:latin typeface="맑은 고딕"/>
              </a:endParaRPr>
            </a:p>
          </p:txBody>
        </p:sp>
        <p:sp>
          <p:nvSpPr>
            <p:cNvPr id="50" name="TextBox 49"/>
            <p:cNvSpPr txBox="1"/>
            <p:nvPr/>
          </p:nvSpPr>
          <p:spPr>
            <a:xfrm>
              <a:off x="6562097"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4</a:t>
              </a:r>
              <a:endParaRPr lang="ko-KR" altLang="en-US" sz="1800" dirty="0">
                <a:solidFill>
                  <a:prstClr val="white"/>
                </a:solidFill>
                <a:latin typeface="맑은 고딕"/>
              </a:endParaRPr>
            </a:p>
          </p:txBody>
        </p:sp>
        <p:sp>
          <p:nvSpPr>
            <p:cNvPr id="51" name="TextBox 50"/>
            <p:cNvSpPr txBox="1"/>
            <p:nvPr/>
          </p:nvSpPr>
          <p:spPr>
            <a:xfrm>
              <a:off x="7020272"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5</a:t>
              </a:r>
              <a:endParaRPr lang="ko-KR" altLang="en-US" sz="1800" dirty="0">
                <a:solidFill>
                  <a:prstClr val="white"/>
                </a:solidFill>
                <a:latin typeface="맑은 고딕"/>
              </a:endParaRPr>
            </a:p>
          </p:txBody>
        </p:sp>
        <p:sp>
          <p:nvSpPr>
            <p:cNvPr id="52" name="TextBox 51"/>
            <p:cNvSpPr txBox="1"/>
            <p:nvPr/>
          </p:nvSpPr>
          <p:spPr>
            <a:xfrm>
              <a:off x="7524328"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6</a:t>
              </a:r>
              <a:endParaRPr lang="ko-KR" altLang="en-US" sz="1800" dirty="0">
                <a:solidFill>
                  <a:prstClr val="white"/>
                </a:solidFill>
                <a:latin typeface="맑은 고딕"/>
              </a:endParaRPr>
            </a:p>
          </p:txBody>
        </p:sp>
        <p:sp>
          <p:nvSpPr>
            <p:cNvPr id="53" name="TextBox 52"/>
            <p:cNvSpPr txBox="1"/>
            <p:nvPr/>
          </p:nvSpPr>
          <p:spPr>
            <a:xfrm>
              <a:off x="7956376"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7</a:t>
              </a:r>
              <a:endParaRPr lang="ko-KR" altLang="en-US" sz="1800" dirty="0">
                <a:solidFill>
                  <a:prstClr val="white"/>
                </a:solidFill>
                <a:latin typeface="맑은 고딕"/>
              </a:endParaRPr>
            </a:p>
          </p:txBody>
        </p:sp>
        <p:sp>
          <p:nvSpPr>
            <p:cNvPr id="54" name="TextBox 53"/>
            <p:cNvSpPr txBox="1"/>
            <p:nvPr/>
          </p:nvSpPr>
          <p:spPr>
            <a:xfrm>
              <a:off x="8460432" y="134076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8</a:t>
              </a:r>
              <a:endParaRPr lang="ko-KR" altLang="en-US" sz="1800" dirty="0">
                <a:solidFill>
                  <a:prstClr val="white"/>
                </a:solidFill>
                <a:latin typeface="맑은 고딕"/>
              </a:endParaRPr>
            </a:p>
          </p:txBody>
        </p:sp>
        <p:sp>
          <p:nvSpPr>
            <p:cNvPr id="55" name="TextBox 54"/>
            <p:cNvSpPr txBox="1"/>
            <p:nvPr/>
          </p:nvSpPr>
          <p:spPr>
            <a:xfrm>
              <a:off x="5148064" y="1772816"/>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2</a:t>
              </a:r>
              <a:endParaRPr lang="ko-KR" altLang="en-US" sz="1800" dirty="0">
                <a:solidFill>
                  <a:prstClr val="white"/>
                </a:solidFill>
                <a:latin typeface="맑은 고딕"/>
              </a:endParaRPr>
            </a:p>
          </p:txBody>
        </p:sp>
        <p:sp>
          <p:nvSpPr>
            <p:cNvPr id="56" name="TextBox 55"/>
            <p:cNvSpPr txBox="1"/>
            <p:nvPr/>
          </p:nvSpPr>
          <p:spPr>
            <a:xfrm>
              <a:off x="5104519" y="2187446"/>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3</a:t>
              </a:r>
              <a:endParaRPr lang="ko-KR" altLang="en-US" sz="1800" dirty="0">
                <a:solidFill>
                  <a:prstClr val="white"/>
                </a:solidFill>
                <a:latin typeface="맑은 고딕"/>
              </a:endParaRPr>
            </a:p>
          </p:txBody>
        </p:sp>
        <p:sp>
          <p:nvSpPr>
            <p:cNvPr id="57" name="TextBox 56"/>
            <p:cNvSpPr txBox="1"/>
            <p:nvPr/>
          </p:nvSpPr>
          <p:spPr>
            <a:xfrm>
              <a:off x="5049929" y="2556778"/>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4</a:t>
              </a:r>
              <a:endParaRPr lang="ko-KR" altLang="en-US" sz="1800" dirty="0">
                <a:solidFill>
                  <a:prstClr val="white"/>
                </a:solidFill>
                <a:latin typeface="맑은 고딕"/>
              </a:endParaRPr>
            </a:p>
          </p:txBody>
        </p:sp>
        <p:sp>
          <p:nvSpPr>
            <p:cNvPr id="58" name="TextBox 57"/>
            <p:cNvSpPr txBox="1"/>
            <p:nvPr/>
          </p:nvSpPr>
          <p:spPr>
            <a:xfrm>
              <a:off x="5015093" y="2953407"/>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5</a:t>
              </a:r>
              <a:endParaRPr lang="ko-KR" altLang="en-US" sz="1800" dirty="0">
                <a:solidFill>
                  <a:prstClr val="white"/>
                </a:solidFill>
                <a:latin typeface="맑은 고딕"/>
              </a:endParaRPr>
            </a:p>
          </p:txBody>
        </p:sp>
        <p:sp>
          <p:nvSpPr>
            <p:cNvPr id="59" name="TextBox 58"/>
            <p:cNvSpPr txBox="1"/>
            <p:nvPr/>
          </p:nvSpPr>
          <p:spPr>
            <a:xfrm>
              <a:off x="4969212" y="3374993"/>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6</a:t>
              </a:r>
              <a:endParaRPr lang="ko-KR" altLang="en-US" sz="1800" dirty="0">
                <a:solidFill>
                  <a:prstClr val="white"/>
                </a:solidFill>
                <a:latin typeface="맑은 고딕"/>
              </a:endParaRPr>
            </a:p>
          </p:txBody>
        </p:sp>
        <p:sp>
          <p:nvSpPr>
            <p:cNvPr id="60" name="TextBox 59"/>
            <p:cNvSpPr txBox="1"/>
            <p:nvPr/>
          </p:nvSpPr>
          <p:spPr>
            <a:xfrm>
              <a:off x="4905913" y="3774541"/>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7</a:t>
              </a:r>
              <a:endParaRPr lang="ko-KR" altLang="en-US" sz="1800" dirty="0">
                <a:solidFill>
                  <a:prstClr val="white"/>
                </a:solidFill>
                <a:latin typeface="맑은 고딕"/>
              </a:endParaRPr>
            </a:p>
          </p:txBody>
        </p:sp>
        <p:sp>
          <p:nvSpPr>
            <p:cNvPr id="61" name="TextBox 60"/>
            <p:cNvSpPr txBox="1"/>
            <p:nvPr/>
          </p:nvSpPr>
          <p:spPr>
            <a:xfrm>
              <a:off x="4888495" y="4194961"/>
              <a:ext cx="432048" cy="369332"/>
            </a:xfrm>
            <a:prstGeom prst="rect">
              <a:avLst/>
            </a:prstGeom>
            <a:noFill/>
          </p:spPr>
          <p:txBody>
            <a:bodyPr wrap="square" rtlCol="0">
              <a:spAutoFit/>
            </a:bodyPr>
            <a:lstStyle/>
            <a:p>
              <a:pPr eaLnBrk="1" fontAlgn="auto" latinLnBrk="1" hangingPunct="1">
                <a:spcBef>
                  <a:spcPts val="0"/>
                </a:spcBef>
                <a:spcAft>
                  <a:spcPts val="0"/>
                </a:spcAft>
              </a:pPr>
              <a:r>
                <a:rPr lang="en-US" altLang="ko-KR" sz="1800" dirty="0" smtClean="0">
                  <a:solidFill>
                    <a:prstClr val="white"/>
                  </a:solidFill>
                  <a:latin typeface="맑은 고딕"/>
                </a:rPr>
                <a:t>8</a:t>
              </a:r>
              <a:endParaRPr lang="ko-KR" altLang="en-US" sz="1800" dirty="0">
                <a:solidFill>
                  <a:prstClr val="white"/>
                </a:solidFill>
                <a:latin typeface="맑은 고딕"/>
              </a:endParaRPr>
            </a:p>
          </p:txBody>
        </p:sp>
      </p:grpSp>
      <p:sp>
        <p:nvSpPr>
          <p:cNvPr id="14" name="슬라이드 번호 개체 틀 13"/>
          <p:cNvSpPr>
            <a:spLocks noGrp="1"/>
          </p:cNvSpPr>
          <p:nvPr>
            <p:ph type="sldNum" sz="quarter" idx="11"/>
          </p:nvPr>
        </p:nvSpPr>
        <p:spPr/>
        <p:txBody>
          <a:bodyPr/>
          <a:lstStyle/>
          <a:p>
            <a:fld id="{BFF05FFC-9FDC-4690-906A-8CD2B86F6471}" type="slidenum">
              <a:rPr lang="ko-KR" altLang="en-US" smtClean="0">
                <a:solidFill>
                  <a:srgbClr val="000000"/>
                </a:solidFill>
              </a:rPr>
              <a:pPr/>
              <a:t>66</a:t>
            </a:fld>
            <a:endParaRPr lang="en-US" altLang="ko-KR">
              <a:solidFill>
                <a:srgbClr val="000000"/>
              </a:solidFill>
            </a:endParaRPr>
          </a:p>
        </p:txBody>
      </p:sp>
      <p:sp>
        <p:nvSpPr>
          <p:cNvPr id="15" name="날짜 개체 틀 14"/>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6" name="바닥글 개체 틀 1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983879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1024 </a:t>
            </a:r>
            <a:r>
              <a:rPr lang="ko-KR" altLang="en-US" dirty="0" err="1" smtClean="0"/>
              <a:t>화</a:t>
            </a:r>
            <a:r>
              <a:rPr lang="ko-KR" altLang="en-US" dirty="0" err="1"/>
              <a:t>소</a:t>
            </a:r>
            <a:r>
              <a:rPr lang="ko-KR" altLang="en-US" dirty="0" smtClean="0"/>
              <a:t> 배열</a:t>
            </a:r>
            <a:endParaRPr lang="en-US" dirty="0"/>
          </a:p>
        </p:txBody>
      </p:sp>
      <p:sp>
        <p:nvSpPr>
          <p:cNvPr id="19" name="TextBox 18"/>
          <p:cNvSpPr txBox="1"/>
          <p:nvPr/>
        </p:nvSpPr>
        <p:spPr>
          <a:xfrm>
            <a:off x="971599" y="980728"/>
            <a:ext cx="2620165" cy="461665"/>
          </a:xfrm>
          <a:prstGeom prst="rect">
            <a:avLst/>
          </a:prstGeom>
          <a:noFill/>
          <a:ln>
            <a:noFill/>
          </a:ln>
        </p:spPr>
        <p:txBody>
          <a:bodyPr wrap="square" rtlCol="0">
            <a:spAutoFit/>
          </a:bodyPr>
          <a:lstStyle/>
          <a:p>
            <a:pPr eaLnBrk="1" latinLnBrk="1" hangingPunct="1"/>
            <a:r>
              <a:rPr kumimoji="1" lang="en-US" b="1" dirty="0" smtClean="0">
                <a:solidFill>
                  <a:prstClr val="black"/>
                </a:solidFill>
                <a:latin typeface="+mn-lt"/>
                <a:ea typeface="굴림" charset="-127"/>
              </a:rPr>
              <a:t>1024 </a:t>
            </a:r>
            <a:r>
              <a:rPr kumimoji="1" lang="ko-KR" altLang="en-US" b="1" dirty="0" err="1" smtClean="0">
                <a:solidFill>
                  <a:prstClr val="black"/>
                </a:solidFill>
                <a:latin typeface="+mn-lt"/>
                <a:ea typeface="굴림" charset="-127"/>
              </a:rPr>
              <a:t>화소</a:t>
            </a:r>
            <a:r>
              <a:rPr kumimoji="1" lang="ko-KR" altLang="en-US" b="1" dirty="0" smtClean="0">
                <a:solidFill>
                  <a:prstClr val="black"/>
                </a:solidFill>
                <a:latin typeface="+mn-lt"/>
                <a:ea typeface="굴림" charset="-127"/>
              </a:rPr>
              <a:t> 구성</a:t>
            </a:r>
            <a:endParaRPr kumimoji="1" lang="en-US" b="1" dirty="0">
              <a:solidFill>
                <a:prstClr val="black"/>
              </a:solidFill>
              <a:latin typeface="+mn-lt"/>
              <a:ea typeface="굴림" charset="-127"/>
            </a:endParaRPr>
          </a:p>
        </p:txBody>
      </p:sp>
      <p:grpSp>
        <p:nvGrpSpPr>
          <p:cNvPr id="3084" name="그룹 3083"/>
          <p:cNvGrpSpPr/>
          <p:nvPr/>
        </p:nvGrpSpPr>
        <p:grpSpPr>
          <a:xfrm>
            <a:off x="323529" y="2132856"/>
            <a:ext cx="5577281" cy="3348176"/>
            <a:chOff x="2325539" y="2291441"/>
            <a:chExt cx="4590195" cy="2483596"/>
          </a:xfrm>
        </p:grpSpPr>
        <p:sp>
          <p:nvSpPr>
            <p:cNvPr id="15" name="TextBox 14"/>
            <p:cNvSpPr txBox="1"/>
            <p:nvPr/>
          </p:nvSpPr>
          <p:spPr>
            <a:xfrm>
              <a:off x="3036703" y="3101385"/>
              <a:ext cx="996418" cy="388112"/>
            </a:xfrm>
            <a:prstGeom prst="rect">
              <a:avLst/>
            </a:prstGeom>
            <a:noFill/>
          </p:spPr>
          <p:txBody>
            <a:bodyPr wrap="square" rtlCol="0">
              <a:spAutoFit/>
            </a:bodyPr>
            <a:lstStyle/>
            <a:p>
              <a:pPr eaLnBrk="1" latinLnBrk="1" hangingPunct="1"/>
              <a:r>
                <a:rPr kumimoji="1" lang="ko-KR" altLang="en-US" sz="1400" b="1" dirty="0" smtClean="0">
                  <a:solidFill>
                    <a:prstClr val="black"/>
                  </a:solidFill>
                  <a:latin typeface="+mn-lt"/>
                  <a:ea typeface="굴림" charset="-127"/>
                </a:rPr>
                <a:t>단위소자</a:t>
              </a:r>
              <a:endParaRPr kumimoji="1" lang="en-US" altLang="ko-KR" sz="1400" b="1" dirty="0" smtClean="0">
                <a:solidFill>
                  <a:prstClr val="black"/>
                </a:solidFill>
                <a:latin typeface="+mn-lt"/>
                <a:ea typeface="굴림" charset="-127"/>
              </a:endParaRPr>
            </a:p>
            <a:p>
              <a:pPr eaLnBrk="1" latinLnBrk="1" hangingPunct="1"/>
              <a:r>
                <a:rPr kumimoji="1" lang="en-US" sz="1400" b="1" dirty="0" smtClean="0">
                  <a:solidFill>
                    <a:prstClr val="black"/>
                  </a:solidFill>
                  <a:latin typeface="+mn-lt"/>
                  <a:ea typeface="굴림" charset="-127"/>
                </a:rPr>
                <a:t>= 8x8 </a:t>
              </a:r>
              <a:r>
                <a:rPr kumimoji="1" lang="ko-KR" altLang="en-US" sz="1400" b="1" dirty="0" err="1" smtClean="0">
                  <a:solidFill>
                    <a:prstClr val="black"/>
                  </a:solidFill>
                  <a:latin typeface="+mn-lt"/>
                  <a:ea typeface="굴림" charset="-127"/>
                </a:rPr>
                <a:t>화</a:t>
              </a:r>
              <a:r>
                <a:rPr kumimoji="1" lang="ko-KR" altLang="en-US" sz="1400" b="1" dirty="0" err="1">
                  <a:solidFill>
                    <a:prstClr val="black"/>
                  </a:solidFill>
                  <a:latin typeface="+mn-lt"/>
                  <a:ea typeface="굴림" charset="-127"/>
                </a:rPr>
                <a:t>소</a:t>
              </a:r>
              <a:endParaRPr kumimoji="1" lang="en-US" sz="1400" b="1" dirty="0" smtClean="0">
                <a:solidFill>
                  <a:prstClr val="black"/>
                </a:solidFill>
                <a:latin typeface="+mn-lt"/>
                <a:ea typeface="굴림" charset="-127"/>
              </a:endParaRPr>
            </a:p>
          </p:txBody>
        </p:sp>
        <p:sp>
          <p:nvSpPr>
            <p:cNvPr id="16" name="TextBox 15"/>
            <p:cNvSpPr txBox="1"/>
            <p:nvPr/>
          </p:nvSpPr>
          <p:spPr>
            <a:xfrm>
              <a:off x="3565960" y="4386925"/>
              <a:ext cx="1217976" cy="388112"/>
            </a:xfrm>
            <a:prstGeom prst="rect">
              <a:avLst/>
            </a:prstGeom>
            <a:noFill/>
          </p:spPr>
          <p:txBody>
            <a:bodyPr wrap="none" rtlCol="0">
              <a:spAutoFit/>
            </a:bodyPr>
            <a:lstStyle/>
            <a:p>
              <a:pPr eaLnBrk="1" latinLnBrk="1" hangingPunct="1"/>
              <a:r>
                <a:rPr kumimoji="1" lang="en-US" sz="1400" b="1" dirty="0" smtClean="0">
                  <a:solidFill>
                    <a:prstClr val="black"/>
                  </a:solidFill>
                  <a:latin typeface="+mn-lt"/>
                  <a:ea typeface="굴림" charset="-127"/>
                </a:rPr>
                <a:t>1024 </a:t>
              </a:r>
              <a:r>
                <a:rPr kumimoji="1" lang="ko-KR" altLang="en-US" sz="1400" b="1" dirty="0" err="1" smtClean="0">
                  <a:solidFill>
                    <a:prstClr val="black"/>
                  </a:solidFill>
                  <a:latin typeface="+mn-lt"/>
                  <a:ea typeface="굴림" charset="-127"/>
                </a:rPr>
                <a:t>화소</a:t>
              </a:r>
              <a:r>
                <a:rPr kumimoji="1" lang="ko-KR" altLang="en-US" sz="1400" b="1" dirty="0" smtClean="0">
                  <a:solidFill>
                    <a:prstClr val="black"/>
                  </a:solidFill>
                  <a:latin typeface="+mn-lt"/>
                  <a:ea typeface="굴림" charset="-127"/>
                </a:rPr>
                <a:t> </a:t>
              </a:r>
              <a:r>
                <a:rPr kumimoji="1" lang="en-US" sz="1400" b="1" dirty="0" smtClean="0">
                  <a:solidFill>
                    <a:prstClr val="black"/>
                  </a:solidFill>
                  <a:latin typeface="+mn-lt"/>
                  <a:ea typeface="굴림" charset="-127"/>
                </a:rPr>
                <a:t> </a:t>
              </a:r>
            </a:p>
            <a:p>
              <a:pPr eaLnBrk="1" latinLnBrk="1" hangingPunct="1"/>
              <a:r>
                <a:rPr kumimoji="1" lang="en-US" sz="1400" b="1" dirty="0" smtClean="0">
                  <a:solidFill>
                    <a:prstClr val="black"/>
                  </a:solidFill>
                  <a:latin typeface="+mn-lt"/>
                  <a:ea typeface="굴림" charset="-127"/>
                </a:rPr>
                <a:t>= 4x4 </a:t>
              </a:r>
              <a:r>
                <a:rPr kumimoji="1" lang="ko-KR" altLang="en-US" sz="1400" b="1" dirty="0" smtClean="0">
                  <a:solidFill>
                    <a:prstClr val="black"/>
                  </a:solidFill>
                  <a:latin typeface="+mn-lt"/>
                  <a:ea typeface="굴림" charset="-127"/>
                </a:rPr>
                <a:t>단위소자</a:t>
              </a:r>
              <a:endParaRPr kumimoji="1" lang="en-US" sz="1400" b="1" dirty="0" smtClean="0">
                <a:solidFill>
                  <a:prstClr val="black"/>
                </a:solidFill>
                <a:latin typeface="+mn-lt"/>
                <a:ea typeface="굴림" charset="-127"/>
              </a:endParaRPr>
            </a:p>
          </p:txBody>
        </p:sp>
        <p:sp>
          <p:nvSpPr>
            <p:cNvPr id="17" name="TextBox 16"/>
            <p:cNvSpPr txBox="1"/>
            <p:nvPr/>
          </p:nvSpPr>
          <p:spPr>
            <a:xfrm>
              <a:off x="3153849" y="2535374"/>
              <a:ext cx="447506" cy="228302"/>
            </a:xfrm>
            <a:prstGeom prst="rect">
              <a:avLst/>
            </a:prstGeom>
            <a:noFill/>
          </p:spPr>
          <p:txBody>
            <a:bodyPr wrap="none" rtlCol="0">
              <a:spAutoFit/>
            </a:bodyPr>
            <a:lstStyle/>
            <a:p>
              <a:pPr eaLnBrk="1" latinLnBrk="1" hangingPunct="1"/>
              <a:r>
                <a:rPr kumimoji="1" lang="ko-KR" altLang="en-US" sz="1400" b="1" dirty="0" err="1" smtClean="0">
                  <a:solidFill>
                    <a:prstClr val="black"/>
                  </a:solidFill>
                  <a:latin typeface="+mn-lt"/>
                  <a:ea typeface="굴림" charset="-127"/>
                </a:rPr>
                <a:t>화소</a:t>
              </a:r>
              <a:endParaRPr kumimoji="1" lang="en-US" sz="1400" b="1" dirty="0" smtClean="0">
                <a:solidFill>
                  <a:prstClr val="black"/>
                </a:solidFill>
                <a:latin typeface="+mn-lt"/>
                <a:ea typeface="굴림" charset="-127"/>
              </a:endParaRPr>
            </a:p>
          </p:txBody>
        </p:sp>
        <p:grpSp>
          <p:nvGrpSpPr>
            <p:cNvPr id="3080" name="그룹 3079"/>
            <p:cNvGrpSpPr/>
            <p:nvPr/>
          </p:nvGrpSpPr>
          <p:grpSpPr>
            <a:xfrm>
              <a:off x="2325539" y="2291441"/>
              <a:ext cx="4590195" cy="1940490"/>
              <a:chOff x="2841704" y="1971009"/>
              <a:chExt cx="4065571" cy="1616154"/>
            </a:xfrm>
          </p:grpSpPr>
          <p:pic>
            <p:nvPicPr>
              <p:cNvPr id="6"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5986" y="2534718"/>
                <a:ext cx="632644" cy="582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직사각형 6"/>
              <p:cNvSpPr/>
              <p:nvPr/>
            </p:nvSpPr>
            <p:spPr>
              <a:xfrm>
                <a:off x="4051599" y="2207968"/>
                <a:ext cx="158161" cy="145562"/>
              </a:xfrm>
              <a:prstGeom prst="rect">
                <a:avLst/>
              </a:prstGeom>
              <a:solidFill>
                <a:schemeClr val="bg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en-US" sz="1200" b="1">
                  <a:solidFill>
                    <a:prstClr val="white"/>
                  </a:solidFill>
                </a:endParaRPr>
              </a:p>
            </p:txBody>
          </p:sp>
          <p:cxnSp>
            <p:nvCxnSpPr>
              <p:cNvPr id="8" name="직선 연결선 7"/>
              <p:cNvCxnSpPr/>
              <p:nvPr/>
            </p:nvCxnSpPr>
            <p:spPr>
              <a:xfrm flipH="1" flipV="1">
                <a:off x="4195078" y="2198164"/>
                <a:ext cx="278236" cy="336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flipH="1" flipV="1">
                <a:off x="4051600" y="2353530"/>
                <a:ext cx="339960" cy="253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flipH="1" flipV="1">
                <a:off x="5028630" y="2552155"/>
                <a:ext cx="390925" cy="824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H="1" flipV="1">
                <a:off x="4382177" y="3124679"/>
                <a:ext cx="748606" cy="46248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41704" y="1971009"/>
                <a:ext cx="1070805" cy="190499"/>
              </a:xfrm>
              <a:prstGeom prst="rect">
                <a:avLst/>
              </a:prstGeom>
              <a:noFill/>
            </p:spPr>
            <p:txBody>
              <a:bodyPr wrap="square" rtlCol="0">
                <a:spAutoFit/>
              </a:bodyPr>
              <a:lstStyle/>
              <a:p>
                <a:pPr eaLnBrk="1" latinLnBrk="1" hangingPunct="1"/>
                <a:r>
                  <a:rPr kumimoji="1" lang="en-US" sz="1400" b="1" dirty="0" smtClean="0">
                    <a:solidFill>
                      <a:prstClr val="black"/>
                    </a:solidFill>
                    <a:latin typeface="+mn-lt"/>
                    <a:ea typeface="굴림" charset="-127"/>
                  </a:rPr>
                  <a:t>1mm x 1mm</a:t>
                </a:r>
                <a:endParaRPr kumimoji="1" lang="en-US" sz="1400" b="1" dirty="0">
                  <a:solidFill>
                    <a:prstClr val="black"/>
                  </a:solidFill>
                  <a:latin typeface="+mn-lt"/>
                  <a:ea typeface="굴림" charset="-127"/>
                </a:endParaRPr>
              </a:p>
            </p:txBody>
          </p:sp>
          <p:sp>
            <p:nvSpPr>
              <p:cNvPr id="13" name="TextBox 12"/>
              <p:cNvSpPr txBox="1"/>
              <p:nvPr/>
            </p:nvSpPr>
            <p:spPr>
              <a:xfrm>
                <a:off x="5098790" y="2549329"/>
                <a:ext cx="1215652" cy="190499"/>
              </a:xfrm>
              <a:prstGeom prst="rect">
                <a:avLst/>
              </a:prstGeom>
              <a:noFill/>
            </p:spPr>
            <p:txBody>
              <a:bodyPr wrap="square" rtlCol="0">
                <a:spAutoFit/>
              </a:bodyPr>
              <a:lstStyle/>
              <a:p>
                <a:pPr eaLnBrk="1" latinLnBrk="1" hangingPunct="1"/>
                <a:r>
                  <a:rPr kumimoji="1" lang="en-US" sz="1400" b="1" dirty="0">
                    <a:solidFill>
                      <a:prstClr val="black"/>
                    </a:solidFill>
                    <a:latin typeface="+mn-lt"/>
                    <a:ea typeface="굴림" charset="-127"/>
                  </a:rPr>
                  <a:t>8</a:t>
                </a:r>
                <a:r>
                  <a:rPr kumimoji="1" lang="en-US" sz="1400" b="1" dirty="0" smtClean="0">
                    <a:solidFill>
                      <a:prstClr val="black"/>
                    </a:solidFill>
                    <a:latin typeface="+mn-lt"/>
                    <a:ea typeface="굴림" charset="-127"/>
                  </a:rPr>
                  <a:t>mm x 8mm</a:t>
                </a:r>
                <a:endParaRPr kumimoji="1" lang="en-US" sz="1400" b="1" dirty="0">
                  <a:solidFill>
                    <a:prstClr val="black"/>
                  </a:solidFill>
                  <a:latin typeface="+mn-lt"/>
                  <a:ea typeface="굴림" charset="-127"/>
                </a:endParaRPr>
              </a:p>
            </p:txBody>
          </p:sp>
          <p:sp>
            <p:nvSpPr>
              <p:cNvPr id="14" name="TextBox 13"/>
              <p:cNvSpPr txBox="1"/>
              <p:nvPr/>
            </p:nvSpPr>
            <p:spPr>
              <a:xfrm>
                <a:off x="5636733" y="3116965"/>
                <a:ext cx="1270542" cy="190499"/>
              </a:xfrm>
              <a:prstGeom prst="rect">
                <a:avLst/>
              </a:prstGeom>
              <a:noFill/>
            </p:spPr>
            <p:txBody>
              <a:bodyPr wrap="square" rtlCol="0">
                <a:spAutoFit/>
              </a:bodyPr>
              <a:lstStyle/>
              <a:p>
                <a:pPr eaLnBrk="1" latinLnBrk="1" hangingPunct="1"/>
                <a:r>
                  <a:rPr kumimoji="1" lang="en-US" sz="1400" b="1" dirty="0" smtClean="0">
                    <a:solidFill>
                      <a:prstClr val="black"/>
                    </a:solidFill>
                    <a:latin typeface="+mn-lt"/>
                    <a:ea typeface="굴림" charset="-127"/>
                  </a:rPr>
                  <a:t>32mm x 32mm</a:t>
                </a:r>
                <a:endParaRPr kumimoji="1" lang="en-US" sz="1400" b="1" dirty="0">
                  <a:solidFill>
                    <a:prstClr val="black"/>
                  </a:solidFill>
                  <a:latin typeface="+mn-lt"/>
                  <a:ea typeface="굴림" charset="-127"/>
                </a:endParaRPr>
              </a:p>
            </p:txBody>
          </p:sp>
        </p:grpSp>
      </p:grpSp>
      <p:grpSp>
        <p:nvGrpSpPr>
          <p:cNvPr id="3088" name="그룹 3087"/>
          <p:cNvGrpSpPr/>
          <p:nvPr/>
        </p:nvGrpSpPr>
        <p:grpSpPr>
          <a:xfrm>
            <a:off x="3439404" y="4384996"/>
            <a:ext cx="1589920" cy="1636292"/>
            <a:chOff x="4860032" y="3548705"/>
            <a:chExt cx="1728193" cy="1730846"/>
          </a:xfrm>
        </p:grpSpPr>
        <p:cxnSp>
          <p:nvCxnSpPr>
            <p:cNvPr id="3086" name="직선 연결선 3085"/>
            <p:cNvCxnSpPr/>
            <p:nvPr/>
          </p:nvCxnSpPr>
          <p:spPr>
            <a:xfrm>
              <a:off x="4887048" y="3553295"/>
              <a:ext cx="4773" cy="17262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직선 연결선 50"/>
            <p:cNvCxnSpPr/>
            <p:nvPr/>
          </p:nvCxnSpPr>
          <p:spPr>
            <a:xfrm flipH="1">
              <a:off x="5317107" y="3583148"/>
              <a:ext cx="541"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flipH="1">
              <a:off x="5734110" y="3583148"/>
              <a:ext cx="541"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flipH="1">
              <a:off x="6155636" y="3583148"/>
              <a:ext cx="540"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flipH="1">
              <a:off x="6582258" y="3548705"/>
              <a:ext cx="541" cy="1719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rot="5400000" flipH="1">
              <a:off x="5718248" y="2725084"/>
              <a:ext cx="540"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rot="5400000" flipH="1">
              <a:off x="5739750" y="3085125"/>
              <a:ext cx="540"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rot="5400000" flipH="1">
              <a:off x="5739750" y="3516632"/>
              <a:ext cx="540"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rot="5400000" flipH="1">
              <a:off x="5707964" y="3949221"/>
              <a:ext cx="540" cy="1696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rot="5400000" flipH="1">
              <a:off x="5739752" y="4420537"/>
              <a:ext cx="541" cy="16964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그룹 3"/>
          <p:cNvGrpSpPr/>
          <p:nvPr/>
        </p:nvGrpSpPr>
        <p:grpSpPr>
          <a:xfrm>
            <a:off x="6598897" y="1412777"/>
            <a:ext cx="1717519" cy="1440159"/>
            <a:chOff x="472230" y="1988840"/>
            <a:chExt cx="2392808" cy="2304917"/>
          </a:xfrm>
        </p:grpSpPr>
        <p:grpSp>
          <p:nvGrpSpPr>
            <p:cNvPr id="2" name="그룹 1"/>
            <p:cNvGrpSpPr/>
            <p:nvPr/>
          </p:nvGrpSpPr>
          <p:grpSpPr>
            <a:xfrm>
              <a:off x="572551" y="1988840"/>
              <a:ext cx="2292487" cy="2304917"/>
              <a:chOff x="572551" y="1988840"/>
              <a:chExt cx="2292487" cy="2304917"/>
            </a:xfrm>
          </p:grpSpPr>
          <p:pic>
            <p:nvPicPr>
              <p:cNvPr id="30" name="그림 29"/>
              <p:cNvPicPr/>
              <p:nvPr/>
            </p:nvPicPr>
            <p:blipFill>
              <a:blip r:embed="rId3" cstate="print">
                <a:clrChange>
                  <a:clrFrom>
                    <a:srgbClr val="FFFFFF"/>
                  </a:clrFrom>
                  <a:clrTo>
                    <a:srgbClr val="FFFFFF">
                      <a:alpha val="0"/>
                    </a:srgbClr>
                  </a:clrTo>
                </a:clrChange>
              </a:blip>
              <a:srcRect/>
              <a:stretch>
                <a:fillRect/>
              </a:stretch>
            </p:blipFill>
            <p:spPr bwMode="auto">
              <a:xfrm>
                <a:off x="572551" y="2219332"/>
                <a:ext cx="2292487" cy="2074425"/>
              </a:xfrm>
              <a:prstGeom prst="rect">
                <a:avLst/>
              </a:prstGeom>
              <a:noFill/>
              <a:ln w="9525">
                <a:noFill/>
                <a:miter lim="800000"/>
                <a:headEnd/>
                <a:tailEnd/>
              </a:ln>
            </p:spPr>
          </p:pic>
          <p:sp>
            <p:nvSpPr>
              <p:cNvPr id="31" name="직사각형 30"/>
              <p:cNvSpPr/>
              <p:nvPr/>
            </p:nvSpPr>
            <p:spPr>
              <a:xfrm>
                <a:off x="1174469" y="1988840"/>
                <a:ext cx="1005352" cy="3457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chemeClr val="tx1"/>
                    </a:solidFill>
                  </a:rPr>
                  <a:t>30</a:t>
                </a:r>
                <a:r>
                  <a:rPr lang="el-GR" altLang="ko-KR" sz="1200" b="1" dirty="0" smtClean="0">
                    <a:solidFill>
                      <a:schemeClr val="tx1"/>
                    </a:solidFill>
                  </a:rPr>
                  <a:t>μ</a:t>
                </a:r>
                <a:r>
                  <a:rPr lang="en-US" altLang="ko-KR" sz="1200" b="1" dirty="0" smtClean="0">
                    <a:solidFill>
                      <a:schemeClr val="tx1"/>
                    </a:solidFill>
                  </a:rPr>
                  <a:t>m</a:t>
                </a:r>
                <a:endParaRPr lang="ko-KR" altLang="en-US" sz="1200" b="1" dirty="0">
                  <a:solidFill>
                    <a:schemeClr val="tx1"/>
                  </a:solidFill>
                </a:endParaRPr>
              </a:p>
            </p:txBody>
          </p:sp>
        </p:grpSp>
        <p:sp>
          <p:nvSpPr>
            <p:cNvPr id="33" name="직사각형 32"/>
            <p:cNvSpPr/>
            <p:nvPr/>
          </p:nvSpPr>
          <p:spPr>
            <a:xfrm rot="16200000">
              <a:off x="153025" y="2999521"/>
              <a:ext cx="1037213" cy="3988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chemeClr val="tx1"/>
                  </a:solidFill>
                </a:rPr>
                <a:t>30</a:t>
              </a:r>
              <a:r>
                <a:rPr lang="el-GR" altLang="ko-KR" sz="1200" b="1" dirty="0" smtClean="0">
                  <a:solidFill>
                    <a:schemeClr val="tx1"/>
                  </a:solidFill>
                </a:rPr>
                <a:t>μ</a:t>
              </a:r>
              <a:r>
                <a:rPr lang="en-US" altLang="ko-KR" sz="1200" b="1" dirty="0" smtClean="0">
                  <a:solidFill>
                    <a:schemeClr val="tx1"/>
                  </a:solidFill>
                </a:rPr>
                <a:t>m</a:t>
              </a:r>
              <a:endParaRPr lang="ko-KR" altLang="en-US" sz="1200" b="1" dirty="0">
                <a:solidFill>
                  <a:schemeClr val="tx1"/>
                </a:solidFill>
              </a:endParaRPr>
            </a:p>
          </p:txBody>
        </p:sp>
      </p:grpSp>
      <p:cxnSp>
        <p:nvCxnSpPr>
          <p:cNvPr id="18" name="직선 연결선 17"/>
          <p:cNvCxnSpPr/>
          <p:nvPr/>
        </p:nvCxnSpPr>
        <p:spPr>
          <a:xfrm flipV="1">
            <a:off x="1979712" y="980728"/>
            <a:ext cx="4680520" cy="151216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a:off x="2195736" y="2752028"/>
            <a:ext cx="4536504" cy="24492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634810" y="1628800"/>
            <a:ext cx="1912704" cy="1015663"/>
          </a:xfrm>
          <a:prstGeom prst="rect">
            <a:avLst/>
          </a:prstGeom>
          <a:noFill/>
        </p:spPr>
        <p:txBody>
          <a:bodyPr wrap="none" rtlCol="0">
            <a:spAutoFit/>
          </a:bodyPr>
          <a:lstStyle/>
          <a:p>
            <a:pPr algn="ctr"/>
            <a:r>
              <a:rPr lang="en-US" altLang="ko-KR" sz="2000" dirty="0" smtClean="0">
                <a:latin typeface="+mn-lt"/>
              </a:rPr>
              <a:t>32x32 = 1024 </a:t>
            </a:r>
          </a:p>
          <a:p>
            <a:pPr algn="ctr"/>
            <a:r>
              <a:rPr lang="en-US" altLang="ko-KR" sz="2000" dirty="0" err="1" smtClean="0">
                <a:latin typeface="+mn-lt"/>
              </a:rPr>
              <a:t>mircro</a:t>
            </a:r>
            <a:r>
              <a:rPr lang="en-US" altLang="ko-KR" sz="2000" dirty="0" smtClean="0">
                <a:latin typeface="+mn-lt"/>
              </a:rPr>
              <a:t>-pixels</a:t>
            </a:r>
          </a:p>
          <a:p>
            <a:pPr algn="ctr"/>
            <a:r>
              <a:rPr lang="en-US" altLang="ko-KR" sz="2000" dirty="0" smtClean="0">
                <a:latin typeface="+mn-lt"/>
              </a:rPr>
              <a:t>in parallel</a:t>
            </a:r>
            <a:endParaRPr lang="ko-KR" altLang="en-US" sz="2000" dirty="0">
              <a:latin typeface="+mn-lt"/>
            </a:endParaRPr>
          </a:p>
        </p:txBody>
      </p:sp>
      <p:sp>
        <p:nvSpPr>
          <p:cNvPr id="63" name="TextBox 62"/>
          <p:cNvSpPr txBox="1"/>
          <p:nvPr/>
        </p:nvSpPr>
        <p:spPr>
          <a:xfrm>
            <a:off x="6732240" y="980728"/>
            <a:ext cx="1576072" cy="369332"/>
          </a:xfrm>
          <a:prstGeom prst="rect">
            <a:avLst/>
          </a:prstGeom>
          <a:noFill/>
        </p:spPr>
        <p:txBody>
          <a:bodyPr wrap="none" rtlCol="0">
            <a:spAutoFit/>
          </a:bodyPr>
          <a:lstStyle/>
          <a:p>
            <a:r>
              <a:rPr lang="en-US" altLang="ko-KR" sz="1800" dirty="0" smtClean="0">
                <a:latin typeface="+mn-lt"/>
              </a:rPr>
              <a:t>a micro-pixel</a:t>
            </a:r>
            <a:endParaRPr lang="ko-KR" altLang="en-US" sz="1800" dirty="0">
              <a:latin typeface="+mn-lt"/>
            </a:endParaRPr>
          </a:p>
        </p:txBody>
      </p:sp>
      <p:sp>
        <p:nvSpPr>
          <p:cNvPr id="22" name="슬라이드 번호 개체 틀 21"/>
          <p:cNvSpPr>
            <a:spLocks noGrp="1"/>
          </p:cNvSpPr>
          <p:nvPr>
            <p:ph type="sldNum" sz="quarter" idx="11"/>
          </p:nvPr>
        </p:nvSpPr>
        <p:spPr/>
        <p:txBody>
          <a:bodyPr/>
          <a:lstStyle/>
          <a:p>
            <a:fld id="{BFF05FFC-9FDC-4690-906A-8CD2B86F6471}" type="slidenum">
              <a:rPr lang="ko-KR" altLang="en-US" smtClean="0">
                <a:solidFill>
                  <a:srgbClr val="000000"/>
                </a:solidFill>
              </a:rPr>
              <a:pPr/>
              <a:t>67</a:t>
            </a:fld>
            <a:endParaRPr lang="en-US" altLang="ko-KR">
              <a:solidFill>
                <a:srgbClr val="000000"/>
              </a:solidFill>
            </a:endParaRPr>
          </a:p>
        </p:txBody>
      </p:sp>
      <p:sp>
        <p:nvSpPr>
          <p:cNvPr id="23" name="날짜 개체 틀 22"/>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24" name="바닥글 개체 틀 23"/>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8707049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prstGeom prst="rect">
            <a:avLst/>
          </a:prstGeom>
        </p:spPr>
        <p:txBody>
          <a:bodyPr/>
          <a:lstStyle/>
          <a:p>
            <a:r>
              <a:rPr lang="en-US" altLang="ko-KR" sz="2400" kern="0" dirty="0" smtClean="0">
                <a:solidFill>
                  <a:schemeClr val="tx1"/>
                </a:solidFill>
                <a:latin typeface="+mn-lt"/>
              </a:rPr>
              <a:t>16</a:t>
            </a:r>
            <a:r>
              <a:rPr lang="ko-KR" altLang="en-US" sz="2400" kern="0" dirty="0" smtClean="0">
                <a:solidFill>
                  <a:schemeClr val="tx1"/>
                </a:solidFill>
                <a:latin typeface="+mn-lt"/>
              </a:rPr>
              <a:t>개의</a:t>
            </a:r>
            <a:r>
              <a:rPr lang="en-US" altLang="ko-KR" sz="2400" kern="0" dirty="0" smtClean="0">
                <a:solidFill>
                  <a:schemeClr val="tx1"/>
                </a:solidFill>
                <a:latin typeface="+mn-lt"/>
              </a:rPr>
              <a:t> 8 </a:t>
            </a:r>
            <a:r>
              <a:rPr lang="en-US" altLang="ko-KR" sz="2400" kern="0" dirty="0">
                <a:solidFill>
                  <a:schemeClr val="tx1"/>
                </a:solidFill>
                <a:latin typeface="+mn-lt"/>
              </a:rPr>
              <a:t>x 8 </a:t>
            </a:r>
            <a:r>
              <a:rPr lang="en-US" altLang="ko-KR" sz="2400" kern="0" dirty="0" err="1">
                <a:solidFill>
                  <a:schemeClr val="tx1"/>
                </a:solidFill>
                <a:latin typeface="+mn-lt"/>
              </a:rPr>
              <a:t>SiPM</a:t>
            </a:r>
            <a:r>
              <a:rPr lang="en-US" altLang="ko-KR" sz="2400" kern="0" dirty="0">
                <a:solidFill>
                  <a:schemeClr val="tx1"/>
                </a:solidFill>
                <a:latin typeface="+mn-lt"/>
              </a:rPr>
              <a:t> </a:t>
            </a:r>
            <a:r>
              <a:rPr lang="ko-KR" altLang="en-US" sz="2400" kern="0" dirty="0" smtClean="0">
                <a:solidFill>
                  <a:schemeClr val="tx1"/>
                </a:solidFill>
                <a:latin typeface="+mn-lt"/>
              </a:rPr>
              <a:t>픽셀 </a:t>
            </a:r>
            <a:r>
              <a:rPr lang="ko-KR" altLang="en-US" sz="2400" kern="0" dirty="0" err="1" smtClean="0">
                <a:solidFill>
                  <a:schemeClr val="tx1"/>
                </a:solidFill>
                <a:latin typeface="+mn-lt"/>
              </a:rPr>
              <a:t>어레이로</a:t>
            </a:r>
            <a:r>
              <a:rPr lang="ko-KR" altLang="en-US" sz="2400" kern="0" dirty="0" smtClean="0">
                <a:solidFill>
                  <a:schemeClr val="tx1"/>
                </a:solidFill>
                <a:latin typeface="+mn-lt"/>
              </a:rPr>
              <a:t> </a:t>
            </a:r>
            <a:r>
              <a:rPr lang="ko-KR" altLang="en-US" sz="2400" kern="0" dirty="0">
                <a:solidFill>
                  <a:schemeClr val="tx1"/>
                </a:solidFill>
                <a:latin typeface="+mn-lt"/>
              </a:rPr>
              <a:t>구성된 </a:t>
            </a:r>
            <a:r>
              <a:rPr lang="ko-KR" altLang="en-US" sz="2400" kern="0" dirty="0" err="1">
                <a:solidFill>
                  <a:schemeClr val="tx1"/>
                </a:solidFill>
                <a:latin typeface="+mn-lt"/>
              </a:rPr>
              <a:t>다화소</a:t>
            </a:r>
            <a:r>
              <a:rPr lang="ko-KR" altLang="en-US" sz="2400" kern="0" dirty="0">
                <a:solidFill>
                  <a:schemeClr val="tx1"/>
                </a:solidFill>
                <a:latin typeface="+mn-lt"/>
              </a:rPr>
              <a:t> </a:t>
            </a:r>
            <a:r>
              <a:rPr lang="en-US" altLang="ko-KR" sz="2400" kern="0" dirty="0" smtClean="0">
                <a:solidFill>
                  <a:schemeClr val="tx1"/>
                </a:solidFill>
                <a:latin typeface="+mn-lt"/>
              </a:rPr>
              <a:t>(1024-ch)</a:t>
            </a:r>
            <a:endParaRPr lang="ko-KR" altLang="en-US" sz="2400" dirty="0">
              <a:latin typeface="+mn-lt"/>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7090" y="2204865"/>
            <a:ext cx="47092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직사각형 11"/>
          <p:cNvSpPr/>
          <p:nvPr/>
        </p:nvSpPr>
        <p:spPr>
          <a:xfrm>
            <a:off x="395536" y="2481358"/>
            <a:ext cx="3167558" cy="111132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r>
              <a:rPr kumimoji="1" lang="ko-KR" altLang="en-US" b="1" dirty="0" smtClean="0">
                <a:solidFill>
                  <a:prstClr val="black"/>
                </a:solidFill>
              </a:rPr>
              <a:t>항복전압</a:t>
            </a:r>
            <a:r>
              <a:rPr kumimoji="1" lang="en-US" altLang="ko-KR" b="1" dirty="0" smtClean="0">
                <a:solidFill>
                  <a:prstClr val="black"/>
                </a:solidFill>
              </a:rPr>
              <a:t> </a:t>
            </a:r>
            <a:r>
              <a:rPr kumimoji="1" lang="ko-KR" altLang="en-US" b="1" dirty="0" smtClean="0">
                <a:solidFill>
                  <a:prstClr val="black"/>
                </a:solidFill>
              </a:rPr>
              <a:t>균일</a:t>
            </a:r>
            <a:endParaRPr kumimoji="1" lang="en-US" altLang="ko-KR" b="1" dirty="0" smtClean="0">
              <a:solidFill>
                <a:prstClr val="black"/>
              </a:solidFill>
            </a:endParaRPr>
          </a:p>
          <a:p>
            <a:pPr algn="ctr" eaLnBrk="1" latinLnBrk="1" hangingPunct="1"/>
            <a:r>
              <a:rPr kumimoji="1" lang="en-US" altLang="ko-KR" b="1" dirty="0">
                <a:solidFill>
                  <a:prstClr val="black"/>
                </a:solidFill>
              </a:rPr>
              <a:t>-</a:t>
            </a:r>
            <a:r>
              <a:rPr kumimoji="1" lang="en-US" altLang="ko-KR" b="1" dirty="0" smtClean="0">
                <a:solidFill>
                  <a:prstClr val="black"/>
                </a:solidFill>
              </a:rPr>
              <a:t>&gt; </a:t>
            </a:r>
            <a:endParaRPr kumimoji="1" lang="en-US" altLang="ko-KR" b="1" dirty="0">
              <a:solidFill>
                <a:prstClr val="black"/>
              </a:solidFill>
            </a:endParaRPr>
          </a:p>
          <a:p>
            <a:pPr algn="ctr" eaLnBrk="1" latinLnBrk="1" hangingPunct="1"/>
            <a:r>
              <a:rPr kumimoji="1" lang="en-US" altLang="ko-KR" b="1" dirty="0" smtClean="0">
                <a:solidFill>
                  <a:prstClr val="black"/>
                </a:solidFill>
              </a:rPr>
              <a:t>Multi channel test</a:t>
            </a:r>
            <a:endParaRPr kumimoji="1" lang="ko-KR" altLang="en-US" b="1" dirty="0">
              <a:solidFill>
                <a:prstClr val="black"/>
              </a:solidFill>
            </a:endParaRPr>
          </a:p>
        </p:txBody>
      </p:sp>
      <p:cxnSp>
        <p:nvCxnSpPr>
          <p:cNvPr id="13" name="직선 화살표 연결선 12"/>
          <p:cNvCxnSpPr/>
          <p:nvPr/>
        </p:nvCxnSpPr>
        <p:spPr>
          <a:xfrm>
            <a:off x="4177569" y="5824471"/>
            <a:ext cx="4714911" cy="1588"/>
          </a:xfrm>
          <a:prstGeom prst="straightConnector1">
            <a:avLst/>
          </a:prstGeom>
          <a:ln w="38100">
            <a:solidFill>
              <a:srgbClr val="FFFF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98890" y="5482397"/>
            <a:ext cx="901305" cy="400110"/>
          </a:xfrm>
          <a:prstGeom prst="rect">
            <a:avLst/>
          </a:prstGeom>
          <a:noFill/>
        </p:spPr>
        <p:txBody>
          <a:bodyPr wrap="square" rtlCol="0">
            <a:spAutoFit/>
          </a:bodyPr>
          <a:lstStyle/>
          <a:p>
            <a:pPr eaLnBrk="1" latinLnBrk="1" hangingPunct="1"/>
            <a:r>
              <a:rPr kumimoji="1" lang="en-US" altLang="ko-KR" sz="2000" b="1" dirty="0" smtClean="0">
                <a:solidFill>
                  <a:srgbClr val="FFFF00"/>
                </a:solidFill>
                <a:latin typeface="굴림" charset="-127"/>
                <a:ea typeface="굴림" charset="-127"/>
              </a:rPr>
              <a:t>4cm</a:t>
            </a:r>
            <a:endParaRPr kumimoji="1" lang="ko-KR" altLang="en-US" sz="2000" b="1" dirty="0">
              <a:solidFill>
                <a:srgbClr val="FFFF00"/>
              </a:solidFill>
              <a:latin typeface="굴림" charset="-127"/>
              <a:ea typeface="굴림" charset="-127"/>
            </a:endParaRPr>
          </a:p>
        </p:txBody>
      </p:sp>
      <p:cxnSp>
        <p:nvCxnSpPr>
          <p:cNvPr id="16" name="직선 화살표 연결선 15"/>
          <p:cNvCxnSpPr/>
          <p:nvPr/>
        </p:nvCxnSpPr>
        <p:spPr>
          <a:xfrm flipH="1">
            <a:off x="4247867" y="2204864"/>
            <a:ext cx="145604" cy="3384379"/>
          </a:xfrm>
          <a:prstGeom prst="straightConnector1">
            <a:avLst/>
          </a:prstGeom>
          <a:ln w="38100">
            <a:solidFill>
              <a:srgbClr val="FFFF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82666" y="3388931"/>
            <a:ext cx="901305" cy="400110"/>
          </a:xfrm>
          <a:prstGeom prst="rect">
            <a:avLst/>
          </a:prstGeom>
          <a:noFill/>
        </p:spPr>
        <p:txBody>
          <a:bodyPr wrap="square" rtlCol="0">
            <a:spAutoFit/>
          </a:bodyPr>
          <a:lstStyle/>
          <a:p>
            <a:pPr eaLnBrk="1" latinLnBrk="1" hangingPunct="1"/>
            <a:r>
              <a:rPr kumimoji="1" lang="en-US" altLang="ko-KR" sz="2000" b="1" dirty="0" smtClean="0">
                <a:solidFill>
                  <a:srgbClr val="FFFF00"/>
                </a:solidFill>
                <a:latin typeface="굴림" charset="-127"/>
                <a:ea typeface="굴림" charset="-127"/>
              </a:rPr>
              <a:t>4cm</a:t>
            </a:r>
            <a:endParaRPr kumimoji="1" lang="ko-KR" altLang="en-US" sz="2000" b="1" dirty="0">
              <a:solidFill>
                <a:srgbClr val="FFFF00"/>
              </a:solidFill>
              <a:latin typeface="굴림" charset="-127"/>
              <a:ea typeface="굴림" charset="-127"/>
            </a:endParaRPr>
          </a:p>
        </p:txBody>
      </p:sp>
      <p:sp>
        <p:nvSpPr>
          <p:cNvPr id="19" name="내용 개체 틀 2"/>
          <p:cNvSpPr txBox="1">
            <a:spLocks/>
          </p:cNvSpPr>
          <p:nvPr/>
        </p:nvSpPr>
        <p:spPr>
          <a:xfrm>
            <a:off x="107504" y="836712"/>
            <a:ext cx="4608512" cy="1277333"/>
          </a:xfrm>
          <a:prstGeom prst="rect">
            <a:avLst/>
          </a:prstGeom>
        </p:spPr>
        <p:txBody>
          <a:bodyPr vert="horz" lIns="91440" tIns="45720" rIns="91440" bIns="45720" rtlCol="0">
            <a:noAutofit/>
          </a:bodyPr>
          <a:lstStyle/>
          <a:p>
            <a:pPr marL="285750" indent="-285750" eaLnBrk="1" latinLnBrk="1" hangingPunct="1">
              <a:buFont typeface="Wingdings" panose="05000000000000000000" pitchFamily="2" charset="2"/>
              <a:buChar char="u"/>
            </a:pPr>
            <a:r>
              <a:rPr kumimoji="1" lang="en-US" altLang="ko-KR" sz="1400" b="1" dirty="0" smtClean="0">
                <a:solidFill>
                  <a:srgbClr val="000066"/>
                </a:solidFill>
                <a:latin typeface="+mn-lt"/>
                <a:ea typeface="굴림" charset="-127"/>
              </a:rPr>
              <a:t>1</a:t>
            </a:r>
            <a:r>
              <a:rPr kumimoji="1" lang="ko-KR" altLang="en-US" sz="1400" b="1" dirty="0" smtClean="0">
                <a:solidFill>
                  <a:srgbClr val="000066"/>
                </a:solidFill>
                <a:latin typeface="+mn-lt"/>
                <a:ea typeface="굴림" charset="-127"/>
              </a:rPr>
              <a:t>단계 </a:t>
            </a:r>
            <a:r>
              <a:rPr kumimoji="1" lang="en-US" altLang="ko-KR" sz="1400" b="1" dirty="0" smtClean="0">
                <a:solidFill>
                  <a:srgbClr val="000066"/>
                </a:solidFill>
                <a:latin typeface="+mn-lt"/>
                <a:ea typeface="굴림" charset="-127"/>
              </a:rPr>
              <a:t>SiPM </a:t>
            </a:r>
            <a:r>
              <a:rPr kumimoji="1" lang="ko-KR" altLang="en-US" sz="1400" b="1" dirty="0" smtClean="0">
                <a:solidFill>
                  <a:srgbClr val="000066"/>
                </a:solidFill>
                <a:latin typeface="+mn-lt"/>
                <a:ea typeface="굴림" charset="-127"/>
              </a:rPr>
              <a:t>픽셀 </a:t>
            </a:r>
            <a:r>
              <a:rPr kumimoji="1" lang="en-US" altLang="ko-KR" sz="1400" b="1" dirty="0" smtClean="0">
                <a:solidFill>
                  <a:srgbClr val="000066"/>
                </a:solidFill>
                <a:latin typeface="+mn-lt"/>
                <a:ea typeface="굴림" charset="-127"/>
              </a:rPr>
              <a:t>1024ch </a:t>
            </a:r>
            <a:r>
              <a:rPr kumimoji="1" lang="ko-KR" altLang="en-US" sz="1400" b="1" dirty="0" smtClean="0">
                <a:solidFill>
                  <a:srgbClr val="000066"/>
                </a:solidFill>
                <a:latin typeface="+mn-lt"/>
                <a:ea typeface="굴림" charset="-127"/>
              </a:rPr>
              <a:t>제작</a:t>
            </a:r>
            <a:endParaRPr kumimoji="1" lang="en-US" altLang="ko-KR" sz="1400" b="1" dirty="0" smtClean="0">
              <a:solidFill>
                <a:srgbClr val="000066"/>
              </a:solidFill>
              <a:latin typeface="+mn-lt"/>
              <a:ea typeface="굴림" charset="-127"/>
            </a:endParaRPr>
          </a:p>
          <a:p>
            <a:pPr marL="357188" lvl="1" eaLnBrk="1" latinLnBrk="1" hangingPunct="1"/>
            <a:r>
              <a:rPr kumimoji="1" lang="en-US" altLang="ko-KR" sz="1400" b="1" dirty="0" smtClean="0">
                <a:solidFill>
                  <a:srgbClr val="000066"/>
                </a:solidFill>
                <a:latin typeface="+mn-lt"/>
                <a:ea typeface="굴림" charset="-127"/>
              </a:rPr>
              <a:t>:</a:t>
            </a:r>
            <a:r>
              <a:rPr kumimoji="1" lang="ko-KR" altLang="en-US" sz="1400" b="1" dirty="0" smtClean="0">
                <a:solidFill>
                  <a:srgbClr val="000066"/>
                </a:solidFill>
                <a:latin typeface="+mn-lt"/>
                <a:ea typeface="굴림" charset="-127"/>
              </a:rPr>
              <a:t> </a:t>
            </a:r>
            <a:r>
              <a:rPr kumimoji="1" lang="en-US" altLang="ko-KR" sz="1400" b="1" dirty="0" smtClean="0">
                <a:solidFill>
                  <a:srgbClr val="000066"/>
                </a:solidFill>
                <a:latin typeface="+mn-lt"/>
                <a:ea typeface="굴림" charset="-127"/>
              </a:rPr>
              <a:t>1 x 1</a:t>
            </a:r>
            <a:r>
              <a:rPr lang="en-US" altLang="ko-KR" sz="1400" dirty="0" smtClean="0">
                <a:solidFill>
                  <a:srgbClr val="000066"/>
                </a:solidFill>
                <a:latin typeface="+mn-lt"/>
                <a:ea typeface="굴림" charset="-127"/>
              </a:rPr>
              <a:t> mm</a:t>
            </a:r>
            <a:r>
              <a:rPr lang="en-US" altLang="ko-KR" sz="1400" baseline="30000" dirty="0" smtClean="0">
                <a:solidFill>
                  <a:srgbClr val="000066"/>
                </a:solidFill>
                <a:latin typeface="+mn-lt"/>
                <a:ea typeface="굴림" charset="-127"/>
              </a:rPr>
              <a:t>2</a:t>
            </a:r>
            <a:r>
              <a:rPr lang="en-US" altLang="ko-KR" sz="1400" dirty="0" smtClean="0">
                <a:solidFill>
                  <a:srgbClr val="000066"/>
                </a:solidFill>
                <a:latin typeface="+mn-lt"/>
                <a:ea typeface="굴림" charset="-127"/>
              </a:rPr>
              <a:t> </a:t>
            </a:r>
            <a:r>
              <a:rPr lang="ko-KR" altLang="en-US" sz="1400" dirty="0" smtClean="0">
                <a:solidFill>
                  <a:srgbClr val="000066"/>
                </a:solidFill>
                <a:latin typeface="+mn-lt"/>
                <a:ea typeface="굴림" charset="-127"/>
              </a:rPr>
              <a:t>크기</a:t>
            </a:r>
            <a:endParaRPr lang="en-US" altLang="ko-KR" sz="1400" dirty="0" smtClean="0">
              <a:solidFill>
                <a:srgbClr val="000066"/>
              </a:solidFill>
              <a:latin typeface="+mn-lt"/>
              <a:ea typeface="굴림" charset="-127"/>
            </a:endParaRPr>
          </a:p>
          <a:p>
            <a:pPr marL="357188" lvl="1" eaLnBrk="1" latinLnBrk="1" hangingPunct="1"/>
            <a:r>
              <a:rPr lang="en-US" altLang="ko-KR" sz="1400" dirty="0" smtClean="0">
                <a:solidFill>
                  <a:srgbClr val="000066"/>
                </a:solidFill>
                <a:latin typeface="+mn-lt"/>
                <a:ea typeface="굴림" charset="-127"/>
              </a:rPr>
              <a:t>(30x30</a:t>
            </a:r>
            <a:r>
              <a:rPr lang="el-GR" altLang="ko-KR" sz="1400" dirty="0" smtClean="0">
                <a:solidFill>
                  <a:srgbClr val="000066"/>
                </a:solidFill>
                <a:latin typeface="+mn-lt"/>
                <a:ea typeface="굴림" charset="-127"/>
              </a:rPr>
              <a:t>μ</a:t>
            </a:r>
            <a:r>
              <a:rPr lang="en-US" altLang="ko-KR" sz="1400" dirty="0" smtClean="0">
                <a:solidFill>
                  <a:srgbClr val="000066"/>
                </a:solidFill>
                <a:latin typeface="+mn-lt"/>
                <a:ea typeface="굴림" charset="-127"/>
              </a:rPr>
              <a:t>m</a:t>
            </a:r>
            <a:r>
              <a:rPr lang="en-US" altLang="ko-KR" sz="1400" baseline="30000" dirty="0" smtClean="0">
                <a:solidFill>
                  <a:srgbClr val="000066"/>
                </a:solidFill>
                <a:latin typeface="+mn-lt"/>
                <a:ea typeface="굴림" charset="-127"/>
              </a:rPr>
              <a:t>2</a:t>
            </a:r>
            <a:r>
              <a:rPr lang="ko-KR" altLang="en-US" sz="1400" dirty="0" smtClean="0">
                <a:solidFill>
                  <a:srgbClr val="000066"/>
                </a:solidFill>
                <a:latin typeface="+mn-lt"/>
                <a:ea typeface="굴림" charset="-127"/>
              </a:rPr>
              <a:t>크기</a:t>
            </a:r>
            <a:r>
              <a:rPr lang="en-US" altLang="ko-KR" sz="1400" dirty="0" smtClean="0">
                <a:solidFill>
                  <a:srgbClr val="000066"/>
                </a:solidFill>
                <a:latin typeface="+mn-lt"/>
                <a:ea typeface="굴림" charset="-127"/>
              </a:rPr>
              <a:t>, 10</a:t>
            </a:r>
            <a:r>
              <a:rPr lang="en-US" altLang="ko-KR" sz="1400" baseline="30000" dirty="0" smtClean="0">
                <a:solidFill>
                  <a:srgbClr val="000066"/>
                </a:solidFill>
                <a:latin typeface="+mn-lt"/>
                <a:ea typeface="굴림" charset="-127"/>
              </a:rPr>
              <a:t>3</a:t>
            </a:r>
            <a:r>
              <a:rPr lang="ko-KR" altLang="en-US" sz="1400" dirty="0" smtClean="0">
                <a:solidFill>
                  <a:srgbClr val="000066"/>
                </a:solidFill>
                <a:latin typeface="+mn-lt"/>
                <a:ea typeface="굴림" charset="-127"/>
              </a:rPr>
              <a:t>개의 마이크로 픽셀</a:t>
            </a:r>
            <a:r>
              <a:rPr lang="en-US" altLang="ko-KR" sz="1400" dirty="0" smtClean="0">
                <a:solidFill>
                  <a:srgbClr val="000066"/>
                </a:solidFill>
                <a:latin typeface="+mn-lt"/>
                <a:ea typeface="굴림" charset="-127"/>
              </a:rPr>
              <a:t>) </a:t>
            </a:r>
            <a:endParaRPr kumimoji="1" lang="en-US" altLang="ko-KR" sz="1400" b="1" dirty="0">
              <a:solidFill>
                <a:srgbClr val="000066"/>
              </a:solidFill>
              <a:latin typeface="+mn-lt"/>
              <a:ea typeface="굴림" charset="-127"/>
            </a:endParaRPr>
          </a:p>
          <a:p>
            <a:pPr marL="357188" lvl="1" eaLnBrk="1" latinLnBrk="1" hangingPunct="1">
              <a:spcBef>
                <a:spcPts val="600"/>
              </a:spcBef>
            </a:pPr>
            <a:endParaRPr lang="en-US" altLang="ko-KR" sz="1400" dirty="0" smtClean="0">
              <a:solidFill>
                <a:srgbClr val="000066"/>
              </a:solidFill>
              <a:latin typeface="+mn-lt"/>
              <a:ea typeface="굴림" charset="-127"/>
            </a:endParaRPr>
          </a:p>
          <a:p>
            <a:pPr marL="285750" indent="-285750" eaLnBrk="1" latinLnBrk="1" hangingPunct="1">
              <a:buFont typeface="Wingdings" panose="05000000000000000000" pitchFamily="2" charset="2"/>
              <a:buChar char="u"/>
            </a:pPr>
            <a:r>
              <a:rPr kumimoji="1" lang="en-US" altLang="ko-KR" sz="1400" b="1" dirty="0" smtClean="0">
                <a:solidFill>
                  <a:srgbClr val="FF0000"/>
                </a:solidFill>
                <a:latin typeface="+mn-lt"/>
                <a:ea typeface="굴림" charset="-127"/>
              </a:rPr>
              <a:t>64ch </a:t>
            </a:r>
            <a:r>
              <a:rPr kumimoji="1" lang="en-US" altLang="ko-KR" sz="1400" b="1" dirty="0">
                <a:solidFill>
                  <a:srgbClr val="FF0000"/>
                </a:solidFill>
                <a:latin typeface="+mn-lt"/>
                <a:ea typeface="굴림" charset="-127"/>
              </a:rPr>
              <a:t>SiPM </a:t>
            </a:r>
            <a:r>
              <a:rPr kumimoji="1" lang="ko-KR" altLang="en-US" sz="1400" b="1" dirty="0">
                <a:solidFill>
                  <a:srgbClr val="FF0000"/>
                </a:solidFill>
                <a:latin typeface="+mn-lt"/>
                <a:ea typeface="굴림" charset="-127"/>
              </a:rPr>
              <a:t>소자</a:t>
            </a:r>
            <a:r>
              <a:rPr kumimoji="1" lang="en-US" altLang="ko-KR" sz="1400" b="1" dirty="0">
                <a:solidFill>
                  <a:srgbClr val="FF0000"/>
                </a:solidFill>
                <a:latin typeface="+mn-lt"/>
                <a:ea typeface="굴림" charset="-127"/>
              </a:rPr>
              <a:t> :</a:t>
            </a:r>
            <a:r>
              <a:rPr kumimoji="1" lang="ko-KR" altLang="en-US" sz="1400" b="1" dirty="0">
                <a:solidFill>
                  <a:srgbClr val="FF0000"/>
                </a:solidFill>
                <a:latin typeface="+mn-lt"/>
                <a:ea typeface="굴림" charset="-127"/>
              </a:rPr>
              <a:t> </a:t>
            </a:r>
            <a:r>
              <a:rPr kumimoji="1" lang="en-US" altLang="ko-KR" sz="1400" b="1" dirty="0">
                <a:solidFill>
                  <a:srgbClr val="FF0000"/>
                </a:solidFill>
                <a:latin typeface="+mn-lt"/>
                <a:ea typeface="굴림" charset="-127"/>
              </a:rPr>
              <a:t>1</a:t>
            </a:r>
            <a:r>
              <a:rPr kumimoji="1" lang="en-US" altLang="ko-KR" sz="1400" b="1" dirty="0" smtClean="0">
                <a:solidFill>
                  <a:srgbClr val="FF0000"/>
                </a:solidFill>
                <a:latin typeface="+mn-lt"/>
                <a:ea typeface="굴림" charset="-127"/>
              </a:rPr>
              <a:t> </a:t>
            </a:r>
            <a:r>
              <a:rPr kumimoji="1" lang="en-US" altLang="ko-KR" sz="1400" b="1" dirty="0">
                <a:solidFill>
                  <a:srgbClr val="FF0000"/>
                </a:solidFill>
                <a:latin typeface="+mn-lt"/>
                <a:ea typeface="굴림" charset="-127"/>
              </a:rPr>
              <a:t>x </a:t>
            </a:r>
            <a:r>
              <a:rPr kumimoji="1" lang="en-US" altLang="ko-KR" sz="1400" b="1" dirty="0" smtClean="0">
                <a:solidFill>
                  <a:srgbClr val="FF0000"/>
                </a:solidFill>
                <a:latin typeface="+mn-lt"/>
                <a:ea typeface="굴림" charset="-127"/>
              </a:rPr>
              <a:t>1 cm</a:t>
            </a:r>
            <a:r>
              <a:rPr kumimoji="1" lang="en-US" altLang="ko-KR" sz="1400" b="1" baseline="30000" dirty="0" smtClean="0">
                <a:solidFill>
                  <a:srgbClr val="FF0000"/>
                </a:solidFill>
                <a:latin typeface="+mn-lt"/>
                <a:ea typeface="굴림" charset="-127"/>
              </a:rPr>
              <a:t>2</a:t>
            </a:r>
            <a:r>
              <a:rPr kumimoji="1" lang="en-US" altLang="ko-KR" sz="1400" b="1" dirty="0" smtClean="0">
                <a:solidFill>
                  <a:srgbClr val="FF0000"/>
                </a:solidFill>
                <a:latin typeface="+mn-lt"/>
                <a:ea typeface="굴림" charset="-127"/>
              </a:rPr>
              <a:t> </a:t>
            </a:r>
            <a:endParaRPr kumimoji="1" lang="en-US" altLang="ko-KR" sz="1400" b="1" dirty="0">
              <a:solidFill>
                <a:srgbClr val="FF0000"/>
              </a:solidFill>
              <a:latin typeface="+mn-lt"/>
              <a:ea typeface="굴림" charset="-127"/>
            </a:endParaRPr>
          </a:p>
        </p:txBody>
      </p:sp>
      <p:sp>
        <p:nvSpPr>
          <p:cNvPr id="5" name="TextBox 4"/>
          <p:cNvSpPr txBox="1"/>
          <p:nvPr/>
        </p:nvSpPr>
        <p:spPr>
          <a:xfrm>
            <a:off x="5796136" y="1556792"/>
            <a:ext cx="1883849" cy="584775"/>
          </a:xfrm>
          <a:prstGeom prst="rect">
            <a:avLst/>
          </a:prstGeom>
          <a:noFill/>
        </p:spPr>
        <p:txBody>
          <a:bodyPr wrap="none" rtlCol="0">
            <a:spAutoFit/>
          </a:bodyPr>
          <a:lstStyle/>
          <a:p>
            <a:r>
              <a:rPr lang="en-US" altLang="ko-KR" sz="3200" b="1" dirty="0" smtClean="0">
                <a:latin typeface="+mn-lt"/>
              </a:rPr>
              <a:t>1024-ch</a:t>
            </a:r>
            <a:endParaRPr lang="ko-KR" altLang="en-US" sz="3200" b="1" dirty="0">
              <a:latin typeface="+mn-lt"/>
            </a:endParaRPr>
          </a:p>
        </p:txBody>
      </p:sp>
      <p:pic>
        <p:nvPicPr>
          <p:cNvPr id="2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7" y="3789041"/>
            <a:ext cx="3707904" cy="249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744878" y="6236386"/>
            <a:ext cx="1040751" cy="307777"/>
          </a:xfrm>
          <a:prstGeom prst="rect">
            <a:avLst/>
          </a:prstGeom>
          <a:solidFill>
            <a:schemeClr val="bg1"/>
          </a:solidFill>
        </p:spPr>
        <p:txBody>
          <a:bodyPr wrap="square" rtlCol="0">
            <a:spAutoFit/>
          </a:bodyPr>
          <a:lstStyle/>
          <a:p>
            <a:pPr eaLnBrk="1" latinLnBrk="1" hangingPunct="1"/>
            <a:r>
              <a:rPr kumimoji="1" lang="en-US" altLang="ko-KR" sz="1400" b="1" dirty="0">
                <a:solidFill>
                  <a:prstClr val="black"/>
                </a:solidFill>
                <a:latin typeface="굴림" charset="-127"/>
                <a:ea typeface="굴림" charset="-127"/>
              </a:rPr>
              <a:t>Voltage(V)</a:t>
            </a:r>
            <a:endParaRPr kumimoji="1" lang="ko-KR" altLang="en-US" sz="1400" b="1" dirty="0">
              <a:solidFill>
                <a:prstClr val="black"/>
              </a:solidFill>
              <a:latin typeface="굴림" charset="-127"/>
              <a:ea typeface="굴림" charset="-127"/>
            </a:endParaRPr>
          </a:p>
        </p:txBody>
      </p:sp>
      <p:cxnSp>
        <p:nvCxnSpPr>
          <p:cNvPr id="23" name="직선 화살표 연결선 22"/>
          <p:cNvCxnSpPr/>
          <p:nvPr/>
        </p:nvCxnSpPr>
        <p:spPr>
          <a:xfrm>
            <a:off x="2627784" y="4339950"/>
            <a:ext cx="0" cy="15425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68</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3641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latin typeface="+mn-lt"/>
              </a:rPr>
              <a:t>1024-ch </a:t>
            </a:r>
            <a:r>
              <a:rPr lang="en-US" altLang="ko-KR" dirty="0" err="1" smtClean="0">
                <a:latin typeface="+mn-lt"/>
              </a:rPr>
              <a:t>SiPM</a:t>
            </a:r>
            <a:r>
              <a:rPr lang="ko-KR" altLang="en-US" dirty="0" smtClean="0">
                <a:latin typeface="+mn-lt"/>
              </a:rPr>
              <a:t> </a:t>
            </a:r>
            <a:r>
              <a:rPr lang="en-US" altLang="ko-KR" dirty="0" smtClean="0">
                <a:latin typeface="+mn-lt"/>
              </a:rPr>
              <a:t>+ </a:t>
            </a:r>
            <a:r>
              <a:rPr lang="ko-KR" altLang="en-US" dirty="0" smtClean="0">
                <a:latin typeface="+mn-lt"/>
              </a:rPr>
              <a:t>신호처리장치 </a:t>
            </a:r>
            <a:r>
              <a:rPr lang="en-US" altLang="ko-KR" dirty="0" smtClean="0">
                <a:latin typeface="+mn-lt"/>
              </a:rPr>
              <a:t>+ Pinhole</a:t>
            </a:r>
            <a:endParaRPr lang="en-US" dirty="0">
              <a:latin typeface="+mn-lt"/>
            </a:endParaRPr>
          </a:p>
        </p:txBody>
      </p:sp>
      <p:pic>
        <p:nvPicPr>
          <p:cNvPr id="5" name="그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536" y="1850525"/>
            <a:ext cx="4793909" cy="3191253"/>
          </a:xfrm>
          <a:prstGeom prst="rect">
            <a:avLst/>
          </a:prstGeom>
        </p:spPr>
      </p:pic>
      <p:grpSp>
        <p:nvGrpSpPr>
          <p:cNvPr id="7" name="그룹 6"/>
          <p:cNvGrpSpPr/>
          <p:nvPr/>
        </p:nvGrpSpPr>
        <p:grpSpPr>
          <a:xfrm>
            <a:off x="302516" y="1298161"/>
            <a:ext cx="3784487" cy="4497402"/>
            <a:chOff x="2915816" y="1556792"/>
            <a:chExt cx="4104456" cy="4953444"/>
          </a:xfrm>
        </p:grpSpPr>
        <p:grpSp>
          <p:nvGrpSpPr>
            <p:cNvPr id="8" name="그룹 6"/>
            <p:cNvGrpSpPr/>
            <p:nvPr/>
          </p:nvGrpSpPr>
          <p:grpSpPr>
            <a:xfrm>
              <a:off x="2915816" y="1556792"/>
              <a:ext cx="4104456" cy="4953444"/>
              <a:chOff x="4932040" y="1556792"/>
              <a:chExt cx="4104456" cy="4953444"/>
            </a:xfrm>
          </p:grpSpPr>
          <p:grpSp>
            <p:nvGrpSpPr>
              <p:cNvPr id="10" name="그룹 3"/>
              <p:cNvGrpSpPr/>
              <p:nvPr/>
            </p:nvGrpSpPr>
            <p:grpSpPr>
              <a:xfrm>
                <a:off x="4932040" y="1556792"/>
                <a:ext cx="4104456" cy="4953444"/>
                <a:chOff x="3203848" y="1556792"/>
                <a:chExt cx="4104456" cy="4953444"/>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556792"/>
                  <a:ext cx="4104456" cy="495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타원 12"/>
                <p:cNvSpPr/>
                <p:nvPr/>
              </p:nvSpPr>
              <p:spPr>
                <a:xfrm>
                  <a:off x="4067944" y="1556792"/>
                  <a:ext cx="2448272" cy="237626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1" hangingPunct="1"/>
                  <a:endParaRPr kumimoji="1" lang="ko-KR" altLang="en-US" b="1">
                    <a:solidFill>
                      <a:prstClr val="white"/>
                    </a:solidFill>
                  </a:endParaRPr>
                </a:p>
              </p:txBody>
            </p:sp>
          </p:grpSp>
          <p:sp>
            <p:nvSpPr>
              <p:cNvPr id="11" name="TextBox 10"/>
              <p:cNvSpPr txBox="1"/>
              <p:nvPr/>
            </p:nvSpPr>
            <p:spPr>
              <a:xfrm>
                <a:off x="6637221" y="2543199"/>
                <a:ext cx="1368152" cy="508478"/>
              </a:xfrm>
              <a:prstGeom prst="rect">
                <a:avLst/>
              </a:prstGeom>
              <a:noFill/>
            </p:spPr>
            <p:txBody>
              <a:bodyPr wrap="square" rtlCol="0">
                <a:spAutoFit/>
              </a:bodyPr>
              <a:lstStyle/>
              <a:p>
                <a:pPr eaLnBrk="1" latinLnBrk="1" hangingPunct="1"/>
                <a:r>
                  <a:rPr kumimoji="1" lang="en-US" altLang="ko-KR" b="1" dirty="0">
                    <a:solidFill>
                      <a:srgbClr val="FFFF00"/>
                    </a:solidFill>
                    <a:latin typeface="+mn-lt"/>
                    <a:ea typeface="굴림" charset="-127"/>
                  </a:rPr>
                  <a:t>Pinhole </a:t>
                </a:r>
                <a:endParaRPr kumimoji="1" lang="ko-KR" altLang="en-US" b="1" dirty="0">
                  <a:solidFill>
                    <a:srgbClr val="FFFF00"/>
                  </a:solidFill>
                  <a:latin typeface="+mn-lt"/>
                  <a:ea typeface="굴림" charset="-127"/>
                </a:endParaRPr>
              </a:p>
            </p:txBody>
          </p:sp>
        </p:grpSp>
        <p:sp>
          <p:nvSpPr>
            <p:cNvPr id="9" name="TextBox 8"/>
            <p:cNvSpPr txBox="1"/>
            <p:nvPr/>
          </p:nvSpPr>
          <p:spPr>
            <a:xfrm>
              <a:off x="3619859" y="4643844"/>
              <a:ext cx="2032261" cy="508478"/>
            </a:xfrm>
            <a:prstGeom prst="rect">
              <a:avLst/>
            </a:prstGeom>
            <a:noFill/>
          </p:spPr>
          <p:txBody>
            <a:bodyPr wrap="square" rtlCol="0">
              <a:spAutoFit/>
            </a:bodyPr>
            <a:lstStyle/>
            <a:p>
              <a:pPr eaLnBrk="1" latinLnBrk="1" hangingPunct="1"/>
              <a:r>
                <a:rPr kumimoji="1" lang="en-US" altLang="ko-KR" b="1" dirty="0">
                  <a:solidFill>
                    <a:srgbClr val="FFFF00"/>
                  </a:solidFill>
                  <a:latin typeface="+mn-lt"/>
                  <a:ea typeface="굴림" charset="-127"/>
                </a:rPr>
                <a:t>Electronics </a:t>
              </a:r>
              <a:endParaRPr kumimoji="1" lang="ko-KR" altLang="en-US" b="1" dirty="0">
                <a:solidFill>
                  <a:srgbClr val="FFFF00"/>
                </a:solidFill>
                <a:latin typeface="+mn-lt"/>
                <a:ea typeface="굴림" charset="-127"/>
              </a:endParaRPr>
            </a:p>
          </p:txBody>
        </p:sp>
      </p:grpSp>
      <p:sp>
        <p:nvSpPr>
          <p:cNvPr id="14" name="슬라이드 번호 개체 틀 13"/>
          <p:cNvSpPr>
            <a:spLocks noGrp="1"/>
          </p:cNvSpPr>
          <p:nvPr>
            <p:ph type="sldNum" sz="quarter" idx="11"/>
          </p:nvPr>
        </p:nvSpPr>
        <p:spPr/>
        <p:txBody>
          <a:bodyPr/>
          <a:lstStyle/>
          <a:p>
            <a:fld id="{BFF05FFC-9FDC-4690-906A-8CD2B86F6471}" type="slidenum">
              <a:rPr lang="ko-KR" altLang="en-US" smtClean="0">
                <a:solidFill>
                  <a:srgbClr val="000000"/>
                </a:solidFill>
              </a:rPr>
              <a:pPr/>
              <a:t>69</a:t>
            </a:fld>
            <a:endParaRPr lang="en-US" altLang="ko-KR">
              <a:solidFill>
                <a:srgbClr val="000000"/>
              </a:solidFill>
            </a:endParaRPr>
          </a:p>
        </p:txBody>
      </p:sp>
      <p:sp>
        <p:nvSpPr>
          <p:cNvPr id="15" name="날짜 개체 틀 14"/>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6" name="바닥글 개체 틀 1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592706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dirty="0" smtClean="0"/>
              <a:t>Energy loss by ionization</a:t>
            </a:r>
            <a:endParaRPr lang="ko-KR" altLang="en-US" dirty="0"/>
          </a:p>
        </p:txBody>
      </p:sp>
      <p:sp>
        <p:nvSpPr>
          <p:cNvPr id="18437" name="Text Box 1029"/>
          <p:cNvSpPr txBox="1">
            <a:spLocks noChangeArrowheads="1"/>
          </p:cNvSpPr>
          <p:nvPr/>
        </p:nvSpPr>
        <p:spPr bwMode="auto">
          <a:xfrm>
            <a:off x="677144" y="4725144"/>
            <a:ext cx="70471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ko-KR" altLang="en-US" sz="2400" b="0" dirty="0" smtClean="0">
                <a:solidFill>
                  <a:schemeClr val="tx1"/>
                </a:solidFill>
                <a:latin typeface="+mn-lt"/>
                <a:ea typeface="굴림" pitchFamily="50" charset="-127"/>
              </a:rPr>
              <a:t>3.6 </a:t>
            </a:r>
            <a:r>
              <a:rPr lang="en-US" altLang="ko-KR" sz="2400" b="0" dirty="0" smtClean="0">
                <a:solidFill>
                  <a:schemeClr val="tx1"/>
                </a:solidFill>
                <a:latin typeface="+mn-lt"/>
                <a:ea typeface="굴림" pitchFamily="50" charset="-127"/>
              </a:rPr>
              <a:t>eV </a:t>
            </a:r>
            <a:r>
              <a:rPr lang="en-US" altLang="ko-KR" sz="2400" b="0" dirty="0">
                <a:solidFill>
                  <a:schemeClr val="tx1"/>
                </a:solidFill>
                <a:latin typeface="+mn-lt"/>
                <a:ea typeface="굴림" pitchFamily="50" charset="-127"/>
              </a:rPr>
              <a:t>required for </a:t>
            </a:r>
            <a:r>
              <a:rPr lang="en-US" altLang="ko-KR" sz="2400" b="0" dirty="0" smtClean="0">
                <a:solidFill>
                  <a:schemeClr val="tx1"/>
                </a:solidFill>
                <a:latin typeface="+mn-lt"/>
                <a:ea typeface="굴림" pitchFamily="50" charset="-127"/>
              </a:rPr>
              <a:t>producing a pair of e-h in Si</a:t>
            </a:r>
            <a:endParaRPr lang="en-US" altLang="ko-KR" sz="2400" b="0" dirty="0">
              <a:solidFill>
                <a:schemeClr val="tx1"/>
              </a:solidFill>
              <a:latin typeface="+mn-lt"/>
              <a:ea typeface="굴림" pitchFamily="50" charset="-127"/>
            </a:endParaRPr>
          </a:p>
          <a:p>
            <a:pPr>
              <a:spcBef>
                <a:spcPct val="0"/>
              </a:spcBef>
              <a:buClrTx/>
              <a:buSzTx/>
              <a:buFontTx/>
              <a:buNone/>
            </a:pPr>
            <a:r>
              <a:rPr lang="en-US" altLang="ko-KR" sz="2400" b="0" dirty="0" smtClean="0">
                <a:solidFill>
                  <a:schemeClr val="tx1"/>
                </a:solidFill>
                <a:latin typeface="+mn-lt"/>
                <a:ea typeface="굴림" pitchFamily="50" charset="-127"/>
              </a:rPr>
              <a:t>≈ 10,000 </a:t>
            </a:r>
            <a:r>
              <a:rPr lang="en-US" altLang="ko-KR" sz="2400" b="0" dirty="0">
                <a:solidFill>
                  <a:schemeClr val="tx1"/>
                </a:solidFill>
                <a:latin typeface="+mn-lt"/>
                <a:ea typeface="굴림" pitchFamily="50" charset="-127"/>
              </a:rPr>
              <a:t>e-h pairs / </a:t>
            </a:r>
            <a:r>
              <a:rPr lang="en-US" altLang="ko-KR" sz="2400" b="0" dirty="0" smtClean="0">
                <a:solidFill>
                  <a:schemeClr val="tx1"/>
                </a:solidFill>
                <a:latin typeface="+mn-lt"/>
                <a:ea typeface="굴림" pitchFamily="50" charset="-127"/>
              </a:rPr>
              <a:t>100 </a:t>
            </a:r>
            <a:r>
              <a:rPr lang="el-GR" altLang="ko-KR" sz="2400" b="0" dirty="0" smtClean="0">
                <a:solidFill>
                  <a:schemeClr val="tx1"/>
                </a:solidFill>
                <a:latin typeface="+mn-lt"/>
                <a:ea typeface="굴림" pitchFamily="50" charset="-127"/>
              </a:rPr>
              <a:t>μ</a:t>
            </a:r>
            <a:r>
              <a:rPr lang="en-US" altLang="ko-KR" sz="2400" b="0" dirty="0" smtClean="0">
                <a:solidFill>
                  <a:schemeClr val="tx1"/>
                </a:solidFill>
                <a:latin typeface="+mn-lt"/>
                <a:ea typeface="굴림" pitchFamily="50" charset="-127"/>
              </a:rPr>
              <a:t>m expected in Si</a:t>
            </a:r>
            <a:endParaRPr lang="en-US" altLang="ko-KR" sz="2400" b="0" dirty="0">
              <a:solidFill>
                <a:schemeClr val="tx1"/>
              </a:solidFill>
              <a:latin typeface="+mn-lt"/>
              <a:ea typeface="굴림" pitchFamily="50" charset="-127"/>
            </a:endParaRPr>
          </a:p>
        </p:txBody>
      </p:sp>
      <p:pic>
        <p:nvPicPr>
          <p:cNvPr id="1844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17" y="2221706"/>
            <a:ext cx="7204075" cy="8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1" name="TextBox 1"/>
          <p:cNvSpPr txBox="1">
            <a:spLocks noChangeArrowheads="1"/>
          </p:cNvSpPr>
          <p:nvPr/>
        </p:nvSpPr>
        <p:spPr bwMode="auto">
          <a:xfrm>
            <a:off x="107504" y="1826418"/>
            <a:ext cx="1973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000" b="0" dirty="0" smtClean="0">
                <a:solidFill>
                  <a:schemeClr val="tx1"/>
                </a:solidFill>
                <a:latin typeface="+mn-lt"/>
                <a:ea typeface="굴림" pitchFamily="50" charset="-127"/>
              </a:rPr>
              <a:t>Bethe </a:t>
            </a:r>
            <a:r>
              <a:rPr lang="en-US" altLang="ko-KR" sz="2000" b="0" dirty="0">
                <a:solidFill>
                  <a:schemeClr val="tx1"/>
                </a:solidFill>
                <a:latin typeface="+mn-lt"/>
                <a:ea typeface="굴림" pitchFamily="50" charset="-127"/>
              </a:rPr>
              <a:t>equation</a:t>
            </a:r>
            <a:endParaRPr lang="ko-KR" altLang="en-US" sz="2000" b="0" dirty="0">
              <a:solidFill>
                <a:schemeClr val="tx1"/>
              </a:solidFill>
              <a:latin typeface="+mn-lt"/>
              <a:ea typeface="굴림" pitchFamily="50" charset="-127"/>
            </a:endParaRPr>
          </a:p>
        </p:txBody>
      </p:sp>
      <p:sp>
        <p:nvSpPr>
          <p:cNvPr id="18442" name="타원 2"/>
          <p:cNvSpPr>
            <a:spLocks noChangeArrowheads="1"/>
          </p:cNvSpPr>
          <p:nvPr/>
        </p:nvSpPr>
        <p:spPr bwMode="auto">
          <a:xfrm>
            <a:off x="1968054" y="2397918"/>
            <a:ext cx="365125" cy="379413"/>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endParaRPr lang="ko-KR" altLang="en-US" sz="2400" b="0">
              <a:solidFill>
                <a:schemeClr val="tx1"/>
              </a:solidFill>
              <a:latin typeface="+mn-lt"/>
              <a:ea typeface="굴림" pitchFamily="50" charset="-127"/>
            </a:endParaRPr>
          </a:p>
        </p:txBody>
      </p:sp>
      <p:cxnSp>
        <p:nvCxnSpPr>
          <p:cNvPr id="18443" name="직선 화살표 연결선 7"/>
          <p:cNvCxnSpPr>
            <a:cxnSpLocks noChangeShapeType="1"/>
            <a:stCxn id="18442" idx="7"/>
          </p:cNvCxnSpPr>
          <p:nvPr/>
        </p:nvCxnSpPr>
        <p:spPr bwMode="auto">
          <a:xfrm flipV="1">
            <a:off x="2279204" y="1596231"/>
            <a:ext cx="2214563" cy="857250"/>
          </a:xfrm>
          <a:prstGeom prst="straightConnector1">
            <a:avLst/>
          </a:prstGeom>
          <a:noFill/>
          <a:ln w="19050" algn="ctr">
            <a:solidFill>
              <a:srgbClr val="FF0000"/>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4" name="TextBox 9"/>
          <p:cNvSpPr txBox="1">
            <a:spLocks noChangeArrowheads="1"/>
          </p:cNvSpPr>
          <p:nvPr/>
        </p:nvSpPr>
        <p:spPr bwMode="auto">
          <a:xfrm>
            <a:off x="4489389" y="1196752"/>
            <a:ext cx="4360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50000"/>
              <a:buFont typeface="Symbol" pitchFamily="18" charset="2"/>
              <a:buChar char="·"/>
              <a:defRPr sz="2800" b="1">
                <a:solidFill>
                  <a:schemeClr val="accent2"/>
                </a:solidFill>
                <a:latin typeface="Times New Roman" pitchFamily="18" charset="0"/>
              </a:defRPr>
            </a:lvl1pPr>
            <a:lvl2pPr marL="742950" indent="-285750">
              <a:spcBef>
                <a:spcPct val="20000"/>
              </a:spcBef>
              <a:buClr>
                <a:srgbClr val="FF3300"/>
              </a:buClr>
              <a:buFont typeface="Symbol" pitchFamily="18" charset="2"/>
              <a:buChar char="¨"/>
              <a:defRPr sz="2400">
                <a:solidFill>
                  <a:schemeClr val="tx1"/>
                </a:solidFill>
                <a:latin typeface="Times New Roman" pitchFamily="18" charset="0"/>
              </a:defRPr>
            </a:lvl2pPr>
            <a:lvl3pPr marL="1143000" indent="-228600">
              <a:spcBef>
                <a:spcPct val="20000"/>
              </a:spcBef>
              <a:buClr>
                <a:srgbClr val="66CCFF"/>
              </a:buClr>
              <a:buChar char="•"/>
              <a:defRPr sz="2400">
                <a:solidFill>
                  <a:schemeClr val="accent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SzTx/>
              <a:buFontTx/>
              <a:buNone/>
            </a:pPr>
            <a:r>
              <a:rPr lang="en-US" altLang="ko-KR" sz="2400" b="0" i="1" dirty="0">
                <a:solidFill>
                  <a:schemeClr val="tx1"/>
                </a:solidFill>
                <a:latin typeface="+mn-lt"/>
                <a:ea typeface="굴림" pitchFamily="50" charset="-127"/>
              </a:rPr>
              <a:t>z</a:t>
            </a:r>
            <a:r>
              <a:rPr lang="en-US" altLang="ko-KR" sz="2400" b="0" dirty="0">
                <a:solidFill>
                  <a:schemeClr val="tx1"/>
                </a:solidFill>
                <a:latin typeface="+mn-lt"/>
                <a:ea typeface="굴림" pitchFamily="50" charset="-127"/>
              </a:rPr>
              <a:t>: charge of incident particle</a:t>
            </a:r>
            <a:endParaRPr lang="ko-KR" altLang="en-US" sz="2400" b="0" dirty="0">
              <a:solidFill>
                <a:schemeClr val="tx1"/>
              </a:solidFill>
              <a:latin typeface="+mn-lt"/>
              <a:ea typeface="굴림" pitchFamily="50" charset="-127"/>
            </a:endParaRPr>
          </a:p>
        </p:txBody>
      </p:sp>
      <mc:AlternateContent xmlns:mc="http://schemas.openxmlformats.org/markup-compatibility/2006" xmlns:a14="http://schemas.microsoft.com/office/drawing/2010/main">
        <mc:Choice Requires="a14">
          <p:sp>
            <p:nvSpPr>
              <p:cNvPr id="3" name="TextBox 2"/>
              <p:cNvSpPr txBox="1"/>
              <p:nvPr/>
            </p:nvSpPr>
            <p:spPr>
              <a:xfrm>
                <a:off x="516749" y="3933056"/>
                <a:ext cx="8518679" cy="631198"/>
              </a:xfrm>
              <a:prstGeom prst="rect">
                <a:avLst/>
              </a:prstGeom>
              <a:noFill/>
            </p:spPr>
            <p:txBody>
              <a:bodyPr wrap="none" rtlCol="0">
                <a:spAutoFit/>
              </a:bodyPr>
              <a:lstStyle/>
              <a:p>
                <a:r>
                  <a:rPr lang="en-US" altLang="ko-KR" dirty="0" smtClean="0">
                    <a:latin typeface="+mn-lt"/>
                  </a:rPr>
                  <a:t>&lt;</a:t>
                </a:r>
                <a14:m>
                  <m:oMath xmlns:m="http://schemas.openxmlformats.org/officeDocument/2006/math">
                    <m:f>
                      <m:fPr>
                        <m:ctrlPr>
                          <a:rPr lang="en-US" altLang="ko-KR" i="1" smtClean="0">
                            <a:latin typeface="Cambria Math"/>
                          </a:rPr>
                        </m:ctrlPr>
                      </m:fPr>
                      <m:num>
                        <m:r>
                          <a:rPr lang="en-US" altLang="ko-KR" b="0" i="1" smtClean="0">
                            <a:latin typeface="Cambria Math"/>
                          </a:rPr>
                          <m:t>𝑑𝐸</m:t>
                        </m:r>
                      </m:num>
                      <m:den>
                        <m:r>
                          <a:rPr lang="en-US" altLang="ko-KR" b="0" i="1" smtClean="0">
                            <a:latin typeface="Cambria Math"/>
                          </a:rPr>
                          <m:t>𝑑𝑥</m:t>
                        </m:r>
                      </m:den>
                    </m:f>
                  </m:oMath>
                </a14:m>
                <a:r>
                  <a:rPr lang="en-US" altLang="ko-KR" dirty="0" smtClean="0">
                    <a:latin typeface="+mn-lt"/>
                  </a:rPr>
                  <a:t>&gt; ≈ 40 </a:t>
                </a:r>
                <a:r>
                  <a:rPr lang="en-US" altLang="ko-KR" dirty="0" err="1" smtClean="0">
                    <a:latin typeface="+mn-lt"/>
                  </a:rPr>
                  <a:t>keV</a:t>
                </a:r>
                <a:r>
                  <a:rPr lang="en-US" altLang="ko-KR" dirty="0" smtClean="0">
                    <a:latin typeface="+mn-lt"/>
                  </a:rPr>
                  <a:t> / 100 </a:t>
                </a:r>
                <a:r>
                  <a:rPr lang="el-GR" altLang="ko-KR" dirty="0" smtClean="0">
                    <a:latin typeface="+mn-lt"/>
                  </a:rPr>
                  <a:t>μ</a:t>
                </a:r>
                <a:r>
                  <a:rPr lang="en-US" altLang="ko-KR" dirty="0" smtClean="0">
                    <a:latin typeface="+mn-lt"/>
                  </a:rPr>
                  <a:t>m in Si for minimum ionizing particles</a:t>
                </a:r>
                <a:endParaRPr lang="ko-KR" altLang="en-US" dirty="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16749" y="3933056"/>
                <a:ext cx="8518679" cy="631198"/>
              </a:xfrm>
              <a:prstGeom prst="rect">
                <a:avLst/>
              </a:prstGeom>
              <a:blipFill rotWithShape="1">
                <a:blip r:embed="rId3"/>
                <a:stretch>
                  <a:fillRect l="-1145" r="-215" b="-865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92815" y="3060569"/>
                <a:ext cx="1561646" cy="631198"/>
              </a:xfrm>
              <a:prstGeom prst="rect">
                <a:avLst/>
              </a:prstGeom>
              <a:noFill/>
            </p:spPr>
            <p:txBody>
              <a:bodyPr wrap="none" rtlCol="0">
                <a:spAutoFit/>
              </a:bodyPr>
              <a:lstStyle/>
              <a:p>
                <a:r>
                  <a:rPr lang="en-US" altLang="ko-KR" dirty="0" smtClean="0">
                    <a:latin typeface="+mn-lt"/>
                  </a:rPr>
                  <a:t> &lt;</a:t>
                </a:r>
                <a14:m>
                  <m:oMath xmlns:m="http://schemas.openxmlformats.org/officeDocument/2006/math">
                    <m:f>
                      <m:fPr>
                        <m:ctrlPr>
                          <a:rPr lang="en-US" altLang="ko-KR" i="1" smtClean="0">
                            <a:latin typeface="Cambria Math"/>
                          </a:rPr>
                        </m:ctrlPr>
                      </m:fPr>
                      <m:num>
                        <m:r>
                          <a:rPr lang="en-US" altLang="ko-KR" b="0" i="1" smtClean="0">
                            <a:latin typeface="Cambria Math"/>
                          </a:rPr>
                          <m:t>𝑑𝐸</m:t>
                        </m:r>
                      </m:num>
                      <m:den>
                        <m:r>
                          <a:rPr lang="en-US" altLang="ko-KR" b="0" i="1" smtClean="0">
                            <a:latin typeface="Cambria Math"/>
                          </a:rPr>
                          <m:t>𝑑𝑥</m:t>
                        </m:r>
                      </m:den>
                    </m:f>
                  </m:oMath>
                </a14:m>
                <a:r>
                  <a:rPr lang="en-US" altLang="ko-KR" dirty="0" smtClean="0">
                    <a:latin typeface="+mn-lt"/>
                  </a:rPr>
                  <a:t>&gt; </a:t>
                </a:r>
                <a14:m>
                  <m:oMath xmlns:m="http://schemas.openxmlformats.org/officeDocument/2006/math">
                    <m:r>
                      <a:rPr lang="en-US" altLang="ko-KR" i="1" dirty="0" smtClean="0">
                        <a:latin typeface="Cambria Math"/>
                        <a:ea typeface="Cambria Math"/>
                      </a:rPr>
                      <m:t>∝</m:t>
                    </m:r>
                  </m:oMath>
                </a14:m>
                <a:r>
                  <a:rPr lang="en-US" altLang="ko-KR" dirty="0" smtClean="0">
                    <a:latin typeface="+mn-lt"/>
                  </a:rPr>
                  <a:t>  </a:t>
                </a:r>
                <a:r>
                  <a:rPr lang="en-US" altLang="ko-KR" i="1" dirty="0" smtClean="0">
                    <a:latin typeface="+mn-lt"/>
                  </a:rPr>
                  <a:t>z</a:t>
                </a:r>
                <a:r>
                  <a:rPr lang="en-US" altLang="ko-KR" i="1" baseline="30000" dirty="0" smtClean="0">
                    <a:latin typeface="+mn-lt"/>
                  </a:rPr>
                  <a:t>2</a:t>
                </a:r>
                <a:endParaRPr lang="ko-KR" altLang="en-US" i="1" baseline="30000" dirty="0">
                  <a:latin typeface="+mn-l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92815" y="3060569"/>
                <a:ext cx="1561646" cy="631198"/>
              </a:xfrm>
              <a:prstGeom prst="rect">
                <a:avLst/>
              </a:prstGeom>
              <a:blipFill rotWithShape="1">
                <a:blip r:embed="rId4"/>
                <a:stretch>
                  <a:fillRect r="-778" b="-8654"/>
                </a:stretch>
              </a:blipFill>
            </p:spPr>
            <p:txBody>
              <a:bodyPr/>
              <a:lstStyle/>
              <a:p>
                <a:r>
                  <a:rPr lang="ko-KR" altLang="en-US">
                    <a:noFill/>
                  </a:rPr>
                  <a:t> </a:t>
                </a:r>
              </a:p>
            </p:txBody>
          </p:sp>
        </mc:Fallback>
      </mc:AlternateContent>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7</a:t>
            </a:fld>
            <a:endParaRPr lang="en-US" altLang="ko-KR">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6954678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prstGeom prst="rect">
            <a:avLst/>
          </a:prstGeom>
        </p:spPr>
        <p:txBody>
          <a:bodyPr/>
          <a:lstStyle/>
          <a:p>
            <a:r>
              <a:rPr lang="en-US" altLang="ko-KR" sz="4000" dirty="0" smtClean="0"/>
              <a:t>Image Test</a:t>
            </a:r>
            <a:endParaRPr lang="ko-KR" altLang="en-US" sz="4000" dirty="0"/>
          </a:p>
        </p:txBody>
      </p:sp>
      <p:grpSp>
        <p:nvGrpSpPr>
          <p:cNvPr id="68" name="그룹 47"/>
          <p:cNvGrpSpPr/>
          <p:nvPr/>
        </p:nvGrpSpPr>
        <p:grpSpPr>
          <a:xfrm>
            <a:off x="778259" y="3718172"/>
            <a:ext cx="7573653" cy="2952328"/>
            <a:chOff x="310715" y="3645024"/>
            <a:chExt cx="7573653" cy="2952328"/>
          </a:xfrm>
        </p:grpSpPr>
        <p:grpSp>
          <p:nvGrpSpPr>
            <p:cNvPr id="69" name="그룹 29"/>
            <p:cNvGrpSpPr/>
            <p:nvPr/>
          </p:nvGrpSpPr>
          <p:grpSpPr>
            <a:xfrm>
              <a:off x="310715" y="3645024"/>
              <a:ext cx="7573653" cy="2097524"/>
              <a:chOff x="166699" y="1619508"/>
              <a:chExt cx="7573653" cy="2097524"/>
            </a:xfrm>
          </p:grpSpPr>
          <p:sp>
            <p:nvSpPr>
              <p:cNvPr id="83" name="직사각형 82"/>
              <p:cNvSpPr/>
              <p:nvPr/>
            </p:nvSpPr>
            <p:spPr>
              <a:xfrm>
                <a:off x="395536" y="1988840"/>
                <a:ext cx="3672408" cy="1728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cxnSp>
            <p:nvCxnSpPr>
              <p:cNvPr id="84" name="직선 연결선 83"/>
              <p:cNvCxnSpPr/>
              <p:nvPr/>
            </p:nvCxnSpPr>
            <p:spPr>
              <a:xfrm>
                <a:off x="4067944" y="1988840"/>
                <a:ext cx="0" cy="1728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직선 연결선 86"/>
              <p:cNvCxnSpPr/>
              <p:nvPr/>
            </p:nvCxnSpPr>
            <p:spPr>
              <a:xfrm rot="16200000">
                <a:off x="4099776" y="2672936"/>
                <a:ext cx="0" cy="3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직선 연결선 87"/>
              <p:cNvCxnSpPr/>
              <p:nvPr/>
            </p:nvCxnSpPr>
            <p:spPr>
              <a:xfrm>
                <a:off x="395536" y="2168860"/>
                <a:ext cx="7344816" cy="136815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89" name="직선 연결선 88"/>
              <p:cNvCxnSpPr/>
              <p:nvPr/>
            </p:nvCxnSpPr>
            <p:spPr>
              <a:xfrm flipV="1">
                <a:off x="395536" y="2168860"/>
                <a:ext cx="7344816" cy="136815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94" name="그룹 24"/>
              <p:cNvGrpSpPr/>
              <p:nvPr/>
            </p:nvGrpSpPr>
            <p:grpSpPr>
              <a:xfrm>
                <a:off x="315713" y="2212679"/>
                <a:ext cx="72008" cy="1296000"/>
                <a:chOff x="323528" y="2249460"/>
                <a:chExt cx="72008" cy="1210800"/>
              </a:xfrm>
            </p:grpSpPr>
            <p:sp>
              <p:nvSpPr>
                <p:cNvPr id="97" name="직사각형 96"/>
                <p:cNvSpPr/>
                <p:nvPr/>
              </p:nvSpPr>
              <p:spPr>
                <a:xfrm>
                  <a:off x="323528" y="22494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98" name="직사각형 97"/>
                <p:cNvSpPr/>
                <p:nvPr/>
              </p:nvSpPr>
              <p:spPr>
                <a:xfrm>
                  <a:off x="323528" y="24018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99" name="직사각형 98"/>
                <p:cNvSpPr/>
                <p:nvPr/>
              </p:nvSpPr>
              <p:spPr>
                <a:xfrm>
                  <a:off x="323528" y="25542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100" name="직사각형 99"/>
                <p:cNvSpPr/>
                <p:nvPr/>
              </p:nvSpPr>
              <p:spPr>
                <a:xfrm>
                  <a:off x="323528" y="27066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101" name="직사각형 100"/>
                <p:cNvSpPr/>
                <p:nvPr/>
              </p:nvSpPr>
              <p:spPr>
                <a:xfrm>
                  <a:off x="323528" y="28590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102" name="직사각형 101"/>
                <p:cNvSpPr/>
                <p:nvPr/>
              </p:nvSpPr>
              <p:spPr>
                <a:xfrm>
                  <a:off x="323528" y="30114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103" name="직사각형 102"/>
                <p:cNvSpPr/>
                <p:nvPr/>
              </p:nvSpPr>
              <p:spPr>
                <a:xfrm>
                  <a:off x="323528" y="31638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sp>
              <p:nvSpPr>
                <p:cNvPr id="104" name="직사각형 103"/>
                <p:cNvSpPr/>
                <p:nvPr/>
              </p:nvSpPr>
              <p:spPr>
                <a:xfrm>
                  <a:off x="323528" y="3316260"/>
                  <a:ext cx="72008" cy="144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endParaRPr lang="ko-KR" altLang="en-US" sz="1800">
                    <a:solidFill>
                      <a:prstClr val="white"/>
                    </a:solidFill>
                  </a:endParaRPr>
                </a:p>
              </p:txBody>
            </p:sp>
          </p:grpSp>
          <p:sp>
            <p:nvSpPr>
              <p:cNvPr id="95" name="TextBox 94"/>
              <p:cNvSpPr txBox="1"/>
              <p:nvPr/>
            </p:nvSpPr>
            <p:spPr>
              <a:xfrm>
                <a:off x="166699" y="1619508"/>
                <a:ext cx="732893" cy="369332"/>
              </a:xfrm>
              <a:prstGeom prst="rect">
                <a:avLst/>
              </a:prstGeom>
              <a:noFill/>
            </p:spPr>
            <p:txBody>
              <a:bodyPr wrap="none" rtlCol="0">
                <a:spAutoFit/>
              </a:bodyPr>
              <a:lstStyle/>
              <a:p>
                <a:pPr eaLnBrk="1" fontAlgn="auto" latinLnBrk="1" hangingPunct="1">
                  <a:spcBef>
                    <a:spcPts val="0"/>
                  </a:spcBef>
                  <a:spcAft>
                    <a:spcPts val="0"/>
                  </a:spcAft>
                </a:pPr>
                <a:r>
                  <a:rPr lang="en-US" altLang="ko-KR" sz="1800" dirty="0" smtClean="0">
                    <a:solidFill>
                      <a:prstClr val="black"/>
                    </a:solidFill>
                    <a:latin typeface="+mn-lt"/>
                  </a:rPr>
                  <a:t>SiPM</a:t>
                </a:r>
                <a:endParaRPr lang="ko-KR" altLang="en-US" sz="1800" dirty="0">
                  <a:solidFill>
                    <a:prstClr val="black"/>
                  </a:solidFill>
                  <a:latin typeface="+mn-lt"/>
                </a:endParaRPr>
              </a:p>
            </p:txBody>
          </p:sp>
          <p:sp>
            <p:nvSpPr>
              <p:cNvPr id="96" name="TextBox 95"/>
              <p:cNvSpPr txBox="1"/>
              <p:nvPr/>
            </p:nvSpPr>
            <p:spPr>
              <a:xfrm>
                <a:off x="3616289" y="1628800"/>
                <a:ext cx="955711" cy="369332"/>
              </a:xfrm>
              <a:prstGeom prst="rect">
                <a:avLst/>
              </a:prstGeom>
              <a:noFill/>
            </p:spPr>
            <p:txBody>
              <a:bodyPr wrap="none" rtlCol="0">
                <a:spAutoFit/>
              </a:bodyPr>
              <a:lstStyle/>
              <a:p>
                <a:pPr eaLnBrk="1" fontAlgn="auto" latinLnBrk="1" hangingPunct="1">
                  <a:spcBef>
                    <a:spcPts val="0"/>
                  </a:spcBef>
                  <a:spcAft>
                    <a:spcPts val="0"/>
                  </a:spcAft>
                </a:pPr>
                <a:r>
                  <a:rPr lang="en-US" altLang="ko-KR" sz="1800" dirty="0" smtClean="0">
                    <a:solidFill>
                      <a:prstClr val="black"/>
                    </a:solidFill>
                    <a:latin typeface="+mn-lt"/>
                  </a:rPr>
                  <a:t>Pinhole</a:t>
                </a:r>
                <a:endParaRPr lang="ko-KR" altLang="en-US" sz="1800" dirty="0">
                  <a:solidFill>
                    <a:prstClr val="black"/>
                  </a:solidFill>
                  <a:latin typeface="+mn-lt"/>
                </a:endParaRPr>
              </a:p>
            </p:txBody>
          </p:sp>
        </p:grpSp>
        <p:sp>
          <p:nvSpPr>
            <p:cNvPr id="70" name="TextBox 69"/>
            <p:cNvSpPr txBox="1"/>
            <p:nvPr/>
          </p:nvSpPr>
          <p:spPr>
            <a:xfrm>
              <a:off x="1907704" y="5733256"/>
              <a:ext cx="797013" cy="369332"/>
            </a:xfrm>
            <a:prstGeom prst="rect">
              <a:avLst/>
            </a:prstGeom>
            <a:noFill/>
          </p:spPr>
          <p:txBody>
            <a:bodyPr wrap="none" rtlCol="0">
              <a:spAutoFit/>
            </a:bodyPr>
            <a:lstStyle/>
            <a:p>
              <a:pPr eaLnBrk="1" fontAlgn="auto" latinLnBrk="1" hangingPunct="1">
                <a:spcBef>
                  <a:spcPts val="0"/>
                </a:spcBef>
                <a:spcAft>
                  <a:spcPts val="0"/>
                </a:spcAft>
              </a:pPr>
              <a:r>
                <a:rPr lang="en-US" altLang="ko-KR" sz="1800" dirty="0" smtClean="0">
                  <a:solidFill>
                    <a:prstClr val="black"/>
                  </a:solidFill>
                  <a:latin typeface="+mn-lt"/>
                </a:rPr>
                <a:t>10 cm</a:t>
              </a:r>
              <a:endParaRPr lang="ko-KR" altLang="en-US" sz="1800" dirty="0">
                <a:solidFill>
                  <a:prstClr val="black"/>
                </a:solidFill>
                <a:latin typeface="+mn-lt"/>
              </a:endParaRPr>
            </a:p>
          </p:txBody>
        </p:sp>
        <p:cxnSp>
          <p:nvCxnSpPr>
            <p:cNvPr id="71" name="직선 화살표 연결선 70"/>
            <p:cNvCxnSpPr/>
            <p:nvPr/>
          </p:nvCxnSpPr>
          <p:spPr>
            <a:xfrm>
              <a:off x="3059832" y="5933601"/>
              <a:ext cx="11521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직선 화살표 연결선 71"/>
            <p:cNvCxnSpPr/>
            <p:nvPr/>
          </p:nvCxnSpPr>
          <p:spPr>
            <a:xfrm flipH="1">
              <a:off x="539552" y="5933601"/>
              <a:ext cx="11521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683937" y="6228020"/>
              <a:ext cx="797013" cy="369332"/>
            </a:xfrm>
            <a:prstGeom prst="rect">
              <a:avLst/>
            </a:prstGeom>
            <a:noFill/>
          </p:spPr>
          <p:txBody>
            <a:bodyPr wrap="none" rtlCol="0">
              <a:spAutoFit/>
            </a:bodyPr>
            <a:lstStyle/>
            <a:p>
              <a:pPr eaLnBrk="1" fontAlgn="auto" latinLnBrk="1" hangingPunct="1">
                <a:spcBef>
                  <a:spcPts val="0"/>
                </a:spcBef>
                <a:spcAft>
                  <a:spcPts val="0"/>
                </a:spcAft>
              </a:pPr>
              <a:r>
                <a:rPr lang="en-US" altLang="ko-KR" sz="1800" dirty="0" smtClean="0">
                  <a:solidFill>
                    <a:prstClr val="black"/>
                  </a:solidFill>
                  <a:latin typeface="+mn-lt"/>
                </a:rPr>
                <a:t>10 cm</a:t>
              </a:r>
              <a:endParaRPr lang="ko-KR" altLang="en-US" sz="1800" dirty="0">
                <a:solidFill>
                  <a:prstClr val="black"/>
                </a:solidFill>
                <a:latin typeface="+mn-lt"/>
              </a:endParaRPr>
            </a:p>
          </p:txBody>
        </p:sp>
        <p:cxnSp>
          <p:nvCxnSpPr>
            <p:cNvPr id="75" name="직선 연결선 74"/>
            <p:cNvCxnSpPr/>
            <p:nvPr/>
          </p:nvCxnSpPr>
          <p:spPr>
            <a:xfrm>
              <a:off x="4211960" y="5733256"/>
              <a:ext cx="0" cy="8640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a:off x="539552" y="5733296"/>
              <a:ext cx="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a:off x="7884368" y="5733256"/>
              <a:ext cx="0" cy="8640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직선 화살표 연결선 78"/>
            <p:cNvCxnSpPr/>
            <p:nvPr/>
          </p:nvCxnSpPr>
          <p:spPr>
            <a:xfrm>
              <a:off x="6732240" y="6412686"/>
              <a:ext cx="11521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직선 화살표 연결선 79"/>
            <p:cNvCxnSpPr/>
            <p:nvPr/>
          </p:nvCxnSpPr>
          <p:spPr>
            <a:xfrm flipH="1">
              <a:off x="4211960" y="6412686"/>
              <a:ext cx="11521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6" name="평행 사변형 105"/>
          <p:cNvSpPr/>
          <p:nvPr/>
        </p:nvSpPr>
        <p:spPr>
          <a:xfrm>
            <a:off x="7775848" y="4294236"/>
            <a:ext cx="1080120" cy="1296144"/>
          </a:xfrm>
          <a:prstGeom prst="parallelogram">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r>
              <a:rPr lang="en-US" altLang="ko-KR" sz="6000" b="1" dirty="0" smtClean="0">
                <a:solidFill>
                  <a:prstClr val="black"/>
                </a:solidFill>
              </a:rPr>
              <a:t>A</a:t>
            </a:r>
            <a:endParaRPr lang="ko-KR" altLang="en-US" sz="6000" b="1" dirty="0">
              <a:solidFill>
                <a:prstClr val="black"/>
              </a:solidFill>
            </a:endParaRPr>
          </a:p>
        </p:txBody>
      </p:sp>
      <p:sp>
        <p:nvSpPr>
          <p:cNvPr id="107" name="평행 사변형 106"/>
          <p:cNvSpPr/>
          <p:nvPr/>
        </p:nvSpPr>
        <p:spPr>
          <a:xfrm flipH="1" flipV="1">
            <a:off x="467544" y="4237858"/>
            <a:ext cx="1080120" cy="1296144"/>
          </a:xfrm>
          <a:prstGeom prst="parallelogram">
            <a:avLst/>
          </a:prstGeom>
          <a:solidFill>
            <a:schemeClr val="accent3">
              <a:lumMod val="20000"/>
              <a:lumOff val="8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latinLnBrk="1" hangingPunct="1">
              <a:spcBef>
                <a:spcPts val="0"/>
              </a:spcBef>
              <a:spcAft>
                <a:spcPts val="0"/>
              </a:spcAft>
            </a:pPr>
            <a:r>
              <a:rPr lang="en-US" altLang="ko-KR" sz="6000" b="1" dirty="0" smtClean="0">
                <a:solidFill>
                  <a:prstClr val="black"/>
                </a:solidFill>
              </a:rPr>
              <a:t>A</a:t>
            </a:r>
            <a:endParaRPr lang="ko-KR" altLang="en-US" sz="6000" b="1" dirty="0">
              <a:solidFill>
                <a:prstClr val="black"/>
              </a:solidFill>
            </a:endParaRPr>
          </a:p>
        </p:txBody>
      </p:sp>
      <p:pic>
        <p:nvPicPr>
          <p:cNvPr id="108" name="Picture 2" descr="http://ksimek.github.io/img/intrinsic-pinhole-camera.png"/>
          <p:cNvPicPr>
            <a:picLocks noChangeAspect="1" noChangeArrowheads="1"/>
          </p:cNvPicPr>
          <p:nvPr/>
        </p:nvPicPr>
        <p:blipFill>
          <a:blip r:embed="rId2" cstate="print"/>
          <a:srcRect/>
          <a:stretch>
            <a:fillRect/>
          </a:stretch>
        </p:blipFill>
        <p:spPr bwMode="auto">
          <a:xfrm>
            <a:off x="2457269" y="1124744"/>
            <a:ext cx="2078219" cy="2276872"/>
          </a:xfrm>
          <a:prstGeom prst="rect">
            <a:avLst/>
          </a:prstGeom>
          <a:noFill/>
        </p:spPr>
      </p:pic>
      <p:pic>
        <p:nvPicPr>
          <p:cNvPr id="109" name="Picture 4" descr="frustum without camera box"/>
          <p:cNvPicPr>
            <a:picLocks noChangeAspect="1" noChangeArrowheads="1"/>
          </p:cNvPicPr>
          <p:nvPr/>
        </p:nvPicPr>
        <p:blipFill>
          <a:blip r:embed="rId3" cstate="print"/>
          <a:srcRect/>
          <a:stretch>
            <a:fillRect/>
          </a:stretch>
        </p:blipFill>
        <p:spPr bwMode="auto">
          <a:xfrm>
            <a:off x="5399584" y="1484784"/>
            <a:ext cx="2257425" cy="2219326"/>
          </a:xfrm>
          <a:prstGeom prst="rect">
            <a:avLst/>
          </a:prstGeom>
          <a:noFill/>
        </p:spPr>
      </p:pic>
      <p:grpSp>
        <p:nvGrpSpPr>
          <p:cNvPr id="113" name="그룹 112"/>
          <p:cNvGrpSpPr/>
          <p:nvPr/>
        </p:nvGrpSpPr>
        <p:grpSpPr>
          <a:xfrm>
            <a:off x="610388" y="2715190"/>
            <a:ext cx="928694" cy="904333"/>
            <a:chOff x="1000100" y="1928802"/>
            <a:chExt cx="5072099" cy="4976299"/>
          </a:xfrm>
        </p:grpSpPr>
        <p:pic>
          <p:nvPicPr>
            <p:cNvPr id="114" name="그림 113"/>
            <p:cNvPicPr>
              <a:picLocks noChangeAspect="1"/>
            </p:cNvPicPr>
            <p:nvPr/>
          </p:nvPicPr>
          <p:blipFill rotWithShape="1">
            <a:blip r:embed="rId4" cstate="print">
              <a:extLst>
                <a:ext uri="{28A0092B-C50C-407E-A947-70E740481C1C}">
                  <a14:useLocalDpi xmlns:a14="http://schemas.microsoft.com/office/drawing/2010/main" val="0"/>
                </a:ext>
              </a:extLst>
            </a:blip>
            <a:srcRect l="4915" t="42696" r="27723" b="26943"/>
            <a:stretch/>
          </p:blipFill>
          <p:spPr>
            <a:xfrm rot="10800000">
              <a:off x="1000100" y="1928802"/>
              <a:ext cx="5072099" cy="1285884"/>
            </a:xfrm>
            <a:prstGeom prst="rect">
              <a:avLst/>
            </a:prstGeom>
          </p:spPr>
        </p:pic>
        <p:pic>
          <p:nvPicPr>
            <p:cNvPr id="115" name="그림 114"/>
            <p:cNvPicPr>
              <a:picLocks noChangeAspect="1"/>
            </p:cNvPicPr>
            <p:nvPr/>
          </p:nvPicPr>
          <p:blipFill rotWithShape="1">
            <a:blip r:embed="rId4" cstate="print">
              <a:extLst>
                <a:ext uri="{28A0092B-C50C-407E-A947-70E740481C1C}">
                  <a14:useLocalDpi xmlns:a14="http://schemas.microsoft.com/office/drawing/2010/main" val="0"/>
                </a:ext>
              </a:extLst>
            </a:blip>
            <a:srcRect l="4915" t="42696" r="27723" b="26943"/>
            <a:stretch/>
          </p:blipFill>
          <p:spPr>
            <a:xfrm rot="10800000">
              <a:off x="1000100" y="3162432"/>
              <a:ext cx="5072099" cy="1285884"/>
            </a:xfrm>
            <a:prstGeom prst="rect">
              <a:avLst/>
            </a:prstGeom>
          </p:spPr>
        </p:pic>
        <p:pic>
          <p:nvPicPr>
            <p:cNvPr id="116" name="그림 115"/>
            <p:cNvPicPr>
              <a:picLocks noChangeAspect="1"/>
            </p:cNvPicPr>
            <p:nvPr/>
          </p:nvPicPr>
          <p:blipFill rotWithShape="1">
            <a:blip r:embed="rId4" cstate="print">
              <a:extLst>
                <a:ext uri="{28A0092B-C50C-407E-A947-70E740481C1C}">
                  <a14:useLocalDpi xmlns:a14="http://schemas.microsoft.com/office/drawing/2010/main" val="0"/>
                </a:ext>
              </a:extLst>
            </a:blip>
            <a:srcRect l="4915" t="42696" r="27723" b="26943"/>
            <a:stretch/>
          </p:blipFill>
          <p:spPr>
            <a:xfrm rot="10800000">
              <a:off x="1000100" y="4385587"/>
              <a:ext cx="5072099" cy="1285884"/>
            </a:xfrm>
            <a:prstGeom prst="rect">
              <a:avLst/>
            </a:prstGeom>
          </p:spPr>
        </p:pic>
        <p:pic>
          <p:nvPicPr>
            <p:cNvPr id="117" name="그림 116"/>
            <p:cNvPicPr>
              <a:picLocks noChangeAspect="1"/>
            </p:cNvPicPr>
            <p:nvPr/>
          </p:nvPicPr>
          <p:blipFill rotWithShape="1">
            <a:blip r:embed="rId4" cstate="print">
              <a:extLst>
                <a:ext uri="{28A0092B-C50C-407E-A947-70E740481C1C}">
                  <a14:useLocalDpi xmlns:a14="http://schemas.microsoft.com/office/drawing/2010/main" val="0"/>
                </a:ext>
              </a:extLst>
            </a:blip>
            <a:srcRect l="4915" t="42696" r="27723" b="26943"/>
            <a:stretch/>
          </p:blipFill>
          <p:spPr>
            <a:xfrm rot="10800000">
              <a:off x="1000100" y="5619217"/>
              <a:ext cx="5072099" cy="1285884"/>
            </a:xfrm>
            <a:prstGeom prst="rect">
              <a:avLst/>
            </a:prstGeom>
          </p:spPr>
        </p:pic>
      </p:grpSp>
      <p:sp>
        <p:nvSpPr>
          <p:cNvPr id="118" name="굽은 화살표 117"/>
          <p:cNvSpPr/>
          <p:nvPr/>
        </p:nvSpPr>
        <p:spPr>
          <a:xfrm flipV="1">
            <a:off x="599343" y="3645024"/>
            <a:ext cx="214314" cy="714380"/>
          </a:xfrm>
          <a:prstGeom prst="bentArrow">
            <a:avLst/>
          </a:prstGeom>
        </p:spPr>
        <p:style>
          <a:lnRef idx="2">
            <a:schemeClr val="dk1"/>
          </a:lnRef>
          <a:fillRef idx="1">
            <a:schemeClr val="lt1"/>
          </a:fillRef>
          <a:effectRef idx="0">
            <a:schemeClr val="dk1"/>
          </a:effectRef>
          <a:fontRef idx="minor">
            <a:schemeClr val="dk1"/>
          </a:fontRef>
        </p:style>
        <p:txBody>
          <a:bodyPr rtlCol="0" anchor="ctr"/>
          <a:lstStyle/>
          <a:p>
            <a:pPr algn="ctr" eaLnBrk="1" fontAlgn="auto" latinLnBrk="1" hangingPunct="1">
              <a:spcBef>
                <a:spcPts val="0"/>
              </a:spcBef>
              <a:spcAft>
                <a:spcPts val="0"/>
              </a:spcAft>
            </a:pPr>
            <a:endParaRPr lang="ko-KR" altLang="en-US" sz="1800">
              <a:solidFill>
                <a:prstClr val="black"/>
              </a:solidFill>
            </a:endParaRPr>
          </a:p>
        </p:txBody>
      </p:sp>
      <p:sp>
        <p:nvSpPr>
          <p:cNvPr id="120" name="TextBox 119"/>
          <p:cNvSpPr txBox="1"/>
          <p:nvPr/>
        </p:nvSpPr>
        <p:spPr>
          <a:xfrm>
            <a:off x="791072" y="1372706"/>
            <a:ext cx="2105063" cy="400110"/>
          </a:xfrm>
          <a:prstGeom prst="rect">
            <a:avLst/>
          </a:prstGeom>
          <a:noFill/>
        </p:spPr>
        <p:txBody>
          <a:bodyPr wrap="none" rtlCol="0">
            <a:spAutoFit/>
          </a:bodyPr>
          <a:lstStyle/>
          <a:p>
            <a:pPr eaLnBrk="1" fontAlgn="auto" latinLnBrk="1" hangingPunct="1">
              <a:spcBef>
                <a:spcPts val="0"/>
              </a:spcBef>
              <a:spcAft>
                <a:spcPts val="0"/>
              </a:spcAft>
            </a:pPr>
            <a:r>
              <a:rPr lang="en-US" altLang="ko-KR" sz="2000" b="1" dirty="0" smtClean="0">
                <a:solidFill>
                  <a:srgbClr val="1F497D">
                    <a:lumMod val="50000"/>
                  </a:srgbClr>
                </a:solidFill>
                <a:latin typeface="+mn-lt"/>
              </a:rPr>
              <a:t>Pinhole Camera</a:t>
            </a:r>
            <a:endParaRPr lang="ko-KR" altLang="en-US" sz="2000" b="1" dirty="0">
              <a:solidFill>
                <a:srgbClr val="1F497D">
                  <a:lumMod val="50000"/>
                </a:srgbClr>
              </a:solidFill>
              <a:latin typeface="+mn-lt"/>
            </a:endParaRPr>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70</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69556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prstGeom prst="rect">
            <a:avLst/>
          </a:prstGeom>
        </p:spPr>
        <p:txBody>
          <a:bodyPr>
            <a:noAutofit/>
          </a:bodyPr>
          <a:lstStyle/>
          <a:p>
            <a:r>
              <a:rPr lang="en-US" altLang="ko-KR" dirty="0"/>
              <a:t>Image </a:t>
            </a:r>
            <a:r>
              <a:rPr lang="en-US" altLang="ko-KR" dirty="0" smtClean="0"/>
              <a:t>Test</a:t>
            </a:r>
            <a:endParaRPr lang="ko-KR" altLang="en-US" dirty="0"/>
          </a:p>
        </p:txBody>
      </p:sp>
      <p:sp>
        <p:nvSpPr>
          <p:cNvPr id="120" name="TextBox 119"/>
          <p:cNvSpPr txBox="1"/>
          <p:nvPr/>
        </p:nvSpPr>
        <p:spPr>
          <a:xfrm>
            <a:off x="425580" y="825672"/>
            <a:ext cx="2105063" cy="400110"/>
          </a:xfrm>
          <a:prstGeom prst="rect">
            <a:avLst/>
          </a:prstGeom>
          <a:noFill/>
        </p:spPr>
        <p:txBody>
          <a:bodyPr wrap="none" rtlCol="0">
            <a:spAutoFit/>
          </a:bodyPr>
          <a:lstStyle/>
          <a:p>
            <a:pPr eaLnBrk="1" fontAlgn="auto" latinLnBrk="1" hangingPunct="1">
              <a:spcBef>
                <a:spcPts val="0"/>
              </a:spcBef>
              <a:spcAft>
                <a:spcPts val="0"/>
              </a:spcAft>
            </a:pPr>
            <a:r>
              <a:rPr lang="en-US" altLang="ko-KR" sz="2000" b="1" dirty="0">
                <a:solidFill>
                  <a:srgbClr val="1F497D">
                    <a:lumMod val="50000"/>
                  </a:srgbClr>
                </a:solidFill>
                <a:latin typeface="+mn-lt"/>
              </a:rPr>
              <a:t>Pinhole Camera</a:t>
            </a:r>
            <a:endParaRPr lang="ko-KR" altLang="en-US" sz="2000" b="1" dirty="0">
              <a:solidFill>
                <a:srgbClr val="1F497D">
                  <a:lumMod val="50000"/>
                </a:srgbClr>
              </a:solidFill>
              <a:latin typeface="+mn-lt"/>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5376" y="2973040"/>
            <a:ext cx="5706216" cy="3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00718"/>
            <a:ext cx="4637462" cy="1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186" y="1549749"/>
            <a:ext cx="822772" cy="785065"/>
          </a:xfrm>
          <a:prstGeom prst="rect">
            <a:avLst/>
          </a:prstGeom>
        </p:spPr>
      </p:pic>
      <p:sp>
        <p:nvSpPr>
          <p:cNvPr id="10" name="TextBox 9"/>
          <p:cNvSpPr txBox="1"/>
          <p:nvPr/>
        </p:nvSpPr>
        <p:spPr>
          <a:xfrm>
            <a:off x="3122583" y="2636912"/>
            <a:ext cx="614271" cy="246221"/>
          </a:xfrm>
          <a:prstGeom prst="rect">
            <a:avLst/>
          </a:prstGeom>
          <a:solidFill>
            <a:schemeClr val="bg1">
              <a:alpha val="82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pPr eaLnBrk="1" fontAlgn="auto" latinLnBrk="1" hangingPunct="1">
              <a:spcBef>
                <a:spcPts val="0"/>
              </a:spcBef>
              <a:spcAft>
                <a:spcPts val="0"/>
              </a:spcAft>
            </a:pPr>
            <a:r>
              <a:rPr lang="en-US" altLang="ko-KR" sz="1000" dirty="0">
                <a:solidFill>
                  <a:prstClr val="black"/>
                </a:solidFill>
                <a:latin typeface="맑은 고딕"/>
              </a:rPr>
              <a:t>200 cm</a:t>
            </a:r>
            <a:endParaRPr lang="ko-KR" altLang="en-US" sz="1000" dirty="0">
              <a:solidFill>
                <a:prstClr val="black"/>
              </a:solidFill>
              <a:latin typeface="맑은 고딕"/>
            </a:endParaRPr>
          </a:p>
        </p:txBody>
      </p:sp>
      <p:sp>
        <p:nvSpPr>
          <p:cNvPr id="6" name="TextBox 5"/>
          <p:cNvSpPr txBox="1"/>
          <p:nvPr/>
        </p:nvSpPr>
        <p:spPr>
          <a:xfrm>
            <a:off x="5220072" y="1129803"/>
            <a:ext cx="3861955" cy="1200329"/>
          </a:xfrm>
          <a:prstGeom prst="rect">
            <a:avLst/>
          </a:prstGeom>
          <a:noFill/>
        </p:spPr>
        <p:txBody>
          <a:bodyPr wrap="none" rtlCol="0">
            <a:spAutoFit/>
          </a:bodyPr>
          <a:lstStyle/>
          <a:p>
            <a:pPr algn="ctr"/>
            <a:r>
              <a:rPr lang="en-US" altLang="ko-KR" b="1" dirty="0" smtClean="0">
                <a:solidFill>
                  <a:srgbClr val="FF0000"/>
                </a:solidFill>
                <a:latin typeface="+mn-lt"/>
              </a:rPr>
              <a:t>Absolutely Dark!</a:t>
            </a:r>
          </a:p>
          <a:p>
            <a:pPr algn="ctr"/>
            <a:r>
              <a:rPr lang="en-US" altLang="ko-KR" b="1" dirty="0" smtClean="0">
                <a:solidFill>
                  <a:srgbClr val="FF0000"/>
                </a:solidFill>
                <a:latin typeface="+mn-lt"/>
              </a:rPr>
              <a:t>CCD or CMOS cameras</a:t>
            </a:r>
          </a:p>
          <a:p>
            <a:pPr algn="ctr"/>
            <a:r>
              <a:rPr lang="en-US" altLang="ko-KR" b="1" dirty="0">
                <a:solidFill>
                  <a:srgbClr val="FF0000"/>
                </a:solidFill>
                <a:latin typeface="+mn-lt"/>
              </a:rPr>
              <a:t>c</a:t>
            </a:r>
            <a:r>
              <a:rPr lang="en-US" altLang="ko-KR" b="1" dirty="0" smtClean="0">
                <a:solidFill>
                  <a:srgbClr val="FF0000"/>
                </a:solidFill>
                <a:latin typeface="+mn-lt"/>
              </a:rPr>
              <a:t>an NOT get this image!</a:t>
            </a:r>
            <a:endParaRPr lang="ko-KR" altLang="en-US" b="1" dirty="0">
              <a:solidFill>
                <a:srgbClr val="FF0000"/>
              </a:solidFill>
              <a:latin typeface="+mn-lt"/>
            </a:endParaRPr>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71</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1" name="바닥글 개체 틀 10"/>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15434973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a:t>5</a:t>
            </a:r>
            <a:r>
              <a:rPr lang="en-US" altLang="ko-KR" dirty="0" smtClean="0"/>
              <a:t>. Radiation Damages </a:t>
            </a:r>
            <a:br>
              <a:rPr lang="en-US" altLang="ko-KR" dirty="0" smtClean="0"/>
            </a:br>
            <a:r>
              <a:rPr lang="en-US" altLang="ko-KR" dirty="0" smtClean="0"/>
              <a:t>in silicon detectors</a:t>
            </a:r>
            <a:endParaRPr lang="en-US" altLang="ko-KR" dirty="0"/>
          </a:p>
        </p:txBody>
      </p:sp>
    </p:spTree>
    <p:extLst>
      <p:ext uri="{BB962C8B-B14F-4D97-AF65-F5344CB8AC3E}">
        <p14:creationId xmlns:p14="http://schemas.microsoft.com/office/powerpoint/2010/main" val="13182597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Bulk damage</a:t>
            </a:r>
            <a:endParaRPr lang="ko-KR" altLang="en-US" dirty="0"/>
          </a:p>
        </p:txBody>
      </p:sp>
      <p:sp>
        <p:nvSpPr>
          <p:cNvPr id="3" name="내용 개체 틀 2"/>
          <p:cNvSpPr>
            <a:spLocks noGrp="1"/>
          </p:cNvSpPr>
          <p:nvPr>
            <p:ph idx="1"/>
          </p:nvPr>
        </p:nvSpPr>
        <p:spPr>
          <a:xfrm>
            <a:off x="555006" y="764704"/>
            <a:ext cx="8356600" cy="5473700"/>
          </a:xfrm>
        </p:spPr>
        <p:txBody>
          <a:bodyPr/>
          <a:lstStyle/>
          <a:p>
            <a:r>
              <a:rPr lang="en-US" altLang="ko-KR" dirty="0" smtClean="0"/>
              <a:t>Displacement of lattice atoms</a:t>
            </a:r>
          </a:p>
          <a:p>
            <a:endParaRPr lang="en-US" altLang="ko-KR" dirty="0"/>
          </a:p>
          <a:p>
            <a:endParaRPr lang="en-US" altLang="ko-KR" dirty="0" smtClean="0"/>
          </a:p>
          <a:p>
            <a:endParaRPr lang="en-US" altLang="ko-KR" dirty="0"/>
          </a:p>
          <a:p>
            <a:endParaRPr lang="en-US" altLang="ko-KR" dirty="0" smtClean="0"/>
          </a:p>
          <a:p>
            <a:endParaRPr lang="en-US" altLang="ko-KR" dirty="0"/>
          </a:p>
          <a:p>
            <a:endParaRPr lang="en-US" altLang="ko-KR" dirty="0" smtClean="0"/>
          </a:p>
          <a:p>
            <a:endParaRPr lang="en-US" altLang="ko-KR" dirty="0"/>
          </a:p>
          <a:p>
            <a:endParaRPr lang="en-US" altLang="ko-KR" dirty="0" smtClean="0"/>
          </a:p>
          <a:p>
            <a:endParaRPr lang="en-US" altLang="ko-KR" dirty="0"/>
          </a:p>
          <a:p>
            <a:pPr marL="0" indent="0">
              <a:buNone/>
            </a:pPr>
            <a:endParaRPr lang="en-US" altLang="ko-KR" dirty="0"/>
          </a:p>
          <a:p>
            <a:r>
              <a:rPr lang="en-US" altLang="ko-KR" dirty="0" smtClean="0"/>
              <a:t>Defects can be active with levels in the band gap</a:t>
            </a:r>
          </a:p>
          <a:p>
            <a:pPr lvl="1"/>
            <a:r>
              <a:rPr lang="en-US" altLang="ko-KR" dirty="0"/>
              <a:t>c</a:t>
            </a:r>
            <a:r>
              <a:rPr lang="en-US" altLang="ko-KR" dirty="0" smtClean="0"/>
              <a:t>apture and release electrons and holes from conduction and valence bands</a:t>
            </a:r>
          </a:p>
          <a:p>
            <a:pPr lvl="1"/>
            <a:r>
              <a:rPr lang="en-US" altLang="ko-KR" dirty="0" smtClean="0"/>
              <a:t>trapping centers, generation/recombination centers,</a:t>
            </a:r>
            <a:endParaRPr lang="en-US" altLang="ko-KR"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73</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dirty="0">
              <a:solidFill>
                <a:srgbClr val="000000"/>
              </a:solidFill>
            </a:endParaRPr>
          </a:p>
        </p:txBody>
      </p:sp>
      <p:pic>
        <p:nvPicPr>
          <p:cNvPr id="993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1" y="2568302"/>
            <a:ext cx="568642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1412776"/>
            <a:ext cx="1157384" cy="338554"/>
          </a:xfrm>
          <a:prstGeom prst="rect">
            <a:avLst/>
          </a:prstGeom>
          <a:noFill/>
        </p:spPr>
        <p:txBody>
          <a:bodyPr wrap="square" rtlCol="0">
            <a:spAutoFit/>
          </a:bodyPr>
          <a:lstStyle/>
          <a:p>
            <a:r>
              <a:rPr lang="en-US" altLang="ko-KR" sz="1600" dirty="0">
                <a:latin typeface="+mj-lt"/>
              </a:rPr>
              <a:t>P</a:t>
            </a:r>
            <a:r>
              <a:rPr lang="en-US" altLang="ko-KR" sz="1600" dirty="0" smtClean="0">
                <a:latin typeface="+mj-lt"/>
              </a:rPr>
              <a:t>articles</a:t>
            </a:r>
            <a:endParaRPr lang="ko-KR" altLang="en-US" sz="1600" dirty="0">
              <a:latin typeface="+mj-lt"/>
            </a:endParaRPr>
          </a:p>
        </p:txBody>
      </p:sp>
      <p:cxnSp>
        <p:nvCxnSpPr>
          <p:cNvPr id="10" name="직선 화살표 연결선 9"/>
          <p:cNvCxnSpPr/>
          <p:nvPr/>
        </p:nvCxnSpPr>
        <p:spPr>
          <a:xfrm flipV="1">
            <a:off x="1259632" y="1589362"/>
            <a:ext cx="46805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93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163" y="1196752"/>
            <a:ext cx="71723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79512" y="2929186"/>
            <a:ext cx="2520280" cy="1077218"/>
          </a:xfrm>
          <a:prstGeom prst="rect">
            <a:avLst/>
          </a:prstGeom>
          <a:noFill/>
        </p:spPr>
        <p:txBody>
          <a:bodyPr wrap="square" rtlCol="0">
            <a:spAutoFit/>
          </a:bodyPr>
          <a:lstStyle/>
          <a:p>
            <a:pPr algn="just"/>
            <a:r>
              <a:rPr lang="en-US" altLang="ko-KR" sz="1600" dirty="0" smtClean="0">
                <a:latin typeface="+mj-lt"/>
              </a:rPr>
              <a:t>Distributions</a:t>
            </a:r>
          </a:p>
          <a:p>
            <a:pPr algn="just"/>
            <a:r>
              <a:rPr lang="en-US" altLang="ko-KR" sz="1600" dirty="0" smtClean="0">
                <a:latin typeface="+mj-lt"/>
              </a:rPr>
              <a:t>of vacancies in </a:t>
            </a:r>
            <a:r>
              <a:rPr lang="el-GR" altLang="ko-KR" sz="1600" dirty="0" smtClean="0">
                <a:latin typeface="+mj-lt"/>
                <a:ea typeface="바탕"/>
              </a:rPr>
              <a:t>μ</a:t>
            </a:r>
            <a:r>
              <a:rPr lang="en-US" altLang="ko-KR" sz="1600" dirty="0" smtClean="0">
                <a:latin typeface="+mj-lt"/>
              </a:rPr>
              <a:t>m</a:t>
            </a:r>
            <a:r>
              <a:rPr lang="en-US" altLang="ko-KR" sz="1600" baseline="30000" dirty="0" smtClean="0">
                <a:latin typeface="+mj-lt"/>
              </a:rPr>
              <a:t>3 </a:t>
            </a:r>
            <a:r>
              <a:rPr lang="en-US" altLang="ko-KR" sz="1600" dirty="0" smtClean="0">
                <a:latin typeface="+mj-lt"/>
              </a:rPr>
              <a:t> </a:t>
            </a:r>
          </a:p>
          <a:p>
            <a:pPr algn="just"/>
            <a:r>
              <a:rPr lang="en-US" altLang="ko-KR" sz="1600" dirty="0" smtClean="0">
                <a:latin typeface="+mj-lt"/>
              </a:rPr>
              <a:t>after 10</a:t>
            </a:r>
            <a:r>
              <a:rPr lang="en-US" altLang="ko-KR" sz="1600" baseline="30000" dirty="0" smtClean="0">
                <a:latin typeface="+mj-lt"/>
              </a:rPr>
              <a:t>14</a:t>
            </a:r>
            <a:r>
              <a:rPr lang="en-US" altLang="ko-KR" sz="1600" dirty="0" smtClean="0">
                <a:latin typeface="+mj-lt"/>
              </a:rPr>
              <a:t> particles/cm</a:t>
            </a:r>
            <a:r>
              <a:rPr lang="en-US" altLang="ko-KR" sz="1600" baseline="30000" dirty="0" smtClean="0">
                <a:latin typeface="+mj-lt"/>
              </a:rPr>
              <a:t>2</a:t>
            </a:r>
            <a:endParaRPr lang="en-US" altLang="ko-KR" sz="1600" dirty="0">
              <a:latin typeface="+mj-lt"/>
            </a:endParaRPr>
          </a:p>
          <a:p>
            <a:pPr algn="just"/>
            <a:r>
              <a:rPr lang="en-US" altLang="ko-KR" sz="1600" dirty="0" smtClean="0">
                <a:solidFill>
                  <a:schemeClr val="accent2"/>
                </a:solidFill>
                <a:latin typeface="+mj-lt"/>
              </a:rPr>
              <a:t>NIMA 491 (2002) 194</a:t>
            </a:r>
            <a:endParaRPr lang="en-US" altLang="ko-KR" sz="1600" baseline="30000" dirty="0" smtClean="0">
              <a:solidFill>
                <a:schemeClr val="accent2"/>
              </a:solidFill>
              <a:latin typeface="+mj-lt"/>
            </a:endParaRPr>
          </a:p>
        </p:txBody>
      </p:sp>
      <p:sp>
        <p:nvSpPr>
          <p:cNvPr id="15" name="TextBox 14"/>
          <p:cNvSpPr txBox="1"/>
          <p:nvPr/>
        </p:nvSpPr>
        <p:spPr>
          <a:xfrm>
            <a:off x="6733488" y="3450486"/>
            <a:ext cx="1697901" cy="338554"/>
          </a:xfrm>
          <a:prstGeom prst="rect">
            <a:avLst/>
          </a:prstGeom>
          <a:noFill/>
        </p:spPr>
        <p:txBody>
          <a:bodyPr wrap="none" rtlCol="0">
            <a:spAutoFit/>
          </a:bodyPr>
          <a:lstStyle/>
          <a:p>
            <a:r>
              <a:rPr lang="en-US" altLang="ko-KR" sz="1600" dirty="0" smtClean="0">
                <a:solidFill>
                  <a:srgbClr val="FF0000"/>
                </a:solidFill>
                <a:latin typeface="+mj-lt"/>
              </a:rPr>
              <a:t>Mainly clusters </a:t>
            </a:r>
            <a:endParaRPr lang="ko-KR" altLang="en-US" sz="1600" dirty="0">
              <a:solidFill>
                <a:srgbClr val="FF0000"/>
              </a:solidFill>
              <a:latin typeface="+mj-lt"/>
            </a:endParaRPr>
          </a:p>
        </p:txBody>
      </p:sp>
    </p:spTree>
    <p:extLst>
      <p:ext uri="{BB962C8B-B14F-4D97-AF65-F5344CB8AC3E}">
        <p14:creationId xmlns:p14="http://schemas.microsoft.com/office/powerpoint/2010/main" val="2517513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Surface damage</a:t>
            </a:r>
            <a:endParaRPr lang="ko-KR" altLang="en-US" baseline="-25000" dirty="0"/>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1628800"/>
            <a:ext cx="4536504" cy="4088204"/>
          </a:xfrm>
          <a:prstGeom prst="rect">
            <a:avLst/>
          </a:prstGeom>
        </p:spPr>
      </p:pic>
      <p:sp>
        <p:nvSpPr>
          <p:cNvPr id="6" name="TextBox 5"/>
          <p:cNvSpPr txBox="1"/>
          <p:nvPr/>
        </p:nvSpPr>
        <p:spPr>
          <a:xfrm>
            <a:off x="1701625" y="5609438"/>
            <a:ext cx="3239990" cy="369332"/>
          </a:xfrm>
          <a:prstGeom prst="rect">
            <a:avLst/>
          </a:prstGeom>
          <a:noFill/>
        </p:spPr>
        <p:txBody>
          <a:bodyPr wrap="none" rtlCol="0">
            <a:spAutoFit/>
          </a:bodyPr>
          <a:lstStyle/>
          <a:p>
            <a:r>
              <a:rPr lang="en-US" altLang="ko-KR" sz="1800" dirty="0" smtClean="0"/>
              <a:t>Q</a:t>
            </a:r>
            <a:r>
              <a:rPr lang="en-US" altLang="ko-KR" sz="1800" baseline="-25000" dirty="0" smtClean="0"/>
              <a:t>it</a:t>
            </a:r>
            <a:r>
              <a:rPr lang="en-US" altLang="ko-KR" sz="1800" dirty="0" smtClean="0"/>
              <a:t>: </a:t>
            </a:r>
            <a:r>
              <a:rPr lang="en-US" altLang="ko-KR" sz="1800" dirty="0" smtClean="0">
                <a:solidFill>
                  <a:srgbClr val="FF0000"/>
                </a:solidFill>
              </a:rPr>
              <a:t>holes</a:t>
            </a:r>
            <a:r>
              <a:rPr lang="en-US" altLang="ko-KR" sz="1800" dirty="0" smtClean="0"/>
              <a:t> trapped in the interface</a:t>
            </a:r>
            <a:endParaRPr lang="ko-KR" altLang="en-US" sz="1800" dirty="0"/>
          </a:p>
        </p:txBody>
      </p:sp>
      <p:sp>
        <p:nvSpPr>
          <p:cNvPr id="7" name="직사각형 6"/>
          <p:cNvSpPr/>
          <p:nvPr/>
        </p:nvSpPr>
        <p:spPr>
          <a:xfrm>
            <a:off x="6591698" y="7818"/>
            <a:ext cx="2552302" cy="738664"/>
          </a:xfrm>
          <a:prstGeom prst="rect">
            <a:avLst/>
          </a:prstGeom>
        </p:spPr>
        <p:txBody>
          <a:bodyPr wrap="none">
            <a:spAutoFit/>
          </a:bodyPr>
          <a:lstStyle/>
          <a:p>
            <a:r>
              <a:rPr lang="en-US" altLang="ko-KR" sz="1400" dirty="0">
                <a:solidFill>
                  <a:srgbClr val="FF00FF"/>
                </a:solidFill>
                <a:latin typeface="+mj-lt"/>
              </a:rPr>
              <a:t>Microelectronic Technology </a:t>
            </a:r>
            <a:r>
              <a:rPr lang="en-US" altLang="ko-KR" sz="1400" dirty="0" smtClean="0">
                <a:solidFill>
                  <a:srgbClr val="FF00FF"/>
                </a:solidFill>
                <a:latin typeface="+mj-lt"/>
              </a:rPr>
              <a:t/>
            </a:r>
            <a:br>
              <a:rPr lang="en-US" altLang="ko-KR" sz="1400" dirty="0" smtClean="0">
                <a:solidFill>
                  <a:srgbClr val="FF00FF"/>
                </a:solidFill>
                <a:latin typeface="+mj-lt"/>
              </a:rPr>
            </a:br>
            <a:r>
              <a:rPr lang="en-US" altLang="ko-KR" sz="1400" dirty="0" smtClean="0">
                <a:solidFill>
                  <a:srgbClr val="FF00FF"/>
                </a:solidFill>
                <a:latin typeface="+mj-lt"/>
              </a:rPr>
              <a:t>Thermal </a:t>
            </a:r>
            <a:r>
              <a:rPr lang="en-US" altLang="ko-KR" sz="1400" dirty="0">
                <a:solidFill>
                  <a:srgbClr val="FF00FF"/>
                </a:solidFill>
                <a:latin typeface="+mj-lt"/>
              </a:rPr>
              <a:t>Oxidation (III) </a:t>
            </a:r>
            <a:endParaRPr lang="en-US" altLang="ko-KR" sz="1400" dirty="0" smtClean="0">
              <a:solidFill>
                <a:srgbClr val="FF00FF"/>
              </a:solidFill>
              <a:latin typeface="+mj-lt"/>
            </a:endParaRPr>
          </a:p>
          <a:p>
            <a:r>
              <a:rPr lang="en-US" altLang="ko-KR" sz="1400" dirty="0" smtClean="0">
                <a:solidFill>
                  <a:srgbClr val="FF00FF"/>
                </a:solidFill>
                <a:latin typeface="+mj-lt"/>
              </a:rPr>
              <a:t>by </a:t>
            </a:r>
            <a:r>
              <a:rPr lang="en-US" altLang="ko-KR" sz="1400" dirty="0">
                <a:solidFill>
                  <a:srgbClr val="FF00FF"/>
                </a:solidFill>
                <a:latin typeface="+mj-lt"/>
              </a:rPr>
              <a:t>Bhargav </a:t>
            </a:r>
            <a:r>
              <a:rPr lang="en-US" altLang="ko-KR" sz="1400" dirty="0" err="1" smtClean="0">
                <a:solidFill>
                  <a:srgbClr val="FF00FF"/>
                </a:solidFill>
                <a:latin typeface="+mj-lt"/>
              </a:rPr>
              <a:t>Veepuri</a:t>
            </a:r>
            <a:endParaRPr lang="en-US" altLang="ko-KR" sz="1400" dirty="0">
              <a:solidFill>
                <a:srgbClr val="FF00FF"/>
              </a:solidFill>
              <a:latin typeface="+mj-lt"/>
            </a:endParaRPr>
          </a:p>
        </p:txBody>
      </p:sp>
      <p:sp>
        <p:nvSpPr>
          <p:cNvPr id="3" name="날짜 개체 틀 2"/>
          <p:cNvSpPr>
            <a:spLocks noGrp="1"/>
          </p:cNvSpPr>
          <p:nvPr>
            <p:ph type="dt" sz="half" idx="10"/>
          </p:nvPr>
        </p:nvSpPr>
        <p:spPr/>
        <p:txBody>
          <a:bodyPr/>
          <a:lstStyle/>
          <a:p>
            <a:r>
              <a:rPr lang="en-US" altLang="ko-KR" smtClean="0">
                <a:solidFill>
                  <a:srgbClr val="000000"/>
                </a:solidFill>
              </a:rPr>
              <a:t>2022-01-17</a:t>
            </a:r>
            <a:endParaRPr lang="en-US" altLang="ko-KR" dirty="0">
              <a:solidFill>
                <a:srgbClr val="000000"/>
              </a:solidFill>
            </a:endParaRPr>
          </a:p>
        </p:txBody>
      </p:sp>
      <p:sp>
        <p:nvSpPr>
          <p:cNvPr id="4" name="바닥글 개체 틀 3"/>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74</a:t>
            </a:fld>
            <a:endParaRPr lang="en-US" altLang="ko-KR">
              <a:solidFill>
                <a:srgbClr val="000000"/>
              </a:solidFill>
            </a:endParaRPr>
          </a:p>
        </p:txBody>
      </p:sp>
      <p:sp>
        <p:nvSpPr>
          <p:cNvPr id="11" name="직사각형 10"/>
          <p:cNvSpPr/>
          <p:nvPr/>
        </p:nvSpPr>
        <p:spPr>
          <a:xfrm>
            <a:off x="323528" y="951111"/>
            <a:ext cx="2802370" cy="461665"/>
          </a:xfrm>
          <a:prstGeom prst="rect">
            <a:avLst/>
          </a:prstGeom>
        </p:spPr>
        <p:txBody>
          <a:bodyPr wrap="none">
            <a:spAutoFit/>
          </a:bodyPr>
          <a:lstStyle/>
          <a:p>
            <a:r>
              <a:rPr lang="en-US" altLang="ko-KR" b="1" dirty="0">
                <a:solidFill>
                  <a:srgbClr val="0000FF"/>
                </a:solidFill>
                <a:latin typeface="+mn-lt"/>
              </a:rPr>
              <a:t>Si-SiO</a:t>
            </a:r>
            <a:r>
              <a:rPr lang="en-US" altLang="ko-KR" b="1" baseline="-25000" dirty="0">
                <a:solidFill>
                  <a:srgbClr val="0000FF"/>
                </a:solidFill>
                <a:latin typeface="+mn-lt"/>
              </a:rPr>
              <a:t>2 </a:t>
            </a:r>
            <a:r>
              <a:rPr lang="en-US" altLang="ko-KR" b="1" dirty="0">
                <a:solidFill>
                  <a:srgbClr val="0000FF"/>
                </a:solidFill>
                <a:latin typeface="+mn-lt"/>
              </a:rPr>
              <a:t>interface</a:t>
            </a:r>
            <a:endParaRPr lang="ko-KR" altLang="en-US" b="1" dirty="0">
              <a:solidFill>
                <a:srgbClr val="0000FF"/>
              </a:solidFill>
              <a:latin typeface="+mn-lt"/>
            </a:endParaRPr>
          </a:p>
        </p:txBody>
      </p:sp>
      <p:sp>
        <p:nvSpPr>
          <p:cNvPr id="12" name="내용 개체 틀 3"/>
          <p:cNvSpPr txBox="1">
            <a:spLocks noGrp="1"/>
          </p:cNvSpPr>
          <p:nvPr>
            <p:ph idx="1"/>
          </p:nvPr>
        </p:nvSpPr>
        <p:spPr>
          <a:xfrm>
            <a:off x="4572000" y="2276872"/>
            <a:ext cx="4427984" cy="3083921"/>
          </a:xfrm>
          <a:prstGeom prst="rect">
            <a:avLst/>
          </a:prstGeom>
          <a:noFill/>
        </p:spPr>
        <p:txBody>
          <a:bodyPr wrap="square" rtlCol="0">
            <a:spAutoFit/>
          </a:bodyPr>
          <a:lstStyle/>
          <a:p>
            <a:pPr algn="just">
              <a:buFont typeface="Arial" panose="020B0604020202020204" pitchFamily="34" charset="0"/>
              <a:buChar char="•"/>
            </a:pPr>
            <a:r>
              <a:rPr lang="en-US" altLang="ko-KR" sz="1800" dirty="0" smtClean="0"/>
              <a:t>Radiation produces e-h pairs in SiO</a:t>
            </a:r>
            <a:r>
              <a:rPr lang="en-US" altLang="ko-KR" sz="1800" baseline="-25000" dirty="0" smtClean="0"/>
              <a:t>2</a:t>
            </a:r>
            <a:r>
              <a:rPr lang="en-US" altLang="ko-KR" sz="1800" dirty="0" smtClean="0"/>
              <a:t>. </a:t>
            </a:r>
          </a:p>
          <a:p>
            <a:pPr algn="just">
              <a:buFont typeface="Arial" panose="020B0604020202020204" pitchFamily="34" charset="0"/>
              <a:buChar char="•"/>
            </a:pPr>
            <a:r>
              <a:rPr lang="en-US" altLang="ko-KR" sz="1800" dirty="0" smtClean="0"/>
              <a:t>Some of these charge carriers recombine. </a:t>
            </a:r>
          </a:p>
          <a:p>
            <a:pPr algn="just">
              <a:buFont typeface="Arial" panose="020B0604020202020204" pitchFamily="34" charset="0"/>
              <a:buChar char="•"/>
            </a:pPr>
            <a:r>
              <a:rPr lang="en-US" altLang="ko-KR" sz="1800" dirty="0" smtClean="0"/>
              <a:t>Some carriers move to the electrodes. </a:t>
            </a:r>
          </a:p>
          <a:p>
            <a:pPr algn="just">
              <a:buFont typeface="Arial" panose="020B0604020202020204" pitchFamily="34" charset="0"/>
              <a:buChar char="•"/>
            </a:pPr>
            <a:r>
              <a:rPr lang="en-US" altLang="ko-KR" sz="1800" dirty="0" smtClean="0"/>
              <a:t>Some holes </a:t>
            </a:r>
            <a:r>
              <a:rPr lang="en-US" altLang="ko-KR" sz="1800" dirty="0"/>
              <a:t>(with lower mobility)</a:t>
            </a:r>
            <a:r>
              <a:rPr lang="en-US" altLang="ko-KR" sz="1800" dirty="0" smtClean="0"/>
              <a:t> drift to be fixed oxide charges near the Si-SiO</a:t>
            </a:r>
            <a:r>
              <a:rPr lang="en-US" altLang="ko-KR" sz="1800" baseline="-25000" dirty="0" smtClean="0"/>
              <a:t>2 </a:t>
            </a:r>
            <a:r>
              <a:rPr lang="en-US" altLang="ko-KR" sz="1800" dirty="0" smtClean="0"/>
              <a:t>interface. </a:t>
            </a:r>
          </a:p>
          <a:p>
            <a:pPr algn="just">
              <a:buFont typeface="Arial" panose="020B0604020202020204" pitchFamily="34" charset="0"/>
              <a:buChar char="•"/>
            </a:pPr>
            <a:r>
              <a:rPr lang="en-US" altLang="ko-KR" sz="1800" dirty="0" smtClean="0"/>
              <a:t>Some holes drift to the </a:t>
            </a:r>
            <a:r>
              <a:rPr lang="en-US" altLang="ko-KR" sz="1800" dirty="0"/>
              <a:t>Si-SiO</a:t>
            </a:r>
            <a:r>
              <a:rPr lang="en-US" altLang="ko-KR" sz="1800" baseline="-25000" dirty="0"/>
              <a:t>2 </a:t>
            </a:r>
            <a:r>
              <a:rPr lang="en-US" altLang="ko-KR" sz="1800" baseline="-25000" dirty="0" smtClean="0"/>
              <a:t> </a:t>
            </a:r>
            <a:r>
              <a:rPr lang="en-US" altLang="ko-KR" sz="1800" dirty="0" smtClean="0"/>
              <a:t>interface to be interface traps.</a:t>
            </a:r>
          </a:p>
        </p:txBody>
      </p:sp>
    </p:spTree>
    <p:extLst>
      <p:ext uri="{BB962C8B-B14F-4D97-AF65-F5344CB8AC3E}">
        <p14:creationId xmlns:p14="http://schemas.microsoft.com/office/powerpoint/2010/main" val="8539797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Radiation damages: two types</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75</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3" name="직사각형 2"/>
          <p:cNvSpPr/>
          <p:nvPr/>
        </p:nvSpPr>
        <p:spPr>
          <a:xfrm>
            <a:off x="1187624" y="1052736"/>
            <a:ext cx="6732240" cy="5078313"/>
          </a:xfrm>
          <a:prstGeom prst="rect">
            <a:avLst/>
          </a:prstGeom>
        </p:spPr>
        <p:txBody>
          <a:bodyPr wrap="square">
            <a:spAutoFit/>
          </a:bodyPr>
          <a:lstStyle/>
          <a:p>
            <a:pPr marL="342900" indent="-342900">
              <a:buFont typeface="+mj-lt"/>
              <a:buAutoNum type="arabicPeriod"/>
            </a:pPr>
            <a:r>
              <a:rPr lang="en-US" altLang="ko-KR" sz="1800" dirty="0" smtClean="0">
                <a:latin typeface="+mj-lt"/>
              </a:rPr>
              <a:t>Bulk </a:t>
            </a:r>
            <a:r>
              <a:rPr lang="en-US" altLang="ko-KR" sz="1800" dirty="0">
                <a:latin typeface="+mj-lt"/>
              </a:rPr>
              <a:t>(Crystal) damage due to Non Ionizing Energy Loss (</a:t>
            </a:r>
            <a:r>
              <a:rPr lang="en-US" altLang="ko-KR" sz="1800" dirty="0" smtClean="0">
                <a:latin typeface="+mj-lt"/>
              </a:rPr>
              <a:t>NIEL): </a:t>
            </a:r>
            <a:r>
              <a:rPr lang="en-US" altLang="ko-KR" sz="1800" dirty="0" smtClean="0">
                <a:solidFill>
                  <a:srgbClr val="0000FF"/>
                </a:solidFill>
                <a:latin typeface="+mj-lt"/>
              </a:rPr>
              <a:t>Displacement </a:t>
            </a:r>
            <a:r>
              <a:rPr lang="en-US" altLang="ko-KR" sz="1800" dirty="0">
                <a:solidFill>
                  <a:srgbClr val="0000FF"/>
                </a:solidFill>
                <a:latin typeface="+mj-lt"/>
              </a:rPr>
              <a:t>Damage </a:t>
            </a:r>
            <a:endParaRPr lang="en-US" altLang="ko-KR" sz="1800" dirty="0" smtClean="0">
              <a:solidFill>
                <a:srgbClr val="0000FF"/>
              </a:solidFill>
              <a:latin typeface="+mj-lt"/>
            </a:endParaRPr>
          </a:p>
          <a:p>
            <a:pPr marL="800100" lvl="1" indent="-342900">
              <a:buFont typeface="Arial" panose="020B0604020202020204" pitchFamily="34" charset="0"/>
              <a:buChar char="•"/>
            </a:pPr>
            <a:r>
              <a:rPr lang="en-US" altLang="ko-KR" sz="1800" dirty="0" smtClean="0">
                <a:latin typeface="+mj-lt"/>
              </a:rPr>
              <a:t>Increase of leakage current (increase of noise) </a:t>
            </a:r>
          </a:p>
          <a:p>
            <a:pPr marL="800100" lvl="1" indent="-342900">
              <a:buFont typeface="Arial" panose="020B0604020202020204" pitchFamily="34" charset="0"/>
              <a:buChar char="•"/>
            </a:pPr>
            <a:r>
              <a:rPr lang="en-US" altLang="ko-KR" sz="1800" dirty="0">
                <a:latin typeface="+mj-lt"/>
              </a:rPr>
              <a:t>Change of depletion voltage (higher operation voltage, under-depletion) </a:t>
            </a:r>
            <a:endParaRPr lang="en-US" altLang="ko-KR" sz="1800" dirty="0" smtClean="0">
              <a:latin typeface="+mj-lt"/>
            </a:endParaRPr>
          </a:p>
          <a:p>
            <a:pPr marL="800100" lvl="1" indent="-342900">
              <a:buFont typeface="Arial" panose="020B0604020202020204" pitchFamily="34" charset="0"/>
              <a:buChar char="•"/>
            </a:pPr>
            <a:r>
              <a:rPr lang="en-US" altLang="ko-KR" sz="1800" dirty="0" smtClean="0">
                <a:latin typeface="+mj-lt"/>
              </a:rPr>
              <a:t>Decrease of charge </a:t>
            </a:r>
            <a:r>
              <a:rPr lang="en-US" altLang="ko-KR" sz="1800" dirty="0">
                <a:latin typeface="+mj-lt"/>
              </a:rPr>
              <a:t>collection </a:t>
            </a:r>
            <a:r>
              <a:rPr lang="en-US" altLang="ko-KR" sz="1800" dirty="0" smtClean="0">
                <a:latin typeface="+mj-lt"/>
              </a:rPr>
              <a:t>efficiency due </a:t>
            </a:r>
            <a:r>
              <a:rPr lang="en-US" altLang="ko-KR" sz="1800" dirty="0">
                <a:latin typeface="+mj-lt"/>
              </a:rPr>
              <a:t>to </a:t>
            </a:r>
            <a:r>
              <a:rPr lang="en-US" altLang="ko-KR" sz="1800" dirty="0" smtClean="0">
                <a:latin typeface="+mj-lt"/>
              </a:rPr>
              <a:t>under-depletion </a:t>
            </a:r>
            <a:r>
              <a:rPr lang="en-US" altLang="ko-KR" sz="1800" dirty="0">
                <a:latin typeface="+mj-lt"/>
              </a:rPr>
              <a:t>and increased </a:t>
            </a:r>
            <a:r>
              <a:rPr lang="en-US" altLang="ko-KR" sz="1800" dirty="0" smtClean="0">
                <a:latin typeface="+mj-lt"/>
              </a:rPr>
              <a:t>trapping</a:t>
            </a:r>
          </a:p>
          <a:p>
            <a:pPr marL="342900" indent="-342900">
              <a:buFont typeface="+mj-lt"/>
              <a:buAutoNum type="arabicPeriod"/>
            </a:pPr>
            <a:endParaRPr lang="en-US" altLang="ko-KR" sz="1800" dirty="0" smtClean="0">
              <a:latin typeface="+mj-lt"/>
            </a:endParaRPr>
          </a:p>
          <a:p>
            <a:pPr marL="342900" lvl="0" indent="-342900">
              <a:buFont typeface="+mj-lt"/>
              <a:buAutoNum type="arabicPeriod"/>
            </a:pPr>
            <a:r>
              <a:rPr lang="en-US" altLang="ko-KR" sz="1800" dirty="0" smtClean="0">
                <a:latin typeface="+mj-lt"/>
              </a:rPr>
              <a:t>Surface </a:t>
            </a:r>
            <a:r>
              <a:rPr lang="en-US" altLang="ko-KR" sz="1800" dirty="0">
                <a:latin typeface="+mj-lt"/>
              </a:rPr>
              <a:t>damage due to Ionizing Energy Loss (</a:t>
            </a:r>
            <a:r>
              <a:rPr lang="en-US" altLang="ko-KR" sz="1800" dirty="0" smtClean="0">
                <a:latin typeface="+mj-lt"/>
              </a:rPr>
              <a:t>IEL): </a:t>
            </a:r>
            <a:r>
              <a:rPr lang="en-US" altLang="ko-KR" sz="1800" dirty="0" smtClean="0">
                <a:solidFill>
                  <a:srgbClr val="0000FF"/>
                </a:solidFill>
                <a:latin typeface="+mj-lt"/>
              </a:rPr>
              <a:t>Accumulation </a:t>
            </a:r>
            <a:r>
              <a:rPr lang="en-US" altLang="ko-KR" sz="1800" dirty="0">
                <a:solidFill>
                  <a:srgbClr val="0000FF"/>
                </a:solidFill>
                <a:latin typeface="+mj-lt"/>
              </a:rPr>
              <a:t>of positive in the oxide (</a:t>
            </a:r>
            <a:r>
              <a:rPr lang="en-US" altLang="ko-KR" sz="1800" dirty="0" err="1">
                <a:solidFill>
                  <a:srgbClr val="0000FF"/>
                </a:solidFill>
                <a:latin typeface="+mj-lt"/>
              </a:rPr>
              <a:t>SiO</a:t>
            </a:r>
            <a:r>
              <a:rPr lang="en-US" altLang="ko-KR" sz="1800" dirty="0">
                <a:solidFill>
                  <a:srgbClr val="0000FF"/>
                </a:solidFill>
                <a:latin typeface="+mj-lt"/>
              </a:rPr>
              <a:t> ) and the Si/SiO2 interface </a:t>
            </a:r>
          </a:p>
          <a:p>
            <a:pPr marL="742950" lvl="1" indent="-285750">
              <a:buFont typeface="Arial" panose="020B0604020202020204" pitchFamily="34" charset="0"/>
              <a:buChar char="•"/>
            </a:pPr>
            <a:r>
              <a:rPr lang="en-US" altLang="ko-KR" sz="1800" dirty="0">
                <a:solidFill>
                  <a:srgbClr val="000000"/>
                </a:solidFill>
                <a:latin typeface="+mj-lt"/>
              </a:rPr>
              <a:t>Increase of leakage </a:t>
            </a:r>
            <a:r>
              <a:rPr lang="en-US" altLang="ko-KR" sz="1800" dirty="0" smtClean="0">
                <a:solidFill>
                  <a:srgbClr val="000000"/>
                </a:solidFill>
                <a:latin typeface="+mj-lt"/>
              </a:rPr>
              <a:t>current with </a:t>
            </a:r>
            <a:r>
              <a:rPr lang="en-US" altLang="ko-KR" sz="1800" dirty="0">
                <a:latin typeface="+mj-lt"/>
              </a:rPr>
              <a:t>breakdown behavior </a:t>
            </a:r>
          </a:p>
          <a:p>
            <a:pPr marL="742950" lvl="1" indent="-285750">
              <a:buFont typeface="Arial" panose="020B0604020202020204" pitchFamily="34" charset="0"/>
              <a:buChar char="•"/>
            </a:pPr>
            <a:r>
              <a:rPr lang="en-US" altLang="ko-KR" sz="1800" dirty="0" smtClean="0">
                <a:solidFill>
                  <a:srgbClr val="000000"/>
                </a:solidFill>
                <a:latin typeface="+mj-lt"/>
              </a:rPr>
              <a:t>Change </a:t>
            </a:r>
            <a:r>
              <a:rPr lang="en-US" altLang="ko-KR" sz="1800" dirty="0">
                <a:solidFill>
                  <a:srgbClr val="000000"/>
                </a:solidFill>
                <a:latin typeface="+mj-lt"/>
              </a:rPr>
              <a:t>of depletion voltage (higher operation voltage, under-depletion) </a:t>
            </a:r>
            <a:endParaRPr lang="en-US" altLang="ko-KR" sz="1800" dirty="0" smtClean="0">
              <a:latin typeface="+mj-lt"/>
            </a:endParaRPr>
          </a:p>
          <a:p>
            <a:pPr marL="742950" lvl="1" indent="-285750">
              <a:buFont typeface="Arial" panose="020B0604020202020204" pitchFamily="34" charset="0"/>
              <a:buChar char="•"/>
            </a:pPr>
            <a:r>
              <a:rPr lang="en-US" altLang="ko-KR" sz="1800" dirty="0" smtClean="0">
                <a:latin typeface="+mj-lt"/>
              </a:rPr>
              <a:t>Increase of inter-pixel </a:t>
            </a:r>
            <a:r>
              <a:rPr lang="en-US" altLang="ko-KR" sz="1800" dirty="0">
                <a:latin typeface="+mj-lt"/>
              </a:rPr>
              <a:t>capacitance (noise </a:t>
            </a:r>
            <a:r>
              <a:rPr lang="en-US" altLang="ko-KR" sz="1800" dirty="0" smtClean="0">
                <a:latin typeface="+mj-lt"/>
              </a:rPr>
              <a:t>factor) &amp; decrease of inter-pixel resistance</a:t>
            </a:r>
          </a:p>
          <a:p>
            <a:pPr marL="742950" lvl="1" indent="-285750">
              <a:buFont typeface="Arial" panose="020B0604020202020204" pitchFamily="34" charset="0"/>
              <a:buChar char="•"/>
            </a:pPr>
            <a:r>
              <a:rPr lang="en-US" altLang="ko-KR" sz="1800" dirty="0" smtClean="0">
                <a:latin typeface="+mj-lt"/>
              </a:rPr>
              <a:t>Formation </a:t>
            </a:r>
            <a:r>
              <a:rPr lang="en-US" altLang="ko-KR" sz="1800" dirty="0">
                <a:latin typeface="+mj-lt"/>
              </a:rPr>
              <a:t>of an electron accumulation layer, which may cause charge losses at the interface</a:t>
            </a:r>
            <a:r>
              <a:rPr lang="en-US" altLang="ko-KR" sz="1800" dirty="0" smtClean="0">
                <a:latin typeface="+mj-lt"/>
              </a:rPr>
              <a:t>.</a:t>
            </a:r>
            <a:endParaRPr lang="en-US" altLang="ko-KR" sz="1800" dirty="0">
              <a:latin typeface="+mj-lt"/>
            </a:endParaRPr>
          </a:p>
        </p:txBody>
      </p:sp>
    </p:spTree>
    <p:extLst>
      <p:ext uri="{BB962C8B-B14F-4D97-AF65-F5344CB8AC3E}">
        <p14:creationId xmlns:p14="http://schemas.microsoft.com/office/powerpoint/2010/main" val="26304505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a:t>6</a:t>
            </a:r>
            <a:r>
              <a:rPr lang="en-US" altLang="ko-KR" dirty="0" smtClean="0"/>
              <a:t>. Backgrounds in silicon detectors</a:t>
            </a:r>
            <a:endParaRPr lang="en-US" altLang="ko-KR" dirty="0"/>
          </a:p>
        </p:txBody>
      </p:sp>
    </p:spTree>
    <p:extLst>
      <p:ext uri="{BB962C8B-B14F-4D97-AF65-F5344CB8AC3E}">
        <p14:creationId xmlns:p14="http://schemas.microsoft.com/office/powerpoint/2010/main" val="10378191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Leakage current or Dark current in silicon</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77</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
        <p:nvSpPr>
          <p:cNvPr id="7" name="내용 개체 틀 2"/>
          <p:cNvSpPr txBox="1">
            <a:spLocks/>
          </p:cNvSpPr>
          <p:nvPr/>
        </p:nvSpPr>
        <p:spPr bwMode="auto">
          <a:xfrm>
            <a:off x="539552" y="1628800"/>
            <a:ext cx="41148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latinLnBrk="1">
              <a:spcBef>
                <a:spcPct val="20000"/>
              </a:spcBef>
              <a:spcAft>
                <a:spcPct val="0"/>
              </a:spcAft>
              <a:buChar char="•"/>
              <a:defRPr kumimoji="1" sz="2000">
                <a:solidFill>
                  <a:srgbClr val="000066"/>
                </a:solidFill>
                <a:latin typeface="+mn-lt"/>
                <a:ea typeface="+mn-ea"/>
                <a:cs typeface="+mn-cs"/>
              </a:defRPr>
            </a:lvl1pPr>
            <a:lvl2pPr marL="742950" indent="-285750" algn="l" rtl="0" fontAlgn="base" latinLnBrk="1">
              <a:spcBef>
                <a:spcPct val="20000"/>
              </a:spcBef>
              <a:spcAft>
                <a:spcPct val="0"/>
              </a:spcAft>
              <a:buChar char="–"/>
              <a:defRPr kumimoji="1" sz="2000">
                <a:solidFill>
                  <a:srgbClr val="000066"/>
                </a:solidFill>
                <a:latin typeface="+mn-lt"/>
                <a:ea typeface="+mn-ea"/>
              </a:defRPr>
            </a:lvl2pPr>
            <a:lvl3pPr marL="1143000" indent="-228600" algn="l" rtl="0" fontAlgn="base" latinLnBrk="1">
              <a:spcBef>
                <a:spcPct val="20000"/>
              </a:spcBef>
              <a:spcAft>
                <a:spcPct val="0"/>
              </a:spcAft>
              <a:buChar char="•"/>
              <a:defRPr kumimoji="1" sz="2000">
                <a:solidFill>
                  <a:srgbClr val="000066"/>
                </a:solidFill>
                <a:latin typeface="+mn-lt"/>
                <a:ea typeface="+mn-ea"/>
              </a:defRPr>
            </a:lvl3pPr>
            <a:lvl4pPr marL="1600200" indent="-228600" algn="l" rtl="0" fontAlgn="base" latinLnBrk="1">
              <a:spcBef>
                <a:spcPct val="20000"/>
              </a:spcBef>
              <a:spcAft>
                <a:spcPct val="0"/>
              </a:spcAft>
              <a:buChar char="–"/>
              <a:defRPr kumimoji="1" sz="2000">
                <a:solidFill>
                  <a:srgbClr val="000066"/>
                </a:solidFill>
                <a:latin typeface="+mn-lt"/>
                <a:ea typeface="+mn-ea"/>
              </a:defRPr>
            </a:lvl4pPr>
            <a:lvl5pPr marL="2057400" indent="-228600" algn="l" rtl="0" fontAlgn="base" latinLnBrk="1">
              <a:spcBef>
                <a:spcPct val="20000"/>
              </a:spcBef>
              <a:spcAft>
                <a:spcPct val="0"/>
              </a:spcAft>
              <a:buChar char="»"/>
              <a:defRPr kumimoji="1" sz="2000">
                <a:solidFill>
                  <a:srgbClr val="000066"/>
                </a:solidFill>
                <a:latin typeface="+mn-lt"/>
                <a:ea typeface="+mn-ea"/>
              </a:defRPr>
            </a:lvl5pPr>
            <a:lvl6pPr marL="2514600" indent="-228600" algn="l" rtl="0" fontAlgn="base" latinLnBrk="1">
              <a:spcBef>
                <a:spcPct val="20000"/>
              </a:spcBef>
              <a:spcAft>
                <a:spcPct val="0"/>
              </a:spcAft>
              <a:buChar char="»"/>
              <a:defRPr kumimoji="1" sz="2000">
                <a:solidFill>
                  <a:srgbClr val="000066"/>
                </a:solidFill>
                <a:latin typeface="+mn-lt"/>
                <a:ea typeface="+mn-ea"/>
              </a:defRPr>
            </a:lvl6pPr>
            <a:lvl7pPr marL="2971800" indent="-228600" algn="l" rtl="0" fontAlgn="base" latinLnBrk="1">
              <a:spcBef>
                <a:spcPct val="20000"/>
              </a:spcBef>
              <a:spcAft>
                <a:spcPct val="0"/>
              </a:spcAft>
              <a:buChar char="»"/>
              <a:defRPr kumimoji="1" sz="2000">
                <a:solidFill>
                  <a:srgbClr val="000066"/>
                </a:solidFill>
                <a:latin typeface="+mn-lt"/>
                <a:ea typeface="+mn-ea"/>
              </a:defRPr>
            </a:lvl7pPr>
            <a:lvl8pPr marL="3429000" indent="-228600" algn="l" rtl="0" fontAlgn="base" latinLnBrk="1">
              <a:spcBef>
                <a:spcPct val="20000"/>
              </a:spcBef>
              <a:spcAft>
                <a:spcPct val="0"/>
              </a:spcAft>
              <a:buChar char="»"/>
              <a:defRPr kumimoji="1" sz="2000">
                <a:solidFill>
                  <a:srgbClr val="000066"/>
                </a:solidFill>
                <a:latin typeface="+mn-lt"/>
                <a:ea typeface="+mn-ea"/>
              </a:defRPr>
            </a:lvl8pPr>
            <a:lvl9pPr marL="3886200" indent="-228600" algn="l" rtl="0" fontAlgn="base" latinLnBrk="1">
              <a:spcBef>
                <a:spcPct val="20000"/>
              </a:spcBef>
              <a:spcAft>
                <a:spcPct val="0"/>
              </a:spcAft>
              <a:buChar char="»"/>
              <a:defRPr kumimoji="1" sz="2000">
                <a:solidFill>
                  <a:srgbClr val="000066"/>
                </a:solidFill>
                <a:latin typeface="+mn-lt"/>
                <a:ea typeface="+mn-ea"/>
              </a:defRPr>
            </a:lvl9pPr>
          </a:lstStyle>
          <a:p>
            <a:pPr marL="0" indent="0" eaLnBrk="1" hangingPunct="1">
              <a:buFontTx/>
              <a:buNone/>
            </a:pPr>
            <a:r>
              <a:rPr lang="en-US" altLang="ko-KR" kern="0" dirty="0" smtClean="0">
                <a:latin typeface="+mj-lt"/>
              </a:rPr>
              <a:t>Free charge carriers can also be generated in absence of signal(charged particles or photons) by thermal excitation or tunneling and produce an avalanche breakdown:</a:t>
            </a:r>
          </a:p>
          <a:p>
            <a:pPr marL="0" indent="0" eaLnBrk="1" hangingPunct="1">
              <a:buFontTx/>
              <a:buNone/>
            </a:pPr>
            <a:endParaRPr lang="en-US" altLang="ko-KR" kern="0" dirty="0" smtClean="0">
              <a:latin typeface="+mj-lt"/>
            </a:endParaRPr>
          </a:p>
          <a:p>
            <a:pPr marL="457200" indent="-457200" eaLnBrk="1" hangingPunct="1">
              <a:buFontTx/>
              <a:buAutoNum type="arabicPeriod"/>
            </a:pPr>
            <a:r>
              <a:rPr lang="en-US" altLang="ko-KR" sz="1800" kern="0" dirty="0"/>
              <a:t>Direct thermal transition</a:t>
            </a:r>
          </a:p>
          <a:p>
            <a:pPr marL="457200" indent="-457200" eaLnBrk="1" hangingPunct="1">
              <a:buFontTx/>
              <a:buAutoNum type="arabicPeriod"/>
            </a:pPr>
            <a:r>
              <a:rPr lang="en-US" altLang="ko-KR" sz="1800" kern="0" dirty="0"/>
              <a:t>Trap-assisted thermal transition</a:t>
            </a:r>
          </a:p>
          <a:p>
            <a:pPr marL="457200" indent="-457200" eaLnBrk="1" hangingPunct="1">
              <a:buFontTx/>
              <a:buAutoNum type="arabicPeriod"/>
            </a:pPr>
            <a:r>
              <a:rPr lang="en-US" altLang="ko-KR" sz="1800" kern="0" dirty="0"/>
              <a:t>Direct tunneling effect</a:t>
            </a:r>
          </a:p>
          <a:p>
            <a:pPr marL="457200" indent="-457200" eaLnBrk="1" hangingPunct="1">
              <a:buFontTx/>
              <a:buAutoNum type="arabicPeriod"/>
            </a:pPr>
            <a:r>
              <a:rPr lang="en-US" altLang="ko-KR" sz="1800" kern="0" dirty="0"/>
              <a:t>Trap-assisted tunneling effect</a:t>
            </a:r>
            <a:endParaRPr lang="ko-KR" altLang="en-US" sz="1800" kern="0" dirty="0"/>
          </a:p>
          <a:p>
            <a:pPr marL="0" indent="0" eaLnBrk="1" hangingPunct="1">
              <a:buFontTx/>
              <a:buNone/>
            </a:pPr>
            <a:endParaRPr lang="en-US" altLang="ko-KR" kern="0" dirty="0" smtClean="0">
              <a:latin typeface="+mj-lt"/>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15160"/>
            <a:ext cx="402860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직사각형 8"/>
          <p:cNvSpPr/>
          <p:nvPr/>
        </p:nvSpPr>
        <p:spPr>
          <a:xfrm>
            <a:off x="5053703" y="5215840"/>
            <a:ext cx="3657486" cy="584775"/>
          </a:xfrm>
          <a:prstGeom prst="rect">
            <a:avLst/>
          </a:prstGeom>
        </p:spPr>
        <p:txBody>
          <a:bodyPr wrap="square">
            <a:spAutoFit/>
          </a:bodyPr>
          <a:lstStyle/>
          <a:p>
            <a:pPr algn="ctr"/>
            <a:r>
              <a:rPr lang="en-US" altLang="ko-KR" sz="1600" i="1" dirty="0" smtClean="0">
                <a:solidFill>
                  <a:srgbClr val="FF00FF"/>
                </a:solidFill>
                <a:latin typeface="+mj-lt"/>
              </a:rPr>
              <a:t>M. </a:t>
            </a:r>
            <a:r>
              <a:rPr lang="en-US" altLang="ko-KR" sz="1600" i="1" dirty="0" err="1" smtClean="0">
                <a:solidFill>
                  <a:srgbClr val="FF00FF"/>
                </a:solidFill>
                <a:latin typeface="+mj-lt"/>
              </a:rPr>
              <a:t>Nitschke-michael</a:t>
            </a:r>
            <a:r>
              <a:rPr lang="en-US" altLang="ko-KR" sz="1600" i="1" dirty="0" smtClean="0">
                <a:solidFill>
                  <a:srgbClr val="FF00FF"/>
                </a:solidFill>
                <a:latin typeface="+mj-lt"/>
              </a:rPr>
              <a:t> Master’s degree,  </a:t>
            </a:r>
            <a:r>
              <a:rPr lang="en-US" altLang="ko-KR" sz="1600" i="1" dirty="0" err="1" smtClean="0">
                <a:solidFill>
                  <a:srgbClr val="FF00FF"/>
                </a:solidFill>
                <a:latin typeface="+mj-lt"/>
              </a:rPr>
              <a:t>Universität</a:t>
            </a:r>
            <a:r>
              <a:rPr lang="en-US" altLang="ko-KR" sz="1600" i="1" dirty="0" smtClean="0">
                <a:solidFill>
                  <a:srgbClr val="FF00FF"/>
                </a:solidFill>
                <a:latin typeface="+mj-lt"/>
              </a:rPr>
              <a:t> Hamburg, 2016</a:t>
            </a:r>
            <a:endParaRPr lang="ko-KR" altLang="en-US" sz="1600" i="1" dirty="0">
              <a:solidFill>
                <a:srgbClr val="FF00FF"/>
              </a:solidFill>
              <a:latin typeface="+mj-lt"/>
            </a:endParaRPr>
          </a:p>
        </p:txBody>
      </p:sp>
    </p:spTree>
    <p:extLst>
      <p:ext uri="{BB962C8B-B14F-4D97-AF65-F5344CB8AC3E}">
        <p14:creationId xmlns:p14="http://schemas.microsoft.com/office/powerpoint/2010/main" val="2615213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Optical Cross-Talks Background in </a:t>
            </a:r>
            <a:r>
              <a:rPr lang="en-US" altLang="ko-KR" dirty="0" err="1"/>
              <a:t>SiPM</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78</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7" name="내용 개체 틀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80206" y="877133"/>
            <a:ext cx="6791191" cy="303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47" y="3989484"/>
            <a:ext cx="3717945" cy="257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592" y="3853872"/>
            <a:ext cx="2361615" cy="281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직사각형 9"/>
          <p:cNvSpPr/>
          <p:nvPr/>
        </p:nvSpPr>
        <p:spPr>
          <a:xfrm>
            <a:off x="365818" y="3563724"/>
            <a:ext cx="4749377" cy="461665"/>
          </a:xfrm>
          <a:prstGeom prst="rect">
            <a:avLst/>
          </a:prstGeom>
        </p:spPr>
        <p:txBody>
          <a:bodyPr wrap="none">
            <a:spAutoFit/>
          </a:bodyPr>
          <a:lstStyle/>
          <a:p>
            <a:r>
              <a:rPr lang="en-US" altLang="ko-KR" dirty="0"/>
              <a:t>Manifestation of Optical Cross-Talks</a:t>
            </a:r>
            <a:endParaRPr lang="ko-KR" altLang="en-US" dirty="0"/>
          </a:p>
        </p:txBody>
      </p:sp>
      <p:sp>
        <p:nvSpPr>
          <p:cNvPr id="11" name="직사각형 10"/>
          <p:cNvSpPr/>
          <p:nvPr/>
        </p:nvSpPr>
        <p:spPr>
          <a:xfrm>
            <a:off x="5834258" y="667436"/>
            <a:ext cx="3309742" cy="338554"/>
          </a:xfrm>
          <a:prstGeom prst="rect">
            <a:avLst/>
          </a:prstGeom>
        </p:spPr>
        <p:txBody>
          <a:bodyPr wrap="square">
            <a:spAutoFit/>
          </a:bodyPr>
          <a:lstStyle/>
          <a:p>
            <a:r>
              <a:rPr lang="en-US" altLang="ko-KR" sz="1600" i="1" dirty="0" smtClean="0">
                <a:solidFill>
                  <a:srgbClr val="FF00FF"/>
                </a:solidFill>
                <a:latin typeface="+mn-lt"/>
              </a:rPr>
              <a:t>From Hamamatsu </a:t>
            </a:r>
            <a:r>
              <a:rPr lang="en-US" altLang="ko-KR" sz="1600" i="1" dirty="0" err="1" smtClean="0">
                <a:solidFill>
                  <a:srgbClr val="FF00FF"/>
                </a:solidFill>
                <a:latin typeface="+mn-lt"/>
              </a:rPr>
              <a:t>SiPM</a:t>
            </a:r>
            <a:r>
              <a:rPr lang="en-US" altLang="ko-KR" sz="1600" i="1" dirty="0" smtClean="0">
                <a:solidFill>
                  <a:srgbClr val="FF00FF"/>
                </a:solidFill>
                <a:latin typeface="+mn-lt"/>
              </a:rPr>
              <a:t> handbook</a:t>
            </a:r>
            <a:endParaRPr lang="ko-KR" altLang="en-US" sz="1600" i="1" dirty="0">
              <a:solidFill>
                <a:srgbClr val="FF00FF"/>
              </a:solidFill>
              <a:latin typeface="+mn-lt"/>
            </a:endParaRPr>
          </a:p>
        </p:txBody>
      </p:sp>
    </p:spTree>
    <p:extLst>
      <p:ext uri="{BB962C8B-B14F-4D97-AF65-F5344CB8AC3E}">
        <p14:creationId xmlns:p14="http://schemas.microsoft.com/office/powerpoint/2010/main" val="39445182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Manifestation of After-Pulses in </a:t>
            </a:r>
            <a:r>
              <a:rPr lang="en-US" altLang="ko-KR" dirty="0" err="1"/>
              <a:t>SiPM</a:t>
            </a:r>
            <a:endParaRPr lang="ko-KR" altLang="en-US" dirty="0"/>
          </a:p>
        </p:txBody>
      </p:sp>
      <p:sp>
        <p:nvSpPr>
          <p:cNvPr id="4" name="날짜 개체 틀 3"/>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79</a:t>
            </a:fld>
            <a:endParaRPr lang="en-US" altLang="ko-KR">
              <a:solidFill>
                <a:srgbClr val="000000"/>
              </a:solidFill>
            </a:endParaRPr>
          </a:p>
        </p:txBody>
      </p:sp>
      <p:sp>
        <p:nvSpPr>
          <p:cNvPr id="6" name="바닥글 개체 틀 5"/>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372" y="2946896"/>
            <a:ext cx="407010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73" y="2924944"/>
            <a:ext cx="2682203" cy="32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내용 개체 틀 2"/>
          <p:cNvSpPr txBox="1">
            <a:spLocks/>
          </p:cNvSpPr>
          <p:nvPr/>
        </p:nvSpPr>
        <p:spPr>
          <a:xfrm>
            <a:off x="457201" y="1124744"/>
            <a:ext cx="8229600" cy="1800200"/>
          </a:xfrm>
          <a:prstGeom prst="rect">
            <a:avLst/>
          </a:prstGeom>
        </p:spPr>
        <p:txBody>
          <a:bodyPr vert="horz" lIns="91440" tIns="45720" rIns="91440" bIns="45720" rtlCol="0">
            <a:normAutofit fontScale="85000" lnSpcReduction="10000"/>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dirty="0" smtClean="0"/>
              <a:t>During an avalanche process (whether triggered by a photoelectron or a thermal carrier), a small portion of avalanching carriers get trapped in impurity energy levels but are released after short delays (typically on the order of few 10 ns) upon receiving the required energy (albeit small) to reenter the conduction or valence band. </a:t>
            </a:r>
          </a:p>
          <a:p>
            <a:r>
              <a:rPr lang="en-US" altLang="ko-KR" sz="1800" dirty="0" smtClean="0"/>
              <a:t>Upon their release, these carriers initiate new avalanche pulses, which appear with delays after the genuine parent pulse and are hence referred to as after-pulses.</a:t>
            </a:r>
            <a:endParaRPr lang="ko-KR" altLang="en-US" sz="1800" dirty="0"/>
          </a:p>
        </p:txBody>
      </p:sp>
      <p:sp>
        <p:nvSpPr>
          <p:cNvPr id="10" name="직사각형 9"/>
          <p:cNvSpPr/>
          <p:nvPr/>
        </p:nvSpPr>
        <p:spPr>
          <a:xfrm>
            <a:off x="4987316" y="620688"/>
            <a:ext cx="4156684" cy="369332"/>
          </a:xfrm>
          <a:prstGeom prst="rect">
            <a:avLst/>
          </a:prstGeom>
        </p:spPr>
        <p:txBody>
          <a:bodyPr wrap="square">
            <a:spAutoFit/>
          </a:bodyPr>
          <a:lstStyle/>
          <a:p>
            <a:r>
              <a:rPr lang="en-US" altLang="ko-KR" sz="1800" i="1" dirty="0" smtClean="0">
                <a:solidFill>
                  <a:srgbClr val="FF00FF"/>
                </a:solidFill>
              </a:rPr>
              <a:t>From Hamamatsu </a:t>
            </a:r>
            <a:r>
              <a:rPr lang="en-US" altLang="ko-KR" sz="1800" i="1" dirty="0" err="1" smtClean="0">
                <a:solidFill>
                  <a:srgbClr val="FF00FF"/>
                </a:solidFill>
              </a:rPr>
              <a:t>SiPM</a:t>
            </a:r>
            <a:r>
              <a:rPr lang="en-US" altLang="ko-KR" sz="1800" i="1" dirty="0" smtClean="0">
                <a:solidFill>
                  <a:srgbClr val="FF00FF"/>
                </a:solidFill>
              </a:rPr>
              <a:t> handbook</a:t>
            </a:r>
            <a:endParaRPr lang="ko-KR" altLang="en-US" sz="1800" i="1" dirty="0">
              <a:solidFill>
                <a:srgbClr val="FF00FF"/>
              </a:solidFill>
            </a:endParaRPr>
          </a:p>
        </p:txBody>
      </p:sp>
    </p:spTree>
    <p:extLst>
      <p:ext uri="{BB962C8B-B14F-4D97-AF65-F5344CB8AC3E}">
        <p14:creationId xmlns:p14="http://schemas.microsoft.com/office/powerpoint/2010/main" val="1118673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242085" y="1105199"/>
            <a:ext cx="2889755" cy="3815673"/>
            <a:chOff x="-216024" y="1438042"/>
            <a:chExt cx="3017520" cy="388620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1438042"/>
              <a:ext cx="3017520" cy="3886200"/>
            </a:xfrm>
            <a:prstGeom prst="rect">
              <a:avLst/>
            </a:prstGeom>
          </p:spPr>
        </p:pic>
        <p:sp>
          <p:nvSpPr>
            <p:cNvPr id="15" name="TextBox 14"/>
            <p:cNvSpPr txBox="1"/>
            <p:nvPr/>
          </p:nvSpPr>
          <p:spPr>
            <a:xfrm>
              <a:off x="426727" y="4862449"/>
              <a:ext cx="1923619" cy="313466"/>
            </a:xfrm>
            <a:prstGeom prst="rect">
              <a:avLst/>
            </a:prstGeom>
            <a:solidFill>
              <a:schemeClr val="bg1"/>
            </a:solidFill>
          </p:spPr>
          <p:txBody>
            <a:bodyPr wrap="none" rtlCol="0">
              <a:spAutoFit/>
            </a:bodyPr>
            <a:lstStyle/>
            <a:p>
              <a:r>
                <a:rPr lang="en-US" altLang="ko-KR" sz="1400" b="1" dirty="0" smtClean="0">
                  <a:latin typeface="+mn-lt"/>
                </a:rPr>
                <a:t>Photon energy (eV)</a:t>
              </a:r>
              <a:endParaRPr lang="ko-KR" altLang="en-US" sz="1400" b="1" dirty="0">
                <a:latin typeface="+mn-lt"/>
              </a:endParaRPr>
            </a:p>
          </p:txBody>
        </p:sp>
      </p:grpSp>
      <p:sp>
        <p:nvSpPr>
          <p:cNvPr id="5" name="제목 4"/>
          <p:cNvSpPr>
            <a:spLocks noGrp="1"/>
          </p:cNvSpPr>
          <p:nvPr>
            <p:ph type="title"/>
          </p:nvPr>
        </p:nvSpPr>
        <p:spPr/>
        <p:txBody>
          <a:bodyPr/>
          <a:lstStyle/>
          <a:p>
            <a:r>
              <a:rPr lang="en-US" altLang="ko-KR" dirty="0">
                <a:ea typeface="굴림" pitchFamily="50" charset="-127"/>
              </a:rPr>
              <a:t>Interaction of photons with silicon</a:t>
            </a:r>
            <a:endParaRPr lang="ko-KR" alt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059696"/>
            <a:ext cx="3181553" cy="402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725424" y="5065639"/>
            <a:ext cx="2092932" cy="307777"/>
          </a:xfrm>
          <a:prstGeom prst="rect">
            <a:avLst/>
          </a:prstGeom>
          <a:solidFill>
            <a:schemeClr val="bg1"/>
          </a:solidFill>
        </p:spPr>
        <p:txBody>
          <a:bodyPr wrap="square" rtlCol="0">
            <a:spAutoFit/>
          </a:bodyPr>
          <a:lstStyle/>
          <a:p>
            <a:r>
              <a:rPr lang="en-US" altLang="ko-KR" sz="1400" b="1" dirty="0" smtClean="0">
                <a:latin typeface="+mn-lt"/>
              </a:rPr>
              <a:t>Photon energy (</a:t>
            </a:r>
            <a:r>
              <a:rPr lang="en-US" altLang="ko-KR" sz="1400" b="1" dirty="0" err="1" smtClean="0">
                <a:latin typeface="+mn-lt"/>
              </a:rPr>
              <a:t>keV</a:t>
            </a:r>
            <a:r>
              <a:rPr lang="en-US" altLang="ko-KR" sz="1400" b="1" dirty="0" smtClean="0">
                <a:latin typeface="+mn-lt"/>
              </a:rPr>
              <a:t>)</a:t>
            </a:r>
            <a:endParaRPr lang="ko-KR" altLang="en-US" sz="1400" b="1" dirty="0">
              <a:latin typeface="+mn-lt"/>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028777"/>
            <a:ext cx="3110853" cy="2093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832242" y="3923625"/>
            <a:ext cx="1891886" cy="307777"/>
          </a:xfrm>
          <a:prstGeom prst="rect">
            <a:avLst/>
          </a:prstGeom>
          <a:solidFill>
            <a:schemeClr val="bg1"/>
          </a:solidFill>
        </p:spPr>
        <p:txBody>
          <a:bodyPr wrap="square" rtlCol="0">
            <a:spAutoFit/>
          </a:bodyPr>
          <a:lstStyle/>
          <a:p>
            <a:r>
              <a:rPr lang="en-US" altLang="ko-KR" sz="1400" b="1" dirty="0" smtClean="0">
                <a:latin typeface="+mn-lt"/>
              </a:rPr>
              <a:t>Photon energy (eV)</a:t>
            </a:r>
            <a:endParaRPr lang="ko-KR" altLang="en-US" sz="1400" b="1" dirty="0">
              <a:latin typeface="+mn-lt"/>
            </a:endParaRPr>
          </a:p>
        </p:txBody>
      </p:sp>
      <p:sp>
        <p:nvSpPr>
          <p:cNvPr id="8" name="TextBox 7"/>
          <p:cNvSpPr txBox="1"/>
          <p:nvPr/>
        </p:nvSpPr>
        <p:spPr>
          <a:xfrm>
            <a:off x="539552" y="1052736"/>
            <a:ext cx="633507" cy="461665"/>
          </a:xfrm>
          <a:prstGeom prst="rect">
            <a:avLst/>
          </a:prstGeom>
          <a:noFill/>
        </p:spPr>
        <p:txBody>
          <a:bodyPr wrap="none" rtlCol="0">
            <a:spAutoFit/>
          </a:bodyPr>
          <a:lstStyle/>
          <a:p>
            <a:r>
              <a:rPr lang="en-US" altLang="ko-KR" dirty="0" smtClean="0">
                <a:latin typeface="+mn-lt"/>
              </a:rPr>
              <a:t>(A)</a:t>
            </a:r>
            <a:endParaRPr lang="ko-KR" altLang="en-US" dirty="0">
              <a:latin typeface="+mn-lt"/>
            </a:endParaRPr>
          </a:p>
        </p:txBody>
      </p:sp>
      <p:sp>
        <p:nvSpPr>
          <p:cNvPr id="19" name="TextBox 18"/>
          <p:cNvSpPr txBox="1"/>
          <p:nvPr/>
        </p:nvSpPr>
        <p:spPr>
          <a:xfrm>
            <a:off x="3131840" y="1491744"/>
            <a:ext cx="603050" cy="461665"/>
          </a:xfrm>
          <a:prstGeom prst="rect">
            <a:avLst/>
          </a:prstGeom>
          <a:noFill/>
        </p:spPr>
        <p:txBody>
          <a:bodyPr wrap="none" rtlCol="0">
            <a:spAutoFit/>
          </a:bodyPr>
          <a:lstStyle/>
          <a:p>
            <a:r>
              <a:rPr lang="en-US" altLang="ko-KR" dirty="0" smtClean="0">
                <a:latin typeface="+mn-lt"/>
              </a:rPr>
              <a:t>(B)</a:t>
            </a:r>
            <a:endParaRPr lang="ko-KR" altLang="en-US" dirty="0">
              <a:latin typeface="+mn-lt"/>
            </a:endParaRPr>
          </a:p>
        </p:txBody>
      </p:sp>
      <p:sp>
        <p:nvSpPr>
          <p:cNvPr id="20" name="TextBox 19"/>
          <p:cNvSpPr txBox="1"/>
          <p:nvPr/>
        </p:nvSpPr>
        <p:spPr>
          <a:xfrm>
            <a:off x="6156176" y="620688"/>
            <a:ext cx="595035" cy="461665"/>
          </a:xfrm>
          <a:prstGeom prst="rect">
            <a:avLst/>
          </a:prstGeom>
          <a:noFill/>
        </p:spPr>
        <p:txBody>
          <a:bodyPr wrap="none" rtlCol="0">
            <a:spAutoFit/>
          </a:bodyPr>
          <a:lstStyle/>
          <a:p>
            <a:r>
              <a:rPr lang="en-US" altLang="ko-KR" dirty="0" smtClean="0">
                <a:latin typeface="+mn-lt"/>
              </a:rPr>
              <a:t>(C)</a:t>
            </a:r>
            <a:endParaRPr lang="ko-KR" altLang="en-US" dirty="0">
              <a:latin typeface="+mn-lt"/>
            </a:endParaRPr>
          </a:p>
        </p:txBody>
      </p:sp>
      <p:pic>
        <p:nvPicPr>
          <p:cNvPr id="21"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069797" y="5370778"/>
            <a:ext cx="2084003" cy="127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345333" y="5229200"/>
            <a:ext cx="1308371" cy="646331"/>
          </a:xfrm>
          <a:prstGeom prst="rect">
            <a:avLst/>
          </a:prstGeom>
          <a:noFill/>
        </p:spPr>
        <p:txBody>
          <a:bodyPr wrap="none" rtlCol="0">
            <a:spAutoFit/>
          </a:bodyPr>
          <a:lstStyle/>
          <a:p>
            <a:pPr algn="ctr"/>
            <a:r>
              <a:rPr lang="en-US" altLang="ko-KR" sz="1800" b="1" dirty="0" smtClean="0">
                <a:latin typeface="+mn-lt"/>
              </a:rPr>
              <a:t>Compton</a:t>
            </a:r>
          </a:p>
          <a:p>
            <a:pPr algn="ctr"/>
            <a:r>
              <a:rPr lang="en-US" altLang="ko-KR" sz="1800" b="1" dirty="0" smtClean="0">
                <a:latin typeface="+mn-lt"/>
              </a:rPr>
              <a:t>scattering</a:t>
            </a:r>
            <a:endParaRPr lang="ko-KR" altLang="en-US" sz="1800" b="1" dirty="0">
              <a:latin typeface="+mn-lt"/>
            </a:endParaRPr>
          </a:p>
        </p:txBody>
      </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8412" y="5578127"/>
            <a:ext cx="1654068" cy="123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4467" y="5301208"/>
            <a:ext cx="1859736" cy="134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93570" y="5248390"/>
            <a:ext cx="1736374" cy="646331"/>
          </a:xfrm>
          <a:prstGeom prst="rect">
            <a:avLst/>
          </a:prstGeom>
          <a:noFill/>
        </p:spPr>
        <p:txBody>
          <a:bodyPr wrap="none" rtlCol="0">
            <a:spAutoFit/>
          </a:bodyPr>
          <a:lstStyle/>
          <a:p>
            <a:pPr algn="ctr"/>
            <a:r>
              <a:rPr lang="en-US" altLang="ko-KR" sz="1800" b="1" dirty="0" smtClean="0">
                <a:latin typeface="+mn-lt"/>
              </a:rPr>
              <a:t>Photoelectric </a:t>
            </a:r>
          </a:p>
          <a:p>
            <a:pPr algn="ctr"/>
            <a:r>
              <a:rPr lang="en-US" altLang="ko-KR" sz="1800" b="1" dirty="0" smtClean="0">
                <a:latin typeface="+mn-lt"/>
              </a:rPr>
              <a:t>effect</a:t>
            </a:r>
            <a:endParaRPr lang="ko-KR" altLang="en-US" sz="1800" b="1" dirty="0">
              <a:latin typeface="+mn-lt"/>
            </a:endParaRPr>
          </a:p>
        </p:txBody>
      </p:sp>
      <p:sp>
        <p:nvSpPr>
          <p:cNvPr id="26" name="TextBox 25"/>
          <p:cNvSpPr txBox="1"/>
          <p:nvPr/>
        </p:nvSpPr>
        <p:spPr>
          <a:xfrm>
            <a:off x="6310113" y="5499142"/>
            <a:ext cx="1856598" cy="369332"/>
          </a:xfrm>
          <a:prstGeom prst="rect">
            <a:avLst/>
          </a:prstGeom>
          <a:noFill/>
        </p:spPr>
        <p:txBody>
          <a:bodyPr wrap="none" rtlCol="0">
            <a:spAutoFit/>
          </a:bodyPr>
          <a:lstStyle/>
          <a:p>
            <a:pPr algn="ctr"/>
            <a:r>
              <a:rPr lang="en-US" altLang="ko-KR" sz="1800" b="1" dirty="0" smtClean="0">
                <a:latin typeface="+mn-lt"/>
              </a:rPr>
              <a:t>Pair production</a:t>
            </a:r>
          </a:p>
        </p:txBody>
      </p:sp>
      <p:sp>
        <p:nvSpPr>
          <p:cNvPr id="10" name="슬라이드 번호 개체 틀 9"/>
          <p:cNvSpPr>
            <a:spLocks noGrp="1"/>
          </p:cNvSpPr>
          <p:nvPr>
            <p:ph type="sldNum" sz="quarter" idx="11"/>
          </p:nvPr>
        </p:nvSpPr>
        <p:spPr/>
        <p:txBody>
          <a:bodyPr/>
          <a:lstStyle/>
          <a:p>
            <a:fld id="{BFF05FFC-9FDC-4690-906A-8CD2B86F6471}" type="slidenum">
              <a:rPr lang="ko-KR" altLang="en-US" smtClean="0">
                <a:solidFill>
                  <a:srgbClr val="000000"/>
                </a:solidFill>
              </a:rPr>
              <a:pPr/>
              <a:t>8</a:t>
            </a:fld>
            <a:endParaRPr lang="en-US" altLang="ko-KR">
              <a:solidFill>
                <a:srgbClr val="000000"/>
              </a:solidFill>
            </a:endParaRPr>
          </a:p>
        </p:txBody>
      </p:sp>
      <p:sp>
        <p:nvSpPr>
          <p:cNvPr id="11" name="날짜 개체 틀 10"/>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2" name="바닥글 개체 틀 11"/>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4566826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Manifestation of </a:t>
            </a:r>
            <a:r>
              <a:rPr lang="en-US" altLang="ko-KR" dirty="0" smtClean="0"/>
              <a:t>After-Pulses in </a:t>
            </a:r>
            <a:r>
              <a:rPr lang="en-US" altLang="ko-KR" dirty="0" err="1" smtClean="0"/>
              <a:t>SiPM</a:t>
            </a:r>
            <a:endParaRPr lang="ko-KR" altLang="en-US" dirty="0"/>
          </a:p>
        </p:txBody>
      </p:sp>
      <p:sp>
        <p:nvSpPr>
          <p:cNvPr id="4" name="날짜 개체 틀 3"/>
          <p:cNvSpPr>
            <a:spLocks noGrp="1"/>
          </p:cNvSpPr>
          <p:nvPr>
            <p:ph type="dt" sz="half" idx="10"/>
          </p:nvPr>
        </p:nvSpPr>
        <p:spPr/>
        <p:txBody>
          <a:bodyPr/>
          <a:lstStyle/>
          <a:p>
            <a:r>
              <a:rPr lang="en-US" altLang="ko-KR" smtClean="0"/>
              <a:t>2022-01-17</a:t>
            </a:r>
            <a:endParaRPr lang="ko-KR" altLang="en-US"/>
          </a:p>
        </p:txBody>
      </p:sp>
      <p:sp>
        <p:nvSpPr>
          <p:cNvPr id="5" name="슬라이드 번호 개체 틀 4"/>
          <p:cNvSpPr>
            <a:spLocks noGrp="1"/>
          </p:cNvSpPr>
          <p:nvPr>
            <p:ph type="sldNum" sz="quarter" idx="12"/>
          </p:nvPr>
        </p:nvSpPr>
        <p:spPr/>
        <p:txBody>
          <a:bodyPr/>
          <a:lstStyle/>
          <a:p>
            <a:fld id="{A064C8B9-A10B-492A-AACD-7254BC9F0284}" type="slidenum">
              <a:rPr lang="ko-KR" altLang="en-US" smtClean="0"/>
              <a:t>80</a:t>
            </a:fld>
            <a:endParaRPr lang="ko-KR"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8372" y="2946896"/>
            <a:ext cx="407010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73" y="2924944"/>
            <a:ext cx="2682203" cy="32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내용 개체 틀 2"/>
          <p:cNvSpPr txBox="1">
            <a:spLocks/>
          </p:cNvSpPr>
          <p:nvPr/>
        </p:nvSpPr>
        <p:spPr>
          <a:xfrm>
            <a:off x="457201" y="1124744"/>
            <a:ext cx="8229600" cy="1800200"/>
          </a:xfrm>
          <a:prstGeom prst="rect">
            <a:avLst/>
          </a:prstGeom>
        </p:spPr>
        <p:txBody>
          <a:bodyPr vert="horz" lIns="91440" tIns="45720" rIns="91440" bIns="45720" rtlCol="0">
            <a:normAutofit fontScale="85000" lnSpcReduction="10000"/>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dirty="0" smtClean="0"/>
              <a:t>During an avalanche process (whether triggered by a photoelectron or a thermal carrier), a small portion of avalanching carriers get trapped in impurity energy levels but are released after short delays (typically on the order of few 10 ns) upon receiving the required energy (albeit small) to reenter the conduction or valence band. </a:t>
            </a:r>
          </a:p>
          <a:p>
            <a:r>
              <a:rPr lang="en-US" altLang="ko-KR" sz="1800" dirty="0" smtClean="0"/>
              <a:t>Upon their release, these carriers initiate new avalanche pulses, which appear with delays after the genuine parent pulse and are hence referred to as after-pulses.</a:t>
            </a:r>
            <a:endParaRPr lang="ko-KR" altLang="en-US" sz="1800" dirty="0"/>
          </a:p>
        </p:txBody>
      </p:sp>
      <p:sp>
        <p:nvSpPr>
          <p:cNvPr id="9" name="직사각형 8"/>
          <p:cNvSpPr/>
          <p:nvPr/>
        </p:nvSpPr>
        <p:spPr>
          <a:xfrm>
            <a:off x="5731489" y="692696"/>
            <a:ext cx="3409951" cy="369332"/>
          </a:xfrm>
          <a:prstGeom prst="rect">
            <a:avLst/>
          </a:prstGeom>
        </p:spPr>
        <p:txBody>
          <a:bodyPr wrap="square">
            <a:spAutoFit/>
          </a:bodyPr>
          <a:lstStyle/>
          <a:p>
            <a:r>
              <a:rPr lang="en-US" altLang="ko-KR" sz="1800" i="1" dirty="0" smtClean="0">
                <a:solidFill>
                  <a:srgbClr val="FF00FF"/>
                </a:solidFill>
              </a:rPr>
              <a:t>From Hamamatsu </a:t>
            </a:r>
            <a:r>
              <a:rPr lang="en-US" altLang="ko-KR" sz="1800" i="1" dirty="0" err="1" smtClean="0">
                <a:solidFill>
                  <a:srgbClr val="FF00FF"/>
                </a:solidFill>
              </a:rPr>
              <a:t>SiPM</a:t>
            </a:r>
            <a:r>
              <a:rPr lang="en-US" altLang="ko-KR" sz="1800" i="1" dirty="0" smtClean="0">
                <a:solidFill>
                  <a:srgbClr val="FF00FF"/>
                </a:solidFill>
              </a:rPr>
              <a:t> handbook</a:t>
            </a:r>
            <a:endParaRPr lang="ko-KR" altLang="en-US" sz="1800" i="1" dirty="0">
              <a:solidFill>
                <a:srgbClr val="FF00FF"/>
              </a:solidFill>
            </a:endParaRPr>
          </a:p>
        </p:txBody>
      </p:sp>
      <p:sp>
        <p:nvSpPr>
          <p:cNvPr id="3" name="바닥글 개체 틀 2"/>
          <p:cNvSpPr>
            <a:spLocks noGrp="1"/>
          </p:cNvSpPr>
          <p:nvPr>
            <p:ph type="ftr" sz="quarter" idx="12"/>
          </p:nvPr>
        </p:nvSpPr>
        <p:spPr/>
        <p:txBody>
          <a:bodyPr/>
          <a:lstStyle/>
          <a:p>
            <a:r>
              <a:rPr lang="en-US" altLang="ko-KR" smtClean="0">
                <a:solidFill>
                  <a:srgbClr val="000000"/>
                </a:solidFill>
              </a:rPr>
              <a:t>SPDAK2022</a:t>
            </a:r>
            <a:endParaRPr lang="en-US" altLang="ko-KR" dirty="0">
              <a:solidFill>
                <a:srgbClr val="000000"/>
              </a:solidFill>
            </a:endParaRPr>
          </a:p>
        </p:txBody>
      </p:sp>
    </p:spTree>
    <p:extLst>
      <p:ext uri="{BB962C8B-B14F-4D97-AF65-F5344CB8AC3E}">
        <p14:creationId xmlns:p14="http://schemas.microsoft.com/office/powerpoint/2010/main" val="1132459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a:t>5</a:t>
            </a:r>
            <a:r>
              <a:rPr lang="en-US" altLang="ko-KR" dirty="0" smtClean="0"/>
              <a:t>. Summary</a:t>
            </a:r>
            <a:endParaRPr lang="en-US" altLang="ko-KR" dirty="0"/>
          </a:p>
        </p:txBody>
      </p:sp>
    </p:spTree>
    <p:extLst>
      <p:ext uri="{BB962C8B-B14F-4D97-AF65-F5344CB8AC3E}">
        <p14:creationId xmlns:p14="http://schemas.microsoft.com/office/powerpoint/2010/main" val="33458456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002060"/>
                </a:solidFill>
              </a:rPr>
              <a:t>Summary</a:t>
            </a:r>
            <a:endParaRPr lang="ko-KR" altLang="en-US" dirty="0">
              <a:solidFill>
                <a:srgbClr val="002060"/>
              </a:solidFill>
            </a:endParaRPr>
          </a:p>
        </p:txBody>
      </p:sp>
      <p:sp>
        <p:nvSpPr>
          <p:cNvPr id="3" name="내용 개체 틀 2"/>
          <p:cNvSpPr>
            <a:spLocks noGrp="1"/>
          </p:cNvSpPr>
          <p:nvPr>
            <p:ph idx="1"/>
          </p:nvPr>
        </p:nvSpPr>
        <p:spPr/>
        <p:txBody>
          <a:bodyPr/>
          <a:lstStyle/>
          <a:p>
            <a:pPr marL="457200" lvl="0" indent="-457200">
              <a:buFont typeface="+mj-lt"/>
              <a:buAutoNum type="arabicPeriod"/>
            </a:pPr>
            <a:r>
              <a:rPr lang="en-US" altLang="ko-KR" dirty="0" smtClean="0">
                <a:solidFill>
                  <a:srgbClr val="002060"/>
                </a:solidFill>
                <a:ea typeface="굴림" pitchFamily="50" charset="-127"/>
              </a:rPr>
              <a:t>Silicon </a:t>
            </a:r>
            <a:r>
              <a:rPr lang="en-US" altLang="ko-KR" dirty="0">
                <a:solidFill>
                  <a:srgbClr val="002060"/>
                </a:solidFill>
                <a:ea typeface="굴림" pitchFamily="50" charset="-127"/>
              </a:rPr>
              <a:t>is one of most popular material for radiation detection in the fields of Particle physics/Astro-particle </a:t>
            </a:r>
            <a:r>
              <a:rPr lang="en-US" altLang="ko-KR" dirty="0" smtClean="0">
                <a:solidFill>
                  <a:srgbClr val="002060"/>
                </a:solidFill>
                <a:ea typeface="굴림" pitchFamily="50" charset="-127"/>
              </a:rPr>
              <a:t>physics</a:t>
            </a:r>
          </a:p>
          <a:p>
            <a:pPr lvl="1">
              <a:buFont typeface="Wingdings" panose="05000000000000000000" pitchFamily="2" charset="2"/>
              <a:buChar char="l"/>
            </a:pPr>
            <a:r>
              <a:rPr lang="en-US" altLang="ko-KR" dirty="0">
                <a:solidFill>
                  <a:srgbClr val="002060"/>
                </a:solidFill>
                <a:ea typeface="굴림" pitchFamily="50" charset="-127"/>
              </a:rPr>
              <a:t>Charged particle </a:t>
            </a:r>
            <a:r>
              <a:rPr lang="en-US" altLang="ko-KR" dirty="0" smtClean="0">
                <a:solidFill>
                  <a:srgbClr val="002060"/>
                </a:solidFill>
                <a:ea typeface="굴림" pitchFamily="50" charset="-127"/>
              </a:rPr>
              <a:t>detection, Photon detection, etc.</a:t>
            </a:r>
          </a:p>
          <a:p>
            <a:pPr marL="457200" lvl="1" indent="0">
              <a:buNone/>
            </a:pPr>
            <a:endParaRPr lang="en-US" altLang="ko-KR" dirty="0" smtClean="0">
              <a:solidFill>
                <a:srgbClr val="002060"/>
              </a:solidFill>
              <a:ea typeface="굴림" pitchFamily="50" charset="-127"/>
            </a:endParaRPr>
          </a:p>
          <a:p>
            <a:pPr marL="457200" lvl="0" indent="-457200">
              <a:buFont typeface="+mj-lt"/>
              <a:buAutoNum type="arabicPeriod"/>
            </a:pPr>
            <a:r>
              <a:rPr lang="en-US" altLang="ko-KR" dirty="0">
                <a:solidFill>
                  <a:srgbClr val="002060"/>
                </a:solidFill>
                <a:ea typeface="굴림" pitchFamily="50" charset="-127"/>
              </a:rPr>
              <a:t>E</a:t>
            </a:r>
            <a:r>
              <a:rPr lang="en-US" altLang="ko-KR" dirty="0" smtClean="0">
                <a:solidFill>
                  <a:srgbClr val="002060"/>
                </a:solidFill>
                <a:ea typeface="굴림" pitchFamily="50" charset="-127"/>
              </a:rPr>
              <a:t>xamples are given to </a:t>
            </a:r>
            <a:r>
              <a:rPr lang="en-US" altLang="ko-KR" dirty="0">
                <a:solidFill>
                  <a:srgbClr val="002060"/>
                </a:solidFill>
                <a:ea typeface="굴림" pitchFamily="50" charset="-127"/>
              </a:rPr>
              <a:t>help </a:t>
            </a:r>
            <a:r>
              <a:rPr lang="en-US" altLang="ko-KR" dirty="0" smtClean="0">
                <a:solidFill>
                  <a:srgbClr val="002060"/>
                </a:solidFill>
                <a:ea typeface="굴림" pitchFamily="50" charset="-127"/>
              </a:rPr>
              <a:t>the audience understand</a:t>
            </a:r>
            <a:endParaRPr lang="en-US" altLang="ko-KR" dirty="0">
              <a:solidFill>
                <a:srgbClr val="002060"/>
              </a:solidFill>
              <a:ea typeface="굴림" pitchFamily="50" charset="-127"/>
            </a:endParaRPr>
          </a:p>
          <a:p>
            <a:pPr lvl="1">
              <a:buFont typeface="Wingdings" panose="05000000000000000000" pitchFamily="2" charset="2"/>
              <a:buChar char="l"/>
            </a:pPr>
            <a:r>
              <a:rPr lang="en-US" altLang="ko-KR" dirty="0" smtClean="0">
                <a:solidFill>
                  <a:srgbClr val="002060"/>
                </a:solidFill>
                <a:ea typeface="굴림" pitchFamily="50" charset="-127"/>
              </a:rPr>
              <a:t>C-V </a:t>
            </a:r>
            <a:r>
              <a:rPr lang="en-US" altLang="ko-KR" dirty="0">
                <a:solidFill>
                  <a:srgbClr val="002060"/>
                </a:solidFill>
                <a:ea typeface="굴림" pitchFamily="50" charset="-127"/>
              </a:rPr>
              <a:t>&amp; I-V characteristics of silicon </a:t>
            </a:r>
            <a:r>
              <a:rPr lang="en-US" altLang="ko-KR" dirty="0" smtClean="0">
                <a:solidFill>
                  <a:srgbClr val="002060"/>
                </a:solidFill>
                <a:ea typeface="굴림" pitchFamily="50" charset="-127"/>
              </a:rPr>
              <a:t>detectors</a:t>
            </a:r>
          </a:p>
          <a:p>
            <a:pPr lvl="1">
              <a:buFont typeface="Wingdings" panose="05000000000000000000" pitchFamily="2" charset="2"/>
              <a:buChar char="l"/>
            </a:pPr>
            <a:r>
              <a:rPr lang="en-US" altLang="ko-KR" dirty="0" smtClean="0">
                <a:solidFill>
                  <a:srgbClr val="002060"/>
                </a:solidFill>
                <a:ea typeface="굴림" pitchFamily="50" charset="-127"/>
              </a:rPr>
              <a:t>Responses </a:t>
            </a:r>
            <a:r>
              <a:rPr lang="en-US" altLang="ko-KR" dirty="0">
                <a:solidFill>
                  <a:srgbClr val="002060"/>
                </a:solidFill>
                <a:ea typeface="굴림" pitchFamily="50" charset="-127"/>
              </a:rPr>
              <a:t>(signals) of silicon detector to </a:t>
            </a:r>
            <a:r>
              <a:rPr lang="en-US" altLang="ko-KR" dirty="0" smtClean="0">
                <a:solidFill>
                  <a:srgbClr val="002060"/>
                </a:solidFill>
                <a:ea typeface="굴림" pitchFamily="50" charset="-127"/>
              </a:rPr>
              <a:t>charged particles</a:t>
            </a:r>
          </a:p>
          <a:p>
            <a:pPr lvl="2">
              <a:buFont typeface="Comic Sans MS" panose="030F0702030302020204" pitchFamily="66" charset="0"/>
              <a:buChar char="–"/>
            </a:pPr>
            <a:r>
              <a:rPr lang="en-US" altLang="ko-KR" dirty="0" err="1" smtClean="0">
                <a:solidFill>
                  <a:srgbClr val="002060"/>
                </a:solidFill>
                <a:ea typeface="굴림" pitchFamily="50" charset="-127"/>
              </a:rPr>
              <a:t>dE</a:t>
            </a:r>
            <a:r>
              <a:rPr lang="en-US" altLang="ko-KR" dirty="0" smtClean="0">
                <a:solidFill>
                  <a:srgbClr val="002060"/>
                </a:solidFill>
                <a:ea typeface="굴림" pitchFamily="50" charset="-127"/>
              </a:rPr>
              <a:t>/dx  </a:t>
            </a:r>
            <a:r>
              <a:rPr lang="en-US" altLang="ko-KR" dirty="0">
                <a:solidFill>
                  <a:srgbClr val="002060"/>
                </a:solidFill>
                <a:ea typeface="굴림" pitchFamily="50" charset="-127"/>
              </a:rPr>
              <a:t>as a </a:t>
            </a:r>
            <a:r>
              <a:rPr lang="en-US" altLang="ko-KR" dirty="0" err="1" smtClean="0">
                <a:solidFill>
                  <a:srgbClr val="002060"/>
                </a:solidFill>
                <a:ea typeface="굴림" pitchFamily="50" charset="-127"/>
              </a:rPr>
              <a:t>func</a:t>
            </a:r>
            <a:r>
              <a:rPr lang="en-US" altLang="ko-KR" dirty="0" smtClean="0">
                <a:solidFill>
                  <a:srgbClr val="002060"/>
                </a:solidFill>
                <a:ea typeface="굴림" pitchFamily="50" charset="-127"/>
              </a:rPr>
              <a:t>. </a:t>
            </a:r>
            <a:r>
              <a:rPr lang="en-US" altLang="ko-KR" dirty="0">
                <a:solidFill>
                  <a:srgbClr val="002060"/>
                </a:solidFill>
                <a:ea typeface="굴림" pitchFamily="50" charset="-127"/>
              </a:rPr>
              <a:t>of </a:t>
            </a:r>
            <a:r>
              <a:rPr lang="en-US" altLang="ko-KR" dirty="0" err="1">
                <a:solidFill>
                  <a:srgbClr val="002060"/>
                </a:solidFill>
                <a:ea typeface="굴림" pitchFamily="50" charset="-127"/>
              </a:rPr>
              <a:t>V</a:t>
            </a:r>
            <a:r>
              <a:rPr lang="en-US" altLang="ko-KR" baseline="-25000" dirty="0" err="1">
                <a:solidFill>
                  <a:srgbClr val="002060"/>
                </a:solidFill>
                <a:ea typeface="굴림" pitchFamily="50" charset="-127"/>
              </a:rPr>
              <a:t>bias</a:t>
            </a:r>
            <a:r>
              <a:rPr lang="en-US" altLang="ko-KR" baseline="-25000" dirty="0">
                <a:solidFill>
                  <a:srgbClr val="002060"/>
                </a:solidFill>
                <a:ea typeface="굴림" pitchFamily="50" charset="-127"/>
              </a:rPr>
              <a:t> </a:t>
            </a:r>
            <a:endParaRPr lang="en-US" altLang="ko-KR" dirty="0">
              <a:solidFill>
                <a:srgbClr val="002060"/>
              </a:solidFill>
              <a:ea typeface="굴림" pitchFamily="50" charset="-127"/>
            </a:endParaRPr>
          </a:p>
          <a:p>
            <a:pPr lvl="2">
              <a:buFont typeface="Comic Sans MS" panose="030F0702030302020204" pitchFamily="66" charset="0"/>
              <a:buChar char="–"/>
            </a:pPr>
            <a:r>
              <a:rPr lang="en-US" altLang="ko-KR" dirty="0" err="1">
                <a:solidFill>
                  <a:srgbClr val="002060"/>
                </a:solidFill>
                <a:ea typeface="굴림" pitchFamily="50" charset="-127"/>
              </a:rPr>
              <a:t>dE</a:t>
            </a:r>
            <a:r>
              <a:rPr lang="en-US" altLang="ko-KR" dirty="0">
                <a:solidFill>
                  <a:srgbClr val="002060"/>
                </a:solidFill>
                <a:ea typeface="굴림" pitchFamily="50" charset="-127"/>
              </a:rPr>
              <a:t>/dx  as a </a:t>
            </a:r>
            <a:r>
              <a:rPr lang="en-US" altLang="ko-KR" dirty="0" err="1" smtClean="0">
                <a:solidFill>
                  <a:srgbClr val="002060"/>
                </a:solidFill>
                <a:ea typeface="굴림" pitchFamily="50" charset="-127"/>
              </a:rPr>
              <a:t>func</a:t>
            </a:r>
            <a:r>
              <a:rPr lang="en-US" altLang="ko-KR" dirty="0" smtClean="0">
                <a:solidFill>
                  <a:srgbClr val="002060"/>
                </a:solidFill>
                <a:ea typeface="굴림" pitchFamily="50" charset="-127"/>
              </a:rPr>
              <a:t>. </a:t>
            </a:r>
            <a:r>
              <a:rPr lang="en-US" altLang="ko-KR" dirty="0">
                <a:solidFill>
                  <a:srgbClr val="002060"/>
                </a:solidFill>
                <a:ea typeface="굴림" pitchFamily="50" charset="-127"/>
              </a:rPr>
              <a:t>of </a:t>
            </a:r>
            <a:r>
              <a:rPr lang="en-US" altLang="ko-KR" dirty="0" smtClean="0">
                <a:solidFill>
                  <a:srgbClr val="002060"/>
                </a:solidFill>
                <a:ea typeface="굴림" pitchFamily="50" charset="-127"/>
              </a:rPr>
              <a:t>the number of measurements (layers)</a:t>
            </a:r>
            <a:endParaRPr lang="en-US" altLang="ko-KR" dirty="0">
              <a:solidFill>
                <a:srgbClr val="002060"/>
              </a:solidFill>
              <a:ea typeface="굴림" pitchFamily="50" charset="-127"/>
            </a:endParaRPr>
          </a:p>
        </p:txBody>
      </p:sp>
      <p:sp>
        <p:nvSpPr>
          <p:cNvPr id="7" name="슬라이드 번호 개체 틀 6"/>
          <p:cNvSpPr>
            <a:spLocks noGrp="1"/>
          </p:cNvSpPr>
          <p:nvPr>
            <p:ph type="sldNum" sz="quarter" idx="11"/>
          </p:nvPr>
        </p:nvSpPr>
        <p:spPr/>
        <p:txBody>
          <a:bodyPr/>
          <a:lstStyle/>
          <a:p>
            <a:fld id="{BFF05FFC-9FDC-4690-906A-8CD2B86F6471}" type="slidenum">
              <a:rPr lang="ko-KR" altLang="en-US" smtClean="0">
                <a:solidFill>
                  <a:srgbClr val="000000"/>
                </a:solidFill>
              </a:rPr>
              <a:pPr/>
              <a:t>82</a:t>
            </a:fld>
            <a:endParaRPr lang="en-US" altLang="ko-KR" dirty="0">
              <a:solidFill>
                <a:srgbClr val="000000"/>
              </a:solidFill>
            </a:endParaRPr>
          </a:p>
        </p:txBody>
      </p:sp>
      <p:sp>
        <p:nvSpPr>
          <p:cNvPr id="8" name="날짜 개체 틀 7"/>
          <p:cNvSpPr>
            <a:spLocks noGrp="1"/>
          </p:cNvSpPr>
          <p:nvPr>
            <p:ph type="dt" sz="half" idx="10"/>
          </p:nvPr>
        </p:nvSpPr>
        <p:spPr/>
        <p:txBody>
          <a:bodyPr/>
          <a:lstStyle/>
          <a:p>
            <a:r>
              <a:rPr lang="en-US" altLang="ko-KR" smtClean="0">
                <a:solidFill>
                  <a:srgbClr val="000000"/>
                </a:solidFill>
              </a:rPr>
              <a:t>2022-01-17</a:t>
            </a:r>
            <a:endParaRPr lang="en-US" altLang="ko-KR" dirty="0">
              <a:solidFill>
                <a:srgbClr val="000000"/>
              </a:solidFill>
            </a:endParaRPr>
          </a:p>
        </p:txBody>
      </p:sp>
      <p:sp>
        <p:nvSpPr>
          <p:cNvPr id="9" name="바닥글 개체 틀 8"/>
          <p:cNvSpPr>
            <a:spLocks noGrp="1"/>
          </p:cNvSpPr>
          <p:nvPr>
            <p:ph type="ftr" sz="quarter" idx="12"/>
          </p:nvPr>
        </p:nvSpPr>
        <p:spPr/>
        <p:txBody>
          <a:bodyPr/>
          <a:lstStyle/>
          <a:p>
            <a:r>
              <a:rPr lang="en-US" altLang="ko-KR" smtClean="0">
                <a:solidFill>
                  <a:srgbClr val="000000"/>
                </a:solidFill>
              </a:rPr>
              <a:t>SPDAK2022</a:t>
            </a:r>
            <a:endParaRPr lang="en-US" altLang="ko-KR" dirty="0">
              <a:solidFill>
                <a:srgbClr val="000000"/>
              </a:solidFill>
            </a:endParaRPr>
          </a:p>
        </p:txBody>
      </p:sp>
    </p:spTree>
    <p:extLst>
      <p:ext uri="{BB962C8B-B14F-4D97-AF65-F5344CB8AC3E}">
        <p14:creationId xmlns:p14="http://schemas.microsoft.com/office/powerpoint/2010/main" val="17686478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solidFill>
            <a:srgbClr val="CC00FF">
              <a:alpha val="50000"/>
            </a:srgbClr>
          </a:solidFill>
        </p:spPr>
        <p:txBody>
          <a:bodyPr/>
          <a:lstStyle/>
          <a:p>
            <a:pPr marL="457200" indent="-457200"/>
            <a:r>
              <a:rPr lang="en-US" altLang="ko-KR" dirty="0" smtClean="0"/>
              <a:t>Back-up slides</a:t>
            </a:r>
            <a:endParaRPr lang="en-US" altLang="ko-KR" dirty="0"/>
          </a:p>
        </p:txBody>
      </p:sp>
    </p:spTree>
    <p:extLst>
      <p:ext uri="{BB962C8B-B14F-4D97-AF65-F5344CB8AC3E}">
        <p14:creationId xmlns:p14="http://schemas.microsoft.com/office/powerpoint/2010/main" val="11705127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Sand to silicon wafer</a:t>
            </a:r>
            <a:endParaRPr lang="ko-KR" altLang="en-US" dirty="0"/>
          </a:p>
        </p:txBody>
      </p:sp>
      <p:pic>
        <p:nvPicPr>
          <p:cNvPr id="655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08330" y="1196752"/>
            <a:ext cx="8206740" cy="486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84</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8265780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Recipe for fabrication process</a:t>
            </a:r>
            <a:endParaRPr lang="ko-KR" altLang="en-US" dirty="0"/>
          </a:p>
        </p:txBody>
      </p:sp>
      <p:grpSp>
        <p:nvGrpSpPr>
          <p:cNvPr id="9" name="Group 85"/>
          <p:cNvGrpSpPr>
            <a:grpSpLocks/>
          </p:cNvGrpSpPr>
          <p:nvPr/>
        </p:nvGrpSpPr>
        <p:grpSpPr bwMode="auto">
          <a:xfrm>
            <a:off x="3154532" y="1059656"/>
            <a:ext cx="2501900" cy="5380038"/>
            <a:chOff x="72" y="684"/>
            <a:chExt cx="1576" cy="3389"/>
          </a:xfrm>
        </p:grpSpPr>
        <p:sp>
          <p:nvSpPr>
            <p:cNvPr id="10" name="Rectangle 86"/>
            <p:cNvSpPr>
              <a:spLocks noChangeArrowheads="1"/>
            </p:cNvSpPr>
            <p:nvPr/>
          </p:nvSpPr>
          <p:spPr bwMode="auto">
            <a:xfrm>
              <a:off x="153" y="835"/>
              <a:ext cx="1488" cy="3101"/>
            </a:xfrm>
            <a:prstGeom prst="rect">
              <a:avLst/>
            </a:prstGeom>
            <a:gradFill rotWithShape="0">
              <a:gsLst>
                <a:gs pos="0">
                  <a:schemeClr val="accent1">
                    <a:gamma/>
                    <a:tint val="0"/>
                    <a:invGamma/>
                  </a:schemeClr>
                </a:gs>
                <a:gs pos="100000">
                  <a:schemeClr val="accent1"/>
                </a:gs>
              </a:gsLst>
              <a:lin ang="5400000" scaled="1"/>
            </a:gra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1" name="Rectangle 87"/>
            <p:cNvSpPr>
              <a:spLocks noChangeArrowheads="1"/>
            </p:cNvSpPr>
            <p:nvPr/>
          </p:nvSpPr>
          <p:spPr bwMode="auto">
            <a:xfrm>
              <a:off x="990" y="1105"/>
              <a:ext cx="624" cy="192"/>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2" name="Rectangle 88"/>
            <p:cNvSpPr>
              <a:spLocks noChangeArrowheads="1"/>
            </p:cNvSpPr>
            <p:nvPr/>
          </p:nvSpPr>
          <p:spPr bwMode="auto">
            <a:xfrm>
              <a:off x="1031" y="1132"/>
              <a:ext cx="554" cy="16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3" name="Rectangle 89"/>
            <p:cNvSpPr>
              <a:spLocks noChangeArrowheads="1"/>
            </p:cNvSpPr>
            <p:nvPr/>
          </p:nvSpPr>
          <p:spPr bwMode="auto">
            <a:xfrm>
              <a:off x="1018" y="881"/>
              <a:ext cx="554" cy="14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4" name="Text Box 90"/>
            <p:cNvSpPr txBox="1">
              <a:spLocks noChangeArrowheads="1"/>
            </p:cNvSpPr>
            <p:nvPr/>
          </p:nvSpPr>
          <p:spPr bwMode="auto">
            <a:xfrm>
              <a:off x="201" y="844"/>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latin typeface="Trebuchet MS" pitchFamily="34" charset="0"/>
                  <a:ea typeface="굴림" charset="-127"/>
                </a:rPr>
                <a:t>Clean wafer</a:t>
              </a:r>
            </a:p>
          </p:txBody>
        </p:sp>
        <p:sp>
          <p:nvSpPr>
            <p:cNvPr id="15" name="Text Box 91"/>
            <p:cNvSpPr txBox="1">
              <a:spLocks noChangeArrowheads="1"/>
            </p:cNvSpPr>
            <p:nvPr/>
          </p:nvSpPr>
          <p:spPr bwMode="auto">
            <a:xfrm>
              <a:off x="222" y="108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latin typeface="Trebuchet MS" pitchFamily="34" charset="0"/>
                  <a:ea typeface="굴림" charset="-127"/>
                </a:rPr>
                <a:t>Oxidation</a:t>
              </a:r>
            </a:p>
          </p:txBody>
        </p:sp>
        <p:sp>
          <p:nvSpPr>
            <p:cNvPr id="16" name="Rectangle 92"/>
            <p:cNvSpPr>
              <a:spLocks noChangeArrowheads="1"/>
            </p:cNvSpPr>
            <p:nvPr/>
          </p:nvSpPr>
          <p:spPr bwMode="auto">
            <a:xfrm>
              <a:off x="983" y="1830"/>
              <a:ext cx="624" cy="192"/>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7" name="Rectangle 93"/>
            <p:cNvSpPr>
              <a:spLocks noChangeArrowheads="1"/>
            </p:cNvSpPr>
            <p:nvPr/>
          </p:nvSpPr>
          <p:spPr bwMode="auto">
            <a:xfrm>
              <a:off x="1024" y="1857"/>
              <a:ext cx="554" cy="16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8" name="Text Box 94"/>
            <p:cNvSpPr txBox="1">
              <a:spLocks noChangeArrowheads="1"/>
            </p:cNvSpPr>
            <p:nvPr/>
          </p:nvSpPr>
          <p:spPr bwMode="auto">
            <a:xfrm>
              <a:off x="208" y="1740"/>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dirty="0">
                  <a:latin typeface="Trebuchet MS" pitchFamily="34" charset="0"/>
                  <a:ea typeface="굴림" charset="-127"/>
                </a:rPr>
                <a:t>Cover with photoresist</a:t>
              </a:r>
            </a:p>
          </p:txBody>
        </p:sp>
        <p:sp>
          <p:nvSpPr>
            <p:cNvPr id="19" name="Rectangle 95"/>
            <p:cNvSpPr>
              <a:spLocks noChangeArrowheads="1"/>
            </p:cNvSpPr>
            <p:nvPr/>
          </p:nvSpPr>
          <p:spPr bwMode="auto">
            <a:xfrm>
              <a:off x="983" y="1782"/>
              <a:ext cx="617" cy="4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0" name="Rectangle 96"/>
            <p:cNvSpPr>
              <a:spLocks noChangeArrowheads="1"/>
            </p:cNvSpPr>
            <p:nvPr/>
          </p:nvSpPr>
          <p:spPr bwMode="auto">
            <a:xfrm>
              <a:off x="983" y="2245"/>
              <a:ext cx="624" cy="18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1" name="Rectangle 97"/>
            <p:cNvSpPr>
              <a:spLocks noChangeArrowheads="1"/>
            </p:cNvSpPr>
            <p:nvPr/>
          </p:nvSpPr>
          <p:spPr bwMode="auto">
            <a:xfrm>
              <a:off x="1024" y="2291"/>
              <a:ext cx="554" cy="14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2" name="Text Box 98"/>
            <p:cNvSpPr txBox="1">
              <a:spLocks noChangeArrowheads="1"/>
            </p:cNvSpPr>
            <p:nvPr/>
          </p:nvSpPr>
          <p:spPr bwMode="auto">
            <a:xfrm>
              <a:off x="208" y="2155"/>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dirty="0">
                  <a:latin typeface="Trebuchet MS" pitchFamily="34" charset="0"/>
                  <a:ea typeface="굴림" charset="-127"/>
                </a:rPr>
                <a:t>Expose through mask</a:t>
              </a:r>
            </a:p>
          </p:txBody>
        </p:sp>
        <p:sp>
          <p:nvSpPr>
            <p:cNvPr id="23" name="Rectangle 99"/>
            <p:cNvSpPr>
              <a:spLocks noChangeArrowheads="1"/>
            </p:cNvSpPr>
            <p:nvPr/>
          </p:nvSpPr>
          <p:spPr bwMode="auto">
            <a:xfrm>
              <a:off x="983" y="2200"/>
              <a:ext cx="617" cy="4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4" name="Rectangle 100"/>
            <p:cNvSpPr>
              <a:spLocks noChangeArrowheads="1"/>
            </p:cNvSpPr>
            <p:nvPr/>
          </p:nvSpPr>
          <p:spPr bwMode="auto">
            <a:xfrm>
              <a:off x="976" y="2145"/>
              <a:ext cx="617" cy="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5" name="Rectangle 101"/>
            <p:cNvSpPr>
              <a:spLocks noChangeArrowheads="1"/>
            </p:cNvSpPr>
            <p:nvPr/>
          </p:nvSpPr>
          <p:spPr bwMode="auto">
            <a:xfrm>
              <a:off x="976" y="2145"/>
              <a:ext cx="192" cy="48"/>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6" name="Rectangle 102"/>
            <p:cNvSpPr>
              <a:spLocks noChangeArrowheads="1"/>
            </p:cNvSpPr>
            <p:nvPr/>
          </p:nvSpPr>
          <p:spPr bwMode="auto">
            <a:xfrm>
              <a:off x="1408" y="2145"/>
              <a:ext cx="192" cy="48"/>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7" name="Line 103"/>
            <p:cNvSpPr>
              <a:spLocks noChangeShapeType="1"/>
            </p:cNvSpPr>
            <p:nvPr/>
          </p:nvSpPr>
          <p:spPr bwMode="auto">
            <a:xfrm>
              <a:off x="1196" y="2097"/>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8" name="Line 104"/>
            <p:cNvSpPr>
              <a:spLocks noChangeShapeType="1"/>
            </p:cNvSpPr>
            <p:nvPr/>
          </p:nvSpPr>
          <p:spPr bwMode="auto">
            <a:xfrm>
              <a:off x="1292" y="2097"/>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 name="Line 105"/>
            <p:cNvSpPr>
              <a:spLocks noChangeShapeType="1"/>
            </p:cNvSpPr>
            <p:nvPr/>
          </p:nvSpPr>
          <p:spPr bwMode="auto">
            <a:xfrm>
              <a:off x="1388" y="2097"/>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 name="Rectangle 106"/>
            <p:cNvSpPr>
              <a:spLocks noChangeArrowheads="1"/>
            </p:cNvSpPr>
            <p:nvPr/>
          </p:nvSpPr>
          <p:spPr bwMode="auto">
            <a:xfrm>
              <a:off x="983" y="2594"/>
              <a:ext cx="624" cy="18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1" name="Rectangle 107"/>
            <p:cNvSpPr>
              <a:spLocks noChangeArrowheads="1"/>
            </p:cNvSpPr>
            <p:nvPr/>
          </p:nvSpPr>
          <p:spPr bwMode="auto">
            <a:xfrm>
              <a:off x="1024" y="2643"/>
              <a:ext cx="554" cy="1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2" name="Text Box 108"/>
            <p:cNvSpPr txBox="1">
              <a:spLocks noChangeArrowheads="1"/>
            </p:cNvSpPr>
            <p:nvPr/>
          </p:nvSpPr>
          <p:spPr bwMode="auto">
            <a:xfrm>
              <a:off x="208" y="2504"/>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dirty="0">
                  <a:latin typeface="Trebuchet MS" pitchFamily="34" charset="0"/>
                  <a:ea typeface="굴림" charset="-127"/>
                </a:rPr>
                <a:t>Develop</a:t>
              </a:r>
            </a:p>
          </p:txBody>
        </p:sp>
        <p:sp>
          <p:nvSpPr>
            <p:cNvPr id="33" name="Rectangle 109"/>
            <p:cNvSpPr>
              <a:spLocks noChangeArrowheads="1"/>
            </p:cNvSpPr>
            <p:nvPr/>
          </p:nvSpPr>
          <p:spPr bwMode="auto">
            <a:xfrm>
              <a:off x="983" y="2549"/>
              <a:ext cx="192" cy="4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4" name="Rectangle 110"/>
            <p:cNvSpPr>
              <a:spLocks noChangeArrowheads="1"/>
            </p:cNvSpPr>
            <p:nvPr/>
          </p:nvSpPr>
          <p:spPr bwMode="auto">
            <a:xfrm>
              <a:off x="1415" y="2549"/>
              <a:ext cx="192" cy="4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5" name="Rectangle 111"/>
            <p:cNvSpPr>
              <a:spLocks noChangeArrowheads="1"/>
            </p:cNvSpPr>
            <p:nvPr/>
          </p:nvSpPr>
          <p:spPr bwMode="auto">
            <a:xfrm>
              <a:off x="983" y="3012"/>
              <a:ext cx="624" cy="164"/>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6" name="Rectangle 112"/>
            <p:cNvSpPr>
              <a:spLocks noChangeArrowheads="1"/>
            </p:cNvSpPr>
            <p:nvPr/>
          </p:nvSpPr>
          <p:spPr bwMode="auto">
            <a:xfrm>
              <a:off x="1024" y="3019"/>
              <a:ext cx="554" cy="1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7" name="Text Box 113"/>
            <p:cNvSpPr txBox="1">
              <a:spLocks noChangeArrowheads="1"/>
            </p:cNvSpPr>
            <p:nvPr/>
          </p:nvSpPr>
          <p:spPr bwMode="auto">
            <a:xfrm>
              <a:off x="208" y="289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dirty="0" smtClean="0">
                  <a:latin typeface="Trebuchet MS" pitchFamily="34" charset="0"/>
                  <a:ea typeface="굴림" charset="-127"/>
                </a:rPr>
                <a:t>Etch</a:t>
              </a:r>
              <a:r>
                <a:rPr lang="en-US" altLang="ko-KR" sz="1400" dirty="0">
                  <a:latin typeface="Trebuchet MS" pitchFamily="34" charset="0"/>
                  <a:ea typeface="굴림" charset="-127"/>
                </a:rPr>
                <a:t> </a:t>
              </a:r>
              <a:r>
                <a:rPr lang="en-US" altLang="ko-KR" sz="1400" dirty="0" smtClean="0">
                  <a:latin typeface="Trebuchet MS" pitchFamily="34" charset="0"/>
                  <a:ea typeface="굴림" charset="-127"/>
                </a:rPr>
                <a:t>SiO</a:t>
              </a:r>
              <a:r>
                <a:rPr lang="en-US" altLang="ko-KR" sz="1400" baseline="-25000" dirty="0" smtClean="0">
                  <a:latin typeface="Trebuchet MS" pitchFamily="34" charset="0"/>
                  <a:ea typeface="굴림" charset="-127"/>
                </a:rPr>
                <a:t>2</a:t>
              </a:r>
              <a:endParaRPr lang="en-US" altLang="ko-KR" sz="1400" baseline="-25000" dirty="0">
                <a:latin typeface="Trebuchet MS" pitchFamily="34" charset="0"/>
                <a:ea typeface="굴림" charset="-127"/>
              </a:endParaRPr>
            </a:p>
          </p:txBody>
        </p:sp>
        <p:sp>
          <p:nvSpPr>
            <p:cNvPr id="38" name="Rectangle 114"/>
            <p:cNvSpPr>
              <a:spLocks noChangeArrowheads="1"/>
            </p:cNvSpPr>
            <p:nvPr/>
          </p:nvSpPr>
          <p:spPr bwMode="auto">
            <a:xfrm>
              <a:off x="984" y="2970"/>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9" name="Rectangle 115"/>
            <p:cNvSpPr>
              <a:spLocks noChangeArrowheads="1"/>
            </p:cNvSpPr>
            <p:nvPr/>
          </p:nvSpPr>
          <p:spPr bwMode="auto">
            <a:xfrm>
              <a:off x="1416" y="2970"/>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0" name="Rectangle 116"/>
            <p:cNvSpPr>
              <a:spLocks noChangeArrowheads="1"/>
            </p:cNvSpPr>
            <p:nvPr/>
          </p:nvSpPr>
          <p:spPr bwMode="auto">
            <a:xfrm>
              <a:off x="983" y="1413"/>
              <a:ext cx="624" cy="192"/>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1" name="Rectangle 117"/>
            <p:cNvSpPr>
              <a:spLocks noChangeArrowheads="1"/>
            </p:cNvSpPr>
            <p:nvPr/>
          </p:nvSpPr>
          <p:spPr bwMode="auto">
            <a:xfrm>
              <a:off x="1024" y="1440"/>
              <a:ext cx="554" cy="16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2" name="Text Box 118"/>
            <p:cNvSpPr txBox="1">
              <a:spLocks noChangeArrowheads="1"/>
            </p:cNvSpPr>
            <p:nvPr/>
          </p:nvSpPr>
          <p:spPr bwMode="auto">
            <a:xfrm>
              <a:off x="208" y="1399"/>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latin typeface="Trebuchet MS" pitchFamily="34" charset="0"/>
                  <a:ea typeface="굴림" charset="-127"/>
                </a:rPr>
                <a:t>N</a:t>
              </a:r>
              <a:r>
                <a:rPr lang="en-US" altLang="ko-KR" sz="1400" baseline="30000">
                  <a:latin typeface="Trebuchet MS" pitchFamily="34" charset="0"/>
                  <a:ea typeface="굴림" charset="-127"/>
                </a:rPr>
                <a:t>+</a:t>
              </a:r>
              <a:r>
                <a:rPr lang="en-US" altLang="ko-KR" sz="1400">
                  <a:latin typeface="Trebuchet MS" pitchFamily="34" charset="0"/>
                  <a:ea typeface="굴림" charset="-127"/>
                </a:rPr>
                <a:t>Diffusion</a:t>
              </a:r>
            </a:p>
          </p:txBody>
        </p:sp>
        <p:sp>
          <p:nvSpPr>
            <p:cNvPr id="43" name="Rectangle 119"/>
            <p:cNvSpPr>
              <a:spLocks noChangeArrowheads="1"/>
            </p:cNvSpPr>
            <p:nvPr/>
          </p:nvSpPr>
          <p:spPr bwMode="auto">
            <a:xfrm>
              <a:off x="1024" y="1557"/>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4" name="Rectangle 120"/>
            <p:cNvSpPr>
              <a:spLocks noChangeArrowheads="1"/>
            </p:cNvSpPr>
            <p:nvPr/>
          </p:nvSpPr>
          <p:spPr bwMode="auto">
            <a:xfrm>
              <a:off x="1024" y="1974"/>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5" name="Rectangle 121"/>
            <p:cNvSpPr>
              <a:spLocks noChangeArrowheads="1"/>
            </p:cNvSpPr>
            <p:nvPr/>
          </p:nvSpPr>
          <p:spPr bwMode="auto">
            <a:xfrm>
              <a:off x="1024" y="2385"/>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6" name="Rectangle 122"/>
            <p:cNvSpPr>
              <a:spLocks noChangeArrowheads="1"/>
            </p:cNvSpPr>
            <p:nvPr/>
          </p:nvSpPr>
          <p:spPr bwMode="auto">
            <a:xfrm>
              <a:off x="1024" y="2744"/>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7" name="Rectangle 123"/>
            <p:cNvSpPr>
              <a:spLocks noChangeArrowheads="1"/>
            </p:cNvSpPr>
            <p:nvPr/>
          </p:nvSpPr>
          <p:spPr bwMode="auto">
            <a:xfrm>
              <a:off x="1024" y="3128"/>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8" name="Rectangle 124"/>
            <p:cNvSpPr>
              <a:spLocks noChangeArrowheads="1"/>
            </p:cNvSpPr>
            <p:nvPr/>
          </p:nvSpPr>
          <p:spPr bwMode="auto">
            <a:xfrm>
              <a:off x="983" y="3348"/>
              <a:ext cx="624" cy="164"/>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49" name="Rectangle 125"/>
            <p:cNvSpPr>
              <a:spLocks noChangeArrowheads="1"/>
            </p:cNvSpPr>
            <p:nvPr/>
          </p:nvSpPr>
          <p:spPr bwMode="auto">
            <a:xfrm>
              <a:off x="1024" y="3355"/>
              <a:ext cx="554" cy="1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0" name="Text Box 126"/>
            <p:cNvSpPr txBox="1">
              <a:spLocks noChangeArrowheads="1"/>
            </p:cNvSpPr>
            <p:nvPr/>
          </p:nvSpPr>
          <p:spPr bwMode="auto">
            <a:xfrm>
              <a:off x="208" y="3234"/>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latin typeface="Trebuchet MS" pitchFamily="34" charset="0"/>
                  <a:ea typeface="굴림" charset="-127"/>
                </a:rPr>
                <a:t>P</a:t>
              </a:r>
              <a:r>
                <a:rPr lang="en-US" altLang="ko-KR" sz="1400" baseline="30000">
                  <a:latin typeface="Trebuchet MS" pitchFamily="34" charset="0"/>
                  <a:ea typeface="굴림" charset="-127"/>
                </a:rPr>
                <a:t>+</a:t>
              </a:r>
              <a:r>
                <a:rPr lang="en-US" altLang="ko-KR" sz="1400">
                  <a:latin typeface="Trebuchet MS" pitchFamily="34" charset="0"/>
                  <a:ea typeface="굴림" charset="-127"/>
                </a:rPr>
                <a:t> </a:t>
              </a:r>
              <a:r>
                <a:rPr lang="en-US" altLang="ko-KR" sz="1200">
                  <a:latin typeface="Trebuchet MS" pitchFamily="34" charset="0"/>
                  <a:ea typeface="굴림" charset="-127"/>
                </a:rPr>
                <a:t>Implantation</a:t>
              </a:r>
              <a:br>
                <a:rPr lang="en-US" altLang="ko-KR" sz="1200">
                  <a:latin typeface="Trebuchet MS" pitchFamily="34" charset="0"/>
                  <a:ea typeface="굴림" charset="-127"/>
                </a:rPr>
              </a:br>
              <a:r>
                <a:rPr lang="en-US" altLang="ko-KR" sz="1400">
                  <a:latin typeface="Trebuchet MS" pitchFamily="34" charset="0"/>
                  <a:ea typeface="굴림" charset="-127"/>
                </a:rPr>
                <a:t>Anneal</a:t>
              </a:r>
            </a:p>
          </p:txBody>
        </p:sp>
        <p:sp>
          <p:nvSpPr>
            <p:cNvPr id="51" name="Rectangle 127"/>
            <p:cNvSpPr>
              <a:spLocks noChangeArrowheads="1"/>
            </p:cNvSpPr>
            <p:nvPr/>
          </p:nvSpPr>
          <p:spPr bwMode="auto">
            <a:xfrm>
              <a:off x="984" y="3306"/>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2" name="Rectangle 128"/>
            <p:cNvSpPr>
              <a:spLocks noChangeArrowheads="1"/>
            </p:cNvSpPr>
            <p:nvPr/>
          </p:nvSpPr>
          <p:spPr bwMode="auto">
            <a:xfrm>
              <a:off x="1416" y="3306"/>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3" name="Rectangle 129"/>
            <p:cNvSpPr>
              <a:spLocks noChangeArrowheads="1"/>
            </p:cNvSpPr>
            <p:nvPr/>
          </p:nvSpPr>
          <p:spPr bwMode="auto">
            <a:xfrm>
              <a:off x="1024" y="3464"/>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4" name="Rectangle 130"/>
            <p:cNvSpPr>
              <a:spLocks noChangeArrowheads="1"/>
            </p:cNvSpPr>
            <p:nvPr/>
          </p:nvSpPr>
          <p:spPr bwMode="auto">
            <a:xfrm>
              <a:off x="1147" y="3354"/>
              <a:ext cx="288" cy="4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5" name="Rectangle 131"/>
            <p:cNvSpPr>
              <a:spLocks noChangeArrowheads="1"/>
            </p:cNvSpPr>
            <p:nvPr/>
          </p:nvSpPr>
          <p:spPr bwMode="auto">
            <a:xfrm>
              <a:off x="983" y="3674"/>
              <a:ext cx="624" cy="164"/>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6" name="Rectangle 132"/>
            <p:cNvSpPr>
              <a:spLocks noChangeArrowheads="1"/>
            </p:cNvSpPr>
            <p:nvPr/>
          </p:nvSpPr>
          <p:spPr bwMode="auto">
            <a:xfrm>
              <a:off x="1024" y="3681"/>
              <a:ext cx="554" cy="1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7" name="Text Box 133"/>
            <p:cNvSpPr txBox="1">
              <a:spLocks noChangeArrowheads="1"/>
            </p:cNvSpPr>
            <p:nvPr/>
          </p:nvSpPr>
          <p:spPr bwMode="auto">
            <a:xfrm>
              <a:off x="208" y="3609"/>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a:latin typeface="Trebuchet MS" pitchFamily="34" charset="0"/>
                  <a:ea typeface="굴림" charset="-127"/>
                </a:rPr>
                <a:t>Metallization</a:t>
              </a:r>
            </a:p>
          </p:txBody>
        </p:sp>
        <p:sp>
          <p:nvSpPr>
            <p:cNvPr id="58" name="Rectangle 134"/>
            <p:cNvSpPr>
              <a:spLocks noChangeArrowheads="1"/>
            </p:cNvSpPr>
            <p:nvPr/>
          </p:nvSpPr>
          <p:spPr bwMode="auto">
            <a:xfrm>
              <a:off x="1024" y="3790"/>
              <a:ext cx="550" cy="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59" name="Rectangle 135"/>
            <p:cNvSpPr>
              <a:spLocks noChangeArrowheads="1"/>
            </p:cNvSpPr>
            <p:nvPr/>
          </p:nvSpPr>
          <p:spPr bwMode="auto">
            <a:xfrm>
              <a:off x="1147" y="3680"/>
              <a:ext cx="288" cy="4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60" name="Rectangle 136"/>
            <p:cNvSpPr>
              <a:spLocks noChangeArrowheads="1"/>
            </p:cNvSpPr>
            <p:nvPr/>
          </p:nvSpPr>
          <p:spPr bwMode="auto">
            <a:xfrm>
              <a:off x="1147" y="3622"/>
              <a:ext cx="288" cy="48"/>
            </a:xfrm>
            <a:prstGeom prst="rect">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61" name="Rectangle 137"/>
            <p:cNvSpPr>
              <a:spLocks noChangeArrowheads="1"/>
            </p:cNvSpPr>
            <p:nvPr/>
          </p:nvSpPr>
          <p:spPr bwMode="auto">
            <a:xfrm>
              <a:off x="984" y="3632"/>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62" name="Rectangle 138"/>
            <p:cNvSpPr>
              <a:spLocks noChangeArrowheads="1"/>
            </p:cNvSpPr>
            <p:nvPr/>
          </p:nvSpPr>
          <p:spPr bwMode="auto">
            <a:xfrm>
              <a:off x="1416" y="3632"/>
              <a:ext cx="192" cy="48"/>
            </a:xfrm>
            <a:prstGeom prst="rect">
              <a:avLst/>
            </a:prstGeom>
            <a:solidFill>
              <a:srgbClr val="FF99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63" name="Rectangle 139"/>
            <p:cNvSpPr>
              <a:spLocks noChangeArrowheads="1"/>
            </p:cNvSpPr>
            <p:nvPr/>
          </p:nvSpPr>
          <p:spPr bwMode="auto">
            <a:xfrm>
              <a:off x="983" y="3841"/>
              <a:ext cx="617" cy="55"/>
            </a:xfrm>
            <a:prstGeom prst="rect">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64" name="Rectangle 140"/>
            <p:cNvSpPr>
              <a:spLocks noChangeArrowheads="1"/>
            </p:cNvSpPr>
            <p:nvPr/>
          </p:nvSpPr>
          <p:spPr bwMode="auto">
            <a:xfrm>
              <a:off x="72" y="3932"/>
              <a:ext cx="1554" cy="141"/>
            </a:xfrm>
            <a:prstGeom prst="rect">
              <a:avLst/>
            </a:prstGeom>
            <a:noFill/>
            <a:ln>
              <a:noFill/>
            </a:ln>
            <a:effectLst/>
            <a:extLst>
              <a:ext uri="{909E8E84-426E-40DD-AFC4-6F175D3DCCD1}">
                <a14:hiddenFill xmlns:a14="http://schemas.microsoft.com/office/drawing/2010/main">
                  <a:gradFill rotWithShape="1">
                    <a:gsLst>
                      <a:gs pos="0">
                        <a:srgbClr val="333399">
                          <a:gamma/>
                          <a:tint val="0"/>
                          <a:invGamma/>
                        </a:srgbClr>
                      </a:gs>
                      <a:gs pos="100000">
                        <a:srgbClr val="333399"/>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ko-KR" sz="1400" dirty="0">
                <a:latin typeface="Trebuchet MS" pitchFamily="34" charset="0"/>
                <a:ea typeface="굴림" charset="-127"/>
              </a:endParaRPr>
            </a:p>
          </p:txBody>
        </p:sp>
        <p:sp>
          <p:nvSpPr>
            <p:cNvPr id="65" name="Rectangle 141"/>
            <p:cNvSpPr>
              <a:spLocks noChangeArrowheads="1"/>
            </p:cNvSpPr>
            <p:nvPr/>
          </p:nvSpPr>
          <p:spPr bwMode="auto">
            <a:xfrm>
              <a:off x="94" y="684"/>
              <a:ext cx="1554" cy="141"/>
            </a:xfrm>
            <a:prstGeom prst="rect">
              <a:avLst/>
            </a:prstGeom>
            <a:noFill/>
            <a:ln>
              <a:noFill/>
            </a:ln>
            <a:effectLst/>
            <a:extLst>
              <a:ext uri="{909E8E84-426E-40DD-AFC4-6F175D3DCCD1}">
                <a14:hiddenFill xmlns:a14="http://schemas.microsoft.com/office/drawing/2010/main">
                  <a:gradFill rotWithShape="1">
                    <a:gsLst>
                      <a:gs pos="0">
                        <a:srgbClr val="333399">
                          <a:gamma/>
                          <a:tint val="0"/>
                          <a:invGamma/>
                        </a:srgbClr>
                      </a:gs>
                      <a:gs pos="100000">
                        <a:srgbClr val="333399"/>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ko-KR" sz="1400">
                <a:latin typeface="Trebuchet MS" pitchFamily="34" charset="0"/>
                <a:ea typeface="굴림" charset="-127"/>
              </a:endParaRPr>
            </a:p>
          </p:txBody>
        </p:sp>
      </p:grpSp>
      <p:sp>
        <p:nvSpPr>
          <p:cNvPr id="5" name="슬라이드 번호 개체 틀 4"/>
          <p:cNvSpPr>
            <a:spLocks noGrp="1"/>
          </p:cNvSpPr>
          <p:nvPr>
            <p:ph type="sldNum" sz="quarter" idx="11"/>
          </p:nvPr>
        </p:nvSpPr>
        <p:spPr/>
        <p:txBody>
          <a:bodyPr/>
          <a:lstStyle/>
          <a:p>
            <a:fld id="{BFF05FFC-9FDC-4690-906A-8CD2B86F6471}" type="slidenum">
              <a:rPr lang="ko-KR" altLang="en-US" smtClean="0">
                <a:solidFill>
                  <a:srgbClr val="000000"/>
                </a:solidFill>
              </a:rPr>
              <a:pPr/>
              <a:t>85</a:t>
            </a:fld>
            <a:endParaRPr lang="en-US" altLang="ko-KR">
              <a:solidFill>
                <a:srgbClr val="000000"/>
              </a:solidFill>
            </a:endParaRPr>
          </a:p>
        </p:txBody>
      </p:sp>
      <p:sp>
        <p:nvSpPr>
          <p:cNvPr id="6" name="날짜 개체 틀 5"/>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7" name="바닥글 개체 틀 6"/>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0521775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8632"/>
            <a:ext cx="1613647" cy="6858000"/>
          </a:xfrm>
          <a:prstGeom prst="rect">
            <a:avLst/>
          </a:prstGeom>
        </p:spPr>
      </p:pic>
      <p:sp>
        <p:nvSpPr>
          <p:cNvPr id="7" name="제목 6"/>
          <p:cNvSpPr>
            <a:spLocks noGrp="1"/>
          </p:cNvSpPr>
          <p:nvPr>
            <p:ph type="title"/>
          </p:nvPr>
        </p:nvSpPr>
        <p:spPr/>
        <p:txBody>
          <a:bodyPr/>
          <a:lstStyle/>
          <a:p>
            <a:r>
              <a:rPr lang="en-US" altLang="ko-KR" dirty="0" smtClean="0"/>
              <a:t>Example of CMOS fabrication process</a:t>
            </a:r>
            <a:endParaRPr lang="ko-KR" altLang="en-US" dirty="0"/>
          </a:p>
        </p:txBody>
      </p:sp>
      <p:sp>
        <p:nvSpPr>
          <p:cNvPr id="4" name="직사각형 3"/>
          <p:cNvSpPr/>
          <p:nvPr/>
        </p:nvSpPr>
        <p:spPr>
          <a:xfrm>
            <a:off x="5465567" y="2934236"/>
            <a:ext cx="3672408" cy="646331"/>
          </a:xfrm>
          <a:prstGeom prst="rect">
            <a:avLst/>
          </a:prstGeom>
        </p:spPr>
        <p:txBody>
          <a:bodyPr wrap="square">
            <a:spAutoFit/>
          </a:bodyPr>
          <a:lstStyle/>
          <a:p>
            <a:pPr algn="ctr"/>
            <a:r>
              <a:rPr lang="en-US" altLang="ko-KR" sz="1800" dirty="0" smtClean="0"/>
              <a:t>From</a:t>
            </a:r>
          </a:p>
          <a:p>
            <a:pPr algn="ctr"/>
            <a:r>
              <a:rPr lang="en-US" altLang="ko-KR" sz="1800" dirty="0" smtClean="0"/>
              <a:t>https</a:t>
            </a:r>
            <a:r>
              <a:rPr lang="en-US" altLang="ko-KR" sz="1800" dirty="0"/>
              <a:t>://en.wikipedia.org/wiki/CMOS</a:t>
            </a:r>
            <a:endParaRPr lang="ko-KR" altLang="en-US" sz="1800" dirty="0"/>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86</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4575889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Absorption Coefficient</a:t>
            </a:r>
            <a:endParaRPr lang="ko-KR" altLang="en-US" dirty="0"/>
          </a:p>
        </p:txBody>
      </p:sp>
      <p:pic>
        <p:nvPicPr>
          <p:cNvPr id="5" name="내용 개체 틀 3" descr="9-5.jpg"/>
          <p:cNvPicPr>
            <a:picLocks noChangeAspect="1"/>
          </p:cNvPicPr>
          <p:nvPr/>
        </p:nvPicPr>
        <p:blipFill>
          <a:blip r:embed="rId2" cstate="print"/>
          <a:stretch>
            <a:fillRect/>
          </a:stretch>
        </p:blipFill>
        <p:spPr bwMode="auto">
          <a:xfrm>
            <a:off x="1907704" y="836712"/>
            <a:ext cx="5295441" cy="5270224"/>
          </a:xfrm>
          <a:prstGeom prst="rect">
            <a:avLst/>
          </a:prstGeom>
          <a:noFill/>
          <a:ln w="9525">
            <a:noFill/>
            <a:miter lim="800000"/>
            <a:headEnd/>
            <a:tailEnd/>
          </a:ln>
        </p:spPr>
      </p:pic>
      <p:sp>
        <p:nvSpPr>
          <p:cNvPr id="6" name="TextBox 5"/>
          <p:cNvSpPr txBox="1"/>
          <p:nvPr/>
        </p:nvSpPr>
        <p:spPr>
          <a:xfrm>
            <a:off x="5630388" y="6027003"/>
            <a:ext cx="3508076" cy="830997"/>
          </a:xfrm>
          <a:prstGeom prst="rect">
            <a:avLst/>
          </a:prstGeom>
          <a:noFill/>
        </p:spPr>
        <p:txBody>
          <a:bodyPr wrap="none" rtlCol="0">
            <a:spAutoFit/>
          </a:bodyPr>
          <a:lstStyle/>
          <a:p>
            <a:r>
              <a:rPr lang="en-US" altLang="ko-KR" sz="1600" i="1" dirty="0" smtClean="0"/>
              <a:t>From ‘Semiconductor Devices</a:t>
            </a:r>
          </a:p>
          <a:p>
            <a:r>
              <a:rPr lang="en-US" altLang="ko-KR" sz="1600" i="1" dirty="0" smtClean="0"/>
              <a:t>Physics and Technology Second Edition’</a:t>
            </a:r>
          </a:p>
          <a:p>
            <a:r>
              <a:rPr lang="en-US" altLang="ko-KR" sz="1600" i="1" dirty="0" smtClean="0"/>
              <a:t>by S.M. Sze</a:t>
            </a:r>
            <a:endParaRPr lang="ko-KR" altLang="en-US" sz="1600" i="1" dirty="0"/>
          </a:p>
        </p:txBody>
      </p:sp>
      <p:sp>
        <p:nvSpPr>
          <p:cNvPr id="8" name="슬라이드 번호 개체 틀 7"/>
          <p:cNvSpPr>
            <a:spLocks noGrp="1"/>
          </p:cNvSpPr>
          <p:nvPr>
            <p:ph type="sldNum" sz="quarter" idx="11"/>
          </p:nvPr>
        </p:nvSpPr>
        <p:spPr/>
        <p:txBody>
          <a:bodyPr/>
          <a:lstStyle/>
          <a:p>
            <a:fld id="{BFF05FFC-9FDC-4690-906A-8CD2B86F6471}" type="slidenum">
              <a:rPr lang="ko-KR" altLang="en-US" smtClean="0">
                <a:solidFill>
                  <a:srgbClr val="000000"/>
                </a:solidFill>
              </a:rPr>
              <a:pPr/>
              <a:t>87</a:t>
            </a:fld>
            <a:endParaRPr lang="en-US" altLang="ko-KR">
              <a:solidFill>
                <a:srgbClr val="000000"/>
              </a:solidFill>
            </a:endParaRPr>
          </a:p>
        </p:txBody>
      </p:sp>
      <p:sp>
        <p:nvSpPr>
          <p:cNvPr id="9" name="날짜 개체 틀 8"/>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10" name="바닥글 개체 틀 9"/>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2584535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title"/>
          </p:nvPr>
        </p:nvSpPr>
        <p:spPr/>
        <p:txBody>
          <a:bodyPr/>
          <a:lstStyle/>
          <a:p>
            <a:r>
              <a:rPr lang="en-US" altLang="ko-KR" dirty="0" smtClean="0"/>
              <a:t>References for the plots in Page 8</a:t>
            </a:r>
            <a:endParaRPr lang="ko-KR" altLang="en-US" dirty="0"/>
          </a:p>
        </p:txBody>
      </p:sp>
      <p:sp>
        <p:nvSpPr>
          <p:cNvPr id="2" name="내용 개체 틀 1"/>
          <p:cNvSpPr>
            <a:spLocks noGrp="1"/>
          </p:cNvSpPr>
          <p:nvPr>
            <p:ph idx="1"/>
          </p:nvPr>
        </p:nvSpPr>
        <p:spPr/>
        <p:txBody>
          <a:bodyPr/>
          <a:lstStyle/>
          <a:p>
            <a:pPr marL="457200" indent="-457200">
              <a:buFont typeface="+mj-lt"/>
              <a:buAutoNum type="alphaUcPeriod"/>
            </a:pPr>
            <a:r>
              <a:rPr lang="en-US" altLang="ko-KR" dirty="0" smtClean="0"/>
              <a:t>Sze</a:t>
            </a:r>
            <a:r>
              <a:rPr lang="en-US" altLang="ko-KR" dirty="0"/>
              <a:t>, S. M., </a:t>
            </a:r>
            <a:r>
              <a:rPr lang="en-US" altLang="ko-KR" i="1" dirty="0"/>
              <a:t>Physics of Semiconductor Devices,</a:t>
            </a:r>
            <a:r>
              <a:rPr lang="en-US" altLang="ko-KR" dirty="0"/>
              <a:t> John Wiley and Sons, N.Y., </a:t>
            </a:r>
            <a:r>
              <a:rPr lang="en-US" altLang="ko-KR" dirty="0" smtClean="0"/>
              <a:t>1981; </a:t>
            </a:r>
            <a:r>
              <a:rPr lang="en-US" altLang="ko-KR" dirty="0" err="1" smtClean="0"/>
              <a:t>Jellison</a:t>
            </a:r>
            <a:r>
              <a:rPr lang="en-US" altLang="ko-KR" dirty="0"/>
              <a:t>, Jr., G. E. and F. A. </a:t>
            </a:r>
            <a:r>
              <a:rPr lang="en-US" altLang="ko-KR" dirty="0" err="1"/>
              <a:t>Modine</a:t>
            </a:r>
            <a:r>
              <a:rPr lang="en-US" altLang="ko-KR" dirty="0"/>
              <a:t>, </a:t>
            </a:r>
            <a:r>
              <a:rPr lang="en-US" altLang="ko-KR" i="1" dirty="0"/>
              <a:t>Appl. Phys. Lett-</a:t>
            </a:r>
            <a:r>
              <a:rPr lang="en-US" altLang="ko-KR" dirty="0"/>
              <a:t> 41, 2 (1982) 180-182</a:t>
            </a:r>
            <a:r>
              <a:rPr lang="en-US" altLang="ko-KR" dirty="0" smtClean="0"/>
              <a:t>.</a:t>
            </a:r>
          </a:p>
          <a:p>
            <a:pPr marL="457200" indent="-457200">
              <a:buFont typeface="+mj-lt"/>
              <a:buAutoNum type="alphaUcPeriod"/>
            </a:pPr>
            <a:r>
              <a:rPr lang="en-US" altLang="ko-KR" dirty="0"/>
              <a:t>X-RAY DATA BOOKLET, </a:t>
            </a:r>
            <a:r>
              <a:rPr lang="en-US" altLang="ko-KR" dirty="0" smtClean="0"/>
              <a:t>Lawrence </a:t>
            </a:r>
            <a:r>
              <a:rPr lang="en-US" altLang="ko-KR" dirty="0"/>
              <a:t>Berkeley National Laboratory  </a:t>
            </a:r>
            <a:endParaRPr lang="en-US" altLang="ko-KR" dirty="0" smtClean="0"/>
          </a:p>
          <a:p>
            <a:pPr marL="457200" indent="-457200">
              <a:buFont typeface="+mj-lt"/>
              <a:buAutoNum type="alphaUcPeriod"/>
            </a:pPr>
            <a:r>
              <a:rPr lang="en-US" altLang="ko-KR" dirty="0" err="1"/>
              <a:t>Durini</a:t>
            </a:r>
            <a:r>
              <a:rPr lang="en-US" altLang="ko-KR" dirty="0"/>
              <a:t> (Editor), “High Performance Silicon Imaging: Fundamentals and Applications of CMOS </a:t>
            </a:r>
            <a:r>
              <a:rPr lang="en-US" altLang="ko-KR" dirty="0" smtClean="0"/>
              <a:t>and CCD </a:t>
            </a:r>
            <a:r>
              <a:rPr lang="en-US" altLang="ko-KR" dirty="0"/>
              <a:t>Sensors”, Woodhead Publishing, 2014 Particularly: Chapter 10 (p286) by R. </a:t>
            </a:r>
            <a:r>
              <a:rPr lang="en-US" altLang="ko-KR" dirty="0" err="1"/>
              <a:t>Turchetta</a:t>
            </a:r>
            <a:r>
              <a:rPr lang="en-US" altLang="ko-KR" dirty="0"/>
              <a:t>, STFC, UK</a:t>
            </a:r>
            <a:endParaRPr lang="ko-KR" altLang="en-US" dirty="0"/>
          </a:p>
        </p:txBody>
      </p:sp>
      <p:sp>
        <p:nvSpPr>
          <p:cNvPr id="6" name="슬라이드 번호 개체 틀 5"/>
          <p:cNvSpPr>
            <a:spLocks noGrp="1"/>
          </p:cNvSpPr>
          <p:nvPr>
            <p:ph type="sldNum" sz="quarter" idx="11"/>
          </p:nvPr>
        </p:nvSpPr>
        <p:spPr/>
        <p:txBody>
          <a:bodyPr/>
          <a:lstStyle/>
          <a:p>
            <a:fld id="{BFF05FFC-9FDC-4690-906A-8CD2B86F6471}" type="slidenum">
              <a:rPr lang="ko-KR" altLang="en-US" smtClean="0">
                <a:solidFill>
                  <a:srgbClr val="000000"/>
                </a:solidFill>
              </a:rPr>
              <a:pPr/>
              <a:t>9</a:t>
            </a:fld>
            <a:endParaRPr lang="en-US" altLang="ko-KR">
              <a:solidFill>
                <a:srgbClr val="000000"/>
              </a:solidFill>
            </a:endParaRPr>
          </a:p>
        </p:txBody>
      </p:sp>
      <p:sp>
        <p:nvSpPr>
          <p:cNvPr id="7" name="날짜 개체 틀 6"/>
          <p:cNvSpPr>
            <a:spLocks noGrp="1"/>
          </p:cNvSpPr>
          <p:nvPr>
            <p:ph type="dt" sz="half" idx="10"/>
          </p:nvPr>
        </p:nvSpPr>
        <p:spPr/>
        <p:txBody>
          <a:bodyPr/>
          <a:lstStyle/>
          <a:p>
            <a:r>
              <a:rPr lang="en-US" altLang="ko-KR" smtClean="0">
                <a:solidFill>
                  <a:srgbClr val="000000"/>
                </a:solidFill>
              </a:rPr>
              <a:t>2022-01-17</a:t>
            </a:r>
            <a:endParaRPr lang="en-US" altLang="ko-KR">
              <a:solidFill>
                <a:srgbClr val="000000"/>
              </a:solidFill>
            </a:endParaRPr>
          </a:p>
        </p:txBody>
      </p:sp>
      <p:sp>
        <p:nvSpPr>
          <p:cNvPr id="8" name="바닥글 개체 틀 7"/>
          <p:cNvSpPr>
            <a:spLocks noGrp="1"/>
          </p:cNvSpPr>
          <p:nvPr>
            <p:ph type="ftr" sz="quarter" idx="12"/>
          </p:nvPr>
        </p:nvSpPr>
        <p:spPr/>
        <p:txBody>
          <a:bodyPr/>
          <a:lstStyle/>
          <a:p>
            <a:r>
              <a:rPr lang="en-US" altLang="ko-KR" smtClean="0">
                <a:solidFill>
                  <a:srgbClr val="000000"/>
                </a:solidFill>
              </a:rPr>
              <a:t>SPDAK2022</a:t>
            </a:r>
            <a:endParaRPr lang="en-US" altLang="ko-KR">
              <a:solidFill>
                <a:srgbClr val="000000"/>
              </a:solidFill>
            </a:endParaRPr>
          </a:p>
        </p:txBody>
      </p:sp>
    </p:spTree>
    <p:extLst>
      <p:ext uri="{BB962C8B-B14F-4D97-AF65-F5344CB8AC3E}">
        <p14:creationId xmlns:p14="http://schemas.microsoft.com/office/powerpoint/2010/main" val="3863552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기본 디자인">
  <a:themeElements>
    <a:clrScheme name="7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기본 디자인">
      <a:majorFont>
        <a:latin typeface="Comic Sans MS"/>
        <a:ea typeface="굴림"/>
        <a:cs typeface=""/>
      </a:majorFont>
      <a:minorFont>
        <a:latin typeface="Comic Sans MS"/>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20485</TotalTime>
  <Words>3175</Words>
  <Application>Microsoft Office PowerPoint</Application>
  <PresentationFormat>화면 슬라이드 쇼(4:3)</PresentationFormat>
  <Paragraphs>856</Paragraphs>
  <Slides>87</Slides>
  <Notes>9</Notes>
  <HiddenSlides>0</HiddenSlides>
  <MMClips>0</MMClips>
  <ScaleCrop>false</ScaleCrop>
  <HeadingPairs>
    <vt:vector size="6" baseType="variant">
      <vt:variant>
        <vt:lpstr>테마</vt:lpstr>
      </vt:variant>
      <vt:variant>
        <vt:i4>4</vt:i4>
      </vt:variant>
      <vt:variant>
        <vt:lpstr>포함된 OLE 서버</vt:lpstr>
      </vt:variant>
      <vt:variant>
        <vt:i4>2</vt:i4>
      </vt:variant>
      <vt:variant>
        <vt:lpstr>슬라이드 제목</vt:lpstr>
      </vt:variant>
      <vt:variant>
        <vt:i4>87</vt:i4>
      </vt:variant>
    </vt:vector>
  </HeadingPairs>
  <TitlesOfParts>
    <vt:vector size="93" baseType="lpstr">
      <vt:lpstr>디자인 사용자 지정</vt:lpstr>
      <vt:lpstr>1_디자인 사용자 지정</vt:lpstr>
      <vt:lpstr>2_디자인 사용자 지정</vt:lpstr>
      <vt:lpstr>7_기본 디자인</vt:lpstr>
      <vt:lpstr>비트맵 이미지</vt:lpstr>
      <vt:lpstr>Equation</vt:lpstr>
      <vt:lpstr>The basics of silicon detectors  for radiation detection</vt:lpstr>
      <vt:lpstr>Outline</vt:lpstr>
      <vt:lpstr>1. Introduction</vt:lpstr>
      <vt:lpstr>Examples of Silicon Detectors for Charged Particle Detection</vt:lpstr>
      <vt:lpstr>Examples of Silicon Detectors for photon detections</vt:lpstr>
      <vt:lpstr>Interaction of charged particles with silicon</vt:lpstr>
      <vt:lpstr>Energy loss by ionization</vt:lpstr>
      <vt:lpstr>Interaction of photons with silicon</vt:lpstr>
      <vt:lpstr>References for the plots in Page 8</vt:lpstr>
      <vt:lpstr>2. Properties of silicon</vt:lpstr>
      <vt:lpstr>Band &amp; bandgap</vt:lpstr>
      <vt:lpstr>Indirect vs Direct  Bandgap Semiconductors</vt:lpstr>
      <vt:lpstr>Why Silicon?</vt:lpstr>
      <vt:lpstr>Intrinsic Si semiconductor</vt:lpstr>
      <vt:lpstr>Impurities</vt:lpstr>
      <vt:lpstr>Doping: acceptors &amp; donors</vt:lpstr>
      <vt:lpstr>Effect of doping</vt:lpstr>
      <vt:lpstr>3. Silicon detectors for charged particle detection</vt:lpstr>
      <vt:lpstr>p-n junction (fundamental structure)</vt:lpstr>
      <vt:lpstr>p-n junction</vt:lpstr>
      <vt:lpstr>Depletion depth </vt:lpstr>
      <vt:lpstr>p-n junction reverse bias characteristics</vt:lpstr>
      <vt:lpstr>PIN Diode</vt:lpstr>
      <vt:lpstr>When a charged particle traverses  the depletion zone</vt:lpstr>
      <vt:lpstr>Silicon pixel sensor</vt:lpstr>
      <vt:lpstr>C-V measurement for a single pixel</vt:lpstr>
      <vt:lpstr>I-V measurement for a single pixel</vt:lpstr>
      <vt:lpstr>dE/dx is of random nature:  if Gaussian distribution</vt:lpstr>
      <vt:lpstr>dE/dx is of random nature:  Landau Distribution</vt:lpstr>
      <vt:lpstr>dE/dx is of random nature:  if Landau distribution</vt:lpstr>
      <vt:lpstr>dE/dx is of random nature:  if Gaussian convoluted Landau distribution</vt:lpstr>
      <vt:lpstr> dE/dx is of random nature:  if Hans Bichsel’s Straggling function </vt:lpstr>
      <vt:lpstr>90Sr source test for a single pixel</vt:lpstr>
      <vt:lpstr>Signal as a function of bias voltage</vt:lpstr>
      <vt:lpstr>Depletion depth vs. bias voltage  </vt:lpstr>
      <vt:lpstr>wdE/dx =  σ_G/√V vs. ∜V </vt:lpstr>
      <vt:lpstr>Pedestal width vs. bias voltage</vt:lpstr>
      <vt:lpstr>Silicon Pixel Sensor &amp; Ladder for SCD </vt:lpstr>
      <vt:lpstr>Heavy Ion Beam Test  of 4-layer prototype @ CERN</vt:lpstr>
      <vt:lpstr>Prototype Performance:  Response to Heavy Ions</vt:lpstr>
      <vt:lpstr>Prototype Performance:  Charge Resolution of Fe as a func. of layer</vt:lpstr>
      <vt:lpstr>Silicon Charge Detector (design, fabrication &amp; assembly</vt:lpstr>
      <vt:lpstr>Silicon Charge Detector (specification)</vt:lpstr>
      <vt:lpstr>ISS-CREAM payload</vt:lpstr>
      <vt:lpstr>ISS-CREAM  @ GSFC before TVAC test (July 22-25, 2015) </vt:lpstr>
      <vt:lpstr>ISS-CREAM in space operation</vt:lpstr>
      <vt:lpstr>SCD performance: standalone tracking </vt:lpstr>
      <vt:lpstr>SCD performance: charge measurement</vt:lpstr>
      <vt:lpstr>4. Silicon detectors for  photon detection</vt:lpstr>
      <vt:lpstr>CCD (Charge Coupled Device) sensor </vt:lpstr>
      <vt:lpstr>CCD analogy </vt:lpstr>
      <vt:lpstr>CCD inventors  (winners of Nobel prize in physics in 2010)</vt:lpstr>
      <vt:lpstr>CCD application in Astronomy/Astrophysics</vt:lpstr>
      <vt:lpstr>CMOS sensor</vt:lpstr>
      <vt:lpstr>A pixel in CMOS sensor</vt:lpstr>
      <vt:lpstr>Layout of typical CMOS sensor</vt:lpstr>
      <vt:lpstr>CCD &amp; CMOS summary</vt:lpstr>
      <vt:lpstr>Photomultiplier</vt:lpstr>
      <vt:lpstr>Photomultiplier Tubes (PMTs)</vt:lpstr>
      <vt:lpstr>20 inch World largest PMT</vt:lpstr>
      <vt:lpstr>SiPM</vt:lpstr>
      <vt:lpstr>Geiger Mode</vt:lpstr>
      <vt:lpstr>SiPM</vt:lpstr>
      <vt:lpstr>Analog Signal</vt:lpstr>
      <vt:lpstr> Photon Counting Capability</vt:lpstr>
      <vt:lpstr>다화소용 8 x 8 픽셀 어레이 소자</vt:lpstr>
      <vt:lpstr>1024 화소 배열</vt:lpstr>
      <vt:lpstr>16개의 8 x 8 SiPM 픽셀 어레이로 구성된 다화소 (1024-ch)</vt:lpstr>
      <vt:lpstr>1024-ch SiPM + 신호처리장치 + Pinhole</vt:lpstr>
      <vt:lpstr>Image Test</vt:lpstr>
      <vt:lpstr>Image Test</vt:lpstr>
      <vt:lpstr>5. Radiation Damages  in silicon detectors</vt:lpstr>
      <vt:lpstr>Bulk damage</vt:lpstr>
      <vt:lpstr>Surface damage</vt:lpstr>
      <vt:lpstr>Radiation damages: two types</vt:lpstr>
      <vt:lpstr>6. Backgrounds in silicon detectors</vt:lpstr>
      <vt:lpstr>Leakage current or Dark current in silicon</vt:lpstr>
      <vt:lpstr>Optical Cross-Talks Background in SiPM</vt:lpstr>
      <vt:lpstr>Manifestation of After-Pulses in SiPM</vt:lpstr>
      <vt:lpstr>Manifestation of After-Pulses in SiPM</vt:lpstr>
      <vt:lpstr>5. Summary</vt:lpstr>
      <vt:lpstr>Summary</vt:lpstr>
      <vt:lpstr>Back-up slides</vt:lpstr>
      <vt:lpstr>Sand to silicon wafer</vt:lpstr>
      <vt:lpstr>Recipe for fabrication process</vt:lpstr>
      <vt:lpstr>Example of CMOS fabrication process</vt:lpstr>
      <vt:lpstr>Absorption Coefficient</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evt</dc:creator>
  <cp:lastModifiedBy>Jik Lee</cp:lastModifiedBy>
  <cp:revision>557</cp:revision>
  <cp:lastPrinted>2003-03-29T20:48:07Z</cp:lastPrinted>
  <dcterms:created xsi:type="dcterms:W3CDTF">2000-08-24T14:15:17Z</dcterms:created>
  <dcterms:modified xsi:type="dcterms:W3CDTF">2022-01-16T23:08:14Z</dcterms:modified>
</cp:coreProperties>
</file>