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"/>
  </p:notesMasterIdLst>
  <p:sldIdLst>
    <p:sldId id="257" r:id="rId2"/>
  </p:sldIdLst>
  <p:sldSz cx="32399288" cy="43200638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6158" autoAdjust="0"/>
  </p:normalViewPr>
  <p:slideViewPr>
    <p:cSldViewPr snapToGrid="0">
      <p:cViewPr>
        <p:scale>
          <a:sx n="25" d="100"/>
          <a:sy n="25" d="100"/>
        </p:scale>
        <p:origin x="60" y="-16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482A-5F91-4B88-AF96-0367789A62C1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54250" y="1279525"/>
            <a:ext cx="25908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623BB-03ED-4CD6-8CEF-BA4BBAFF3F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3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23BB-03ED-4CD6-8CEF-BA4BBAFF3FB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58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3017" y="3754506"/>
            <a:ext cx="26611444" cy="20245855"/>
          </a:xfrm>
        </p:spPr>
        <p:txBody>
          <a:bodyPr anchor="b">
            <a:normAutofit/>
          </a:bodyPr>
          <a:lstStyle>
            <a:lvl1pPr algn="ctr">
              <a:defRPr sz="14173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3017" y="24480361"/>
            <a:ext cx="26611444" cy="13978840"/>
          </a:xfrm>
        </p:spPr>
        <p:txBody>
          <a:bodyPr anchor="t">
            <a:normAutofit/>
          </a:bodyPr>
          <a:lstStyle>
            <a:lvl1pPr marL="0" indent="0" algn="ctr">
              <a:buNone/>
              <a:defRPr sz="6378">
                <a:solidFill>
                  <a:schemeClr val="tx1"/>
                </a:solidFill>
              </a:defRPr>
            </a:lvl1pPr>
            <a:lvl2pPr marL="161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3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47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099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1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61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542" y="27575119"/>
            <a:ext cx="26265983" cy="5716651"/>
          </a:xfrm>
        </p:spPr>
        <p:txBody>
          <a:bodyPr anchor="b">
            <a:normAutofit/>
          </a:bodyPr>
          <a:lstStyle>
            <a:lvl1pPr algn="l">
              <a:defRPr sz="708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51545" y="6275293"/>
            <a:ext cx="25870630" cy="1877902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542" y="33291767"/>
            <a:ext cx="26265983" cy="5146974"/>
          </a:xfrm>
        </p:spPr>
        <p:txBody>
          <a:bodyPr>
            <a:normAutofit/>
          </a:bodyPr>
          <a:lstStyle>
            <a:lvl1pPr marL="0" indent="0">
              <a:buNone/>
              <a:defRPr sz="4960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1544" y="38938178"/>
            <a:ext cx="18911199" cy="2300034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51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91" y="3754499"/>
            <a:ext cx="26614874" cy="19765848"/>
          </a:xfrm>
        </p:spPr>
        <p:txBody>
          <a:bodyPr anchor="ctr">
            <a:normAutofit/>
          </a:bodyPr>
          <a:lstStyle>
            <a:lvl1pPr algn="l">
              <a:defRPr sz="9921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9591" y="27360404"/>
            <a:ext cx="26614874" cy="11078337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8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68603" y="5419141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346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51906" y="18809241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346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200" y="3754503"/>
            <a:ext cx="24710888" cy="19175584"/>
          </a:xfrm>
        </p:spPr>
        <p:txBody>
          <a:bodyPr anchor="ctr">
            <a:normAutofit/>
          </a:bodyPr>
          <a:lstStyle>
            <a:lvl1pPr algn="l">
              <a:defRPr sz="9921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51841" y="22996283"/>
            <a:ext cx="23495607" cy="240003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960"/>
            </a:lvl1pPr>
            <a:lvl2pPr marL="1619951" indent="0">
              <a:buFontTx/>
              <a:buNone/>
              <a:defRPr/>
            </a:lvl2pPr>
            <a:lvl3pPr marL="3239902" indent="0">
              <a:buFontTx/>
              <a:buNone/>
              <a:defRPr/>
            </a:lvl3pPr>
            <a:lvl4pPr marL="4859853" indent="0">
              <a:buFontTx/>
              <a:buNone/>
              <a:defRPr/>
            </a:lvl4pPr>
            <a:lvl5pPr marL="6479804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9593" y="29236375"/>
            <a:ext cx="26614871" cy="9120135"/>
          </a:xfrm>
        </p:spPr>
        <p:txBody>
          <a:bodyPr anchor="ctr">
            <a:normAutofit/>
          </a:bodyPr>
          <a:lstStyle>
            <a:lvl1pPr marL="0" indent="0" algn="l">
              <a:buNone/>
              <a:defRPr sz="6378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25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91" y="22699964"/>
            <a:ext cx="26617936" cy="9252420"/>
          </a:xfrm>
        </p:spPr>
        <p:txBody>
          <a:bodyPr anchor="b">
            <a:normAutofit/>
          </a:bodyPr>
          <a:lstStyle>
            <a:lvl1pPr algn="l">
              <a:defRPr sz="9921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9046" y="31952384"/>
            <a:ext cx="26617939" cy="6486357"/>
          </a:xfrm>
        </p:spPr>
        <p:txBody>
          <a:bodyPr anchor="t">
            <a:normAutofit/>
          </a:bodyPr>
          <a:lstStyle>
            <a:lvl1pPr marL="0" indent="0" algn="l">
              <a:buNone/>
              <a:defRPr sz="6378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26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8603" y="474873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8346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47421" y="18138838"/>
            <a:ext cx="1620386" cy="3683683"/>
          </a:xfrm>
          <a:prstGeom prst="rect">
            <a:avLst/>
          </a:prstGeom>
        </p:spPr>
        <p:txBody>
          <a:bodyPr vert="horz" lIns="323993" tIns="161996" rIns="323993" bIns="16199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8346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200" y="3754503"/>
            <a:ext cx="24710888" cy="17917550"/>
          </a:xfrm>
        </p:spPr>
        <p:txBody>
          <a:bodyPr anchor="ctr">
            <a:normAutofit/>
          </a:bodyPr>
          <a:lstStyle>
            <a:lvl1pPr algn="l">
              <a:defRPr sz="9921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99591" y="24480362"/>
            <a:ext cx="26617936" cy="66373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7086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9591" y="31117701"/>
            <a:ext cx="26617936" cy="7321040"/>
          </a:xfrm>
        </p:spPr>
        <p:txBody>
          <a:bodyPr anchor="t">
            <a:normAutofit/>
          </a:bodyPr>
          <a:lstStyle>
            <a:lvl1pPr marL="0" indent="0" algn="l">
              <a:buNone/>
              <a:defRPr sz="5669">
                <a:solidFill>
                  <a:schemeClr val="tx1"/>
                </a:solidFill>
              </a:defRPr>
            </a:lvl1pPr>
            <a:lvl2pPr marL="161995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08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89" y="3754503"/>
            <a:ext cx="26614871" cy="1736581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9921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99589" y="23199974"/>
            <a:ext cx="26614871" cy="66097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504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9591" y="29809725"/>
            <a:ext cx="26614867" cy="8629016"/>
          </a:xfrm>
        </p:spPr>
        <p:txBody>
          <a:bodyPr anchor="t">
            <a:normAutofit/>
          </a:bodyPr>
          <a:lstStyle>
            <a:lvl1pPr marL="0" indent="0" algn="l">
              <a:buNone/>
              <a:defRPr sz="5669">
                <a:solidFill>
                  <a:schemeClr val="tx1"/>
                </a:solidFill>
              </a:defRPr>
            </a:lvl1pPr>
            <a:lvl2pPr marL="1619951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00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99593" y="3754499"/>
            <a:ext cx="26614871" cy="826771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196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14203" y="3754500"/>
            <a:ext cx="6300258" cy="3468424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9593" y="3754500"/>
            <a:ext cx="19927607" cy="34684241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9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28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017" y="20603130"/>
            <a:ext cx="26611444" cy="11485555"/>
          </a:xfrm>
        </p:spPr>
        <p:txBody>
          <a:bodyPr anchor="b">
            <a:normAutofit/>
          </a:bodyPr>
          <a:lstStyle>
            <a:lvl1pPr algn="r">
              <a:defRPr sz="9921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3017" y="32150459"/>
            <a:ext cx="26611444" cy="6288282"/>
          </a:xfrm>
        </p:spPr>
        <p:txBody>
          <a:bodyPr anchor="t">
            <a:normAutofit/>
          </a:bodyPr>
          <a:lstStyle>
            <a:lvl1pPr marL="0" indent="0" algn="r">
              <a:buNone/>
              <a:defRPr sz="6378">
                <a:solidFill>
                  <a:schemeClr val="tx1"/>
                </a:solidFill>
              </a:defRPr>
            </a:lvl1pPr>
            <a:lvl2pPr marL="1619951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06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9593" y="12982230"/>
            <a:ext cx="13057058" cy="25394586"/>
          </a:xfrm>
        </p:spPr>
        <p:txBody>
          <a:bodyPr>
            <a:normAutofit/>
          </a:bodyPr>
          <a:lstStyle>
            <a:lvl1pPr>
              <a:defRPr sz="5669"/>
            </a:lvl1pPr>
            <a:lvl2pPr>
              <a:defRPr sz="4960"/>
            </a:lvl2pPr>
            <a:lvl3pPr>
              <a:defRPr sz="4252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42641" y="12982226"/>
            <a:ext cx="13071819" cy="25394580"/>
          </a:xfrm>
        </p:spPr>
        <p:txBody>
          <a:bodyPr>
            <a:normAutofit/>
          </a:bodyPr>
          <a:lstStyle>
            <a:lvl1pPr>
              <a:defRPr sz="5669"/>
            </a:lvl1pPr>
            <a:lvl2pPr>
              <a:defRPr sz="4960"/>
            </a:lvl2pPr>
            <a:lvl3pPr>
              <a:defRPr sz="4252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02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9898" y="12982227"/>
            <a:ext cx="12036750" cy="4621145"/>
          </a:xfrm>
        </p:spPr>
        <p:txBody>
          <a:bodyPr anchor="b">
            <a:noAutofit/>
          </a:bodyPr>
          <a:lstStyle>
            <a:lvl1pPr marL="0" indent="0">
              <a:buNone/>
              <a:defRPr sz="7795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9593" y="17550039"/>
            <a:ext cx="13057058" cy="20888705"/>
          </a:xfrm>
        </p:spPr>
        <p:txBody>
          <a:bodyPr anchor="t">
            <a:normAutofit/>
          </a:bodyPr>
          <a:lstStyle>
            <a:lvl1pPr>
              <a:defRPr sz="5669"/>
            </a:lvl1pPr>
            <a:lvl2pPr>
              <a:defRPr sz="4960"/>
            </a:lvl2pPr>
            <a:lvl3pPr>
              <a:defRPr sz="4252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97787" y="12982230"/>
            <a:ext cx="12116675" cy="4567809"/>
          </a:xfrm>
        </p:spPr>
        <p:txBody>
          <a:bodyPr anchor="b">
            <a:noAutofit/>
          </a:bodyPr>
          <a:lstStyle>
            <a:lvl1pPr marL="0" indent="0">
              <a:buNone/>
              <a:defRPr sz="7795" b="0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93" y="17550039"/>
            <a:ext cx="13115334" cy="20888705"/>
          </a:xfrm>
        </p:spPr>
        <p:txBody>
          <a:bodyPr anchor="t">
            <a:normAutofit/>
          </a:bodyPr>
          <a:lstStyle>
            <a:lvl1pPr>
              <a:defRPr sz="5669"/>
            </a:lvl1pPr>
            <a:lvl2pPr>
              <a:defRPr sz="4960"/>
            </a:lvl2pPr>
            <a:lvl3pPr>
              <a:defRPr sz="4252"/>
            </a:lvl3pPr>
            <a:lvl4pPr>
              <a:defRPr sz="3898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1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21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2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44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93" y="11054828"/>
            <a:ext cx="9671326" cy="8640128"/>
          </a:xfrm>
        </p:spPr>
        <p:txBody>
          <a:bodyPr anchor="b">
            <a:normAutofit/>
          </a:bodyPr>
          <a:lstStyle>
            <a:lvl1pPr algn="l">
              <a:defRPr sz="7795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6515" y="3754503"/>
            <a:ext cx="15947947" cy="34684235"/>
          </a:xfrm>
        </p:spPr>
        <p:txBody>
          <a:bodyPr anchor="ctr">
            <a:normAutofit/>
          </a:bodyPr>
          <a:lstStyle>
            <a:lvl1pPr>
              <a:defRPr sz="6378"/>
            </a:lvl1pPr>
            <a:lvl2pPr>
              <a:defRPr sz="5669"/>
            </a:lvl2pPr>
            <a:lvl3pPr>
              <a:defRPr sz="4960"/>
            </a:lvl3pPr>
            <a:lvl4pPr>
              <a:defRPr sz="4252"/>
            </a:lvl4pPr>
            <a:lvl5pPr>
              <a:defRPr sz="3898"/>
            </a:lvl5pPr>
            <a:lvl6pPr>
              <a:defRPr sz="3898"/>
            </a:lvl6pPr>
            <a:lvl7pPr>
              <a:defRPr sz="3898"/>
            </a:lvl7pPr>
            <a:lvl8pPr>
              <a:defRPr sz="3898"/>
            </a:lvl8pPr>
            <a:lvl9pPr>
              <a:defRPr sz="3898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9593" y="19694955"/>
            <a:ext cx="9671326" cy="11520170"/>
          </a:xfrm>
        </p:spPr>
        <p:txBody>
          <a:bodyPr>
            <a:normAutofit/>
          </a:bodyPr>
          <a:lstStyle>
            <a:lvl1pPr marL="0" indent="0">
              <a:buNone/>
              <a:defRPr sz="5669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98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9593" y="11957776"/>
            <a:ext cx="15674548" cy="8640128"/>
          </a:xfrm>
        </p:spPr>
        <p:txBody>
          <a:bodyPr anchor="b">
            <a:normAutofit/>
          </a:bodyPr>
          <a:lstStyle>
            <a:lvl1pPr algn="l">
              <a:defRPr sz="8504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542475" y="-115202"/>
            <a:ext cx="8858293" cy="43488642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669"/>
            </a:lvl1pPr>
            <a:lvl2pPr marL="1619951" indent="0">
              <a:buNone/>
              <a:defRPr sz="5669"/>
            </a:lvl2pPr>
            <a:lvl3pPr marL="3239902" indent="0">
              <a:buNone/>
              <a:defRPr sz="5669"/>
            </a:lvl3pPr>
            <a:lvl4pPr marL="4859853" indent="0">
              <a:buNone/>
              <a:defRPr sz="5669"/>
            </a:lvl4pPr>
            <a:lvl5pPr marL="6479804" indent="0">
              <a:buNone/>
              <a:defRPr sz="5669"/>
            </a:lvl5pPr>
            <a:lvl6pPr marL="8099755" indent="0">
              <a:buNone/>
              <a:defRPr sz="5669"/>
            </a:lvl6pPr>
            <a:lvl7pPr marL="9719706" indent="0">
              <a:buNone/>
              <a:defRPr sz="5669"/>
            </a:lvl7pPr>
            <a:lvl8pPr marL="11339657" indent="0">
              <a:buNone/>
              <a:defRPr sz="5669"/>
            </a:lvl8pPr>
            <a:lvl9pPr marL="12959608" indent="0">
              <a:buNone/>
              <a:defRPr sz="566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5947" y="20597904"/>
            <a:ext cx="15674548" cy="11520170"/>
          </a:xfrm>
        </p:spPr>
        <p:txBody>
          <a:bodyPr>
            <a:normAutofit/>
          </a:bodyPr>
          <a:lstStyle>
            <a:lvl1pPr marL="0" indent="0">
              <a:buNone/>
              <a:defRPr sz="5669"/>
            </a:lvl1pPr>
            <a:lvl2pPr marL="1619951" indent="0">
              <a:buNone/>
              <a:defRPr sz="4252"/>
            </a:lvl2pPr>
            <a:lvl3pPr marL="3239902" indent="0">
              <a:buNone/>
              <a:defRPr sz="3543"/>
            </a:lvl3pPr>
            <a:lvl4pPr marL="4859853" indent="0">
              <a:buNone/>
              <a:defRPr sz="3189"/>
            </a:lvl4pPr>
            <a:lvl5pPr marL="6479804" indent="0">
              <a:buNone/>
              <a:defRPr sz="3189"/>
            </a:lvl5pPr>
            <a:lvl6pPr marL="8099755" indent="0">
              <a:buNone/>
              <a:defRPr sz="3189"/>
            </a:lvl6pPr>
            <a:lvl7pPr marL="9719706" indent="0">
              <a:buNone/>
              <a:defRPr sz="3189"/>
            </a:lvl7pPr>
            <a:lvl8pPr marL="11339657" indent="0">
              <a:buNone/>
              <a:defRPr sz="3189"/>
            </a:lvl8pPr>
            <a:lvl9pPr marL="12959608" indent="0">
              <a:buNone/>
              <a:defRPr sz="3189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28325" y="38938178"/>
            <a:ext cx="2545817" cy="2300034"/>
          </a:xfrm>
        </p:spPr>
        <p:txBody>
          <a:bodyPr/>
          <a:lstStyle/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9595" y="38938178"/>
            <a:ext cx="13128727" cy="2300034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431800" y="38938175"/>
            <a:ext cx="1081344" cy="2074046"/>
          </a:xfrm>
        </p:spPr>
        <p:txBody>
          <a:bodyPr/>
          <a:lstStyle/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53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9593" y="3754499"/>
            <a:ext cx="26614871" cy="826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9595" y="12982226"/>
            <a:ext cx="26614867" cy="2545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14203" y="38918751"/>
            <a:ext cx="456178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ED23A3-C9B0-48A7-8C04-70B6262F0A2E}" type="datetimeFigureOut">
              <a:rPr lang="ko-KR" altLang="en-US" smtClean="0"/>
              <a:t>2021-10-14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9593" y="38918751"/>
            <a:ext cx="1992760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052463" y="38918751"/>
            <a:ext cx="146506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894FFE-7736-44F6-B14C-10D14C2283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68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1619951" rtl="0" eaLnBrk="1" latinLnBrk="1" hangingPunct="1">
        <a:spcBef>
          <a:spcPct val="0"/>
        </a:spcBef>
        <a:buNone/>
        <a:defRPr sz="9921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1012469" indent="-1012469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637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2632420" indent="-1012469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5669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4252371" indent="-1012469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496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5467335" indent="-607482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496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7087286" indent="-607482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4252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8909731" indent="-809976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389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10529682" indent="-809976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389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12149633" indent="-809976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389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13769584" indent="-809976" algn="l" defTabSz="1619951" rtl="0" eaLnBrk="1" latinLnBrk="1" hangingPunct="1">
        <a:spcBef>
          <a:spcPct val="20000"/>
        </a:spcBef>
        <a:spcAft>
          <a:spcPts val="2126"/>
        </a:spcAft>
        <a:buClr>
          <a:schemeClr val="accent1"/>
        </a:buClr>
        <a:buSzPct val="100000"/>
        <a:buFont typeface="Arial"/>
        <a:buChar char="•"/>
        <a:defRPr sz="3898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1619951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5.w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6.bin"/><Relationship Id="rId5" Type="http://schemas.openxmlformats.org/officeDocument/2006/relationships/image" Target="../media/image9.gif"/><Relationship Id="rId15" Type="http://schemas.openxmlformats.org/officeDocument/2006/relationships/oleObject" Target="../embeddings/oleObject2.bin"/><Relationship Id="rId23" Type="http://schemas.openxmlformats.org/officeDocument/2006/relationships/image" Target="../media/image6.emf"/><Relationship Id="rId10" Type="http://schemas.openxmlformats.org/officeDocument/2006/relationships/image" Target="../media/image14.png"/><Relationship Id="rId19" Type="http://schemas.openxmlformats.org/officeDocument/2006/relationships/image" Target="../media/image17.emf"/><Relationship Id="rId4" Type="http://schemas.openxmlformats.org/officeDocument/2006/relationships/image" Target="../media/image8.png"/><Relationship Id="rId9" Type="http://schemas.openxmlformats.org/officeDocument/2006/relationships/image" Target="../media/image13.emf"/><Relationship Id="rId14" Type="http://schemas.openxmlformats.org/officeDocument/2006/relationships/image" Target="../media/image2.wmf"/><Relationship Id="rId22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64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12963112" y="8815057"/>
            <a:ext cx="11458988" cy="9705062"/>
          </a:xfrm>
          <a:prstGeom prst="roundRect">
            <a:avLst>
              <a:gd name="adj" fmla="val 37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96431" y="4830696"/>
            <a:ext cx="31809622" cy="3870851"/>
          </a:xfrm>
          <a:prstGeom prst="roundRect">
            <a:avLst>
              <a:gd name="adj" fmla="val 1150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lnSpc>
                <a:spcPct val="150000"/>
              </a:lnSpc>
            </a:pPr>
            <a:r>
              <a:rPr lang="en-US" altLang="ko-KR" sz="2800" b="1" dirty="0"/>
              <a:t>AB</a:t>
            </a:r>
            <a:r>
              <a:rPr lang="en-US" altLang="ko-KR" sz="2800" b="1" baseline="-25000" dirty="0"/>
              <a:t>2</a:t>
            </a:r>
            <a:r>
              <a:rPr lang="en-US" altLang="ko-KR" sz="2800" b="1" dirty="0"/>
              <a:t>0</a:t>
            </a:r>
            <a:r>
              <a:rPr lang="en-US" altLang="ko-KR" sz="2800" b="1" baseline="-25000" dirty="0"/>
              <a:t>4</a:t>
            </a:r>
            <a:r>
              <a:rPr lang="ko-KR" altLang="en-US" sz="2800" b="1" dirty="0"/>
              <a:t>형 산화물</a:t>
            </a:r>
            <a:r>
              <a:rPr lang="en-US" altLang="ko-KR" sz="2800" b="1" dirty="0"/>
              <a:t>(A</a:t>
            </a:r>
            <a:r>
              <a:rPr lang="ko-KR" altLang="en-US" sz="2800" b="1" dirty="0"/>
              <a:t>와</a:t>
            </a:r>
            <a:r>
              <a:rPr lang="en-US" altLang="ko-KR" sz="2800" b="1" dirty="0"/>
              <a:t> B</a:t>
            </a:r>
            <a:r>
              <a:rPr lang="ko-KR" altLang="en-US" sz="2800" b="1" dirty="0"/>
              <a:t>는 </a:t>
            </a:r>
            <a:r>
              <a:rPr lang="en-US" altLang="ko-KR" sz="2800" b="1" dirty="0"/>
              <a:t>2+ </a:t>
            </a:r>
            <a:r>
              <a:rPr lang="ko-KR" altLang="en-US" sz="2800" b="1" dirty="0"/>
              <a:t>또는 </a:t>
            </a:r>
            <a:r>
              <a:rPr lang="en-US" altLang="ko-KR" sz="2800" b="1" dirty="0"/>
              <a:t>3+</a:t>
            </a:r>
            <a:r>
              <a:rPr lang="ko-KR" altLang="en-US" sz="2800" b="1" dirty="0"/>
              <a:t> 금속이온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은</a:t>
            </a:r>
            <a:r>
              <a:rPr lang="en-US" altLang="ko-KR" sz="2800" b="1" dirty="0"/>
              <a:t> </a:t>
            </a:r>
            <a:r>
              <a:rPr lang="ko-KR" altLang="en-US" sz="2800" b="1" dirty="0" err="1"/>
              <a:t>스피넬</a:t>
            </a:r>
            <a:r>
              <a:rPr lang="en-US" altLang="ko-KR" sz="2800" b="1" dirty="0"/>
              <a:t>(spinel)</a:t>
            </a:r>
            <a:r>
              <a:rPr lang="ko-KR" altLang="en-US" sz="2800" b="1" dirty="0"/>
              <a:t> 구조를 가지며 자성체성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반도체성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유전체성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등 다양한 물리적 특성을 보인다</a:t>
            </a:r>
            <a:r>
              <a:rPr lang="en-US" altLang="ko-KR" sz="2800" b="1" dirty="0"/>
              <a:t>. </a:t>
            </a:r>
            <a:r>
              <a:rPr lang="ko-KR" altLang="en-US" sz="2800" b="1" dirty="0"/>
              <a:t>그 중에서 철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코발트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니켈 등의 </a:t>
            </a:r>
            <a:r>
              <a:rPr lang="en-US" altLang="ko-KR" sz="2800" b="1" dirty="0"/>
              <a:t>3d-</a:t>
            </a:r>
            <a:r>
              <a:rPr lang="ko-KR" altLang="en-US" sz="2800" b="1" dirty="0" err="1"/>
              <a:t>오비탈</a:t>
            </a:r>
            <a:r>
              <a:rPr lang="ko-KR" altLang="en-US" sz="2800" b="1" dirty="0"/>
              <a:t> 전이 금속 원소로 이루어진 </a:t>
            </a:r>
            <a:r>
              <a:rPr lang="ko-KR" altLang="en-US" sz="2800" b="1" dirty="0" err="1"/>
              <a:t>스피넬</a:t>
            </a:r>
            <a:r>
              <a:rPr lang="ko-KR" altLang="en-US" sz="2800" b="1" dirty="0"/>
              <a:t> 산화물들은 금속</a:t>
            </a:r>
            <a:r>
              <a:rPr lang="en-US" altLang="ko-KR" sz="2800" b="1" dirty="0"/>
              <a:t>-</a:t>
            </a:r>
            <a:r>
              <a:rPr lang="ko-KR" altLang="en-US" sz="2800" b="1" dirty="0"/>
              <a:t>절연체 상전이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준강자성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다강체성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자기 이방성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스핀</a:t>
            </a:r>
            <a:r>
              <a:rPr lang="en-US" altLang="ko-KR" sz="2800" b="1" dirty="0"/>
              <a:t>-</a:t>
            </a:r>
            <a:r>
              <a:rPr lang="ko-KR" altLang="en-US" sz="2800" b="1" dirty="0"/>
              <a:t>궤도 상호작용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교환 바이어스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등의 흥미로운 물리적 특성과 다양한 응용성을 갖기 때문에 많은 연구가 되어왔다</a:t>
            </a:r>
            <a:r>
              <a:rPr lang="en-US" altLang="ko-KR" sz="2800" b="1" dirty="0"/>
              <a:t>. </a:t>
            </a:r>
            <a:r>
              <a:rPr lang="ko-KR" altLang="en-US" sz="2800" b="1" dirty="0"/>
              <a:t>특히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역 </a:t>
            </a:r>
            <a:r>
              <a:rPr lang="ko-KR" altLang="en-US" sz="2800" b="1" dirty="0" err="1"/>
              <a:t>역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스피넬</a:t>
            </a:r>
            <a:r>
              <a:rPr lang="en-US" altLang="ko-KR" sz="2800" b="1" dirty="0"/>
              <a:t>(inverse spinel)</a:t>
            </a:r>
            <a:r>
              <a:rPr lang="ko-KR" altLang="en-US" sz="2800" b="1" dirty="0"/>
              <a:t> 구조를 갖는 </a:t>
            </a:r>
            <a:r>
              <a:rPr lang="en-US" altLang="ko" sz="2800" b="1" dirty="0"/>
              <a:t>NiCo</a:t>
            </a:r>
            <a:r>
              <a:rPr lang="en-US" altLang="ko" sz="2800" b="1" baseline="-25000" dirty="0"/>
              <a:t>2</a:t>
            </a:r>
            <a:r>
              <a:rPr lang="en-US" altLang="ko" sz="2800" b="1" dirty="0"/>
              <a:t>O</a:t>
            </a:r>
            <a:r>
              <a:rPr lang="en-US" altLang="ko" sz="2800" b="1" baseline="-25000" dirty="0"/>
              <a:t>4</a:t>
            </a:r>
            <a:r>
              <a:rPr lang="ko-KR" altLang="en-US" sz="2800" b="1" dirty="0"/>
              <a:t>는 준강자성과 함께 절반금속성</a:t>
            </a:r>
            <a:r>
              <a:rPr lang="en-US" altLang="ko-KR" sz="2800" b="1" dirty="0"/>
              <a:t>(half-metallic)</a:t>
            </a:r>
            <a:r>
              <a:rPr lang="ko-KR" altLang="en-US" sz="2800" b="1" dirty="0"/>
              <a:t>을 갖는 산화물로서 다양한 자기 소자</a:t>
            </a:r>
            <a:r>
              <a:rPr lang="en-US" altLang="ko" sz="2800" b="1" dirty="0"/>
              <a:t>, </a:t>
            </a:r>
            <a:r>
              <a:rPr lang="ko-KR" altLang="en-US" sz="2800" b="1" dirty="0" err="1"/>
              <a:t>슈터</a:t>
            </a:r>
            <a:r>
              <a:rPr lang="ko-KR" altLang="en-US" sz="2800" b="1" dirty="0"/>
              <a:t> </a:t>
            </a:r>
            <a:r>
              <a:rPr lang="ko-KR" altLang="en-US" sz="2800" b="1" dirty="0" err="1"/>
              <a:t>캐패시터</a:t>
            </a:r>
            <a:r>
              <a:rPr lang="ko-KR" altLang="en-US" sz="2800" b="1" dirty="0"/>
              <a:t> 전극 등으로 활용될 수 있어 많은 주목을 받고 있다</a:t>
            </a:r>
            <a:r>
              <a:rPr lang="en-US" altLang="ko-KR" sz="2800" b="1" dirty="0"/>
              <a:t>.</a:t>
            </a:r>
            <a:r>
              <a:rPr lang="ko-KR" altLang="en-US" sz="2800" b="1" dirty="0"/>
              <a:t> 이번 연구에서는 펄스레이저 </a:t>
            </a:r>
            <a:r>
              <a:rPr lang="ko-KR" altLang="en-US" sz="2800" b="1" dirty="0" err="1"/>
              <a:t>증착법을</a:t>
            </a:r>
            <a:r>
              <a:rPr lang="ko-KR" altLang="en-US" sz="2800" b="1" dirty="0"/>
              <a:t> 이용하여 다양한 </a:t>
            </a:r>
            <a:r>
              <a:rPr lang="ko-KR" altLang="en-US" sz="2800" b="1" dirty="0" err="1"/>
              <a:t>산소분압에서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(100)</a:t>
            </a:r>
            <a:r>
              <a:rPr lang="en-US" altLang="ko" sz="2800" b="1" dirty="0"/>
              <a:t> MgAl</a:t>
            </a:r>
            <a:r>
              <a:rPr lang="en-US" altLang="ko" sz="2800" b="1" baseline="-25000" dirty="0"/>
              <a:t>2</a:t>
            </a:r>
            <a:r>
              <a:rPr lang="en-US" altLang="ko" sz="2800" b="1" dirty="0"/>
              <a:t>O</a:t>
            </a:r>
            <a:r>
              <a:rPr lang="en-US" altLang="ko" sz="2800" b="1" baseline="-25000" dirty="0"/>
              <a:t>4</a:t>
            </a:r>
            <a:r>
              <a:rPr lang="ko-KR" altLang="en-US" sz="2800" b="1" baseline="-25000" dirty="0"/>
              <a:t> </a:t>
            </a:r>
            <a:r>
              <a:rPr lang="ko-KR" altLang="en-US" sz="2800" b="1" dirty="0"/>
              <a:t>기판 위에 </a:t>
            </a:r>
            <a:r>
              <a:rPr lang="ko-KR" altLang="en-US" sz="2800" b="1" dirty="0" err="1"/>
              <a:t>에피탁시</a:t>
            </a:r>
            <a:r>
              <a:rPr lang="ko-KR" altLang="en-US" sz="2800" b="1" dirty="0"/>
              <a:t> </a:t>
            </a:r>
            <a:r>
              <a:rPr lang="en-US" altLang="ko" sz="2800" b="1" dirty="0"/>
              <a:t>NiCo</a:t>
            </a:r>
            <a:r>
              <a:rPr lang="en-US" altLang="ko" sz="2800" b="1" baseline="-25000" dirty="0"/>
              <a:t>2</a:t>
            </a:r>
            <a:r>
              <a:rPr lang="en-US" altLang="ko" sz="2800" b="1" dirty="0"/>
              <a:t>O</a:t>
            </a:r>
            <a:r>
              <a:rPr lang="en-US" altLang="ko" sz="2800" b="1" baseline="-25000" dirty="0"/>
              <a:t>4</a:t>
            </a:r>
            <a:r>
              <a:rPr lang="ko-KR" altLang="en-US" sz="2800" b="1" dirty="0"/>
              <a:t>박막을 만들고 구조적 특성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수직 자기 이방성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준강자성 상전이 온도 등을 연구하였다</a:t>
            </a:r>
            <a:r>
              <a:rPr lang="en-US" altLang="ko-KR" sz="2800" b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63" y="1448301"/>
            <a:ext cx="3239928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산소분압에</a:t>
            </a:r>
            <a:r>
              <a:rPr lang="ko-KR" alt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따른 </a:t>
            </a:r>
            <a:r>
              <a:rPr lang="en-US" altLang="ko-KR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(100)</a:t>
            </a:r>
            <a:r>
              <a:rPr lang="ko-KR" alt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</a:t>
            </a:r>
            <a:r>
              <a:rPr lang="en-US" altLang="ko-KR" sz="8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ko-KR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ko-KR" sz="8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ko-KR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에피탁시</a:t>
            </a:r>
            <a:r>
              <a:rPr lang="ko-KR" alt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박막의 수직 자기 이방성</a:t>
            </a:r>
            <a:endParaRPr lang="en-US" altLang="ko-KR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68" descr="http://webbuild.knu.ac.kr/~jhdho/image/tit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9854" y="203953"/>
            <a:ext cx="2845581" cy="7611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-100634" y="3297246"/>
            <a:ext cx="32399288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4000" i="1" dirty="0">
                <a:solidFill>
                  <a:schemeClr val="bg2"/>
                </a:solidFill>
              </a:rPr>
              <a:t>김정배</a:t>
            </a:r>
            <a:r>
              <a:rPr lang="en-US" altLang="ko-KR" sz="4000" i="1" dirty="0">
                <a:solidFill>
                  <a:schemeClr val="bg2"/>
                </a:solidFill>
              </a:rPr>
              <a:t>, </a:t>
            </a:r>
            <a:r>
              <a:rPr lang="ko-KR" altLang="en-US" sz="4000" i="1" dirty="0" err="1">
                <a:solidFill>
                  <a:schemeClr val="bg2"/>
                </a:solidFill>
              </a:rPr>
              <a:t>도중회</a:t>
            </a:r>
            <a:endParaRPr lang="en-US" altLang="ko-KR" sz="4000" i="1" dirty="0">
              <a:solidFill>
                <a:schemeClr val="bg2"/>
              </a:solidFill>
            </a:endParaRPr>
          </a:p>
          <a:p>
            <a:pPr algn="ctr"/>
            <a:r>
              <a:rPr lang="ko-KR" altLang="en-US" sz="4000" i="1" dirty="0">
                <a:solidFill>
                  <a:schemeClr val="bg2"/>
                </a:solidFill>
              </a:rPr>
              <a:t>경북대학교 물리학과</a:t>
            </a:r>
          </a:p>
        </p:txBody>
      </p:sp>
      <p:pic>
        <p:nvPicPr>
          <p:cNvPr id="6" name="Picture 2" descr="경북대학교 물리학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46" y="162449"/>
            <a:ext cx="4214096" cy="8026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5" name="모서리가 둥근 직사각형 64"/>
          <p:cNvSpPr/>
          <p:nvPr/>
        </p:nvSpPr>
        <p:spPr>
          <a:xfrm>
            <a:off x="23012572" y="31872619"/>
            <a:ext cx="9193481" cy="10360245"/>
          </a:xfrm>
          <a:prstGeom prst="roundRect">
            <a:avLst>
              <a:gd name="adj" fmla="val 674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24704077" y="8787209"/>
            <a:ext cx="7496834" cy="9732910"/>
          </a:xfrm>
          <a:prstGeom prst="roundRect">
            <a:avLst>
              <a:gd name="adj" fmla="val 37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25254178" y="9108568"/>
            <a:ext cx="6484990" cy="8881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51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13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95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95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95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95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95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95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1" hangingPunct="1">
              <a:spcBef>
                <a:spcPct val="0"/>
              </a:spcBef>
              <a:buNone/>
              <a:defRPr/>
            </a:pP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박막 제작</a:t>
            </a:r>
            <a:endParaRPr lang="en-US" altLang="ko-KR" sz="2500" b="1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396431" y="19110573"/>
            <a:ext cx="31799004" cy="12389591"/>
          </a:xfrm>
          <a:prstGeom prst="roundRect">
            <a:avLst>
              <a:gd name="adj" fmla="val 30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796481" y="28523542"/>
            <a:ext cx="31228437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ko-KR" sz="3000" b="1" dirty="0">
                <a:latin typeface="+mn-ea"/>
              </a:rPr>
              <a:t>10 ~ 200 </a:t>
            </a:r>
            <a:r>
              <a:rPr lang="en-US" altLang="ko-KR" sz="3000" b="1" dirty="0" err="1">
                <a:latin typeface="+mn-ea"/>
              </a:rPr>
              <a:t>mTorr</a:t>
            </a:r>
            <a:r>
              <a:rPr lang="ko-KR" altLang="en-US" sz="3000" b="1" dirty="0">
                <a:latin typeface="+mn-ea"/>
              </a:rPr>
              <a:t>에서 </a:t>
            </a:r>
            <a:r>
              <a:rPr lang="ko-KR" altLang="en-US" sz="3000" b="1" dirty="0" err="1">
                <a:latin typeface="+mn-ea"/>
              </a:rPr>
              <a:t>증착한</a:t>
            </a:r>
            <a:r>
              <a:rPr lang="ko-KR" altLang="en-US" sz="3000" b="1" dirty="0">
                <a:latin typeface="+mn-ea"/>
              </a:rPr>
              <a:t> 모든 박막에서 </a:t>
            </a:r>
            <a:r>
              <a:rPr lang="el-GR" altLang="ko-KR" sz="3000" b="1" dirty="0">
                <a:latin typeface="+mn-ea"/>
              </a:rPr>
              <a:t>ω</a:t>
            </a:r>
            <a:r>
              <a:rPr lang="en-US" altLang="ko-KR" sz="3000" b="1" dirty="0">
                <a:latin typeface="+mn-ea"/>
              </a:rPr>
              <a:t>-</a:t>
            </a:r>
            <a:r>
              <a:rPr lang="ko-KR" altLang="en-US" sz="3000" b="1" dirty="0">
                <a:latin typeface="+mn-ea"/>
              </a:rPr>
              <a:t>스캔의 </a:t>
            </a:r>
            <a:r>
              <a:rPr lang="ko-KR" altLang="en-US" sz="3000" b="1" dirty="0" err="1">
                <a:latin typeface="+mn-ea"/>
              </a:rPr>
              <a:t>반치전폭이</a:t>
            </a:r>
            <a:r>
              <a:rPr lang="ko-KR" altLang="en-US" sz="3000" b="1" dirty="0">
                <a:latin typeface="+mn-ea"/>
              </a:rPr>
              <a:t> </a:t>
            </a:r>
            <a:r>
              <a:rPr lang="en-US" altLang="ko-KR" sz="3000" b="1" dirty="0">
                <a:latin typeface="+mn-ea"/>
              </a:rPr>
              <a:t>0.04º </a:t>
            </a:r>
            <a:r>
              <a:rPr lang="ko-KR" altLang="en-US" sz="3000" b="1" dirty="0">
                <a:latin typeface="+mn-ea"/>
              </a:rPr>
              <a:t>이하로 높은 결정성을 보였으며</a:t>
            </a:r>
            <a:r>
              <a:rPr lang="en-US" altLang="ko-KR" sz="3000" b="1" dirty="0">
                <a:latin typeface="+mn-ea"/>
              </a:rPr>
              <a:t> </a:t>
            </a:r>
            <a:r>
              <a:rPr lang="ko-KR" altLang="en-US" sz="3000" b="1" dirty="0" err="1">
                <a:latin typeface="+mn-ea"/>
              </a:rPr>
              <a:t>에피탁시</a:t>
            </a:r>
            <a:r>
              <a:rPr lang="ko-KR" altLang="en-US" sz="3000" b="1" dirty="0">
                <a:latin typeface="+mn-ea"/>
              </a:rPr>
              <a:t> 성장을 확인함</a:t>
            </a:r>
            <a:r>
              <a:rPr lang="en-US" altLang="ko-KR" sz="3000" b="1" dirty="0">
                <a:latin typeface="+mn-ea"/>
              </a:rPr>
              <a:t>.</a:t>
            </a:r>
            <a:endParaRPr lang="en-US" altLang="ko-KR" sz="3000" b="1" dirty="0"/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ko-KR" sz="3000" b="1" dirty="0">
                <a:latin typeface="+mn-ea"/>
              </a:rPr>
              <a:t>Mg</a:t>
            </a:r>
            <a:r>
              <a:rPr lang="en-US" altLang="ko-KR" sz="3000" b="1" baseline="-25000" dirty="0">
                <a:latin typeface="+mn-ea"/>
              </a:rPr>
              <a:t>2</a:t>
            </a:r>
            <a:r>
              <a:rPr lang="en-US" altLang="ko-KR" sz="3000" b="1" dirty="0">
                <a:latin typeface="+mn-ea"/>
              </a:rPr>
              <a:t>Al</a:t>
            </a:r>
            <a:r>
              <a:rPr lang="en-US" altLang="ko-KR" sz="3000" b="1" baseline="-25000" dirty="0">
                <a:latin typeface="+mn-ea"/>
              </a:rPr>
              <a:t>2</a:t>
            </a:r>
            <a:r>
              <a:rPr lang="en-US" altLang="ko-KR" sz="3000" b="1" dirty="0">
                <a:latin typeface="+mn-ea"/>
              </a:rPr>
              <a:t>O</a:t>
            </a:r>
            <a:r>
              <a:rPr lang="en-US" altLang="ko-KR" sz="3000" b="1" baseline="-25000" dirty="0">
                <a:latin typeface="+mn-ea"/>
              </a:rPr>
              <a:t>4</a:t>
            </a:r>
            <a:r>
              <a:rPr lang="ko-KR" altLang="en-US" sz="3000" b="1" dirty="0">
                <a:latin typeface="+mn-ea"/>
              </a:rPr>
              <a:t> </a:t>
            </a:r>
            <a:r>
              <a:rPr lang="en-US" altLang="ko-KR" sz="3000" b="1" dirty="0">
                <a:latin typeface="+mn-ea"/>
              </a:rPr>
              <a:t>(100) </a:t>
            </a:r>
            <a:r>
              <a:rPr lang="ko-KR" altLang="en-US" sz="3000" b="1" dirty="0">
                <a:latin typeface="+mn-ea"/>
              </a:rPr>
              <a:t>기판 위에 </a:t>
            </a:r>
            <a:r>
              <a:rPr lang="ko-KR" altLang="en-US" sz="3000" b="1" dirty="0" err="1">
                <a:latin typeface="+mn-ea"/>
              </a:rPr>
              <a:t>에피탁시</a:t>
            </a:r>
            <a:r>
              <a:rPr lang="ko-KR" altLang="en-US" sz="3000" b="1" dirty="0">
                <a:latin typeface="+mn-ea"/>
              </a:rPr>
              <a:t> </a:t>
            </a:r>
            <a:r>
              <a:rPr lang="en-US" altLang="ko-KR" sz="3000" b="1" dirty="0">
                <a:latin typeface="+mn-ea"/>
              </a:rPr>
              <a:t>NiCo</a:t>
            </a:r>
            <a:r>
              <a:rPr lang="en-US" altLang="ko-KR" sz="3000" b="1" baseline="-25000" dirty="0">
                <a:latin typeface="+mn-ea"/>
              </a:rPr>
              <a:t>2</a:t>
            </a:r>
            <a:r>
              <a:rPr lang="en-US" altLang="ko-KR" sz="3000" b="1" dirty="0">
                <a:latin typeface="+mn-ea"/>
              </a:rPr>
              <a:t>O</a:t>
            </a:r>
            <a:r>
              <a:rPr lang="en-US" altLang="ko-KR" sz="3000" b="1" baseline="-25000" dirty="0">
                <a:latin typeface="+mn-ea"/>
              </a:rPr>
              <a:t>4 </a:t>
            </a:r>
            <a:r>
              <a:rPr lang="en-US" altLang="ko-KR" sz="3000" b="1" dirty="0">
                <a:latin typeface="+mn-ea"/>
              </a:rPr>
              <a:t>(100) </a:t>
            </a:r>
            <a:r>
              <a:rPr lang="ko-KR" altLang="en-US" sz="3000" b="1" dirty="0">
                <a:latin typeface="+mn-ea"/>
              </a:rPr>
              <a:t>박막이 성장 됨을 알 수 있으며</a:t>
            </a:r>
            <a:r>
              <a:rPr lang="en-US" altLang="ko-KR" sz="3000" b="1" dirty="0">
                <a:latin typeface="+mn-ea"/>
              </a:rPr>
              <a:t>, </a:t>
            </a:r>
            <a:r>
              <a:rPr lang="ko-KR" altLang="en-US" sz="3000" b="1" dirty="0" err="1"/>
              <a:t>산소분압이</a:t>
            </a:r>
            <a:r>
              <a:rPr lang="ko-KR" altLang="en-US" sz="3000" b="1" dirty="0"/>
              <a:t> 높아짐에 따라 </a:t>
            </a:r>
            <a:r>
              <a:rPr lang="ko-KR" altLang="en-US" sz="3000" b="1" dirty="0">
                <a:latin typeface="+mn-ea"/>
              </a:rPr>
              <a:t>격자상수는 감소하였음</a:t>
            </a:r>
            <a:r>
              <a:rPr lang="en-US" altLang="ko-KR" sz="3000" b="1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ko-KR" altLang="en-US" sz="3000" b="1" dirty="0" err="1">
                <a:latin typeface="+mn-ea"/>
              </a:rPr>
              <a:t>산소분압을</a:t>
            </a:r>
            <a:r>
              <a:rPr lang="ko-KR" altLang="en-US" sz="3000" b="1" dirty="0">
                <a:latin typeface="+mn-ea"/>
              </a:rPr>
              <a:t> </a:t>
            </a:r>
            <a:r>
              <a:rPr lang="en-US" altLang="ko-KR" sz="3000" b="1" dirty="0">
                <a:latin typeface="+mn-ea"/>
              </a:rPr>
              <a:t>10 </a:t>
            </a:r>
            <a:r>
              <a:rPr lang="en-US" altLang="ko-KR" sz="3000" b="1" dirty="0" err="1">
                <a:latin typeface="+mn-ea"/>
              </a:rPr>
              <a:t>mTorr</a:t>
            </a:r>
            <a:r>
              <a:rPr lang="ko-KR" altLang="en-US" sz="3000" b="1" dirty="0">
                <a:latin typeface="+mn-ea"/>
              </a:rPr>
              <a:t>에서 </a:t>
            </a:r>
            <a:r>
              <a:rPr lang="en-US" altLang="ko-KR" sz="3000" b="1" dirty="0">
                <a:latin typeface="+mn-ea"/>
              </a:rPr>
              <a:t>200 </a:t>
            </a:r>
            <a:r>
              <a:rPr lang="en-US" altLang="ko-KR" sz="3000" b="1" dirty="0" err="1">
                <a:latin typeface="+mn-ea"/>
              </a:rPr>
              <a:t>mTorr</a:t>
            </a:r>
            <a:r>
              <a:rPr lang="ko-KR" altLang="en-US" sz="3000" b="1" dirty="0">
                <a:latin typeface="+mn-ea"/>
              </a:rPr>
              <a:t>로 증가시킴에 따라 </a:t>
            </a:r>
            <a:r>
              <a:rPr lang="en-US" altLang="ko-KR" sz="3000" b="1" dirty="0">
                <a:latin typeface="+mn-ea"/>
              </a:rPr>
              <a:t>NiCo</a:t>
            </a:r>
            <a:r>
              <a:rPr lang="en-US" altLang="ko-KR" sz="3000" b="1" baseline="-25000" dirty="0">
                <a:latin typeface="+mn-ea"/>
              </a:rPr>
              <a:t>2</a:t>
            </a:r>
            <a:r>
              <a:rPr lang="en-US" altLang="ko-KR" sz="3000" b="1" dirty="0">
                <a:latin typeface="+mn-ea"/>
              </a:rPr>
              <a:t>O</a:t>
            </a:r>
            <a:r>
              <a:rPr lang="en-US" altLang="ko-KR" sz="3000" b="1" baseline="-25000" dirty="0">
                <a:latin typeface="+mn-ea"/>
              </a:rPr>
              <a:t>4</a:t>
            </a:r>
            <a:r>
              <a:rPr lang="en-US" altLang="ko-KR" sz="3000" b="1" dirty="0">
                <a:latin typeface="+mn-ea"/>
              </a:rPr>
              <a:t> </a:t>
            </a:r>
            <a:r>
              <a:rPr lang="ko-KR" altLang="en-US" sz="3000" b="1" dirty="0">
                <a:latin typeface="+mn-ea"/>
              </a:rPr>
              <a:t>피크가 오른쪽으로 이동하는 경향을 보였으며</a:t>
            </a:r>
            <a:r>
              <a:rPr lang="en-US" altLang="ko-KR" sz="3000" b="1" dirty="0">
                <a:latin typeface="+mn-ea"/>
              </a:rPr>
              <a:t>, 50 </a:t>
            </a:r>
            <a:r>
              <a:rPr lang="en-US" altLang="ko-KR" sz="3000" b="1" dirty="0" err="1">
                <a:latin typeface="+mn-ea"/>
              </a:rPr>
              <a:t>mTorr</a:t>
            </a:r>
            <a:r>
              <a:rPr lang="en-US" altLang="ko-KR" sz="3000" b="1" dirty="0">
                <a:latin typeface="+mn-ea"/>
              </a:rPr>
              <a:t> </a:t>
            </a:r>
            <a:r>
              <a:rPr lang="ko-KR" altLang="en-US" sz="3000" b="1" dirty="0">
                <a:latin typeface="+mn-ea"/>
              </a:rPr>
              <a:t>이상에서 큰 차이가 보이지 않음</a:t>
            </a:r>
            <a:r>
              <a:rPr lang="en-US" altLang="ko-KR" sz="3000" b="1" dirty="0">
                <a:latin typeface="+mn-ea"/>
              </a:rPr>
              <a:t>.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3000" b="1" dirty="0">
                <a:latin typeface="+mn-ea"/>
              </a:rPr>
              <a:t>    </a:t>
            </a:r>
            <a:r>
              <a:rPr lang="ko-KR" altLang="en-US" sz="3000" b="1" dirty="0">
                <a:latin typeface="+mn-ea"/>
              </a:rPr>
              <a:t>특히 </a:t>
            </a:r>
            <a:r>
              <a:rPr lang="en-US" altLang="ko-KR" sz="3000" b="1" dirty="0">
                <a:latin typeface="+mn-ea"/>
              </a:rPr>
              <a:t>10 </a:t>
            </a:r>
            <a:r>
              <a:rPr lang="en-US" altLang="ko-KR" sz="3000" b="1" dirty="0" err="1">
                <a:latin typeface="+mn-ea"/>
              </a:rPr>
              <a:t>mTorr</a:t>
            </a:r>
            <a:r>
              <a:rPr lang="ko-KR" altLang="en-US" sz="3000" b="1" dirty="0">
                <a:latin typeface="+mn-ea"/>
              </a:rPr>
              <a:t>에서 </a:t>
            </a:r>
            <a:r>
              <a:rPr lang="en-US" altLang="ko-KR" sz="3000" b="1" dirty="0">
                <a:latin typeface="+mn-ea"/>
              </a:rPr>
              <a:t>20 </a:t>
            </a:r>
            <a:r>
              <a:rPr lang="en-US" altLang="ko-KR" sz="3000" b="1" dirty="0" err="1">
                <a:latin typeface="+mn-ea"/>
              </a:rPr>
              <a:t>mTorr</a:t>
            </a:r>
            <a:r>
              <a:rPr lang="en-US" altLang="ko-KR" sz="3000" b="1" dirty="0">
                <a:latin typeface="+mn-ea"/>
              </a:rPr>
              <a:t> </a:t>
            </a:r>
            <a:r>
              <a:rPr lang="ko-KR" altLang="en-US" sz="3000" b="1" dirty="0">
                <a:latin typeface="+mn-ea"/>
              </a:rPr>
              <a:t>사이에 큰 변화가 눈에 띔</a:t>
            </a:r>
            <a:r>
              <a:rPr lang="en-US" altLang="ko-KR" sz="3000" b="1" dirty="0">
                <a:latin typeface="+mn-ea"/>
              </a:rPr>
              <a:t>. </a:t>
            </a:r>
            <a:r>
              <a:rPr lang="ko-KR" altLang="en-US" sz="3000" b="1" dirty="0">
                <a:latin typeface="+mn-ea"/>
              </a:rPr>
              <a:t>그리고</a:t>
            </a:r>
            <a:r>
              <a:rPr lang="en-US" altLang="ko-KR" sz="3000" b="1" dirty="0">
                <a:latin typeface="+mn-ea"/>
              </a:rPr>
              <a:t> 10m Torr</a:t>
            </a:r>
            <a:r>
              <a:rPr lang="ko-KR" altLang="en-US" sz="3000" b="1" dirty="0">
                <a:latin typeface="+mn-ea"/>
              </a:rPr>
              <a:t>에서  </a:t>
            </a:r>
            <a:r>
              <a:rPr lang="ko-KR" altLang="en-US" sz="3000" b="1" dirty="0" err="1">
                <a:latin typeface="+mn-ea"/>
              </a:rPr>
              <a:t>반치전폭이</a:t>
            </a:r>
            <a:r>
              <a:rPr lang="ko-KR" altLang="en-US" sz="3000" b="1" dirty="0">
                <a:latin typeface="+mn-ea"/>
              </a:rPr>
              <a:t> 가장 넓게 나타났는데</a:t>
            </a:r>
            <a:r>
              <a:rPr lang="en-US" altLang="ko-KR" sz="3000" b="1" dirty="0">
                <a:latin typeface="+mn-ea"/>
              </a:rPr>
              <a:t>, </a:t>
            </a:r>
            <a:r>
              <a:rPr lang="ko-KR" altLang="en-US" sz="3000" b="1" dirty="0">
                <a:latin typeface="+mn-ea"/>
              </a:rPr>
              <a:t>이는 낮은 산소분압으로 인해 산소 결함이 증가했기 때문</a:t>
            </a:r>
            <a:r>
              <a:rPr lang="en-US" altLang="ko-KR" sz="3000" b="1" dirty="0">
                <a:latin typeface="+mn-ea"/>
              </a:rPr>
              <a:t>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3173539" y="34735010"/>
            <a:ext cx="8749992" cy="64723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ko-KR" sz="2800" b="1" dirty="0">
                <a:latin typeface="+mn-ea"/>
              </a:rPr>
              <a:t>NiCo</a:t>
            </a:r>
            <a:r>
              <a:rPr lang="en-US" altLang="ko-KR" sz="2800" b="1" baseline="-25000" dirty="0">
                <a:latin typeface="+mn-ea"/>
              </a:rPr>
              <a:t>2</a:t>
            </a:r>
            <a:r>
              <a:rPr lang="en-US" altLang="ko-KR" sz="2800" b="1" dirty="0">
                <a:latin typeface="+mn-ea"/>
              </a:rPr>
              <a:t>O</a:t>
            </a:r>
            <a:r>
              <a:rPr lang="en-US" altLang="ko-KR" sz="2800" b="1" baseline="-25000" dirty="0">
                <a:latin typeface="+mn-ea"/>
              </a:rPr>
              <a:t>4</a:t>
            </a:r>
            <a:r>
              <a:rPr lang="en-US" altLang="ko-KR" sz="2800" b="1" dirty="0">
                <a:latin typeface="+mn-ea"/>
              </a:rPr>
              <a:t> </a:t>
            </a:r>
            <a:r>
              <a:rPr lang="ko-KR" altLang="en-US" sz="2800" b="1" dirty="0">
                <a:latin typeface="+mn-ea"/>
              </a:rPr>
              <a:t>박막은 </a:t>
            </a:r>
            <a:r>
              <a:rPr lang="ko-KR" altLang="en-US" sz="2800" b="1" dirty="0" err="1">
                <a:latin typeface="+mn-ea"/>
              </a:rPr>
              <a:t>증착온도</a:t>
            </a:r>
            <a:r>
              <a:rPr lang="ko-KR" altLang="en-US" sz="2800" b="1" dirty="0">
                <a:latin typeface="+mn-ea"/>
              </a:rPr>
              <a:t> </a:t>
            </a:r>
            <a:r>
              <a:rPr lang="en-US" altLang="ko-KR" sz="2800" b="1" dirty="0">
                <a:latin typeface="+mn-ea"/>
              </a:rPr>
              <a:t>320°C, </a:t>
            </a:r>
            <a:r>
              <a:rPr lang="ko-KR" altLang="en-US" sz="2800" b="1" dirty="0" err="1">
                <a:latin typeface="+mn-ea"/>
              </a:rPr>
              <a:t>산소분압</a:t>
            </a:r>
            <a:r>
              <a:rPr lang="ko-KR" altLang="en-US" sz="2800" b="1" dirty="0">
                <a:latin typeface="+mn-ea"/>
              </a:rPr>
              <a:t> </a:t>
            </a:r>
            <a:r>
              <a:rPr lang="en-US" altLang="ko-KR" sz="2800" b="1" dirty="0">
                <a:latin typeface="+mn-ea"/>
              </a:rPr>
              <a:t>10 ~ 200 </a:t>
            </a:r>
            <a:r>
              <a:rPr lang="en-US" altLang="ko-KR" sz="2800" b="1" dirty="0" err="1">
                <a:latin typeface="+mn-ea"/>
              </a:rPr>
              <a:t>mTorr</a:t>
            </a:r>
            <a:r>
              <a:rPr lang="en-US" altLang="ko-KR" sz="2800" b="1" dirty="0">
                <a:latin typeface="+mn-ea"/>
              </a:rPr>
              <a:t>,</a:t>
            </a:r>
            <a:r>
              <a:rPr lang="ko-KR" altLang="en-US" sz="2800" b="1" dirty="0">
                <a:latin typeface="+mn-ea"/>
              </a:rPr>
              <a:t> </a:t>
            </a:r>
            <a:r>
              <a:rPr lang="en-US" altLang="ko-KR" sz="2800" b="1" dirty="0">
                <a:latin typeface="+mn-ea"/>
              </a:rPr>
              <a:t>(100) MgAl</a:t>
            </a:r>
            <a:r>
              <a:rPr lang="en-US" altLang="ko-KR" sz="2800" b="1" baseline="-25000" dirty="0">
                <a:latin typeface="+mn-ea"/>
              </a:rPr>
              <a:t>2</a:t>
            </a:r>
            <a:r>
              <a:rPr lang="en-US" altLang="ko-KR" sz="2800" b="1" dirty="0">
                <a:latin typeface="+mn-ea"/>
              </a:rPr>
              <a:t>O</a:t>
            </a:r>
            <a:r>
              <a:rPr lang="en-US" altLang="ko-KR" sz="2800" b="1" baseline="-25000" dirty="0">
                <a:latin typeface="+mn-ea"/>
              </a:rPr>
              <a:t>4</a:t>
            </a:r>
            <a:r>
              <a:rPr lang="en-US" altLang="ko-KR" sz="2800" b="1" dirty="0">
                <a:latin typeface="+mn-ea"/>
              </a:rPr>
              <a:t> </a:t>
            </a:r>
            <a:r>
              <a:rPr lang="ko-KR" altLang="en-US" sz="2800" b="1" dirty="0">
                <a:latin typeface="+mn-ea"/>
              </a:rPr>
              <a:t>기판 위에서 </a:t>
            </a:r>
            <a:r>
              <a:rPr lang="ko-KR" altLang="en-US" sz="2800" b="1" dirty="0" err="1">
                <a:latin typeface="+mn-ea"/>
              </a:rPr>
              <a:t>에피탁시</a:t>
            </a:r>
            <a:r>
              <a:rPr lang="ko-KR" altLang="en-US" sz="2800" b="1" dirty="0">
                <a:latin typeface="+mn-ea"/>
              </a:rPr>
              <a:t> 박막으로 성장됨</a:t>
            </a:r>
            <a:r>
              <a:rPr lang="en-US" altLang="ko-KR" sz="2800" b="1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altLang="ko-KR" sz="2800" b="1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2800" b="1" dirty="0" err="1">
                <a:latin typeface="+mn-ea"/>
              </a:rPr>
              <a:t>산소분압이</a:t>
            </a:r>
            <a:r>
              <a:rPr lang="ko-KR" altLang="en-US" sz="2800" b="1" dirty="0">
                <a:latin typeface="+mn-ea"/>
              </a:rPr>
              <a:t> 증가함에 따라 결정성이 좋아졌으며 격자상수는 감소함</a:t>
            </a:r>
            <a:r>
              <a:rPr lang="en-US" altLang="ko-KR" sz="2800" b="1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en-US" altLang="ko-KR" sz="2800" b="1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ko-KR" altLang="en-US" sz="2800" b="1" dirty="0">
                <a:latin typeface="+mn-ea"/>
              </a:rPr>
              <a:t>박막의 </a:t>
            </a:r>
            <a:r>
              <a:rPr lang="ko-KR" altLang="en-US" sz="2800" b="1" dirty="0" err="1">
                <a:latin typeface="+mn-ea"/>
              </a:rPr>
              <a:t>보자력와</a:t>
            </a:r>
            <a:r>
              <a:rPr lang="en-US" altLang="ko-KR" sz="2800" b="1" dirty="0">
                <a:latin typeface="+mn-ea"/>
              </a:rPr>
              <a:t> </a:t>
            </a:r>
            <a:r>
              <a:rPr lang="ko-KR" altLang="en-US" sz="2800" b="1" dirty="0">
                <a:latin typeface="+mn-ea"/>
              </a:rPr>
              <a:t>임계온도는 </a:t>
            </a:r>
            <a:r>
              <a:rPr lang="ko-KR" altLang="en-US" sz="2800" b="1" dirty="0" err="1">
                <a:latin typeface="+mn-ea"/>
              </a:rPr>
              <a:t>산소분압이</a:t>
            </a:r>
            <a:r>
              <a:rPr lang="ko-KR" altLang="en-US" sz="2800" b="1" dirty="0">
                <a:latin typeface="+mn-ea"/>
              </a:rPr>
              <a:t> 높아질 수록 증가하며</a:t>
            </a:r>
            <a:r>
              <a:rPr lang="en-US" altLang="ko-KR" sz="2800" b="1" dirty="0">
                <a:latin typeface="+mn-ea"/>
              </a:rPr>
              <a:t>, </a:t>
            </a:r>
            <a:r>
              <a:rPr lang="ko-KR" altLang="en-US" sz="2800" b="1" dirty="0">
                <a:latin typeface="+mn-ea"/>
              </a:rPr>
              <a:t>최대 </a:t>
            </a:r>
            <a:r>
              <a:rPr lang="en-US" altLang="ko-KR" sz="2800" b="1" dirty="0">
                <a:latin typeface="+mn-ea"/>
              </a:rPr>
              <a:t>1200 </a:t>
            </a:r>
            <a:r>
              <a:rPr lang="en-US" altLang="ko-KR" sz="2800" b="1" dirty="0" err="1">
                <a:latin typeface="+mn-ea"/>
              </a:rPr>
              <a:t>Oe</a:t>
            </a:r>
            <a:r>
              <a:rPr lang="en-US" altLang="ko-KR" sz="2800" b="1" dirty="0">
                <a:latin typeface="+mn-ea"/>
              </a:rPr>
              <a:t>, 380 K </a:t>
            </a:r>
            <a:r>
              <a:rPr lang="ko-KR" altLang="en-US" sz="2800" b="1" dirty="0">
                <a:latin typeface="+mn-ea"/>
              </a:rPr>
              <a:t>까지 나타남을 확인하였음</a:t>
            </a:r>
            <a:r>
              <a:rPr lang="en-US" altLang="ko-KR" sz="2800" b="1" dirty="0">
                <a:latin typeface="+mn-ea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06BCB-512C-484D-B5C7-F5660F0DEC46}"/>
              </a:ext>
            </a:extLst>
          </p:cNvPr>
          <p:cNvSpPr txBox="1"/>
          <p:nvPr/>
        </p:nvSpPr>
        <p:spPr>
          <a:xfrm>
            <a:off x="13471340" y="15070164"/>
            <a:ext cx="1038198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- </a:t>
            </a:r>
            <a:r>
              <a:rPr lang="ko-KR" altLang="en-US" sz="2000" b="1" dirty="0">
                <a:latin typeface="+mn-ea"/>
              </a:rPr>
              <a:t>역 </a:t>
            </a:r>
            <a:r>
              <a:rPr lang="ko-KR" altLang="en-US" sz="2000" b="1" dirty="0" err="1">
                <a:latin typeface="+mn-ea"/>
              </a:rPr>
              <a:t>스피넬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NiCo</a:t>
            </a:r>
            <a:r>
              <a:rPr lang="en-US" altLang="ko-KR" sz="2000" b="1" baseline="-25000" dirty="0">
                <a:latin typeface="+mn-ea"/>
              </a:rPr>
              <a:t>2</a:t>
            </a:r>
            <a:r>
              <a:rPr lang="en-US" altLang="ko-KR" sz="2000" b="1" dirty="0">
                <a:latin typeface="+mn-ea"/>
              </a:rPr>
              <a:t>O</a:t>
            </a:r>
            <a:r>
              <a:rPr lang="en-US" altLang="ko-KR" sz="2000" b="1" baseline="-25000" dirty="0">
                <a:latin typeface="+mn-ea"/>
              </a:rPr>
              <a:t>4</a:t>
            </a:r>
            <a:r>
              <a:rPr lang="ko-KR" altLang="en-US" sz="2000" b="1" dirty="0">
                <a:latin typeface="+mn-ea"/>
              </a:rPr>
              <a:t>의 </a:t>
            </a:r>
            <a:r>
              <a:rPr lang="en-US" altLang="ko-KR" sz="2000" b="1" dirty="0">
                <a:latin typeface="+mn-ea"/>
              </a:rPr>
              <a:t>unit cell </a:t>
            </a:r>
            <a:r>
              <a:rPr lang="ko-KR" altLang="en-US" sz="2000" b="1" dirty="0">
                <a:latin typeface="+mn-ea"/>
              </a:rPr>
              <a:t>구조 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격자상수 </a:t>
            </a:r>
            <a:r>
              <a:rPr lang="en-US" altLang="ko-KR" sz="2000" b="1" dirty="0">
                <a:latin typeface="+mn-ea"/>
              </a:rPr>
              <a:t>a=8.07 Å)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  Tetrahedral </a:t>
            </a:r>
            <a:r>
              <a:rPr lang="en-US" altLang="ko-KR" sz="2000" b="1" dirty="0"/>
              <a:t>T</a:t>
            </a:r>
            <a:r>
              <a:rPr lang="en-US" altLang="ko-KR" sz="2000" b="1" baseline="-25000" dirty="0"/>
              <a:t>d</a:t>
            </a:r>
            <a:r>
              <a:rPr lang="en-US" altLang="ko-KR" sz="2000" b="1" dirty="0"/>
              <a:t> site</a:t>
            </a:r>
            <a:r>
              <a:rPr lang="ko-KR" altLang="en-US" sz="2000" b="1" dirty="0"/>
              <a:t>는 </a:t>
            </a:r>
            <a:r>
              <a:rPr lang="en-US" altLang="ko-KR" sz="2000" b="1" dirty="0"/>
              <a:t>Co </a:t>
            </a:r>
            <a:r>
              <a:rPr lang="ko-KR" altLang="en-US" sz="2000" b="1" dirty="0"/>
              <a:t>이온이 차지 </a:t>
            </a:r>
            <a:r>
              <a:rPr lang="en-US" altLang="ko-KR" sz="2000" b="1" dirty="0"/>
              <a:t>Octahedral O</a:t>
            </a:r>
            <a:r>
              <a:rPr lang="en-US" altLang="ko-KR" sz="2000" b="1" baseline="-25000" dirty="0"/>
              <a:t>h</a:t>
            </a:r>
            <a:r>
              <a:rPr lang="en-US" altLang="ko-KR" sz="2000" b="1" dirty="0"/>
              <a:t> site</a:t>
            </a:r>
            <a:r>
              <a:rPr lang="ko-KR" altLang="en-US" sz="2000" b="1" dirty="0"/>
              <a:t>는 </a:t>
            </a:r>
            <a:r>
              <a:rPr lang="en-US" altLang="ko-KR" sz="2000" b="1" dirty="0"/>
              <a:t>Ni</a:t>
            </a:r>
            <a:r>
              <a:rPr lang="ko-KR" altLang="en-US" sz="2000" b="1" dirty="0"/>
              <a:t>와 </a:t>
            </a:r>
            <a:r>
              <a:rPr lang="en-US" altLang="ko-KR" sz="2000" b="1" dirty="0"/>
              <a:t>Co </a:t>
            </a:r>
            <a:r>
              <a:rPr lang="ko-KR" altLang="en-US" sz="2000" b="1" dirty="0"/>
              <a:t>이온이 공유</a:t>
            </a:r>
            <a:r>
              <a:rPr lang="en-US" altLang="ko-KR" sz="2000" b="1" dirty="0"/>
              <a:t>.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- O</a:t>
            </a:r>
            <a:r>
              <a:rPr lang="en-US" altLang="ko-KR" sz="2000" b="1" baseline="-25000" dirty="0">
                <a:latin typeface="+mn-ea"/>
              </a:rPr>
              <a:t>h</a:t>
            </a:r>
            <a:r>
              <a:rPr lang="en-US" altLang="ko-KR" sz="2000" b="1" dirty="0">
                <a:latin typeface="+mn-ea"/>
              </a:rPr>
              <a:t> site</a:t>
            </a:r>
            <a:r>
              <a:rPr lang="ko-KR" altLang="en-US" sz="2000" b="1" dirty="0">
                <a:latin typeface="+mn-ea"/>
              </a:rPr>
              <a:t>와 </a:t>
            </a:r>
            <a:r>
              <a:rPr lang="en-US" altLang="ko-KR" sz="2000" b="1" dirty="0">
                <a:latin typeface="+mn-ea"/>
              </a:rPr>
              <a:t>T</a:t>
            </a:r>
            <a:r>
              <a:rPr lang="en-US" altLang="ko-KR" sz="2000" b="1" baseline="-25000" dirty="0">
                <a:latin typeface="+mn-ea"/>
              </a:rPr>
              <a:t>d</a:t>
            </a:r>
            <a:r>
              <a:rPr lang="en-US" altLang="ko-KR" sz="2000" b="1" dirty="0">
                <a:latin typeface="+mn-ea"/>
              </a:rPr>
              <a:t> site</a:t>
            </a:r>
            <a:r>
              <a:rPr lang="ko-KR" altLang="en-US" sz="2000" b="1" dirty="0">
                <a:latin typeface="+mn-ea"/>
              </a:rPr>
              <a:t>의 </a:t>
            </a:r>
            <a:r>
              <a:rPr lang="en-US" altLang="ko-KR" sz="2000" b="1" dirty="0">
                <a:latin typeface="+mn-ea"/>
              </a:rPr>
              <a:t>3d </a:t>
            </a:r>
            <a:r>
              <a:rPr lang="ko-KR" altLang="en-US" sz="2000" b="1" dirty="0">
                <a:latin typeface="+mn-ea"/>
              </a:rPr>
              <a:t>밴드의 전자 배치 </a:t>
            </a:r>
            <a:endParaRPr lang="en-US" altLang="ko-KR" sz="2000" b="1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- </a:t>
            </a:r>
            <a:r>
              <a:rPr lang="ko-KR" altLang="en-US" sz="2000" b="1" dirty="0">
                <a:latin typeface="+mn-ea"/>
              </a:rPr>
              <a:t>에너지 다이어그램은 </a:t>
            </a:r>
            <a:r>
              <a:rPr lang="en-US" altLang="ko-KR" sz="2000" b="1" dirty="0" err="1">
                <a:latin typeface="+mn-ea"/>
              </a:rPr>
              <a:t>e</a:t>
            </a:r>
            <a:r>
              <a:rPr lang="en-US" altLang="ko-KR" sz="2000" b="1" baseline="-25000" dirty="0" err="1">
                <a:latin typeface="+mn-ea"/>
              </a:rPr>
              <a:t>g</a:t>
            </a:r>
            <a:r>
              <a:rPr lang="ko-KR" altLang="en-US" sz="2000" b="1" dirty="0">
                <a:latin typeface="+mn-ea"/>
              </a:rPr>
              <a:t>와 </a:t>
            </a:r>
            <a:r>
              <a:rPr lang="en-US" altLang="ko-KR" sz="2000" b="1" dirty="0">
                <a:latin typeface="+mn-ea"/>
              </a:rPr>
              <a:t>t</a:t>
            </a:r>
            <a:r>
              <a:rPr lang="en-US" altLang="ko-KR" sz="2000" b="1" baseline="-25000" dirty="0">
                <a:latin typeface="+mn-ea"/>
              </a:rPr>
              <a:t>2g</a:t>
            </a:r>
            <a:r>
              <a:rPr lang="en-US" altLang="ko-KR" sz="2000" b="1" dirty="0">
                <a:latin typeface="+mn-ea"/>
              </a:rPr>
              <a:t> level</a:t>
            </a:r>
            <a:r>
              <a:rPr lang="ko-KR" altLang="en-US" sz="2000" b="1" dirty="0">
                <a:latin typeface="+mn-ea"/>
              </a:rPr>
              <a:t> 사이의 갈라짐과 정방계의 </a:t>
            </a:r>
            <a:r>
              <a:rPr lang="ko-KR" altLang="en-US" sz="2000" b="1" dirty="0" err="1">
                <a:latin typeface="+mn-ea"/>
              </a:rPr>
              <a:t>변형률</a:t>
            </a:r>
            <a:r>
              <a:rPr lang="ko-KR" altLang="en-US" sz="2000" b="1" dirty="0">
                <a:latin typeface="+mn-ea"/>
              </a:rPr>
              <a:t> 왜곡으로 인한 대칭 그룹 내의 작은 갈라짐을 보여줌</a:t>
            </a:r>
            <a:r>
              <a:rPr lang="en-US" altLang="ko-KR" sz="2000" b="1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- </a:t>
            </a:r>
            <a:r>
              <a:rPr lang="ko-KR" altLang="en-US" sz="2000" b="1" dirty="0">
                <a:latin typeface="+mn-ea"/>
              </a:rPr>
              <a:t>짧은 화살표는 </a:t>
            </a:r>
            <a:r>
              <a:rPr lang="ko-KR" altLang="en-US" sz="2000" b="1" dirty="0" err="1">
                <a:latin typeface="+mn-ea"/>
              </a:rPr>
              <a:t>오비탈의</a:t>
            </a:r>
            <a:r>
              <a:rPr lang="ko-KR" altLang="en-US" sz="2000" b="1" dirty="0">
                <a:latin typeface="+mn-ea"/>
              </a:rPr>
              <a:t> 부분적 점유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el-GR" altLang="ko-KR" sz="2000" b="1" dirty="0">
                <a:latin typeface="+mn-ea"/>
              </a:rPr>
              <a:t>δ</a:t>
            </a:r>
            <a:r>
              <a:rPr lang="en-US" altLang="ko-KR" sz="2000" b="1" dirty="0">
                <a:latin typeface="+mn-ea"/>
              </a:rPr>
              <a:t>)</a:t>
            </a:r>
            <a:r>
              <a:rPr lang="ko-KR" altLang="en-US" sz="2000" b="1" dirty="0">
                <a:latin typeface="+mn-ea"/>
              </a:rPr>
              <a:t>를 나타냄</a:t>
            </a:r>
            <a:r>
              <a:rPr lang="en-US" altLang="ko-KR" sz="2000" b="1" dirty="0">
                <a:latin typeface="+mn-ea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ABABF1-4018-4D34-8D06-63E5986F507E}"/>
              </a:ext>
            </a:extLst>
          </p:cNvPr>
          <p:cNvSpPr txBox="1"/>
          <p:nvPr/>
        </p:nvSpPr>
        <p:spPr>
          <a:xfrm>
            <a:off x="1540685" y="19743793"/>
            <a:ext cx="10254496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50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-2 </a:t>
            </a: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스캔 </a:t>
            </a:r>
            <a:r>
              <a:rPr lang="en-US" altLang="ko-KR" sz="5000" b="1" dirty="0">
                <a:solidFill>
                  <a:schemeClr val="accent2">
                    <a:lumMod val="50000"/>
                  </a:schemeClr>
                </a:solidFill>
              </a:rPr>
              <a:t>X-</a:t>
            </a: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선 회절 패턴</a:t>
            </a:r>
            <a:endParaRPr lang="en-US" altLang="ko-KR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0538B9-39F2-4BCD-827F-526827039751}"/>
              </a:ext>
            </a:extLst>
          </p:cNvPr>
          <p:cNvSpPr txBox="1"/>
          <p:nvPr/>
        </p:nvSpPr>
        <p:spPr>
          <a:xfrm>
            <a:off x="13339754" y="19743793"/>
            <a:ext cx="9122766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</a:t>
            </a:r>
            <a:r>
              <a:rPr lang="en-US" altLang="ko-KR" sz="50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-</a:t>
            </a: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스캔 </a:t>
            </a:r>
            <a:r>
              <a:rPr lang="en-US" altLang="ko-KR" sz="50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  <a:sym typeface="Symbol" panose="05050102010706020507" pitchFamily="18" charset="2"/>
              </a:rPr>
              <a:t>XRD</a:t>
            </a: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o-KR" altLang="en-US" sz="5000" b="1" dirty="0" err="1">
                <a:solidFill>
                  <a:schemeClr val="accent2">
                    <a:lumMod val="50000"/>
                  </a:schemeClr>
                </a:solidFill>
              </a:rPr>
              <a:t>반치전폭</a:t>
            </a:r>
            <a:r>
              <a:rPr lang="en-US" altLang="ko-KR" sz="5000" b="1" dirty="0">
                <a:solidFill>
                  <a:schemeClr val="accent2">
                    <a:lumMod val="50000"/>
                  </a:schemeClr>
                </a:solidFill>
              </a:rPr>
              <a:t>(FWHM)</a:t>
            </a:r>
            <a:endParaRPr lang="en-US" altLang="ko-K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모서리가 둥근 직사각형 25">
            <a:extLst>
              <a:ext uri="{FF2B5EF4-FFF2-40B4-BE49-F238E27FC236}">
                <a16:creationId xmlns:a16="http://schemas.microsoft.com/office/drawing/2014/main" id="{BE857871-589D-47DC-AA34-095B1F40A8E7}"/>
              </a:ext>
            </a:extLst>
          </p:cNvPr>
          <p:cNvSpPr/>
          <p:nvPr/>
        </p:nvSpPr>
        <p:spPr>
          <a:xfrm>
            <a:off x="396431" y="31872619"/>
            <a:ext cx="22333819" cy="10360245"/>
          </a:xfrm>
          <a:prstGeom prst="roundRect">
            <a:avLst>
              <a:gd name="adj" fmla="val 30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59FD75-ABF6-432C-82B9-56264456A1B8}"/>
              </a:ext>
            </a:extLst>
          </p:cNvPr>
          <p:cNvSpPr txBox="1"/>
          <p:nvPr/>
        </p:nvSpPr>
        <p:spPr>
          <a:xfrm>
            <a:off x="24704077" y="32774853"/>
            <a:ext cx="5643266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결과요약</a:t>
            </a:r>
            <a:endParaRPr lang="en-US" altLang="ko-KR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928" y="10295666"/>
            <a:ext cx="5878164" cy="4269105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886FA5E7-213D-4711-A1EE-ACAA713613EA}"/>
              </a:ext>
            </a:extLst>
          </p:cNvPr>
          <p:cNvSpPr txBox="1"/>
          <p:nvPr/>
        </p:nvSpPr>
        <p:spPr>
          <a:xfrm>
            <a:off x="26637402" y="15346456"/>
            <a:ext cx="3630183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latin typeface="+mn-ea"/>
                <a:ea typeface="+mn-ea"/>
              </a:rPr>
              <a:t>PLD </a:t>
            </a:r>
            <a:r>
              <a:rPr lang="ko-KR" altLang="en-US" sz="3200" b="1" dirty="0">
                <a:latin typeface="+mn-ea"/>
                <a:ea typeface="+mn-ea"/>
              </a:rPr>
              <a:t>장치도</a:t>
            </a:r>
            <a:endParaRPr lang="ko-KR" alt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85131" y="32302793"/>
            <a:ext cx="9097963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MOKE </a:t>
            </a: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자기이력곡선 측정</a:t>
            </a:r>
            <a:endParaRPr lang="en-US" altLang="ko-KR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900760" y="38573601"/>
            <a:ext cx="10738494" cy="33239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ko-KR" sz="2800" b="1" dirty="0">
                <a:latin typeface="+mn-ea"/>
              </a:rPr>
              <a:t>10 </a:t>
            </a:r>
            <a:r>
              <a:rPr lang="en-US" altLang="ko-KR" sz="2800" b="1" dirty="0" err="1">
                <a:latin typeface="+mn-ea"/>
              </a:rPr>
              <a:t>mTorr</a:t>
            </a:r>
            <a:r>
              <a:rPr lang="en-US" altLang="ko-KR" sz="2800" b="1" dirty="0">
                <a:latin typeface="+mn-ea"/>
              </a:rPr>
              <a:t> </a:t>
            </a:r>
            <a:r>
              <a:rPr lang="ko-KR" altLang="en-US" sz="2800" b="1" dirty="0">
                <a:latin typeface="+mn-ea"/>
              </a:rPr>
              <a:t>이하에서는 수직 자기 </a:t>
            </a:r>
            <a:r>
              <a:rPr lang="ko-KR" altLang="en-US" sz="2800" b="1" dirty="0" err="1">
                <a:latin typeface="+mn-ea"/>
              </a:rPr>
              <a:t>이방성이</a:t>
            </a:r>
            <a:r>
              <a:rPr lang="ko-KR" altLang="en-US" sz="2800" b="1" dirty="0">
                <a:latin typeface="+mn-ea"/>
              </a:rPr>
              <a:t> 관측되지 않았다</a:t>
            </a:r>
            <a:r>
              <a:rPr lang="en-US" altLang="ko-KR" sz="2800" b="1" dirty="0">
                <a:latin typeface="+mn-ea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altLang="ko-KR" sz="2800" b="1" dirty="0">
                <a:latin typeface="+mn-ea"/>
              </a:rPr>
              <a:t>200 </a:t>
            </a:r>
            <a:r>
              <a:rPr lang="en-US" altLang="ko-KR" sz="2800" b="1" dirty="0" err="1">
                <a:latin typeface="+mn-ea"/>
              </a:rPr>
              <a:t>mTorr</a:t>
            </a:r>
            <a:r>
              <a:rPr lang="ko-KR" altLang="en-US" sz="2800" b="1" dirty="0">
                <a:latin typeface="+mn-ea"/>
              </a:rPr>
              <a:t>에서 </a:t>
            </a:r>
            <a:r>
              <a:rPr lang="ko-KR" altLang="en-US" sz="2800" b="1" dirty="0" err="1">
                <a:latin typeface="+mn-ea"/>
              </a:rPr>
              <a:t>증착한</a:t>
            </a:r>
            <a:r>
              <a:rPr lang="ko-KR" altLang="en-US" sz="2800" b="1" dirty="0">
                <a:latin typeface="+mn-ea"/>
              </a:rPr>
              <a:t> </a:t>
            </a:r>
            <a:r>
              <a:rPr lang="en-US" altLang="ko-KR" sz="2800" b="1" dirty="0">
                <a:latin typeface="+mn-ea"/>
              </a:rPr>
              <a:t>NiCo2O4 </a:t>
            </a:r>
            <a:r>
              <a:rPr lang="ko-KR" altLang="en-US" sz="2800" b="1" dirty="0">
                <a:latin typeface="+mn-ea"/>
              </a:rPr>
              <a:t>박막은 약 </a:t>
            </a:r>
            <a:r>
              <a:rPr lang="en-US" altLang="ko-KR" sz="2800" b="1" dirty="0">
                <a:latin typeface="+mn-ea"/>
              </a:rPr>
              <a:t>1000 </a:t>
            </a:r>
            <a:r>
              <a:rPr lang="en-US" altLang="ko-KR" sz="2800" b="1" dirty="0" err="1">
                <a:latin typeface="+mn-ea"/>
              </a:rPr>
              <a:t>Oe</a:t>
            </a:r>
            <a:r>
              <a:rPr lang="ko-KR" altLang="en-US" sz="2800" b="1" dirty="0">
                <a:latin typeface="+mn-ea"/>
              </a:rPr>
              <a:t>의 </a:t>
            </a:r>
            <a:r>
              <a:rPr lang="ko-KR" altLang="en-US" sz="2800" b="1" dirty="0" err="1">
                <a:latin typeface="+mn-ea"/>
              </a:rPr>
              <a:t>보자력과</a:t>
            </a:r>
            <a:r>
              <a:rPr lang="ko-KR" altLang="en-US" sz="2800" b="1" dirty="0">
                <a:latin typeface="+mn-ea"/>
              </a:rPr>
              <a:t> </a:t>
            </a:r>
            <a:r>
              <a:rPr lang="en-US" altLang="ko-KR" sz="2800" b="1" dirty="0">
                <a:latin typeface="+mn-ea"/>
              </a:rPr>
              <a:t>380 K</a:t>
            </a:r>
            <a:r>
              <a:rPr lang="ko-KR" altLang="en-US" sz="2800" b="1" dirty="0">
                <a:latin typeface="+mn-ea"/>
              </a:rPr>
              <a:t>의 </a:t>
            </a:r>
            <a:r>
              <a:rPr lang="ko-KR" altLang="en-US" sz="2800" b="1" dirty="0" err="1">
                <a:latin typeface="+mn-ea"/>
              </a:rPr>
              <a:t>임계온도를</a:t>
            </a:r>
            <a:r>
              <a:rPr lang="ko-KR" altLang="en-US" sz="2800" b="1" dirty="0">
                <a:latin typeface="+mn-ea"/>
              </a:rPr>
              <a:t> 가졌다</a:t>
            </a:r>
            <a:r>
              <a:rPr lang="en-US" altLang="ko-KR" sz="2800" b="1" dirty="0">
                <a:latin typeface="+mn-ea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ko-KR" sz="2800" b="1" dirty="0">
                <a:latin typeface="+mn-ea"/>
              </a:rPr>
              <a:t>10 ~ 50 </a:t>
            </a:r>
            <a:r>
              <a:rPr lang="en-US" altLang="ko-KR" sz="2800" b="1" dirty="0" err="1">
                <a:latin typeface="+mn-ea"/>
              </a:rPr>
              <a:t>mTorr</a:t>
            </a:r>
            <a:r>
              <a:rPr lang="ko-KR" altLang="en-US" sz="2800" b="1" dirty="0">
                <a:latin typeface="+mn-ea"/>
              </a:rPr>
              <a:t>에서 </a:t>
            </a:r>
            <a:r>
              <a:rPr lang="ko-KR" altLang="en-US" sz="2800" b="1" dirty="0" err="1">
                <a:latin typeface="+mn-ea"/>
              </a:rPr>
              <a:t>격자상수의</a:t>
            </a:r>
            <a:r>
              <a:rPr lang="ko-KR" altLang="en-US" sz="2800" b="1" dirty="0">
                <a:latin typeface="+mn-ea"/>
              </a:rPr>
              <a:t> 변화가 가장 큰 것과 유사하게</a:t>
            </a:r>
            <a:r>
              <a:rPr lang="en-US" altLang="ko-KR" sz="2800" b="1" dirty="0">
                <a:latin typeface="+mn-ea"/>
              </a:rPr>
              <a:t>, </a:t>
            </a:r>
            <a:r>
              <a:rPr lang="ko-KR" altLang="en-US" sz="2800" b="1" dirty="0">
                <a:latin typeface="+mn-ea"/>
              </a:rPr>
              <a:t>이 구간에서 자기이방성이 크게 증가하였다</a:t>
            </a:r>
            <a:r>
              <a:rPr lang="en-US" altLang="ko-KR" sz="2800" b="1" dirty="0">
                <a:latin typeface="+mn-ea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339754" y="9171411"/>
            <a:ext cx="9913111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  결정구조와 전자 배치</a:t>
            </a:r>
            <a:endParaRPr lang="en-US" altLang="ko-KR" sz="2800" b="1" dirty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96431" y="8787494"/>
            <a:ext cx="12241828" cy="9760188"/>
          </a:xfrm>
          <a:prstGeom prst="roundRect">
            <a:avLst>
              <a:gd name="adj" fmla="val 30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429702" y="9186319"/>
            <a:ext cx="9384506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연구 배경</a:t>
            </a:r>
            <a:endParaRPr lang="en-US" altLang="ko-KR" sz="5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3" name="그림 7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68" y="10022176"/>
            <a:ext cx="4498445" cy="367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9765" y="9955960"/>
            <a:ext cx="4737108" cy="3782285"/>
          </a:xfrm>
          <a:prstGeom prst="rect">
            <a:avLst/>
          </a:prstGeom>
        </p:spPr>
      </p:pic>
      <p:pic>
        <p:nvPicPr>
          <p:cNvPr id="77" name="그림 7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57" y="14020707"/>
            <a:ext cx="3563376" cy="329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그림 89" descr="C:\Users\박막물리\Desktop\NCO 졸업논문\그림\A-schematic-diagram-of-the-pulsed-laser-deposition-setup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604" y="10238821"/>
            <a:ext cx="5892139" cy="5046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6878" y="14073697"/>
            <a:ext cx="3503477" cy="3375869"/>
          </a:xfrm>
          <a:prstGeom prst="rect">
            <a:avLst/>
          </a:prstGeom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749" y="14768716"/>
            <a:ext cx="443406" cy="1456241"/>
          </a:xfrm>
          <a:prstGeom prst="rect">
            <a:avLst/>
          </a:prstGeom>
        </p:spPr>
      </p:pic>
      <p:sp>
        <p:nvSpPr>
          <p:cNvPr id="4" name="Rectangle 179"/>
          <p:cNvSpPr>
            <a:spLocks noChangeArrowheads="1"/>
          </p:cNvSpPr>
          <p:nvPr/>
        </p:nvSpPr>
        <p:spPr bwMode="auto">
          <a:xfrm>
            <a:off x="5886427" y="21441387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42450"/>
              </p:ext>
            </p:extLst>
          </p:nvPr>
        </p:nvGraphicFramePr>
        <p:xfrm>
          <a:off x="1540685" y="20957670"/>
          <a:ext cx="10281623" cy="717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" name="Graph" r:id="rId13" imgW="4190760" imgH="2938320" progId="Origin50.Graph">
                  <p:embed/>
                </p:oleObj>
              </mc:Choice>
              <mc:Fallback>
                <p:oleObj name="Graph" r:id="rId13" imgW="4190760" imgH="2938320" progId="Origin50.Graph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685" y="20957670"/>
                        <a:ext cx="10281623" cy="7179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81"/>
          <p:cNvSpPr>
            <a:spLocks noChangeArrowheads="1"/>
          </p:cNvSpPr>
          <p:nvPr/>
        </p:nvSpPr>
        <p:spPr bwMode="auto">
          <a:xfrm flipV="1">
            <a:off x="18423615" y="25528503"/>
            <a:ext cx="47342754" cy="4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13046"/>
              </p:ext>
            </p:extLst>
          </p:nvPr>
        </p:nvGraphicFramePr>
        <p:xfrm>
          <a:off x="12638259" y="20961849"/>
          <a:ext cx="10374313" cy="729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" name="Graph" r:id="rId15" imgW="4190760" imgH="2938320" progId="Origin50.Graph">
                  <p:embed/>
                </p:oleObj>
              </mc:Choice>
              <mc:Fallback>
                <p:oleObj name="Graph" r:id="rId15" imgW="4190760" imgH="2938320" progId="Origin50.Graph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8259" y="20961849"/>
                        <a:ext cx="10374313" cy="729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463914"/>
              </p:ext>
            </p:extLst>
          </p:nvPr>
        </p:nvGraphicFramePr>
        <p:xfrm>
          <a:off x="24223593" y="20635140"/>
          <a:ext cx="7699938" cy="536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Graph" r:id="rId17" imgW="4190760" imgH="2938320" progId="Origin50.Graph">
                  <p:embed/>
                </p:oleObj>
              </mc:Choice>
              <mc:Fallback>
                <p:oleObj name="Graph" r:id="rId17" imgW="4190760" imgH="2938320" progId="Origin50.Graph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3593" y="20635140"/>
                        <a:ext cx="7699938" cy="5367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4F0538B9-39F2-4BCD-827F-526827039751}"/>
              </a:ext>
            </a:extLst>
          </p:cNvPr>
          <p:cNvSpPr txBox="1"/>
          <p:nvPr/>
        </p:nvSpPr>
        <p:spPr>
          <a:xfrm>
            <a:off x="25422588" y="19739787"/>
            <a:ext cx="5301947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err="1">
                <a:solidFill>
                  <a:schemeClr val="accent2">
                    <a:lumMod val="50000"/>
                  </a:schemeClr>
                </a:solidFill>
              </a:rPr>
              <a:t>격자상수</a:t>
            </a:r>
            <a:endParaRPr lang="en-US" altLang="ko-K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1606BCB-512C-484D-B5C7-F5660F0DEC46}"/>
              </a:ext>
            </a:extLst>
          </p:cNvPr>
          <p:cNvSpPr txBox="1"/>
          <p:nvPr/>
        </p:nvSpPr>
        <p:spPr>
          <a:xfrm>
            <a:off x="8364335" y="13893343"/>
            <a:ext cx="3802885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- </a:t>
            </a:r>
            <a:r>
              <a:rPr lang="ko-KR" altLang="en-US" sz="2000" b="1" dirty="0">
                <a:latin typeface="+mn-ea"/>
              </a:rPr>
              <a:t>온도와 </a:t>
            </a:r>
            <a:r>
              <a:rPr lang="ko-KR" altLang="en-US" sz="2000" b="1" dirty="0" err="1">
                <a:latin typeface="+mn-ea"/>
              </a:rPr>
              <a:t>산소분압에</a:t>
            </a:r>
            <a:r>
              <a:rPr lang="ko-KR" altLang="en-US" sz="2000" b="1" dirty="0">
                <a:latin typeface="+mn-ea"/>
              </a:rPr>
              <a:t> 따른 </a:t>
            </a:r>
            <a:r>
              <a:rPr lang="en-US" altLang="ko-KR" sz="2000" b="1" dirty="0">
                <a:latin typeface="+mn-ea"/>
              </a:rPr>
              <a:t>Phase diagram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- </a:t>
            </a:r>
            <a:r>
              <a:rPr lang="ko-KR" altLang="en-US" sz="2000" b="1" dirty="0" err="1">
                <a:latin typeface="+mn-ea"/>
              </a:rPr>
              <a:t>산소분압에</a:t>
            </a:r>
            <a:r>
              <a:rPr lang="ko-KR" altLang="en-US" sz="2000" b="1" dirty="0">
                <a:latin typeface="+mn-ea"/>
              </a:rPr>
              <a:t> 따른 </a:t>
            </a:r>
            <a:r>
              <a:rPr lang="ko-KR" altLang="en-US" sz="2000" b="1" dirty="0"/>
              <a:t>전이 온도 변화</a:t>
            </a:r>
            <a:r>
              <a:rPr lang="en-US" altLang="ko-KR" sz="2000" b="1" dirty="0"/>
              <a:t>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 - </a:t>
            </a:r>
            <a:r>
              <a:rPr lang="ko-KR" altLang="en-US" sz="2000" b="1" dirty="0" err="1">
                <a:latin typeface="+mn-ea"/>
              </a:rPr>
              <a:t>산소분압에</a:t>
            </a:r>
            <a:r>
              <a:rPr lang="ko-KR" altLang="en-US" sz="2000" b="1" dirty="0">
                <a:latin typeface="+mn-ea"/>
              </a:rPr>
              <a:t> 따른 양이온 분포와 자기 </a:t>
            </a:r>
            <a:r>
              <a:rPr lang="ko-KR" altLang="en-US" sz="2000" b="1" dirty="0" err="1">
                <a:latin typeface="+mn-ea"/>
              </a:rPr>
              <a:t>이방성</a:t>
            </a:r>
            <a:r>
              <a:rPr lang="ko-KR" altLang="en-US" sz="2000" b="1" dirty="0">
                <a:latin typeface="+mn-ea"/>
              </a:rPr>
              <a:t> 변화</a:t>
            </a:r>
            <a:endParaRPr lang="en-US" altLang="ko-KR" sz="2000" b="1" dirty="0">
              <a:latin typeface="+mn-ea"/>
            </a:endParaRP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38092" y="10280007"/>
            <a:ext cx="4883414" cy="4724582"/>
          </a:xfrm>
          <a:prstGeom prst="rect">
            <a:avLst/>
          </a:prstGeom>
        </p:spPr>
      </p:pic>
      <p:sp>
        <p:nvSpPr>
          <p:cNvPr id="35" name="Rectangle 220"/>
          <p:cNvSpPr>
            <a:spLocks noChangeArrowheads="1"/>
          </p:cNvSpPr>
          <p:nvPr/>
        </p:nvSpPr>
        <p:spPr bwMode="auto">
          <a:xfrm>
            <a:off x="1385131" y="36217394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6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70452"/>
              </p:ext>
            </p:extLst>
          </p:nvPr>
        </p:nvGraphicFramePr>
        <p:xfrm>
          <a:off x="919927" y="33675081"/>
          <a:ext cx="9097963" cy="635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Graph" r:id="rId20" imgW="4190760" imgH="2938320" progId="Origin50.Graph">
                  <p:embed/>
                </p:oleObj>
              </mc:Choice>
              <mc:Fallback>
                <p:oleObj name="Graph" r:id="rId20" imgW="4190760" imgH="2938320" progId="Origin50.Graph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927" y="33675081"/>
                        <a:ext cx="9097963" cy="6351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개체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44757"/>
              </p:ext>
            </p:extLst>
          </p:nvPr>
        </p:nvGraphicFramePr>
        <p:xfrm>
          <a:off x="10141725" y="33755422"/>
          <a:ext cx="6474406" cy="448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Graph" r:id="rId22" imgW="4174326" imgH="2894904" progId="Origin50.Graph">
                  <p:embed/>
                </p:oleObj>
              </mc:Choice>
              <mc:Fallback>
                <p:oleObj name="Graph" r:id="rId22" imgW="4174326" imgH="2894904" progId="Origin50.Graph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1725" y="33755422"/>
                        <a:ext cx="6474406" cy="4483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36542"/>
              </p:ext>
            </p:extLst>
          </p:nvPr>
        </p:nvGraphicFramePr>
        <p:xfrm>
          <a:off x="16387531" y="33749456"/>
          <a:ext cx="6382495" cy="441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Graph" r:id="rId24" imgW="4174326" imgH="2894904" progId="Origin50.Graph">
                  <p:embed/>
                </p:oleObj>
              </mc:Choice>
              <mc:Fallback>
                <p:oleObj name="Graph" r:id="rId24" imgW="4174326" imgH="2894904" progId="Origin50.Graph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7531" y="33749456"/>
                        <a:ext cx="6382495" cy="44197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886FA5E7-213D-4711-A1EE-ACAA713613EA}"/>
              </a:ext>
            </a:extLst>
          </p:cNvPr>
          <p:cNvSpPr txBox="1"/>
          <p:nvPr/>
        </p:nvSpPr>
        <p:spPr>
          <a:xfrm>
            <a:off x="1141908" y="40156555"/>
            <a:ext cx="9356039" cy="14757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>
                <a:latin typeface="+mn-ea"/>
                <a:ea typeface="+mn-ea"/>
              </a:rPr>
              <a:t>기판 </a:t>
            </a:r>
            <a:r>
              <a:rPr lang="ko-KR" altLang="en-US" sz="3200" b="1" dirty="0">
                <a:latin typeface="+mn-ea"/>
              </a:rPr>
              <a:t>평면에</a:t>
            </a:r>
            <a:r>
              <a:rPr lang="ko-KR" altLang="en-US" sz="3200" b="1" dirty="0">
                <a:latin typeface="+mn-ea"/>
                <a:ea typeface="+mn-ea"/>
              </a:rPr>
              <a:t> </a:t>
            </a:r>
            <a:r>
              <a:rPr lang="ko-KR" altLang="en-US" sz="3200" b="1" dirty="0">
                <a:latin typeface="+mn-ea"/>
              </a:rPr>
              <a:t>수직한 방향</a:t>
            </a:r>
            <a:r>
              <a:rPr lang="en-US" altLang="ko-KR" sz="3200" b="1" dirty="0">
                <a:latin typeface="+mn-ea"/>
              </a:rPr>
              <a:t>(out-of-plane)</a:t>
            </a:r>
            <a:r>
              <a:rPr lang="ko-KR" altLang="en-US" sz="3200" b="1" dirty="0">
                <a:latin typeface="+mn-ea"/>
              </a:rPr>
              <a:t>으로</a:t>
            </a:r>
            <a:r>
              <a:rPr lang="en-US" altLang="ko-KR" sz="3200" b="1" dirty="0">
                <a:latin typeface="+mn-ea"/>
              </a:rPr>
              <a:t> </a:t>
            </a:r>
            <a:r>
              <a:rPr lang="ko-KR" altLang="en-US" sz="3200" b="1" dirty="0">
                <a:latin typeface="+mn-ea"/>
              </a:rPr>
              <a:t>측정</a:t>
            </a:r>
            <a:endParaRPr lang="en-US" altLang="ko-KR" sz="3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200" dirty="0"/>
              <a:t>-</a:t>
            </a:r>
            <a:r>
              <a:rPr lang="ko-KR" altLang="en-US" sz="3200" dirty="0"/>
              <a:t> 수직 </a:t>
            </a:r>
            <a:r>
              <a:rPr lang="ko-KR" altLang="en-US" sz="3200" dirty="0" err="1"/>
              <a:t>자기이방성을</a:t>
            </a:r>
            <a:r>
              <a:rPr lang="ko-KR" altLang="en-US" sz="3200" dirty="0"/>
              <a:t> 확인함 </a:t>
            </a: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11857"/>
              </p:ext>
            </p:extLst>
          </p:nvPr>
        </p:nvGraphicFramePr>
        <p:xfrm>
          <a:off x="24617795" y="26172650"/>
          <a:ext cx="6985012" cy="318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3">
                  <a:extLst>
                    <a:ext uri="{9D8B030D-6E8A-4147-A177-3AD203B41FA5}">
                      <a16:colId xmlns:a16="http://schemas.microsoft.com/office/drawing/2014/main" val="3165053934"/>
                    </a:ext>
                  </a:extLst>
                </a:gridCol>
                <a:gridCol w="1746253">
                  <a:extLst>
                    <a:ext uri="{9D8B030D-6E8A-4147-A177-3AD203B41FA5}">
                      <a16:colId xmlns:a16="http://schemas.microsoft.com/office/drawing/2014/main" val="1329724571"/>
                    </a:ext>
                  </a:extLst>
                </a:gridCol>
                <a:gridCol w="1746253">
                  <a:extLst>
                    <a:ext uri="{9D8B030D-6E8A-4147-A177-3AD203B41FA5}">
                      <a16:colId xmlns:a16="http://schemas.microsoft.com/office/drawing/2014/main" val="1934317981"/>
                    </a:ext>
                  </a:extLst>
                </a:gridCol>
                <a:gridCol w="1746253">
                  <a:extLst>
                    <a:ext uri="{9D8B030D-6E8A-4147-A177-3AD203B41FA5}">
                      <a16:colId xmlns:a16="http://schemas.microsoft.com/office/drawing/2014/main" val="1193363195"/>
                    </a:ext>
                  </a:extLst>
                </a:gridCol>
              </a:tblGrid>
              <a:tr h="4643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산소 </a:t>
                      </a:r>
                      <a:r>
                        <a:rPr lang="ko-KR" altLang="en-US" sz="2000" b="1" dirty="0" err="1"/>
                        <a:t>분압</a:t>
                      </a:r>
                      <a:endParaRPr lang="en-US" altLang="ko-K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2Theta (400)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/>
                        <a:t>반치전폭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/>
                        <a:t>격자상수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337590"/>
                  </a:ext>
                </a:extLst>
              </a:tr>
              <a:tr h="545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10 </a:t>
                      </a:r>
                      <a:r>
                        <a:rPr lang="en-US" altLang="ko-KR" sz="2000" b="1" dirty="0" err="1"/>
                        <a:t>mTorr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43.62º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0.043º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8.293 Å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61934"/>
                  </a:ext>
                </a:extLst>
              </a:tr>
              <a:tr h="545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 </a:t>
                      </a:r>
                      <a:r>
                        <a:rPr lang="en-US" altLang="ko-KR" sz="2000" b="1" dirty="0" err="1"/>
                        <a:t>mTorr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44.05º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0.027º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8.216 Å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065445"/>
                  </a:ext>
                </a:extLst>
              </a:tr>
              <a:tr h="545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50 </a:t>
                      </a:r>
                      <a:r>
                        <a:rPr lang="en-US" altLang="ko-KR" sz="2000" b="1" dirty="0" err="1"/>
                        <a:t>mTorr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44.11º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0.026º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8.207 Å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79089"/>
                  </a:ext>
                </a:extLst>
              </a:tr>
              <a:tr h="545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100 </a:t>
                      </a:r>
                      <a:r>
                        <a:rPr lang="en-US" altLang="ko-KR" sz="2000" b="1" dirty="0" err="1"/>
                        <a:t>mTorr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44.12º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0.023º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8.204 Å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5112"/>
                  </a:ext>
                </a:extLst>
              </a:tr>
              <a:tr h="5450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200</a:t>
                      </a:r>
                      <a:r>
                        <a:rPr lang="en-US" altLang="ko-KR" sz="2000" b="1" baseline="0" dirty="0"/>
                        <a:t> </a:t>
                      </a:r>
                      <a:r>
                        <a:rPr lang="en-US" altLang="ko-KR" sz="2000" b="1" baseline="0" dirty="0" err="1"/>
                        <a:t>mTorr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44.14º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0.016º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8.198 Å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592224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11606BCB-512C-484D-B5C7-F5660F0DEC46}"/>
              </a:ext>
            </a:extLst>
          </p:cNvPr>
          <p:cNvSpPr txBox="1"/>
          <p:nvPr/>
        </p:nvSpPr>
        <p:spPr>
          <a:xfrm>
            <a:off x="25499967" y="16271941"/>
            <a:ext cx="5905052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-</a:t>
            </a:r>
            <a:r>
              <a:rPr lang="ko-KR" altLang="en-US" sz="2000" b="1" dirty="0" err="1">
                <a:latin typeface="+mn-ea"/>
              </a:rPr>
              <a:t>증착</a:t>
            </a:r>
            <a:r>
              <a:rPr lang="ko-KR" altLang="en-US" sz="2000" b="1" dirty="0">
                <a:latin typeface="+mn-ea"/>
              </a:rPr>
              <a:t> 방법 </a:t>
            </a:r>
            <a:r>
              <a:rPr lang="en-US" altLang="ko-KR" sz="2000" b="1" dirty="0">
                <a:latin typeface="+mn-ea"/>
              </a:rPr>
              <a:t>: Pulsed Laser Deposition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- </a:t>
            </a:r>
            <a:r>
              <a:rPr lang="ko-KR" altLang="en-US" sz="2000" b="1" dirty="0">
                <a:latin typeface="+mn-ea"/>
              </a:rPr>
              <a:t>타겟 </a:t>
            </a:r>
            <a:r>
              <a:rPr lang="en-US" altLang="ko-KR" sz="2000" b="1" dirty="0">
                <a:latin typeface="+mn-ea"/>
              </a:rPr>
              <a:t>: NiCo</a:t>
            </a:r>
            <a:r>
              <a:rPr lang="en-US" altLang="ko-KR" sz="2000" b="1" baseline="-25000" dirty="0">
                <a:latin typeface="+mn-ea"/>
              </a:rPr>
              <a:t>2</a:t>
            </a:r>
            <a:r>
              <a:rPr lang="en-US" altLang="ko-KR" sz="2000" b="1" dirty="0">
                <a:latin typeface="+mn-ea"/>
              </a:rPr>
              <a:t>O</a:t>
            </a:r>
            <a:r>
              <a:rPr lang="en-US" altLang="ko-KR" sz="2000" b="1" baseline="-25000" dirty="0">
                <a:latin typeface="+mn-ea"/>
              </a:rPr>
              <a:t>4</a:t>
            </a:r>
            <a:r>
              <a:rPr lang="en-US" altLang="ko-KR" sz="2000" b="1" dirty="0">
                <a:latin typeface="+mn-ea"/>
              </a:rPr>
              <a:t> / </a:t>
            </a:r>
            <a:r>
              <a:rPr lang="ko-KR" altLang="en-US" sz="2000" b="1" dirty="0">
                <a:latin typeface="+mn-ea"/>
              </a:rPr>
              <a:t>기판 </a:t>
            </a:r>
            <a:r>
              <a:rPr lang="en-US" altLang="ko-KR" sz="2000" b="1" dirty="0">
                <a:latin typeface="+mn-ea"/>
              </a:rPr>
              <a:t>: MgAl</a:t>
            </a:r>
            <a:r>
              <a:rPr lang="en-US" altLang="ko-KR" sz="2000" b="1" baseline="-25000" dirty="0">
                <a:latin typeface="+mn-ea"/>
              </a:rPr>
              <a:t>2</a:t>
            </a:r>
            <a:r>
              <a:rPr lang="en-US" altLang="ko-KR" sz="2000" b="1" dirty="0">
                <a:latin typeface="+mn-ea"/>
              </a:rPr>
              <a:t>O</a:t>
            </a:r>
            <a:r>
              <a:rPr lang="en-US" altLang="ko-KR" sz="2000" b="1" baseline="-25000" dirty="0">
                <a:latin typeface="+mn-ea"/>
              </a:rPr>
              <a:t>4</a:t>
            </a:r>
            <a:r>
              <a:rPr lang="en-US" altLang="ko-KR" sz="2000" b="1" dirty="0">
                <a:latin typeface="+mn-ea"/>
              </a:rPr>
              <a:t>(100)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-</a:t>
            </a:r>
            <a:r>
              <a:rPr lang="ko-KR" altLang="en-US" sz="2000" b="1" dirty="0">
                <a:latin typeface="+mn-ea"/>
              </a:rPr>
              <a:t>주입 가스 </a:t>
            </a:r>
            <a:r>
              <a:rPr lang="en-US" altLang="ko-KR" sz="2000" b="1" dirty="0">
                <a:latin typeface="+mn-ea"/>
              </a:rPr>
              <a:t>: </a:t>
            </a:r>
            <a:r>
              <a:rPr lang="ko-KR" altLang="en-US" sz="2000" b="1" dirty="0">
                <a:latin typeface="+mn-ea"/>
              </a:rPr>
              <a:t>산소 </a:t>
            </a:r>
            <a:r>
              <a:rPr lang="en-US" altLang="ko-KR" sz="2000" b="1" dirty="0">
                <a:latin typeface="+mn-ea"/>
              </a:rPr>
              <a:t>O</a:t>
            </a:r>
            <a:r>
              <a:rPr lang="en-US" altLang="ko-KR" sz="2000" b="1" baseline="-25000" dirty="0">
                <a:latin typeface="+mn-ea"/>
              </a:rPr>
              <a:t>2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latin typeface="+mn-ea"/>
              </a:rPr>
              <a:t>-</a:t>
            </a:r>
            <a:r>
              <a:rPr lang="ko-KR" altLang="en-US" sz="2000" b="1" dirty="0" err="1">
                <a:latin typeface="+mn-ea"/>
              </a:rPr>
              <a:t>증착조건</a:t>
            </a:r>
            <a:r>
              <a:rPr lang="en-US" altLang="ko-KR" sz="2000" b="1" dirty="0">
                <a:latin typeface="+mn-ea"/>
              </a:rPr>
              <a:t> : 10 Hz – 150 </a:t>
            </a:r>
            <a:r>
              <a:rPr lang="en-US" altLang="ko-KR" sz="2000" b="1" dirty="0" err="1">
                <a:latin typeface="+mn-ea"/>
              </a:rPr>
              <a:t>mJ</a:t>
            </a:r>
            <a:r>
              <a:rPr lang="en-US" altLang="ko-KR" sz="2000" b="1" dirty="0">
                <a:latin typeface="+mn-ea"/>
              </a:rPr>
              <a:t> / 320°C /10</a:t>
            </a:r>
            <a:r>
              <a:rPr lang="ko-KR" altLang="en-US" sz="2000" b="1" dirty="0">
                <a:latin typeface="+mn-ea"/>
              </a:rPr>
              <a:t>분 </a:t>
            </a:r>
            <a:r>
              <a:rPr lang="ko-KR" altLang="en-US" sz="2000" b="1" dirty="0" err="1">
                <a:latin typeface="+mn-ea"/>
              </a:rPr>
              <a:t>증착</a:t>
            </a:r>
            <a:endParaRPr lang="en-US" altLang="ko-KR" sz="2000" b="1" dirty="0">
              <a:latin typeface="+mn-ea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F0538B9-39F2-4BCD-827F-526827039751}"/>
              </a:ext>
            </a:extLst>
          </p:cNvPr>
          <p:cNvSpPr txBox="1"/>
          <p:nvPr/>
        </p:nvSpPr>
        <p:spPr>
          <a:xfrm>
            <a:off x="11418857" y="32308891"/>
            <a:ext cx="11043663" cy="861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err="1">
                <a:solidFill>
                  <a:schemeClr val="accent2">
                    <a:lumMod val="50000"/>
                  </a:schemeClr>
                </a:solidFill>
              </a:rPr>
              <a:t>산소분압에</a:t>
            </a: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 따른 </a:t>
            </a:r>
            <a:r>
              <a:rPr lang="ko-KR" altLang="en-US" sz="5000" b="1" dirty="0" err="1">
                <a:solidFill>
                  <a:schemeClr val="accent2">
                    <a:lumMod val="50000"/>
                  </a:schemeClr>
                </a:solidFill>
              </a:rPr>
              <a:t>보자력과</a:t>
            </a:r>
            <a:r>
              <a:rPr lang="ko-KR" altLang="en-US" sz="5000" b="1" dirty="0">
                <a:solidFill>
                  <a:schemeClr val="accent2">
                    <a:lumMod val="50000"/>
                  </a:schemeClr>
                </a:solidFill>
              </a:rPr>
              <a:t> 임계온도</a:t>
            </a:r>
            <a:endParaRPr lang="en-US" altLang="ko-KR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8886C3-1E8D-496C-B36B-3362042FBD06}"/>
              </a:ext>
            </a:extLst>
          </p:cNvPr>
          <p:cNvSpPr txBox="1"/>
          <p:nvPr/>
        </p:nvSpPr>
        <p:spPr>
          <a:xfrm>
            <a:off x="493409" y="17621355"/>
            <a:ext cx="119009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Applied </a:t>
            </a:r>
            <a:r>
              <a:rPr lang="en-US" altLang="ko-KR" b="1" dirty="0">
                <a:solidFill>
                  <a:schemeClr val="bg1"/>
                </a:solidFill>
                <a:latin typeface="+mn-ea"/>
              </a:rPr>
              <a:t>Surface Science 493, 1236-1242 (2019), RSC Advances., 7, 36026 (2017), PHYSICAL REVIEW B </a:t>
            </a:r>
            <a:r>
              <a:rPr lang="en-US" altLang="ko-KR" b="1" dirty="0" smtClean="0">
                <a:solidFill>
                  <a:schemeClr val="bg1"/>
                </a:solidFill>
                <a:latin typeface="+mn-ea"/>
              </a:rPr>
              <a:t>101, 094412 </a:t>
            </a:r>
            <a:r>
              <a:rPr lang="en-US" altLang="ko-KR" b="1" dirty="0">
                <a:solidFill>
                  <a:schemeClr val="bg1"/>
                </a:solidFill>
                <a:latin typeface="+mn-ea"/>
              </a:rPr>
              <a:t>(2020), PHYSICAL REVIEW B 101, 224434 (2020)</a:t>
            </a:r>
            <a:endParaRPr lang="en-US" altLang="ko-KR" sz="1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71E265-AAC0-4F4F-87B9-F502FEB66535}"/>
              </a:ext>
            </a:extLst>
          </p:cNvPr>
          <p:cNvSpPr txBox="1"/>
          <p:nvPr/>
        </p:nvSpPr>
        <p:spPr>
          <a:xfrm>
            <a:off x="13504656" y="17944656"/>
            <a:ext cx="1040352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b="1" dirty="0">
                <a:solidFill>
                  <a:schemeClr val="bg1"/>
                </a:solidFill>
                <a:latin typeface="+mn-ea"/>
              </a:rPr>
              <a:t>J. Phys. D: Appl. Phys. 51, 145308 (2018), PHYSICAL REVIEW B 101, 014413 (2020)</a:t>
            </a:r>
            <a:endParaRPr lang="en-US" altLang="ko-KR" sz="1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7754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그물</Template>
  <TotalTime>2883</TotalTime>
  <Words>642</Words>
  <Application>Microsoft Office PowerPoint</Application>
  <PresentationFormat>사용자 지정</PresentationFormat>
  <Paragraphs>67</Paragraphs>
  <Slides>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Century Gothic</vt:lpstr>
      <vt:lpstr>Symbol</vt:lpstr>
      <vt:lpstr>그물</vt:lpstr>
      <vt:lpstr>Graph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Spin111</dc:creator>
  <cp:lastModifiedBy>박막물리</cp:lastModifiedBy>
  <cp:revision>312</cp:revision>
  <dcterms:created xsi:type="dcterms:W3CDTF">2015-12-15T05:41:11Z</dcterms:created>
  <dcterms:modified xsi:type="dcterms:W3CDTF">2021-10-14T08:00:53Z</dcterms:modified>
</cp:coreProperties>
</file>