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8" r:id="rId3"/>
    <p:sldId id="270" r:id="rId4"/>
    <p:sldId id="263" r:id="rId5"/>
    <p:sldId id="261" r:id="rId6"/>
    <p:sldId id="265" r:id="rId7"/>
    <p:sldId id="266" r:id="rId8"/>
    <p:sldId id="267" r:id="rId9"/>
    <p:sldId id="271" r:id="rId10"/>
    <p:sldId id="272" r:id="rId11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575" autoAdjust="0"/>
    <p:restoredTop sz="94737" autoAdjust="0"/>
  </p:normalViewPr>
  <p:slideViewPr>
    <p:cSldViewPr>
      <p:cViewPr>
        <p:scale>
          <a:sx n="84" d="100"/>
          <a:sy n="84" d="100"/>
        </p:scale>
        <p:origin x="12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8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3EE63D-5A92-4355-991E-D1D0E90AD5A4}" type="datetimeFigureOut">
              <a:rPr lang="ko-KR" altLang="en-US" smtClean="0"/>
              <a:t>10/14/2021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ED3F98-4732-4EA5-AFF6-0C20C2DD0EC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623403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72EAA4-07D2-4C72-831F-3EBD7F89C0A7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778696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4515A5-3701-467F-9424-7A6907F33544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922964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E8D418-9C78-4A1C-869A-02E80FAFDFC1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31732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C23530-4D4A-4394-BA49-CB39F8810DF9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217608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6D542-3B94-47AB-8409-888CCD547D4F}" type="datetimeFigureOut">
              <a:rPr lang="ko-KR" altLang="en-US" smtClean="0"/>
              <a:t>10/14/2021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99E32-59F9-4E0D-8D07-E97FCBFEEA7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193404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6D542-3B94-47AB-8409-888CCD547D4F}" type="datetimeFigureOut">
              <a:rPr lang="ko-KR" altLang="en-US" smtClean="0"/>
              <a:t>10/14/2021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99E32-59F9-4E0D-8D07-E97FCBFEEA7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176464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6D542-3B94-47AB-8409-888CCD547D4F}" type="datetimeFigureOut">
              <a:rPr lang="ko-KR" altLang="en-US" smtClean="0"/>
              <a:t>10/14/2021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99E32-59F9-4E0D-8D07-E97FCBFEEA7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986098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6D542-3B94-47AB-8409-888CCD547D4F}" type="datetimeFigureOut">
              <a:rPr lang="ko-KR" altLang="en-US" smtClean="0"/>
              <a:t>10/14/2021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99E32-59F9-4E0D-8D07-E97FCBFEEA7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241542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6D542-3B94-47AB-8409-888CCD547D4F}" type="datetimeFigureOut">
              <a:rPr lang="ko-KR" altLang="en-US" smtClean="0"/>
              <a:t>10/14/2021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99E32-59F9-4E0D-8D07-E97FCBFEEA7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3793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6D542-3B94-47AB-8409-888CCD547D4F}" type="datetimeFigureOut">
              <a:rPr lang="ko-KR" altLang="en-US" smtClean="0"/>
              <a:t>10/14/2021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99E32-59F9-4E0D-8D07-E97FCBFEEA7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17208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6D542-3B94-47AB-8409-888CCD547D4F}" type="datetimeFigureOut">
              <a:rPr lang="ko-KR" altLang="en-US" smtClean="0"/>
              <a:t>10/14/2021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99E32-59F9-4E0D-8D07-E97FCBFEEA7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683002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6D542-3B94-47AB-8409-888CCD547D4F}" type="datetimeFigureOut">
              <a:rPr lang="ko-KR" altLang="en-US" smtClean="0"/>
              <a:t>10/14/2021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99E32-59F9-4E0D-8D07-E97FCBFEEA7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320590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6D542-3B94-47AB-8409-888CCD547D4F}" type="datetimeFigureOut">
              <a:rPr lang="ko-KR" altLang="en-US" smtClean="0"/>
              <a:t>10/14/2021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99E32-59F9-4E0D-8D07-E97FCBFEEA7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402330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6D542-3B94-47AB-8409-888CCD547D4F}" type="datetimeFigureOut">
              <a:rPr lang="ko-KR" altLang="en-US" smtClean="0"/>
              <a:t>10/14/2021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99E32-59F9-4E0D-8D07-E97FCBFEEA7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223193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6D542-3B94-47AB-8409-888CCD547D4F}" type="datetimeFigureOut">
              <a:rPr lang="ko-KR" altLang="en-US" smtClean="0"/>
              <a:t>10/14/2021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99E32-59F9-4E0D-8D07-E97FCBFEEA7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33499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36D542-3B94-47AB-8409-888CCD547D4F}" type="datetimeFigureOut">
              <a:rPr lang="ko-KR" altLang="en-US" smtClean="0"/>
              <a:t>10/14/2021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F99E32-59F9-4E0D-8D07-E97FCBFEEA7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43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4.png"/><Relationship Id="rId5" Type="http://schemas.openxmlformats.org/officeDocument/2006/relationships/image" Target="../media/image30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jpeg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image" Target="../media/image5.jpe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png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6" Type="http://schemas.openxmlformats.org/officeDocument/2006/relationships/image" Target="../media/image7.jpeg"/><Relationship Id="rId5" Type="http://schemas.openxmlformats.org/officeDocument/2006/relationships/image" Target="../media/image8.png"/><Relationship Id="rId4" Type="http://schemas.openxmlformats.org/officeDocument/2006/relationships/image" Target="../media/image5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6" Type="http://schemas.openxmlformats.org/officeDocument/2006/relationships/image" Target="../media/image2.png"/><Relationship Id="rId5" Type="http://schemas.openxmlformats.org/officeDocument/2006/relationships/image" Target="../media/image11.pn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0.jpeg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6" Type="http://schemas.openxmlformats.org/officeDocument/2006/relationships/image" Target="../media/image9.jpeg"/><Relationship Id="rId5" Type="http://schemas.openxmlformats.org/officeDocument/2006/relationships/image" Target="../media/image12.png"/><Relationship Id="rId4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3.jpeg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notesSlide" Target="../notesSlides/notesSlide3.xml"/><Relationship Id="rId9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wav"/><Relationship Id="rId1" Type="http://schemas.microsoft.com/office/2007/relationships/media" Target="../media/media8.wav"/><Relationship Id="rId6" Type="http://schemas.openxmlformats.org/officeDocument/2006/relationships/image" Target="../media/image2.png"/><Relationship Id="rId5" Type="http://schemas.openxmlformats.org/officeDocument/2006/relationships/image" Target="../media/image20.png"/><Relationship Id="rId4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wav"/><Relationship Id="rId1" Type="http://schemas.microsoft.com/office/2007/relationships/media" Target="../media/media9.wav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798" y="1772816"/>
            <a:ext cx="7772400" cy="1470025"/>
          </a:xfrm>
        </p:spPr>
        <p:txBody>
          <a:bodyPr>
            <a:noAutofit/>
          </a:bodyPr>
          <a:lstStyle/>
          <a:p>
            <a:r>
              <a:rPr lang="en-US" altLang="ko-KR" sz="2400" b="1" dirty="0" smtClean="0">
                <a:solidFill>
                  <a:schemeClr val="accent1">
                    <a:lumMod val="50000"/>
                  </a:schemeClr>
                </a:solidFill>
              </a:rPr>
              <a:t>Characterization of 20-Inch Micro Channel Plate Photomultiplier Tube (MCP-PMT)</a:t>
            </a:r>
            <a:endParaRPr lang="ko-KR" altLang="en-US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부제목 2"/>
              <p:cNvSpPr txBox="1">
                <a:spLocks/>
              </p:cNvSpPr>
              <p:nvPr/>
            </p:nvSpPr>
            <p:spPr>
              <a:xfrm>
                <a:off x="779002" y="3915328"/>
                <a:ext cx="7560840" cy="7920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 lnSpcReduction="10000"/>
              </a:bodyPr>
              <a:lstStyle>
                <a:lvl1pPr marL="0" indent="0" algn="ctr" defTabSz="914400" rtl="0" eaLnBrk="1" latinLnBrk="1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1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1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1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1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1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1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1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1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altLang="ko-KR" sz="1600" b="1" u="sng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𝐊𝐢𝐦</m:t>
                    </m:r>
                    <m:r>
                      <a:rPr lang="en-US" altLang="ko-KR" sz="1600" b="1" i="0" u="sng" dirty="0" smtClean="0">
                        <a:solidFill>
                          <a:schemeClr val="tx1"/>
                        </a:solidFill>
                        <a:latin typeface="Cambria Math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altLang="ko-KR" sz="1600" b="1" u="sng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𝐆𝐞𝐨𝐧𝐖𝐨𝐨</m:t>
                    </m:r>
                  </m:oMath>
                </a14:m>
                <a:r>
                  <a:rPr lang="en-US" altLang="ko-KR" sz="1600" b="1" u="sng" baseline="30000" dirty="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1</a:t>
                </a:r>
                <a:r>
                  <a:rPr lang="en-US" altLang="ko-KR" sz="1600" b="1" dirty="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, Kim</a:t>
                </a:r>
                <a:r>
                  <a:rPr lang="en-US" altLang="ko-KR" sz="1600" b="1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altLang="ko-KR" sz="1600" b="1" dirty="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HongJoo</a:t>
                </a:r>
                <a:r>
                  <a:rPr lang="en-US" altLang="ko-KR" sz="1600" b="1" baseline="30000" dirty="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1</a:t>
                </a:r>
                <a:r>
                  <a:rPr lang="en-US" altLang="ko-KR" sz="1600" b="1" dirty="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*,  Lee Jik</a:t>
                </a:r>
                <a:r>
                  <a:rPr lang="en-US" altLang="ko-KR" sz="1600" b="1" baseline="30000" dirty="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1</a:t>
                </a:r>
                <a:r>
                  <a:rPr lang="en-US" altLang="ko-KR" sz="1600" b="1" dirty="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*</a:t>
                </a:r>
              </a:p>
              <a:p>
                <a:endParaRPr lang="en-US" altLang="ko-KR" sz="1600" b="1" dirty="0" smtClean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altLang="ko-KR" sz="1200" i="1" baseline="30000" dirty="0" smtClean="0">
                    <a:solidFill>
                      <a:schemeClr val="tx1"/>
                    </a:solidFill>
                  </a:rPr>
                  <a:t>1</a:t>
                </a:r>
                <a:r>
                  <a:rPr lang="en-US" altLang="ko-KR" sz="1200" i="1" dirty="0" smtClean="0">
                    <a:solidFill>
                      <a:schemeClr val="tx1"/>
                    </a:solidFill>
                  </a:rPr>
                  <a:t>Department of Physics, </a:t>
                </a:r>
                <a:r>
                  <a:rPr lang="en-US" altLang="ko-KR" sz="1200" i="1" dirty="0" err="1" smtClean="0">
                    <a:solidFill>
                      <a:schemeClr val="tx1"/>
                    </a:solidFill>
                  </a:rPr>
                  <a:t>Kyungpook</a:t>
                </a:r>
                <a:r>
                  <a:rPr lang="en-US" altLang="ko-KR" sz="1200" i="1" dirty="0" smtClean="0">
                    <a:solidFill>
                      <a:schemeClr val="tx1"/>
                    </a:solidFill>
                  </a:rPr>
                  <a:t> National University, Daegu 41566, Korea</a:t>
                </a:r>
                <a:endParaRPr lang="ko-KR" altLang="en-US" sz="1200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부제목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002" y="3915328"/>
                <a:ext cx="7560840" cy="792088"/>
              </a:xfrm>
              <a:prstGeom prst="rect">
                <a:avLst/>
              </a:prstGeom>
              <a:blipFill rotWithShape="1">
                <a:blip r:embed="rId4"/>
                <a:stretch>
                  <a:fillRect t="-384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한국수력원자력 지원자">
            <a:extLst>
              <a:ext uri="{FF2B5EF4-FFF2-40B4-BE49-F238E27FC236}">
                <a16:creationId xmlns:a16="http://schemas.microsoft.com/office/drawing/2014/main" xmlns="" id="{11813144-A1B9-C342-84BB-736FBF327BBB}"/>
              </a:ext>
            </a:extLst>
          </p:cNvPr>
          <p:cNvSpPr txBox="1">
            <a:spLocks/>
          </p:cNvSpPr>
          <p:nvPr/>
        </p:nvSpPr>
        <p:spPr>
          <a:xfrm>
            <a:off x="730686" y="5896573"/>
            <a:ext cx="7682625" cy="3787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Autofit/>
          </a:bodyPr>
          <a:lstStyle>
            <a:lvl1pPr marL="0" marR="0" indent="0" algn="r" defTabSz="457200" rtl="0" latinLnBrk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1pPr>
            <a:lvl2pPr marL="0" marR="0" indent="4572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888888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2pPr>
            <a:lvl3pPr marL="0" marR="0" indent="9144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888888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3pPr>
            <a:lvl4pPr marL="0" marR="0" indent="13716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888888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4pPr>
            <a:lvl5pPr marL="0" marR="0" indent="18288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888888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5pPr>
            <a:lvl6pPr marL="2651760" marR="0" indent="-36576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3108960" marR="0" indent="-36576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3566159" marR="0" indent="-365759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4023359" marR="0" indent="-365759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pPr algn="ctr" hangingPunct="1">
              <a:defRPr>
                <a:latin typeface="+mj-lt"/>
                <a:ea typeface="+mj-ea"/>
                <a:cs typeface="+mj-cs"/>
                <a:sym typeface="Calibri"/>
              </a:defRPr>
            </a:pPr>
            <a:endParaRPr lang="en-US" altLang="ko-KR" sz="1600" b="1" dirty="0">
              <a:solidFill>
                <a:srgbClr val="4D4D4E"/>
              </a:solidFill>
              <a:latin typeface="+mj-ea"/>
              <a:ea typeface="+mj-ea"/>
              <a:cs typeface="+mj-cs"/>
            </a:endParaRPr>
          </a:p>
        </p:txBody>
      </p:sp>
      <p:pic>
        <p:nvPicPr>
          <p:cNvPr id="4" name="오디오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3932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141"/>
    </mc:Choice>
    <mc:Fallback>
      <p:transition spd="slow" advTm="1114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3389538" y="1924538"/>
            <a:ext cx="905860" cy="5527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/>
          <p:cNvSpPr/>
          <p:nvPr/>
        </p:nvSpPr>
        <p:spPr>
          <a:xfrm>
            <a:off x="1876173" y="3910872"/>
            <a:ext cx="363260" cy="11455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액자 5"/>
          <p:cNvSpPr/>
          <p:nvPr/>
        </p:nvSpPr>
        <p:spPr>
          <a:xfrm>
            <a:off x="4577670" y="3029010"/>
            <a:ext cx="2880320" cy="2088232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1541856" y="3065014"/>
            <a:ext cx="1019590" cy="3960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5327366" y="1876301"/>
            <a:ext cx="1440160" cy="6036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순서도: 수동 연산 8"/>
          <p:cNvSpPr/>
          <p:nvPr/>
        </p:nvSpPr>
        <p:spPr>
          <a:xfrm>
            <a:off x="5572637" y="3728502"/>
            <a:ext cx="936104" cy="396044"/>
          </a:xfrm>
          <a:prstGeom prst="flowChartManualOper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액자 9"/>
          <p:cNvSpPr/>
          <p:nvPr/>
        </p:nvSpPr>
        <p:spPr>
          <a:xfrm>
            <a:off x="3065502" y="3029010"/>
            <a:ext cx="792088" cy="396044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1" name="타원 10"/>
          <p:cNvSpPr/>
          <p:nvPr/>
        </p:nvSpPr>
        <p:spPr>
          <a:xfrm>
            <a:off x="1728163" y="3209030"/>
            <a:ext cx="148010" cy="10801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직사각형 11"/>
          <p:cNvSpPr/>
          <p:nvPr/>
        </p:nvSpPr>
        <p:spPr>
          <a:xfrm>
            <a:off x="3516650" y="3209030"/>
            <a:ext cx="230088" cy="5400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직사각형 12"/>
          <p:cNvSpPr/>
          <p:nvPr/>
        </p:nvSpPr>
        <p:spPr>
          <a:xfrm>
            <a:off x="6017830" y="3461058"/>
            <a:ext cx="45719" cy="18572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4" name="꺾인 연결선 13"/>
          <p:cNvCxnSpPr>
            <a:stCxn id="12" idx="3"/>
          </p:cNvCxnSpPr>
          <p:nvPr/>
        </p:nvCxnSpPr>
        <p:spPr>
          <a:xfrm>
            <a:off x="3746738" y="3236033"/>
            <a:ext cx="1118964" cy="837093"/>
          </a:xfrm>
          <a:prstGeom prst="bentConnector3">
            <a:avLst/>
          </a:prstGeom>
          <a:ln w="158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꺾인 연결선 14"/>
          <p:cNvCxnSpPr>
            <a:endCxn id="13" idx="0"/>
          </p:cNvCxnSpPr>
          <p:nvPr/>
        </p:nvCxnSpPr>
        <p:spPr>
          <a:xfrm flipV="1">
            <a:off x="4865702" y="3461058"/>
            <a:ext cx="1174988" cy="612068"/>
          </a:xfrm>
          <a:prstGeom prst="bentConnector4">
            <a:avLst>
              <a:gd name="adj1" fmla="val 49027"/>
              <a:gd name="adj2" fmla="val 109960"/>
            </a:avLst>
          </a:prstGeom>
          <a:ln w="158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타원 15"/>
          <p:cNvSpPr/>
          <p:nvPr/>
        </p:nvSpPr>
        <p:spPr>
          <a:xfrm>
            <a:off x="3209518" y="3110019"/>
            <a:ext cx="216024" cy="198022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7" name="꺾인 연결선 16"/>
          <p:cNvCxnSpPr>
            <a:stCxn id="11" idx="6"/>
            <a:endCxn id="16" idx="2"/>
          </p:cNvCxnSpPr>
          <p:nvPr/>
        </p:nvCxnSpPr>
        <p:spPr>
          <a:xfrm flipV="1">
            <a:off x="1876173" y="3209030"/>
            <a:ext cx="1333345" cy="54006"/>
          </a:xfrm>
          <a:prstGeom prst="bentConnector3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직사각형 17"/>
          <p:cNvSpPr/>
          <p:nvPr/>
        </p:nvSpPr>
        <p:spPr>
          <a:xfrm>
            <a:off x="5801806" y="4121665"/>
            <a:ext cx="504056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9" name="꺾인 연결선 18"/>
          <p:cNvCxnSpPr/>
          <p:nvPr/>
        </p:nvCxnSpPr>
        <p:spPr>
          <a:xfrm flipV="1">
            <a:off x="2239433" y="4649190"/>
            <a:ext cx="3562373" cy="48539"/>
          </a:xfrm>
          <a:prstGeom prst="bentConnector3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타원 19"/>
          <p:cNvSpPr/>
          <p:nvPr/>
        </p:nvSpPr>
        <p:spPr>
          <a:xfrm>
            <a:off x="5718554" y="2092906"/>
            <a:ext cx="216024" cy="216024"/>
          </a:xfrm>
          <a:prstGeom prst="ellipse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타원 20"/>
          <p:cNvSpPr/>
          <p:nvPr/>
        </p:nvSpPr>
        <p:spPr>
          <a:xfrm>
            <a:off x="6231550" y="2099256"/>
            <a:ext cx="216024" cy="216024"/>
          </a:xfrm>
          <a:prstGeom prst="ellipse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2" name="꺾인 연결선 21"/>
          <p:cNvCxnSpPr>
            <a:stCxn id="18" idx="2"/>
          </p:cNvCxnSpPr>
          <p:nvPr/>
        </p:nvCxnSpPr>
        <p:spPr>
          <a:xfrm rot="16200000" flipH="1">
            <a:off x="6366136" y="4385426"/>
            <a:ext cx="95477" cy="720081"/>
          </a:xfrm>
          <a:prstGeom prst="bentConnector2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꺾인 연결선 22"/>
          <p:cNvCxnSpPr>
            <a:endCxn id="21" idx="4"/>
          </p:cNvCxnSpPr>
          <p:nvPr/>
        </p:nvCxnSpPr>
        <p:spPr>
          <a:xfrm rot="16200000" flipV="1">
            <a:off x="5314582" y="3340261"/>
            <a:ext cx="2477925" cy="427964"/>
          </a:xfrm>
          <a:prstGeom prst="bentConnector3">
            <a:avLst>
              <a:gd name="adj1" fmla="val 50000"/>
            </a:avLst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꺾인 연결선 23"/>
          <p:cNvCxnSpPr>
            <a:stCxn id="4" idx="3"/>
          </p:cNvCxnSpPr>
          <p:nvPr/>
        </p:nvCxnSpPr>
        <p:spPr>
          <a:xfrm>
            <a:off x="4295398" y="2200918"/>
            <a:ext cx="1423156" cy="6350"/>
          </a:xfrm>
          <a:prstGeom prst="bentConnector3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4793694" y="3046431"/>
            <a:ext cx="10441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b="1" dirty="0" smtClean="0"/>
              <a:t>Refrigerator</a:t>
            </a:r>
            <a:endParaRPr lang="ko-KR" altLang="en-US" sz="11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5826566" y="3926524"/>
            <a:ext cx="56291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b="1" dirty="0" smtClean="0"/>
              <a:t>PMT</a:t>
            </a:r>
            <a:endParaRPr lang="ko-KR" altLang="en-US" sz="11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1802168" y="4137055"/>
            <a:ext cx="99057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b="1" dirty="0" smtClean="0"/>
              <a:t>HV </a:t>
            </a:r>
          </a:p>
          <a:p>
            <a:r>
              <a:rPr lang="en-US" altLang="ko-KR" sz="1100" b="1" dirty="0" smtClean="0"/>
              <a:t>supplier</a:t>
            </a:r>
            <a:endParaRPr lang="ko-KR" altLang="en-US" sz="11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1324004" y="2750584"/>
            <a:ext cx="146873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b="1" dirty="0" smtClean="0"/>
              <a:t>Function generator</a:t>
            </a:r>
            <a:endParaRPr lang="ko-KR" altLang="en-US" sz="11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3516650" y="1962681"/>
            <a:ext cx="78495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b="1" dirty="0" smtClean="0"/>
              <a:t>DAQ system</a:t>
            </a:r>
            <a:endParaRPr lang="ko-KR" altLang="en-US" sz="11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5645982" y="1876301"/>
            <a:ext cx="90418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b="1" dirty="0" smtClean="0"/>
              <a:t>Electronics</a:t>
            </a:r>
            <a:endParaRPr lang="ko-KR" altLang="en-US" sz="11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3048598" y="2986061"/>
            <a:ext cx="4680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b="1" dirty="0" smtClean="0"/>
              <a:t>LED</a:t>
            </a:r>
            <a:endParaRPr lang="ko-KR" altLang="en-US" sz="1100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3944908" y="3555862"/>
            <a:ext cx="7009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b="1" dirty="0" smtClean="0"/>
              <a:t>Optical fiber</a:t>
            </a:r>
            <a:endParaRPr lang="ko-KR" altLang="en-US" sz="1100" b="1" dirty="0"/>
          </a:p>
        </p:txBody>
      </p:sp>
      <p:sp>
        <p:nvSpPr>
          <p:cNvPr id="33" name="제목 1"/>
          <p:cNvSpPr txBox="1">
            <a:spLocks/>
          </p:cNvSpPr>
          <p:nvPr/>
        </p:nvSpPr>
        <p:spPr>
          <a:xfrm>
            <a:off x="462870" y="33265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3200" dirty="0" smtClean="0"/>
              <a:t>Experimental setup</a:t>
            </a:r>
            <a:endParaRPr lang="ko-KR" altLang="en-US" sz="3200" dirty="0"/>
          </a:p>
        </p:txBody>
      </p:sp>
    </p:spTree>
    <p:extLst>
      <p:ext uri="{BB962C8B-B14F-4D97-AF65-F5344CB8AC3E}">
        <p14:creationId xmlns:p14="http://schemas.microsoft.com/office/powerpoint/2010/main" val="3222513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en-US" altLang="ko-KR" sz="3200" dirty="0" smtClean="0"/>
              <a:t>Introduction</a:t>
            </a:r>
            <a:endParaRPr lang="ko-KR" altLang="en-US" sz="3200" dirty="0"/>
          </a:p>
        </p:txBody>
      </p:sp>
      <p:sp>
        <p:nvSpPr>
          <p:cNvPr id="4" name="원통 3"/>
          <p:cNvSpPr/>
          <p:nvPr/>
        </p:nvSpPr>
        <p:spPr>
          <a:xfrm>
            <a:off x="444684" y="4116551"/>
            <a:ext cx="1368152" cy="1296144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234190" y="5528409"/>
            <a:ext cx="20051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 smtClean="0"/>
              <a:t>Underground</a:t>
            </a:r>
            <a:r>
              <a:rPr lang="en-US" altLang="ko-KR" sz="1200" dirty="0"/>
              <a:t> Water Tank </a:t>
            </a:r>
            <a:endParaRPr lang="ko-KR" altLang="en-US" sz="1200" dirty="0"/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830" y="4145525"/>
            <a:ext cx="1507560" cy="1544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411899" y="4506971"/>
            <a:ext cx="119249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" dirty="0" smtClean="0">
                <a:solidFill>
                  <a:srgbClr val="FFFF00"/>
                </a:solidFill>
              </a:rPr>
              <a:t>20inch MCP PMT</a:t>
            </a:r>
            <a:endParaRPr lang="ko-KR" altLang="en-US" sz="800" dirty="0">
              <a:solidFill>
                <a:srgbClr val="FFFF00"/>
              </a:solidFill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5251126" y="4104228"/>
            <a:ext cx="2664296" cy="2880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평행 사변형 11"/>
          <p:cNvSpPr/>
          <p:nvPr/>
        </p:nvSpPr>
        <p:spPr>
          <a:xfrm>
            <a:off x="5402202" y="4563899"/>
            <a:ext cx="45719" cy="216024"/>
          </a:xfrm>
          <a:prstGeom prst="parallelogram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평행 사변형 12"/>
          <p:cNvSpPr/>
          <p:nvPr/>
        </p:nvSpPr>
        <p:spPr>
          <a:xfrm>
            <a:off x="5464705" y="4563899"/>
            <a:ext cx="45719" cy="216024"/>
          </a:xfrm>
          <a:prstGeom prst="parallelogram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평행 사변형 13"/>
          <p:cNvSpPr/>
          <p:nvPr/>
        </p:nvSpPr>
        <p:spPr>
          <a:xfrm>
            <a:off x="5537935" y="4563899"/>
            <a:ext cx="45719" cy="216024"/>
          </a:xfrm>
          <a:prstGeom prst="parallelogram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평행 사변형 14"/>
          <p:cNvSpPr/>
          <p:nvPr/>
        </p:nvSpPr>
        <p:spPr>
          <a:xfrm>
            <a:off x="5626329" y="4563899"/>
            <a:ext cx="45719" cy="216024"/>
          </a:xfrm>
          <a:prstGeom prst="parallelogram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평행 사변형 15"/>
          <p:cNvSpPr/>
          <p:nvPr/>
        </p:nvSpPr>
        <p:spPr>
          <a:xfrm>
            <a:off x="5688832" y="4563899"/>
            <a:ext cx="45719" cy="216024"/>
          </a:xfrm>
          <a:prstGeom prst="parallelogram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평행 사변형 16"/>
          <p:cNvSpPr/>
          <p:nvPr/>
        </p:nvSpPr>
        <p:spPr>
          <a:xfrm>
            <a:off x="5762062" y="4563899"/>
            <a:ext cx="45719" cy="216024"/>
          </a:xfrm>
          <a:prstGeom prst="parallelogram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평행 사변형 17"/>
          <p:cNvSpPr/>
          <p:nvPr/>
        </p:nvSpPr>
        <p:spPr>
          <a:xfrm>
            <a:off x="5849472" y="4563899"/>
            <a:ext cx="45719" cy="216024"/>
          </a:xfrm>
          <a:prstGeom prst="parallelogram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평행 사변형 18"/>
          <p:cNvSpPr/>
          <p:nvPr/>
        </p:nvSpPr>
        <p:spPr>
          <a:xfrm>
            <a:off x="5911975" y="4563899"/>
            <a:ext cx="45719" cy="216024"/>
          </a:xfrm>
          <a:prstGeom prst="parallelogram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평행 사변형 19"/>
          <p:cNvSpPr/>
          <p:nvPr/>
        </p:nvSpPr>
        <p:spPr>
          <a:xfrm>
            <a:off x="5985205" y="4563899"/>
            <a:ext cx="45719" cy="216024"/>
          </a:xfrm>
          <a:prstGeom prst="parallelogram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평행 사변형 20"/>
          <p:cNvSpPr/>
          <p:nvPr/>
        </p:nvSpPr>
        <p:spPr>
          <a:xfrm>
            <a:off x="6073599" y="4563899"/>
            <a:ext cx="45719" cy="216024"/>
          </a:xfrm>
          <a:prstGeom prst="parallelogram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평행 사변형 21"/>
          <p:cNvSpPr/>
          <p:nvPr/>
        </p:nvSpPr>
        <p:spPr>
          <a:xfrm>
            <a:off x="6136102" y="4563899"/>
            <a:ext cx="45719" cy="216024"/>
          </a:xfrm>
          <a:prstGeom prst="parallelogram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평행 사변형 22"/>
          <p:cNvSpPr/>
          <p:nvPr/>
        </p:nvSpPr>
        <p:spPr>
          <a:xfrm>
            <a:off x="6209332" y="4563899"/>
            <a:ext cx="45719" cy="216024"/>
          </a:xfrm>
          <a:prstGeom prst="parallelogram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평행 사변형 23"/>
          <p:cNvSpPr/>
          <p:nvPr/>
        </p:nvSpPr>
        <p:spPr>
          <a:xfrm>
            <a:off x="6271607" y="4563899"/>
            <a:ext cx="45719" cy="216024"/>
          </a:xfrm>
          <a:prstGeom prst="parallelogram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평행 사변형 24"/>
          <p:cNvSpPr/>
          <p:nvPr/>
        </p:nvSpPr>
        <p:spPr>
          <a:xfrm>
            <a:off x="6334110" y="4563899"/>
            <a:ext cx="45719" cy="216024"/>
          </a:xfrm>
          <a:prstGeom prst="parallelogram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평행 사변형 25"/>
          <p:cNvSpPr/>
          <p:nvPr/>
        </p:nvSpPr>
        <p:spPr>
          <a:xfrm>
            <a:off x="6407340" y="4563899"/>
            <a:ext cx="45719" cy="216024"/>
          </a:xfrm>
          <a:prstGeom prst="parallelogram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평행 사변형 26"/>
          <p:cNvSpPr/>
          <p:nvPr/>
        </p:nvSpPr>
        <p:spPr>
          <a:xfrm>
            <a:off x="6495734" y="4563899"/>
            <a:ext cx="45719" cy="216024"/>
          </a:xfrm>
          <a:prstGeom prst="parallelogram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평행 사변형 27"/>
          <p:cNvSpPr/>
          <p:nvPr/>
        </p:nvSpPr>
        <p:spPr>
          <a:xfrm>
            <a:off x="6558237" y="4563899"/>
            <a:ext cx="45719" cy="216024"/>
          </a:xfrm>
          <a:prstGeom prst="parallelogram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평행 사변형 28"/>
          <p:cNvSpPr/>
          <p:nvPr/>
        </p:nvSpPr>
        <p:spPr>
          <a:xfrm>
            <a:off x="6631467" y="4563899"/>
            <a:ext cx="45719" cy="216024"/>
          </a:xfrm>
          <a:prstGeom prst="parallelogram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평행 사변형 29"/>
          <p:cNvSpPr/>
          <p:nvPr/>
        </p:nvSpPr>
        <p:spPr>
          <a:xfrm>
            <a:off x="6718877" y="4563899"/>
            <a:ext cx="45719" cy="216024"/>
          </a:xfrm>
          <a:prstGeom prst="parallelogram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평행 사변형 30"/>
          <p:cNvSpPr/>
          <p:nvPr/>
        </p:nvSpPr>
        <p:spPr>
          <a:xfrm>
            <a:off x="6781380" y="4563899"/>
            <a:ext cx="45719" cy="216024"/>
          </a:xfrm>
          <a:prstGeom prst="parallelogram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평행 사변형 31"/>
          <p:cNvSpPr/>
          <p:nvPr/>
        </p:nvSpPr>
        <p:spPr>
          <a:xfrm>
            <a:off x="6854610" y="4563899"/>
            <a:ext cx="45719" cy="216024"/>
          </a:xfrm>
          <a:prstGeom prst="parallelogram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평행 사변형 32"/>
          <p:cNvSpPr/>
          <p:nvPr/>
        </p:nvSpPr>
        <p:spPr>
          <a:xfrm>
            <a:off x="6943004" y="4563899"/>
            <a:ext cx="45719" cy="216024"/>
          </a:xfrm>
          <a:prstGeom prst="parallelogram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평행 사변형 33"/>
          <p:cNvSpPr/>
          <p:nvPr/>
        </p:nvSpPr>
        <p:spPr>
          <a:xfrm>
            <a:off x="7005507" y="4563899"/>
            <a:ext cx="45719" cy="216024"/>
          </a:xfrm>
          <a:prstGeom prst="parallelogram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평행 사변형 34"/>
          <p:cNvSpPr/>
          <p:nvPr/>
        </p:nvSpPr>
        <p:spPr>
          <a:xfrm>
            <a:off x="7078737" y="4563899"/>
            <a:ext cx="45719" cy="216024"/>
          </a:xfrm>
          <a:prstGeom prst="parallelogram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평행 사변형 35"/>
          <p:cNvSpPr/>
          <p:nvPr/>
        </p:nvSpPr>
        <p:spPr>
          <a:xfrm>
            <a:off x="7173259" y="4563899"/>
            <a:ext cx="45719" cy="216024"/>
          </a:xfrm>
          <a:prstGeom prst="parallelogram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평행 사변형 36"/>
          <p:cNvSpPr/>
          <p:nvPr/>
        </p:nvSpPr>
        <p:spPr>
          <a:xfrm>
            <a:off x="7235762" y="4563899"/>
            <a:ext cx="45719" cy="216024"/>
          </a:xfrm>
          <a:prstGeom prst="parallelogram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8" name="평행 사변형 37"/>
          <p:cNvSpPr/>
          <p:nvPr/>
        </p:nvSpPr>
        <p:spPr>
          <a:xfrm>
            <a:off x="7308992" y="4563899"/>
            <a:ext cx="45719" cy="216024"/>
          </a:xfrm>
          <a:prstGeom prst="parallelogram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9" name="평행 사변형 38"/>
          <p:cNvSpPr/>
          <p:nvPr/>
        </p:nvSpPr>
        <p:spPr>
          <a:xfrm>
            <a:off x="7397386" y="4563899"/>
            <a:ext cx="45719" cy="216024"/>
          </a:xfrm>
          <a:prstGeom prst="parallelogram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0" name="평행 사변형 39"/>
          <p:cNvSpPr/>
          <p:nvPr/>
        </p:nvSpPr>
        <p:spPr>
          <a:xfrm>
            <a:off x="7459889" y="4563899"/>
            <a:ext cx="45719" cy="216024"/>
          </a:xfrm>
          <a:prstGeom prst="parallelogram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1" name="평행 사변형 40"/>
          <p:cNvSpPr/>
          <p:nvPr/>
        </p:nvSpPr>
        <p:spPr>
          <a:xfrm>
            <a:off x="7533119" y="4563899"/>
            <a:ext cx="45719" cy="216024"/>
          </a:xfrm>
          <a:prstGeom prst="parallelogram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2" name="평행 사변형 41"/>
          <p:cNvSpPr/>
          <p:nvPr/>
        </p:nvSpPr>
        <p:spPr>
          <a:xfrm>
            <a:off x="7620529" y="4563899"/>
            <a:ext cx="45719" cy="216024"/>
          </a:xfrm>
          <a:prstGeom prst="parallelogram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3" name="평행 사변형 42"/>
          <p:cNvSpPr/>
          <p:nvPr/>
        </p:nvSpPr>
        <p:spPr>
          <a:xfrm>
            <a:off x="7683032" y="4563899"/>
            <a:ext cx="45719" cy="216024"/>
          </a:xfrm>
          <a:prstGeom prst="parallelogram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4" name="평행 사변형 43"/>
          <p:cNvSpPr/>
          <p:nvPr/>
        </p:nvSpPr>
        <p:spPr>
          <a:xfrm>
            <a:off x="5381520" y="4846352"/>
            <a:ext cx="45719" cy="216024"/>
          </a:xfrm>
          <a:prstGeom prst="parallelogram">
            <a:avLst/>
          </a:prstGeom>
          <a:solidFill>
            <a:schemeClr val="bg1"/>
          </a:solidFill>
          <a:ln w="3175"/>
          <a:scene3d>
            <a:camera prst="orthographicFront">
              <a:rot lat="0" lon="0" rev="9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5" name="평행 사변형 44"/>
          <p:cNvSpPr/>
          <p:nvPr/>
        </p:nvSpPr>
        <p:spPr>
          <a:xfrm>
            <a:off x="5444023" y="4846352"/>
            <a:ext cx="45719" cy="216024"/>
          </a:xfrm>
          <a:prstGeom prst="parallelogram">
            <a:avLst/>
          </a:prstGeom>
          <a:solidFill>
            <a:schemeClr val="bg1"/>
          </a:solidFill>
          <a:ln w="3175"/>
          <a:scene3d>
            <a:camera prst="orthographicFront">
              <a:rot lat="0" lon="0" rev="9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6" name="평행 사변형 45"/>
          <p:cNvSpPr/>
          <p:nvPr/>
        </p:nvSpPr>
        <p:spPr>
          <a:xfrm>
            <a:off x="5517253" y="4846352"/>
            <a:ext cx="45719" cy="216024"/>
          </a:xfrm>
          <a:prstGeom prst="parallelogram">
            <a:avLst/>
          </a:prstGeom>
          <a:solidFill>
            <a:schemeClr val="bg1"/>
          </a:solidFill>
          <a:ln w="3175"/>
          <a:scene3d>
            <a:camera prst="orthographicFront">
              <a:rot lat="0" lon="0" rev="9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7" name="평행 사변형 46"/>
          <p:cNvSpPr/>
          <p:nvPr/>
        </p:nvSpPr>
        <p:spPr>
          <a:xfrm>
            <a:off x="5605647" y="4846352"/>
            <a:ext cx="45719" cy="216024"/>
          </a:xfrm>
          <a:prstGeom prst="parallelogram">
            <a:avLst/>
          </a:prstGeom>
          <a:solidFill>
            <a:schemeClr val="bg1"/>
          </a:solidFill>
          <a:ln w="3175"/>
          <a:scene3d>
            <a:camera prst="orthographicFront">
              <a:rot lat="0" lon="0" rev="9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8" name="평행 사변형 47"/>
          <p:cNvSpPr/>
          <p:nvPr/>
        </p:nvSpPr>
        <p:spPr>
          <a:xfrm>
            <a:off x="5668150" y="4846352"/>
            <a:ext cx="45719" cy="216024"/>
          </a:xfrm>
          <a:prstGeom prst="parallelogram">
            <a:avLst/>
          </a:prstGeom>
          <a:solidFill>
            <a:schemeClr val="bg1"/>
          </a:solidFill>
          <a:ln w="3175"/>
          <a:scene3d>
            <a:camera prst="orthographicFront">
              <a:rot lat="0" lon="0" rev="9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9" name="평행 사변형 48"/>
          <p:cNvSpPr/>
          <p:nvPr/>
        </p:nvSpPr>
        <p:spPr>
          <a:xfrm>
            <a:off x="5741380" y="4846352"/>
            <a:ext cx="45719" cy="216024"/>
          </a:xfrm>
          <a:prstGeom prst="parallelogram">
            <a:avLst/>
          </a:prstGeom>
          <a:solidFill>
            <a:schemeClr val="bg1"/>
          </a:solidFill>
          <a:ln w="3175"/>
          <a:scene3d>
            <a:camera prst="orthographicFront">
              <a:rot lat="0" lon="0" rev="9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0" name="평행 사변형 49"/>
          <p:cNvSpPr/>
          <p:nvPr/>
        </p:nvSpPr>
        <p:spPr>
          <a:xfrm>
            <a:off x="5828790" y="4846352"/>
            <a:ext cx="45719" cy="216024"/>
          </a:xfrm>
          <a:prstGeom prst="parallelogram">
            <a:avLst/>
          </a:prstGeom>
          <a:solidFill>
            <a:schemeClr val="bg1"/>
          </a:solidFill>
          <a:ln w="3175"/>
          <a:scene3d>
            <a:camera prst="orthographicFront">
              <a:rot lat="0" lon="0" rev="9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1" name="평행 사변형 50"/>
          <p:cNvSpPr/>
          <p:nvPr/>
        </p:nvSpPr>
        <p:spPr>
          <a:xfrm>
            <a:off x="5891293" y="4846352"/>
            <a:ext cx="45719" cy="216024"/>
          </a:xfrm>
          <a:prstGeom prst="parallelogram">
            <a:avLst/>
          </a:prstGeom>
          <a:solidFill>
            <a:schemeClr val="bg1"/>
          </a:solidFill>
          <a:ln w="3175"/>
          <a:scene3d>
            <a:camera prst="orthographicFront">
              <a:rot lat="0" lon="0" rev="9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2" name="평행 사변형 51"/>
          <p:cNvSpPr/>
          <p:nvPr/>
        </p:nvSpPr>
        <p:spPr>
          <a:xfrm>
            <a:off x="5964523" y="4846352"/>
            <a:ext cx="45719" cy="216024"/>
          </a:xfrm>
          <a:prstGeom prst="parallelogram">
            <a:avLst/>
          </a:prstGeom>
          <a:solidFill>
            <a:schemeClr val="bg1"/>
          </a:solidFill>
          <a:ln w="3175"/>
          <a:scene3d>
            <a:camera prst="orthographicFront">
              <a:rot lat="0" lon="0" rev="9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3" name="평행 사변형 52"/>
          <p:cNvSpPr/>
          <p:nvPr/>
        </p:nvSpPr>
        <p:spPr>
          <a:xfrm>
            <a:off x="6052917" y="4846352"/>
            <a:ext cx="45719" cy="216024"/>
          </a:xfrm>
          <a:prstGeom prst="parallelogram">
            <a:avLst/>
          </a:prstGeom>
          <a:solidFill>
            <a:schemeClr val="bg1"/>
          </a:solidFill>
          <a:ln w="3175"/>
          <a:scene3d>
            <a:camera prst="orthographicFront">
              <a:rot lat="0" lon="0" rev="9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4" name="평행 사변형 53"/>
          <p:cNvSpPr/>
          <p:nvPr/>
        </p:nvSpPr>
        <p:spPr>
          <a:xfrm>
            <a:off x="6115420" y="4846352"/>
            <a:ext cx="45719" cy="216024"/>
          </a:xfrm>
          <a:prstGeom prst="parallelogram">
            <a:avLst/>
          </a:prstGeom>
          <a:solidFill>
            <a:schemeClr val="bg1"/>
          </a:solidFill>
          <a:ln w="3175"/>
          <a:scene3d>
            <a:camera prst="orthographicFront">
              <a:rot lat="0" lon="0" rev="9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5" name="평행 사변형 54"/>
          <p:cNvSpPr/>
          <p:nvPr/>
        </p:nvSpPr>
        <p:spPr>
          <a:xfrm>
            <a:off x="6188650" y="4846352"/>
            <a:ext cx="45719" cy="216024"/>
          </a:xfrm>
          <a:prstGeom prst="parallelogram">
            <a:avLst/>
          </a:prstGeom>
          <a:solidFill>
            <a:schemeClr val="bg1"/>
          </a:solidFill>
          <a:ln w="3175"/>
          <a:scene3d>
            <a:camera prst="orthographicFront">
              <a:rot lat="0" lon="0" rev="9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6" name="평행 사변형 55"/>
          <p:cNvSpPr/>
          <p:nvPr/>
        </p:nvSpPr>
        <p:spPr>
          <a:xfrm>
            <a:off x="6250925" y="4846352"/>
            <a:ext cx="45719" cy="216024"/>
          </a:xfrm>
          <a:prstGeom prst="parallelogram">
            <a:avLst/>
          </a:prstGeom>
          <a:solidFill>
            <a:schemeClr val="bg1"/>
          </a:solidFill>
          <a:ln w="3175"/>
          <a:scene3d>
            <a:camera prst="orthographicFront">
              <a:rot lat="0" lon="0" rev="9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7" name="평행 사변형 56"/>
          <p:cNvSpPr/>
          <p:nvPr/>
        </p:nvSpPr>
        <p:spPr>
          <a:xfrm>
            <a:off x="6313428" y="4846352"/>
            <a:ext cx="45719" cy="216024"/>
          </a:xfrm>
          <a:prstGeom prst="parallelogram">
            <a:avLst/>
          </a:prstGeom>
          <a:solidFill>
            <a:schemeClr val="tx1"/>
          </a:solidFill>
          <a:ln w="3175"/>
          <a:scene3d>
            <a:camera prst="orthographicFront">
              <a:rot lat="0" lon="0" rev="9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8" name="평행 사변형 57"/>
          <p:cNvSpPr/>
          <p:nvPr/>
        </p:nvSpPr>
        <p:spPr>
          <a:xfrm>
            <a:off x="6386658" y="4846352"/>
            <a:ext cx="45719" cy="216024"/>
          </a:xfrm>
          <a:prstGeom prst="parallelogram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  <a:scene3d>
            <a:camera prst="orthographicFront">
              <a:rot lat="0" lon="0" rev="9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9" name="평행 사변형 58"/>
          <p:cNvSpPr/>
          <p:nvPr/>
        </p:nvSpPr>
        <p:spPr>
          <a:xfrm>
            <a:off x="6475052" y="4846352"/>
            <a:ext cx="45719" cy="216024"/>
          </a:xfrm>
          <a:prstGeom prst="parallelogram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  <a:scene3d>
            <a:camera prst="orthographicFront">
              <a:rot lat="0" lon="0" rev="9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0" name="평행 사변형 59"/>
          <p:cNvSpPr/>
          <p:nvPr/>
        </p:nvSpPr>
        <p:spPr>
          <a:xfrm>
            <a:off x="6537555" y="4846352"/>
            <a:ext cx="45719" cy="216024"/>
          </a:xfrm>
          <a:prstGeom prst="parallelogram">
            <a:avLst/>
          </a:prstGeom>
          <a:solidFill>
            <a:schemeClr val="bg1"/>
          </a:solidFill>
          <a:ln w="3175"/>
          <a:scene3d>
            <a:camera prst="orthographicFront">
              <a:rot lat="0" lon="0" rev="9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1" name="평행 사변형 60"/>
          <p:cNvSpPr/>
          <p:nvPr/>
        </p:nvSpPr>
        <p:spPr>
          <a:xfrm>
            <a:off x="6610785" y="4846352"/>
            <a:ext cx="45719" cy="216024"/>
          </a:xfrm>
          <a:prstGeom prst="parallelogram">
            <a:avLst/>
          </a:prstGeom>
          <a:solidFill>
            <a:schemeClr val="bg1"/>
          </a:solidFill>
          <a:ln w="3175"/>
          <a:scene3d>
            <a:camera prst="orthographicFront">
              <a:rot lat="0" lon="0" rev="9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2" name="평행 사변형 61"/>
          <p:cNvSpPr/>
          <p:nvPr/>
        </p:nvSpPr>
        <p:spPr>
          <a:xfrm>
            <a:off x="6698195" y="4846352"/>
            <a:ext cx="45719" cy="216024"/>
          </a:xfrm>
          <a:prstGeom prst="parallelogram">
            <a:avLst/>
          </a:prstGeom>
          <a:solidFill>
            <a:schemeClr val="bg1"/>
          </a:solidFill>
          <a:ln w="3175"/>
          <a:scene3d>
            <a:camera prst="orthographicFront">
              <a:rot lat="0" lon="0" rev="9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3" name="평행 사변형 62"/>
          <p:cNvSpPr/>
          <p:nvPr/>
        </p:nvSpPr>
        <p:spPr>
          <a:xfrm>
            <a:off x="6760698" y="4846352"/>
            <a:ext cx="45719" cy="216024"/>
          </a:xfrm>
          <a:prstGeom prst="parallelogram">
            <a:avLst/>
          </a:prstGeom>
          <a:solidFill>
            <a:schemeClr val="bg1"/>
          </a:solidFill>
          <a:ln w="3175"/>
          <a:scene3d>
            <a:camera prst="orthographicFront">
              <a:rot lat="0" lon="0" rev="9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4" name="평행 사변형 63"/>
          <p:cNvSpPr/>
          <p:nvPr/>
        </p:nvSpPr>
        <p:spPr>
          <a:xfrm>
            <a:off x="6833928" y="4846352"/>
            <a:ext cx="45719" cy="216024"/>
          </a:xfrm>
          <a:prstGeom prst="parallelogram">
            <a:avLst/>
          </a:prstGeom>
          <a:solidFill>
            <a:schemeClr val="bg1"/>
          </a:solidFill>
          <a:ln w="3175"/>
          <a:scene3d>
            <a:camera prst="orthographicFront">
              <a:rot lat="0" lon="0" rev="9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5" name="평행 사변형 64"/>
          <p:cNvSpPr/>
          <p:nvPr/>
        </p:nvSpPr>
        <p:spPr>
          <a:xfrm>
            <a:off x="6922322" y="4846352"/>
            <a:ext cx="45719" cy="216024"/>
          </a:xfrm>
          <a:prstGeom prst="parallelogram">
            <a:avLst/>
          </a:prstGeom>
          <a:solidFill>
            <a:schemeClr val="bg1"/>
          </a:solidFill>
          <a:ln w="3175"/>
          <a:scene3d>
            <a:camera prst="orthographicFront">
              <a:rot lat="0" lon="0" rev="9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6" name="평행 사변형 65"/>
          <p:cNvSpPr/>
          <p:nvPr/>
        </p:nvSpPr>
        <p:spPr>
          <a:xfrm>
            <a:off x="6984825" y="4846352"/>
            <a:ext cx="45719" cy="216024"/>
          </a:xfrm>
          <a:prstGeom prst="parallelogram">
            <a:avLst/>
          </a:prstGeom>
          <a:solidFill>
            <a:schemeClr val="bg1"/>
          </a:solidFill>
          <a:ln w="3175"/>
          <a:scene3d>
            <a:camera prst="orthographicFront">
              <a:rot lat="0" lon="0" rev="9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7" name="평행 사변형 66"/>
          <p:cNvSpPr/>
          <p:nvPr/>
        </p:nvSpPr>
        <p:spPr>
          <a:xfrm>
            <a:off x="7058055" y="4846352"/>
            <a:ext cx="45719" cy="216024"/>
          </a:xfrm>
          <a:prstGeom prst="parallelogram">
            <a:avLst/>
          </a:prstGeom>
          <a:solidFill>
            <a:schemeClr val="bg1"/>
          </a:solidFill>
          <a:ln w="3175"/>
          <a:scene3d>
            <a:camera prst="orthographicFront">
              <a:rot lat="0" lon="0" rev="9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8" name="평행 사변형 67"/>
          <p:cNvSpPr/>
          <p:nvPr/>
        </p:nvSpPr>
        <p:spPr>
          <a:xfrm>
            <a:off x="7152577" y="4846352"/>
            <a:ext cx="45719" cy="216024"/>
          </a:xfrm>
          <a:prstGeom prst="parallelogram">
            <a:avLst/>
          </a:prstGeom>
          <a:solidFill>
            <a:schemeClr val="bg1"/>
          </a:solidFill>
          <a:ln w="3175"/>
          <a:scene3d>
            <a:camera prst="orthographicFront">
              <a:rot lat="0" lon="0" rev="9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9" name="평행 사변형 68"/>
          <p:cNvSpPr/>
          <p:nvPr/>
        </p:nvSpPr>
        <p:spPr>
          <a:xfrm>
            <a:off x="7215080" y="4846352"/>
            <a:ext cx="45719" cy="216024"/>
          </a:xfrm>
          <a:prstGeom prst="parallelogram">
            <a:avLst/>
          </a:prstGeom>
          <a:solidFill>
            <a:schemeClr val="bg1"/>
          </a:solidFill>
          <a:ln w="3175"/>
          <a:scene3d>
            <a:camera prst="orthographicFront">
              <a:rot lat="0" lon="0" rev="9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0" name="평행 사변형 69"/>
          <p:cNvSpPr/>
          <p:nvPr/>
        </p:nvSpPr>
        <p:spPr>
          <a:xfrm>
            <a:off x="7288310" y="4846352"/>
            <a:ext cx="45719" cy="216024"/>
          </a:xfrm>
          <a:prstGeom prst="parallelogram">
            <a:avLst/>
          </a:prstGeom>
          <a:solidFill>
            <a:schemeClr val="bg1"/>
          </a:solidFill>
          <a:ln w="3175"/>
          <a:scene3d>
            <a:camera prst="orthographicFront">
              <a:rot lat="0" lon="0" rev="9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1" name="평행 사변형 70"/>
          <p:cNvSpPr/>
          <p:nvPr/>
        </p:nvSpPr>
        <p:spPr>
          <a:xfrm>
            <a:off x="7376704" y="4846352"/>
            <a:ext cx="45719" cy="216024"/>
          </a:xfrm>
          <a:prstGeom prst="parallelogram">
            <a:avLst/>
          </a:prstGeom>
          <a:solidFill>
            <a:schemeClr val="bg1"/>
          </a:solidFill>
          <a:ln w="3175"/>
          <a:scene3d>
            <a:camera prst="orthographicFront">
              <a:rot lat="0" lon="0" rev="9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2" name="평행 사변형 71"/>
          <p:cNvSpPr/>
          <p:nvPr/>
        </p:nvSpPr>
        <p:spPr>
          <a:xfrm>
            <a:off x="7439207" y="4846352"/>
            <a:ext cx="45719" cy="216024"/>
          </a:xfrm>
          <a:prstGeom prst="parallelogram">
            <a:avLst/>
          </a:prstGeom>
          <a:solidFill>
            <a:schemeClr val="bg1"/>
          </a:solidFill>
          <a:ln w="3175"/>
          <a:scene3d>
            <a:camera prst="orthographicFront">
              <a:rot lat="0" lon="0" rev="9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3" name="평행 사변형 72"/>
          <p:cNvSpPr/>
          <p:nvPr/>
        </p:nvSpPr>
        <p:spPr>
          <a:xfrm>
            <a:off x="7512437" y="4846352"/>
            <a:ext cx="45719" cy="216024"/>
          </a:xfrm>
          <a:prstGeom prst="parallelogram">
            <a:avLst/>
          </a:prstGeom>
          <a:solidFill>
            <a:schemeClr val="bg1"/>
          </a:solidFill>
          <a:ln w="3175"/>
          <a:scene3d>
            <a:camera prst="orthographicFront">
              <a:rot lat="0" lon="0" rev="9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4" name="평행 사변형 73"/>
          <p:cNvSpPr/>
          <p:nvPr/>
        </p:nvSpPr>
        <p:spPr>
          <a:xfrm>
            <a:off x="7599847" y="4846352"/>
            <a:ext cx="45719" cy="216024"/>
          </a:xfrm>
          <a:prstGeom prst="parallelogram">
            <a:avLst/>
          </a:prstGeom>
          <a:solidFill>
            <a:schemeClr val="bg1"/>
          </a:solidFill>
          <a:ln w="3175"/>
          <a:scene3d>
            <a:camera prst="orthographicFront">
              <a:rot lat="0" lon="0" rev="9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5" name="평행 사변형 74"/>
          <p:cNvSpPr/>
          <p:nvPr/>
        </p:nvSpPr>
        <p:spPr>
          <a:xfrm>
            <a:off x="7662350" y="4846352"/>
            <a:ext cx="45719" cy="216024"/>
          </a:xfrm>
          <a:prstGeom prst="parallelogram">
            <a:avLst/>
          </a:prstGeom>
          <a:solidFill>
            <a:schemeClr val="bg1"/>
          </a:solidFill>
          <a:ln w="3175"/>
          <a:scene3d>
            <a:camera prst="orthographicFront">
              <a:rot lat="0" lon="0" rev="9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6" name="TextBox 75"/>
          <p:cNvSpPr txBox="1"/>
          <p:nvPr/>
        </p:nvSpPr>
        <p:spPr>
          <a:xfrm>
            <a:off x="5793690" y="4104228"/>
            <a:ext cx="19274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dirty="0" smtClean="0"/>
              <a:t>Glass and photocathode</a:t>
            </a:r>
            <a:endParaRPr lang="ko-KR" altLang="en-US" sz="1000" dirty="0"/>
          </a:p>
        </p:txBody>
      </p:sp>
      <p:cxnSp>
        <p:nvCxnSpPr>
          <p:cNvPr id="77" name="구부러진 연결선 76"/>
          <p:cNvCxnSpPr>
            <a:stCxn id="78" idx="3"/>
          </p:cNvCxnSpPr>
          <p:nvPr/>
        </p:nvCxnSpPr>
        <p:spPr>
          <a:xfrm>
            <a:off x="6039692" y="3881314"/>
            <a:ext cx="346967" cy="353718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5793690" y="3773592"/>
            <a:ext cx="24600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altLang="ko-KR" sz="800" dirty="0" smtClean="0"/>
              <a:t>γ</a:t>
            </a:r>
            <a:endParaRPr lang="ko-KR" altLang="en-US" sz="800" dirty="0"/>
          </a:p>
        </p:txBody>
      </p:sp>
      <p:cxnSp>
        <p:nvCxnSpPr>
          <p:cNvPr id="79" name="직선 연결선 78"/>
          <p:cNvCxnSpPr>
            <a:endCxn id="26" idx="0"/>
          </p:cNvCxnSpPr>
          <p:nvPr/>
        </p:nvCxnSpPr>
        <p:spPr>
          <a:xfrm>
            <a:off x="6407340" y="4392260"/>
            <a:ext cx="22860" cy="17163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직선 연결선 79"/>
          <p:cNvCxnSpPr>
            <a:stCxn id="26" idx="4"/>
            <a:endCxn id="58" idx="0"/>
          </p:cNvCxnSpPr>
          <p:nvPr/>
        </p:nvCxnSpPr>
        <p:spPr>
          <a:xfrm flipH="1">
            <a:off x="6409518" y="4779923"/>
            <a:ext cx="20682" cy="664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직선 연결선 80"/>
          <p:cNvCxnSpPr>
            <a:stCxn id="26" idx="3"/>
            <a:endCxn id="57" idx="0"/>
          </p:cNvCxnSpPr>
          <p:nvPr/>
        </p:nvCxnSpPr>
        <p:spPr>
          <a:xfrm flipH="1">
            <a:off x="6336288" y="4779923"/>
            <a:ext cx="88197" cy="664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직선 연결선 81"/>
          <p:cNvCxnSpPr>
            <a:stCxn id="26" idx="4"/>
            <a:endCxn id="59" idx="0"/>
          </p:cNvCxnSpPr>
          <p:nvPr/>
        </p:nvCxnSpPr>
        <p:spPr>
          <a:xfrm>
            <a:off x="6430200" y="4779923"/>
            <a:ext cx="67712" cy="664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자유형 82"/>
          <p:cNvSpPr/>
          <p:nvPr/>
        </p:nvSpPr>
        <p:spPr>
          <a:xfrm>
            <a:off x="6100694" y="5091637"/>
            <a:ext cx="245075" cy="717631"/>
          </a:xfrm>
          <a:custGeom>
            <a:avLst/>
            <a:gdLst>
              <a:gd name="connsiteX0" fmla="*/ 245075 w 245075"/>
              <a:gd name="connsiteY0" fmla="*/ 0 h 717631"/>
              <a:gd name="connsiteX1" fmla="*/ 71455 w 245075"/>
              <a:gd name="connsiteY1" fmla="*/ 289367 h 717631"/>
              <a:gd name="connsiteX2" fmla="*/ 2007 w 245075"/>
              <a:gd name="connsiteY2" fmla="*/ 717631 h 717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5075" h="717631">
                <a:moveTo>
                  <a:pt x="245075" y="0"/>
                </a:moveTo>
                <a:cubicBezTo>
                  <a:pt x="178520" y="84881"/>
                  <a:pt x="111966" y="169762"/>
                  <a:pt x="71455" y="289367"/>
                </a:cubicBezTo>
                <a:cubicBezTo>
                  <a:pt x="30944" y="408972"/>
                  <a:pt x="-9568" y="625033"/>
                  <a:pt x="2007" y="717631"/>
                </a:cubicBezTo>
              </a:path>
            </a:pathLst>
          </a:cu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4" name="자유형 83"/>
          <p:cNvSpPr/>
          <p:nvPr/>
        </p:nvSpPr>
        <p:spPr>
          <a:xfrm>
            <a:off x="6160419" y="5091637"/>
            <a:ext cx="245075" cy="717631"/>
          </a:xfrm>
          <a:custGeom>
            <a:avLst/>
            <a:gdLst>
              <a:gd name="connsiteX0" fmla="*/ 245075 w 245075"/>
              <a:gd name="connsiteY0" fmla="*/ 0 h 717631"/>
              <a:gd name="connsiteX1" fmla="*/ 71455 w 245075"/>
              <a:gd name="connsiteY1" fmla="*/ 289367 h 717631"/>
              <a:gd name="connsiteX2" fmla="*/ 2007 w 245075"/>
              <a:gd name="connsiteY2" fmla="*/ 717631 h 717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5075" h="717631">
                <a:moveTo>
                  <a:pt x="245075" y="0"/>
                </a:moveTo>
                <a:cubicBezTo>
                  <a:pt x="178520" y="84881"/>
                  <a:pt x="111966" y="169762"/>
                  <a:pt x="71455" y="289367"/>
                </a:cubicBezTo>
                <a:cubicBezTo>
                  <a:pt x="30944" y="408972"/>
                  <a:pt x="-9568" y="625033"/>
                  <a:pt x="2007" y="717631"/>
                </a:cubicBezTo>
              </a:path>
            </a:pathLst>
          </a:cu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5" name="자유형 84"/>
          <p:cNvSpPr/>
          <p:nvPr/>
        </p:nvSpPr>
        <p:spPr>
          <a:xfrm>
            <a:off x="6194788" y="5091636"/>
            <a:ext cx="245075" cy="717631"/>
          </a:xfrm>
          <a:custGeom>
            <a:avLst/>
            <a:gdLst>
              <a:gd name="connsiteX0" fmla="*/ 245075 w 245075"/>
              <a:gd name="connsiteY0" fmla="*/ 0 h 717631"/>
              <a:gd name="connsiteX1" fmla="*/ 71455 w 245075"/>
              <a:gd name="connsiteY1" fmla="*/ 289367 h 717631"/>
              <a:gd name="connsiteX2" fmla="*/ 2007 w 245075"/>
              <a:gd name="connsiteY2" fmla="*/ 717631 h 717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5075" h="717631">
                <a:moveTo>
                  <a:pt x="245075" y="0"/>
                </a:moveTo>
                <a:cubicBezTo>
                  <a:pt x="178520" y="84881"/>
                  <a:pt x="111966" y="169762"/>
                  <a:pt x="71455" y="289367"/>
                </a:cubicBezTo>
                <a:cubicBezTo>
                  <a:pt x="30944" y="408972"/>
                  <a:pt x="-9568" y="625033"/>
                  <a:pt x="2007" y="717631"/>
                </a:cubicBezTo>
              </a:path>
            </a:pathLst>
          </a:cu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6" name="자유형 85"/>
          <p:cNvSpPr/>
          <p:nvPr/>
        </p:nvSpPr>
        <p:spPr>
          <a:xfrm>
            <a:off x="6234369" y="5087777"/>
            <a:ext cx="245075" cy="717631"/>
          </a:xfrm>
          <a:custGeom>
            <a:avLst/>
            <a:gdLst>
              <a:gd name="connsiteX0" fmla="*/ 245075 w 245075"/>
              <a:gd name="connsiteY0" fmla="*/ 0 h 717631"/>
              <a:gd name="connsiteX1" fmla="*/ 71455 w 245075"/>
              <a:gd name="connsiteY1" fmla="*/ 289367 h 717631"/>
              <a:gd name="connsiteX2" fmla="*/ 2007 w 245075"/>
              <a:gd name="connsiteY2" fmla="*/ 717631 h 717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5075" h="717631">
                <a:moveTo>
                  <a:pt x="245075" y="0"/>
                </a:moveTo>
                <a:cubicBezTo>
                  <a:pt x="178520" y="84881"/>
                  <a:pt x="111966" y="169762"/>
                  <a:pt x="71455" y="289367"/>
                </a:cubicBezTo>
                <a:cubicBezTo>
                  <a:pt x="30944" y="408972"/>
                  <a:pt x="-9568" y="625033"/>
                  <a:pt x="2007" y="717631"/>
                </a:cubicBezTo>
              </a:path>
            </a:pathLst>
          </a:cu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7" name="자유형 86"/>
          <p:cNvSpPr/>
          <p:nvPr/>
        </p:nvSpPr>
        <p:spPr>
          <a:xfrm>
            <a:off x="6073599" y="5072021"/>
            <a:ext cx="245075" cy="717631"/>
          </a:xfrm>
          <a:custGeom>
            <a:avLst/>
            <a:gdLst>
              <a:gd name="connsiteX0" fmla="*/ 245075 w 245075"/>
              <a:gd name="connsiteY0" fmla="*/ 0 h 717631"/>
              <a:gd name="connsiteX1" fmla="*/ 71455 w 245075"/>
              <a:gd name="connsiteY1" fmla="*/ 289367 h 717631"/>
              <a:gd name="connsiteX2" fmla="*/ 2007 w 245075"/>
              <a:gd name="connsiteY2" fmla="*/ 717631 h 717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5075" h="717631">
                <a:moveTo>
                  <a:pt x="245075" y="0"/>
                </a:moveTo>
                <a:cubicBezTo>
                  <a:pt x="178520" y="84881"/>
                  <a:pt x="111966" y="169762"/>
                  <a:pt x="71455" y="289367"/>
                </a:cubicBezTo>
                <a:cubicBezTo>
                  <a:pt x="30944" y="408972"/>
                  <a:pt x="-9568" y="625033"/>
                  <a:pt x="2007" y="717631"/>
                </a:cubicBezTo>
              </a:path>
            </a:pathLst>
          </a:cu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8" name="자유형 87"/>
          <p:cNvSpPr/>
          <p:nvPr/>
        </p:nvSpPr>
        <p:spPr>
          <a:xfrm>
            <a:off x="6141584" y="5062376"/>
            <a:ext cx="245075" cy="717631"/>
          </a:xfrm>
          <a:custGeom>
            <a:avLst/>
            <a:gdLst>
              <a:gd name="connsiteX0" fmla="*/ 245075 w 245075"/>
              <a:gd name="connsiteY0" fmla="*/ 0 h 717631"/>
              <a:gd name="connsiteX1" fmla="*/ 71455 w 245075"/>
              <a:gd name="connsiteY1" fmla="*/ 289367 h 717631"/>
              <a:gd name="connsiteX2" fmla="*/ 2007 w 245075"/>
              <a:gd name="connsiteY2" fmla="*/ 717631 h 717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5075" h="717631">
                <a:moveTo>
                  <a:pt x="245075" y="0"/>
                </a:moveTo>
                <a:cubicBezTo>
                  <a:pt x="178520" y="84881"/>
                  <a:pt x="111966" y="169762"/>
                  <a:pt x="71455" y="289367"/>
                </a:cubicBezTo>
                <a:cubicBezTo>
                  <a:pt x="30944" y="408972"/>
                  <a:pt x="-9568" y="625033"/>
                  <a:pt x="2007" y="717631"/>
                </a:cubicBezTo>
              </a:path>
            </a:pathLst>
          </a:cu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9" name="자유형 88"/>
          <p:cNvSpPr/>
          <p:nvPr/>
        </p:nvSpPr>
        <p:spPr>
          <a:xfrm>
            <a:off x="6438366" y="5080063"/>
            <a:ext cx="301355" cy="752354"/>
          </a:xfrm>
          <a:custGeom>
            <a:avLst/>
            <a:gdLst>
              <a:gd name="connsiteX0" fmla="*/ 0 w 301355"/>
              <a:gd name="connsiteY0" fmla="*/ 0 h 752354"/>
              <a:gd name="connsiteX1" fmla="*/ 231494 w 301355"/>
              <a:gd name="connsiteY1" fmla="*/ 335665 h 752354"/>
              <a:gd name="connsiteX2" fmla="*/ 300942 w 301355"/>
              <a:gd name="connsiteY2" fmla="*/ 752354 h 752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1355" h="752354">
                <a:moveTo>
                  <a:pt x="0" y="0"/>
                </a:moveTo>
                <a:cubicBezTo>
                  <a:pt x="90668" y="105136"/>
                  <a:pt x="181337" y="210273"/>
                  <a:pt x="231494" y="335665"/>
                </a:cubicBezTo>
                <a:cubicBezTo>
                  <a:pt x="281651" y="461057"/>
                  <a:pt x="304800" y="667473"/>
                  <a:pt x="300942" y="752354"/>
                </a:cubicBezTo>
              </a:path>
            </a:pathLst>
          </a:cu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0" name="자유형 89"/>
          <p:cNvSpPr/>
          <p:nvPr/>
        </p:nvSpPr>
        <p:spPr>
          <a:xfrm>
            <a:off x="6381117" y="5105809"/>
            <a:ext cx="301355" cy="752354"/>
          </a:xfrm>
          <a:custGeom>
            <a:avLst/>
            <a:gdLst>
              <a:gd name="connsiteX0" fmla="*/ 0 w 301355"/>
              <a:gd name="connsiteY0" fmla="*/ 0 h 752354"/>
              <a:gd name="connsiteX1" fmla="*/ 231494 w 301355"/>
              <a:gd name="connsiteY1" fmla="*/ 335665 h 752354"/>
              <a:gd name="connsiteX2" fmla="*/ 300942 w 301355"/>
              <a:gd name="connsiteY2" fmla="*/ 752354 h 752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1355" h="752354">
                <a:moveTo>
                  <a:pt x="0" y="0"/>
                </a:moveTo>
                <a:cubicBezTo>
                  <a:pt x="90668" y="105136"/>
                  <a:pt x="181337" y="210273"/>
                  <a:pt x="231494" y="335665"/>
                </a:cubicBezTo>
                <a:cubicBezTo>
                  <a:pt x="281651" y="461057"/>
                  <a:pt x="304800" y="667473"/>
                  <a:pt x="300942" y="752354"/>
                </a:cubicBezTo>
              </a:path>
            </a:pathLst>
          </a:cu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1" name="자유형 90"/>
          <p:cNvSpPr/>
          <p:nvPr/>
        </p:nvSpPr>
        <p:spPr>
          <a:xfrm>
            <a:off x="6506099" y="5076315"/>
            <a:ext cx="301355" cy="752354"/>
          </a:xfrm>
          <a:custGeom>
            <a:avLst/>
            <a:gdLst>
              <a:gd name="connsiteX0" fmla="*/ 0 w 301355"/>
              <a:gd name="connsiteY0" fmla="*/ 0 h 752354"/>
              <a:gd name="connsiteX1" fmla="*/ 231494 w 301355"/>
              <a:gd name="connsiteY1" fmla="*/ 335665 h 752354"/>
              <a:gd name="connsiteX2" fmla="*/ 300942 w 301355"/>
              <a:gd name="connsiteY2" fmla="*/ 752354 h 752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1355" h="752354">
                <a:moveTo>
                  <a:pt x="0" y="0"/>
                </a:moveTo>
                <a:cubicBezTo>
                  <a:pt x="90668" y="105136"/>
                  <a:pt x="181337" y="210273"/>
                  <a:pt x="231494" y="335665"/>
                </a:cubicBezTo>
                <a:cubicBezTo>
                  <a:pt x="281651" y="461057"/>
                  <a:pt x="304800" y="667473"/>
                  <a:pt x="300942" y="752354"/>
                </a:cubicBezTo>
              </a:path>
            </a:pathLst>
          </a:cu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2" name="자유형 91"/>
          <p:cNvSpPr/>
          <p:nvPr/>
        </p:nvSpPr>
        <p:spPr>
          <a:xfrm>
            <a:off x="6444909" y="5062376"/>
            <a:ext cx="301355" cy="752354"/>
          </a:xfrm>
          <a:custGeom>
            <a:avLst/>
            <a:gdLst>
              <a:gd name="connsiteX0" fmla="*/ 0 w 301355"/>
              <a:gd name="connsiteY0" fmla="*/ 0 h 752354"/>
              <a:gd name="connsiteX1" fmla="*/ 231494 w 301355"/>
              <a:gd name="connsiteY1" fmla="*/ 335665 h 752354"/>
              <a:gd name="connsiteX2" fmla="*/ 300942 w 301355"/>
              <a:gd name="connsiteY2" fmla="*/ 752354 h 752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1355" h="752354">
                <a:moveTo>
                  <a:pt x="0" y="0"/>
                </a:moveTo>
                <a:cubicBezTo>
                  <a:pt x="90668" y="105136"/>
                  <a:pt x="181337" y="210273"/>
                  <a:pt x="231494" y="335665"/>
                </a:cubicBezTo>
                <a:cubicBezTo>
                  <a:pt x="281651" y="461057"/>
                  <a:pt x="304800" y="667473"/>
                  <a:pt x="300942" y="752354"/>
                </a:cubicBezTo>
              </a:path>
            </a:pathLst>
          </a:cu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3" name="자유형 92"/>
          <p:cNvSpPr/>
          <p:nvPr/>
        </p:nvSpPr>
        <p:spPr>
          <a:xfrm>
            <a:off x="6411308" y="5091637"/>
            <a:ext cx="301355" cy="752354"/>
          </a:xfrm>
          <a:custGeom>
            <a:avLst/>
            <a:gdLst>
              <a:gd name="connsiteX0" fmla="*/ 0 w 301355"/>
              <a:gd name="connsiteY0" fmla="*/ 0 h 752354"/>
              <a:gd name="connsiteX1" fmla="*/ 231494 w 301355"/>
              <a:gd name="connsiteY1" fmla="*/ 335665 h 752354"/>
              <a:gd name="connsiteX2" fmla="*/ 300942 w 301355"/>
              <a:gd name="connsiteY2" fmla="*/ 752354 h 752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1355" h="752354">
                <a:moveTo>
                  <a:pt x="0" y="0"/>
                </a:moveTo>
                <a:cubicBezTo>
                  <a:pt x="90668" y="105136"/>
                  <a:pt x="181337" y="210273"/>
                  <a:pt x="231494" y="335665"/>
                </a:cubicBezTo>
                <a:cubicBezTo>
                  <a:pt x="281651" y="461057"/>
                  <a:pt x="304800" y="667473"/>
                  <a:pt x="300942" y="752354"/>
                </a:cubicBezTo>
              </a:path>
            </a:pathLst>
          </a:cu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4" name="자유형 93"/>
          <p:cNvSpPr/>
          <p:nvPr/>
        </p:nvSpPr>
        <p:spPr>
          <a:xfrm>
            <a:off x="6345056" y="5105809"/>
            <a:ext cx="301355" cy="752354"/>
          </a:xfrm>
          <a:custGeom>
            <a:avLst/>
            <a:gdLst>
              <a:gd name="connsiteX0" fmla="*/ 0 w 301355"/>
              <a:gd name="connsiteY0" fmla="*/ 0 h 752354"/>
              <a:gd name="connsiteX1" fmla="*/ 231494 w 301355"/>
              <a:gd name="connsiteY1" fmla="*/ 335665 h 752354"/>
              <a:gd name="connsiteX2" fmla="*/ 300942 w 301355"/>
              <a:gd name="connsiteY2" fmla="*/ 752354 h 752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1355" h="752354">
                <a:moveTo>
                  <a:pt x="0" y="0"/>
                </a:moveTo>
                <a:cubicBezTo>
                  <a:pt x="90668" y="105136"/>
                  <a:pt x="181337" y="210273"/>
                  <a:pt x="231494" y="335665"/>
                </a:cubicBezTo>
                <a:cubicBezTo>
                  <a:pt x="281651" y="461057"/>
                  <a:pt x="304800" y="667473"/>
                  <a:pt x="300942" y="752354"/>
                </a:cubicBezTo>
              </a:path>
            </a:pathLst>
          </a:cu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5" name="자유형 94"/>
          <p:cNvSpPr/>
          <p:nvPr/>
        </p:nvSpPr>
        <p:spPr>
          <a:xfrm>
            <a:off x="6283265" y="5087776"/>
            <a:ext cx="245075" cy="717631"/>
          </a:xfrm>
          <a:custGeom>
            <a:avLst/>
            <a:gdLst>
              <a:gd name="connsiteX0" fmla="*/ 245075 w 245075"/>
              <a:gd name="connsiteY0" fmla="*/ 0 h 717631"/>
              <a:gd name="connsiteX1" fmla="*/ 71455 w 245075"/>
              <a:gd name="connsiteY1" fmla="*/ 289367 h 717631"/>
              <a:gd name="connsiteX2" fmla="*/ 2007 w 245075"/>
              <a:gd name="connsiteY2" fmla="*/ 717631 h 717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5075" h="717631">
                <a:moveTo>
                  <a:pt x="245075" y="0"/>
                </a:moveTo>
                <a:cubicBezTo>
                  <a:pt x="178520" y="84881"/>
                  <a:pt x="111966" y="169762"/>
                  <a:pt x="71455" y="289367"/>
                </a:cubicBezTo>
                <a:cubicBezTo>
                  <a:pt x="30944" y="408972"/>
                  <a:pt x="-9568" y="625033"/>
                  <a:pt x="2007" y="717631"/>
                </a:cubicBezTo>
              </a:path>
            </a:pathLst>
          </a:cu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96" name="직선 연결선 95"/>
          <p:cNvCxnSpPr/>
          <p:nvPr/>
        </p:nvCxnSpPr>
        <p:spPr>
          <a:xfrm flipV="1">
            <a:off x="6103628" y="5824590"/>
            <a:ext cx="754124" cy="3748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직선 연결선 96"/>
          <p:cNvCxnSpPr/>
          <p:nvPr/>
        </p:nvCxnSpPr>
        <p:spPr>
          <a:xfrm>
            <a:off x="6475196" y="5854084"/>
            <a:ext cx="0" cy="406305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직선 연결선 97"/>
          <p:cNvCxnSpPr/>
          <p:nvPr/>
        </p:nvCxnSpPr>
        <p:spPr>
          <a:xfrm>
            <a:off x="5349155" y="5832417"/>
            <a:ext cx="683708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직선 연결선 98"/>
          <p:cNvCxnSpPr/>
          <p:nvPr/>
        </p:nvCxnSpPr>
        <p:spPr>
          <a:xfrm>
            <a:off x="5650307" y="5861911"/>
            <a:ext cx="0" cy="406305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직선 연결선 99"/>
          <p:cNvCxnSpPr/>
          <p:nvPr/>
        </p:nvCxnSpPr>
        <p:spPr>
          <a:xfrm flipV="1">
            <a:off x="6930320" y="5820242"/>
            <a:ext cx="754124" cy="3748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직선 연결선 100"/>
          <p:cNvCxnSpPr/>
          <p:nvPr/>
        </p:nvCxnSpPr>
        <p:spPr>
          <a:xfrm>
            <a:off x="7301888" y="5849736"/>
            <a:ext cx="0" cy="406305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TextBox 101"/>
              <p:cNvSpPr txBox="1"/>
              <p:nvPr/>
            </p:nvSpPr>
            <p:spPr>
              <a:xfrm>
                <a:off x="6399109" y="4353083"/>
                <a:ext cx="255217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ko-KR" sz="11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ko-KR" sz="1100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altLang="ko-KR" sz="1100" b="0" i="1" smtClean="0">
                              <a:latin typeface="Cambria Math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ko-KR" altLang="en-US" sz="1100" dirty="0"/>
              </a:p>
            </p:txBody>
          </p:sp>
        </mc:Choice>
        <mc:Fallback xmlns="">
          <p:sp>
            <p:nvSpPr>
              <p:cNvPr id="102" name="TextBox 10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9109" y="4353083"/>
                <a:ext cx="255217" cy="261610"/>
              </a:xfrm>
              <a:prstGeom prst="rect">
                <a:avLst/>
              </a:prstGeom>
              <a:blipFill rotWithShape="1">
                <a:blip r:embed="rId5"/>
                <a:stretch>
                  <a:fillRect r="-238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3" name="평행 사변형 102"/>
          <p:cNvSpPr/>
          <p:nvPr/>
        </p:nvSpPr>
        <p:spPr>
          <a:xfrm>
            <a:off x="8222313" y="3881597"/>
            <a:ext cx="432048" cy="1564993"/>
          </a:xfrm>
          <a:prstGeom prst="parallelogram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04" name="직선 연결선 103"/>
          <p:cNvCxnSpPr>
            <a:stCxn id="43" idx="1"/>
          </p:cNvCxnSpPr>
          <p:nvPr/>
        </p:nvCxnSpPr>
        <p:spPr>
          <a:xfrm flipV="1">
            <a:off x="7711606" y="3881597"/>
            <a:ext cx="582715" cy="6823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직선 연결선 104"/>
          <p:cNvCxnSpPr>
            <a:stCxn id="43" idx="4"/>
          </p:cNvCxnSpPr>
          <p:nvPr/>
        </p:nvCxnSpPr>
        <p:spPr>
          <a:xfrm>
            <a:off x="7705892" y="4779923"/>
            <a:ext cx="516421" cy="6763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직선 연결선 105"/>
          <p:cNvCxnSpPr/>
          <p:nvPr/>
        </p:nvCxnSpPr>
        <p:spPr>
          <a:xfrm>
            <a:off x="8366329" y="3712829"/>
            <a:ext cx="216024" cy="535415"/>
          </a:xfrm>
          <a:prstGeom prst="line">
            <a:avLst/>
          </a:prstGeom>
          <a:ln w="9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자유형 106"/>
          <p:cNvSpPr/>
          <p:nvPr/>
        </p:nvSpPr>
        <p:spPr>
          <a:xfrm>
            <a:off x="8492700" y="4217387"/>
            <a:ext cx="132317" cy="606425"/>
          </a:xfrm>
          <a:custGeom>
            <a:avLst/>
            <a:gdLst>
              <a:gd name="connsiteX0" fmla="*/ 132317 w 132317"/>
              <a:gd name="connsiteY0" fmla="*/ 0 h 606425"/>
              <a:gd name="connsiteX1" fmla="*/ 2142 w 132317"/>
              <a:gd name="connsiteY1" fmla="*/ 234950 h 606425"/>
              <a:gd name="connsiteX2" fmla="*/ 56117 w 132317"/>
              <a:gd name="connsiteY2" fmla="*/ 606425 h 606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2317" h="606425">
                <a:moveTo>
                  <a:pt x="132317" y="0"/>
                </a:moveTo>
                <a:cubicBezTo>
                  <a:pt x="73579" y="66939"/>
                  <a:pt x="14842" y="133879"/>
                  <a:pt x="2142" y="234950"/>
                </a:cubicBezTo>
                <a:cubicBezTo>
                  <a:pt x="-10558" y="336021"/>
                  <a:pt x="36538" y="535517"/>
                  <a:pt x="56117" y="606425"/>
                </a:cubicBezTo>
              </a:path>
            </a:pathLst>
          </a:cu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8" name="자유형 107"/>
          <p:cNvSpPr/>
          <p:nvPr/>
        </p:nvSpPr>
        <p:spPr>
          <a:xfrm>
            <a:off x="8474341" y="4311480"/>
            <a:ext cx="132317" cy="606425"/>
          </a:xfrm>
          <a:custGeom>
            <a:avLst/>
            <a:gdLst>
              <a:gd name="connsiteX0" fmla="*/ 132317 w 132317"/>
              <a:gd name="connsiteY0" fmla="*/ 0 h 606425"/>
              <a:gd name="connsiteX1" fmla="*/ 2142 w 132317"/>
              <a:gd name="connsiteY1" fmla="*/ 234950 h 606425"/>
              <a:gd name="connsiteX2" fmla="*/ 56117 w 132317"/>
              <a:gd name="connsiteY2" fmla="*/ 606425 h 606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2317" h="606425">
                <a:moveTo>
                  <a:pt x="132317" y="0"/>
                </a:moveTo>
                <a:cubicBezTo>
                  <a:pt x="73579" y="66939"/>
                  <a:pt x="14842" y="133879"/>
                  <a:pt x="2142" y="234950"/>
                </a:cubicBezTo>
                <a:cubicBezTo>
                  <a:pt x="-10558" y="336021"/>
                  <a:pt x="36538" y="535517"/>
                  <a:pt x="56117" y="606425"/>
                </a:cubicBezTo>
              </a:path>
            </a:pathLst>
          </a:cu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9" name="자유형 108"/>
          <p:cNvSpPr/>
          <p:nvPr/>
        </p:nvSpPr>
        <p:spPr>
          <a:xfrm>
            <a:off x="8426541" y="4784563"/>
            <a:ext cx="132317" cy="606425"/>
          </a:xfrm>
          <a:custGeom>
            <a:avLst/>
            <a:gdLst>
              <a:gd name="connsiteX0" fmla="*/ 132317 w 132317"/>
              <a:gd name="connsiteY0" fmla="*/ 0 h 606425"/>
              <a:gd name="connsiteX1" fmla="*/ 2142 w 132317"/>
              <a:gd name="connsiteY1" fmla="*/ 234950 h 606425"/>
              <a:gd name="connsiteX2" fmla="*/ 56117 w 132317"/>
              <a:gd name="connsiteY2" fmla="*/ 606425 h 606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2317" h="606425">
                <a:moveTo>
                  <a:pt x="132317" y="0"/>
                </a:moveTo>
                <a:cubicBezTo>
                  <a:pt x="73579" y="66939"/>
                  <a:pt x="14842" y="133879"/>
                  <a:pt x="2142" y="234950"/>
                </a:cubicBezTo>
                <a:cubicBezTo>
                  <a:pt x="-10558" y="336021"/>
                  <a:pt x="36538" y="535517"/>
                  <a:pt x="56117" y="606425"/>
                </a:cubicBezTo>
              </a:path>
            </a:pathLst>
          </a:cu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0" name="자유형 109"/>
          <p:cNvSpPr/>
          <p:nvPr/>
        </p:nvSpPr>
        <p:spPr>
          <a:xfrm>
            <a:off x="8457419" y="4832128"/>
            <a:ext cx="132317" cy="606425"/>
          </a:xfrm>
          <a:custGeom>
            <a:avLst/>
            <a:gdLst>
              <a:gd name="connsiteX0" fmla="*/ 132317 w 132317"/>
              <a:gd name="connsiteY0" fmla="*/ 0 h 606425"/>
              <a:gd name="connsiteX1" fmla="*/ 2142 w 132317"/>
              <a:gd name="connsiteY1" fmla="*/ 234950 h 606425"/>
              <a:gd name="connsiteX2" fmla="*/ 56117 w 132317"/>
              <a:gd name="connsiteY2" fmla="*/ 606425 h 606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2317" h="606425">
                <a:moveTo>
                  <a:pt x="132317" y="0"/>
                </a:moveTo>
                <a:cubicBezTo>
                  <a:pt x="73579" y="66939"/>
                  <a:pt x="14842" y="133879"/>
                  <a:pt x="2142" y="234950"/>
                </a:cubicBezTo>
                <a:cubicBezTo>
                  <a:pt x="-10558" y="336021"/>
                  <a:pt x="36538" y="535517"/>
                  <a:pt x="56117" y="606425"/>
                </a:cubicBezTo>
              </a:path>
            </a:pathLst>
          </a:cu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1" name="자유형 110"/>
          <p:cNvSpPr/>
          <p:nvPr/>
        </p:nvSpPr>
        <p:spPr>
          <a:xfrm>
            <a:off x="8450036" y="4651151"/>
            <a:ext cx="132317" cy="606425"/>
          </a:xfrm>
          <a:custGeom>
            <a:avLst/>
            <a:gdLst>
              <a:gd name="connsiteX0" fmla="*/ 132317 w 132317"/>
              <a:gd name="connsiteY0" fmla="*/ 0 h 606425"/>
              <a:gd name="connsiteX1" fmla="*/ 2142 w 132317"/>
              <a:gd name="connsiteY1" fmla="*/ 234950 h 606425"/>
              <a:gd name="connsiteX2" fmla="*/ 56117 w 132317"/>
              <a:gd name="connsiteY2" fmla="*/ 606425 h 606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2317" h="606425">
                <a:moveTo>
                  <a:pt x="132317" y="0"/>
                </a:moveTo>
                <a:cubicBezTo>
                  <a:pt x="73579" y="66939"/>
                  <a:pt x="14842" y="133879"/>
                  <a:pt x="2142" y="234950"/>
                </a:cubicBezTo>
                <a:cubicBezTo>
                  <a:pt x="-10558" y="336021"/>
                  <a:pt x="36538" y="535517"/>
                  <a:pt x="56117" y="606425"/>
                </a:cubicBezTo>
              </a:path>
            </a:pathLst>
          </a:cu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2" name="자유형 111"/>
          <p:cNvSpPr/>
          <p:nvPr/>
        </p:nvSpPr>
        <p:spPr>
          <a:xfrm>
            <a:off x="8457419" y="4543139"/>
            <a:ext cx="132317" cy="606425"/>
          </a:xfrm>
          <a:custGeom>
            <a:avLst/>
            <a:gdLst>
              <a:gd name="connsiteX0" fmla="*/ 132317 w 132317"/>
              <a:gd name="connsiteY0" fmla="*/ 0 h 606425"/>
              <a:gd name="connsiteX1" fmla="*/ 2142 w 132317"/>
              <a:gd name="connsiteY1" fmla="*/ 234950 h 606425"/>
              <a:gd name="connsiteX2" fmla="*/ 56117 w 132317"/>
              <a:gd name="connsiteY2" fmla="*/ 606425 h 606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2317" h="606425">
                <a:moveTo>
                  <a:pt x="132317" y="0"/>
                </a:moveTo>
                <a:cubicBezTo>
                  <a:pt x="73579" y="66939"/>
                  <a:pt x="14842" y="133879"/>
                  <a:pt x="2142" y="234950"/>
                </a:cubicBezTo>
                <a:cubicBezTo>
                  <a:pt x="-10558" y="336021"/>
                  <a:pt x="36538" y="535517"/>
                  <a:pt x="56117" y="606425"/>
                </a:cubicBezTo>
              </a:path>
            </a:pathLst>
          </a:cu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3" name="아래쪽 화살표 112"/>
          <p:cNvSpPr/>
          <p:nvPr/>
        </p:nvSpPr>
        <p:spPr>
          <a:xfrm>
            <a:off x="8726369" y="4392260"/>
            <a:ext cx="72008" cy="222433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4" name="TextBox 113"/>
          <p:cNvSpPr txBox="1"/>
          <p:nvPr/>
        </p:nvSpPr>
        <p:spPr>
          <a:xfrm>
            <a:off x="7744394" y="4739942"/>
            <a:ext cx="4281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600" dirty="0" smtClean="0"/>
              <a:t>Dual MCP</a:t>
            </a:r>
            <a:endParaRPr lang="ko-KR" altLang="en-US" sz="600" dirty="0"/>
          </a:p>
        </p:txBody>
      </p:sp>
      <p:sp>
        <p:nvSpPr>
          <p:cNvPr id="115" name="TextBox 114"/>
          <p:cNvSpPr txBox="1"/>
          <p:nvPr/>
        </p:nvSpPr>
        <p:spPr>
          <a:xfrm>
            <a:off x="7512437" y="6025650"/>
            <a:ext cx="70397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700" dirty="0"/>
              <a:t>A</a:t>
            </a:r>
            <a:r>
              <a:rPr lang="en-US" altLang="ko-KR" sz="700" dirty="0" smtClean="0"/>
              <a:t>node</a:t>
            </a:r>
            <a:endParaRPr lang="ko-KR" altLang="en-US" sz="700" dirty="0"/>
          </a:p>
        </p:txBody>
      </p:sp>
      <p:sp>
        <p:nvSpPr>
          <p:cNvPr id="116" name="TextBox 115"/>
          <p:cNvSpPr txBox="1"/>
          <p:nvPr/>
        </p:nvSpPr>
        <p:spPr>
          <a:xfrm>
            <a:off x="5964523" y="6286787"/>
            <a:ext cx="15447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 smtClean="0"/>
              <a:t>MCP-PMT structure</a:t>
            </a:r>
            <a:endParaRPr lang="ko-KR" altLang="en-US" sz="1200" dirty="0"/>
          </a:p>
        </p:txBody>
      </p:sp>
      <p:sp>
        <p:nvSpPr>
          <p:cNvPr id="167" name="TextBox 166"/>
          <p:cNvSpPr txBox="1"/>
          <p:nvPr/>
        </p:nvSpPr>
        <p:spPr>
          <a:xfrm>
            <a:off x="2147096" y="4383861"/>
            <a:ext cx="7857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800" dirty="0"/>
              <a:t>inner </a:t>
            </a:r>
            <a:r>
              <a:rPr lang="en-US" altLang="ko-KR" sz="800" dirty="0" smtClean="0"/>
              <a:t>surface</a:t>
            </a:r>
          </a:p>
          <a:p>
            <a:r>
              <a:rPr lang="en-US" altLang="ko-KR" sz="800" dirty="0" smtClean="0"/>
              <a:t> detectors</a:t>
            </a:r>
            <a:endParaRPr lang="ko-KR" altLang="en-US" sz="800" dirty="0"/>
          </a:p>
        </p:txBody>
      </p:sp>
      <p:sp>
        <p:nvSpPr>
          <p:cNvPr id="178" name="타원 177"/>
          <p:cNvSpPr/>
          <p:nvPr/>
        </p:nvSpPr>
        <p:spPr>
          <a:xfrm>
            <a:off x="715436" y="4576310"/>
            <a:ext cx="144016" cy="107415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9" name="타원 178"/>
          <p:cNvSpPr/>
          <p:nvPr/>
        </p:nvSpPr>
        <p:spPr>
          <a:xfrm>
            <a:off x="933792" y="4576310"/>
            <a:ext cx="144016" cy="107415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0" name="타원 179"/>
          <p:cNvSpPr/>
          <p:nvPr/>
        </p:nvSpPr>
        <p:spPr>
          <a:xfrm>
            <a:off x="715436" y="4751783"/>
            <a:ext cx="144016" cy="107415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1" name="타원 180"/>
          <p:cNvSpPr/>
          <p:nvPr/>
        </p:nvSpPr>
        <p:spPr>
          <a:xfrm>
            <a:off x="933792" y="4751783"/>
            <a:ext cx="144016" cy="107415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2" name="타원 181"/>
          <p:cNvSpPr/>
          <p:nvPr/>
        </p:nvSpPr>
        <p:spPr>
          <a:xfrm>
            <a:off x="1164764" y="4569492"/>
            <a:ext cx="144016" cy="107415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3" name="타원 182"/>
          <p:cNvSpPr/>
          <p:nvPr/>
        </p:nvSpPr>
        <p:spPr>
          <a:xfrm>
            <a:off x="1383120" y="4569492"/>
            <a:ext cx="144016" cy="107415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4" name="타원 183"/>
          <p:cNvSpPr/>
          <p:nvPr/>
        </p:nvSpPr>
        <p:spPr>
          <a:xfrm>
            <a:off x="1164764" y="4744965"/>
            <a:ext cx="144016" cy="107415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5" name="타원 184"/>
          <p:cNvSpPr/>
          <p:nvPr/>
        </p:nvSpPr>
        <p:spPr>
          <a:xfrm>
            <a:off x="1383120" y="4744965"/>
            <a:ext cx="144016" cy="107415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6" name="타원 185"/>
          <p:cNvSpPr/>
          <p:nvPr/>
        </p:nvSpPr>
        <p:spPr>
          <a:xfrm>
            <a:off x="715436" y="4910835"/>
            <a:ext cx="144016" cy="107415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7" name="타원 186"/>
          <p:cNvSpPr/>
          <p:nvPr/>
        </p:nvSpPr>
        <p:spPr>
          <a:xfrm>
            <a:off x="933792" y="4910835"/>
            <a:ext cx="144016" cy="107415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8" name="타원 187"/>
          <p:cNvSpPr/>
          <p:nvPr/>
        </p:nvSpPr>
        <p:spPr>
          <a:xfrm>
            <a:off x="715436" y="5086308"/>
            <a:ext cx="144016" cy="107415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9" name="타원 188"/>
          <p:cNvSpPr/>
          <p:nvPr/>
        </p:nvSpPr>
        <p:spPr>
          <a:xfrm>
            <a:off x="933792" y="5086308"/>
            <a:ext cx="144016" cy="107415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0" name="타원 189"/>
          <p:cNvSpPr/>
          <p:nvPr/>
        </p:nvSpPr>
        <p:spPr>
          <a:xfrm>
            <a:off x="1164764" y="4904017"/>
            <a:ext cx="144016" cy="107415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1" name="타원 190"/>
          <p:cNvSpPr/>
          <p:nvPr/>
        </p:nvSpPr>
        <p:spPr>
          <a:xfrm>
            <a:off x="1383120" y="4904017"/>
            <a:ext cx="144016" cy="107415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2" name="타원 191"/>
          <p:cNvSpPr/>
          <p:nvPr/>
        </p:nvSpPr>
        <p:spPr>
          <a:xfrm>
            <a:off x="1164764" y="5079490"/>
            <a:ext cx="144016" cy="107415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3" name="타원 192"/>
          <p:cNvSpPr/>
          <p:nvPr/>
        </p:nvSpPr>
        <p:spPr>
          <a:xfrm>
            <a:off x="1383120" y="5079490"/>
            <a:ext cx="144016" cy="107415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4" name="타원 193"/>
          <p:cNvSpPr/>
          <p:nvPr/>
        </p:nvSpPr>
        <p:spPr>
          <a:xfrm>
            <a:off x="1591996" y="4569492"/>
            <a:ext cx="144016" cy="107415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5" name="타원 194"/>
          <p:cNvSpPr/>
          <p:nvPr/>
        </p:nvSpPr>
        <p:spPr>
          <a:xfrm>
            <a:off x="1591996" y="4744965"/>
            <a:ext cx="144016" cy="107415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6" name="타원 195"/>
          <p:cNvSpPr/>
          <p:nvPr/>
        </p:nvSpPr>
        <p:spPr>
          <a:xfrm>
            <a:off x="1591996" y="4904017"/>
            <a:ext cx="144016" cy="107415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7" name="타원 196"/>
          <p:cNvSpPr/>
          <p:nvPr/>
        </p:nvSpPr>
        <p:spPr>
          <a:xfrm>
            <a:off x="1591996" y="5079490"/>
            <a:ext cx="144016" cy="107415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8" name="타원 197"/>
          <p:cNvSpPr/>
          <p:nvPr/>
        </p:nvSpPr>
        <p:spPr>
          <a:xfrm>
            <a:off x="516692" y="4577103"/>
            <a:ext cx="144016" cy="107415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9" name="타원 198"/>
          <p:cNvSpPr/>
          <p:nvPr/>
        </p:nvSpPr>
        <p:spPr>
          <a:xfrm>
            <a:off x="516692" y="4752576"/>
            <a:ext cx="144016" cy="107415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0" name="타원 199"/>
          <p:cNvSpPr/>
          <p:nvPr/>
        </p:nvSpPr>
        <p:spPr>
          <a:xfrm>
            <a:off x="516692" y="4911628"/>
            <a:ext cx="144016" cy="107415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1" name="타원 200"/>
          <p:cNvSpPr/>
          <p:nvPr/>
        </p:nvSpPr>
        <p:spPr>
          <a:xfrm>
            <a:off x="516692" y="5087101"/>
            <a:ext cx="144016" cy="107415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04" name="직선 화살표 연결선 203"/>
          <p:cNvCxnSpPr/>
          <p:nvPr/>
        </p:nvCxnSpPr>
        <p:spPr>
          <a:xfrm flipH="1" flipV="1">
            <a:off x="2043014" y="4820139"/>
            <a:ext cx="993958" cy="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4" name="직선 화살표 연결선 213"/>
          <p:cNvCxnSpPr/>
          <p:nvPr/>
        </p:nvCxnSpPr>
        <p:spPr>
          <a:xfrm flipH="1">
            <a:off x="4623218" y="4813137"/>
            <a:ext cx="432048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" name="TextBox 214"/>
          <p:cNvSpPr txBox="1"/>
          <p:nvPr/>
        </p:nvSpPr>
        <p:spPr>
          <a:xfrm>
            <a:off x="446372" y="977981"/>
            <a:ext cx="835369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/>
              <a:t>There is a proposal to construct a large Korea Neutrino O</a:t>
            </a:r>
            <a:r>
              <a:rPr lang="en-US" altLang="ko-KR" sz="1600" dirty="0" smtClean="0"/>
              <a:t>bservatory </a:t>
            </a:r>
            <a:r>
              <a:rPr lang="en-US" altLang="ko-KR" sz="1600" dirty="0"/>
              <a:t>(KNO) in Korea. </a:t>
            </a:r>
            <a:endParaRPr lang="en-US" altLang="ko-KR" sz="1600" dirty="0" smtClean="0"/>
          </a:p>
          <a:p>
            <a:endParaRPr lang="en-US" altLang="ko-KR" sz="1600" dirty="0"/>
          </a:p>
          <a:p>
            <a:r>
              <a:rPr lang="en-US" altLang="ko-KR" sz="1600" dirty="0" smtClean="0"/>
              <a:t>It </a:t>
            </a:r>
            <a:r>
              <a:rPr lang="en-US" altLang="ko-KR" sz="1600" dirty="0"/>
              <a:t>consists of a large water tank and several tens of thousands of </a:t>
            </a:r>
            <a:r>
              <a:rPr lang="en-US" altLang="ko-KR" sz="1600" dirty="0" err="1"/>
              <a:t>photosensors</a:t>
            </a:r>
            <a:r>
              <a:rPr lang="en-US" altLang="ko-KR" sz="1600" dirty="0"/>
              <a:t> to detect neutrinos. </a:t>
            </a:r>
            <a:endParaRPr lang="en-US" altLang="ko-KR" sz="1600" dirty="0" smtClean="0"/>
          </a:p>
          <a:p>
            <a:endParaRPr lang="en-US" altLang="ko-KR" sz="1600" dirty="0" smtClean="0"/>
          </a:p>
          <a:p>
            <a:r>
              <a:rPr lang="en-US" altLang="ko-KR" sz="1600" dirty="0" smtClean="0"/>
              <a:t>The </a:t>
            </a:r>
            <a:r>
              <a:rPr lang="en-US" altLang="ko-KR" sz="1600" dirty="0"/>
              <a:t>characterization and testing techniques of this PMT as a candidate to be used in this experiment are required</a:t>
            </a:r>
            <a:r>
              <a:rPr lang="en-US" altLang="ko-KR" sz="1600" dirty="0" smtClean="0"/>
              <a:t>.</a:t>
            </a:r>
          </a:p>
          <a:p>
            <a:endParaRPr lang="en-US" altLang="ko-KR" sz="1600" dirty="0" smtClean="0"/>
          </a:p>
          <a:p>
            <a:r>
              <a:rPr lang="en-US" altLang="ko-KR" sz="1600" dirty="0"/>
              <a:t>Among the important characteristics of PMT, test results are provided for gain, rising and falling time, energy resolution, dark count </a:t>
            </a:r>
            <a:r>
              <a:rPr lang="en-US" altLang="ko-KR" sz="1600" dirty="0" smtClean="0"/>
              <a:t>rate, after </a:t>
            </a:r>
            <a:r>
              <a:rPr lang="en-US" altLang="ko-KR" sz="1600" dirty="0"/>
              <a:t>pulse ratio, signal to noise ratio, and peak to valley ratio</a:t>
            </a:r>
            <a:r>
              <a:rPr lang="en-US" altLang="ko-KR" sz="1600" dirty="0" smtClean="0"/>
              <a:t>.</a:t>
            </a:r>
            <a:endParaRPr lang="ko-KR" altLang="en-US" sz="16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570" y="4104229"/>
            <a:ext cx="1661586" cy="1348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오디오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6494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9542"/>
    </mc:Choice>
    <mc:Fallback>
      <p:transition spd="slow" advTm="2954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>
          <a:xfrm>
            <a:off x="703071" y="394272"/>
            <a:ext cx="80877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dirty="0" smtClean="0"/>
              <a:t> Single photo-electron signal’s Rising time, Falling time</a:t>
            </a:r>
            <a:endParaRPr lang="en-US" altLang="ko-KR" sz="2400" dirty="0"/>
          </a:p>
        </p:txBody>
      </p:sp>
      <p:graphicFrame>
        <p:nvGraphicFramePr>
          <p:cNvPr id="2" name="표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0365894"/>
              </p:ext>
            </p:extLst>
          </p:nvPr>
        </p:nvGraphicFramePr>
        <p:xfrm>
          <a:off x="5568765" y="4856250"/>
          <a:ext cx="3254428" cy="9532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7214"/>
                <a:gridCol w="1627214"/>
              </a:tblGrid>
              <a:tr h="314842">
                <a:tc>
                  <a:txBody>
                    <a:bodyPr/>
                    <a:lstStyle/>
                    <a:p>
                      <a:pPr algn="ctr" latinLnBrk="1"/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aseline="0" dirty="0" smtClean="0"/>
                        <a:t>MCP PMT</a:t>
                      </a:r>
                      <a:endParaRPr lang="ko-KR" altLang="en-US" sz="1400" dirty="0"/>
                    </a:p>
                  </a:txBody>
                  <a:tcPr/>
                </a:tc>
              </a:tr>
              <a:tr h="31921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Rising</a:t>
                      </a:r>
                      <a:r>
                        <a:rPr lang="en-US" altLang="ko-KR" sz="1400" baseline="0" dirty="0" smtClean="0"/>
                        <a:t> time(ns)</a:t>
                      </a:r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3.4</a:t>
                      </a:r>
                      <a:endParaRPr lang="ko-KR" altLang="en-US" sz="1400" dirty="0"/>
                    </a:p>
                  </a:txBody>
                  <a:tcPr/>
                </a:tc>
              </a:tr>
              <a:tr h="31921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Falling</a:t>
                      </a:r>
                      <a:r>
                        <a:rPr lang="en-US" altLang="ko-KR" sz="1400" baseline="0" dirty="0" smtClean="0"/>
                        <a:t> time(ns)</a:t>
                      </a:r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35.6</a:t>
                      </a:r>
                      <a:endParaRPr lang="ko-KR" altLang="en-US" sz="1400" dirty="0"/>
                    </a:p>
                  </a:txBody>
                  <a:tcPr/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67544" y="4786999"/>
                <a:ext cx="5112568" cy="12764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n-US" altLang="ko-KR" sz="1200" dirty="0" smtClean="0"/>
                  <a:t>Rising time is from 10% of peak’s timing to 90% of peak’s timing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endParaRPr lang="en-US" altLang="ko-KR" sz="1200" dirty="0" smtClean="0"/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n-US" altLang="ko-KR" sz="1200" dirty="0" smtClean="0"/>
                  <a:t>Falling time is from 90% of peak’s timing to 10% of peak’s timing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endParaRPr lang="en-US" altLang="ko-KR" sz="1200" dirty="0" smtClean="0"/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n-US" altLang="ko-KR" sz="1200" dirty="0" smtClean="0"/>
                  <a:t>Condition : Digital Oscilloscope, Average </a:t>
                </a:r>
                <a:r>
                  <a:rPr lang="en-US" altLang="ko-KR" sz="1200" dirty="0"/>
                  <a:t>of 1000 signals, </a:t>
                </a:r>
                <a14:m>
                  <m:oMath xmlns:m="http://schemas.openxmlformats.org/officeDocument/2006/math">
                    <m:r>
                      <a:rPr lang="en-US" altLang="ko-KR" sz="1200">
                        <a:latin typeface="Cambria Math"/>
                      </a:rPr>
                      <m:t> </m:t>
                    </m:r>
                    <m:f>
                      <m:fPr>
                        <m:ctrlPr>
                          <a:rPr lang="en-US" altLang="ko-KR" sz="12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ko-KR" sz="12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altLang="ko-KR" sz="1200" i="1">
                            <a:latin typeface="Cambria Math"/>
                          </a:rPr>
                          <m:t>4</m:t>
                        </m:r>
                      </m:den>
                    </m:f>
                    <m:r>
                      <m:rPr>
                        <m:sty m:val="p"/>
                      </m:rPr>
                      <a:rPr lang="en-US" altLang="ko-KR" sz="1200">
                        <a:latin typeface="Cambria Math"/>
                      </a:rPr>
                      <m:t>spe</m:t>
                    </m:r>
                    <m:r>
                      <a:rPr lang="en-US" altLang="ko-KR" sz="120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altLang="ko-KR" sz="1200">
                        <a:latin typeface="Cambria Math"/>
                      </a:rPr>
                      <m:t>threshold</m:t>
                    </m:r>
                    <m:r>
                      <a:rPr lang="en-US" altLang="ko-KR" sz="1200">
                        <a:latin typeface="Cambria Math"/>
                      </a:rPr>
                      <m:t>,  1800 </m:t>
                    </m:r>
                    <m:r>
                      <m:rPr>
                        <m:sty m:val="p"/>
                      </m:rPr>
                      <a:rPr lang="en-US" altLang="ko-KR" sz="1200">
                        <a:latin typeface="Cambria Math"/>
                      </a:rPr>
                      <m:t>voltage</m:t>
                    </m:r>
                    <m:r>
                      <a:rPr lang="en-US" altLang="ko-KR" sz="1200" b="0" i="0" smtClean="0">
                        <a:latin typeface="Cambria Math"/>
                      </a:rPr>
                      <m:t>,</m:t>
                    </m:r>
                  </m:oMath>
                </a14:m>
                <a:r>
                  <a:rPr lang="en-US" altLang="ko-KR" sz="1200" dirty="0" smtClean="0"/>
                  <a:t>, temperature : 20℃</a:t>
                </a:r>
                <a:endParaRPr lang="ko-KR" altLang="en-US" sz="12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4786999"/>
                <a:ext cx="5112568" cy="127644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4" name="Picture 2" descr="C:\Users\김건우\Documents\OriginLab\2016\User Files\20211012_1stMCP_HV1800_temp20.00_fallingtime_35.6ns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340768"/>
            <a:ext cx="3907278" cy="2989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김건우\Documents\OriginLab\2016\User Files\20211012_1stMCP_HV1800_temp20.00_risingtime_3.4ns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698" y="1340768"/>
            <a:ext cx="3907278" cy="2989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오디오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3027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2814"/>
    </mc:Choice>
    <mc:Fallback>
      <p:transition spd="slow" advTm="1281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075240" cy="634082"/>
          </a:xfrm>
        </p:spPr>
        <p:txBody>
          <a:bodyPr>
            <a:noAutofit/>
          </a:bodyPr>
          <a:lstStyle/>
          <a:p>
            <a:r>
              <a:rPr lang="en-US" altLang="ko-KR" sz="2400" dirty="0" smtClean="0"/>
              <a:t>Gain</a:t>
            </a:r>
            <a:endParaRPr lang="ko-KR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5436096" y="1568815"/>
                <a:ext cx="3549658" cy="29364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200" b="0" i="1" smtClean="0">
                          <a:latin typeface="Cambria Math"/>
                        </a:rPr>
                        <m:t>𝐺𝑎𝑖𝑛</m:t>
                      </m:r>
                      <m:r>
                        <a:rPr lang="en-US" altLang="ko-KR" sz="1200" b="0" i="1" smtClean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altLang="ko-KR" sz="1200" b="0" i="1" smtClean="0">
                              <a:latin typeface="Cambria Math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altLang="ko-KR" sz="12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ko-KR" sz="1200" b="0" i="1" smtClean="0">
                                  <a:latin typeface="Cambria Math"/>
                                </a:rPr>
                                <m:t>𝑆𝑃𝐸</m:t>
                              </m:r>
                              <m:r>
                                <a:rPr lang="en-US" altLang="ko-KR" sz="1200" b="0" i="1" smtClean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altLang="ko-KR" sz="1200" b="0" i="1" smtClean="0">
                                  <a:latin typeface="Cambria Math"/>
                                </a:rPr>
                                <m:t>𝑚𝑒𝑎𝑛</m:t>
                              </m:r>
                              <m:r>
                                <a:rPr lang="en-US" altLang="ko-KR" sz="1200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altLang="ko-KR" sz="1200" b="0" i="1" smtClean="0">
                                  <a:latin typeface="Cambria Math"/>
                                </a:rPr>
                                <m:t>𝑃𝐸𝐷</m:t>
                              </m:r>
                              <m:r>
                                <a:rPr lang="en-US" altLang="ko-KR" sz="1200" b="0" i="1" smtClean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altLang="ko-KR" sz="1200" b="0" i="1" smtClean="0">
                                  <a:latin typeface="Cambria Math"/>
                                </a:rPr>
                                <m:t>𝑚𝑒𝑎𝑛</m:t>
                              </m:r>
                            </m:e>
                          </m:d>
                          <m:r>
                            <a:rPr lang="en-US" altLang="ko-KR" sz="1200" b="0" i="1" smtClean="0">
                              <a:latin typeface="Cambria Math"/>
                              <a:ea typeface="Cambria Math"/>
                            </a:rPr>
                            <m:t>×</m:t>
                          </m:r>
                          <m:f>
                            <m:fPr>
                              <m:ctrlPr>
                                <a:rPr lang="en-US" altLang="ko-KR" sz="12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altLang="ko-KR" sz="12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200" i="1">
                                      <a:latin typeface="Cambria Math"/>
                                      <a:ea typeface="Cambria Math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altLang="ko-KR" sz="1200" i="1">
                                      <a:latin typeface="Cambria Math"/>
                                      <a:ea typeface="Cambria Math"/>
                                    </a:rPr>
                                    <m:t>𝑔𝑎𝑖𝑛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altLang="ko-KR" sz="1200" b="0" i="1" smtClean="0">
                                  <a:latin typeface="Cambria Math"/>
                                  <a:ea typeface="Cambria Math"/>
                                </a:rPr>
                                <m:t>50</m:t>
                              </m:r>
                            </m:den>
                          </m:f>
                          <m:r>
                            <a:rPr lang="en-US" altLang="ko-KR" sz="1200" b="0" i="1" smtClean="0">
                              <a:latin typeface="Cambria Math"/>
                              <a:ea typeface="Cambria Math"/>
                            </a:rPr>
                            <m:t>×</m:t>
                          </m:r>
                          <m:r>
                            <a:rPr lang="en-US" altLang="ko-KR" sz="1200" b="0" i="1" smtClean="0">
                              <a:latin typeface="Cambria Math"/>
                              <a:ea typeface="Cambria Math"/>
                            </a:rPr>
                            <m:t>𝑡𝑖𝑚𝑒</m:t>
                          </m:r>
                          <m:r>
                            <a:rPr lang="en-US" altLang="ko-KR" sz="1200" b="0" i="1" smtClean="0"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a:rPr lang="en-US" altLang="ko-KR" sz="1200" b="0" i="1" smtClean="0">
                              <a:latin typeface="Cambria Math"/>
                              <a:ea typeface="Cambria Math"/>
                            </a:rPr>
                            <m:t>𝑠𝑡𝑒𝑝</m:t>
                          </m:r>
                        </m:num>
                        <m:den>
                          <m:r>
                            <a:rPr lang="en-US" altLang="ko-KR" sz="1200" b="0" i="1" smtClean="0">
                              <a:latin typeface="Cambria Math"/>
                            </a:rPr>
                            <m:t>𝐴𝑚𝑝</m:t>
                          </m:r>
                          <m:r>
                            <a:rPr lang="en-US" altLang="ko-KR" sz="12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altLang="ko-KR" sz="1200" b="0" i="1" smtClean="0">
                              <a:latin typeface="Cambria Math"/>
                            </a:rPr>
                            <m:t>𝑔𝑎𝑖𝑛</m:t>
                          </m:r>
                          <m:r>
                            <a:rPr lang="en-US" altLang="ko-KR" sz="1200" b="0" i="1" smtClean="0">
                              <a:latin typeface="Cambria Math"/>
                            </a:rPr>
                            <m:t> ×1.6×</m:t>
                          </m:r>
                          <m:sSup>
                            <m:sSupPr>
                              <m:ctrlPr>
                                <a:rPr lang="en-US" altLang="ko-KR" sz="12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ko-KR" sz="1200" b="0" i="1" smtClean="0">
                                  <a:latin typeface="Cambria Math"/>
                                  <a:ea typeface="Cambria Math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altLang="ko-KR" sz="1200" b="0" i="1" smtClean="0">
                                  <a:latin typeface="Cambria Math"/>
                                  <a:ea typeface="Cambria Math"/>
                                </a:rPr>
                                <m:t>−19</m:t>
                              </m:r>
                            </m:sup>
                          </m:sSup>
                          <m:r>
                            <a:rPr lang="en-US" altLang="ko-KR" sz="1200" b="0" i="1" smtClean="0">
                              <a:latin typeface="Cambria Math"/>
                              <a:ea typeface="Cambria Math"/>
                            </a:rPr>
                            <m:t>(</m:t>
                          </m:r>
                          <m:r>
                            <a:rPr lang="en-US" altLang="ko-KR" sz="1200" b="0" i="1" smtClean="0">
                              <a:latin typeface="Cambria Math"/>
                              <a:ea typeface="Cambria Math"/>
                            </a:rPr>
                            <m:t>𝑒</m:t>
                          </m:r>
                          <m:r>
                            <a:rPr lang="en-US" altLang="ko-KR" sz="1200" b="0" i="1" smtClean="0">
                              <a:latin typeface="Cambria Math"/>
                              <a:ea typeface="Cambria Math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altLang="ko-KR" sz="1200" dirty="0" smtClean="0"/>
              </a:p>
              <a:p>
                <a:endParaRPr lang="en-US" altLang="ko-KR" sz="12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ko-KR" sz="1200" i="1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altLang="ko-KR" sz="1200" i="1">
                            <a:latin typeface="Cambria Math"/>
                          </a:rPr>
                          <m:t>𝑔𝑎𝑖𝑛</m:t>
                        </m:r>
                      </m:sub>
                    </m:sSub>
                  </m:oMath>
                </a14:m>
                <a:r>
                  <a:rPr lang="ko-KR" altLang="en-US" sz="1200" dirty="0"/>
                  <a:t> </a:t>
                </a:r>
                <a:r>
                  <a:rPr lang="en-US" altLang="ko-KR" sz="1200" dirty="0"/>
                  <a:t>: ADC scale </a:t>
                </a:r>
                <a:r>
                  <a:rPr lang="en-US" altLang="ko-KR" sz="1200" dirty="0" smtClean="0"/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ko-KR" sz="12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ko-KR" sz="1200" b="0" i="1" smtClean="0">
                            <a:latin typeface="Cambria Math"/>
                          </a:rPr>
                          <m:t>(1 </m:t>
                        </m:r>
                        <m:r>
                          <a:rPr lang="en-US" altLang="ko-KR" sz="1200" b="0" i="1" smtClean="0">
                            <a:latin typeface="Cambria Math"/>
                          </a:rPr>
                          <m:t>𝑣𝑜𝑙𝑡</m:t>
                        </m:r>
                        <m:r>
                          <a:rPr lang="en-US" altLang="ko-KR" sz="1200" b="0" i="1" smtClean="0">
                            <a:latin typeface="Cambria Math"/>
                          </a:rPr>
                          <m:t>)</m:t>
                        </m:r>
                      </m:num>
                      <m:den>
                        <m:r>
                          <a:rPr lang="en-US" altLang="ko-KR" sz="1200" b="0" i="1" smtClean="0">
                            <a:latin typeface="Cambria Math"/>
                          </a:rPr>
                          <m:t>(</m:t>
                        </m:r>
                        <m:r>
                          <a:rPr lang="en-US" altLang="ko-KR" sz="1200" b="0" i="1" smtClean="0">
                            <a:latin typeface="Cambria Math"/>
                          </a:rPr>
                          <m:t>𝐴𝐷𝐶</m:t>
                        </m:r>
                        <m:r>
                          <a:rPr lang="en-US" altLang="ko-KR" sz="1200" b="0" i="1" smtClean="0">
                            <a:latin typeface="Cambria Math"/>
                          </a:rPr>
                          <m:t> </m:t>
                        </m:r>
                        <m:r>
                          <a:rPr lang="en-US" altLang="ko-KR" sz="1200" b="0" i="1" smtClean="0">
                            <a:latin typeface="Cambria Math"/>
                          </a:rPr>
                          <m:t>𝑐h𝑎𝑛𝑛𝑒𝑙</m:t>
                        </m:r>
                        <m:r>
                          <a:rPr lang="en-US" altLang="ko-KR" sz="1200" b="0" i="1" smtClean="0">
                            <a:latin typeface="Cambria Math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altLang="ko-KR" sz="1200" dirty="0" smtClean="0"/>
                  <a:t> </a:t>
                </a:r>
                <a:r>
                  <a:rPr lang="en-US" altLang="ko-KR" sz="1200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ko-KR" sz="1200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ko-KR" sz="1200" i="1" dirty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altLang="ko-KR" sz="1200" i="1" dirty="0">
                            <a:latin typeface="Cambria Math"/>
                          </a:rPr>
                          <m:t>1024</m:t>
                        </m:r>
                      </m:den>
                    </m:f>
                  </m:oMath>
                </a14:m>
                <a:r>
                  <a:rPr lang="en-US" altLang="ko-KR" sz="1200" dirty="0" smtClean="0"/>
                  <a:t>v</a:t>
                </a:r>
              </a:p>
              <a:p>
                <a:endParaRPr lang="en-US" altLang="ko-KR" sz="1200" dirty="0"/>
              </a:p>
              <a:p>
                <a:r>
                  <a:rPr lang="en-US" altLang="ko-KR" sz="1200" dirty="0"/>
                  <a:t>50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ko-KR" sz="1200" i="1">
                        <a:latin typeface="Cambria Math"/>
                      </a:rPr>
                      <m:t>Ω</m:t>
                    </m:r>
                  </m:oMath>
                </a14:m>
                <a:r>
                  <a:rPr lang="en-US" altLang="ko-KR" sz="1200" dirty="0"/>
                  <a:t> : ADC load resistor</a:t>
                </a:r>
              </a:p>
              <a:p>
                <a:endParaRPr lang="en-US" altLang="ko-KR" sz="1200" dirty="0"/>
              </a:p>
              <a:p>
                <a:r>
                  <a:rPr lang="en-US" altLang="ko-KR" sz="1200" dirty="0"/>
                  <a:t>Time step </a:t>
                </a:r>
                <a:r>
                  <a:rPr lang="en-US" altLang="ko-KR" sz="1200" dirty="0" smtClean="0"/>
                  <a:t>: 2.5 ns</a:t>
                </a:r>
                <a:endParaRPr lang="en-US" altLang="ko-KR" sz="1200" dirty="0"/>
              </a:p>
              <a:p>
                <a:endParaRPr lang="en-US" altLang="ko-KR" sz="1200" dirty="0" smtClean="0"/>
              </a:p>
              <a:p>
                <a:r>
                  <a:rPr lang="en-US" altLang="ko-KR" sz="1200" dirty="0"/>
                  <a:t>Amp gain : 1.2  </a:t>
                </a:r>
                <a:endParaRPr lang="en-US" altLang="ko-KR" sz="1200" dirty="0" smtClean="0"/>
              </a:p>
              <a:p>
                <a:endParaRPr lang="en-US" altLang="ko-KR" sz="1200" dirty="0"/>
              </a:p>
              <a:p>
                <a:endParaRPr lang="en-US" altLang="ko-KR" sz="1200" dirty="0"/>
              </a:p>
              <a:p>
                <a:endParaRPr lang="ko-KR" altLang="en-US" sz="12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6096" y="1568815"/>
                <a:ext cx="3549658" cy="2936445"/>
              </a:xfrm>
              <a:prstGeom prst="rect">
                <a:avLst/>
              </a:prstGeom>
              <a:blipFill rotWithShape="1">
                <a:blip r:embed="rId4"/>
                <a:stretch>
                  <a:fillRect l="-172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859016" y="4149080"/>
                <a:ext cx="4284984" cy="5221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100" b="0" i="1" smtClean="0">
                          <a:latin typeface="Cambria Math"/>
                        </a:rPr>
                        <m:t>𝐺𝑎𝑖𝑛</m:t>
                      </m:r>
                      <m:r>
                        <a:rPr lang="en-US" altLang="ko-KR" sz="1100" b="0" i="1" smtClean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altLang="ko-KR" sz="11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ko-KR" sz="1100" b="0" i="1" smtClean="0">
                              <a:latin typeface="Cambria Math"/>
                            </a:rPr>
                            <m:t>(42.85−0)</m:t>
                          </m:r>
                          <m:r>
                            <a:rPr lang="en-US" altLang="ko-KR" sz="1100" b="0" i="1" smtClean="0">
                              <a:latin typeface="Cambria Math"/>
                              <a:ea typeface="Cambria Math"/>
                            </a:rPr>
                            <m:t>×</m:t>
                          </m:r>
                          <m:f>
                            <m:fPr>
                              <m:ctrlPr>
                                <a:rPr lang="en-US" altLang="ko-KR" sz="11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altLang="ko-KR" sz="1100" b="0" i="1" smtClean="0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ko-KR" sz="1100" b="0" i="1" smtClean="0">
                                  <a:latin typeface="Cambria Math"/>
                                  <a:ea typeface="Cambria Math"/>
                                </a:rPr>
                                <m:t>1024×50</m:t>
                              </m:r>
                            </m:den>
                          </m:f>
                          <m:r>
                            <a:rPr lang="en-US" altLang="ko-KR" sz="1100" b="0" i="1" smtClean="0">
                              <a:latin typeface="Cambria Math"/>
                              <a:ea typeface="Cambria Math"/>
                            </a:rPr>
                            <m:t>×2.5×</m:t>
                          </m:r>
                          <m:sSup>
                            <m:sSupPr>
                              <m:ctrlPr>
                                <a:rPr lang="en-US" altLang="ko-KR" sz="11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ko-KR" sz="1100" b="0" i="1" smtClean="0">
                                  <a:latin typeface="Cambria Math"/>
                                  <a:ea typeface="Cambria Math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altLang="ko-KR" sz="1100" b="0" i="1" smtClean="0">
                                  <a:latin typeface="Cambria Math"/>
                                  <a:ea typeface="Cambria Math"/>
                                </a:rPr>
                                <m:t>−9</m:t>
                              </m:r>
                            </m:sup>
                          </m:sSup>
                        </m:num>
                        <m:den>
                          <m:r>
                            <a:rPr lang="en-US" altLang="ko-KR" sz="1100" b="0" i="1" smtClean="0">
                              <a:latin typeface="Cambria Math"/>
                            </a:rPr>
                            <m:t>1.2</m:t>
                          </m:r>
                          <m:r>
                            <a:rPr lang="en-US" altLang="ko-KR" sz="1100" b="0" i="1" smtClean="0">
                              <a:latin typeface="Cambria Math"/>
                              <a:ea typeface="Cambria Math"/>
                            </a:rPr>
                            <m:t>×1.6×</m:t>
                          </m:r>
                          <m:sSup>
                            <m:sSupPr>
                              <m:ctrlPr>
                                <a:rPr lang="en-US" altLang="ko-KR" sz="11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ko-KR" sz="1100" b="0" i="1" smtClean="0">
                                  <a:latin typeface="Cambria Math"/>
                                  <a:ea typeface="Cambria Math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altLang="ko-KR" sz="1100" b="0" i="1" smtClean="0">
                                  <a:latin typeface="Cambria Math"/>
                                  <a:ea typeface="Cambria Math"/>
                                </a:rPr>
                                <m:t>−19</m:t>
                              </m:r>
                            </m:sup>
                          </m:sSup>
                        </m:den>
                      </m:f>
                      <m:r>
                        <a:rPr lang="en-US" altLang="ko-KR" sz="1100" b="0" i="1" smtClean="0">
                          <a:latin typeface="Cambria Math"/>
                        </a:rPr>
                        <m:t>=</m:t>
                      </m:r>
                      <m:r>
                        <a:rPr lang="en-US" altLang="ko-KR" sz="11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1.0897</m:t>
                      </m:r>
                      <m:r>
                        <a:rPr lang="en-US" altLang="ko-KR" sz="11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×</m:t>
                      </m:r>
                      <m:sSup>
                        <m:sSupPr>
                          <m:ctrlPr>
                            <a:rPr lang="en-US" altLang="ko-KR" sz="11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altLang="ko-KR" sz="11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10</m:t>
                          </m:r>
                        </m:e>
                        <m:sup>
                          <m:r>
                            <a:rPr lang="en-US" altLang="ko-KR" sz="11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7</m:t>
                          </m:r>
                        </m:sup>
                      </m:sSup>
                    </m:oMath>
                  </m:oMathPara>
                </a14:m>
                <a:endParaRPr lang="ko-KR" altLang="en-US" sz="11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9016" y="4149080"/>
                <a:ext cx="4284984" cy="52219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3923928" y="4149080"/>
            <a:ext cx="80502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800" dirty="0" smtClean="0"/>
              <a:t>ADC Channel</a:t>
            </a:r>
            <a:endParaRPr lang="ko-KR" altLang="en-US" sz="800" dirty="0"/>
          </a:p>
        </p:txBody>
      </p:sp>
      <p:sp>
        <p:nvSpPr>
          <p:cNvPr id="8" name="TextBox 7"/>
          <p:cNvSpPr txBox="1"/>
          <p:nvPr/>
        </p:nvSpPr>
        <p:spPr>
          <a:xfrm>
            <a:off x="499552" y="1513883"/>
            <a:ext cx="307777" cy="417743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altLang="ko-KR" sz="800" dirty="0" smtClean="0"/>
              <a:t>Counts</a:t>
            </a:r>
            <a:endParaRPr lang="ko-KR" altLang="en-US" sz="800" dirty="0"/>
          </a:p>
        </p:txBody>
      </p:sp>
      <p:sp>
        <p:nvSpPr>
          <p:cNvPr id="10" name="TextBox 9"/>
          <p:cNvSpPr txBox="1"/>
          <p:nvPr/>
        </p:nvSpPr>
        <p:spPr>
          <a:xfrm>
            <a:off x="653440" y="4941168"/>
            <a:ext cx="82390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200" dirty="0"/>
              <a:t>The gain is the value of how many electrons are amplified </a:t>
            </a:r>
            <a:r>
              <a:rPr lang="en-US" altLang="ko-KR" sz="1200" dirty="0" smtClean="0"/>
              <a:t>after one </a:t>
            </a:r>
            <a:r>
              <a:rPr lang="en-US" altLang="ko-KR" sz="1200" dirty="0"/>
              <a:t>electrons are </a:t>
            </a:r>
            <a:r>
              <a:rPr lang="en-US" altLang="ko-KR" sz="1200" dirty="0" smtClean="0"/>
              <a:t>generated in the photocathode.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altLang="ko-KR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200" dirty="0" smtClean="0"/>
              <a:t>We used single photo-electron charge distribution of the PMT at 1800 voltage.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altLang="ko-KR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200" dirty="0" smtClean="0"/>
              <a:t>Weak LED source and 400Mhz of FADC were used</a:t>
            </a:r>
            <a:endParaRPr lang="ko-KR" altLang="en-US" sz="1200" dirty="0"/>
          </a:p>
        </p:txBody>
      </p:sp>
      <p:pic>
        <p:nvPicPr>
          <p:cNvPr id="4098" name="Picture 2" descr="C:\Users\김건우\Desktop\공유폴더\20210717Chargedistribution_20211013use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657" y="1214802"/>
            <a:ext cx="4710491" cy="304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오디오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2881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4183"/>
    </mc:Choice>
    <mc:Fallback>
      <p:transition spd="slow" advTm="1418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883690" cy="634082"/>
          </a:xfrm>
        </p:spPr>
        <p:txBody>
          <a:bodyPr>
            <a:noAutofit/>
          </a:bodyPr>
          <a:lstStyle/>
          <a:p>
            <a:r>
              <a:rPr lang="en-US" altLang="ko-KR" sz="2400" dirty="0" smtClean="0"/>
              <a:t>Energy resolution, Signal to noise ratio, Peak to valley ratio</a:t>
            </a:r>
            <a:endParaRPr lang="ko-KR" altLang="en-US" sz="2400" dirty="0"/>
          </a:p>
        </p:txBody>
      </p:sp>
      <p:pic>
        <p:nvPicPr>
          <p:cNvPr id="1027" name="Picture 3" descr="C:\Users\김건우\Desktop\공유폴더\20211009_kp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340768"/>
            <a:ext cx="4824536" cy="3210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292080" y="2024569"/>
                <a:ext cx="3456384" cy="22250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 smtClean="0"/>
                  <a:t>Signal to noise ratio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ko-KR" sz="1200" i="1" smtClean="0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ko-KR" sz="12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ko-KR" sz="1200" b="0" i="1" smtClean="0">
                                <a:latin typeface="Cambria Math"/>
                              </a:rPr>
                              <m:t>𝑄</m:t>
                            </m:r>
                          </m:e>
                          <m:sub>
                            <m:r>
                              <a:rPr lang="en-US" altLang="ko-KR" sz="1200" b="0" i="1" smtClean="0">
                                <a:latin typeface="Cambria Math"/>
                              </a:rPr>
                              <m:t>1 </m:t>
                            </m:r>
                            <m:r>
                              <a:rPr lang="en-US" altLang="ko-KR" sz="1200" b="0" i="1" smtClean="0">
                                <a:latin typeface="Cambria Math"/>
                              </a:rPr>
                              <m:t>𝑝</m:t>
                            </m:r>
                            <m:r>
                              <a:rPr lang="en-US" altLang="ko-KR" sz="1200" b="0" i="1" smtClean="0">
                                <a:latin typeface="Cambria Math"/>
                              </a:rPr>
                              <m:t>.</m:t>
                            </m:r>
                            <m:r>
                              <a:rPr lang="en-US" altLang="ko-KR" sz="1200" b="0" i="1" smtClean="0">
                                <a:latin typeface="Cambria Math"/>
                              </a:rPr>
                              <m:t>𝑒</m:t>
                            </m:r>
                            <m:r>
                              <a:rPr lang="en-US" altLang="ko-KR" sz="1200" b="0" i="1" smtClean="0">
                                <a:latin typeface="Cambria Math"/>
                              </a:rPr>
                              <m:t>.</m:t>
                            </m:r>
                          </m:sub>
                        </m:sSub>
                        <m:r>
                          <a:rPr lang="en-US" altLang="ko-KR" sz="1200" b="0" i="1" smtClean="0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altLang="ko-KR" sz="12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ko-KR" sz="1200" b="0" i="1" smtClean="0">
                                <a:latin typeface="Cambria Math"/>
                              </a:rPr>
                              <m:t>𝑄</m:t>
                            </m:r>
                          </m:e>
                          <m:sub>
                            <m:r>
                              <a:rPr lang="en-US" altLang="ko-KR" sz="1200" b="0" i="1" smtClean="0">
                                <a:latin typeface="Cambria Math"/>
                              </a:rPr>
                              <m:t>0 </m:t>
                            </m:r>
                            <m:r>
                              <a:rPr lang="en-US" altLang="ko-KR" sz="1200" b="0" i="1" smtClean="0">
                                <a:latin typeface="Cambria Math"/>
                              </a:rPr>
                              <m:t>𝑝</m:t>
                            </m:r>
                            <m:r>
                              <a:rPr lang="en-US" altLang="ko-KR" sz="1200" b="0" i="1" smtClean="0">
                                <a:latin typeface="Cambria Math"/>
                              </a:rPr>
                              <m:t>.</m:t>
                            </m:r>
                            <m:r>
                              <a:rPr lang="en-US" altLang="ko-KR" sz="1200" b="0" i="1" smtClean="0">
                                <a:latin typeface="Cambria Math"/>
                              </a:rPr>
                              <m:t>𝑒</m:t>
                            </m:r>
                            <m:r>
                              <a:rPr lang="en-US" altLang="ko-KR" sz="1200" b="0" i="1" smtClean="0">
                                <a:latin typeface="Cambria Math"/>
                              </a:rPr>
                              <m:t>.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altLang="ko-KR" sz="12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ko-KR" altLang="en-US" sz="1200" i="1" smtClean="0">
                                <a:latin typeface="Cambria Math"/>
                              </a:rPr>
                              <m:t>𝜎</m:t>
                            </m:r>
                          </m:e>
                          <m:sub>
                            <m:r>
                              <a:rPr lang="en-US" altLang="ko-KR" sz="1200" b="0" i="1" smtClean="0">
                                <a:latin typeface="Cambria Math"/>
                              </a:rPr>
                              <m:t>0 </m:t>
                            </m:r>
                            <m:r>
                              <a:rPr lang="en-US" altLang="ko-KR" sz="1200" b="0" i="1" smtClean="0">
                                <a:latin typeface="Cambria Math"/>
                              </a:rPr>
                              <m:t>𝑝</m:t>
                            </m:r>
                            <m:r>
                              <a:rPr lang="en-US" altLang="ko-KR" sz="1200" b="0" i="1" smtClean="0">
                                <a:latin typeface="Cambria Math"/>
                              </a:rPr>
                              <m:t>.</m:t>
                            </m:r>
                            <m:r>
                              <a:rPr lang="en-US" altLang="ko-KR" sz="1200" b="0" i="1" smtClean="0">
                                <a:latin typeface="Cambria Math"/>
                              </a:rPr>
                              <m:t>𝑒</m:t>
                            </m:r>
                            <m:r>
                              <a:rPr lang="en-US" altLang="ko-KR" sz="1200" b="0" i="1" smtClean="0">
                                <a:latin typeface="Cambria Math"/>
                              </a:rPr>
                              <m:t>.</m:t>
                            </m:r>
                          </m:sub>
                        </m:sSub>
                      </m:den>
                    </m:f>
                  </m:oMath>
                </a14:m>
                <a:r>
                  <a:rPr lang="ko-KR" altLang="en-US" sz="1200" dirty="0" smtClean="0"/>
                  <a:t> </a:t>
                </a:r>
                <a:r>
                  <a:rPr lang="en-US" altLang="ko-KR" sz="1200" dirty="0" smtClean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ko-KR" sz="1200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ko-KR" sz="1200" b="0" i="1" dirty="0" smtClean="0">
                            <a:latin typeface="Cambria Math"/>
                          </a:rPr>
                          <m:t>206.717</m:t>
                        </m:r>
                      </m:num>
                      <m:den>
                        <m:r>
                          <a:rPr lang="en-US" altLang="ko-KR" sz="1200" b="0" i="1" dirty="0" smtClean="0">
                            <a:latin typeface="Cambria Math"/>
                          </a:rPr>
                          <m:t>8.515</m:t>
                        </m:r>
                      </m:den>
                    </m:f>
                  </m:oMath>
                </a14:m>
                <a:r>
                  <a:rPr lang="ko-KR" altLang="en-US" sz="1200" dirty="0" smtClean="0"/>
                  <a:t> </a:t>
                </a:r>
                <a:r>
                  <a:rPr lang="en-US" altLang="ko-KR" sz="1200" dirty="0" smtClean="0"/>
                  <a:t>= 24.28 </a:t>
                </a:r>
              </a:p>
              <a:p>
                <a:endParaRPr lang="en-US" altLang="ko-KR" sz="1200" dirty="0" smtClean="0"/>
              </a:p>
              <a:p>
                <a:r>
                  <a:rPr lang="en-US" altLang="ko-KR" sz="1200" dirty="0" smtClean="0"/>
                  <a:t>Ped sigma = 8.515</a:t>
                </a:r>
              </a:p>
              <a:p>
                <a:endParaRPr lang="en-US" altLang="ko-KR" sz="1200" dirty="0" smtClean="0"/>
              </a:p>
              <a:p>
                <a:r>
                  <a:rPr lang="en-US" altLang="ko-KR" sz="1200" dirty="0" smtClean="0"/>
                  <a:t>SPE sigma = 62.087</a:t>
                </a:r>
              </a:p>
              <a:p>
                <a:endParaRPr lang="en-US" altLang="ko-KR" sz="1200" dirty="0" smtClean="0"/>
              </a:p>
              <a:p>
                <a:r>
                  <a:rPr lang="en-US" altLang="ko-KR" sz="1200" dirty="0" smtClean="0"/>
                  <a:t>Peak to valley ratio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ko-KR" sz="12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ko-KR" sz="1200" b="0" i="1" smtClean="0">
                            <a:latin typeface="Cambria Math"/>
                          </a:rPr>
                          <m:t>937</m:t>
                        </m:r>
                      </m:num>
                      <m:den>
                        <m:r>
                          <a:rPr lang="en-US" altLang="ko-KR" sz="1200" b="0" i="1" smtClean="0">
                            <a:latin typeface="Cambria Math"/>
                          </a:rPr>
                          <m:t>188</m:t>
                        </m:r>
                      </m:den>
                    </m:f>
                    <m:r>
                      <a:rPr lang="en-US" altLang="ko-KR" sz="1200" b="0" i="1" smtClean="0">
                        <a:latin typeface="Cambria Math"/>
                      </a:rPr>
                      <m:t>=4.98</m:t>
                    </m:r>
                  </m:oMath>
                </a14:m>
                <a:endParaRPr lang="en-US" altLang="ko-KR" sz="1200" dirty="0" smtClean="0"/>
              </a:p>
              <a:p>
                <a:endParaRPr lang="en-US" altLang="ko-KR" sz="1200" dirty="0" smtClean="0"/>
              </a:p>
              <a:p>
                <a:r>
                  <a:rPr lang="en-US" altLang="ko-KR" sz="1200" dirty="0"/>
                  <a:t>Charge </a:t>
                </a:r>
                <a:r>
                  <a:rPr lang="en-US" altLang="ko-KR" sz="1200" dirty="0" smtClean="0"/>
                  <a:t>resolution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ko-KR" sz="1200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ko-KR" sz="1200" i="1" dirty="0">
                            <a:latin typeface="Cambria Math"/>
                          </a:rPr>
                          <m:t>62.087</m:t>
                        </m:r>
                      </m:num>
                      <m:den>
                        <m:r>
                          <a:rPr lang="en-US" altLang="ko-KR" sz="1200" i="1" dirty="0">
                            <a:latin typeface="Cambria Math"/>
                          </a:rPr>
                          <m:t>206.717</m:t>
                        </m:r>
                      </m:den>
                    </m:f>
                    <m:r>
                      <a:rPr lang="en-US" altLang="ko-KR" sz="1200" i="1" dirty="0" smtClean="0">
                        <a:latin typeface="Cambria Math"/>
                        <a:ea typeface="Cambria Math"/>
                      </a:rPr>
                      <m:t>×</m:t>
                    </m:r>
                    <m:r>
                      <a:rPr lang="en-US" altLang="ko-KR" sz="1200" b="0" i="1" dirty="0" smtClean="0">
                        <a:latin typeface="Cambria Math"/>
                        <a:ea typeface="Cambria Math"/>
                      </a:rPr>
                      <m:t>100</m:t>
                    </m:r>
                    <m:r>
                      <a:rPr lang="en-US" altLang="ko-KR" sz="1200" i="1" dirty="0">
                        <a:latin typeface="Cambria Math"/>
                      </a:rPr>
                      <m:t> </m:t>
                    </m:r>
                  </m:oMath>
                </a14:m>
                <a:r>
                  <a:rPr lang="en-US" altLang="ko-KR" sz="1200" dirty="0" smtClean="0"/>
                  <a:t>= 30.0 %</a:t>
                </a:r>
                <a:endParaRPr lang="ko-KR" altLang="en-US" sz="12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2080" y="2024569"/>
                <a:ext cx="3456384" cy="2225033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323527" y="4653136"/>
            <a:ext cx="864096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200" dirty="0" smtClean="0"/>
              <a:t>Energy resolution, Signal to noise ratio, Peak to valley ratio also can measure in the Single Photo-electron charge distribution.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altLang="ko-KR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200" dirty="0" smtClean="0"/>
              <a:t>We used Neutron tagging module called NGT400, pre Amplifier and LED source for measure charge distribution graph.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altLang="ko-KR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200" dirty="0" smtClean="0"/>
              <a:t>S/N value was obtained by divide SPE charge value by Pedestal’s sigma, P/V value was obtained by divide peak value of the SPE by valley value of SPE,</a:t>
            </a:r>
            <a:r>
              <a:rPr lang="ko-KR" altLang="en-US" sz="1200" dirty="0" smtClean="0"/>
              <a:t> </a:t>
            </a:r>
            <a:r>
              <a:rPr lang="en-US" altLang="ko-KR" sz="1200" dirty="0" smtClean="0"/>
              <a:t>Energy resolution was obtained by divide SPE sigma value by SPE mean value.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altLang="ko-KR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200" dirty="0"/>
              <a:t>It can be said that the higher the signal-to-noise ratio and the higher the </a:t>
            </a:r>
            <a:r>
              <a:rPr lang="en-US" altLang="ko-KR" sz="1200" dirty="0" smtClean="0"/>
              <a:t>peak-to-valley </a:t>
            </a:r>
            <a:r>
              <a:rPr lang="en-US" altLang="ko-KR" sz="1200" dirty="0"/>
              <a:t>ratio, and the lower the energy resolution, the better the performance of the PMT.</a:t>
            </a:r>
            <a:endParaRPr lang="en-US" altLang="ko-KR" sz="1200" dirty="0" smtClean="0"/>
          </a:p>
        </p:txBody>
      </p:sp>
      <p:pic>
        <p:nvPicPr>
          <p:cNvPr id="3" name="오디오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7969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9243"/>
    </mc:Choice>
    <mc:Fallback>
      <p:transition spd="slow" advTm="1924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67544" y="4365104"/>
                <a:ext cx="8136904" cy="22013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n-US" altLang="ko-KR" sz="1200" dirty="0" smtClean="0"/>
                  <a:t>The dark count rate is a value of how often one photoelectron is generated in the PMT when there is no light.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endParaRPr lang="en-US" altLang="ko-KR" sz="1200" dirty="0" smtClean="0"/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n-US" altLang="ko-KR" sz="1200" dirty="0" smtClean="0"/>
                  <a:t>The </a:t>
                </a:r>
                <a:r>
                  <a:rPr lang="en-US" altLang="ko-KR" sz="1200" dirty="0"/>
                  <a:t>lower the dark count rate, the better the performance of the PMT.</a:t>
                </a:r>
                <a:endParaRPr lang="ko-KR" altLang="en-US" sz="1200" dirty="0"/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endParaRPr lang="en-US" altLang="ko-KR" sz="1200" dirty="0" smtClean="0"/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n-US" altLang="ko-KR" sz="1200" dirty="0" smtClean="0"/>
                  <a:t>Neutron tagging module called NGT400, pre amplifier was used.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endParaRPr lang="en-US" altLang="ko-KR" sz="1200" dirty="0"/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n-US" altLang="ko-KR" sz="1200" dirty="0" smtClean="0"/>
                  <a:t>Dark count rate = </a:t>
                </a:r>
                <a:r>
                  <a:rPr lang="en-US" altLang="ko-KR" sz="1200" dirty="0"/>
                  <a:t>T</a:t>
                </a:r>
                <a:r>
                  <a:rPr lang="en-US" altLang="ko-KR" sz="1200" dirty="0" smtClean="0"/>
                  <a:t>otal Signal </a:t>
                </a:r>
                <a:r>
                  <a:rPr lang="en-US" altLang="ko-KR" sz="1200" dirty="0"/>
                  <a:t>x ratio of SPE </a:t>
                </a:r>
                <a14:m>
                  <m:oMath xmlns:m="http://schemas.openxmlformats.org/officeDocument/2006/math">
                    <m:r>
                      <a:rPr lang="en-US" altLang="ko-KR" sz="1200" i="1">
                        <a:latin typeface="Cambria Math"/>
                        <a:ea typeface="Cambria Math"/>
                      </a:rPr>
                      <m:t>÷</m:t>
                    </m:r>
                  </m:oMath>
                </a14:m>
                <a:r>
                  <a:rPr lang="en-US" altLang="ko-KR" sz="1200" dirty="0"/>
                  <a:t> total </a:t>
                </a:r>
                <a:r>
                  <a:rPr lang="en-US" altLang="ko-KR" sz="1200" dirty="0" smtClean="0"/>
                  <a:t>time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endParaRPr lang="en-US" altLang="ko-KR" sz="1200" b="0" i="0" dirty="0" smtClean="0">
                  <a:latin typeface="Cambria Math"/>
                  <a:ea typeface="Cambria Math"/>
                </a:endParaRP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n-US" altLang="ko-KR" sz="1200" dirty="0" smtClean="0">
                    <a:ea typeface="Cambria Math"/>
                  </a:rPr>
                  <a:t>In this case : </a:t>
                </a:r>
                <a14:m>
                  <m:oMath xmlns:m="http://schemas.openxmlformats.org/officeDocument/2006/math">
                    <m:r>
                      <a:rPr lang="en-US" altLang="ko-KR" sz="1200">
                        <a:latin typeface="Cambria Math"/>
                        <a:ea typeface="Cambria Math"/>
                      </a:rPr>
                      <m:t>6</m:t>
                    </m:r>
                    <m:r>
                      <a:rPr lang="en-US" altLang="ko-KR" sz="1200" b="0" i="0" smtClean="0">
                        <a:latin typeface="Cambria Math"/>
                        <a:ea typeface="Cambria Math"/>
                      </a:rPr>
                      <m:t>438779</m:t>
                    </m:r>
                    <m:r>
                      <a:rPr lang="en-US" altLang="ko-KR" sz="1200" b="0" i="1" smtClean="0">
                        <a:latin typeface="Cambria Math"/>
                        <a:ea typeface="Cambria Math"/>
                      </a:rPr>
                      <m:t>0</m:t>
                    </m:r>
                    <m:r>
                      <a:rPr lang="en-US" altLang="ko-KR" sz="1200" i="1" smtClean="0">
                        <a:latin typeface="Cambria Math"/>
                        <a:ea typeface="Cambria Math"/>
                      </a:rPr>
                      <m:t>×</m:t>
                    </m:r>
                    <m:f>
                      <m:fPr>
                        <m:ctrlPr>
                          <a:rPr lang="en-US" altLang="ko-KR" sz="120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altLang="ko-KR" sz="1200" b="0" i="1" smtClean="0">
                            <a:latin typeface="Cambria Math"/>
                            <a:ea typeface="Cambria Math"/>
                          </a:rPr>
                          <m:t>15511</m:t>
                        </m:r>
                      </m:num>
                      <m:den>
                        <m:r>
                          <a:rPr lang="en-US" altLang="ko-KR" sz="1200" b="0" i="1" smtClean="0">
                            <a:latin typeface="Cambria Math"/>
                            <a:ea typeface="Cambria Math"/>
                          </a:rPr>
                          <m:t>1000000</m:t>
                        </m:r>
                      </m:den>
                    </m:f>
                    <m:r>
                      <a:rPr lang="en-US" altLang="ko-KR" sz="1200" i="1">
                        <a:latin typeface="Cambria Math"/>
                        <a:ea typeface="Cambria Math"/>
                      </a:rPr>
                      <m:t>÷</m:t>
                    </m:r>
                    <m:r>
                      <a:rPr lang="en-US" altLang="ko-KR" sz="1200" b="0" i="1" smtClean="0">
                        <a:latin typeface="Cambria Math"/>
                        <a:ea typeface="Cambria Math"/>
                      </a:rPr>
                      <m:t>71=14066 </m:t>
                    </m:r>
                    <m:r>
                      <a:rPr lang="en-US" altLang="ko-KR" sz="1200" b="0" i="1" smtClean="0">
                        <a:latin typeface="Cambria Math"/>
                        <a:ea typeface="Cambria Math"/>
                      </a:rPr>
                      <m:t>h𝑧</m:t>
                    </m:r>
                  </m:oMath>
                </a14:m>
                <a:r>
                  <a:rPr lang="en-US" altLang="ko-KR" sz="1200" dirty="0" smtClean="0"/>
                  <a:t> 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endParaRPr lang="en-US" altLang="ko-KR" sz="1200" dirty="0" smtClean="0"/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n-US" altLang="ko-KR" sz="1200" dirty="0" smtClean="0"/>
                  <a:t>Dark count rate = </a:t>
                </a:r>
                <a:r>
                  <a:rPr lang="en-US" altLang="ko-KR" sz="1200" dirty="0" smtClean="0">
                    <a:solidFill>
                      <a:srgbClr val="FF0000"/>
                    </a:solidFill>
                  </a:rPr>
                  <a:t>14.06 </a:t>
                </a:r>
                <a:r>
                  <a:rPr lang="en-US" altLang="ko-KR" sz="1200" dirty="0" err="1" smtClean="0">
                    <a:solidFill>
                      <a:srgbClr val="FF0000"/>
                    </a:solidFill>
                  </a:rPr>
                  <a:t>Khz</a:t>
                </a:r>
                <a:r>
                  <a:rPr lang="en-US" altLang="ko-KR" sz="1200" dirty="0" smtClean="0">
                    <a:solidFill>
                      <a:srgbClr val="FF0000"/>
                    </a:solidFill>
                  </a:rPr>
                  <a:t>  </a:t>
                </a:r>
                <a:r>
                  <a:rPr lang="en-US" altLang="ko-KR" sz="1200" dirty="0" smtClean="0"/>
                  <a:t>(ref. 12.15 </a:t>
                </a:r>
                <a:r>
                  <a:rPr lang="en-US" altLang="ko-KR" sz="1200" dirty="0" err="1" smtClean="0"/>
                  <a:t>Khz</a:t>
                </a:r>
                <a:r>
                  <a:rPr lang="en-US" altLang="ko-KR" sz="1200" dirty="0" smtClean="0"/>
                  <a:t>)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4365104"/>
                <a:ext cx="8136904" cy="2201308"/>
              </a:xfrm>
              <a:prstGeom prst="rect">
                <a:avLst/>
              </a:prstGeom>
              <a:blipFill rotWithShape="1">
                <a:blip r:embed="rId5"/>
                <a:stretch>
                  <a:fillRect b="-1385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3349182" y="188640"/>
            <a:ext cx="23782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 smtClean="0"/>
              <a:t>Dark count rate</a:t>
            </a:r>
            <a:endParaRPr lang="ko-KR" altLang="en-US" sz="2400" dirty="0"/>
          </a:p>
        </p:txBody>
      </p:sp>
      <p:cxnSp>
        <p:nvCxnSpPr>
          <p:cNvPr id="17" name="직선 화살표 연결선 16"/>
          <p:cNvCxnSpPr/>
          <p:nvPr/>
        </p:nvCxnSpPr>
        <p:spPr>
          <a:xfrm>
            <a:off x="7308304" y="1052736"/>
            <a:ext cx="1296144" cy="14401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06466" y="1196752"/>
            <a:ext cx="307777" cy="417743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altLang="ko-KR" sz="800" dirty="0" smtClean="0"/>
              <a:t>Counts</a:t>
            </a:r>
            <a:endParaRPr lang="ko-KR" altLang="en-US" sz="800" dirty="0"/>
          </a:p>
        </p:txBody>
      </p:sp>
      <p:sp>
        <p:nvSpPr>
          <p:cNvPr id="13" name="TextBox 12"/>
          <p:cNvSpPr txBox="1"/>
          <p:nvPr/>
        </p:nvSpPr>
        <p:spPr>
          <a:xfrm>
            <a:off x="4719997" y="1159144"/>
            <a:ext cx="307777" cy="417743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altLang="ko-KR" sz="800" dirty="0" smtClean="0"/>
              <a:t>Counts</a:t>
            </a:r>
            <a:endParaRPr lang="ko-KR" altLang="en-US" sz="800" dirty="0"/>
          </a:p>
        </p:txBody>
      </p:sp>
      <p:sp>
        <p:nvSpPr>
          <p:cNvPr id="15" name="TextBox 14"/>
          <p:cNvSpPr txBox="1"/>
          <p:nvPr/>
        </p:nvSpPr>
        <p:spPr>
          <a:xfrm>
            <a:off x="3371337" y="3553980"/>
            <a:ext cx="80502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800" dirty="0" smtClean="0"/>
              <a:t>ADC Channel</a:t>
            </a:r>
            <a:endParaRPr lang="ko-KR" altLang="en-US" sz="800" dirty="0"/>
          </a:p>
        </p:txBody>
      </p:sp>
      <p:sp>
        <p:nvSpPr>
          <p:cNvPr id="16" name="TextBox 15"/>
          <p:cNvSpPr txBox="1"/>
          <p:nvPr/>
        </p:nvSpPr>
        <p:spPr>
          <a:xfrm>
            <a:off x="7799419" y="3561702"/>
            <a:ext cx="80502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800" dirty="0" smtClean="0"/>
              <a:t>ADC Channel</a:t>
            </a:r>
            <a:endParaRPr lang="ko-KR" altLang="en-US" sz="800" dirty="0"/>
          </a:p>
        </p:txBody>
      </p:sp>
      <p:pic>
        <p:nvPicPr>
          <p:cNvPr id="5122" name="Picture 2" descr="C:\Users\김건우\Desktop\공유폴더\20211013_dark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715" y="1041702"/>
            <a:ext cx="3787412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김건우\Desktop\공유폴더\20211013_dark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3040" y="1041702"/>
            <a:ext cx="3787412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직선 화살표 연결선 5"/>
          <p:cNvCxnSpPr/>
          <p:nvPr/>
        </p:nvCxnSpPr>
        <p:spPr>
          <a:xfrm>
            <a:off x="1210682" y="2924944"/>
            <a:ext cx="0" cy="36004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054229" y="3330870"/>
            <a:ext cx="3321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b="1" dirty="0" smtClean="0">
                <a:solidFill>
                  <a:srgbClr val="FF0000"/>
                </a:solidFill>
              </a:rPr>
              <a:t>85</a:t>
            </a:r>
            <a:endParaRPr lang="ko-KR" altLang="en-US" sz="1000" b="1" dirty="0">
              <a:solidFill>
                <a:srgbClr val="FF0000"/>
              </a:solidFill>
            </a:endParaRPr>
          </a:p>
        </p:txBody>
      </p:sp>
      <p:cxnSp>
        <p:nvCxnSpPr>
          <p:cNvPr id="19" name="직선 화살표 연결선 18"/>
          <p:cNvCxnSpPr/>
          <p:nvPr/>
        </p:nvCxnSpPr>
        <p:spPr>
          <a:xfrm flipV="1">
            <a:off x="1345519" y="1196752"/>
            <a:ext cx="5746761" cy="220735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직선 연결선 23"/>
          <p:cNvCxnSpPr/>
          <p:nvPr/>
        </p:nvCxnSpPr>
        <p:spPr>
          <a:xfrm>
            <a:off x="6516216" y="1196752"/>
            <a:ext cx="79208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직선 화살표 연결선 25"/>
          <p:cNvCxnSpPr/>
          <p:nvPr/>
        </p:nvCxnSpPr>
        <p:spPr>
          <a:xfrm>
            <a:off x="7164288" y="1196752"/>
            <a:ext cx="1224136" cy="17126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직선 연결선 27"/>
          <p:cNvCxnSpPr/>
          <p:nvPr/>
        </p:nvCxnSpPr>
        <p:spPr>
          <a:xfrm>
            <a:off x="8100392" y="1405623"/>
            <a:ext cx="64807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오디오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0351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6900"/>
    </mc:Choice>
    <mc:Fallback>
      <p:transition spd="slow" advTm="169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김건우\Documents\OriginLab\2016\User Files\20210916_1stMCP_HV1800_500mvdiv_off1.5v_2usdiv_tbase-8us_trig-125mv_LED_50khz_-2.0v_40ns_성공_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836711"/>
            <a:ext cx="3575620" cy="273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김건우\Documents\OriginLab\2016\User Files\20210916_1stMCP_HV1800_500mvdiv_off1.5v_2usdiv_tbase-8us_trig-125mv_LED_50khz_-2.0v_40ns_성공_afterpulses_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136" y="3552542"/>
            <a:ext cx="3575620" cy="273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타원 3"/>
          <p:cNvSpPr/>
          <p:nvPr/>
        </p:nvSpPr>
        <p:spPr>
          <a:xfrm>
            <a:off x="1259632" y="2348880"/>
            <a:ext cx="360040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FF0000"/>
              </a:solidFill>
            </a:endParaRPr>
          </a:p>
        </p:txBody>
      </p:sp>
      <p:sp>
        <p:nvSpPr>
          <p:cNvPr id="14" name="타원 13"/>
          <p:cNvSpPr/>
          <p:nvPr/>
        </p:nvSpPr>
        <p:spPr>
          <a:xfrm>
            <a:off x="1358178" y="980728"/>
            <a:ext cx="765550" cy="6480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05593" y="2564904"/>
            <a:ext cx="76335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900" dirty="0" smtClean="0">
                <a:solidFill>
                  <a:srgbClr val="FF0000"/>
                </a:solidFill>
              </a:rPr>
              <a:t>Main pulse</a:t>
            </a:r>
            <a:endParaRPr lang="ko-KR" altLang="en-US" sz="900" dirty="0">
              <a:solidFill>
                <a:srgbClr val="FF0000"/>
              </a:solidFill>
            </a:endParaRPr>
          </a:p>
        </p:txBody>
      </p:sp>
      <p:cxnSp>
        <p:nvCxnSpPr>
          <p:cNvPr id="11" name="직선 화살표 연결선 10"/>
          <p:cNvCxnSpPr/>
          <p:nvPr/>
        </p:nvCxnSpPr>
        <p:spPr>
          <a:xfrm>
            <a:off x="1486701" y="2506107"/>
            <a:ext cx="265941" cy="13080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845142" y="2138303"/>
            <a:ext cx="110158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50" dirty="0" smtClean="0"/>
              <a:t>2</a:t>
            </a:r>
            <a:r>
              <a:rPr lang="en-US" altLang="ko-KR" sz="1050" baseline="30000" dirty="0" smtClean="0"/>
              <a:t>nd</a:t>
            </a:r>
            <a:r>
              <a:rPr lang="en-US" altLang="ko-KR" sz="1050" dirty="0" smtClean="0"/>
              <a:t> after pulse</a:t>
            </a:r>
            <a:endParaRPr lang="ko-KR" altLang="en-US" sz="1050" dirty="0"/>
          </a:p>
        </p:txBody>
      </p:sp>
      <p:pic>
        <p:nvPicPr>
          <p:cNvPr id="1035" name="Picture 11" descr="C:\Users\김건우\Documents\OriginLab\2016\User Files\20210916_1stMCP_HV1800_500mvdiv_off1.5v_2usdiv_tbase-8us_trig-125mv_LED_50khz_-2.0v_40ns_성공_afterpulses_4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2077" y="789928"/>
            <a:ext cx="3575619" cy="273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0" name="직선 화살표 연결선 29"/>
          <p:cNvCxnSpPr/>
          <p:nvPr/>
        </p:nvCxnSpPr>
        <p:spPr>
          <a:xfrm>
            <a:off x="1718219" y="1312933"/>
            <a:ext cx="3384376" cy="14401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직선 화살표 연결선 31"/>
          <p:cNvCxnSpPr/>
          <p:nvPr/>
        </p:nvCxnSpPr>
        <p:spPr>
          <a:xfrm>
            <a:off x="6156176" y="1724605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직선 화살표 연결선 32"/>
          <p:cNvCxnSpPr/>
          <p:nvPr/>
        </p:nvCxnSpPr>
        <p:spPr>
          <a:xfrm>
            <a:off x="7092280" y="1580589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6732240" y="1938405"/>
            <a:ext cx="91884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900" dirty="0" smtClean="0">
                <a:solidFill>
                  <a:srgbClr val="FF0000"/>
                </a:solidFill>
              </a:rPr>
              <a:t>3</a:t>
            </a:r>
            <a:r>
              <a:rPr lang="en-US" altLang="ko-KR" sz="900" baseline="30000" dirty="0" smtClean="0">
                <a:solidFill>
                  <a:srgbClr val="FF0000"/>
                </a:solidFill>
              </a:rPr>
              <a:t>rd</a:t>
            </a:r>
            <a:r>
              <a:rPr lang="en-US" altLang="ko-KR" sz="900" dirty="0" smtClean="0">
                <a:solidFill>
                  <a:srgbClr val="FF0000"/>
                </a:solidFill>
              </a:rPr>
              <a:t> after pulse</a:t>
            </a:r>
            <a:endParaRPr lang="ko-KR" altLang="en-US" sz="900" dirty="0">
              <a:solidFill>
                <a:srgbClr val="FF0000"/>
              </a:solidFill>
            </a:endParaRPr>
          </a:p>
        </p:txBody>
      </p:sp>
      <p:cxnSp>
        <p:nvCxnSpPr>
          <p:cNvPr id="37" name="직선 화살표 연결선 36"/>
          <p:cNvCxnSpPr/>
          <p:nvPr/>
        </p:nvCxnSpPr>
        <p:spPr>
          <a:xfrm>
            <a:off x="5868144" y="2655751"/>
            <a:ext cx="144016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5940152" y="2828367"/>
            <a:ext cx="90601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900" dirty="0" smtClean="0">
                <a:solidFill>
                  <a:srgbClr val="FF0000"/>
                </a:solidFill>
              </a:rPr>
              <a:t>1</a:t>
            </a:r>
            <a:r>
              <a:rPr lang="en-US" altLang="ko-KR" sz="900" baseline="30000" dirty="0" smtClean="0">
                <a:solidFill>
                  <a:srgbClr val="FF0000"/>
                </a:solidFill>
              </a:rPr>
              <a:t>st</a:t>
            </a:r>
            <a:r>
              <a:rPr lang="en-US" altLang="ko-KR" sz="900" dirty="0" smtClean="0">
                <a:solidFill>
                  <a:srgbClr val="FF0000"/>
                </a:solidFill>
              </a:rPr>
              <a:t> after pulse</a:t>
            </a:r>
            <a:endParaRPr lang="ko-KR" altLang="en-US" sz="900" dirty="0">
              <a:solidFill>
                <a:srgbClr val="FF00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959867" y="2089295"/>
            <a:ext cx="93647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900" dirty="0" smtClean="0">
                <a:solidFill>
                  <a:srgbClr val="FF0000"/>
                </a:solidFill>
              </a:rPr>
              <a:t>2</a:t>
            </a:r>
            <a:r>
              <a:rPr lang="en-US" altLang="ko-KR" sz="900" baseline="30000" dirty="0" smtClean="0">
                <a:solidFill>
                  <a:srgbClr val="FF0000"/>
                </a:solidFill>
              </a:rPr>
              <a:t>nd</a:t>
            </a:r>
            <a:r>
              <a:rPr lang="en-US" altLang="ko-KR" sz="900" dirty="0" smtClean="0">
                <a:solidFill>
                  <a:srgbClr val="FF0000"/>
                </a:solidFill>
              </a:rPr>
              <a:t> after pulse</a:t>
            </a:r>
            <a:endParaRPr lang="ko-KR" altLang="en-US" sz="900" dirty="0">
              <a:solidFill>
                <a:srgbClr val="FF00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196516" y="3291154"/>
            <a:ext cx="76335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900" dirty="0" smtClean="0">
                <a:solidFill>
                  <a:srgbClr val="FF0000"/>
                </a:solidFill>
              </a:rPr>
              <a:t>Main pulse</a:t>
            </a:r>
            <a:endParaRPr lang="ko-KR" altLang="en-US" sz="900" dirty="0">
              <a:solidFill>
                <a:srgbClr val="FF0000"/>
              </a:solidFill>
            </a:endParaRPr>
          </a:p>
        </p:txBody>
      </p:sp>
      <p:cxnSp>
        <p:nvCxnSpPr>
          <p:cNvPr id="42" name="직선 화살표 연결선 41"/>
          <p:cNvCxnSpPr/>
          <p:nvPr/>
        </p:nvCxnSpPr>
        <p:spPr>
          <a:xfrm flipH="1">
            <a:off x="5652120" y="3059199"/>
            <a:ext cx="122380" cy="26919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1435652" y="5545832"/>
            <a:ext cx="93647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900" dirty="0" smtClean="0">
                <a:solidFill>
                  <a:srgbClr val="FF0000"/>
                </a:solidFill>
              </a:rPr>
              <a:t>2</a:t>
            </a:r>
            <a:r>
              <a:rPr lang="en-US" altLang="ko-KR" sz="900" baseline="30000" dirty="0" smtClean="0">
                <a:solidFill>
                  <a:srgbClr val="FF0000"/>
                </a:solidFill>
              </a:rPr>
              <a:t>nd</a:t>
            </a:r>
            <a:r>
              <a:rPr lang="en-US" altLang="ko-KR" sz="900" dirty="0" smtClean="0">
                <a:solidFill>
                  <a:srgbClr val="FF0000"/>
                </a:solidFill>
              </a:rPr>
              <a:t> after pulse</a:t>
            </a:r>
            <a:endParaRPr lang="ko-KR" altLang="en-US" sz="900" dirty="0">
              <a:solidFill>
                <a:srgbClr val="FF0000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491566" y="4581128"/>
            <a:ext cx="91884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900" dirty="0" smtClean="0">
                <a:solidFill>
                  <a:srgbClr val="FF0000"/>
                </a:solidFill>
              </a:rPr>
              <a:t>3</a:t>
            </a:r>
            <a:r>
              <a:rPr lang="en-US" altLang="ko-KR" sz="900" baseline="30000" dirty="0" smtClean="0">
                <a:solidFill>
                  <a:srgbClr val="FF0000"/>
                </a:solidFill>
              </a:rPr>
              <a:t>rd</a:t>
            </a:r>
            <a:r>
              <a:rPr lang="en-US" altLang="ko-KR" sz="900" dirty="0" smtClean="0">
                <a:solidFill>
                  <a:srgbClr val="FF0000"/>
                </a:solidFill>
              </a:rPr>
              <a:t> after pulse</a:t>
            </a:r>
            <a:endParaRPr lang="ko-KR" altLang="en-US" sz="900" dirty="0">
              <a:solidFill>
                <a:srgbClr val="FF0000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275856" y="4607112"/>
            <a:ext cx="91723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900" dirty="0" smtClean="0">
                <a:solidFill>
                  <a:srgbClr val="FF0000"/>
                </a:solidFill>
              </a:rPr>
              <a:t>4</a:t>
            </a:r>
            <a:r>
              <a:rPr lang="en-US" altLang="ko-KR" sz="900" baseline="30000" dirty="0" smtClean="0">
                <a:solidFill>
                  <a:srgbClr val="FF0000"/>
                </a:solidFill>
              </a:rPr>
              <a:t>th</a:t>
            </a:r>
            <a:r>
              <a:rPr lang="en-US" altLang="ko-KR" sz="900" dirty="0" smtClean="0">
                <a:solidFill>
                  <a:srgbClr val="FF0000"/>
                </a:solidFill>
              </a:rPr>
              <a:t> after pulse</a:t>
            </a:r>
            <a:endParaRPr lang="ko-KR" altLang="en-US" sz="900" dirty="0">
              <a:solidFill>
                <a:srgbClr val="FF0000"/>
              </a:solidFill>
            </a:endParaRPr>
          </a:p>
        </p:txBody>
      </p:sp>
      <p:cxnSp>
        <p:nvCxnSpPr>
          <p:cNvPr id="22" name="직선 화살표 연결선 21"/>
          <p:cNvCxnSpPr>
            <a:endCxn id="47" idx="0"/>
          </p:cNvCxnSpPr>
          <p:nvPr/>
        </p:nvCxnSpPr>
        <p:spPr>
          <a:xfrm>
            <a:off x="2950986" y="4491696"/>
            <a:ext cx="1" cy="894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직선 화살표 연결선 25"/>
          <p:cNvCxnSpPr/>
          <p:nvPr/>
        </p:nvCxnSpPr>
        <p:spPr>
          <a:xfrm>
            <a:off x="3563888" y="4491696"/>
            <a:ext cx="0" cy="1154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6" name="Picture 12" descr="C:\Users\김건우\Documents\OriginLab\2016\User Files\20210916_1stMCP_HV1800_500mvdiv_off1.5v_2usdiv_tbase-8us_trig-125mv_LED_50khz_-2.0v_40ns_성공_nofifthpulse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2077" y="3521986"/>
            <a:ext cx="3575619" cy="273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3467908" y="162790"/>
            <a:ext cx="24563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 smtClean="0"/>
              <a:t>After pulse ratio</a:t>
            </a:r>
            <a:endParaRPr lang="ko-KR" altLang="en-US" sz="2400" dirty="0"/>
          </a:p>
        </p:txBody>
      </p:sp>
      <p:sp>
        <p:nvSpPr>
          <p:cNvPr id="27" name="TextBox 26"/>
          <p:cNvSpPr txBox="1"/>
          <p:nvPr/>
        </p:nvSpPr>
        <p:spPr>
          <a:xfrm>
            <a:off x="1043608" y="6127181"/>
            <a:ext cx="71381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100" dirty="0" smtClean="0"/>
              <a:t>Light Source : LED, pulse, Rate 50khz(period 20us). Width 40ns, 2v </a:t>
            </a:r>
            <a:endParaRPr lang="ko-KR" altLang="en-US" sz="1100" dirty="0"/>
          </a:p>
        </p:txBody>
      </p:sp>
      <p:sp>
        <p:nvSpPr>
          <p:cNvPr id="2" name="직사각형 1"/>
          <p:cNvSpPr/>
          <p:nvPr/>
        </p:nvSpPr>
        <p:spPr>
          <a:xfrm>
            <a:off x="3044265" y="6423050"/>
            <a:ext cx="273023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100" dirty="0"/>
              <a:t>10000 Wave averaging with LED source</a:t>
            </a:r>
            <a:endParaRPr lang="ko-KR" altLang="en-US" sz="1100" dirty="0"/>
          </a:p>
        </p:txBody>
      </p:sp>
      <p:pic>
        <p:nvPicPr>
          <p:cNvPr id="5" name="오디오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7927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454"/>
    </mc:Choice>
    <mc:Fallback>
      <p:transition spd="slow" advTm="1145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2400" dirty="0" smtClean="0"/>
              <a:t>After pulse </a:t>
            </a:r>
            <a:r>
              <a:rPr lang="en-US" altLang="ko-KR" sz="2400" dirty="0"/>
              <a:t>T</a:t>
            </a:r>
            <a:r>
              <a:rPr lang="en-US" altLang="ko-KR" sz="2400" dirty="0" smtClean="0"/>
              <a:t>iming and Area</a:t>
            </a:r>
            <a:endParaRPr lang="ko-KR" alt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3475718" y="6237312"/>
            <a:ext cx="23762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 smtClean="0"/>
              <a:t>After pulse ratio : </a:t>
            </a:r>
            <a:r>
              <a:rPr lang="en-US" altLang="ko-KR" sz="1200" b="1" dirty="0" smtClean="0">
                <a:solidFill>
                  <a:srgbClr val="FF0000"/>
                </a:solidFill>
              </a:rPr>
              <a:t>13.24 %</a:t>
            </a:r>
            <a:endParaRPr lang="ko-KR" altLang="en-US" sz="1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179574" y="5229200"/>
            <a:ext cx="49685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 smtClean="0"/>
              <a:t>Light Source : LED, pulse, Rate 50khz(period 20us). Width 40ns, 2v </a:t>
            </a:r>
            <a:endParaRPr lang="ko-KR" altLang="en-US" sz="1200" dirty="0"/>
          </a:p>
        </p:txBody>
      </p:sp>
      <p:graphicFrame>
        <p:nvGraphicFramePr>
          <p:cNvPr id="3" name="표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9581024"/>
              </p:ext>
            </p:extLst>
          </p:nvPr>
        </p:nvGraphicFramePr>
        <p:xfrm>
          <a:off x="899592" y="1484784"/>
          <a:ext cx="7560840" cy="18162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0140"/>
                <a:gridCol w="1260140"/>
                <a:gridCol w="1260140"/>
                <a:gridCol w="1260140"/>
                <a:gridCol w="1260140"/>
                <a:gridCol w="1260140"/>
              </a:tblGrid>
              <a:tr h="676379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Main</a:t>
                      </a:r>
                      <a:r>
                        <a:rPr lang="en-US" altLang="ko-KR" sz="1200" baseline="0" dirty="0" smtClean="0"/>
                        <a:t> pulse</a:t>
                      </a:r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1</a:t>
                      </a:r>
                      <a:r>
                        <a:rPr lang="en-US" altLang="ko-KR" sz="1200" baseline="30000" dirty="0" smtClean="0"/>
                        <a:t>st</a:t>
                      </a:r>
                      <a:r>
                        <a:rPr lang="en-US" altLang="ko-KR" sz="1200" baseline="0" dirty="0" smtClean="0"/>
                        <a:t> After pulse</a:t>
                      </a:r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2</a:t>
                      </a:r>
                      <a:r>
                        <a:rPr lang="en-US" altLang="ko-KR" sz="1200" baseline="30000" dirty="0" smtClean="0"/>
                        <a:t>nd</a:t>
                      </a:r>
                      <a:r>
                        <a:rPr lang="en-US" altLang="ko-KR" sz="1200" dirty="0" smtClean="0"/>
                        <a:t> After pulse</a:t>
                      </a:r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 smtClean="0"/>
                        <a:t>3</a:t>
                      </a:r>
                      <a:r>
                        <a:rPr lang="en-US" altLang="ko-KR" sz="1200" baseline="30000" dirty="0" smtClean="0"/>
                        <a:t>rd</a:t>
                      </a:r>
                      <a:r>
                        <a:rPr lang="en-US" altLang="ko-KR" sz="1200" dirty="0" smtClean="0"/>
                        <a:t> </a:t>
                      </a:r>
                      <a:r>
                        <a:rPr lang="en-US" altLang="ko-KR" sz="1200" baseline="0" dirty="0" smtClean="0"/>
                        <a:t>After pulse</a:t>
                      </a:r>
                      <a:endParaRPr lang="ko-KR" altLang="en-US" sz="1200" dirty="0" smtClean="0"/>
                    </a:p>
                    <a:p>
                      <a:pPr algn="ctr" latinLnBrk="1"/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4</a:t>
                      </a:r>
                      <a:r>
                        <a:rPr lang="en-US" altLang="ko-KR" sz="1200" baseline="30000" dirty="0" smtClean="0"/>
                        <a:t>th</a:t>
                      </a:r>
                      <a:r>
                        <a:rPr lang="en-US" altLang="ko-KR" sz="1200" baseline="0" dirty="0" smtClean="0"/>
                        <a:t> After pulse</a:t>
                      </a:r>
                      <a:endParaRPr lang="ko-KR" altLang="en-US" sz="1200" dirty="0"/>
                    </a:p>
                  </a:txBody>
                  <a:tcPr/>
                </a:tc>
              </a:tr>
              <a:tr h="56991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 smtClean="0"/>
                        <a:t>Timing</a:t>
                      </a:r>
                      <a:endParaRPr lang="ko-KR" altLang="en-US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0.0312us</a:t>
                      </a:r>
                    </a:p>
                    <a:p>
                      <a:pPr algn="ctr" latinLnBrk="1"/>
                      <a:r>
                        <a:rPr lang="en-US" altLang="ko-KR" sz="1200" dirty="0" smtClean="0"/>
                        <a:t>(peak)</a:t>
                      </a:r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0.154us</a:t>
                      </a:r>
                    </a:p>
                    <a:p>
                      <a:pPr algn="ctr" latinLnBrk="1"/>
                      <a:r>
                        <a:rPr lang="en-US" altLang="ko-KR" sz="1200" dirty="0" smtClean="0"/>
                        <a:t>(peak)</a:t>
                      </a:r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0.969us</a:t>
                      </a:r>
                    </a:p>
                    <a:p>
                      <a:pPr algn="ctr" latinLnBrk="1"/>
                      <a:r>
                        <a:rPr lang="en-US" altLang="ko-KR" sz="1200" dirty="0" smtClean="0"/>
                        <a:t>(peak)</a:t>
                      </a:r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 smtClean="0"/>
                        <a:t>3.664us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 smtClean="0"/>
                        <a:t>(peak)</a:t>
                      </a:r>
                      <a:endParaRPr lang="ko-KR" altLang="en-US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 smtClean="0"/>
                        <a:t>5.266us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 smtClean="0"/>
                        <a:t>(peak)</a:t>
                      </a:r>
                      <a:endParaRPr lang="ko-KR" altLang="en-US" sz="1200" dirty="0" smtClean="0"/>
                    </a:p>
                  </a:txBody>
                  <a:tcPr/>
                </a:tc>
              </a:tr>
              <a:tr h="56991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Area</a:t>
                      </a:r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3.715E-8</a:t>
                      </a:r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 smtClean="0"/>
                        <a:t>3.344E-9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1.124E-9</a:t>
                      </a:r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2.708E-10</a:t>
                      </a:r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1.787E-10</a:t>
                      </a:r>
                      <a:endParaRPr lang="ko-KR" altLang="en-US" sz="1200" dirty="0"/>
                    </a:p>
                  </a:txBody>
                  <a:tcPr/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359594" y="5661248"/>
                <a:ext cx="4464496" cy="3806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ko-KR" sz="12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ko-KR" sz="1200" b="0" i="1" smtClean="0">
                            <a:latin typeface="Cambria Math"/>
                          </a:rPr>
                          <m:t>3.344</m:t>
                        </m:r>
                        <m:r>
                          <a:rPr lang="en-US" altLang="ko-KR" sz="1200" b="0" i="1" smtClean="0">
                            <a:latin typeface="Cambria Math"/>
                            <a:ea typeface="Cambria Math"/>
                          </a:rPr>
                          <m:t>×</m:t>
                        </m:r>
                        <m:sSup>
                          <m:sSupPr>
                            <m:ctrlPr>
                              <a:rPr lang="en-US" altLang="ko-KR" sz="1200" b="0" i="1" smtClean="0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altLang="ko-KR" sz="1200" b="0" i="1" smtClean="0">
                                <a:latin typeface="Cambria Math"/>
                                <a:ea typeface="Cambria Math"/>
                              </a:rPr>
                              <m:t>10</m:t>
                            </m:r>
                          </m:e>
                          <m:sup>
                            <m:r>
                              <a:rPr lang="en-US" altLang="ko-KR" sz="1200" b="0" i="1" smtClean="0">
                                <a:latin typeface="Cambria Math"/>
                                <a:ea typeface="Cambria Math"/>
                              </a:rPr>
                              <m:t>−9</m:t>
                            </m:r>
                          </m:sup>
                        </m:sSup>
                        <m:r>
                          <a:rPr lang="en-US" altLang="ko-KR" sz="1200" b="0" i="1" smtClean="0">
                            <a:latin typeface="Cambria Math"/>
                            <a:ea typeface="Cambria Math"/>
                          </a:rPr>
                          <m:t>+1.124×</m:t>
                        </m:r>
                        <m:sSup>
                          <m:sSupPr>
                            <m:ctrlPr>
                              <a:rPr lang="en-US" altLang="ko-KR" sz="1200" b="0" i="1" smtClean="0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altLang="ko-KR" sz="1200" b="0" i="1" smtClean="0">
                                <a:latin typeface="Cambria Math"/>
                                <a:ea typeface="Cambria Math"/>
                              </a:rPr>
                              <m:t>10</m:t>
                            </m:r>
                          </m:e>
                          <m:sup>
                            <m:r>
                              <a:rPr lang="en-US" altLang="ko-KR" sz="1200" b="0" i="1" smtClean="0">
                                <a:latin typeface="Cambria Math"/>
                                <a:ea typeface="Cambria Math"/>
                              </a:rPr>
                              <m:t>−9</m:t>
                            </m:r>
                          </m:sup>
                        </m:sSup>
                        <m:r>
                          <a:rPr lang="en-US" altLang="ko-KR" sz="1200" b="0" i="1" smtClean="0">
                            <a:latin typeface="Cambria Math"/>
                            <a:ea typeface="Cambria Math"/>
                          </a:rPr>
                          <m:t>+2.708×</m:t>
                        </m:r>
                        <m:sSup>
                          <m:sSupPr>
                            <m:ctrlPr>
                              <a:rPr lang="en-US" altLang="ko-KR" sz="1200" b="0" i="1" smtClean="0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altLang="ko-KR" sz="1200" b="0" i="1" smtClean="0">
                                <a:latin typeface="Cambria Math"/>
                                <a:ea typeface="Cambria Math"/>
                              </a:rPr>
                              <m:t>10</m:t>
                            </m:r>
                          </m:e>
                          <m:sup>
                            <m:r>
                              <a:rPr lang="en-US" altLang="ko-KR" sz="1200" b="0" i="1" smtClean="0">
                                <a:latin typeface="Cambria Math"/>
                                <a:ea typeface="Cambria Math"/>
                              </a:rPr>
                              <m:t>−10</m:t>
                            </m:r>
                          </m:sup>
                        </m:sSup>
                        <m:r>
                          <a:rPr lang="en-US" altLang="ko-KR" sz="1200" b="0" i="1" smtClean="0">
                            <a:latin typeface="Cambria Math"/>
                            <a:ea typeface="Cambria Math"/>
                          </a:rPr>
                          <m:t>+1.787×</m:t>
                        </m:r>
                        <m:sSup>
                          <m:sSupPr>
                            <m:ctrlPr>
                              <a:rPr lang="en-US" altLang="ko-KR" sz="1200" b="0" i="1" smtClean="0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altLang="ko-KR" sz="1200" b="0" i="1" smtClean="0">
                                <a:latin typeface="Cambria Math"/>
                                <a:ea typeface="Cambria Math"/>
                              </a:rPr>
                              <m:t>10</m:t>
                            </m:r>
                          </m:e>
                          <m:sup>
                            <m:r>
                              <a:rPr lang="en-US" altLang="ko-KR" sz="1200" b="0" i="1" smtClean="0">
                                <a:latin typeface="Cambria Math"/>
                                <a:ea typeface="Cambria Math"/>
                              </a:rPr>
                              <m:t>−10</m:t>
                            </m:r>
                          </m:sup>
                        </m:sSup>
                      </m:num>
                      <m:den>
                        <m:r>
                          <a:rPr lang="en-US" altLang="ko-KR" sz="1200" b="0" i="1" smtClean="0">
                            <a:latin typeface="Cambria Math"/>
                            <a:ea typeface="Cambria Math"/>
                          </a:rPr>
                          <m:t>3.715×</m:t>
                        </m:r>
                        <m:sSup>
                          <m:sSupPr>
                            <m:ctrlPr>
                              <a:rPr lang="en-US" altLang="ko-KR" sz="1200" b="0" i="1" smtClean="0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altLang="ko-KR" sz="1200" b="0" i="1" smtClean="0">
                                <a:latin typeface="Cambria Math"/>
                                <a:ea typeface="Cambria Math"/>
                              </a:rPr>
                              <m:t>10</m:t>
                            </m:r>
                          </m:e>
                          <m:sup>
                            <m:r>
                              <a:rPr lang="en-US" altLang="ko-KR" sz="1200" b="0" i="1" smtClean="0">
                                <a:latin typeface="Cambria Math"/>
                                <a:ea typeface="Cambria Math"/>
                              </a:rPr>
                              <m:t>−8</m:t>
                            </m:r>
                          </m:sup>
                        </m:sSup>
                      </m:den>
                    </m:f>
                    <m:r>
                      <a:rPr lang="en-US" altLang="ko-KR" sz="1200" i="1" smtClean="0">
                        <a:latin typeface="Cambria Math"/>
                        <a:ea typeface="Cambria Math"/>
                      </a:rPr>
                      <m:t>×</m:t>
                    </m:r>
                    <m:r>
                      <a:rPr lang="en-US" altLang="ko-KR" sz="1200" b="0" i="1" smtClean="0">
                        <a:latin typeface="Cambria Math"/>
                        <a:ea typeface="Cambria Math"/>
                      </a:rPr>
                      <m:t>100</m:t>
                    </m:r>
                  </m:oMath>
                </a14:m>
                <a:r>
                  <a:rPr lang="ko-KR" altLang="en-US" sz="1200" dirty="0" smtClean="0"/>
                  <a:t> </a:t>
                </a:r>
                <a:r>
                  <a:rPr lang="en-US" altLang="ko-KR" sz="1200" dirty="0" smtClean="0"/>
                  <a:t>= 13.24 %</a:t>
                </a:r>
                <a:endParaRPr lang="ko-KR" altLang="en-US" sz="12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9594" y="5661248"/>
                <a:ext cx="4464496" cy="38061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755576" y="3717032"/>
            <a:ext cx="77048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200" dirty="0"/>
              <a:t>The </a:t>
            </a:r>
            <a:r>
              <a:rPr lang="en-US" altLang="ko-KR" sz="1200" dirty="0" smtClean="0"/>
              <a:t>after-pulses are signals </a:t>
            </a:r>
            <a:r>
              <a:rPr lang="en-US" altLang="ko-KR" sz="1200" dirty="0"/>
              <a:t>that appears when the residual </a:t>
            </a:r>
            <a:r>
              <a:rPr lang="en-US" altLang="ko-KR" sz="1200" dirty="0" smtClean="0"/>
              <a:t>gases </a:t>
            </a:r>
            <a:r>
              <a:rPr lang="en-US" altLang="ko-KR" sz="1200" dirty="0"/>
              <a:t>inside the PMT </a:t>
            </a:r>
            <a:r>
              <a:rPr lang="en-US" altLang="ko-KR" sz="1200" dirty="0" smtClean="0"/>
              <a:t>are </a:t>
            </a:r>
            <a:r>
              <a:rPr lang="en-US" altLang="ko-KR" sz="1200" dirty="0"/>
              <a:t>ionized by the internal voltage</a:t>
            </a:r>
            <a:r>
              <a:rPr lang="en-US" altLang="ko-KR" sz="1200" dirty="0" smtClean="0"/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altLang="ko-KR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200" dirty="0" smtClean="0"/>
              <a:t>We used digital oscilloscope and relatively strong LED source.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altLang="ko-KR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200" dirty="0" smtClean="0"/>
              <a:t>We averaged 10000 wave forms.</a:t>
            </a:r>
            <a:endParaRPr lang="ko-KR" altLang="en-US" sz="1200" dirty="0"/>
          </a:p>
        </p:txBody>
      </p:sp>
      <p:pic>
        <p:nvPicPr>
          <p:cNvPr id="7" name="오디오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1148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906"/>
    </mc:Choice>
    <mc:Fallback>
      <p:transition spd="slow" advTm="990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2400" dirty="0" smtClean="0"/>
              <a:t>Conclusion and Prospect</a:t>
            </a:r>
            <a:endParaRPr lang="ko-KR" altLang="en-US" sz="2400" dirty="0"/>
          </a:p>
        </p:txBody>
      </p:sp>
      <p:graphicFrame>
        <p:nvGraphicFramePr>
          <p:cNvPr id="4" name="내용 개체 틀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61779503"/>
              </p:ext>
            </p:extLst>
          </p:nvPr>
        </p:nvGraphicFramePr>
        <p:xfrm>
          <a:off x="1979712" y="1628800"/>
          <a:ext cx="5486400" cy="3327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Measurement</a:t>
                      </a:r>
                      <a:endParaRPr lang="ko-KR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Voltage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1800V</a:t>
                      </a:r>
                      <a:endParaRPr lang="ko-KR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Gain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1.09E+7</a:t>
                      </a:r>
                      <a:endParaRPr lang="ko-KR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Charge</a:t>
                      </a:r>
                      <a:r>
                        <a:rPr lang="en-US" altLang="ko-KR" baseline="0" dirty="0" smtClean="0"/>
                        <a:t> resolution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30.00 %</a:t>
                      </a:r>
                      <a:endParaRPr lang="ko-KR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Dark</a:t>
                      </a:r>
                      <a:r>
                        <a:rPr lang="en-US" altLang="ko-KR" baseline="0" dirty="0" smtClean="0"/>
                        <a:t> count rate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14.069</a:t>
                      </a:r>
                      <a:r>
                        <a:rPr lang="en-US" altLang="ko-KR" baseline="0" dirty="0" smtClean="0"/>
                        <a:t> </a:t>
                      </a:r>
                      <a:r>
                        <a:rPr lang="en-US" altLang="ko-KR" dirty="0" smtClean="0"/>
                        <a:t>kHz</a:t>
                      </a:r>
                      <a:endParaRPr lang="ko-KR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ko-KR" dirty="0" smtClean="0"/>
                        <a:t>Peak</a:t>
                      </a:r>
                      <a:r>
                        <a:rPr lang="en-US" altLang="ko-KR" baseline="0" dirty="0" smtClean="0"/>
                        <a:t> to valley  ratio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4.98</a:t>
                      </a:r>
                      <a:endParaRPr lang="ko-KR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Rise time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dirty="0" smtClean="0"/>
                        <a:t>3.4ns</a:t>
                      </a:r>
                      <a:endParaRPr lang="ko-KR" altLang="en-US" dirty="0" smtClean="0"/>
                    </a:p>
                  </a:txBody>
                  <a:tcPr/>
                </a:tc>
              </a:tr>
              <a:tr h="18288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Fall time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dirty="0" smtClean="0"/>
                        <a:t>35.6ns</a:t>
                      </a:r>
                      <a:endParaRPr lang="ko-KR" altLang="en-US" dirty="0" smtClean="0"/>
                    </a:p>
                  </a:txBody>
                  <a:tcPr/>
                </a:tc>
              </a:tr>
              <a:tr h="18288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After</a:t>
                      </a:r>
                      <a:r>
                        <a:rPr lang="en-US" altLang="ko-KR" baseline="0" dirty="0" smtClean="0"/>
                        <a:t> pulse ratio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13.24%</a:t>
                      </a:r>
                      <a:endParaRPr lang="ko-KR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55576" y="5594756"/>
            <a:ext cx="78475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/>
              <a:t>Gain, energy resolution, dark count rate, S/N, and P/V are shown to be sufficient for use in KNO experiment.</a:t>
            </a:r>
            <a:endParaRPr lang="ko-KR" altLang="en-US" sz="1200" dirty="0"/>
          </a:p>
        </p:txBody>
      </p:sp>
      <p:pic>
        <p:nvPicPr>
          <p:cNvPr id="6" name="오디오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469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839"/>
    </mc:Choice>
    <mc:Fallback>
      <p:transition spd="slow" advTm="1883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1590</TotalTime>
  <Words>869</Words>
  <Application>Microsoft Office PowerPoint</Application>
  <PresentationFormat>화면 슬라이드 쇼(4:3)</PresentationFormat>
  <Paragraphs>162</Paragraphs>
  <Slides>10</Slides>
  <Notes>4</Notes>
  <HiddenSlides>0</HiddenSlides>
  <MMClips>9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10</vt:i4>
      </vt:variant>
    </vt:vector>
  </HeadingPairs>
  <TitlesOfParts>
    <vt:vector size="11" baseType="lpstr">
      <vt:lpstr>Office 테마</vt:lpstr>
      <vt:lpstr>Characterization of 20-Inch Micro Channel Plate Photomultiplier Tube (MCP-PMT)</vt:lpstr>
      <vt:lpstr>Introduction</vt:lpstr>
      <vt:lpstr>PowerPoint 프레젠테이션</vt:lpstr>
      <vt:lpstr>Gain</vt:lpstr>
      <vt:lpstr>Energy resolution, Signal to noise ratio, Peak to valley ratio</vt:lpstr>
      <vt:lpstr>PowerPoint 프레젠테이션</vt:lpstr>
      <vt:lpstr>PowerPoint 프레젠테이션</vt:lpstr>
      <vt:lpstr>After pulse Timing and Area</vt:lpstr>
      <vt:lpstr>Conclusion and Prospect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김건우</dc:creator>
  <cp:lastModifiedBy>821026952735</cp:lastModifiedBy>
  <cp:revision>59</cp:revision>
  <dcterms:created xsi:type="dcterms:W3CDTF">2021-10-09T02:01:32Z</dcterms:created>
  <dcterms:modified xsi:type="dcterms:W3CDTF">2021-10-14T14:45:28Z</dcterms:modified>
</cp:coreProperties>
</file>