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32399288" cy="43200638"/>
  <p:notesSz cx="6669088" cy="9928225"/>
  <p:defaultTextStyle>
    <a:defPPr>
      <a:defRPr lang="ko-KR"/>
    </a:defPPr>
    <a:lvl1pPr algn="ctr" defTabSz="4936138" rtl="0" fontAlgn="base" latinLnBrk="1">
      <a:spcBef>
        <a:spcPct val="0"/>
      </a:spcBef>
      <a:spcAft>
        <a:spcPct val="0"/>
      </a:spcAft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2468069" indent="-2010961" algn="ctr" defTabSz="4936138" rtl="0" fontAlgn="base" latinLnBrk="1">
      <a:spcBef>
        <a:spcPct val="0"/>
      </a:spcBef>
      <a:spcAft>
        <a:spcPct val="0"/>
      </a:spcAft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4936138" indent="-4021920" algn="ctr" defTabSz="4936138" rtl="0" fontAlgn="base" latinLnBrk="1">
      <a:spcBef>
        <a:spcPct val="0"/>
      </a:spcBef>
      <a:spcAft>
        <a:spcPct val="0"/>
      </a:spcAft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7404207" indent="-6032881" algn="ctr" defTabSz="4936138" rtl="0" fontAlgn="base" latinLnBrk="1">
      <a:spcBef>
        <a:spcPct val="0"/>
      </a:spcBef>
      <a:spcAft>
        <a:spcPct val="0"/>
      </a:spcAft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9872275" indent="-8043841" algn="ctr" defTabSz="4936138" rtl="0" fontAlgn="base" latinLnBrk="1">
      <a:spcBef>
        <a:spcPct val="0"/>
      </a:spcBef>
      <a:spcAft>
        <a:spcPct val="0"/>
      </a:spcAft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5543" algn="l" defTabSz="914217" rtl="0" eaLnBrk="1" latinLnBrk="1" hangingPunct="1"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2651" algn="l" defTabSz="914217" rtl="0" eaLnBrk="1" latinLnBrk="1" hangingPunct="1"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199760" algn="l" defTabSz="914217" rtl="0" eaLnBrk="1" latinLnBrk="1" hangingPunct="1"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6868" algn="l" defTabSz="914217" rtl="0" eaLnBrk="1" latinLnBrk="1" hangingPunct="1">
      <a:defRPr kumimoji="1" sz="3199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AF4"/>
    <a:srgbClr val="CCECFF"/>
    <a:srgbClr val="FFFFCC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448" autoAdjust="0"/>
    <p:restoredTop sz="96387" autoAdjust="0"/>
  </p:normalViewPr>
  <p:slideViewPr>
    <p:cSldViewPr>
      <p:cViewPr>
        <p:scale>
          <a:sx n="25" d="100"/>
          <a:sy n="25" d="100"/>
        </p:scale>
        <p:origin x="90" y="-22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48149;&#51008;&#55148;\Desktop\&#44060;&#48169;&#54805;%20&#53456;&#44396;\&#44060;&#48169;&#54805;%20&#53456;&#44396;%20&#51221;&#4753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9723879613688E-2"/>
          <c:y val="9.8519979871540361E-2"/>
          <c:w val="0.90745887830709449"/>
          <c:h val="0.65045772347529995"/>
        </c:manualLayout>
      </c:layout>
      <c:barChart>
        <c:barDir val="col"/>
        <c:grouping val="clustered"/>
        <c:varyColors val="0"/>
        <c:ser>
          <c:idx val="0"/>
          <c:order val="0"/>
          <c:tx>
            <c:v>연도별</c:v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'1. 연도별'!$A$37:$A$57</c:f>
              <c:numCache>
                <c:formatCode>0_);[Red]\(0\)</c:formatCode>
                <c:ptCount val="2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numCache>
            </c:numRef>
          </c:cat>
          <c:val>
            <c:numRef>
              <c:f>'1. 연도별'!$B$37:$B$57</c:f>
              <c:numCache>
                <c:formatCode>0_);[Red]\(0\)</c:formatCode>
                <c:ptCount val="21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8</c:v>
                </c:pt>
                <c:pt idx="10">
                  <c:v>11</c:v>
                </c:pt>
                <c:pt idx="11">
                  <c:v>13</c:v>
                </c:pt>
                <c:pt idx="12">
                  <c:v>11</c:v>
                </c:pt>
                <c:pt idx="13">
                  <c:v>5</c:v>
                </c:pt>
                <c:pt idx="14">
                  <c:v>6</c:v>
                </c:pt>
                <c:pt idx="15">
                  <c:v>8</c:v>
                </c:pt>
                <c:pt idx="16">
                  <c:v>6</c:v>
                </c:pt>
                <c:pt idx="17">
                  <c:v>10</c:v>
                </c:pt>
                <c:pt idx="18">
                  <c:v>9</c:v>
                </c:pt>
                <c:pt idx="19">
                  <c:v>8</c:v>
                </c:pt>
                <c:pt idx="2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C2-4B63-9296-AEA2FD381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042371872"/>
        <c:axId val="2042370208"/>
      </c:barChart>
      <c:catAx>
        <c:axId val="2042371872"/>
        <c:scaling>
          <c:orientation val="minMax"/>
        </c:scaling>
        <c:delete val="0"/>
        <c:axPos val="b"/>
        <c:numFmt formatCode="0_);[Red]\(0\)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0"/>
          <a:lstStyle/>
          <a:p>
            <a:pPr>
              <a:defRPr sz="18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042370208"/>
        <c:crosses val="autoZero"/>
        <c:auto val="1"/>
        <c:lblAlgn val="ctr"/>
        <c:lblOffset val="100"/>
        <c:noMultiLvlLbl val="0"/>
      </c:catAx>
      <c:valAx>
        <c:axId val="2042370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0_);[Red]\(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04237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507EF-CEB6-44AE-9BAF-56F8D5034F36}" type="datetimeFigureOut">
              <a:rPr lang="ko-KR" altLang="en-US" smtClean="0"/>
              <a:t>21-10-13 Wed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78038" y="1241425"/>
            <a:ext cx="25130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91C1B-E086-4D1A-A667-F9C57F7313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0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/>
              <a:t>대사</a:t>
            </a:r>
          </a:p>
          <a:p>
            <a:endParaRPr lang="ko-KR" altLang="en-US"/>
          </a:p>
          <a:p>
            <a:r>
              <a:rPr lang="ko-KR" altLang="en-US"/>
              <a:t>국내 개방형 탐구 교육 연구 동향 논문을 </a:t>
            </a:r>
            <a:r>
              <a:rPr lang="ko-KR" altLang="en-US" err="1"/>
              <a:t>쓰고있는</a:t>
            </a:r>
            <a:r>
              <a:rPr lang="ko-KR" altLang="en-US"/>
              <a:t> 경북대 과학교육과 대학원 </a:t>
            </a:r>
            <a:r>
              <a:rPr lang="ko-KR" altLang="en-US" err="1"/>
              <a:t>과정생</a:t>
            </a:r>
            <a:r>
              <a:rPr lang="ko-KR" altLang="en-US"/>
              <a:t> 방용석입니다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바로 </a:t>
            </a:r>
            <a:r>
              <a:rPr lang="ko-KR" altLang="en-US" err="1"/>
              <a:t>발표시작하겠습니다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이 논문을 소개 하면 </a:t>
            </a:r>
          </a:p>
          <a:p>
            <a:r>
              <a:rPr lang="ko-KR" altLang="en-US"/>
              <a:t>아직까지 탐구 교육에 대한 방식이 확인 실험을 가장 많이 하고 있습니다</a:t>
            </a:r>
            <a:r>
              <a:rPr lang="en-US" altLang="ko-KR"/>
              <a:t>. </a:t>
            </a:r>
            <a:r>
              <a:rPr lang="ko-KR" altLang="en-US"/>
              <a:t>탐구 교육의 여러 방안을 위해 탐구의 더 나은 교육 방향성을 제시하기 위해 개방형 탐구 동향을 파악해야 될 이유가 있습니다</a:t>
            </a:r>
            <a:r>
              <a:rPr lang="en-US" altLang="ko-KR"/>
              <a:t>. </a:t>
            </a:r>
          </a:p>
          <a:p>
            <a:endParaRPr lang="en-US" altLang="ko-KR"/>
          </a:p>
          <a:p>
            <a:r>
              <a:rPr lang="ko-KR" altLang="en-US"/>
              <a:t>먼저 개방형 탐구라는 것은 학생들의 질문을 시작으로 하여 모든 탐구 과정을 학생 스스로 하는 것으로</a:t>
            </a:r>
            <a:r>
              <a:rPr lang="en-US" altLang="ko-KR"/>
              <a:t>, </a:t>
            </a:r>
            <a:r>
              <a:rPr lang="ko-KR" altLang="en-US"/>
              <a:t>과학자가 실제 행하는 탐구 과정과 거의 동일하게 진행함으로써 교육적 효과를 높입니다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여러 가지로 분류를 했으나 이 발표에서는 크게 연도별</a:t>
            </a:r>
            <a:r>
              <a:rPr lang="en-US" altLang="ko-KR"/>
              <a:t>, </a:t>
            </a:r>
            <a:r>
              <a:rPr lang="ko-KR" altLang="en-US" err="1"/>
              <a:t>용어별</a:t>
            </a:r>
            <a:r>
              <a:rPr lang="en-US" altLang="ko-KR"/>
              <a:t>, </a:t>
            </a:r>
            <a:r>
              <a:rPr lang="ko-KR" altLang="en-US"/>
              <a:t>과목별</a:t>
            </a:r>
            <a:r>
              <a:rPr lang="en-US" altLang="ko-KR"/>
              <a:t>, </a:t>
            </a:r>
            <a:r>
              <a:rPr lang="ko-KR" altLang="en-US"/>
              <a:t>연구대상별 </a:t>
            </a:r>
            <a:r>
              <a:rPr lang="en-US" altLang="ko-KR"/>
              <a:t>4</a:t>
            </a:r>
            <a:r>
              <a:rPr lang="ko-KR" altLang="en-US"/>
              <a:t>가지를 발표하겠습니다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endParaRPr lang="en-US" altLang="ko-KR"/>
          </a:p>
          <a:p>
            <a:r>
              <a:rPr lang="ko-KR" altLang="en-US"/>
              <a:t>연구절차로 첫번째</a:t>
            </a:r>
            <a:r>
              <a:rPr lang="en-US" altLang="ko-KR"/>
              <a:t>, </a:t>
            </a:r>
            <a:r>
              <a:rPr lang="ko-KR" altLang="en-US"/>
              <a:t>기초연구를 하고 논문 검색을 </a:t>
            </a:r>
            <a:r>
              <a:rPr lang="ko-KR" altLang="en-US" err="1"/>
              <a:t>어떤식으로</a:t>
            </a:r>
            <a:r>
              <a:rPr lang="ko-KR" altLang="en-US"/>
              <a:t> 할 것인지 생각했습니다</a:t>
            </a:r>
            <a:r>
              <a:rPr lang="en-US" altLang="ko-KR"/>
              <a:t>. </a:t>
            </a:r>
            <a:r>
              <a:rPr lang="ko-KR" altLang="en-US"/>
              <a:t>두번째</a:t>
            </a:r>
            <a:r>
              <a:rPr lang="en-US" altLang="ko-KR"/>
              <a:t>, </a:t>
            </a:r>
            <a:r>
              <a:rPr lang="ko-KR" altLang="en-US"/>
              <a:t>연구 논문 선정 해서 몇개의 논문을 예시로 예비 분류를 해서 분석틀을 개발했습니다</a:t>
            </a:r>
            <a:r>
              <a:rPr lang="en-US" altLang="ko-KR"/>
              <a:t>. </a:t>
            </a:r>
            <a:r>
              <a:rPr lang="ko-KR" altLang="en-US"/>
              <a:t>세번째</a:t>
            </a:r>
            <a:r>
              <a:rPr lang="en-US" altLang="ko-KR"/>
              <a:t>, </a:t>
            </a:r>
            <a:r>
              <a:rPr lang="ko-KR" altLang="en-US"/>
              <a:t>총 </a:t>
            </a:r>
            <a:r>
              <a:rPr lang="en-US" altLang="ko-KR"/>
              <a:t>110</a:t>
            </a:r>
            <a:r>
              <a:rPr lang="ko-KR" altLang="en-US"/>
              <a:t>편의 논문을 분석했습니다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분석틀은 </a:t>
            </a:r>
            <a:r>
              <a:rPr lang="en-US" altLang="ko-KR"/>
              <a:t>4</a:t>
            </a:r>
            <a:r>
              <a:rPr lang="ko-KR" altLang="en-US"/>
              <a:t>가지만 발표하므로 이렇게 간추려서 나타냈습니다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결과입니다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연도별로 분류 했을 때 다음과 같은 그래프가 나옵니다</a:t>
            </a:r>
            <a:r>
              <a:rPr lang="en-US" altLang="ko-KR"/>
              <a:t>.</a:t>
            </a:r>
          </a:p>
          <a:p>
            <a:r>
              <a:rPr lang="en-US" altLang="ko-KR"/>
              <a:t>2009</a:t>
            </a:r>
            <a:r>
              <a:rPr lang="ko-KR" altLang="en-US"/>
              <a:t>년 전까지는 거의 연구가 되지 않다가 </a:t>
            </a:r>
            <a:r>
              <a:rPr lang="en-US" altLang="ko-KR"/>
              <a:t>2009</a:t>
            </a:r>
            <a:r>
              <a:rPr lang="ko-KR" altLang="en-US"/>
              <a:t>년 이후에 관심이 높아진 것을 알 수 있습니다</a:t>
            </a:r>
            <a:r>
              <a:rPr lang="en-US" altLang="ko-KR"/>
              <a:t>. </a:t>
            </a:r>
            <a:r>
              <a:rPr lang="ko-KR" altLang="en-US"/>
              <a:t>이는 </a:t>
            </a:r>
            <a:r>
              <a:rPr lang="en-US" altLang="ko-KR"/>
              <a:t>2007</a:t>
            </a:r>
            <a:r>
              <a:rPr lang="ko-KR" altLang="en-US"/>
              <a:t>년 개정 교육과정에서 </a:t>
            </a:r>
            <a:r>
              <a:rPr lang="en-US" altLang="ko-KR"/>
              <a:t>'</a:t>
            </a:r>
            <a:r>
              <a:rPr lang="ko-KR" altLang="en-US"/>
              <a:t>자유탐구</a:t>
            </a:r>
            <a:r>
              <a:rPr lang="en-US" altLang="ko-KR"/>
              <a:t>'</a:t>
            </a:r>
            <a:r>
              <a:rPr lang="ko-KR" altLang="en-US"/>
              <a:t>를 넣은 이후에 관심이 높아진 것으로 보입니다</a:t>
            </a:r>
            <a:r>
              <a:rPr lang="en-US" altLang="ko-KR"/>
              <a:t>. </a:t>
            </a:r>
            <a:r>
              <a:rPr lang="ko-KR" altLang="en-US"/>
              <a:t>이후 줄어들었다가 다시 </a:t>
            </a:r>
            <a:r>
              <a:rPr lang="en-US" altLang="ko-KR"/>
              <a:t>2013</a:t>
            </a:r>
            <a:r>
              <a:rPr lang="ko-KR" altLang="en-US"/>
              <a:t>년도 이후에 증가하는데 이는 </a:t>
            </a:r>
            <a:r>
              <a:rPr lang="en-US" altLang="ko-KR"/>
              <a:t>2013</a:t>
            </a:r>
            <a:r>
              <a:rPr lang="ko-KR" altLang="en-US"/>
              <a:t>년 부터 자유학기제가 실시되면서 자유탐구와 관련된 개방적 탐구 활동에 관심이 늘어나서 </a:t>
            </a:r>
            <a:r>
              <a:rPr lang="ko-KR" altLang="en-US" err="1"/>
              <a:t>인것으로</a:t>
            </a:r>
            <a:r>
              <a:rPr lang="ko-KR" altLang="en-US"/>
              <a:t> 보입니다</a:t>
            </a:r>
            <a:r>
              <a:rPr lang="en-US" altLang="ko-KR"/>
              <a:t>. </a:t>
            </a:r>
            <a:r>
              <a:rPr lang="ko-KR" altLang="en-US"/>
              <a:t>그리고 이후 지금까지는 줄어들고 있습니다</a:t>
            </a:r>
            <a:r>
              <a:rPr lang="en-US" altLang="ko-KR"/>
              <a:t>. </a:t>
            </a:r>
            <a:r>
              <a:rPr lang="ko-KR" altLang="en-US"/>
              <a:t>아마 </a:t>
            </a:r>
            <a:r>
              <a:rPr lang="en-US" altLang="ko-KR"/>
              <a:t>2020</a:t>
            </a:r>
            <a:r>
              <a:rPr lang="ko-KR" altLang="en-US"/>
              <a:t>년 코로나로 인해 더 줄어들지 않을까 예상이 됩니다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용어별로는 총 논문 </a:t>
            </a:r>
            <a:r>
              <a:rPr lang="en-US" altLang="ko-KR"/>
              <a:t>110</a:t>
            </a:r>
            <a:r>
              <a:rPr lang="ko-KR" altLang="en-US"/>
              <a:t>편을 분류했을 때 다음과 같은 점유율을 가지게 됩니다</a:t>
            </a:r>
            <a:r>
              <a:rPr lang="en-US" altLang="ko-KR"/>
              <a:t>. </a:t>
            </a:r>
            <a:r>
              <a:rPr lang="ko-KR" altLang="en-US"/>
              <a:t>논문에서 </a:t>
            </a:r>
            <a:r>
              <a:rPr lang="ko-KR" altLang="en-US" err="1"/>
              <a:t>가장많이</a:t>
            </a:r>
            <a:r>
              <a:rPr lang="ko-KR" altLang="en-US"/>
              <a:t> 사용한 용어는 </a:t>
            </a:r>
            <a:r>
              <a:rPr lang="en-US" altLang="ko-KR"/>
              <a:t>55%</a:t>
            </a:r>
            <a:r>
              <a:rPr lang="ko-KR" altLang="en-US"/>
              <a:t>로 </a:t>
            </a:r>
            <a:r>
              <a:rPr lang="en-US" altLang="ko-KR"/>
              <a:t>'</a:t>
            </a:r>
            <a:r>
              <a:rPr lang="ko-KR" altLang="en-US"/>
              <a:t>자유탐구</a:t>
            </a:r>
            <a:r>
              <a:rPr lang="en-US" altLang="ko-KR"/>
              <a:t>'</a:t>
            </a:r>
            <a:r>
              <a:rPr lang="ko-KR" altLang="en-US"/>
              <a:t>이고</a:t>
            </a:r>
            <a:r>
              <a:rPr lang="en-US" altLang="ko-KR"/>
              <a:t>, </a:t>
            </a:r>
            <a:r>
              <a:rPr lang="ko-KR" altLang="en-US"/>
              <a:t>이후에 </a:t>
            </a:r>
            <a:r>
              <a:rPr lang="en-US" altLang="ko-KR"/>
              <a:t>R&amp;E, </a:t>
            </a:r>
            <a:r>
              <a:rPr lang="ko-KR" altLang="en-US"/>
              <a:t>리서치 엔드 </a:t>
            </a:r>
            <a:r>
              <a:rPr lang="ko-KR" altLang="en-US" err="1"/>
              <a:t>에듀케이션이</a:t>
            </a:r>
            <a:r>
              <a:rPr lang="ko-KR" altLang="en-US"/>
              <a:t> 있는데 이 </a:t>
            </a:r>
            <a:r>
              <a:rPr lang="en-US" altLang="ko-KR"/>
              <a:t>R&amp;E</a:t>
            </a:r>
            <a:r>
              <a:rPr lang="ko-KR" altLang="en-US"/>
              <a:t>는 </a:t>
            </a:r>
            <a:r>
              <a:rPr lang="en-US" altLang="ko-KR"/>
              <a:t>2002</a:t>
            </a:r>
            <a:r>
              <a:rPr lang="ko-KR" altLang="en-US"/>
              <a:t>년 영재교육진흥법 시행되면서 영재 고등학생 대상으로 하는 연구를 통한 교육프로그램 입니다</a:t>
            </a:r>
            <a:r>
              <a:rPr lang="en-US" altLang="ko-KR"/>
              <a:t>. </a:t>
            </a:r>
          </a:p>
          <a:p>
            <a:r>
              <a:rPr lang="ko-KR" altLang="en-US"/>
              <a:t>그 뒤로는 개방적 탐구</a:t>
            </a:r>
            <a:r>
              <a:rPr lang="en-US" altLang="ko-KR"/>
              <a:t>, </a:t>
            </a:r>
            <a:r>
              <a:rPr lang="ko-KR" altLang="en-US"/>
              <a:t>개방형 탐구</a:t>
            </a:r>
            <a:r>
              <a:rPr lang="en-US" altLang="ko-KR"/>
              <a:t>, </a:t>
            </a:r>
            <a:r>
              <a:rPr lang="ko-KR" altLang="en-US"/>
              <a:t>자기주도적 탐구로 사용하는데 용어를 적게 사용하고 있습니다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다음으로 과목별입니다</a:t>
            </a:r>
            <a:r>
              <a:rPr lang="en-US" altLang="ko-KR"/>
              <a:t>. </a:t>
            </a:r>
            <a:r>
              <a:rPr lang="ko-KR" altLang="en-US"/>
              <a:t>과목별로도 각 점유율을 나타냈는데 초등 중등은 더 길게 배우니까 통합과학을 사용한 개방형 탐구를 많이 연구되었고</a:t>
            </a:r>
            <a:r>
              <a:rPr lang="en-US" altLang="ko-KR"/>
              <a:t>, </a:t>
            </a:r>
            <a:r>
              <a:rPr lang="ko-KR" altLang="en-US"/>
              <a:t>이후로 과학 </a:t>
            </a:r>
            <a:r>
              <a:rPr lang="en-US" altLang="ko-KR"/>
              <a:t>4 </a:t>
            </a:r>
            <a:r>
              <a:rPr lang="ko-KR" altLang="en-US"/>
              <a:t>영역이 있는데 생물이 가장 많이 연구되고</a:t>
            </a:r>
            <a:r>
              <a:rPr lang="en-US" altLang="ko-KR"/>
              <a:t>, </a:t>
            </a:r>
            <a:r>
              <a:rPr lang="ko-KR" altLang="en-US"/>
              <a:t>이후로 물리</a:t>
            </a:r>
            <a:r>
              <a:rPr lang="en-US" altLang="ko-KR"/>
              <a:t>, </a:t>
            </a:r>
            <a:r>
              <a:rPr lang="ko-KR" altLang="en-US"/>
              <a:t>화학</a:t>
            </a:r>
            <a:r>
              <a:rPr lang="en-US" altLang="ko-KR"/>
              <a:t>, </a:t>
            </a:r>
            <a:r>
              <a:rPr lang="ko-KR" altLang="en-US"/>
              <a:t>지구과학 순입니다</a:t>
            </a:r>
            <a:r>
              <a:rPr lang="en-US" altLang="ko-KR"/>
              <a:t>. </a:t>
            </a:r>
            <a:r>
              <a:rPr lang="ko-KR" altLang="en-US"/>
              <a:t>또한 재미있는 점은 개방형 탐구가 과학에서만 사용하지 않고 스팀</a:t>
            </a:r>
            <a:r>
              <a:rPr lang="en-US" altLang="ko-KR"/>
              <a:t>, </a:t>
            </a:r>
            <a:r>
              <a:rPr lang="ko-KR" altLang="en-US"/>
              <a:t>인문사회</a:t>
            </a:r>
            <a:r>
              <a:rPr lang="en-US" altLang="ko-KR"/>
              <a:t>, </a:t>
            </a:r>
            <a:r>
              <a:rPr lang="ko-KR" altLang="en-US"/>
              <a:t>수학 등에서도 융합되어 사용할 수 있다는 것입니다</a:t>
            </a:r>
            <a:r>
              <a:rPr lang="en-US" altLang="ko-KR"/>
              <a:t>. </a:t>
            </a:r>
          </a:p>
          <a:p>
            <a:endParaRPr lang="en-US" altLang="ko-KR"/>
          </a:p>
          <a:p>
            <a:r>
              <a:rPr lang="ko-KR" altLang="en-US"/>
              <a:t>마지막으로 연구 </a:t>
            </a:r>
            <a:r>
              <a:rPr lang="ko-KR" altLang="en-US" err="1"/>
              <a:t>대상별입니다</a:t>
            </a:r>
            <a:r>
              <a:rPr lang="en-US" altLang="ko-KR"/>
              <a:t>.</a:t>
            </a:r>
          </a:p>
          <a:p>
            <a:r>
              <a:rPr lang="ko-KR" altLang="en-US"/>
              <a:t>학교 급별로는 초등이 </a:t>
            </a:r>
            <a:r>
              <a:rPr lang="ko-KR" altLang="en-US" err="1"/>
              <a:t>가장많았고</a:t>
            </a:r>
            <a:r>
              <a:rPr lang="ko-KR" altLang="en-US"/>
              <a:t> 중등 고등은 비교적 비슷하게 연구되었습니다</a:t>
            </a:r>
            <a:r>
              <a:rPr lang="en-US" altLang="ko-KR"/>
              <a:t>. </a:t>
            </a:r>
            <a:r>
              <a:rPr lang="ko-KR" altLang="en-US"/>
              <a:t>초등 중등은 일반학생 대상으로 많이 연구했으나 고등은 영재 대상으로 </a:t>
            </a:r>
            <a:r>
              <a:rPr lang="ko-KR" altLang="en-US" err="1"/>
              <a:t>한게</a:t>
            </a:r>
            <a:r>
              <a:rPr lang="ko-KR" altLang="en-US"/>
              <a:t> 많았습니다</a:t>
            </a:r>
            <a:r>
              <a:rPr lang="en-US" altLang="ko-KR"/>
              <a:t>. </a:t>
            </a:r>
            <a:r>
              <a:rPr lang="ko-KR" altLang="en-US"/>
              <a:t>이는 </a:t>
            </a:r>
          </a:p>
          <a:p>
            <a:endParaRPr lang="ko-KR" altLang="en-US"/>
          </a:p>
          <a:p>
            <a:r>
              <a:rPr lang="ko-KR" altLang="en-US"/>
              <a:t>저런 결과로 인해 이러한 </a:t>
            </a:r>
            <a:r>
              <a:rPr lang="ko-KR" altLang="en-US" err="1"/>
              <a:t>얘길</a:t>
            </a:r>
            <a:r>
              <a:rPr lang="ko-KR" altLang="en-US"/>
              <a:t> 할 수 있습니다</a:t>
            </a:r>
            <a:r>
              <a:rPr lang="en-US" altLang="ko-KR"/>
              <a:t>.</a:t>
            </a:r>
          </a:p>
          <a:p>
            <a:r>
              <a:rPr lang="ko-KR" altLang="en-US"/>
              <a:t>첫째</a:t>
            </a:r>
            <a:r>
              <a:rPr lang="en-US" altLang="ko-KR"/>
              <a:t>, </a:t>
            </a:r>
            <a:r>
              <a:rPr lang="ko-KR" altLang="en-US"/>
              <a:t>국내 개방형 탐구 교육과 관련하여 교육과정 상 연구를 하지 말고 근본적인 탐구 교육의 발전을 위해 지속적인 관심이 필요합니다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둘째</a:t>
            </a:r>
            <a:r>
              <a:rPr lang="en-US" altLang="ko-KR"/>
              <a:t>, </a:t>
            </a:r>
            <a:r>
              <a:rPr lang="ko-KR" altLang="en-US"/>
              <a:t>여러 논문 내에서도 자유탐구를 연구하지만 개방형 탐구 관련으로는 언급이 없는 논문도 여럿 있는 것으로 보아 개방형 탐구가 더 상위 개념인 것을 인지하지 못하고 있는 것 같습니다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셋째</a:t>
            </a:r>
            <a:r>
              <a:rPr lang="en-US" altLang="ko-KR"/>
              <a:t>, </a:t>
            </a:r>
            <a:r>
              <a:rPr lang="ko-KR" altLang="en-US"/>
              <a:t>생물이 다른 과목들과 다르게 많이 연구 되고 있는데 다른 </a:t>
            </a:r>
            <a:r>
              <a:rPr lang="ko-KR" altLang="en-US" err="1"/>
              <a:t>과목들에서도</a:t>
            </a:r>
            <a:r>
              <a:rPr lang="ko-KR" altLang="en-US"/>
              <a:t> 많은 관심이 필요합니다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넷째</a:t>
            </a:r>
            <a:r>
              <a:rPr lang="en-US" altLang="ko-KR"/>
              <a:t>, </a:t>
            </a:r>
            <a:r>
              <a:rPr lang="ko-KR" altLang="en-US"/>
              <a:t>과학 과목 뿐만 아니라 다른 과목과 융합하려는 시도를 보아 이에 대해 더 많은 연구가 필요합니다</a:t>
            </a:r>
            <a:r>
              <a:rPr lang="en-US" altLang="ko-KR"/>
              <a:t>.</a:t>
            </a:r>
          </a:p>
          <a:p>
            <a:endParaRPr lang="en-US" altLang="ko-KR"/>
          </a:p>
          <a:p>
            <a:r>
              <a:rPr lang="ko-KR" altLang="en-US"/>
              <a:t>마지막으로</a:t>
            </a:r>
            <a:r>
              <a:rPr lang="en-US" altLang="ko-KR"/>
              <a:t>, </a:t>
            </a:r>
            <a:r>
              <a:rPr lang="ko-KR" altLang="en-US"/>
              <a:t>연구 대상에서 유독 일반 고등학생의 연구 수가 적은데 이는 아마 입시 위주의 교육과 직접적으로 연관이 있을 것으로 예상됩니다</a:t>
            </a:r>
            <a:r>
              <a:rPr lang="en-US" altLang="ko-KR"/>
              <a:t>. </a:t>
            </a:r>
            <a:r>
              <a:rPr lang="ko-KR" altLang="en-US"/>
              <a:t>과학 자체를 가르치는 것이 목적인지 아니면 대학을 보내는 것이 목적인지 생각 해 볼 필요가 있습니다</a:t>
            </a:r>
            <a:r>
              <a:rPr lang="en-US" altLang="ko-KR"/>
              <a:t>.</a:t>
            </a:r>
          </a:p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91C1B-E086-4D1A-A667-F9C57F7313D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14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29948" y="13420201"/>
            <a:ext cx="27539395" cy="926013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59894" y="24480362"/>
            <a:ext cx="22679502" cy="110401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9751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EE6D1-A819-416A-96E4-A51A3FD1D408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EC058-3DE2-4D86-A337-131CD07BC694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203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435A4-97BE-4870-AF2C-36835735F4CF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ED8A3-2902-4109-B830-6825BAAFDED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6395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10990063" y="10900163"/>
            <a:ext cx="34441120" cy="23222343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655461" y="10900163"/>
            <a:ext cx="102794614" cy="23222343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92FDA-1297-4118-B2A4-665619EBCA47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DBA67-0B95-40E2-B804-5125A8D9CD40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855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66D07-73FA-4A62-83B7-2785446E74F2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03F3B-EF15-4C92-BF4B-17F1694F7AD2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864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322" y="27760417"/>
            <a:ext cx="27539395" cy="8580127"/>
          </a:xfrm>
        </p:spPr>
        <p:txBody>
          <a:bodyPr anchor="t"/>
          <a:lstStyle>
            <a:lvl1pPr algn="l">
              <a:defRPr sz="216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322" y="18310277"/>
            <a:ext cx="27539395" cy="9450136"/>
          </a:xfrm>
        </p:spPr>
        <p:txBody>
          <a:bodyPr anchor="b"/>
          <a:lstStyle>
            <a:lvl1pPr marL="0" indent="0">
              <a:buNone/>
              <a:defRPr sz="10800">
                <a:solidFill>
                  <a:schemeClr val="tx1">
                    <a:tint val="75000"/>
                  </a:schemeClr>
                </a:solidFill>
              </a:defRPr>
            </a:lvl1pPr>
            <a:lvl2pPr marL="246888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2pPr>
            <a:lvl3pPr marL="49377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3pPr>
            <a:lvl4pPr marL="74066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4pPr>
            <a:lvl5pPr marL="987552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5pPr>
            <a:lvl6pPr marL="1234440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6pPr>
            <a:lvl7pPr marL="1481328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7pPr>
            <a:lvl8pPr marL="172821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8pPr>
            <a:lvl9pPr marL="197510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256A7-6EA3-4EA0-B73A-839A36F8963B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D097C-DDD8-4527-8058-E45A521CCCE4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870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655459" y="63500944"/>
            <a:ext cx="68617866" cy="179622653"/>
          </a:xfrm>
        </p:spPr>
        <p:txBody>
          <a:bodyPr/>
          <a:lstStyle>
            <a:lvl1pPr>
              <a:defRPr sz="15100"/>
            </a:lvl1pPr>
            <a:lvl2pPr>
              <a:defRPr sz="13000"/>
            </a:lvl2pPr>
            <a:lvl3pPr>
              <a:defRPr sz="108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6813314" y="63500944"/>
            <a:ext cx="68617869" cy="179622653"/>
          </a:xfrm>
        </p:spPr>
        <p:txBody>
          <a:bodyPr/>
          <a:lstStyle>
            <a:lvl1pPr>
              <a:defRPr sz="15100"/>
            </a:lvl1pPr>
            <a:lvl2pPr>
              <a:defRPr sz="13000"/>
            </a:lvl2pPr>
            <a:lvl3pPr>
              <a:defRPr sz="108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7B798-A82D-4B95-9F71-3AB59997C6AF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19111-8EF1-4F5D-8DDC-51C0E086A14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389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19965" y="1730028"/>
            <a:ext cx="29159359" cy="7200106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19965" y="9670149"/>
            <a:ext cx="14315312" cy="4030057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68880" indent="0">
              <a:buNone/>
              <a:defRPr sz="10800" b="1"/>
            </a:lvl2pPr>
            <a:lvl3pPr marL="4937760" indent="0">
              <a:buNone/>
              <a:defRPr sz="9700" b="1"/>
            </a:lvl3pPr>
            <a:lvl4pPr marL="7406640" indent="0">
              <a:buNone/>
              <a:defRPr sz="8600" b="1"/>
            </a:lvl4pPr>
            <a:lvl5pPr marL="9875520" indent="0">
              <a:buNone/>
              <a:defRPr sz="8600" b="1"/>
            </a:lvl5pPr>
            <a:lvl6pPr marL="12344400" indent="0">
              <a:buNone/>
              <a:defRPr sz="8600" b="1"/>
            </a:lvl6pPr>
            <a:lvl7pPr marL="14813280" indent="0">
              <a:buNone/>
              <a:defRPr sz="8600" b="1"/>
            </a:lvl7pPr>
            <a:lvl8pPr marL="17282160" indent="0">
              <a:buNone/>
              <a:defRPr sz="8600" b="1"/>
            </a:lvl8pPr>
            <a:lvl9pPr marL="19751040" indent="0">
              <a:buNone/>
              <a:defRPr sz="8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19965" y="13700203"/>
            <a:ext cx="14315312" cy="24890370"/>
          </a:xfrm>
        </p:spPr>
        <p:txBody>
          <a:bodyPr/>
          <a:lstStyle>
            <a:lvl1pPr>
              <a:defRPr sz="13000"/>
            </a:lvl1pPr>
            <a:lvl2pPr>
              <a:defRPr sz="10800"/>
            </a:lvl2pPr>
            <a:lvl3pPr>
              <a:defRPr sz="97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58390" y="9670149"/>
            <a:ext cx="14320935" cy="4030057"/>
          </a:xfrm>
        </p:spPr>
        <p:txBody>
          <a:bodyPr anchor="b"/>
          <a:lstStyle>
            <a:lvl1pPr marL="0" indent="0">
              <a:buNone/>
              <a:defRPr sz="13000" b="1"/>
            </a:lvl1pPr>
            <a:lvl2pPr marL="2468880" indent="0">
              <a:buNone/>
              <a:defRPr sz="10800" b="1"/>
            </a:lvl2pPr>
            <a:lvl3pPr marL="4937760" indent="0">
              <a:buNone/>
              <a:defRPr sz="9700" b="1"/>
            </a:lvl3pPr>
            <a:lvl4pPr marL="7406640" indent="0">
              <a:buNone/>
              <a:defRPr sz="8600" b="1"/>
            </a:lvl4pPr>
            <a:lvl5pPr marL="9875520" indent="0">
              <a:buNone/>
              <a:defRPr sz="8600" b="1"/>
            </a:lvl5pPr>
            <a:lvl6pPr marL="12344400" indent="0">
              <a:buNone/>
              <a:defRPr sz="8600" b="1"/>
            </a:lvl6pPr>
            <a:lvl7pPr marL="14813280" indent="0">
              <a:buNone/>
              <a:defRPr sz="8600" b="1"/>
            </a:lvl7pPr>
            <a:lvl8pPr marL="17282160" indent="0">
              <a:buNone/>
              <a:defRPr sz="8600" b="1"/>
            </a:lvl8pPr>
            <a:lvl9pPr marL="19751040" indent="0">
              <a:buNone/>
              <a:defRPr sz="8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58390" y="13700203"/>
            <a:ext cx="14320935" cy="24890370"/>
          </a:xfrm>
        </p:spPr>
        <p:txBody>
          <a:bodyPr/>
          <a:lstStyle>
            <a:lvl1pPr>
              <a:defRPr sz="13000"/>
            </a:lvl1pPr>
            <a:lvl2pPr>
              <a:defRPr sz="10800"/>
            </a:lvl2pPr>
            <a:lvl3pPr>
              <a:defRPr sz="97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48DA7-246C-4E30-B216-A796A4D38B9B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F3FDE-FE6A-455D-BB41-402C41AA28AF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67053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CAEE7-58BF-4A1D-8D3E-B64C70C0B904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93A13-363F-44F7-AA84-EC8B37D3C70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3518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BBF9F-5500-4573-A8C7-6252C946AF4F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62360-5E94-4632-B191-FE0B01688B6E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777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19969" y="1720029"/>
            <a:ext cx="10659142" cy="7320108"/>
          </a:xfrm>
        </p:spPr>
        <p:txBody>
          <a:bodyPr anchor="b"/>
          <a:lstStyle>
            <a:lvl1pPr algn="l">
              <a:defRPr sz="10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7223" y="1720028"/>
            <a:ext cx="18112102" cy="36870548"/>
          </a:xfrm>
        </p:spPr>
        <p:txBody>
          <a:bodyPr/>
          <a:lstStyle>
            <a:lvl1pPr>
              <a:defRPr sz="17300"/>
            </a:lvl1pPr>
            <a:lvl2pPr>
              <a:defRPr sz="15100"/>
            </a:lvl2pPr>
            <a:lvl3pPr>
              <a:defRPr sz="13000"/>
            </a:lvl3pPr>
            <a:lvl4pPr>
              <a:defRPr sz="10800"/>
            </a:lvl4pPr>
            <a:lvl5pPr>
              <a:defRPr sz="10800"/>
            </a:lvl5pPr>
            <a:lvl6pPr>
              <a:defRPr sz="10800"/>
            </a:lvl6pPr>
            <a:lvl7pPr>
              <a:defRPr sz="10800"/>
            </a:lvl7pPr>
            <a:lvl8pPr>
              <a:defRPr sz="10800"/>
            </a:lvl8pPr>
            <a:lvl9pPr>
              <a:defRPr sz="10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19969" y="9040137"/>
            <a:ext cx="10659142" cy="29550440"/>
          </a:xfrm>
        </p:spPr>
        <p:txBody>
          <a:bodyPr/>
          <a:lstStyle>
            <a:lvl1pPr marL="0" indent="0">
              <a:buNone/>
              <a:defRPr sz="7600"/>
            </a:lvl1pPr>
            <a:lvl2pPr marL="2468880" indent="0">
              <a:buNone/>
              <a:defRPr sz="6500"/>
            </a:lvl2pPr>
            <a:lvl3pPr marL="4937760" indent="0">
              <a:buNone/>
              <a:defRPr sz="5400"/>
            </a:lvl3pPr>
            <a:lvl4pPr marL="7406640" indent="0">
              <a:buNone/>
              <a:defRPr sz="4900"/>
            </a:lvl4pPr>
            <a:lvl5pPr marL="9875520" indent="0">
              <a:buNone/>
              <a:defRPr sz="4900"/>
            </a:lvl5pPr>
            <a:lvl6pPr marL="12344400" indent="0">
              <a:buNone/>
              <a:defRPr sz="4900"/>
            </a:lvl6pPr>
            <a:lvl7pPr marL="14813280" indent="0">
              <a:buNone/>
              <a:defRPr sz="4900"/>
            </a:lvl7pPr>
            <a:lvl8pPr marL="17282160" indent="0">
              <a:buNone/>
              <a:defRPr sz="4900"/>
            </a:lvl8pPr>
            <a:lvl9pPr marL="19751040" indent="0">
              <a:buNone/>
              <a:defRPr sz="4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2ABCD-968D-4D49-ABFA-9E577E1443FC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E1679-4794-4077-A128-615D8542D0A3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200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0488" y="30240450"/>
            <a:ext cx="19439573" cy="3570055"/>
          </a:xfrm>
        </p:spPr>
        <p:txBody>
          <a:bodyPr anchor="b"/>
          <a:lstStyle>
            <a:lvl1pPr algn="l">
              <a:defRPr sz="108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0488" y="3860057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7300"/>
            </a:lvl1pPr>
            <a:lvl2pPr marL="2468880" indent="0">
              <a:buNone/>
              <a:defRPr sz="15100"/>
            </a:lvl2pPr>
            <a:lvl3pPr marL="4937760" indent="0">
              <a:buNone/>
              <a:defRPr sz="13000"/>
            </a:lvl3pPr>
            <a:lvl4pPr marL="7406640" indent="0">
              <a:buNone/>
              <a:defRPr sz="10800"/>
            </a:lvl4pPr>
            <a:lvl5pPr marL="9875520" indent="0">
              <a:buNone/>
              <a:defRPr sz="10800"/>
            </a:lvl5pPr>
            <a:lvl6pPr marL="12344400" indent="0">
              <a:buNone/>
              <a:defRPr sz="10800"/>
            </a:lvl6pPr>
            <a:lvl7pPr marL="14813280" indent="0">
              <a:buNone/>
              <a:defRPr sz="10800"/>
            </a:lvl7pPr>
            <a:lvl8pPr marL="17282160" indent="0">
              <a:buNone/>
              <a:defRPr sz="10800"/>
            </a:lvl8pPr>
            <a:lvl9pPr marL="19751040" indent="0">
              <a:buNone/>
              <a:defRPr sz="108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0488" y="33810506"/>
            <a:ext cx="19439573" cy="5070072"/>
          </a:xfrm>
        </p:spPr>
        <p:txBody>
          <a:bodyPr/>
          <a:lstStyle>
            <a:lvl1pPr marL="0" indent="0">
              <a:buNone/>
              <a:defRPr sz="7600"/>
            </a:lvl1pPr>
            <a:lvl2pPr marL="2468880" indent="0">
              <a:buNone/>
              <a:defRPr sz="6500"/>
            </a:lvl2pPr>
            <a:lvl3pPr marL="4937760" indent="0">
              <a:buNone/>
              <a:defRPr sz="5400"/>
            </a:lvl3pPr>
            <a:lvl4pPr marL="7406640" indent="0">
              <a:buNone/>
              <a:defRPr sz="4900"/>
            </a:lvl4pPr>
            <a:lvl5pPr marL="9875520" indent="0">
              <a:buNone/>
              <a:defRPr sz="4900"/>
            </a:lvl5pPr>
            <a:lvl6pPr marL="12344400" indent="0">
              <a:buNone/>
              <a:defRPr sz="4900"/>
            </a:lvl6pPr>
            <a:lvl7pPr marL="14813280" indent="0">
              <a:buNone/>
              <a:defRPr sz="4900"/>
            </a:lvl7pPr>
            <a:lvl8pPr marL="17282160" indent="0">
              <a:buNone/>
              <a:defRPr sz="4900"/>
            </a:lvl8pPr>
            <a:lvl9pPr marL="19751040" indent="0">
              <a:buNone/>
              <a:defRPr sz="4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86175-63B1-446E-B03F-7AEFD8CF59E1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6ECE6-1549-4BCB-9F87-F600017F305F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0112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1620600" y="1730184"/>
            <a:ext cx="29158089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93776" tIns="246888" rIns="493776" bIns="2468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1620600" y="10079515"/>
            <a:ext cx="29158089" cy="2851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93776" tIns="246888" rIns="493776" bIns="2468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600" y="40040275"/>
            <a:ext cx="7558564" cy="2300033"/>
          </a:xfrm>
          <a:prstGeom prst="rect">
            <a:avLst/>
          </a:prstGeom>
        </p:spPr>
        <p:txBody>
          <a:bodyPr vert="horz" lIns="493776" tIns="246888" rIns="493776" bIns="246888" rtlCol="0" anchor="ctr"/>
          <a:lstStyle>
            <a:lvl1pPr algn="l" defTabSz="4937760" fontAlgn="auto">
              <a:spcBef>
                <a:spcPts val="0"/>
              </a:spcBef>
              <a:spcAft>
                <a:spcPts val="0"/>
              </a:spcAft>
              <a:defRPr kumimoji="0" sz="65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A36B85-8B6A-43EB-80AB-2B80022780E1}" type="datetimeFigureOut">
              <a:rPr lang="ko-KR" altLang="en-US"/>
              <a:pPr>
                <a:defRPr/>
              </a:pPr>
              <a:t>21-10-13 Wed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69598" y="40040275"/>
            <a:ext cx="10260092" cy="2300033"/>
          </a:xfrm>
          <a:prstGeom prst="rect">
            <a:avLst/>
          </a:prstGeom>
        </p:spPr>
        <p:txBody>
          <a:bodyPr vert="horz" lIns="493776" tIns="246888" rIns="493776" bIns="246888" rtlCol="0" anchor="ctr"/>
          <a:lstStyle>
            <a:lvl1pPr algn="ctr" defTabSz="4937760" fontAlgn="auto">
              <a:spcBef>
                <a:spcPts val="0"/>
              </a:spcBef>
              <a:spcAft>
                <a:spcPts val="0"/>
              </a:spcAft>
              <a:defRPr kumimoji="0" sz="65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0126" y="40040275"/>
            <a:ext cx="7558564" cy="2300033"/>
          </a:xfrm>
          <a:prstGeom prst="rect">
            <a:avLst/>
          </a:prstGeom>
        </p:spPr>
        <p:txBody>
          <a:bodyPr vert="horz" wrap="square" lIns="493776" tIns="246888" rIns="493776" bIns="246888" numCol="1" anchor="ctr" anchorCtr="0" compatLnSpc="1">
            <a:prstTxWarp prst="textNoShape">
              <a:avLst/>
            </a:prstTxWarp>
          </a:bodyPr>
          <a:lstStyle>
            <a:lvl1pPr algn="r">
              <a:defRPr kumimoji="0" sz="6500">
                <a:solidFill>
                  <a:srgbClr val="898989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796ECC81-E37E-42AE-86DD-7D7EB60786A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37125" rtl="0" fontAlgn="base" latinLnBrk="1">
        <a:spcBef>
          <a:spcPct val="0"/>
        </a:spcBef>
        <a:spcAft>
          <a:spcPct val="0"/>
        </a:spcAft>
        <a:defRPr sz="23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2pPr>
      <a:lvl3pPr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3pPr>
      <a:lvl4pPr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4pPr>
      <a:lvl5pPr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5pPr>
      <a:lvl6pPr marL="457200"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6pPr>
      <a:lvl7pPr marL="914400"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7pPr>
      <a:lvl8pPr marL="1371600"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8pPr>
      <a:lvl9pPr marL="1828800" algn="ctr" defTabSz="4937125" rtl="0" fontAlgn="base" latinLnBrk="1">
        <a:spcBef>
          <a:spcPct val="0"/>
        </a:spcBef>
        <a:spcAft>
          <a:spcPct val="0"/>
        </a:spcAft>
        <a:defRPr sz="238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</a:defRPr>
      </a:lvl9pPr>
    </p:titleStyle>
    <p:bodyStyle>
      <a:lvl1pPr marL="1851025" indent="-1851025" algn="l" defTabSz="4937125" rtl="0" fontAlgn="base" latinLnBrk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300" kern="1200">
          <a:solidFill>
            <a:schemeClr val="tx1"/>
          </a:solidFill>
          <a:latin typeface="+mn-lt"/>
          <a:ea typeface="+mn-ea"/>
          <a:cs typeface="+mn-cs"/>
        </a:defRPr>
      </a:lvl1pPr>
      <a:lvl2pPr marL="4011613" indent="-1543050" algn="l" defTabSz="4937125" rtl="0" fontAlgn="base" latinLnBrk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1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0" indent="-1233488" algn="l" defTabSz="4937125" rtl="0" fontAlgn="base" latinLnBrk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763" indent="-1233488" algn="l" defTabSz="4937125" rtl="0" fontAlgn="base" latinLnBrk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800" kern="1200">
          <a:solidFill>
            <a:schemeClr val="tx1"/>
          </a:solidFill>
          <a:latin typeface="+mn-lt"/>
          <a:ea typeface="+mn-ea"/>
          <a:cs typeface="+mn-cs"/>
        </a:defRPr>
      </a:lvl4pPr>
      <a:lvl5pPr marL="11109325" indent="-1233488" algn="l" defTabSz="4937125" rtl="0" fontAlgn="base" latinLnBrk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800" kern="1200">
          <a:solidFill>
            <a:schemeClr val="tx1"/>
          </a:solidFill>
          <a:latin typeface="+mn-lt"/>
          <a:ea typeface="+mn-ea"/>
          <a:cs typeface="+mn-cs"/>
        </a:defRPr>
      </a:lvl5pPr>
      <a:lvl6pPr marL="13578840" indent="-1234440" algn="l" defTabSz="4937760" rtl="0" eaLnBrk="1" latinLnBrk="1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6pPr>
      <a:lvl7pPr marL="16047720" indent="-1234440" algn="l" defTabSz="4937760" rtl="0" eaLnBrk="1" latinLnBrk="1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7pPr>
      <a:lvl8pPr marL="18516600" indent="-1234440" algn="l" defTabSz="4937760" rtl="0" eaLnBrk="1" latinLnBrk="1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8pPr>
      <a:lvl9pPr marL="20985480" indent="-1234440" algn="l" defTabSz="4937760" rtl="0" eaLnBrk="1" latinLnBrk="1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2pPr>
      <a:lvl3pPr marL="493776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740664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81328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728216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9751040" algn="l" defTabSz="4937760" rtl="0" eaLnBrk="1" latinLnBrk="1" hangingPunct="1">
        <a:defRPr sz="9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93">
            <a:extLst>
              <a:ext uri="{FF2B5EF4-FFF2-40B4-BE49-F238E27FC236}">
                <a16:creationId xmlns:a16="http://schemas.microsoft.com/office/drawing/2014/main" id="{9EA4BCF7-4484-4F55-A345-E61AB3726621}"/>
              </a:ext>
            </a:extLst>
          </p:cNvPr>
          <p:cNvSpPr txBox="1"/>
          <p:nvPr/>
        </p:nvSpPr>
        <p:spPr>
          <a:xfrm>
            <a:off x="984349" y="35623026"/>
            <a:ext cx="14760000" cy="6901497"/>
          </a:xfrm>
          <a:prstGeom prst="rect">
            <a:avLst/>
          </a:prstGeom>
          <a:solidFill>
            <a:schemeClr val="accent1">
              <a:lumMod val="20000"/>
              <a:lumOff val="80000"/>
              <a:alpha val="85100"/>
            </a:schemeClr>
          </a:solidFill>
          <a:ln>
            <a:noFill/>
            <a:prstDash val="sysDash"/>
          </a:ln>
        </p:spPr>
        <p:txBody>
          <a:bodyPr wrap="square" lIns="179999" tIns="179999" rIns="179999" bIns="179999">
            <a:noAutofit/>
          </a:bodyPr>
          <a:lstStyle/>
          <a:p>
            <a:pPr lvl="0" algn="l"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16574866" y="6118386"/>
            <a:ext cx="14760000" cy="24590214"/>
          </a:xfrm>
          <a:prstGeom prst="rect">
            <a:avLst/>
          </a:prstGeom>
          <a:solidFill>
            <a:schemeClr val="accent1">
              <a:lumMod val="20000"/>
              <a:lumOff val="80000"/>
              <a:alpha val="85100"/>
            </a:schemeClr>
          </a:solidFill>
          <a:ln>
            <a:noFill/>
            <a:prstDash val="sysDash"/>
          </a:ln>
        </p:spPr>
        <p:txBody>
          <a:bodyPr wrap="square" lIns="179999" tIns="179999" rIns="179999" bIns="179999">
            <a:noAutofit/>
          </a:bodyPr>
          <a:lstStyle/>
          <a:p>
            <a:pPr lvl="0" algn="l"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984529" y="7198519"/>
            <a:ext cx="14760000" cy="10756436"/>
          </a:xfrm>
          <a:prstGeom prst="rect">
            <a:avLst/>
          </a:prstGeom>
          <a:solidFill>
            <a:schemeClr val="accent1">
              <a:lumMod val="20000"/>
              <a:lumOff val="80000"/>
              <a:alpha val="85100"/>
            </a:schemeClr>
          </a:solidFill>
          <a:ln>
            <a:noFill/>
            <a:prstDash val="sysDash"/>
          </a:ln>
        </p:spPr>
        <p:txBody>
          <a:bodyPr wrap="square" lIns="179999" tIns="179999" rIns="179999" bIns="179999">
            <a:noAutofit/>
          </a:bodyPr>
          <a:lstStyle/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과학에서 탐구는 가장 핵심적인 활동 중 하나이다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그럼에도 불구하고 탐구 수업은 과학자의 탐구 형태와는 다른 확인 실험 형태의 수업이 가장 많이 활용되고 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따라서 확인 실험 이외의 과학 탐구 교육 연구가 얼마나 활발히 이루어지고 있는지 살펴볼 필요가 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하지만 아직까지 개방형 탐구 교육에 관한 동향 연구는 찾기 힘들다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본 연구에서는 개방형 탐구 교육에 관한 국내 연구의 방향성을 모색할 수 있도록 개방형 탐구 교육 연구 동향 파악을 하려 한다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개방형 탐구 교육은 학생들의 질문을 시작으로 하여 모든 탐구 과정을 학생 스스로 하는 것으로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과학자가 실제 행하는 탐구 과정과 거의 동일하게 진행된다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국내에서의 개방형 탐구 교육 현황은 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2007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개정 교육과정에서 </a:t>
            </a:r>
            <a:r>
              <a:rPr lang="ko-KR" altLang="en-US" sz="3600" dirty="0" err="1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자유탐구를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 포함하여 구성하도록 하여 일반 학생들에게 교육하고 있고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영재 학생들에게는 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2002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년부터 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R&amp;E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프로그램으로 진행 중이다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본 연구에서는 개방형 탐구 교육 연구 동향 파악을 위해 </a:t>
            </a:r>
            <a:r>
              <a:rPr lang="ko-KR" altLang="en-US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국내 연구들 </a:t>
            </a:r>
            <a:r>
              <a:rPr lang="en-US" altLang="ko-KR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110</a:t>
            </a:r>
            <a:r>
              <a:rPr lang="ko-KR" altLang="en-US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건을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연도별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 err="1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학회지별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 </a:t>
            </a:r>
            <a:r>
              <a:rPr lang="ko-KR" altLang="en-US" sz="3600" dirty="0" err="1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용어별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과목별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 err="1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연구대상별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연구방법별로 분류한 후 결과를 정리했다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 dirty="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endParaRPr lang="ko-KR" altLang="en-US" sz="3600" dirty="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984529" y="19440049"/>
            <a:ext cx="14760000" cy="15821701"/>
          </a:xfrm>
          <a:prstGeom prst="rect">
            <a:avLst/>
          </a:prstGeom>
          <a:solidFill>
            <a:schemeClr val="accent1">
              <a:lumMod val="20000"/>
              <a:lumOff val="80000"/>
              <a:alpha val="85100"/>
            </a:schemeClr>
          </a:solidFill>
          <a:ln>
            <a:noFill/>
            <a:prstDash val="sysDash"/>
          </a:ln>
        </p:spPr>
        <p:txBody>
          <a:bodyPr wrap="square" lIns="179999" tIns="179999" rIns="179999" bIns="179999">
            <a:noAutofit/>
          </a:bodyPr>
          <a:lstStyle/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연구를 위해 아래와 같이 연구 절차를 가짐</a:t>
            </a:r>
            <a:r>
              <a:rPr lang="en-US" altLang="ko-KR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lvl="0" algn="l"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lvl="0" algn="l"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아래와 같은 분석틀로 분류함</a:t>
            </a:r>
            <a:r>
              <a:rPr lang="en-US" altLang="ko-KR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en-US" altLang="ko-KR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lvl="0" algn="l">
              <a:defRPr lang="ko-KR" altLang="en-US"/>
            </a:pPr>
            <a:endParaRPr lang="ko-KR" altLang="en-US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buFont typeface="Wingdings" panose="05000000000000000000" pitchFamily="2" charset="2"/>
              <a:buChar char="ü"/>
              <a:defRPr lang="ko-KR" altLang="en-US"/>
            </a:pPr>
            <a:endParaRPr lang="ko-KR" altLang="en-US" sz="360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6574866" y="31636378"/>
            <a:ext cx="14760000" cy="10888145"/>
          </a:xfrm>
          <a:prstGeom prst="rect">
            <a:avLst/>
          </a:prstGeom>
          <a:solidFill>
            <a:schemeClr val="accent1">
              <a:lumMod val="20000"/>
              <a:lumOff val="80000"/>
              <a:alpha val="85100"/>
            </a:schemeClr>
          </a:solidFill>
          <a:ln>
            <a:noFill/>
            <a:prstDash val="sysDash"/>
          </a:ln>
        </p:spPr>
        <p:txBody>
          <a:bodyPr wrap="square" lIns="179999" tIns="179999" rIns="179999" bIns="179999">
            <a:noAutofit/>
          </a:bodyPr>
          <a:lstStyle/>
          <a:p>
            <a:pPr lvl="0" algn="l">
              <a:spcBef>
                <a:spcPts val="600"/>
              </a:spcBef>
              <a:spcAft>
                <a:spcPts val="600"/>
              </a:spcAft>
              <a:defRPr lang="ko-KR" altLang="en-US"/>
            </a:pPr>
            <a:endParaRPr lang="en-US" altLang="ko-KR" sz="3600" dirty="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국내에서 탐구와 관련한 많은 연구들은 꾸준하게 연구되고 있는 반면 개방형 탐구 교육은 교육과정에서 중요성을 언급 할 때만 증가하는 것으로 보이므로 지속적인 관심이 필요하다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 err="1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용어별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 분석 결과 개방형 탐구 등의 용어 보다 교육과정에서 언급한 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‘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자유탐구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’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등의 용어가 많이 쓰이는 것으로부터 관련 연구에 교육과정이 많은 영향을 미친다는 것을 알 수 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과학 과목 중에서는 생물이 가장 많이 연구되고 있고 다른 과목과의 편차가 크다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다른 과학 과목에서도 많은 </a:t>
            </a:r>
            <a:r>
              <a:rPr lang="ko-KR" altLang="en-US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관심이 필요하다</a:t>
            </a:r>
            <a:r>
              <a:rPr lang="en-US" altLang="ko-KR" sz="360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 </a:t>
            </a:r>
            <a:endParaRPr lang="en-US" altLang="ko-KR" sz="3600" dirty="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개방형 탐구 교육의 개방성으로 인해 과학 과목 뿐만 아니라 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STEAM,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인문사회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수학에 융합하려는 시도가 있었다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개방형 탐구의 원래 목적에 비추어 볼 때 다른 과목과의 활발한 융합에 의한 개방형 탐구 연구가 필요하다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</a:p>
          <a:p>
            <a:pPr marL="571500" lvl="0" indent="-5715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 lang="ko-KR" altLang="en-US"/>
            </a:pP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연구 대상에서 유독 일반 고등학생의 연구 논문 수가 적은데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이는 입시 위주의 교육과 연관이 있는 것으로 보인다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일반 고등학생이 개방형 탐구 교육의 목적을 달성하기 용이한 측면이 있으므로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, </a:t>
            </a:r>
            <a:r>
              <a:rPr lang="ko-KR" altLang="en-US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일반 고등학생에 대한 보다 활발한 개방형 탐구 교육 연구가 수행될 필요가 있다</a:t>
            </a:r>
            <a:r>
              <a:rPr lang="en-US" altLang="ko-KR" sz="3600" dirty="0">
                <a:latin typeface="나눔바른고딕" panose="020B0603020101020101" pitchFamily="50" charset="-127"/>
                <a:ea typeface="나눔바른고딕" panose="020B0603020101020101" pitchFamily="50" charset="-127"/>
                <a:cs typeface="Times New Roman"/>
              </a:rPr>
              <a:t>.</a:t>
            </a:r>
            <a:endParaRPr lang="ko-KR" altLang="en-US" sz="3600" dirty="0">
              <a:latin typeface="나눔바른고딕" panose="020B0603020101020101" pitchFamily="50" charset="-127"/>
              <a:ea typeface="나눔바른고딕" panose="020B0603020101020101" pitchFamily="50" charset="-127"/>
              <a:cs typeface="Times New Roman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C3B0FAB5-5914-4FCB-AFA6-90118D927438}"/>
              </a:ext>
            </a:extLst>
          </p:cNvPr>
          <p:cNvSpPr/>
          <p:nvPr/>
        </p:nvSpPr>
        <p:spPr>
          <a:xfrm>
            <a:off x="984349" y="35623024"/>
            <a:ext cx="14760000" cy="1080135"/>
          </a:xfrm>
          <a:prstGeom prst="rect">
            <a:avLst/>
          </a:prstGeom>
          <a:solidFill>
            <a:schemeClr val="accent1">
              <a:shade val="30000"/>
              <a:satMod val="1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l">
              <a:defRPr lang="ko-KR" altLang="en-US"/>
            </a:pPr>
            <a:r>
              <a:rPr lang="en-US" altLang="ko-KR" sz="4800" b="1">
                <a:solidFill>
                  <a:schemeClr val="bg1"/>
                </a:solidFill>
                <a:latin typeface="Times New Roman"/>
                <a:cs typeface="Times New Roman"/>
              </a:rPr>
              <a:t> Ⅲ. Result</a:t>
            </a:r>
            <a:endParaRPr lang="ko-KR" altLang="en-US" sz="48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55" name="모서리가 둥근 직사각형 154"/>
          <p:cNvSpPr/>
          <p:nvPr/>
        </p:nvSpPr>
        <p:spPr>
          <a:xfrm>
            <a:off x="984529" y="676114"/>
            <a:ext cx="30350340" cy="5082225"/>
          </a:xfrm>
          <a:prstGeom prst="roundRect">
            <a:avLst>
              <a:gd name="adj" fmla="val 7453"/>
            </a:avLst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kumimoji="0" lang="ko-KR" altLang="en-US" sz="8000" dirty="0">
                <a:solidFill>
                  <a:srgbClr val="000000"/>
                </a:solidFill>
              </a:rPr>
              <a:t>      국내 개방형 탐구 교육 연구 동향</a:t>
            </a:r>
            <a:endParaRPr kumimoji="0" lang="en-US" altLang="ko-KR" sz="8000" dirty="0">
              <a:solidFill>
                <a:srgbClr val="000000"/>
              </a:solidFill>
            </a:endParaRPr>
          </a:p>
          <a:p>
            <a:r>
              <a:rPr kumimoji="0" lang="en-US" altLang="ko-KR" sz="6600" dirty="0">
                <a:solidFill>
                  <a:srgbClr val="000000"/>
                </a:solidFill>
              </a:rPr>
              <a:t>      Domestic research trend about open inquiry education </a:t>
            </a:r>
          </a:p>
          <a:p>
            <a:endParaRPr kumimoji="0" lang="en-US" altLang="ko-KR" sz="3600" dirty="0">
              <a:solidFill>
                <a:srgbClr val="000000"/>
              </a:solidFill>
            </a:endParaRPr>
          </a:p>
          <a:p>
            <a:r>
              <a:rPr kumimoji="0" lang="ko-KR" altLang="en-US" sz="4800" dirty="0">
                <a:solidFill>
                  <a:srgbClr val="000000"/>
                </a:solidFill>
              </a:rPr>
              <a:t>              방용석</a:t>
            </a:r>
            <a:r>
              <a:rPr kumimoji="0" lang="en-US" altLang="ko-KR" sz="4800" baseline="30000" dirty="0">
                <a:solidFill>
                  <a:srgbClr val="000000"/>
                </a:solidFill>
              </a:rPr>
              <a:t>1</a:t>
            </a:r>
            <a:r>
              <a:rPr kumimoji="0" lang="en-US" altLang="ko-KR" sz="4800" dirty="0">
                <a:solidFill>
                  <a:srgbClr val="000000"/>
                </a:solidFill>
              </a:rPr>
              <a:t>, </a:t>
            </a:r>
            <a:r>
              <a:rPr kumimoji="0" lang="ko-KR" altLang="en-US" sz="4800" dirty="0" err="1">
                <a:solidFill>
                  <a:srgbClr val="000000"/>
                </a:solidFill>
              </a:rPr>
              <a:t>하상우</a:t>
            </a:r>
            <a:r>
              <a:rPr kumimoji="0" lang="en-US" altLang="ko-KR" sz="4800" baseline="30000" dirty="0">
                <a:solidFill>
                  <a:srgbClr val="000000"/>
                </a:solidFill>
              </a:rPr>
              <a:t>2</a:t>
            </a:r>
            <a:r>
              <a:rPr kumimoji="0" lang="en-US" altLang="ko-KR" sz="4800" dirty="0">
                <a:solidFill>
                  <a:srgbClr val="000000"/>
                </a:solidFill>
              </a:rPr>
              <a:t> (bang7556@knu.ac.kr</a:t>
            </a:r>
            <a:r>
              <a:rPr kumimoji="0" lang="en-US" altLang="ko-KR" sz="4800" baseline="30000" dirty="0">
                <a:solidFill>
                  <a:srgbClr val="000000"/>
                </a:solidFill>
              </a:rPr>
              <a:t>1</a:t>
            </a:r>
            <a:r>
              <a:rPr kumimoji="0" lang="en-US" altLang="ko-KR" sz="4800" dirty="0">
                <a:solidFill>
                  <a:srgbClr val="000000"/>
                </a:solidFill>
              </a:rPr>
              <a:t>, hswgcb@knu.ac.kr</a:t>
            </a:r>
            <a:r>
              <a:rPr kumimoji="0" lang="en-US" altLang="ko-KR" sz="4800" baseline="30000" dirty="0">
                <a:solidFill>
                  <a:srgbClr val="000000"/>
                </a:solidFill>
              </a:rPr>
              <a:t>2</a:t>
            </a:r>
            <a:r>
              <a:rPr kumimoji="0" lang="en-US" altLang="ko-KR" sz="4800" dirty="0">
                <a:solidFill>
                  <a:srgbClr val="000000"/>
                </a:solidFill>
              </a:rPr>
              <a:t>)</a:t>
            </a:r>
          </a:p>
          <a:p>
            <a:r>
              <a:rPr kumimoji="0" lang="ko-KR" altLang="en-US" sz="4800" i="1" dirty="0">
                <a:solidFill>
                  <a:srgbClr val="000000"/>
                </a:solidFill>
              </a:rPr>
              <a:t>              경북대학교 물리교육과</a:t>
            </a:r>
            <a:endParaRPr kumimoji="0" lang="en-US" altLang="ko-KR" sz="4800" i="1" dirty="0">
              <a:solidFill>
                <a:srgbClr val="000000"/>
              </a:solidFill>
            </a:endParaRPr>
          </a:p>
        </p:txBody>
      </p:sp>
      <p:pic>
        <p:nvPicPr>
          <p:cNvPr id="154" name="그림 153">
            <a:extLst>
              <a:ext uri="{FF2B5EF4-FFF2-40B4-BE49-F238E27FC236}">
                <a16:creationId xmlns:a16="http://schemas.microsoft.com/office/drawing/2014/main" id="{6F6EDCBC-07F1-4ACA-9AB2-6E86344E27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294" y="1433599"/>
            <a:ext cx="3600000" cy="3604650"/>
          </a:xfrm>
          <a:prstGeom prst="rect">
            <a:avLst/>
          </a:prstGeom>
        </p:spPr>
      </p:pic>
      <p:sp>
        <p:nvSpPr>
          <p:cNvPr id="157" name="직사각형 156"/>
          <p:cNvSpPr/>
          <p:nvPr/>
        </p:nvSpPr>
        <p:spPr>
          <a:xfrm>
            <a:off x="984529" y="6118384"/>
            <a:ext cx="14760000" cy="1080135"/>
          </a:xfrm>
          <a:prstGeom prst="rect">
            <a:avLst/>
          </a:prstGeom>
          <a:solidFill>
            <a:schemeClr val="accent1">
              <a:shade val="30000"/>
              <a:satMod val="1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l">
              <a:defRPr lang="ko-KR" altLang="en-US"/>
            </a:pPr>
            <a:r>
              <a:rPr lang="en-US" altLang="ko-KR" sz="4800" b="1">
                <a:solidFill>
                  <a:schemeClr val="bg1"/>
                </a:solidFill>
                <a:latin typeface="Times New Roman"/>
                <a:cs typeface="Times New Roman"/>
              </a:rPr>
              <a:t> Ⅰ. Introduction</a:t>
            </a:r>
            <a:endParaRPr lang="ko-KR" altLang="en-US" sz="48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165" name="직사각형 164"/>
          <p:cNvSpPr/>
          <p:nvPr/>
        </p:nvSpPr>
        <p:spPr>
          <a:xfrm>
            <a:off x="984529" y="18359914"/>
            <a:ext cx="14760000" cy="1080135"/>
          </a:xfrm>
          <a:prstGeom prst="rect">
            <a:avLst/>
          </a:prstGeom>
          <a:solidFill>
            <a:schemeClr val="accent1">
              <a:shade val="30000"/>
              <a:satMod val="1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l">
              <a:defRPr lang="ko-KR" altLang="en-US"/>
            </a:pPr>
            <a:r>
              <a:rPr lang="en-US" altLang="ko-KR" sz="4800" b="1">
                <a:solidFill>
                  <a:schemeClr val="bg1"/>
                </a:solidFill>
                <a:latin typeface="Times New Roman"/>
                <a:cs typeface="Times New Roman"/>
              </a:rPr>
              <a:t> Ⅱ. Research Method</a:t>
            </a:r>
            <a:endParaRPr lang="ko-KR" altLang="en-US" sz="48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221" name="직사각형 220"/>
          <p:cNvSpPr/>
          <p:nvPr/>
        </p:nvSpPr>
        <p:spPr>
          <a:xfrm>
            <a:off x="16574866" y="31020483"/>
            <a:ext cx="14760000" cy="1080135"/>
          </a:xfrm>
          <a:prstGeom prst="rect">
            <a:avLst/>
          </a:prstGeom>
          <a:solidFill>
            <a:schemeClr val="accent1">
              <a:shade val="30000"/>
              <a:satMod val="1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l">
              <a:defRPr lang="ko-KR" altLang="en-US"/>
            </a:pPr>
            <a:r>
              <a:rPr lang="en-US" altLang="ko-KR" sz="4800" b="1">
                <a:solidFill>
                  <a:schemeClr val="bg1"/>
                </a:solidFill>
                <a:latin typeface="Times New Roman"/>
                <a:cs typeface="Times New Roman"/>
              </a:rPr>
              <a:t> Ⅳ. Conclusion</a:t>
            </a:r>
            <a:endParaRPr lang="ko-KR" altLang="en-US" sz="4800" b="1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8A4F3A9E-167E-4070-B174-79397CCC606A}"/>
              </a:ext>
            </a:extLst>
          </p:cNvPr>
          <p:cNvGrpSpPr/>
          <p:nvPr/>
        </p:nvGrpSpPr>
        <p:grpSpPr>
          <a:xfrm>
            <a:off x="1437799" y="20520184"/>
            <a:ext cx="13728903" cy="6853535"/>
            <a:chOff x="442453" y="442451"/>
            <a:chExt cx="8524568" cy="3868642"/>
          </a:xfrm>
        </p:grpSpPr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2621BA48-2A9F-4D71-AAF1-9EC7CABF8C1E}"/>
                </a:ext>
              </a:extLst>
            </p:cNvPr>
            <p:cNvSpPr/>
            <p:nvPr/>
          </p:nvSpPr>
          <p:spPr>
            <a:xfrm>
              <a:off x="1103507" y="1292795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800"/>
                <a:t>1. </a:t>
              </a:r>
              <a:r>
                <a:rPr lang="ko-KR" altLang="en-US" sz="2800"/>
                <a:t>기초</a:t>
              </a:r>
              <a:br>
                <a:rPr lang="en-US" altLang="ko-KR" sz="2800"/>
              </a:br>
              <a:r>
                <a:rPr lang="ko-KR" altLang="en-US" sz="2800"/>
                <a:t>연구</a:t>
              </a:r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E638B39B-BC72-4CC6-92E0-BF8BCEBE9C13}"/>
                </a:ext>
              </a:extLst>
            </p:cNvPr>
            <p:cNvSpPr/>
            <p:nvPr/>
          </p:nvSpPr>
          <p:spPr>
            <a:xfrm>
              <a:off x="3132491" y="1292795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선행 연구</a:t>
              </a:r>
              <a:endParaRPr lang="en-US" altLang="ko-KR" sz="2800"/>
            </a:p>
            <a:p>
              <a:pPr algn="ctr"/>
              <a:r>
                <a:rPr lang="ko-KR" altLang="en-US" sz="2800"/>
                <a:t>탐색</a:t>
              </a: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DE51DB43-46CD-423D-BDA8-856536C9F9E3}"/>
                </a:ext>
              </a:extLst>
            </p:cNvPr>
            <p:cNvSpPr/>
            <p:nvPr/>
          </p:nvSpPr>
          <p:spPr>
            <a:xfrm>
              <a:off x="1103507" y="2337210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800"/>
                <a:t>2. </a:t>
              </a:r>
              <a:r>
                <a:rPr lang="ko-KR" altLang="en-US" sz="2800"/>
                <a:t>연구</a:t>
              </a:r>
              <a:br>
                <a:rPr lang="en-US" altLang="ko-KR" sz="2800"/>
              </a:br>
              <a:r>
                <a:rPr lang="ko-KR" altLang="en-US" sz="2800"/>
                <a:t>논문 선정</a:t>
              </a:r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4A4D65EC-F8D1-4E7C-A50B-04F06B3445D3}"/>
                </a:ext>
              </a:extLst>
            </p:cNvPr>
            <p:cNvSpPr/>
            <p:nvPr/>
          </p:nvSpPr>
          <p:spPr>
            <a:xfrm>
              <a:off x="3129705" y="2337210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분석틀</a:t>
              </a:r>
              <a:br>
                <a:rPr lang="en-US" altLang="ko-KR" sz="2800"/>
              </a:br>
              <a:r>
                <a:rPr lang="ko-KR" altLang="en-US" sz="2800"/>
                <a:t>개발</a:t>
              </a:r>
              <a:endParaRPr lang="en-US" altLang="ko-KR" sz="2800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F4EAB1B0-44A6-4C5A-947E-FFBE62E097E0}"/>
                </a:ext>
              </a:extLst>
            </p:cNvPr>
            <p:cNvSpPr/>
            <p:nvPr/>
          </p:nvSpPr>
          <p:spPr>
            <a:xfrm>
              <a:off x="1103507" y="3395331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2800"/>
                <a:t>3. </a:t>
              </a:r>
              <a:r>
                <a:rPr lang="ko-KR" altLang="en-US" sz="2800"/>
                <a:t>논문</a:t>
              </a:r>
              <a:br>
                <a:rPr lang="en-US" altLang="ko-KR" sz="2800"/>
              </a:br>
              <a:r>
                <a:rPr lang="ko-KR" altLang="en-US" sz="2800"/>
                <a:t>분석</a:t>
              </a:r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549A1717-F59C-46CC-9462-A4D6264ABC16}"/>
                </a:ext>
              </a:extLst>
            </p:cNvPr>
            <p:cNvSpPr/>
            <p:nvPr/>
          </p:nvSpPr>
          <p:spPr>
            <a:xfrm>
              <a:off x="3129705" y="3395331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데이터</a:t>
              </a:r>
              <a:br>
                <a:rPr lang="en-US" altLang="ko-KR" sz="2800"/>
              </a:br>
              <a:r>
                <a:rPr lang="ko-KR" altLang="en-US" sz="2800"/>
                <a:t>검증</a:t>
              </a:r>
              <a:endParaRPr lang="en-US" altLang="ko-KR" sz="2800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2729DEFD-C35D-4DE2-BF42-174D187BB8E1}"/>
                </a:ext>
              </a:extLst>
            </p:cNvPr>
            <p:cNvSpPr/>
            <p:nvPr/>
          </p:nvSpPr>
          <p:spPr>
            <a:xfrm>
              <a:off x="5161473" y="1292795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검색</a:t>
              </a:r>
              <a:r>
                <a:rPr lang="en-US" altLang="ko-KR" sz="2800"/>
                <a:t> </a:t>
              </a:r>
              <a:r>
                <a:rPr lang="ko-KR" altLang="en-US" sz="2800"/>
                <a:t>키워드 선정</a:t>
              </a:r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56B7151D-C73B-477A-BA5D-EE9F3F8FC332}"/>
                </a:ext>
              </a:extLst>
            </p:cNvPr>
            <p:cNvSpPr/>
            <p:nvPr/>
          </p:nvSpPr>
          <p:spPr>
            <a:xfrm>
              <a:off x="7190456" y="1292795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논문 검색</a:t>
              </a:r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6B3638B7-6DB5-4539-A401-95C33D851C4A}"/>
                </a:ext>
              </a:extLst>
            </p:cNvPr>
            <p:cNvSpPr/>
            <p:nvPr/>
          </p:nvSpPr>
          <p:spPr>
            <a:xfrm>
              <a:off x="5155904" y="2337210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예비 코딩</a:t>
              </a:r>
              <a:endParaRPr lang="en-US" altLang="ko-KR" sz="2800"/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B8649A6B-402C-4141-B86C-21F29FB0297A}"/>
                </a:ext>
              </a:extLst>
            </p:cNvPr>
            <p:cNvSpPr/>
            <p:nvPr/>
          </p:nvSpPr>
          <p:spPr>
            <a:xfrm>
              <a:off x="7190456" y="2337210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분석틀</a:t>
              </a:r>
              <a:br>
                <a:rPr lang="en-US" altLang="ko-KR" sz="2800"/>
              </a:br>
              <a:r>
                <a:rPr lang="ko-KR" altLang="en-US" sz="2800"/>
                <a:t>수정 보완</a:t>
              </a:r>
              <a:endParaRPr lang="en-US" altLang="ko-KR" sz="2800"/>
            </a:p>
          </p:txBody>
        </p:sp>
        <p:sp>
          <p:nvSpPr>
            <p:cNvPr id="63" name="직사각형 62">
              <a:extLst>
                <a:ext uri="{FF2B5EF4-FFF2-40B4-BE49-F238E27FC236}">
                  <a16:creationId xmlns:a16="http://schemas.microsoft.com/office/drawing/2014/main" id="{00F6F822-5F52-4BBC-A746-4DF278C4D9D2}"/>
                </a:ext>
              </a:extLst>
            </p:cNvPr>
            <p:cNvSpPr/>
            <p:nvPr/>
          </p:nvSpPr>
          <p:spPr>
            <a:xfrm>
              <a:off x="5155904" y="3395331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분석 결과</a:t>
              </a:r>
              <a:endParaRPr lang="en-US" altLang="ko-KR" sz="2800"/>
            </a:p>
            <a:p>
              <a:pPr algn="ctr"/>
              <a:r>
                <a:rPr lang="ko-KR" altLang="en-US" sz="2800"/>
                <a:t>처리</a:t>
              </a:r>
              <a:endParaRPr lang="en-US" altLang="ko-KR" sz="2800"/>
            </a:p>
          </p:txBody>
        </p:sp>
        <p:sp>
          <p:nvSpPr>
            <p:cNvPr id="64" name="직사각형 63">
              <a:extLst>
                <a:ext uri="{FF2B5EF4-FFF2-40B4-BE49-F238E27FC236}">
                  <a16:creationId xmlns:a16="http://schemas.microsoft.com/office/drawing/2014/main" id="{AAC61A7E-2089-4626-9238-6B35040963F5}"/>
                </a:ext>
              </a:extLst>
            </p:cNvPr>
            <p:cNvSpPr/>
            <p:nvPr/>
          </p:nvSpPr>
          <p:spPr>
            <a:xfrm>
              <a:off x="7190456" y="3395331"/>
              <a:ext cx="1190083" cy="576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2800"/>
                <a:t>결론 도출</a:t>
              </a:r>
              <a:endParaRPr lang="en-US" altLang="ko-KR" sz="2800"/>
            </a:p>
          </p:txBody>
        </p:sp>
        <p:sp>
          <p:nvSpPr>
            <p:cNvPr id="65" name="화살표: 아래쪽 64">
              <a:extLst>
                <a:ext uri="{FF2B5EF4-FFF2-40B4-BE49-F238E27FC236}">
                  <a16:creationId xmlns:a16="http://schemas.microsoft.com/office/drawing/2014/main" id="{503BD379-FE26-496D-924E-4A3859AFDB09}"/>
                </a:ext>
              </a:extLst>
            </p:cNvPr>
            <p:cNvSpPr/>
            <p:nvPr/>
          </p:nvSpPr>
          <p:spPr>
            <a:xfrm>
              <a:off x="1584249" y="1901166"/>
              <a:ext cx="228599" cy="422059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5400"/>
            </a:p>
          </p:txBody>
        </p:sp>
        <p:sp>
          <p:nvSpPr>
            <p:cNvPr id="66" name="화살표: 아래쪽 65">
              <a:extLst>
                <a:ext uri="{FF2B5EF4-FFF2-40B4-BE49-F238E27FC236}">
                  <a16:creationId xmlns:a16="http://schemas.microsoft.com/office/drawing/2014/main" id="{4F8E4DAA-3225-49F6-8777-D073774DA628}"/>
                </a:ext>
              </a:extLst>
            </p:cNvPr>
            <p:cNvSpPr/>
            <p:nvPr/>
          </p:nvSpPr>
          <p:spPr>
            <a:xfrm>
              <a:off x="1584248" y="2950649"/>
              <a:ext cx="228599" cy="422059"/>
            </a:xfrm>
            <a:prstGeom prst="down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5400"/>
            </a:p>
          </p:txBody>
        </p:sp>
        <p:cxnSp>
          <p:nvCxnSpPr>
            <p:cNvPr id="67" name="직선 화살표 연결선 66">
              <a:extLst>
                <a:ext uri="{FF2B5EF4-FFF2-40B4-BE49-F238E27FC236}">
                  <a16:creationId xmlns:a16="http://schemas.microsoft.com/office/drawing/2014/main" id="{D2C04C7D-2793-47F1-9ABC-8BE8812FC81F}"/>
                </a:ext>
              </a:extLst>
            </p:cNvPr>
            <p:cNvCxnSpPr>
              <a:cxnSpLocks/>
              <a:stCxn id="53" idx="3"/>
              <a:endCxn id="54" idx="1"/>
            </p:cNvCxnSpPr>
            <p:nvPr/>
          </p:nvCxnSpPr>
          <p:spPr>
            <a:xfrm>
              <a:off x="2293590" y="1580961"/>
              <a:ext cx="8389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AA1CFD90-7E37-424C-8D25-B91A6179A5E3}"/>
                </a:ext>
              </a:extLst>
            </p:cNvPr>
            <p:cNvCxnSpPr>
              <a:cxnSpLocks/>
              <a:stCxn id="54" idx="3"/>
              <a:endCxn id="59" idx="1"/>
            </p:cNvCxnSpPr>
            <p:nvPr/>
          </p:nvCxnSpPr>
          <p:spPr>
            <a:xfrm>
              <a:off x="4322574" y="1580961"/>
              <a:ext cx="83889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직선 화살표 연결선 68">
              <a:extLst>
                <a:ext uri="{FF2B5EF4-FFF2-40B4-BE49-F238E27FC236}">
                  <a16:creationId xmlns:a16="http://schemas.microsoft.com/office/drawing/2014/main" id="{261E88D3-1D44-40B2-BE82-9838B3820E53}"/>
                </a:ext>
              </a:extLst>
            </p:cNvPr>
            <p:cNvCxnSpPr>
              <a:cxnSpLocks/>
              <a:stCxn id="59" idx="3"/>
              <a:endCxn id="60" idx="1"/>
            </p:cNvCxnSpPr>
            <p:nvPr/>
          </p:nvCxnSpPr>
          <p:spPr>
            <a:xfrm>
              <a:off x="6351556" y="1580961"/>
              <a:ext cx="8389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A8151BE0-6DEF-4F43-BC27-F732758EBF52}"/>
                </a:ext>
              </a:extLst>
            </p:cNvPr>
            <p:cNvCxnSpPr>
              <a:cxnSpLocks/>
              <a:stCxn id="55" idx="3"/>
              <a:endCxn id="56" idx="1"/>
            </p:cNvCxnSpPr>
            <p:nvPr/>
          </p:nvCxnSpPr>
          <p:spPr>
            <a:xfrm>
              <a:off x="2293590" y="2625376"/>
              <a:ext cx="8361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935834DF-6642-4459-9E5A-303B66BE2375}"/>
                </a:ext>
              </a:extLst>
            </p:cNvPr>
            <p:cNvCxnSpPr>
              <a:cxnSpLocks/>
              <a:stCxn id="56" idx="3"/>
              <a:endCxn id="61" idx="1"/>
            </p:cNvCxnSpPr>
            <p:nvPr/>
          </p:nvCxnSpPr>
          <p:spPr>
            <a:xfrm>
              <a:off x="4319788" y="2625376"/>
              <a:ext cx="8361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31E5EE2A-2A1F-49AB-89A2-0235BFA0EAD8}"/>
                </a:ext>
              </a:extLst>
            </p:cNvPr>
            <p:cNvCxnSpPr>
              <a:cxnSpLocks/>
              <a:endCxn id="62" idx="1"/>
            </p:cNvCxnSpPr>
            <p:nvPr/>
          </p:nvCxnSpPr>
          <p:spPr>
            <a:xfrm>
              <a:off x="6351556" y="2625376"/>
              <a:ext cx="8389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직선 화살표 연결선 72">
              <a:extLst>
                <a:ext uri="{FF2B5EF4-FFF2-40B4-BE49-F238E27FC236}">
                  <a16:creationId xmlns:a16="http://schemas.microsoft.com/office/drawing/2014/main" id="{EE1AE882-6A63-4A8F-95CF-719C3737445D}"/>
                </a:ext>
              </a:extLst>
            </p:cNvPr>
            <p:cNvCxnSpPr>
              <a:cxnSpLocks/>
              <a:stCxn id="57" idx="3"/>
              <a:endCxn id="58" idx="1"/>
            </p:cNvCxnSpPr>
            <p:nvPr/>
          </p:nvCxnSpPr>
          <p:spPr>
            <a:xfrm>
              <a:off x="2293590" y="3683497"/>
              <a:ext cx="83611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직선 화살표 연결선 73">
              <a:extLst>
                <a:ext uri="{FF2B5EF4-FFF2-40B4-BE49-F238E27FC236}">
                  <a16:creationId xmlns:a16="http://schemas.microsoft.com/office/drawing/2014/main" id="{7E849AB9-A6AF-4D91-924E-F71BB5162D70}"/>
                </a:ext>
              </a:extLst>
            </p:cNvPr>
            <p:cNvCxnSpPr>
              <a:cxnSpLocks/>
              <a:stCxn id="58" idx="3"/>
              <a:endCxn id="63" idx="1"/>
            </p:cNvCxnSpPr>
            <p:nvPr/>
          </p:nvCxnSpPr>
          <p:spPr>
            <a:xfrm>
              <a:off x="4319788" y="3683497"/>
              <a:ext cx="836116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id="{AB8BC805-33ED-4D61-9746-6EE9D468B4E5}"/>
                </a:ext>
              </a:extLst>
            </p:cNvPr>
            <p:cNvCxnSpPr>
              <a:cxnSpLocks/>
              <a:stCxn id="63" idx="3"/>
              <a:endCxn id="64" idx="1"/>
            </p:cNvCxnSpPr>
            <p:nvPr/>
          </p:nvCxnSpPr>
          <p:spPr>
            <a:xfrm>
              <a:off x="6345987" y="3683497"/>
              <a:ext cx="84446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6" name="사각형: 둥근 모서리 75">
              <a:extLst>
                <a:ext uri="{FF2B5EF4-FFF2-40B4-BE49-F238E27FC236}">
                  <a16:creationId xmlns:a16="http://schemas.microsoft.com/office/drawing/2014/main" id="{D8103067-4378-40D1-B871-6CFB89E2053C}"/>
                </a:ext>
              </a:extLst>
            </p:cNvPr>
            <p:cNvSpPr/>
            <p:nvPr/>
          </p:nvSpPr>
          <p:spPr>
            <a:xfrm>
              <a:off x="442453" y="442451"/>
              <a:ext cx="8524568" cy="3868642"/>
            </a:xfrm>
            <a:prstGeom prst="roundRect">
              <a:avLst>
                <a:gd name="adj" fmla="val 2257"/>
              </a:avLst>
            </a:prstGeom>
            <a:noFill/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5400"/>
            </a:p>
          </p:txBody>
        </p:sp>
        <p:sp>
          <p:nvSpPr>
            <p:cNvPr id="77" name="직사각형 76">
              <a:extLst>
                <a:ext uri="{FF2B5EF4-FFF2-40B4-BE49-F238E27FC236}">
                  <a16:creationId xmlns:a16="http://schemas.microsoft.com/office/drawing/2014/main" id="{5A36A7E9-ED83-42B6-9B69-BEE925F80E69}"/>
                </a:ext>
              </a:extLst>
            </p:cNvPr>
            <p:cNvSpPr/>
            <p:nvPr/>
          </p:nvSpPr>
          <p:spPr>
            <a:xfrm>
              <a:off x="716978" y="619117"/>
              <a:ext cx="1742400" cy="41639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4400" b="1">
                  <a:solidFill>
                    <a:schemeClr val="bg1"/>
                  </a:solidFill>
                </a:rPr>
                <a:t>연구 절차</a:t>
              </a:r>
            </a:p>
          </p:txBody>
        </p:sp>
      </p:grp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780EBCAA-A5A9-4B7A-8E74-DEA0B4FF3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309022"/>
              </p:ext>
            </p:extLst>
          </p:nvPr>
        </p:nvGraphicFramePr>
        <p:xfrm>
          <a:off x="1938919" y="29845775"/>
          <a:ext cx="12867682" cy="41354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3104">
                  <a:extLst>
                    <a:ext uri="{9D8B030D-6E8A-4147-A177-3AD203B41FA5}">
                      <a16:colId xmlns:a16="http://schemas.microsoft.com/office/drawing/2014/main" val="3032530010"/>
                    </a:ext>
                  </a:extLst>
                </a:gridCol>
                <a:gridCol w="1906271">
                  <a:extLst>
                    <a:ext uri="{9D8B030D-6E8A-4147-A177-3AD203B41FA5}">
                      <a16:colId xmlns:a16="http://schemas.microsoft.com/office/drawing/2014/main" val="3283997406"/>
                    </a:ext>
                  </a:extLst>
                </a:gridCol>
                <a:gridCol w="9408307">
                  <a:extLst>
                    <a:ext uri="{9D8B030D-6E8A-4147-A177-3AD203B41FA5}">
                      <a16:colId xmlns:a16="http://schemas.microsoft.com/office/drawing/2014/main" val="3697851568"/>
                    </a:ext>
                  </a:extLst>
                </a:gridCol>
              </a:tblGrid>
              <a:tr h="57637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영역</a:t>
                      </a:r>
                      <a:endParaRPr lang="ko-KR" altLang="en-US" sz="32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내용</a:t>
                      </a:r>
                      <a:endParaRPr lang="ko-KR" altLang="en-US" sz="3200" b="1" i="0" u="none" strike="noStrike"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274975"/>
                  </a:ext>
                </a:extLst>
              </a:tr>
              <a:tr h="57637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연도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ko-KR" sz="3200" u="none" strike="noStrike">
                          <a:effectLst/>
                        </a:rPr>
                        <a:t>2000</a:t>
                      </a:r>
                      <a:r>
                        <a:rPr lang="ko-KR" altLang="en-US" sz="3200" u="none" strike="noStrike">
                          <a:effectLst/>
                        </a:rPr>
                        <a:t>년</a:t>
                      </a:r>
                      <a:r>
                        <a:rPr lang="en-US" altLang="ko-KR" sz="3200" u="none" strike="noStrike">
                          <a:effectLst/>
                        </a:rPr>
                        <a:t>~2020</a:t>
                      </a:r>
                      <a:r>
                        <a:rPr lang="ko-KR" altLang="en-US" sz="3200" u="none" strike="noStrike">
                          <a:effectLst/>
                        </a:rPr>
                        <a:t>년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854591"/>
                  </a:ext>
                </a:extLst>
              </a:tr>
              <a:tr h="603721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용어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ko-KR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R&amp;E,</a:t>
                      </a:r>
                      <a:r>
                        <a:rPr lang="ko-KR" alt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개방적 탐구</a:t>
                      </a:r>
                      <a:r>
                        <a:rPr lang="en-US" altLang="ko-KR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개방형 탐구</a:t>
                      </a:r>
                      <a:r>
                        <a:rPr lang="en-US" altLang="ko-KR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자기주도적 탐구</a:t>
                      </a:r>
                      <a:r>
                        <a:rPr lang="en-US" altLang="ko-KR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자유탐구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590328"/>
                  </a:ext>
                </a:extLst>
              </a:tr>
              <a:tr h="64984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과목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 dirty="0" err="1">
                          <a:effectLst/>
                        </a:rPr>
                        <a:t>통합과학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물리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화학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생물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지구과학</a:t>
                      </a:r>
                      <a:r>
                        <a:rPr lang="en-US" altLang="ko-KR" sz="3200" u="none" strike="noStrike" dirty="0">
                          <a:effectLst/>
                        </a:rPr>
                        <a:t>, STEAM, </a:t>
                      </a:r>
                      <a:r>
                        <a:rPr lang="ko-KR" altLang="en-US" sz="3200" u="none" strike="noStrike" dirty="0">
                          <a:effectLst/>
                        </a:rPr>
                        <a:t>인문사회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수학</a:t>
                      </a:r>
                      <a:endParaRPr lang="ko-KR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12277"/>
                  </a:ext>
                </a:extLst>
              </a:tr>
              <a:tr h="57637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ko-KR" altLang="en-US" sz="3200" u="none" strike="noStrike">
                          <a:effectLst/>
                        </a:rPr>
                        <a:t>연구</a:t>
                      </a:r>
                      <a:br>
                        <a:rPr lang="en-US" altLang="ko-KR" sz="3200" u="none" strike="noStrike">
                          <a:effectLst/>
                        </a:rPr>
                      </a:br>
                      <a:r>
                        <a:rPr lang="ko-KR" altLang="en-US" sz="3200" u="none" strike="noStrike">
                          <a:effectLst/>
                        </a:rPr>
                        <a:t>대상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>
                          <a:effectLst/>
                        </a:rPr>
                        <a:t>초중고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>
                          <a:effectLst/>
                        </a:rPr>
                        <a:t>초등학생</a:t>
                      </a:r>
                      <a:r>
                        <a:rPr lang="en-US" altLang="ko-KR" sz="3200" u="none" strike="noStrike">
                          <a:effectLst/>
                        </a:rPr>
                        <a:t>, </a:t>
                      </a:r>
                      <a:r>
                        <a:rPr lang="ko-KR" altLang="en-US" sz="3200" u="none" strike="noStrike">
                          <a:effectLst/>
                        </a:rPr>
                        <a:t>중학생</a:t>
                      </a:r>
                      <a:r>
                        <a:rPr lang="en-US" altLang="ko-KR" sz="3200" u="none" strike="noStrike">
                          <a:effectLst/>
                        </a:rPr>
                        <a:t>, </a:t>
                      </a:r>
                      <a:r>
                        <a:rPr lang="ko-KR" altLang="en-US" sz="3200" u="none" strike="noStrike">
                          <a:effectLst/>
                        </a:rPr>
                        <a:t>고등학생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90466"/>
                  </a:ext>
                </a:extLst>
              </a:tr>
              <a:tr h="576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>
                          <a:effectLst/>
                        </a:rPr>
                        <a:t>성취도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>
                          <a:effectLst/>
                        </a:rPr>
                        <a:t>일반</a:t>
                      </a:r>
                      <a:r>
                        <a:rPr lang="en-US" altLang="ko-KR" sz="3200" u="none" strike="noStrike">
                          <a:effectLst/>
                        </a:rPr>
                        <a:t>, </a:t>
                      </a:r>
                      <a:r>
                        <a:rPr lang="ko-KR" altLang="en-US" sz="3200" u="none" strike="noStrike">
                          <a:effectLst/>
                        </a:rPr>
                        <a:t>영재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903361"/>
                  </a:ext>
                </a:extLst>
              </a:tr>
              <a:tr h="5763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>
                          <a:effectLst/>
                        </a:rPr>
                        <a:t>기타</a:t>
                      </a:r>
                      <a:endParaRPr lang="ko-KR" altLang="en-US" sz="32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200" u="none" strike="noStrike" dirty="0">
                          <a:effectLst/>
                        </a:rPr>
                        <a:t>대학생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교사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학습방법</a:t>
                      </a:r>
                      <a:r>
                        <a:rPr lang="en-US" altLang="ko-KR" sz="3200" u="none" strike="noStrike" dirty="0">
                          <a:effectLst/>
                        </a:rPr>
                        <a:t>, </a:t>
                      </a:r>
                      <a:r>
                        <a:rPr lang="ko-KR" altLang="en-US" sz="3200" u="none" strike="noStrike" dirty="0">
                          <a:effectLst/>
                        </a:rPr>
                        <a:t>문헌</a:t>
                      </a:r>
                      <a:endParaRPr lang="ko-KR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5251"/>
                  </a:ext>
                </a:extLst>
              </a:tr>
            </a:tbl>
          </a:graphicData>
        </a:graphic>
      </p:graphicFrame>
      <p:sp>
        <p:nvSpPr>
          <p:cNvPr id="79" name="사각형: 둥근 모서리 78">
            <a:extLst>
              <a:ext uri="{FF2B5EF4-FFF2-40B4-BE49-F238E27FC236}">
                <a16:creationId xmlns:a16="http://schemas.microsoft.com/office/drawing/2014/main" id="{9EF48370-DDAF-4200-BAAA-44482FDD66E3}"/>
              </a:ext>
            </a:extLst>
          </p:cNvPr>
          <p:cNvSpPr/>
          <p:nvPr/>
        </p:nvSpPr>
        <p:spPr>
          <a:xfrm>
            <a:off x="1462250" y="28658731"/>
            <a:ext cx="13728903" cy="5903208"/>
          </a:xfrm>
          <a:prstGeom prst="roundRect">
            <a:avLst>
              <a:gd name="adj" fmla="val 2333"/>
            </a:avLst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5400"/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902A3AEC-99E1-45FA-BD57-757351789B4B}"/>
              </a:ext>
            </a:extLst>
          </p:cNvPr>
          <p:cNvSpPr/>
          <p:nvPr/>
        </p:nvSpPr>
        <p:spPr>
          <a:xfrm>
            <a:off x="1843023" y="28924572"/>
            <a:ext cx="2806153" cy="737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400" b="1">
                <a:solidFill>
                  <a:schemeClr val="bg1"/>
                </a:solidFill>
              </a:rPr>
              <a:t>분석틀</a:t>
            </a:r>
            <a:endParaRPr lang="en-US" altLang="ko-KR" sz="4400" b="1">
              <a:solidFill>
                <a:schemeClr val="bg1"/>
              </a:solidFill>
            </a:endParaRPr>
          </a:p>
        </p:txBody>
      </p:sp>
      <p:sp>
        <p:nvSpPr>
          <p:cNvPr id="81" name="모서리가 둥근 직사각형 202">
            <a:extLst>
              <a:ext uri="{FF2B5EF4-FFF2-40B4-BE49-F238E27FC236}">
                <a16:creationId xmlns:a16="http://schemas.microsoft.com/office/drawing/2014/main" id="{2AB2DEC8-5876-4F83-9129-BB98611EF659}"/>
              </a:ext>
            </a:extLst>
          </p:cNvPr>
          <p:cNvSpPr/>
          <p:nvPr/>
        </p:nvSpPr>
        <p:spPr>
          <a:xfrm>
            <a:off x="1342553" y="37041757"/>
            <a:ext cx="14079851" cy="5145688"/>
          </a:xfrm>
          <a:prstGeom prst="roundRect">
            <a:avLst>
              <a:gd name="adj" fmla="val 2892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/>
            </a:pPr>
            <a:endParaRPr lang="ko-KR" altLang="en-US" sz="5452"/>
          </a:p>
        </p:txBody>
      </p:sp>
      <p:sp>
        <p:nvSpPr>
          <p:cNvPr id="82" name="직사각형 81">
            <a:extLst>
              <a:ext uri="{FF2B5EF4-FFF2-40B4-BE49-F238E27FC236}">
                <a16:creationId xmlns:a16="http://schemas.microsoft.com/office/drawing/2014/main" id="{41B49F75-DBF1-470A-9A72-E953587C4390}"/>
              </a:ext>
            </a:extLst>
          </p:cNvPr>
          <p:cNvSpPr/>
          <p:nvPr/>
        </p:nvSpPr>
        <p:spPr>
          <a:xfrm>
            <a:off x="2062643" y="37162721"/>
            <a:ext cx="2806153" cy="737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b="1">
                <a:solidFill>
                  <a:schemeClr val="bg1"/>
                </a:solidFill>
              </a:rPr>
              <a:t>1. </a:t>
            </a:r>
            <a:r>
              <a:rPr lang="ko-KR" altLang="en-US" sz="4400" b="1">
                <a:solidFill>
                  <a:schemeClr val="bg1"/>
                </a:solidFill>
              </a:rPr>
              <a:t>연도별</a:t>
            </a:r>
          </a:p>
        </p:txBody>
      </p:sp>
      <p:sp>
        <p:nvSpPr>
          <p:cNvPr id="84" name="모서리가 둥근 직사각형 202">
            <a:extLst>
              <a:ext uri="{FF2B5EF4-FFF2-40B4-BE49-F238E27FC236}">
                <a16:creationId xmlns:a16="http://schemas.microsoft.com/office/drawing/2014/main" id="{61827E8B-A009-481F-87EE-0BB0964DDCE7}"/>
              </a:ext>
            </a:extLst>
          </p:cNvPr>
          <p:cNvSpPr/>
          <p:nvPr/>
        </p:nvSpPr>
        <p:spPr>
          <a:xfrm>
            <a:off x="16919734" y="10316486"/>
            <a:ext cx="14079851" cy="5951156"/>
          </a:xfrm>
          <a:prstGeom prst="roundRect">
            <a:avLst>
              <a:gd name="adj" fmla="val 2892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/>
            </a:pPr>
            <a:endParaRPr lang="ko-KR" altLang="en-US" sz="5452"/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ECFD903D-F964-4CDE-BEC0-B1D205B3429D}"/>
              </a:ext>
            </a:extLst>
          </p:cNvPr>
          <p:cNvSpPr/>
          <p:nvPr/>
        </p:nvSpPr>
        <p:spPr>
          <a:xfrm>
            <a:off x="17639824" y="10444435"/>
            <a:ext cx="2806153" cy="737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b="1">
                <a:solidFill>
                  <a:schemeClr val="bg1"/>
                </a:solidFill>
              </a:rPr>
              <a:t>2. </a:t>
            </a:r>
            <a:r>
              <a:rPr lang="ko-KR" altLang="en-US" sz="4400" b="1" err="1">
                <a:solidFill>
                  <a:schemeClr val="bg1"/>
                </a:solidFill>
              </a:rPr>
              <a:t>용어별</a:t>
            </a:r>
            <a:endParaRPr lang="ko-KR" altLang="en-US" sz="4400" b="1">
              <a:solidFill>
                <a:schemeClr val="bg1"/>
              </a:solidFill>
            </a:endParaRPr>
          </a:p>
        </p:txBody>
      </p:sp>
      <p:sp>
        <p:nvSpPr>
          <p:cNvPr id="87" name="모서리가 둥근 직사각형 202">
            <a:extLst>
              <a:ext uri="{FF2B5EF4-FFF2-40B4-BE49-F238E27FC236}">
                <a16:creationId xmlns:a16="http://schemas.microsoft.com/office/drawing/2014/main" id="{58EEC5C9-9B47-4010-8F5E-6B36CB0EE748}"/>
              </a:ext>
            </a:extLst>
          </p:cNvPr>
          <p:cNvSpPr/>
          <p:nvPr/>
        </p:nvSpPr>
        <p:spPr>
          <a:xfrm>
            <a:off x="16938784" y="16496246"/>
            <a:ext cx="14079851" cy="6753740"/>
          </a:xfrm>
          <a:prstGeom prst="roundRect">
            <a:avLst>
              <a:gd name="adj" fmla="val 2892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/>
            </a:pPr>
            <a:endParaRPr lang="ko-KR" altLang="en-US" sz="5452"/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4D7C9F4E-F631-4118-9D9B-A05C39075450}"/>
              </a:ext>
            </a:extLst>
          </p:cNvPr>
          <p:cNvSpPr/>
          <p:nvPr/>
        </p:nvSpPr>
        <p:spPr>
          <a:xfrm>
            <a:off x="17658874" y="16614875"/>
            <a:ext cx="2806153" cy="737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b="1">
                <a:solidFill>
                  <a:schemeClr val="bg1"/>
                </a:solidFill>
              </a:rPr>
              <a:t>3. </a:t>
            </a:r>
            <a:r>
              <a:rPr lang="ko-KR" altLang="en-US" sz="4400" b="1">
                <a:solidFill>
                  <a:schemeClr val="bg1"/>
                </a:solidFill>
              </a:rPr>
              <a:t>과목별</a:t>
            </a:r>
          </a:p>
        </p:txBody>
      </p:sp>
      <p:sp>
        <p:nvSpPr>
          <p:cNvPr id="90" name="모서리가 둥근 직사각형 202">
            <a:extLst>
              <a:ext uri="{FF2B5EF4-FFF2-40B4-BE49-F238E27FC236}">
                <a16:creationId xmlns:a16="http://schemas.microsoft.com/office/drawing/2014/main" id="{9C8477FA-41FA-49EB-8F18-AF10A2BDA9EC}"/>
              </a:ext>
            </a:extLst>
          </p:cNvPr>
          <p:cNvSpPr/>
          <p:nvPr/>
        </p:nvSpPr>
        <p:spPr>
          <a:xfrm>
            <a:off x="16951118" y="23468693"/>
            <a:ext cx="14079851" cy="6925106"/>
          </a:xfrm>
          <a:prstGeom prst="roundRect">
            <a:avLst>
              <a:gd name="adj" fmla="val 2892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/>
            </a:pPr>
            <a:endParaRPr lang="ko-KR" altLang="en-US" sz="5452"/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C6860A3-0849-47B5-808F-2AE886693700}"/>
              </a:ext>
            </a:extLst>
          </p:cNvPr>
          <p:cNvSpPr/>
          <p:nvPr/>
        </p:nvSpPr>
        <p:spPr>
          <a:xfrm>
            <a:off x="17529930" y="23647732"/>
            <a:ext cx="4108489" cy="737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b="1">
                <a:solidFill>
                  <a:schemeClr val="bg1"/>
                </a:solidFill>
              </a:rPr>
              <a:t>4. </a:t>
            </a:r>
            <a:r>
              <a:rPr lang="ko-KR" altLang="en-US" sz="4400" b="1">
                <a:solidFill>
                  <a:schemeClr val="bg1"/>
                </a:solidFill>
              </a:rPr>
              <a:t>연구 </a:t>
            </a:r>
            <a:r>
              <a:rPr lang="ko-KR" altLang="en-US" sz="4400" b="1" err="1">
                <a:solidFill>
                  <a:schemeClr val="bg1"/>
                </a:solidFill>
              </a:rPr>
              <a:t>대상별</a:t>
            </a:r>
            <a:endParaRPr lang="ko-KR" altLang="en-US" sz="4400" b="1">
              <a:solidFill>
                <a:schemeClr val="bg1"/>
              </a:solidFill>
            </a:endParaRPr>
          </a:p>
        </p:txBody>
      </p:sp>
      <p:graphicFrame>
        <p:nvGraphicFramePr>
          <p:cNvPr id="92" name="표 91">
            <a:extLst>
              <a:ext uri="{FF2B5EF4-FFF2-40B4-BE49-F238E27FC236}">
                <a16:creationId xmlns:a16="http://schemas.microsoft.com/office/drawing/2014/main" id="{E0CD7486-A8CA-423C-B571-E8318BED8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236769"/>
              </p:ext>
            </p:extLst>
          </p:nvPr>
        </p:nvGraphicFramePr>
        <p:xfrm>
          <a:off x="17317879" y="24685638"/>
          <a:ext cx="13359294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4267">
                  <a:extLst>
                    <a:ext uri="{9D8B030D-6E8A-4147-A177-3AD203B41FA5}">
                      <a16:colId xmlns:a16="http://schemas.microsoft.com/office/drawing/2014/main" val="885355791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3574342325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582294853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2967028769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1586954323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1181545263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3924313367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2493263793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3379504090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2966340253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2469384527"/>
                    </a:ext>
                  </a:extLst>
                </a:gridCol>
                <a:gridCol w="1120457">
                  <a:extLst>
                    <a:ext uri="{9D8B030D-6E8A-4147-A177-3AD203B41FA5}">
                      <a16:colId xmlns:a16="http://schemas.microsoft.com/office/drawing/2014/main" val="959118286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분류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초등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중등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고등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대학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교사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교육</a:t>
                      </a:r>
                      <a:br>
                        <a:rPr lang="ko-KR" altLang="en-US" sz="3600" u="none" strike="noStrike">
                          <a:effectLst/>
                        </a:rPr>
                      </a:br>
                      <a:r>
                        <a:rPr lang="ko-KR" altLang="en-US" sz="3600" u="none" strike="noStrike">
                          <a:effectLst/>
                        </a:rPr>
                        <a:t>방법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문헌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계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3959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일반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영재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일반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영재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일반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3600" u="none" strike="noStrike">
                          <a:effectLst/>
                        </a:rPr>
                        <a:t>영재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56754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600" u="none" strike="noStrike">
                          <a:effectLst/>
                        </a:rPr>
                        <a:t>개수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26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15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9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10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14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119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64668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3600" u="none" strike="noStrike">
                          <a:effectLst/>
                        </a:rPr>
                        <a:t>계</a:t>
                      </a:r>
                      <a:endParaRPr lang="ko-KR" altLang="en-US" sz="36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u="none" strike="noStrike">
                          <a:effectLst/>
                        </a:rPr>
                        <a:t>21</a:t>
                      </a:r>
                      <a:endParaRPr lang="en-US" altLang="ko-KR" sz="36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3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395704"/>
                  </a:ext>
                </a:extLst>
              </a:tr>
            </a:tbl>
          </a:graphicData>
        </a:graphic>
      </p:graphicFrame>
      <p:sp>
        <p:nvSpPr>
          <p:cNvPr id="78" name="TextBox 77">
            <a:extLst>
              <a:ext uri="{FF2B5EF4-FFF2-40B4-BE49-F238E27FC236}">
                <a16:creationId xmlns:a16="http://schemas.microsoft.com/office/drawing/2014/main" id="{1DE641B6-1D10-4DE6-9048-70823D1C75A4}"/>
              </a:ext>
            </a:extLst>
          </p:cNvPr>
          <p:cNvSpPr txBox="1"/>
          <p:nvPr/>
        </p:nvSpPr>
        <p:spPr>
          <a:xfrm>
            <a:off x="21879928" y="10892375"/>
            <a:ext cx="885296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-2007 </a:t>
            </a:r>
            <a:r>
              <a:rPr lang="ko-KR" altLang="en-US" sz="3600" dirty="0">
                <a:ea typeface="나눔바른고딕" panose="020B0603020101020101"/>
              </a:rPr>
              <a:t>교육과정에서 </a:t>
            </a:r>
            <a:r>
              <a:rPr lang="en-US" altLang="ko-KR" sz="3600" dirty="0">
                <a:ea typeface="나눔바른고딕" panose="020B0603020101020101"/>
              </a:rPr>
              <a:t>‘</a:t>
            </a:r>
            <a:r>
              <a:rPr lang="ko-KR" altLang="en-US" sz="3600" dirty="0">
                <a:ea typeface="나눔바른고딕" panose="020B0603020101020101"/>
              </a:rPr>
              <a:t>자유탐구</a:t>
            </a:r>
            <a:r>
              <a:rPr lang="en-US" altLang="ko-KR" sz="3600" dirty="0">
                <a:ea typeface="나눔바른고딕" panose="020B0603020101020101"/>
              </a:rPr>
              <a:t>’</a:t>
            </a:r>
            <a:r>
              <a:rPr lang="ko-KR" altLang="en-US" sz="3600" dirty="0">
                <a:ea typeface="나눔바른고딕" panose="020B0603020101020101"/>
              </a:rPr>
              <a:t>를 포함하면서 자유탐구 용어를 사용한 논문이 </a:t>
            </a:r>
            <a:r>
              <a:rPr lang="en-US" altLang="ko-KR" sz="3600" dirty="0">
                <a:ea typeface="나눔바른고딕" panose="020B0603020101020101"/>
              </a:rPr>
              <a:t>55%</a:t>
            </a:r>
            <a:r>
              <a:rPr lang="ko-KR" altLang="en-US" sz="3600" dirty="0">
                <a:ea typeface="나눔바른고딕" panose="020B0603020101020101"/>
              </a:rPr>
              <a:t>를 점유하고 있음</a:t>
            </a:r>
            <a:r>
              <a:rPr lang="en-US" altLang="ko-KR" sz="3600" dirty="0">
                <a:ea typeface="나눔바른고딕" panose="020B0603020101020101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-R&amp;E</a:t>
            </a:r>
            <a:r>
              <a:rPr lang="ko-KR" altLang="en-US" sz="3600" dirty="0">
                <a:ea typeface="나눔바른고딕" panose="020B0603020101020101"/>
              </a:rPr>
              <a:t>는 고등학생 영재 대상으로 </a:t>
            </a:r>
            <a:r>
              <a:rPr lang="en-US" altLang="ko-KR" sz="3600" dirty="0">
                <a:ea typeface="나눔바른고딕" panose="020B0603020101020101"/>
              </a:rPr>
              <a:t>27%</a:t>
            </a:r>
            <a:r>
              <a:rPr lang="ko-KR" altLang="en-US" sz="3600" dirty="0">
                <a:ea typeface="나눔바른고딕" panose="020B0603020101020101"/>
              </a:rPr>
              <a:t>가 연구 되고 있음</a:t>
            </a:r>
            <a:r>
              <a:rPr lang="en-US" altLang="ko-KR" sz="3600" dirty="0">
                <a:ea typeface="나눔바른고딕" panose="020B0603020101020101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</a:t>
            </a:r>
            <a:r>
              <a:rPr lang="ko-KR" altLang="en-US" sz="3600" dirty="0">
                <a:ea typeface="나눔바른고딕" panose="020B0603020101020101"/>
              </a:rPr>
              <a:t>원 </a:t>
            </a:r>
            <a:r>
              <a:rPr lang="ko-KR" altLang="en-US" sz="3600" dirty="0" err="1">
                <a:ea typeface="나눔바른고딕" panose="020B0603020101020101"/>
              </a:rPr>
              <a:t>영문명은</a:t>
            </a:r>
            <a:r>
              <a:rPr lang="ko-KR" altLang="en-US" sz="3600" dirty="0">
                <a:ea typeface="나눔바른고딕" panose="020B0603020101020101"/>
              </a:rPr>
              <a:t> </a:t>
            </a:r>
            <a:r>
              <a:rPr lang="en-US" altLang="ko-KR" sz="3600" dirty="0">
                <a:ea typeface="나눔바른고딕" panose="020B0603020101020101"/>
              </a:rPr>
              <a:t>open inquiry </a:t>
            </a:r>
            <a:r>
              <a:rPr lang="ko-KR" altLang="en-US" sz="3600" dirty="0">
                <a:ea typeface="나눔바른고딕" panose="020B0603020101020101"/>
              </a:rPr>
              <a:t>또는 </a:t>
            </a:r>
            <a:r>
              <a:rPr lang="en-US" altLang="ko-KR" sz="3600" dirty="0">
                <a:ea typeface="나눔바른고딕" panose="020B0603020101020101"/>
              </a:rPr>
              <a:t>full inquiry</a:t>
            </a:r>
            <a:r>
              <a:rPr lang="ko-KR" altLang="en-US" sz="3600" dirty="0">
                <a:ea typeface="나눔바른고딕" panose="020B0603020101020101"/>
              </a:rPr>
              <a:t>이므로</a:t>
            </a:r>
            <a:r>
              <a:rPr lang="en-US" altLang="ko-KR" sz="3600" dirty="0">
                <a:ea typeface="나눔바른고딕" panose="020B0603020101020101"/>
              </a:rPr>
              <a:t>, </a:t>
            </a:r>
            <a:r>
              <a:rPr lang="ko-KR" altLang="en-US" sz="3600" dirty="0">
                <a:ea typeface="나눔바른고딕" panose="020B0603020101020101"/>
              </a:rPr>
              <a:t>국내 개방형 탐구 관련 연구는 국내 교육과정에 큰 영향을 받는 것으로 보임</a:t>
            </a:r>
            <a:r>
              <a:rPr lang="en-US" altLang="ko-KR" sz="3600" dirty="0">
                <a:ea typeface="나눔바른고딕" panose="020B0603020101020101"/>
              </a:rPr>
              <a:t>.</a:t>
            </a:r>
            <a:endParaRPr lang="ko-KR" altLang="en-US" sz="3600" dirty="0">
              <a:ea typeface="나눔바른고딕" panose="020B0603020101020101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D8B097D-BD64-4EDA-A3EA-3DF510635542}"/>
              </a:ext>
            </a:extLst>
          </p:cNvPr>
          <p:cNvSpPr txBox="1"/>
          <p:nvPr/>
        </p:nvSpPr>
        <p:spPr>
          <a:xfrm>
            <a:off x="21898978" y="17432179"/>
            <a:ext cx="885296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</a:t>
            </a:r>
            <a:r>
              <a:rPr lang="ko-KR" altLang="en-US" sz="3600" dirty="0">
                <a:ea typeface="나눔바른고딕" panose="020B0603020101020101"/>
              </a:rPr>
              <a:t>과학이 가장 많이 연구되고 있는데 그 이유를 다음과 같이 추측할 수 있다</a:t>
            </a:r>
            <a:r>
              <a:rPr lang="en-US" altLang="ko-KR" sz="3600" dirty="0">
                <a:ea typeface="나눔바른고딕" panose="020B0603020101020101"/>
              </a:rPr>
              <a:t>. </a:t>
            </a:r>
            <a:r>
              <a:rPr lang="ko-KR" altLang="en-US" sz="3600" dirty="0">
                <a:ea typeface="나눔바른고딕" panose="020B0603020101020101"/>
              </a:rPr>
              <a:t>첫째</a:t>
            </a:r>
            <a:r>
              <a:rPr lang="en-US" altLang="ko-KR" sz="3600" dirty="0">
                <a:ea typeface="나눔바른고딕" panose="020B0603020101020101"/>
              </a:rPr>
              <a:t>, </a:t>
            </a:r>
            <a:r>
              <a:rPr lang="ko-KR" altLang="en-US" sz="3600" dirty="0">
                <a:ea typeface="나눔바른고딕" panose="020B0603020101020101"/>
              </a:rPr>
              <a:t>과학을 배우는 시기가 과학을 분과로 배우는 시기보다 길다</a:t>
            </a:r>
            <a:r>
              <a:rPr lang="en-US" altLang="ko-KR" sz="3600" dirty="0">
                <a:ea typeface="나눔바른고딕" panose="020B0603020101020101"/>
              </a:rPr>
              <a:t>. </a:t>
            </a:r>
            <a:r>
              <a:rPr lang="ko-KR" altLang="en-US" sz="3600" dirty="0">
                <a:ea typeface="나눔바른고딕" panose="020B0603020101020101"/>
              </a:rPr>
              <a:t>둘째</a:t>
            </a:r>
            <a:r>
              <a:rPr lang="en-US" altLang="ko-KR" sz="3600" dirty="0">
                <a:ea typeface="나눔바른고딕" panose="020B0603020101020101"/>
              </a:rPr>
              <a:t>, </a:t>
            </a:r>
            <a:r>
              <a:rPr lang="ko-KR" altLang="en-US" sz="3600" dirty="0">
                <a:ea typeface="나눔바른고딕" panose="020B0603020101020101"/>
              </a:rPr>
              <a:t>개방형 탐구 교육에서는 과학을 분과로 나누어 지도하는 것보다 과학을 </a:t>
            </a:r>
            <a:r>
              <a:rPr lang="ko-KR" altLang="en-US" sz="3600" dirty="0" err="1">
                <a:ea typeface="나눔바른고딕" panose="020B0603020101020101"/>
              </a:rPr>
              <a:t>융합적으로</a:t>
            </a:r>
            <a:r>
              <a:rPr lang="ko-KR" altLang="en-US" sz="3600" dirty="0">
                <a:ea typeface="나눔바른고딕" panose="020B0603020101020101"/>
              </a:rPr>
              <a:t> 지도하는 것을 선호한다</a:t>
            </a:r>
            <a:r>
              <a:rPr lang="en-US" altLang="ko-KR" sz="3600" dirty="0">
                <a:ea typeface="나눔바른고딕" panose="020B0603020101020101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</a:t>
            </a:r>
            <a:r>
              <a:rPr lang="ko-KR" altLang="en-US" sz="3600" dirty="0">
                <a:ea typeface="나눔바른고딕" panose="020B0603020101020101"/>
              </a:rPr>
              <a:t>과학 계열 뿐만 아니라 </a:t>
            </a:r>
            <a:r>
              <a:rPr lang="en-US" altLang="ko-KR" sz="3600" dirty="0">
                <a:ea typeface="나눔바른고딕" panose="020B0603020101020101"/>
              </a:rPr>
              <a:t>STEAM, </a:t>
            </a:r>
            <a:r>
              <a:rPr lang="ko-KR" altLang="en-US" sz="3600" dirty="0">
                <a:ea typeface="나눔바른고딕" panose="020B0603020101020101"/>
              </a:rPr>
              <a:t>인문사회</a:t>
            </a:r>
            <a:r>
              <a:rPr lang="en-US" altLang="ko-KR" sz="3600" dirty="0">
                <a:ea typeface="나눔바른고딕" panose="020B0603020101020101"/>
              </a:rPr>
              <a:t>, </a:t>
            </a:r>
            <a:r>
              <a:rPr lang="ko-KR" altLang="en-US" sz="3600" dirty="0">
                <a:ea typeface="나눔바른고딕" panose="020B0603020101020101"/>
              </a:rPr>
              <a:t>수학 등과 같이 다른 과목과 융합시킨 것을 알 수 있다</a:t>
            </a:r>
            <a:r>
              <a:rPr lang="en-US" altLang="ko-KR" sz="3600" dirty="0">
                <a:ea typeface="나눔바른고딕" panose="020B0603020101020101"/>
              </a:rPr>
              <a:t>.</a:t>
            </a:r>
            <a:endParaRPr lang="ko-KR" altLang="en-US" sz="3600" dirty="0">
              <a:ea typeface="나눔바른고딕" panose="020B0603020101020101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7E18838-3B4E-4FFA-965C-3458D5F40CB3}"/>
              </a:ext>
            </a:extLst>
          </p:cNvPr>
          <p:cNvSpPr/>
          <p:nvPr/>
        </p:nvSpPr>
        <p:spPr>
          <a:xfrm>
            <a:off x="1077754" y="42069466"/>
            <a:ext cx="14438055" cy="336993"/>
          </a:xfrm>
          <a:prstGeom prst="rect">
            <a:avLst/>
          </a:prstGeom>
          <a:solidFill>
            <a:srgbClr val="E1E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모서리가 둥근 직사각형 202">
            <a:extLst>
              <a:ext uri="{FF2B5EF4-FFF2-40B4-BE49-F238E27FC236}">
                <a16:creationId xmlns:a16="http://schemas.microsoft.com/office/drawing/2014/main" id="{C7B6236B-2F61-44C0-81D0-1A72DA50681B}"/>
              </a:ext>
            </a:extLst>
          </p:cNvPr>
          <p:cNvSpPr/>
          <p:nvPr/>
        </p:nvSpPr>
        <p:spPr>
          <a:xfrm>
            <a:off x="16924649" y="6279710"/>
            <a:ext cx="14079851" cy="3864484"/>
          </a:xfrm>
          <a:prstGeom prst="roundRect">
            <a:avLst>
              <a:gd name="adj" fmla="val 2892"/>
            </a:avLst>
          </a:prstGeom>
          <a:solidFill>
            <a:schemeClr val="accent1">
              <a:lumMod val="20000"/>
              <a:lumOff val="8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/>
            </a:pPr>
            <a:endParaRPr lang="ko-KR" altLang="en-US" sz="5452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A4D14-179F-45AC-B06C-ED3F0ACAE072}"/>
              </a:ext>
            </a:extLst>
          </p:cNvPr>
          <p:cNvSpPr txBox="1"/>
          <p:nvPr/>
        </p:nvSpPr>
        <p:spPr>
          <a:xfrm>
            <a:off x="17639824" y="6306894"/>
            <a:ext cx="129616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>
                <a:ea typeface="나눔바른고딕" panose="020B0603020101020101"/>
              </a:rPr>
              <a:t>-</a:t>
            </a:r>
            <a:r>
              <a:rPr lang="ko-KR" altLang="en-US" sz="3600" dirty="0">
                <a:ea typeface="나눔바른고딕" panose="020B0603020101020101"/>
              </a:rPr>
              <a:t>연</a:t>
            </a:r>
            <a:r>
              <a:rPr lang="ko-KR" altLang="en-US" sz="3600">
                <a:ea typeface="나눔바른고딕" panose="020B0603020101020101"/>
              </a:rPr>
              <a:t>도별 </a:t>
            </a:r>
            <a:r>
              <a:rPr lang="ko-KR" altLang="en-US" sz="3600" dirty="0">
                <a:ea typeface="나눔바른고딕" panose="020B0603020101020101"/>
              </a:rPr>
              <a:t>연구 편차가 심한 편임</a:t>
            </a:r>
            <a:r>
              <a:rPr lang="en-US" altLang="ko-KR" sz="3600" dirty="0">
                <a:ea typeface="나눔바른고딕" panose="020B0603020101020101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-2007</a:t>
            </a:r>
            <a:r>
              <a:rPr lang="ko-KR" altLang="en-US" sz="3600" dirty="0">
                <a:ea typeface="나눔바른고딕" panose="020B0603020101020101"/>
              </a:rPr>
              <a:t>개정 교육과정에서 </a:t>
            </a:r>
            <a:r>
              <a:rPr lang="en-US" altLang="ko-KR" sz="3600" dirty="0">
                <a:ea typeface="나눔바른고딕" panose="020B0603020101020101"/>
              </a:rPr>
              <a:t>‘</a:t>
            </a:r>
            <a:r>
              <a:rPr lang="ko-KR" altLang="en-US" sz="3600" dirty="0">
                <a:ea typeface="나눔바른고딕" panose="020B0603020101020101"/>
              </a:rPr>
              <a:t>자유탐구</a:t>
            </a:r>
            <a:r>
              <a:rPr lang="en-US" altLang="ko-KR" sz="3600" dirty="0">
                <a:ea typeface="나눔바른고딕" panose="020B0603020101020101"/>
              </a:rPr>
              <a:t>’</a:t>
            </a:r>
            <a:r>
              <a:rPr lang="ko-KR" altLang="en-US" sz="3600" dirty="0">
                <a:ea typeface="나눔바른고딕" panose="020B0603020101020101"/>
              </a:rPr>
              <a:t>를 포함한 이후부터 일반학생 대상으로도 많은 </a:t>
            </a:r>
            <a:r>
              <a:rPr lang="ko-KR" altLang="en-US" sz="3600">
                <a:ea typeface="나눔바른고딕" panose="020B0603020101020101"/>
              </a:rPr>
              <a:t>연구가 진행된다</a:t>
            </a:r>
            <a:r>
              <a:rPr lang="en-US" altLang="ko-KR" sz="3600">
                <a:ea typeface="나눔바른고딕" panose="020B0603020101020101"/>
              </a:rPr>
              <a:t>.</a:t>
            </a:r>
            <a:endParaRPr lang="en-US" altLang="ko-KR" sz="3600" dirty="0">
              <a:ea typeface="나눔바른고딕" panose="020B0603020101020101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 dirty="0">
                <a:ea typeface="나눔바른고딕" panose="020B0603020101020101"/>
              </a:rPr>
              <a:t>-2013</a:t>
            </a:r>
            <a:r>
              <a:rPr lang="ko-KR" altLang="en-US" sz="3600" dirty="0">
                <a:ea typeface="나눔바른고딕" panose="020B0603020101020101"/>
              </a:rPr>
              <a:t>년부터</a:t>
            </a:r>
            <a:r>
              <a:rPr lang="en-US" altLang="ko-KR" sz="3600" dirty="0">
                <a:ea typeface="나눔바른고딕" panose="020B0603020101020101"/>
              </a:rPr>
              <a:t> </a:t>
            </a:r>
            <a:r>
              <a:rPr lang="ko-KR" altLang="en-US" sz="3600" dirty="0">
                <a:ea typeface="나눔바른고딕" panose="020B0603020101020101"/>
              </a:rPr>
              <a:t>자유학기제가 도입되면서 개방적인 탐구 활동에 관심이 증가하여 개방형 탐구 교육에 관심이 높아진 </a:t>
            </a:r>
            <a:r>
              <a:rPr lang="ko-KR" altLang="en-US" sz="3600">
                <a:ea typeface="나눔바른고딕" panose="020B0603020101020101"/>
              </a:rPr>
              <a:t>것으로 파악된다</a:t>
            </a:r>
            <a:r>
              <a:rPr lang="en-US" altLang="ko-KR" sz="3600">
                <a:ea typeface="나눔바른고딕" panose="020B0603020101020101"/>
              </a:rPr>
              <a:t>.</a:t>
            </a:r>
            <a:endParaRPr lang="en-US" altLang="ko-KR" sz="3600" dirty="0">
              <a:ea typeface="나눔바른고딕" panose="020B0603020101020101"/>
            </a:endParaRPr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id="{5CD9053F-73A9-4902-9D87-8F00A6D43AC1}"/>
              </a:ext>
            </a:extLst>
          </p:cNvPr>
          <p:cNvSpPr/>
          <p:nvPr/>
        </p:nvSpPr>
        <p:spPr>
          <a:xfrm>
            <a:off x="16579347" y="6160206"/>
            <a:ext cx="14702670" cy="200235"/>
          </a:xfrm>
          <a:prstGeom prst="rect">
            <a:avLst/>
          </a:prstGeom>
          <a:solidFill>
            <a:srgbClr val="E1EA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94BA1D2-E174-4CF1-9245-631838A65E2E}"/>
              </a:ext>
            </a:extLst>
          </p:cNvPr>
          <p:cNvSpPr txBox="1"/>
          <p:nvPr/>
        </p:nvSpPr>
        <p:spPr>
          <a:xfrm>
            <a:off x="17497254" y="27135209"/>
            <a:ext cx="129616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>
                <a:ea typeface="나눔바른고딕" panose="020B0603020101020101"/>
              </a:rPr>
              <a:t>-</a:t>
            </a:r>
            <a:r>
              <a:rPr lang="ko-KR" altLang="en-US" sz="3600">
                <a:ea typeface="나눔바른고딕" panose="020B0603020101020101"/>
              </a:rPr>
              <a:t>대상이 다수인 논문은 중복으로 처리했다</a:t>
            </a:r>
            <a:r>
              <a:rPr lang="en-US" altLang="ko-KR" sz="3600">
                <a:ea typeface="나눔바른고딕" panose="020B0603020101020101"/>
              </a:rPr>
              <a:t>. </a:t>
            </a:r>
            <a:r>
              <a:rPr lang="ko-KR" altLang="en-US" sz="3600" err="1">
                <a:ea typeface="나눔바른고딕" panose="020B0603020101020101"/>
              </a:rPr>
              <a:t>학교급별로</a:t>
            </a:r>
            <a:r>
              <a:rPr lang="ko-KR" altLang="en-US" sz="3600">
                <a:ea typeface="나눔바른고딕" panose="020B0603020101020101"/>
              </a:rPr>
              <a:t> 한 논문에서는 초등이 가장 많았고</a:t>
            </a:r>
            <a:r>
              <a:rPr lang="en-US" altLang="ko-KR" sz="3600">
                <a:ea typeface="나눔바른고딕" panose="020B0603020101020101"/>
              </a:rPr>
              <a:t>, </a:t>
            </a:r>
            <a:r>
              <a:rPr lang="ko-KR" altLang="en-US" sz="3600">
                <a:ea typeface="나눔바른고딕" panose="020B0603020101020101"/>
              </a:rPr>
              <a:t>중등 고등은 비슷하게 나왔다</a:t>
            </a:r>
            <a:r>
              <a:rPr lang="en-US" altLang="ko-KR" sz="3600">
                <a:ea typeface="나눔바른고딕" panose="020B0603020101020101"/>
              </a:rPr>
              <a:t>. 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>
                <a:ea typeface="나눔바른고딕" panose="020B0603020101020101"/>
              </a:rPr>
              <a:t>-</a:t>
            </a:r>
            <a:r>
              <a:rPr lang="ko-KR" altLang="en-US" sz="3600" err="1">
                <a:ea typeface="나눔바른고딕" panose="020B0603020101020101"/>
              </a:rPr>
              <a:t>초중등에서는</a:t>
            </a:r>
            <a:r>
              <a:rPr lang="ko-KR" altLang="en-US" sz="3600">
                <a:ea typeface="나눔바른고딕" panose="020B0603020101020101"/>
              </a:rPr>
              <a:t> 일반 학생 대상으로 많이 연구하지만</a:t>
            </a:r>
            <a:r>
              <a:rPr lang="en-US" altLang="ko-KR" sz="3600">
                <a:ea typeface="나눔바른고딕" panose="020B0603020101020101"/>
              </a:rPr>
              <a:t>, </a:t>
            </a:r>
            <a:r>
              <a:rPr lang="ko-KR" altLang="en-US" sz="3600">
                <a:ea typeface="나눔바른고딕" panose="020B0603020101020101"/>
              </a:rPr>
              <a:t>고등에서는 영재 학생 대상으로 많이 연구되었다</a:t>
            </a:r>
            <a:r>
              <a:rPr lang="en-US" altLang="ko-KR" sz="3600">
                <a:ea typeface="나눔바른고딕" panose="020B0603020101020101"/>
              </a:rPr>
              <a:t>.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altLang="ko-KR" sz="3600">
                <a:ea typeface="나눔바른고딕" panose="020B0603020101020101"/>
              </a:rPr>
              <a:t>-</a:t>
            </a:r>
            <a:r>
              <a:rPr lang="ko-KR" altLang="en-US" sz="3600">
                <a:ea typeface="나눔바른고딕" panose="020B0603020101020101"/>
              </a:rPr>
              <a:t>학생 대상이 아닌 논문에서는 비교적 관심도가 낮다</a:t>
            </a:r>
            <a:r>
              <a:rPr lang="en-US" altLang="ko-KR" sz="3600">
                <a:ea typeface="나눔바른고딕" panose="020B0603020101020101"/>
              </a:rPr>
              <a:t>.</a:t>
            </a:r>
            <a:endParaRPr lang="ko-KR" altLang="en-US" sz="3600">
              <a:ea typeface="나눔바른고딕" panose="020B0603020101020101"/>
            </a:endParaRPr>
          </a:p>
        </p:txBody>
      </p:sp>
      <p:graphicFrame>
        <p:nvGraphicFramePr>
          <p:cNvPr id="103" name="차트 102">
            <a:extLst>
              <a:ext uri="{FF2B5EF4-FFF2-40B4-BE49-F238E27FC236}">
                <a16:creationId xmlns:a16="http://schemas.microsoft.com/office/drawing/2014/main" id="{EFC35E0E-FC2E-4BCE-ADA4-1F78DB657D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520606"/>
              </p:ext>
            </p:extLst>
          </p:nvPr>
        </p:nvGraphicFramePr>
        <p:xfrm>
          <a:off x="1519400" y="38078278"/>
          <a:ext cx="13728903" cy="3873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9" name="그림 8">
            <a:extLst>
              <a:ext uri="{FF2B5EF4-FFF2-40B4-BE49-F238E27FC236}">
                <a16:creationId xmlns:a16="http://schemas.microsoft.com/office/drawing/2014/main" id="{65E5A758-051B-4BDE-AAB3-0D9578AAA9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55892" y="11566085"/>
            <a:ext cx="4451602" cy="4174678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9DA1270-4A20-40D0-BD21-BF08441D33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01223" y="17873910"/>
            <a:ext cx="4470652" cy="448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76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3684</TotalTime>
  <Words>1237</Words>
  <Application>Microsoft Office PowerPoint</Application>
  <PresentationFormat>사용자 지정</PresentationFormat>
  <Paragraphs>169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굴림</vt:lpstr>
      <vt:lpstr>나눔바른고딕</vt:lpstr>
      <vt:lpstr>맑은 고딕</vt:lpstr>
      <vt:lpstr>Arial</vt:lpstr>
      <vt:lpstr>Times New Roman</vt:lpstr>
      <vt:lpstr>Wingdings</vt:lpstr>
      <vt:lpstr>Office 테마</vt:lpstr>
      <vt:lpstr>PowerPoint 프레젠테이션</vt:lpstr>
    </vt:vector>
  </TitlesOfParts>
  <Company>KLOPE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GS</dc:creator>
  <cp:lastModifiedBy>Bang 777</cp:lastModifiedBy>
  <cp:revision>189</cp:revision>
  <cp:lastPrinted>2020-10-26T09:56:36Z</cp:lastPrinted>
  <dcterms:created xsi:type="dcterms:W3CDTF">2007-07-11T01:32:51Z</dcterms:created>
  <dcterms:modified xsi:type="dcterms:W3CDTF">2021-10-13T03:52:25Z</dcterms:modified>
</cp:coreProperties>
</file>