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56"/>
  </p:notesMasterIdLst>
  <p:sldIdLst>
    <p:sldId id="685" r:id="rId2"/>
    <p:sldId id="832" r:id="rId3"/>
    <p:sldId id="807" r:id="rId4"/>
    <p:sldId id="808" r:id="rId5"/>
    <p:sldId id="809" r:id="rId6"/>
    <p:sldId id="833" r:id="rId7"/>
    <p:sldId id="810" r:id="rId8"/>
    <p:sldId id="811" r:id="rId9"/>
    <p:sldId id="812" r:id="rId10"/>
    <p:sldId id="813" r:id="rId11"/>
    <p:sldId id="814" r:id="rId12"/>
    <p:sldId id="815" r:id="rId13"/>
    <p:sldId id="816" r:id="rId14"/>
    <p:sldId id="850" r:id="rId15"/>
    <p:sldId id="849" r:id="rId16"/>
    <p:sldId id="853" r:id="rId17"/>
    <p:sldId id="848" r:id="rId18"/>
    <p:sldId id="847" r:id="rId19"/>
    <p:sldId id="846" r:id="rId20"/>
    <p:sldId id="783" r:id="rId21"/>
    <p:sldId id="786" r:id="rId22"/>
    <p:sldId id="824" r:id="rId23"/>
    <p:sldId id="826" r:id="rId24"/>
    <p:sldId id="827" r:id="rId25"/>
    <p:sldId id="828" r:id="rId26"/>
    <p:sldId id="829" r:id="rId27"/>
    <p:sldId id="823" r:id="rId28"/>
    <p:sldId id="830" r:id="rId29"/>
    <p:sldId id="820" r:id="rId30"/>
    <p:sldId id="277" r:id="rId31"/>
    <p:sldId id="748" r:id="rId32"/>
    <p:sldId id="852" r:id="rId33"/>
    <p:sldId id="851" r:id="rId34"/>
    <p:sldId id="804" r:id="rId35"/>
    <p:sldId id="805" r:id="rId36"/>
    <p:sldId id="806" r:id="rId37"/>
    <p:sldId id="739" r:id="rId38"/>
    <p:sldId id="736" r:id="rId39"/>
    <p:sldId id="746" r:id="rId40"/>
    <p:sldId id="788" r:id="rId41"/>
    <p:sldId id="789" r:id="rId42"/>
    <p:sldId id="790" r:id="rId43"/>
    <p:sldId id="834" r:id="rId44"/>
    <p:sldId id="835" r:id="rId45"/>
    <p:sldId id="836" r:id="rId46"/>
    <p:sldId id="837" r:id="rId47"/>
    <p:sldId id="838" r:id="rId48"/>
    <p:sldId id="839" r:id="rId49"/>
    <p:sldId id="840" r:id="rId50"/>
    <p:sldId id="841" r:id="rId51"/>
    <p:sldId id="842" r:id="rId52"/>
    <p:sldId id="843" r:id="rId53"/>
    <p:sldId id="844" r:id="rId54"/>
    <p:sldId id="845" r:id="rId5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979"/>
    <a:srgbClr val="F7D846"/>
    <a:srgbClr val="0000FF"/>
    <a:srgbClr val="2765B9"/>
    <a:srgbClr val="CC00FF"/>
    <a:srgbClr val="33CC33"/>
    <a:srgbClr val="00FFFF"/>
    <a:srgbClr val="99CCFF"/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6909B-82EF-7CDD-27A6-B8147E2090BB}" v="497" dt="2021-07-22T22:30:23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5926" autoAdjust="0"/>
  </p:normalViewPr>
  <p:slideViewPr>
    <p:cSldViewPr snapToGrid="0">
      <p:cViewPr varScale="1">
        <p:scale>
          <a:sx n="94" d="100"/>
          <a:sy n="94" d="100"/>
        </p:scale>
        <p:origin x="9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22/07/2021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72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36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076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42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26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955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25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78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553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5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706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65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64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06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883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02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174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68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274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95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33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870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706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95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709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958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229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246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07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446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035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32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307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906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908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926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95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13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6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66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91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95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22/07/2021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22/07/2021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22/07/2021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22/07/2021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22/07/2021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22/07/2021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22/07/2021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5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8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0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7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5" Type="http://schemas.openxmlformats.org/officeDocument/2006/relationships/image" Target="../media/image68.png"/><Relationship Id="rId4" Type="http://schemas.openxmlformats.org/officeDocument/2006/relationships/image" Target="../media/image6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78.pn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50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3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901.png"/><Relationship Id="rId4" Type="http://schemas.openxmlformats.org/officeDocument/2006/relationships/image" Target="../media/image8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3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60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40.png"/><Relationship Id="rId5" Type="http://schemas.openxmlformats.org/officeDocument/2006/relationships/image" Target="../media/image680.png"/><Relationship Id="rId10" Type="http://schemas.openxmlformats.org/officeDocument/2006/relationships/image" Target="../media/image730.png"/><Relationship Id="rId4" Type="http://schemas.openxmlformats.org/officeDocument/2006/relationships/image" Target="../media/image670.png"/><Relationship Id="rId9" Type="http://schemas.openxmlformats.org/officeDocument/2006/relationships/image" Target="../media/image7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0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04.gi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5.png"/><Relationship Id="rId4" Type="http://schemas.openxmlformats.org/officeDocument/2006/relationships/image" Target="../media/image8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57.png"/><Relationship Id="rId7" Type="http://schemas.openxmlformats.org/officeDocument/2006/relationships/image" Target="../media/image10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5.png"/><Relationship Id="rId4" Type="http://schemas.openxmlformats.org/officeDocument/2006/relationships/image" Target="../media/image8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07.gi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90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5.jpeg"/><Relationship Id="rId10" Type="http://schemas.openxmlformats.org/officeDocument/2006/relationships/image" Target="../media/image124.png"/><Relationship Id="rId4" Type="http://schemas.openxmlformats.org/officeDocument/2006/relationships/image" Target="../media/image114.png"/><Relationship Id="rId9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27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26.png"/><Relationship Id="rId9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28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27.jpeg"/><Relationship Id="rId3" Type="http://schemas.openxmlformats.org/officeDocument/2006/relationships/image" Target="../media/image150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29.png"/><Relationship Id="rId9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3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2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71.png"/><Relationship Id="rId4" Type="http://schemas.openxmlformats.org/officeDocument/2006/relationships/image" Target="../media/image153.png"/><Relationship Id="rId9" Type="http://schemas.openxmlformats.org/officeDocument/2006/relationships/image" Target="../media/image1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3996501"/>
            <a:ext cx="66709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/>
              <a:t>APCTP Focus Progam, July 23</a:t>
            </a:r>
            <a:r>
              <a:rPr lang="it-IT" baseline="30000"/>
              <a:t>rd</a:t>
            </a:r>
            <a:r>
              <a:rPr lang="it-IT" dirty="0"/>
              <a:t>, 2021</a:t>
            </a:r>
          </a:p>
        </p:txBody>
      </p:sp>
      <p:sp>
        <p:nvSpPr>
          <p:cNvPr id="13" name="Titolo 3"/>
          <p:cNvSpPr txBox="1">
            <a:spLocks/>
          </p:cNvSpPr>
          <p:nvPr/>
        </p:nvSpPr>
        <p:spPr>
          <a:xfrm>
            <a:off x="800100" y="1724880"/>
            <a:ext cx="7543800" cy="9333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Production of XYZ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2" descr="logo-messina.png">
            <a:extLst>
              <a:ext uri="{FF2B5EF4-FFF2-40B4-BE49-F238E27FC236}">
                <a16:creationId xmlns:a16="http://schemas.microsoft.com/office/drawing/2014/main" id="{914630F2-BF0D-431A-9054-6093FF0C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913" y="4645554"/>
            <a:ext cx="3838174" cy="14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Studying also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dirty="0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2000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r>
                  <a:rPr lang="en-US" sz="2000" dirty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20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2083" t="-5417" b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448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Another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Image"/>
          <p:cNvGrpSpPr/>
          <p:nvPr/>
        </p:nvGrpSpPr>
        <p:grpSpPr>
          <a:xfrm>
            <a:off x="82558" y="1049482"/>
            <a:ext cx="4161453" cy="3328219"/>
            <a:chOff x="0" y="0"/>
            <a:chExt cx="7639484" cy="5723604"/>
          </a:xfrm>
        </p:grpSpPr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7385485" cy="53934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639485" cy="5723605"/>
            </a:xfrm>
            <a:prstGeom prst="rect">
              <a:avLst/>
            </a:prstGeom>
            <a:effectLst/>
          </p:spPr>
        </p:pic>
      </p:grpSp>
      <p:sp>
        <p:nvSpPr>
          <p:cNvPr id="34" name="TextBox 33"/>
          <p:cNvSpPr txBox="1"/>
          <p:nvPr/>
        </p:nvSpPr>
        <p:spPr>
          <a:xfrm>
            <a:off x="151739" y="3893184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A. Guskov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3" y="1252661"/>
            <a:ext cx="4291086" cy="2921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4440567"/>
                <a:ext cx="548284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COMPASS claimed the existence of a state</a:t>
                </a:r>
                <a:br>
                  <a:rPr lang="it-IT" sz="2200" dirty="0"/>
                </a:br>
                <a:r>
                  <a:rPr lang="it-IT" sz="2200" dirty="0"/>
                  <a:t>degenerate with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, but with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Large photoproduction cross section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0567"/>
                <a:ext cx="5482848" cy="1446550"/>
              </a:xfrm>
              <a:prstGeom prst="rect">
                <a:avLst/>
              </a:prstGeom>
              <a:blipFill rotWithShape="0">
                <a:blip r:embed="rId7"/>
                <a:stretch>
                  <a:fillRect l="-1446" t="-2521" b="-75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408" y="4237388"/>
            <a:ext cx="3500392" cy="194307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4452702" y="5792554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A. Guskov</a:t>
            </a:r>
          </a:p>
        </p:txBody>
      </p:sp>
    </p:spTree>
    <p:extLst>
      <p:ext uri="{BB962C8B-B14F-4D97-AF65-F5344CB8AC3E}">
        <p14:creationId xmlns:p14="http://schemas.microsoft.com/office/powerpoint/2010/main" val="383618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367338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Diffractive semi-inclusive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ph.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468" y="4521449"/>
            <a:ext cx="4052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If the target fragments are separated from the beam ones, one can invoke Regge factorization</a:t>
            </a:r>
          </a:p>
        </p:txBody>
      </p:sp>
      <p:sp>
        <p:nvSpPr>
          <p:cNvPr id="9" name="Arc 8"/>
          <p:cNvSpPr/>
          <p:nvPr/>
        </p:nvSpPr>
        <p:spPr>
          <a:xfrm>
            <a:off x="3886201" y="2038563"/>
            <a:ext cx="685799" cy="1497739"/>
          </a:xfrm>
          <a:prstGeom prst="arc">
            <a:avLst>
              <a:gd name="adj1" fmla="val 16200000"/>
              <a:gd name="adj2" fmla="val 544192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4842588" y="2565919"/>
            <a:ext cx="2214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Large rapidity gap</a:t>
            </a:r>
          </a:p>
        </p:txBody>
      </p:sp>
      <p:pic>
        <p:nvPicPr>
          <p:cNvPr id="2" name="Picture 2" descr="inclusive.png">
            <a:extLst>
              <a:ext uri="{FF2B5EF4-FFF2-40B4-BE49-F238E27FC236}">
                <a16:creationId xmlns:a16="http://schemas.microsoft.com/office/drawing/2014/main" id="{D3E24B49-5553-445D-AFAA-8124056B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4" r="52429" b="2"/>
          <a:stretch/>
        </p:blipFill>
        <p:spPr>
          <a:xfrm>
            <a:off x="267586" y="1115616"/>
            <a:ext cx="3905663" cy="309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11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Diffractive semi-inclusive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ph.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468" y="4521449"/>
            <a:ext cx="4052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If the target fragments are separated from the beam ones, one can invoke Regge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94268" y="2355052"/>
                <a:ext cx="153099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it-IT" sz="4000" b="0" i="0" smtClean="0">
                          <a:latin typeface="Cambria Math" panose="02040503050406030204" pitchFamily="18" charset="0"/>
                        </a:rPr>
                        <m:t>Im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268" y="2355052"/>
                <a:ext cx="1530997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860562" y="4522352"/>
            <a:ext cx="42827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dirty="0"/>
              <a:t>Quark-Regge duality allows to replace the intermediate hadrons </a:t>
            </a:r>
            <a:r>
              <a:rPr lang="it-IT" sz="2200"/>
              <a:t>with a Pomeron exchange</a:t>
            </a:r>
            <a:br>
              <a:rPr lang="it-IT" sz="2200" dirty="0"/>
            </a:br>
            <a:r>
              <a:rPr lang="it-IT" sz="2200"/>
              <a:t>Pion Pomeron vertex well known</a:t>
            </a:r>
            <a:endParaRPr lang="it-IT" sz="2200" dirty="0"/>
          </a:p>
        </p:txBody>
      </p:sp>
      <p:pic>
        <p:nvPicPr>
          <p:cNvPr id="2" name="Picture 2" descr="inclusive.png">
            <a:extLst>
              <a:ext uri="{FF2B5EF4-FFF2-40B4-BE49-F238E27FC236}">
                <a16:creationId xmlns:a16="http://schemas.microsoft.com/office/drawing/2014/main" id="{698648AF-9F35-498C-A8EF-8597DC33B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64" r="52429" b="2"/>
          <a:stretch/>
        </p:blipFill>
        <p:spPr>
          <a:xfrm>
            <a:off x="267586" y="1115616"/>
            <a:ext cx="3905663" cy="3094147"/>
          </a:xfrm>
          <a:prstGeom prst="rect">
            <a:avLst/>
          </a:prstGeom>
        </p:spPr>
      </p:pic>
      <p:pic>
        <p:nvPicPr>
          <p:cNvPr id="13" name="Picture 2" descr="inclusive.png">
            <a:extLst>
              <a:ext uri="{FF2B5EF4-FFF2-40B4-BE49-F238E27FC236}">
                <a16:creationId xmlns:a16="http://schemas.microsoft.com/office/drawing/2014/main" id="{EE82CF59-AB37-4BFE-A47D-3090E1A0E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64" r="-108" b="287"/>
          <a:stretch/>
        </p:blipFill>
        <p:spPr>
          <a:xfrm>
            <a:off x="4875028" y="1177304"/>
            <a:ext cx="4042993" cy="30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8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Diffractive semi-inclusive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ph.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Spectroscopy: overview and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3" descr="inc.png">
            <a:extLst>
              <a:ext uri="{FF2B5EF4-FFF2-40B4-BE49-F238E27FC236}">
                <a16:creationId xmlns:a16="http://schemas.microsoft.com/office/drawing/2014/main" id="{41375776-EEBE-425A-944F-EB2D706CB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1" t="32320" r="51393" b="14917"/>
          <a:stretch/>
        </p:blipFill>
        <p:spPr>
          <a:xfrm>
            <a:off x="315432" y="1781433"/>
            <a:ext cx="3870847" cy="2591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A8DBD-6D6F-4313-8F29-58B12A147083}"/>
              </a:ext>
            </a:extLst>
          </p:cNvPr>
          <p:cNvSpPr txBox="1"/>
          <p:nvPr/>
        </p:nvSpPr>
        <p:spPr>
          <a:xfrm>
            <a:off x="259370" y="4560585"/>
            <a:ext cx="323793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Omega Photon coll., PLB138, 5-6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D019C3-1F62-4FCB-8531-A5C96CF94BDB}"/>
              </a:ext>
            </a:extLst>
          </p:cNvPr>
          <p:cNvGrpSpPr/>
          <p:nvPr/>
        </p:nvGrpSpPr>
        <p:grpSpPr>
          <a:xfrm>
            <a:off x="4901610" y="1790293"/>
            <a:ext cx="3723934" cy="3444106"/>
            <a:chOff x="5078819" y="1710549"/>
            <a:chExt cx="3723934" cy="3444106"/>
          </a:xfrm>
        </p:grpSpPr>
        <p:pic>
          <p:nvPicPr>
            <p:cNvPr id="12" name="Picture 3" descr="inc.png">
              <a:extLst>
                <a:ext uri="{FF2B5EF4-FFF2-40B4-BE49-F238E27FC236}">
                  <a16:creationId xmlns:a16="http://schemas.microsoft.com/office/drawing/2014/main" id="{53CA6A6E-756B-4002-8187-8942FE8AC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477" t="21271" r="-155" b="-276"/>
            <a:stretch/>
          </p:blipFill>
          <p:spPr>
            <a:xfrm>
              <a:off x="5078819" y="1710549"/>
              <a:ext cx="3723934" cy="3444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25A8D2-B96E-4191-B036-FB320237B0C4}"/>
                </a:ext>
              </a:extLst>
            </p:cNvPr>
            <p:cNvSpPr/>
            <p:nvPr/>
          </p:nvSpPr>
          <p:spPr>
            <a:xfrm>
              <a:off x="5390706" y="1740194"/>
              <a:ext cx="124046" cy="3039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63549A-9715-402B-9782-6736F0E8DE57}"/>
                </a:ext>
              </a:extLst>
            </p:cNvPr>
            <p:cNvSpPr/>
            <p:nvPr/>
          </p:nvSpPr>
          <p:spPr>
            <a:xfrm>
              <a:off x="5080591" y="2856612"/>
              <a:ext cx="310114" cy="301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636908A8-3F8A-4794-870F-D03F3CF3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633" y="5033374"/>
            <a:ext cx="1192619" cy="1141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E7F3D-D9BB-481A-8028-C9F0F2D43289}"/>
              </a:ext>
            </a:extLst>
          </p:cNvPr>
          <p:cNvSpPr txBox="1"/>
          <p:nvPr/>
        </p:nvSpPr>
        <p:spPr>
          <a:xfrm>
            <a:off x="311770" y="1349402"/>
            <a:ext cx="405260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>
                <a:cs typeface="Calibri"/>
              </a:rPr>
              <a:t>Benchmark on (scarce) b</a:t>
            </a:r>
            <a:r>
              <a:rPr lang="it-IT" sz="2200" baseline="-25000">
                <a:cs typeface="Calibri"/>
              </a:rPr>
              <a:t>1</a:t>
            </a:r>
            <a:r>
              <a:rPr lang="it-IT" sz="2200">
                <a:cs typeface="Calibri"/>
              </a:rPr>
              <a:t> data</a:t>
            </a:r>
            <a:endParaRPr lang="it-IT" sz="2200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2BDAB1-91F2-4E58-BF7B-379D6858F267}"/>
              </a:ext>
            </a:extLst>
          </p:cNvPr>
          <p:cNvSpPr txBox="1"/>
          <p:nvPr/>
        </p:nvSpPr>
        <p:spPr>
          <a:xfrm>
            <a:off x="4697700" y="1349402"/>
            <a:ext cx="405260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>
                <a:cs typeface="Calibri"/>
              </a:rPr>
              <a:t>Application to XYZ ongoing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6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5"/>
          <a:stretch/>
        </p:blipFill>
        <p:spPr>
          <a:xfrm>
            <a:off x="0" y="2031029"/>
            <a:ext cx="9144000" cy="911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200" dirty="0"/>
                  <a:t>For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/>
                  <a:t> one can invoke NRQCD factorization</a:t>
                </a:r>
                <a:br>
                  <a:rPr lang="it-IT" sz="2200" dirty="0"/>
                </a:br>
                <a:r>
                  <a:rPr lang="it-IT" sz="2200" dirty="0"/>
                  <a:t>to describe quarkonium(-like) production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68" y="1155535"/>
                <a:ext cx="5913863" cy="769441"/>
              </a:xfrm>
              <a:prstGeom prst="rect">
                <a:avLst/>
              </a:prstGeom>
              <a:blipFill>
                <a:blip r:embed="rId4"/>
                <a:stretch>
                  <a:fillRect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6" t="36828"/>
          <a:stretch/>
        </p:blipFill>
        <p:spPr>
          <a:xfrm>
            <a:off x="-65314" y="2567117"/>
            <a:ext cx="4985657" cy="3751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7629" y="3155023"/>
            <a:ext cx="3205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</a:rPr>
              <a:t>Perturbative partonic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>
                <a:solidFill>
                  <a:srgbClr val="FF0000"/>
                </a:solidFill>
              </a:rPr>
              <a:t>matrix element, calculable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200" dirty="0">
                    <a:solidFill>
                      <a:srgbClr val="0000FF"/>
                    </a:solidFill>
                  </a:rPr>
                  <a:t>Nonperturbative transition </a:t>
                </a:r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matrix element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br>
                  <a:rPr lang="it-IT" sz="2200" dirty="0">
                    <a:solidFill>
                      <a:srgbClr val="0000FF"/>
                    </a:solidFill>
                  </a:rPr>
                </a:br>
                <a:r>
                  <a:rPr lang="it-IT" sz="2200" dirty="0">
                    <a:solidFill>
                      <a:srgbClr val="0000FF"/>
                    </a:solidFill>
                  </a:rPr>
                  <a:t>fitted from data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88" y="4880773"/>
                <a:ext cx="3320204" cy="1108765"/>
              </a:xfrm>
              <a:prstGeom prst="rect">
                <a:avLst/>
              </a:prstGeom>
              <a:blipFill>
                <a:blip r:embed="rId5"/>
                <a:stretch>
                  <a:fillRect l="-1284" t="-3846" r="-238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2957804" y="2705878"/>
            <a:ext cx="2286000" cy="1156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5384896" y="2699504"/>
            <a:ext cx="3176192" cy="1810139"/>
          </a:xfrm>
          <a:prstGeom prst="bentConnector3">
            <a:avLst>
              <a:gd name="adj1" fmla="val 60"/>
            </a:avLst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3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Semi-inclusive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2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2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28330" r="12551" b="52345"/>
          <a:stretch/>
        </p:blipFill>
        <p:spPr>
          <a:xfrm>
            <a:off x="335902" y="2417695"/>
            <a:ext cx="8098971" cy="105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 r="22177" b="84963"/>
          <a:stretch/>
        </p:blipFill>
        <p:spPr>
          <a:xfrm>
            <a:off x="5020781" y="1410423"/>
            <a:ext cx="3750906" cy="747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88687" r="-102" b="-718"/>
          <a:stretch/>
        </p:blipFill>
        <p:spPr>
          <a:xfrm>
            <a:off x="234647" y="5140842"/>
            <a:ext cx="8528180" cy="551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298" y="1410423"/>
            <a:ext cx="489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One can assume the same NRQCD factorization </a:t>
            </a:r>
            <a:br>
              <a:rPr lang="it-IT" dirty="0"/>
            </a:br>
            <a:r>
              <a:rPr lang="it-IT" dirty="0"/>
              <a:t>for exotics, independent of their internal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5091" y="3417585"/>
            <a:ext cx="573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Artoisenet and Braaten, PRD81, 114018 from Tevatron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1397" y="4642905"/>
            <a:ext cx="5252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one consider the first term only, it leads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3C8C0-E446-4689-B7E6-3F9D9101BB97}"/>
              </a:ext>
            </a:extLst>
          </p:cNvPr>
          <p:cNvSpPr txBox="1"/>
          <p:nvPr/>
        </p:nvSpPr>
        <p:spPr>
          <a:xfrm>
            <a:off x="8393277" y="5730166"/>
            <a:ext cx="74501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X. Yao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9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Production of other exotics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3702658"/>
            <a:ext cx="4392366" cy="25241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0" y="978642"/>
            <a:ext cx="611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Other cross sections have been estimated, generally quite large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3228" y="834769"/>
            <a:ext cx="2597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Guo et al. EPJC74, 9, 3063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Guo et al. CTP, 61, 354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14558" r="24646" b="71020"/>
          <a:stretch/>
        </p:blipFill>
        <p:spPr>
          <a:xfrm>
            <a:off x="4928609" y="1723966"/>
            <a:ext cx="4139191" cy="15558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8640" r="49436" b="66938"/>
          <a:stretch/>
        </p:blipFill>
        <p:spPr>
          <a:xfrm>
            <a:off x="111966" y="1519462"/>
            <a:ext cx="4645265" cy="20347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72000" y="4234141"/>
            <a:ext cx="44090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/>
              <a:t>Estimates can be given using MC generators, using coalescence model and assuming a molecular nature for the exotics</a:t>
            </a:r>
            <a:br>
              <a:rPr lang="it-IT" sz="2200" dirty="0"/>
            </a:br>
            <a:r>
              <a:rPr lang="it-IT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373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host of </a:t>
            </a:r>
            <a:r>
              <a:rPr lang="it-IT" dirty="0">
                <a:solidFill>
                  <a:srgbClr val="FF0000"/>
                </a:solidFill>
              </a:rPr>
              <a:t>unexpected resonances </a:t>
            </a:r>
            <a:r>
              <a:rPr lang="it-IT" dirty="0"/>
              <a:t>have appeared</a:t>
            </a:r>
          </a:p>
          <a:p>
            <a:endParaRPr lang="it-IT" dirty="0"/>
          </a:p>
          <a:p>
            <a:r>
              <a:rPr lang="it-IT" dirty="0"/>
              <a:t>decaying mostly into</a:t>
            </a:r>
            <a:br>
              <a:rPr lang="it-IT" dirty="0"/>
            </a:br>
            <a:r>
              <a:rPr lang="it-IT" dirty="0"/>
              <a:t>charmonium + light</a:t>
            </a:r>
            <a:br>
              <a:rPr lang="it-IT" dirty="0"/>
            </a:br>
            <a:endParaRPr lang="it-IT" dirty="0"/>
          </a:p>
          <a:p>
            <a:r>
              <a:rPr lang="it-IT" dirty="0">
                <a:solidFill>
                  <a:srgbClr val="0000FF"/>
                </a:solidFill>
              </a:rPr>
              <a:t>Hardly reconciled </a:t>
            </a:r>
            <a:r>
              <a:rPr lang="it-IT" dirty="0"/>
              <a:t>with usual charmonium interpretation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</p:txBody>
      </p:sp>
    </p:spTree>
    <p:extLst>
      <p:ext uri="{BB962C8B-B14F-4D97-AF65-F5344CB8AC3E}">
        <p14:creationId xmlns:p14="http://schemas.microsoft.com/office/powerpoint/2010/main" val="390087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993444"/>
                <a:ext cx="460280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Can we study these in photoproduction?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993444"/>
                <a:ext cx="4602803" cy="2554545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193" r="-661" b="-3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84070" y="3589217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33" y="3647147"/>
            <a:ext cx="355679" cy="2436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2331" y="1084568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03" y="3508310"/>
            <a:ext cx="4209945" cy="28523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87555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4137256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To exclude any rescattering mechanism, we propose to search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4450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/>
                  <a:t>state</a:t>
                </a:r>
                <a:br>
                  <a:rPr lang="it-IT" dirty="0"/>
                </a:br>
                <a:r>
                  <a:rPr lang="it-IT" dirty="0"/>
                  <a:t>in </a:t>
                </a:r>
                <a:r>
                  <a:rPr lang="it-IT" dirty="0">
                    <a:solidFill>
                      <a:srgbClr val="FF0000"/>
                    </a:solidFill>
                  </a:rPr>
                  <a:t>photoproduction. 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616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5427739"/>
            <a:ext cx="414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034002</a:t>
            </a:r>
          </a:p>
          <a:p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81069" y="2121005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2557812"/>
            <a:ext cx="5211444" cy="614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5" y="5141141"/>
            <a:ext cx="3772080" cy="8064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217811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Vector meson dominance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relates the radiative width to the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hadronic width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8705" y="2548759"/>
            <a:ext cx="1620570" cy="3658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unded Rectangle 16"/>
          <p:cNvSpPr/>
          <p:nvPr/>
        </p:nvSpPr>
        <p:spPr>
          <a:xfrm>
            <a:off x="7020965" y="2550000"/>
            <a:ext cx="1620570" cy="36582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5225365" y="2211920"/>
            <a:ext cx="16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Hadronic vertex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37047" y="2211920"/>
            <a:ext cx="113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EM vertex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Hadronic part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3 independent helicity couplings,</a:t>
                </a:r>
                <a:br>
                  <a:rPr lang="it-IT" dirty="0"/>
                </a:br>
                <a:r>
                  <a:rPr lang="it-IT" dirty="0"/>
                  <a:t>→ approx. equal,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dirty="0"/>
                  <a:t> extracted from total width and (unknown)</a:t>
                </a:r>
                <a:br>
                  <a:rPr lang="it-IT" dirty="0"/>
                </a:br>
                <a:r>
                  <a:rPr lang="it-IT" dirty="0"/>
                  <a:t>branching ratio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blipFill rotWithShape="0">
                <a:blip r:embed="rId8"/>
                <a:stretch>
                  <a:fillRect l="-1055" t="-1984" r="-528" b="-5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751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To exclude any rescattering mechanism, we propose to search the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s </a:t>
                </a:r>
                <a:r>
                  <a:rPr lang="it-IT" sz="2400" dirty="0"/>
                  <a:t>in </a:t>
                </a:r>
                <a:r>
                  <a:rPr lang="it-IT" sz="2400" dirty="0">
                    <a:solidFill>
                      <a:srgbClr val="FF0000"/>
                    </a:solidFill>
                  </a:rPr>
                  <a:t>photoproduction. 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981603"/>
                <a:ext cx="891500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094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14499" y="2358593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39" y="4856535"/>
            <a:ext cx="4347196" cy="92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03" y="5176349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Vector meson dominance</a:t>
            </a:r>
            <a:br>
              <a:rPr lang="it-IT" dirty="0"/>
            </a:br>
            <a:r>
              <a:rPr lang="it-IT" dirty="0"/>
              <a:t>relates the radiative width to the</a:t>
            </a:r>
            <a:br>
              <a:rPr lang="it-IT" dirty="0"/>
            </a:br>
            <a:r>
              <a:rPr lang="it-IT" dirty="0"/>
              <a:t>hadronic width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03" y="4388867"/>
            <a:ext cx="449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 assume equal hadronic helicity couplings, </a:t>
            </a:r>
            <a:br>
              <a:rPr lang="it-IT" dirty="0"/>
            </a:br>
            <a:r>
              <a:rPr lang="it-IT" dirty="0"/>
              <a:t>extracted from the unknown partial width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46488" y="1367825"/>
            <a:ext cx="519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034002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D. Winney, C. Fanelli,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PRD100, 034019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5" y="2404265"/>
            <a:ext cx="6006886" cy="1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10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Background parameterization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5" b="15950"/>
          <a:stretch/>
        </p:blipFill>
        <p:spPr>
          <a:xfrm>
            <a:off x="6073010" y="1138217"/>
            <a:ext cx="2613790" cy="18573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8069" y="1743729"/>
            <a:ext cx="4145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background is described</a:t>
            </a:r>
            <a:br>
              <a:rPr lang="it-IT" sz="2400" dirty="0"/>
            </a:br>
            <a:r>
              <a:rPr lang="it-IT" sz="2400" dirty="0"/>
              <a:t>via an </a:t>
            </a:r>
            <a:r>
              <a:rPr lang="it-IT" sz="2400" dirty="0">
                <a:solidFill>
                  <a:srgbClr val="0000FF"/>
                </a:solidFill>
              </a:rPr>
              <a:t>Effective Vector Pomeron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88" y="3429625"/>
            <a:ext cx="5989380" cy="23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0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8" y="1447799"/>
            <a:ext cx="9174928" cy="1640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8862" y="5583924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 data)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40" y="5690109"/>
            <a:ext cx="534056" cy="1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84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Polarization observables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cs typeface="Calibri"/>
              </a:rPr>
              <a:t>Ni – Production of XYZ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One can take advantage of the polarized beam at Jlab</a:t>
                </a:r>
                <a:br>
                  <a:rPr lang="it-IT" dirty="0"/>
                </a:br>
                <a:r>
                  <a:rPr lang="it-IT" dirty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 or polarization of recoiling proton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(in SBS acceptance)</a:t>
            </a:r>
          </a:p>
        </p:txBody>
      </p:sp>
    </p:spTree>
    <p:extLst>
      <p:ext uri="{BB962C8B-B14F-4D97-AF65-F5344CB8AC3E}">
        <p14:creationId xmlns:p14="http://schemas.microsoft.com/office/powerpoint/2010/main" val="990728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1" b="50049"/>
          <a:stretch/>
        </p:blipFill>
        <p:spPr>
          <a:xfrm>
            <a:off x="102637" y="3428786"/>
            <a:ext cx="4077477" cy="25433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7959" y="3793171"/>
            <a:ext cx="116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data)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637" y="1144500"/>
            <a:ext cx="1639295" cy="165259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772892" y="2105248"/>
                <a:ext cx="618829" cy="61882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92" y="2105248"/>
                <a:ext cx="618829" cy="618829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791223" y="1502001"/>
            <a:ext cx="938962" cy="364163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 l="-20635" r="-33333" b="-14516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l="-15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37518" y="1399228"/>
                <a:ext cx="610522" cy="610522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18" y="1399228"/>
                <a:ext cx="610522" cy="610522"/>
              </a:xfrm>
              <a:prstGeom prst="ellipse">
                <a:avLst/>
              </a:prstGeom>
              <a:blipFill rotWithShape="0">
                <a:blip r:embed="rId7"/>
                <a:stretch>
                  <a:fillRect r="-2980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5"/>
            <a:ext cx="3284613" cy="2512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2" y="3333768"/>
            <a:ext cx="2633162" cy="1999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2000" y="3473964"/>
                <a:ext cx="273886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1564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492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102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473964"/>
                <a:ext cx="2738868" cy="64633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79475" y="2955490"/>
            <a:ext cx="4543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 (JPAC), PRL122, 042002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32968" y="1435292"/>
            <a:ext cx="3433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Searches at COMPASS (pion beam)</a:t>
            </a:r>
            <a:br>
              <a:rPr lang="it-IT" dirty="0"/>
            </a:br>
            <a:r>
              <a:rPr lang="it-IT" dirty="0"/>
              <a:t>and GlueX (photon beam),</a:t>
            </a:r>
          </a:p>
          <a:p>
            <a:r>
              <a:rPr lang="it-IT" dirty="0"/>
              <a:t>EIC = same + quarkonium hybrids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5" y="3835372"/>
            <a:ext cx="327131" cy="3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Heavy hybrids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154" y="5203996"/>
            <a:ext cx="5176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HadSpec, JHEP 1612 (2016), 089; JHEP 02 (2021), 214</a:t>
            </a:r>
          </a:p>
          <a:p>
            <a:r>
              <a:rPr lang="it-IT" dirty="0">
                <a:solidFill>
                  <a:schemeClr val="accent1"/>
                </a:solidFill>
              </a:rPr>
              <a:t>P. Guo </a:t>
            </a:r>
            <a:r>
              <a:rPr lang="it-IT" i="1" dirty="0">
                <a:solidFill>
                  <a:schemeClr val="accent1"/>
                </a:solidFill>
              </a:rPr>
              <a:t>et al.,</a:t>
            </a:r>
            <a:r>
              <a:rPr lang="it-IT" dirty="0">
                <a:solidFill>
                  <a:schemeClr val="accent1"/>
                </a:solidFill>
              </a:rPr>
              <a:t> PRD78 (2008), 056003</a:t>
            </a:r>
          </a:p>
          <a:p>
            <a:r>
              <a:rPr lang="it-IT" dirty="0">
                <a:solidFill>
                  <a:schemeClr val="accent1"/>
                </a:solidFill>
              </a:rPr>
              <a:t>M. Berwein </a:t>
            </a:r>
            <a:r>
              <a:rPr lang="it-IT" i="1" dirty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, PRD92 (2015), 114019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" t="-2449" r="-1521" b="-2449"/>
          <a:stretch/>
        </p:blipFill>
        <p:spPr>
          <a:xfrm>
            <a:off x="806129" y="1234095"/>
            <a:ext cx="6083558" cy="38707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9483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– 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10" y="1314895"/>
            <a:ext cx="8843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Photoproduction is a valuable tool to study exotic states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Complementary infomation to other mechanisms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Facilities to study photoproduction at low energies are very welcome to pursue this program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699580" y="3869440"/>
            <a:ext cx="7744838" cy="1793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7" y="5179482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841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JPAC 2021</a:t>
            </a:r>
            <a:endParaRPr lang="it-IT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027420"/>
            <a:ext cx="2289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Jefferson Lab</a:t>
            </a:r>
          </a:p>
          <a:p>
            <a:r>
              <a:rPr lang="it-IT" dirty="0">
                <a:solidFill>
                  <a:srgbClr val="0000FF"/>
                </a:solidFill>
              </a:rPr>
              <a:t>Victor Mokeev</a:t>
            </a:r>
          </a:p>
          <a:p>
            <a:r>
              <a:rPr lang="it-IT" dirty="0"/>
              <a:t>Miguel Albaladejo</a:t>
            </a:r>
          </a:p>
          <a:p>
            <a:r>
              <a:rPr lang="it-IT" dirty="0"/>
              <a:t>Astrid Hiller Blin</a:t>
            </a:r>
          </a:p>
          <a:p>
            <a:endParaRPr lang="it-IT" dirty="0"/>
          </a:p>
          <a:p>
            <a:r>
              <a:rPr lang="it-IT" dirty="0"/>
              <a:t>Pedagogical U. Kraków</a:t>
            </a:r>
          </a:p>
          <a:p>
            <a:r>
              <a:rPr lang="it-IT" dirty="0">
                <a:solidFill>
                  <a:srgbClr val="0000FF"/>
                </a:solidFill>
              </a:rPr>
              <a:t>Lukasz Bibrzycki</a:t>
            </a:r>
          </a:p>
          <a:p>
            <a:endParaRPr lang="it-IT" dirty="0"/>
          </a:p>
          <a:p>
            <a:r>
              <a:rPr lang="it-IT" dirty="0"/>
              <a:t>INP Kraków</a:t>
            </a:r>
          </a:p>
          <a:p>
            <a:r>
              <a:rPr lang="it-IT" dirty="0">
                <a:solidFill>
                  <a:srgbClr val="0000FF"/>
                </a:solidFill>
              </a:rPr>
              <a:t>Robert Kaminski</a:t>
            </a:r>
          </a:p>
          <a:p>
            <a:endParaRPr lang="it-IT" dirty="0"/>
          </a:p>
          <a:p>
            <a:r>
              <a:rPr lang="it-IT" dirty="0"/>
              <a:t>Chiao-Tung University</a:t>
            </a:r>
          </a:p>
          <a:p>
            <a:r>
              <a:rPr lang="it-IT" dirty="0"/>
              <a:t>Robert Perry</a:t>
            </a:r>
          </a:p>
          <a:p>
            <a:endParaRPr lang="it-IT" dirty="0"/>
          </a:p>
          <a:p>
            <a:r>
              <a:rPr lang="it-IT" dirty="0"/>
              <a:t>INFN Roma</a:t>
            </a:r>
          </a:p>
          <a:p>
            <a:r>
              <a:rPr lang="it-IT" u="sng" dirty="0"/>
              <a:t>Alessandro Pilloni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98922" y="1027420"/>
            <a:ext cx="2926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Indiana U.</a:t>
            </a:r>
          </a:p>
          <a:p>
            <a:r>
              <a:rPr lang="it-IT" u="sng" dirty="0">
                <a:solidFill>
                  <a:srgbClr val="0000FF"/>
                </a:solidFill>
              </a:rPr>
              <a:t>Emilie Passemar</a:t>
            </a:r>
          </a:p>
          <a:p>
            <a:r>
              <a:rPr lang="it-IT" dirty="0">
                <a:solidFill>
                  <a:srgbClr val="0000FF"/>
                </a:solidFill>
              </a:rPr>
              <a:t>Adam Szczepaniak (also JLab)</a:t>
            </a:r>
            <a:endParaRPr lang="it-IT" u="sng" dirty="0">
              <a:solidFill>
                <a:srgbClr val="0000FF"/>
              </a:solidFill>
            </a:endParaRPr>
          </a:p>
          <a:p>
            <a:r>
              <a:rPr lang="it-IT" dirty="0"/>
              <a:t>Sergi Gonzàles-Solís</a:t>
            </a:r>
          </a:p>
          <a:p>
            <a:r>
              <a:rPr lang="it-IT" dirty="0">
                <a:solidFill>
                  <a:srgbClr val="FF0000"/>
                </a:solidFill>
              </a:rPr>
              <a:t>Nathan Sherrill</a:t>
            </a:r>
          </a:p>
          <a:p>
            <a:r>
              <a:rPr lang="it-IT" dirty="0">
                <a:solidFill>
                  <a:srgbClr val="FF0000"/>
                </a:solidFill>
              </a:rPr>
              <a:t>Daniel Winney</a:t>
            </a:r>
          </a:p>
          <a:p>
            <a:r>
              <a:rPr lang="it-IT" dirty="0">
                <a:solidFill>
                  <a:srgbClr val="FF0000"/>
                </a:solidFill>
              </a:rPr>
              <a:t>Sebastian Dawid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TUM</a:t>
            </a:r>
          </a:p>
          <a:p>
            <a:r>
              <a:rPr lang="it-IT" dirty="0"/>
              <a:t>Misha Mikhasenko</a:t>
            </a:r>
          </a:p>
          <a:p>
            <a:endParaRPr lang="it-IT" dirty="0"/>
          </a:p>
          <a:p>
            <a:r>
              <a:rPr lang="it-IT" dirty="0"/>
              <a:t>W&amp;M</a:t>
            </a:r>
          </a:p>
          <a:p>
            <a:r>
              <a:rPr lang="it-IT" dirty="0"/>
              <a:t>Arkaitz Rodas</a:t>
            </a:r>
          </a:p>
          <a:p>
            <a:endParaRPr lang="it-IT" dirty="0"/>
          </a:p>
          <a:p>
            <a:r>
              <a:rPr lang="it-IT" dirty="0"/>
              <a:t>Barcelona U.</a:t>
            </a:r>
          </a:p>
          <a:p>
            <a:r>
              <a:rPr lang="it-IT" u="sng" dirty="0">
                <a:solidFill>
                  <a:srgbClr val="0000FF"/>
                </a:solidFill>
              </a:rPr>
              <a:t>Vincent Mathieu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23018" y="1027420"/>
            <a:ext cx="2560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ODU</a:t>
            </a:r>
            <a:endParaRPr lang="it-IT" dirty="0">
              <a:solidFill>
                <a:srgbClr val="0000FF"/>
              </a:solidFill>
            </a:endParaRPr>
          </a:p>
          <a:p>
            <a:r>
              <a:rPr lang="it-IT" dirty="0"/>
              <a:t>Andrew Jackura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UNAM</a:t>
            </a:r>
          </a:p>
          <a:p>
            <a:r>
              <a:rPr lang="it-IT" u="sng" dirty="0">
                <a:solidFill>
                  <a:srgbClr val="0000FF"/>
                </a:solidFill>
              </a:rPr>
              <a:t>César Fernández-Ramírez</a:t>
            </a:r>
          </a:p>
          <a:p>
            <a:r>
              <a:rPr lang="it-IT" dirty="0">
                <a:solidFill>
                  <a:srgbClr val="FF0000"/>
                </a:solidFill>
              </a:rPr>
              <a:t>Jorge Silva-Castro</a:t>
            </a:r>
          </a:p>
          <a:p>
            <a:endParaRPr lang="it-IT" dirty="0"/>
          </a:p>
          <a:p>
            <a:r>
              <a:rPr lang="it-IT" dirty="0"/>
              <a:t>INFN Genova</a:t>
            </a:r>
          </a:p>
          <a:p>
            <a:r>
              <a:rPr lang="it-IT" dirty="0">
                <a:solidFill>
                  <a:srgbClr val="0000FF"/>
                </a:solidFill>
              </a:rPr>
              <a:t>Andrea Celentano</a:t>
            </a:r>
          </a:p>
          <a:p>
            <a:endParaRPr lang="it-IT" dirty="0"/>
          </a:p>
          <a:p>
            <a:r>
              <a:rPr lang="it-IT" dirty="0"/>
              <a:t>JGU-Mainz U.</a:t>
            </a:r>
          </a:p>
          <a:p>
            <a:r>
              <a:rPr lang="it-IT" dirty="0"/>
              <a:t>Igor Danilkin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758274" y="4597532"/>
            <a:ext cx="1366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0000FF"/>
                </a:solidFill>
              </a:rPr>
              <a:t>Faculty/Staff</a:t>
            </a:r>
          </a:p>
          <a:p>
            <a:pPr algn="r"/>
            <a:r>
              <a:rPr lang="it-IT" dirty="0"/>
              <a:t>Postdoc</a:t>
            </a:r>
          </a:p>
          <a:p>
            <a:pPr algn="r"/>
            <a:r>
              <a:rPr lang="it-IT" dirty="0">
                <a:solidFill>
                  <a:srgbClr val="FF0000"/>
                </a:solidFill>
              </a:rPr>
              <a:t>Students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957" y="5806671"/>
            <a:ext cx="7903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Members affiliated with CLAS, GlueX, LHCb, BESIII, BaBar, COMPASS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5" y="290239"/>
            <a:ext cx="1100230" cy="8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20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Another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2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Image"/>
          <p:cNvGrpSpPr/>
          <p:nvPr/>
        </p:nvGrpSpPr>
        <p:grpSpPr>
          <a:xfrm>
            <a:off x="82558" y="1049482"/>
            <a:ext cx="4161453" cy="3328219"/>
            <a:chOff x="0" y="0"/>
            <a:chExt cx="7639484" cy="5723604"/>
          </a:xfrm>
        </p:grpSpPr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7385485" cy="53934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639485" cy="5723605"/>
            </a:xfrm>
            <a:prstGeom prst="rect">
              <a:avLst/>
            </a:prstGeom>
            <a:effectLst/>
          </p:spPr>
        </p:pic>
      </p:grpSp>
      <p:sp>
        <p:nvSpPr>
          <p:cNvPr id="34" name="TextBox 33"/>
          <p:cNvSpPr txBox="1"/>
          <p:nvPr/>
        </p:nvSpPr>
        <p:spPr>
          <a:xfrm>
            <a:off x="151739" y="3893184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A. Guskov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Spectroscopy: overview and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23" y="1252661"/>
            <a:ext cx="4291086" cy="2921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2735" y="4607186"/>
                <a:ext cx="548284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COMPASS claimed the existence of a state</a:t>
                </a:r>
                <a:br>
                  <a:rPr lang="it-IT" sz="2200" dirty="0"/>
                </a:br>
                <a:r>
                  <a:rPr lang="it-IT" sz="2200" dirty="0"/>
                  <a:t>degenerate with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, but with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Large photoproduction cross section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735" y="4607186"/>
                <a:ext cx="5482848" cy="1446550"/>
              </a:xfrm>
              <a:prstGeom prst="rect">
                <a:avLst/>
              </a:prstGeom>
              <a:blipFill>
                <a:blip r:embed="rId7"/>
                <a:stretch>
                  <a:fillRect l="-1446" t="-2954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826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Another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2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86" y="1431271"/>
            <a:ext cx="3500392" cy="194307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extBox 33"/>
          <p:cNvSpPr txBox="1"/>
          <p:nvPr/>
        </p:nvSpPr>
        <p:spPr>
          <a:xfrm>
            <a:off x="7653530" y="3354558"/>
            <a:ext cx="130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A. Guskov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Spectroscopy: overview and theory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9" y="1254528"/>
            <a:ext cx="4017510" cy="3018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52735" y="4607186"/>
                <a:ext cx="548284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COMPASS claimed the existence of a state</a:t>
                </a:r>
                <a:br>
                  <a:rPr lang="it-IT" sz="2200" dirty="0"/>
                </a:br>
                <a:r>
                  <a:rPr lang="it-IT" sz="2200" dirty="0"/>
                  <a:t>degenerate with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, but with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Large photoproduction cross section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735" y="4607186"/>
                <a:ext cx="5482848" cy="1446550"/>
              </a:xfrm>
              <a:prstGeom prst="rect">
                <a:avLst/>
              </a:prstGeom>
              <a:blipFill>
                <a:blip r:embed="rId6"/>
                <a:stretch>
                  <a:fillRect l="-1446" t="-2954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5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1" y="984122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4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5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5902" y="4317471"/>
                <a:ext cx="4236098" cy="177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Sizeable prompt production at hadron colliders,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200" dirty="0"/>
                  <a:t>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𝑃𝑅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r>
                  <a:rPr lang="it-IT" sz="2200" dirty="0"/>
                  <a:t> @CMS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2" y="4317471"/>
                <a:ext cx="4236098" cy="1777281"/>
              </a:xfrm>
              <a:prstGeom prst="rect">
                <a:avLst/>
              </a:prstGeom>
              <a:blipFill rotWithShape="0">
                <a:blip r:embed="rId7"/>
                <a:stretch>
                  <a:fillRect l="-1871" t="-2397" b="-452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938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1013354"/>
              </a:xfrm>
              <a:prstGeom prst="rect">
                <a:avLst/>
              </a:prstGeom>
              <a:blipFill rotWithShape="0">
                <a:blip r:embed="rId4"/>
                <a:stretch>
                  <a:fillRect t="-30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 b="5794"/>
          <a:stretch/>
        </p:blipFill>
        <p:spPr>
          <a:xfrm>
            <a:off x="79180" y="3340230"/>
            <a:ext cx="3670092" cy="3013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61" y="3675155"/>
            <a:ext cx="446599" cy="305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50396" y="4674883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122, 222001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3669" y="4959812"/>
            <a:ext cx="412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Higher statistics analysis revealed a two-peak structure of the narrow state,</a:t>
            </a:r>
            <a:br>
              <a:rPr lang="it-IT" dirty="0"/>
            </a:br>
            <a:r>
              <a:rPr lang="it-IT" dirty="0"/>
              <a:t>plus a new lighter one</a:t>
            </a:r>
            <a:br>
              <a:rPr lang="it-IT" dirty="0"/>
            </a:br>
            <a:r>
              <a:rPr lang="it-IT" dirty="0"/>
              <a:t>Quantum numbers still unknown</a:t>
            </a:r>
          </a:p>
        </p:txBody>
      </p:sp>
    </p:spTree>
    <p:extLst>
      <p:ext uri="{BB962C8B-B14F-4D97-AF65-F5344CB8AC3E}">
        <p14:creationId xmlns:p14="http://schemas.microsoft.com/office/powerpoint/2010/main" val="1234275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9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9" grpId="0"/>
      <p:bldP spid="10" grpId="0" animBg="1"/>
      <p:bldP spid="12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From threshold to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Fixed-spin exchanges expected to hold from threshold to moderate energies (LE):</a:t>
                </a:r>
                <a:br>
                  <a:rPr lang="en-US" sz="1758" dirty="0"/>
                </a:br>
                <a:r>
                  <a:rPr lang="en-US" sz="1758" dirty="0"/>
                  <a:t>Contain full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dirty="0"/>
                  <a:t> dependence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channel grows as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758" dirty="0"/>
                  <a:t>, exceeding unitarity bound:</a:t>
                </a:r>
                <a:br>
                  <a:rPr lang="en-US" sz="1758" dirty="0"/>
                </a:br>
                <a:r>
                  <a:rPr lang="en-US" sz="1758" dirty="0" err="1"/>
                  <a:t>Reggeized</a:t>
                </a:r>
                <a:r>
                  <a:rPr lang="en-US" sz="1758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1724" t="-4167" b="-13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sSubSup>
                        <m:sSub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⟶−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))[</m:t>
                      </m:r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𝜋𝛼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sz="1406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/>
          <p:cNvSpPr/>
          <p:nvPr/>
        </p:nvSpPr>
        <p:spPr>
          <a:xfrm rot="16200000">
            <a:off x="3896934" y="3178597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eft Brace 10"/>
          <p:cNvSpPr/>
          <p:nvPr/>
        </p:nvSpPr>
        <p:spPr>
          <a:xfrm rot="16200000">
            <a:off x="7186818" y="3178596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896543" y="4865270"/>
            <a:ext cx="222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LE, 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HE, 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56" t="-4673" r="-1856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266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Two/three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39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</p:spTree>
    <p:extLst>
      <p:ext uri="{BB962C8B-B14F-4D97-AF65-F5344CB8AC3E}">
        <p14:creationId xmlns:p14="http://schemas.microsoft.com/office/powerpoint/2010/main" val="273245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3239634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92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907885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1274526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1643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12676" r="-30986" b="-563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9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0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1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847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2" y="1452924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0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382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3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772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75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10" y="1314895"/>
            <a:ext cx="88430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It’s new: no XYZ state has been uncontroversially seen so far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It is free from rescattering mechanisms that could mimic resonances in multibody decays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framework is (relatively) clean from a theory point of view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Radiative decays offer another way of discerning </a:t>
            </a:r>
            <a:br>
              <a:rPr lang="it-IT" sz="2400" dirty="0"/>
            </a:br>
            <a:r>
              <a:rPr lang="it-IT" sz="2400" dirty="0"/>
              <a:t>the nature of the states</a:t>
            </a:r>
          </a:p>
        </p:txBody>
      </p:sp>
    </p:spTree>
    <p:extLst>
      <p:ext uri="{BB962C8B-B14F-4D97-AF65-F5344CB8AC3E}">
        <p14:creationId xmlns:p14="http://schemas.microsoft.com/office/powerpoint/2010/main" val="660992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1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2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0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Production of hybrids and exotics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44472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Future Facilities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5006" r="9440" b="74013"/>
          <a:stretch/>
        </p:blipFill>
        <p:spPr>
          <a:xfrm>
            <a:off x="4633219" y="4947511"/>
            <a:ext cx="4434581" cy="151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11204"/>
          <a:stretch/>
        </p:blipFill>
        <p:spPr>
          <a:xfrm>
            <a:off x="4719535" y="1049482"/>
            <a:ext cx="4348265" cy="155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39669" y="5886817"/>
            <a:ext cx="1607811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r"/>
            <a:r>
              <a:rPr lang="it-IT" dirty="0">
                <a:solidFill>
                  <a:srgbClr val="7A7979"/>
                </a:solidFill>
              </a:rPr>
              <a:t>Snowmass</a:t>
            </a:r>
            <a:br>
              <a:rPr lang="it-IT" dirty="0">
                <a:solidFill>
                  <a:srgbClr val="7A7979"/>
                </a:solidFill>
              </a:rPr>
            </a:br>
            <a:r>
              <a:rPr lang="it-IT" dirty="0">
                <a:solidFill>
                  <a:srgbClr val="7A7979"/>
                </a:solidFill>
              </a:rPr>
              <a:t>LoI RF7_RF0_120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3"/>
          <a:stretch/>
        </p:blipFill>
        <p:spPr>
          <a:xfrm>
            <a:off x="167889" y="1103454"/>
            <a:ext cx="4239248" cy="1751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80"/>
          <a:stretch/>
        </p:blipFill>
        <p:spPr>
          <a:xfrm>
            <a:off x="0" y="3066282"/>
            <a:ext cx="3607158" cy="2977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3"/>
          <a:stretch/>
        </p:blipFill>
        <p:spPr>
          <a:xfrm>
            <a:off x="4218117" y="2901922"/>
            <a:ext cx="4849683" cy="1875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0612" y="2600025"/>
            <a:ext cx="1765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7A7979"/>
                </a:solidFill>
                <a:latin typeface="+mj-lt"/>
              </a:rPr>
              <a:t>arXiv:2103.05419</a:t>
            </a:r>
          </a:p>
        </p:txBody>
      </p:sp>
    </p:spTree>
    <p:extLst>
      <p:ext uri="{BB962C8B-B14F-4D97-AF65-F5344CB8AC3E}">
        <p14:creationId xmlns:p14="http://schemas.microsoft.com/office/powerpoint/2010/main" val="18069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XYZ have not been seen in </a:t>
            </a:r>
            <a:r>
              <a:rPr sz="2000" dirty="0" err="1"/>
              <a:t>photoproduction</a:t>
            </a:r>
            <a:r>
              <a:rPr lang="it-IT" sz="2000" dirty="0"/>
              <a:t> so far </a:t>
            </a:r>
            <a:r>
              <a:rPr sz="2000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Experiments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We study near-threshold (LE) and high energies (HE)</a:t>
            </a:r>
            <a:endParaRPr lang="it-IT" sz="2000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/>
              <a:t>Couplings from data as much as possible, not relying on the nature of XYZ</a:t>
            </a:r>
            <a:endParaRPr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7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51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Production of XYZ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55670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120252</TotalTime>
  <Words>2856</Words>
  <Application>Microsoft Office PowerPoint</Application>
  <PresentationFormat>On-screen Show (4:3)</PresentationFormat>
  <Paragraphs>556</Paragraphs>
  <Slides>54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of hybrids and exotics</dc:title>
  <dc:creator>Pillaus</dc:creator>
  <cp:lastModifiedBy>pillaus</cp:lastModifiedBy>
  <cp:revision>1006</cp:revision>
  <dcterms:created xsi:type="dcterms:W3CDTF">2012-05-23T17:12:57Z</dcterms:created>
  <dcterms:modified xsi:type="dcterms:W3CDTF">2021-07-22T22:31:05Z</dcterms:modified>
</cp:coreProperties>
</file>