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4" r:id="rId8"/>
    <p:sldId id="261" r:id="rId9"/>
    <p:sldId id="265" r:id="rId10"/>
    <p:sldId id="262" r:id="rId11"/>
    <p:sldId id="263" r:id="rId12"/>
    <p:sldId id="266" r:id="rId13"/>
    <p:sldId id="268" r:id="rId14"/>
    <p:sldId id="274" r:id="rId15"/>
    <p:sldId id="275" r:id="rId16"/>
    <p:sldId id="276" r:id="rId17"/>
    <p:sldId id="277" r:id="rId18"/>
    <p:sldId id="278" r:id="rId19"/>
    <p:sldId id="270" r:id="rId20"/>
    <p:sldId id="271" r:id="rId21"/>
    <p:sldId id="272" r:id="rId22"/>
    <p:sldId id="273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sif Husain" initials="WH" lastIdx="1" clrIdx="0">
    <p:extLst>
      <p:ext uri="{19B8F6BF-5375-455C-9EA6-DF929625EA0E}">
        <p15:presenceInfo xmlns:p15="http://schemas.microsoft.com/office/powerpoint/2012/main" userId="Wasif Husa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8D822F-FC98-4E86-91D4-207892FFD823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C19E977B-74DE-4F49-95D8-2A0A348736DC}">
      <dgm:prSet/>
      <dgm:spPr/>
      <dgm:t>
        <a:bodyPr/>
        <a:lstStyle/>
        <a:p>
          <a:r>
            <a:rPr lang="en-AU"/>
            <a:t>DM has a particle nature.</a:t>
          </a:r>
          <a:endParaRPr lang="en-US"/>
        </a:p>
      </dgm:t>
    </dgm:pt>
    <dgm:pt modelId="{2BAD992F-B840-4111-9C9C-040161CD1EBC}" type="parTrans" cxnId="{98D79607-1621-417C-A610-A2F4588F37C2}">
      <dgm:prSet/>
      <dgm:spPr/>
      <dgm:t>
        <a:bodyPr/>
        <a:lstStyle/>
        <a:p>
          <a:endParaRPr lang="en-US"/>
        </a:p>
      </dgm:t>
    </dgm:pt>
    <dgm:pt modelId="{7B07007F-569A-4FA3-AFA7-70350B32CA6B}" type="sibTrans" cxnId="{98D79607-1621-417C-A610-A2F4588F37C2}">
      <dgm:prSet/>
      <dgm:spPr/>
      <dgm:t>
        <a:bodyPr/>
        <a:lstStyle/>
        <a:p>
          <a:endParaRPr lang="en-US"/>
        </a:p>
      </dgm:t>
    </dgm:pt>
    <dgm:pt modelId="{48BAA93C-E8B3-446F-A3B4-A20D10613C8F}">
      <dgm:prSet/>
      <dgm:spPr/>
      <dgm:t>
        <a:bodyPr/>
        <a:lstStyle/>
        <a:p>
          <a:r>
            <a:rPr lang="en-AU"/>
            <a:t>DM is self-interacting.</a:t>
          </a:r>
          <a:endParaRPr lang="en-US"/>
        </a:p>
      </dgm:t>
    </dgm:pt>
    <dgm:pt modelId="{3056C25E-F097-444C-832B-1072CF7DD537}" type="parTrans" cxnId="{D679EA6F-56AE-401F-87BD-91632FEFB781}">
      <dgm:prSet/>
      <dgm:spPr/>
      <dgm:t>
        <a:bodyPr/>
        <a:lstStyle/>
        <a:p>
          <a:endParaRPr lang="en-US"/>
        </a:p>
      </dgm:t>
    </dgm:pt>
    <dgm:pt modelId="{46BEC6A1-90EB-4351-AEA6-70BF78488B2E}" type="sibTrans" cxnId="{D679EA6F-56AE-401F-87BD-91632FEFB781}">
      <dgm:prSet/>
      <dgm:spPr/>
      <dgm:t>
        <a:bodyPr/>
        <a:lstStyle/>
        <a:p>
          <a:endParaRPr lang="en-US"/>
        </a:p>
      </dgm:t>
    </dgm:pt>
    <dgm:pt modelId="{28DFFCC3-DEF9-48A8-882D-471CCCFD2418}" type="pres">
      <dgm:prSet presAssocID="{108D822F-FC98-4E86-91D4-207892FFD82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8D49E09-256B-4F1C-92E6-BD221F9CFE19}" type="pres">
      <dgm:prSet presAssocID="{C19E977B-74DE-4F49-95D8-2A0A348736DC}" presName="hierRoot1" presStyleCnt="0"/>
      <dgm:spPr/>
    </dgm:pt>
    <dgm:pt modelId="{9105A7BC-9B01-463C-832B-1F0F4CC1A1D2}" type="pres">
      <dgm:prSet presAssocID="{C19E977B-74DE-4F49-95D8-2A0A348736DC}" presName="composite" presStyleCnt="0"/>
      <dgm:spPr/>
    </dgm:pt>
    <dgm:pt modelId="{93246F8B-BC2E-4106-B8B8-9D0CE6A56C11}" type="pres">
      <dgm:prSet presAssocID="{C19E977B-74DE-4F49-95D8-2A0A348736DC}" presName="background" presStyleLbl="node0" presStyleIdx="0" presStyleCnt="2"/>
      <dgm:spPr/>
    </dgm:pt>
    <dgm:pt modelId="{F4B4EB34-0288-47B5-9705-6699BACC65A5}" type="pres">
      <dgm:prSet presAssocID="{C19E977B-74DE-4F49-95D8-2A0A348736DC}" presName="text" presStyleLbl="fgAcc0" presStyleIdx="0" presStyleCnt="2">
        <dgm:presLayoutVars>
          <dgm:chPref val="3"/>
        </dgm:presLayoutVars>
      </dgm:prSet>
      <dgm:spPr/>
    </dgm:pt>
    <dgm:pt modelId="{B4FE88F2-854E-4D05-9A9F-CEEEF7EE52F7}" type="pres">
      <dgm:prSet presAssocID="{C19E977B-74DE-4F49-95D8-2A0A348736DC}" presName="hierChild2" presStyleCnt="0"/>
      <dgm:spPr/>
    </dgm:pt>
    <dgm:pt modelId="{D99625B1-FA44-49D5-881B-6BE7B9998A80}" type="pres">
      <dgm:prSet presAssocID="{48BAA93C-E8B3-446F-A3B4-A20D10613C8F}" presName="hierRoot1" presStyleCnt="0"/>
      <dgm:spPr/>
    </dgm:pt>
    <dgm:pt modelId="{BA684C9E-DF7D-4783-A632-A7B2DBEBFB76}" type="pres">
      <dgm:prSet presAssocID="{48BAA93C-E8B3-446F-A3B4-A20D10613C8F}" presName="composite" presStyleCnt="0"/>
      <dgm:spPr/>
    </dgm:pt>
    <dgm:pt modelId="{D49E5A1C-4381-4B52-8201-C8E9E8806DC7}" type="pres">
      <dgm:prSet presAssocID="{48BAA93C-E8B3-446F-A3B4-A20D10613C8F}" presName="background" presStyleLbl="node0" presStyleIdx="1" presStyleCnt="2"/>
      <dgm:spPr/>
    </dgm:pt>
    <dgm:pt modelId="{46F313F5-0910-4F9A-8E39-EAA9E3623253}" type="pres">
      <dgm:prSet presAssocID="{48BAA93C-E8B3-446F-A3B4-A20D10613C8F}" presName="text" presStyleLbl="fgAcc0" presStyleIdx="1" presStyleCnt="2">
        <dgm:presLayoutVars>
          <dgm:chPref val="3"/>
        </dgm:presLayoutVars>
      </dgm:prSet>
      <dgm:spPr/>
    </dgm:pt>
    <dgm:pt modelId="{C79C2AA2-D346-4C10-8B1C-E1F6A22BB861}" type="pres">
      <dgm:prSet presAssocID="{48BAA93C-E8B3-446F-A3B4-A20D10613C8F}" presName="hierChild2" presStyleCnt="0"/>
      <dgm:spPr/>
    </dgm:pt>
  </dgm:ptLst>
  <dgm:cxnLst>
    <dgm:cxn modelId="{98D79607-1621-417C-A610-A2F4588F37C2}" srcId="{108D822F-FC98-4E86-91D4-207892FFD823}" destId="{C19E977B-74DE-4F49-95D8-2A0A348736DC}" srcOrd="0" destOrd="0" parTransId="{2BAD992F-B840-4111-9C9C-040161CD1EBC}" sibTransId="{7B07007F-569A-4FA3-AFA7-70350B32CA6B}"/>
    <dgm:cxn modelId="{D679EA6F-56AE-401F-87BD-91632FEFB781}" srcId="{108D822F-FC98-4E86-91D4-207892FFD823}" destId="{48BAA93C-E8B3-446F-A3B4-A20D10613C8F}" srcOrd="1" destOrd="0" parTransId="{3056C25E-F097-444C-832B-1072CF7DD537}" sibTransId="{46BEC6A1-90EB-4351-AEA6-70BF78488B2E}"/>
    <dgm:cxn modelId="{DE6BB883-637D-4A9C-A3F2-C08C311D3F72}" type="presOf" srcId="{C19E977B-74DE-4F49-95D8-2A0A348736DC}" destId="{F4B4EB34-0288-47B5-9705-6699BACC65A5}" srcOrd="0" destOrd="0" presId="urn:microsoft.com/office/officeart/2005/8/layout/hierarchy1"/>
    <dgm:cxn modelId="{505839B6-B605-4144-9E2D-5F3A4A651EF8}" type="presOf" srcId="{48BAA93C-E8B3-446F-A3B4-A20D10613C8F}" destId="{46F313F5-0910-4F9A-8E39-EAA9E3623253}" srcOrd="0" destOrd="0" presId="urn:microsoft.com/office/officeart/2005/8/layout/hierarchy1"/>
    <dgm:cxn modelId="{F06F2CCE-131A-4C9C-9677-342467537908}" type="presOf" srcId="{108D822F-FC98-4E86-91D4-207892FFD823}" destId="{28DFFCC3-DEF9-48A8-882D-471CCCFD2418}" srcOrd="0" destOrd="0" presId="urn:microsoft.com/office/officeart/2005/8/layout/hierarchy1"/>
    <dgm:cxn modelId="{EBDCA359-4262-4C4D-B841-3A89C37BC7EC}" type="presParOf" srcId="{28DFFCC3-DEF9-48A8-882D-471CCCFD2418}" destId="{B8D49E09-256B-4F1C-92E6-BD221F9CFE19}" srcOrd="0" destOrd="0" presId="urn:microsoft.com/office/officeart/2005/8/layout/hierarchy1"/>
    <dgm:cxn modelId="{3A78E85D-54DB-402B-9245-9990990250C0}" type="presParOf" srcId="{B8D49E09-256B-4F1C-92E6-BD221F9CFE19}" destId="{9105A7BC-9B01-463C-832B-1F0F4CC1A1D2}" srcOrd="0" destOrd="0" presId="urn:microsoft.com/office/officeart/2005/8/layout/hierarchy1"/>
    <dgm:cxn modelId="{38F55E74-AF24-4B59-99C7-25D555FEFEAD}" type="presParOf" srcId="{9105A7BC-9B01-463C-832B-1F0F4CC1A1D2}" destId="{93246F8B-BC2E-4106-B8B8-9D0CE6A56C11}" srcOrd="0" destOrd="0" presId="urn:microsoft.com/office/officeart/2005/8/layout/hierarchy1"/>
    <dgm:cxn modelId="{A39D9F70-84B5-47E6-8160-80CA0BCDF5BC}" type="presParOf" srcId="{9105A7BC-9B01-463C-832B-1F0F4CC1A1D2}" destId="{F4B4EB34-0288-47B5-9705-6699BACC65A5}" srcOrd="1" destOrd="0" presId="urn:microsoft.com/office/officeart/2005/8/layout/hierarchy1"/>
    <dgm:cxn modelId="{EFD1A840-79AF-4411-9CCB-3D639534CBF5}" type="presParOf" srcId="{B8D49E09-256B-4F1C-92E6-BD221F9CFE19}" destId="{B4FE88F2-854E-4D05-9A9F-CEEEF7EE52F7}" srcOrd="1" destOrd="0" presId="urn:microsoft.com/office/officeart/2005/8/layout/hierarchy1"/>
    <dgm:cxn modelId="{508C48CA-0F74-4FD2-9CED-37FB33998B33}" type="presParOf" srcId="{28DFFCC3-DEF9-48A8-882D-471CCCFD2418}" destId="{D99625B1-FA44-49D5-881B-6BE7B9998A80}" srcOrd="1" destOrd="0" presId="urn:microsoft.com/office/officeart/2005/8/layout/hierarchy1"/>
    <dgm:cxn modelId="{B93E6366-4C0B-400B-965D-2355951D030E}" type="presParOf" srcId="{D99625B1-FA44-49D5-881B-6BE7B9998A80}" destId="{BA684C9E-DF7D-4783-A632-A7B2DBEBFB76}" srcOrd="0" destOrd="0" presId="urn:microsoft.com/office/officeart/2005/8/layout/hierarchy1"/>
    <dgm:cxn modelId="{D9EA9224-FD7F-42E5-875B-7AE330ED4CE7}" type="presParOf" srcId="{BA684C9E-DF7D-4783-A632-A7B2DBEBFB76}" destId="{D49E5A1C-4381-4B52-8201-C8E9E8806DC7}" srcOrd="0" destOrd="0" presId="urn:microsoft.com/office/officeart/2005/8/layout/hierarchy1"/>
    <dgm:cxn modelId="{A650327E-4ADB-4CEC-9D98-4A446530AD09}" type="presParOf" srcId="{BA684C9E-DF7D-4783-A632-A7B2DBEBFB76}" destId="{46F313F5-0910-4F9A-8E39-EAA9E3623253}" srcOrd="1" destOrd="0" presId="urn:microsoft.com/office/officeart/2005/8/layout/hierarchy1"/>
    <dgm:cxn modelId="{6688DF19-0DCA-4FAE-A535-6AE8D1851A44}" type="presParOf" srcId="{D99625B1-FA44-49D5-881B-6BE7B9998A80}" destId="{C79C2AA2-D346-4C10-8B1C-E1F6A22BB86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35A8E1-01F4-4BAC-BF55-651E92A3B96F}" type="doc">
      <dgm:prSet loTypeId="urn:microsoft.com/office/officeart/2008/layout/LinedLis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0EF8C182-F8C6-4305-8A35-354457F2FB71}">
      <dgm:prSet/>
      <dgm:spPr/>
      <dgm:t>
        <a:bodyPr/>
        <a:lstStyle/>
        <a:p>
          <a:r>
            <a:rPr lang="en-AU" dirty="0"/>
            <a:t>Depends on the nature of the DM.</a:t>
          </a:r>
          <a:endParaRPr lang="en-US" dirty="0"/>
        </a:p>
      </dgm:t>
    </dgm:pt>
    <dgm:pt modelId="{D8AE8640-D049-4BAF-9AB4-618474816E78}" type="parTrans" cxnId="{6EBA4E01-A8EC-48C9-835D-E7D223356CFD}">
      <dgm:prSet/>
      <dgm:spPr/>
      <dgm:t>
        <a:bodyPr/>
        <a:lstStyle/>
        <a:p>
          <a:endParaRPr lang="en-US"/>
        </a:p>
      </dgm:t>
    </dgm:pt>
    <dgm:pt modelId="{DD7106D9-FA5A-426E-8F27-E1AF4FA0673E}" type="sibTrans" cxnId="{6EBA4E01-A8EC-48C9-835D-E7D223356CFD}">
      <dgm:prSet/>
      <dgm:spPr/>
      <dgm:t>
        <a:bodyPr/>
        <a:lstStyle/>
        <a:p>
          <a:endParaRPr lang="en-US"/>
        </a:p>
      </dgm:t>
    </dgm:pt>
    <dgm:pt modelId="{F2340A87-3236-4B10-8208-EEBAD88F5202}">
      <dgm:prSet/>
      <dgm:spPr/>
      <dgm:t>
        <a:bodyPr/>
        <a:lstStyle/>
        <a:p>
          <a:r>
            <a:rPr lang="en-AU" dirty="0"/>
            <a:t>If DM is fermionic then it cannot condense and might spread all over the neutron star?</a:t>
          </a:r>
          <a:endParaRPr lang="en-US" dirty="0"/>
        </a:p>
      </dgm:t>
    </dgm:pt>
    <dgm:pt modelId="{8742793C-B1FF-45BC-B0FF-53C13908EA42}" type="parTrans" cxnId="{97F87D37-1AA3-44CF-B443-EC1A3513D47B}">
      <dgm:prSet/>
      <dgm:spPr/>
      <dgm:t>
        <a:bodyPr/>
        <a:lstStyle/>
        <a:p>
          <a:endParaRPr lang="en-US"/>
        </a:p>
      </dgm:t>
    </dgm:pt>
    <dgm:pt modelId="{F07BEB1C-422E-4317-A9E5-278B8D4DA70D}" type="sibTrans" cxnId="{97F87D37-1AA3-44CF-B443-EC1A3513D47B}">
      <dgm:prSet/>
      <dgm:spPr/>
      <dgm:t>
        <a:bodyPr/>
        <a:lstStyle/>
        <a:p>
          <a:endParaRPr lang="en-US"/>
        </a:p>
      </dgm:t>
    </dgm:pt>
    <dgm:pt modelId="{50D2F2FF-A98F-4EBB-A7C3-2AC99E9701B4}">
      <dgm:prSet/>
      <dgm:spPr/>
      <dgm:t>
        <a:bodyPr/>
        <a:lstStyle/>
        <a:p>
          <a:r>
            <a:rPr lang="en-AU" dirty="0"/>
            <a:t>If DM is bosonic it must condense in the core.</a:t>
          </a:r>
          <a:endParaRPr lang="en-US" dirty="0"/>
        </a:p>
      </dgm:t>
    </dgm:pt>
    <dgm:pt modelId="{01535FE0-68E8-4700-A72E-ED1F426CFBDC}" type="parTrans" cxnId="{4E8B9C31-F166-4520-BD9A-DF4632C391E3}">
      <dgm:prSet/>
      <dgm:spPr/>
      <dgm:t>
        <a:bodyPr/>
        <a:lstStyle/>
        <a:p>
          <a:endParaRPr lang="en-US"/>
        </a:p>
      </dgm:t>
    </dgm:pt>
    <dgm:pt modelId="{55BECE1B-A086-40E0-8EB1-7B13DD8BECBE}" type="sibTrans" cxnId="{4E8B9C31-F166-4520-BD9A-DF4632C391E3}">
      <dgm:prSet/>
      <dgm:spPr/>
      <dgm:t>
        <a:bodyPr/>
        <a:lstStyle/>
        <a:p>
          <a:endParaRPr lang="en-US"/>
        </a:p>
      </dgm:t>
    </dgm:pt>
    <dgm:pt modelId="{81D4A714-51A2-4F93-996E-0A6E263520A4}" type="pres">
      <dgm:prSet presAssocID="{1B35A8E1-01F4-4BAC-BF55-651E92A3B96F}" presName="vert0" presStyleCnt="0">
        <dgm:presLayoutVars>
          <dgm:dir/>
          <dgm:animOne val="branch"/>
          <dgm:animLvl val="lvl"/>
        </dgm:presLayoutVars>
      </dgm:prSet>
      <dgm:spPr/>
    </dgm:pt>
    <dgm:pt modelId="{39D751EF-8C2E-467B-90B4-A41E219F2823}" type="pres">
      <dgm:prSet presAssocID="{0EF8C182-F8C6-4305-8A35-354457F2FB71}" presName="thickLine" presStyleLbl="alignNode1" presStyleIdx="0" presStyleCnt="3"/>
      <dgm:spPr/>
    </dgm:pt>
    <dgm:pt modelId="{77645575-3C06-4957-8F4E-5EC4FD1D35C6}" type="pres">
      <dgm:prSet presAssocID="{0EF8C182-F8C6-4305-8A35-354457F2FB71}" presName="horz1" presStyleCnt="0"/>
      <dgm:spPr/>
    </dgm:pt>
    <dgm:pt modelId="{B7EAC82C-0FB1-4FA5-98BE-1155C0870F93}" type="pres">
      <dgm:prSet presAssocID="{0EF8C182-F8C6-4305-8A35-354457F2FB71}" presName="tx1" presStyleLbl="revTx" presStyleIdx="0" presStyleCnt="3"/>
      <dgm:spPr/>
    </dgm:pt>
    <dgm:pt modelId="{9764CD26-8B5A-403D-AEB4-E773D276825C}" type="pres">
      <dgm:prSet presAssocID="{0EF8C182-F8C6-4305-8A35-354457F2FB71}" presName="vert1" presStyleCnt="0"/>
      <dgm:spPr/>
    </dgm:pt>
    <dgm:pt modelId="{1D6A65CB-E864-4A3E-8DF1-F9D7493222C2}" type="pres">
      <dgm:prSet presAssocID="{F2340A87-3236-4B10-8208-EEBAD88F5202}" presName="thickLine" presStyleLbl="alignNode1" presStyleIdx="1" presStyleCnt="3" custLinFactNeighborX="3" custLinFactNeighborY="-14715"/>
      <dgm:spPr/>
    </dgm:pt>
    <dgm:pt modelId="{1BF055AD-77C0-4BF6-B20E-5A7EE00E9924}" type="pres">
      <dgm:prSet presAssocID="{F2340A87-3236-4B10-8208-EEBAD88F5202}" presName="horz1" presStyleCnt="0"/>
      <dgm:spPr/>
    </dgm:pt>
    <dgm:pt modelId="{45240AF5-820E-460E-9AD8-5FE656E03568}" type="pres">
      <dgm:prSet presAssocID="{F2340A87-3236-4B10-8208-EEBAD88F5202}" presName="tx1" presStyleLbl="revTx" presStyleIdx="1" presStyleCnt="3"/>
      <dgm:spPr/>
    </dgm:pt>
    <dgm:pt modelId="{D120BFA3-60A1-48CA-80C1-C1EA850BE7C5}" type="pres">
      <dgm:prSet presAssocID="{F2340A87-3236-4B10-8208-EEBAD88F5202}" presName="vert1" presStyleCnt="0"/>
      <dgm:spPr/>
    </dgm:pt>
    <dgm:pt modelId="{12513D1A-ED0B-4EC8-ADF6-A42BD5979F13}" type="pres">
      <dgm:prSet presAssocID="{50D2F2FF-A98F-4EBB-A7C3-2AC99E9701B4}" presName="thickLine" presStyleLbl="alignNode1" presStyleIdx="2" presStyleCnt="3"/>
      <dgm:spPr/>
    </dgm:pt>
    <dgm:pt modelId="{2DCF253C-83C7-4899-BF89-708F2D6155BA}" type="pres">
      <dgm:prSet presAssocID="{50D2F2FF-A98F-4EBB-A7C3-2AC99E9701B4}" presName="horz1" presStyleCnt="0"/>
      <dgm:spPr/>
    </dgm:pt>
    <dgm:pt modelId="{84A19713-A0C8-4A61-85BE-57BA48B4DB84}" type="pres">
      <dgm:prSet presAssocID="{50D2F2FF-A98F-4EBB-A7C3-2AC99E9701B4}" presName="tx1" presStyleLbl="revTx" presStyleIdx="2" presStyleCnt="3"/>
      <dgm:spPr/>
    </dgm:pt>
    <dgm:pt modelId="{F11E3642-8E08-403A-A3A5-4372A2A43368}" type="pres">
      <dgm:prSet presAssocID="{50D2F2FF-A98F-4EBB-A7C3-2AC99E9701B4}" presName="vert1" presStyleCnt="0"/>
      <dgm:spPr/>
    </dgm:pt>
  </dgm:ptLst>
  <dgm:cxnLst>
    <dgm:cxn modelId="{6EBA4E01-A8EC-48C9-835D-E7D223356CFD}" srcId="{1B35A8E1-01F4-4BAC-BF55-651E92A3B96F}" destId="{0EF8C182-F8C6-4305-8A35-354457F2FB71}" srcOrd="0" destOrd="0" parTransId="{D8AE8640-D049-4BAF-9AB4-618474816E78}" sibTransId="{DD7106D9-FA5A-426E-8F27-E1AF4FA0673E}"/>
    <dgm:cxn modelId="{1A06151D-6CA8-4C96-8AE0-1450D3E123BC}" type="presOf" srcId="{1B35A8E1-01F4-4BAC-BF55-651E92A3B96F}" destId="{81D4A714-51A2-4F93-996E-0A6E263520A4}" srcOrd="0" destOrd="0" presId="urn:microsoft.com/office/officeart/2008/layout/LinedList"/>
    <dgm:cxn modelId="{4E8B9C31-F166-4520-BD9A-DF4632C391E3}" srcId="{1B35A8E1-01F4-4BAC-BF55-651E92A3B96F}" destId="{50D2F2FF-A98F-4EBB-A7C3-2AC99E9701B4}" srcOrd="2" destOrd="0" parTransId="{01535FE0-68E8-4700-A72E-ED1F426CFBDC}" sibTransId="{55BECE1B-A086-40E0-8EB1-7B13DD8BECBE}"/>
    <dgm:cxn modelId="{97F87D37-1AA3-44CF-B443-EC1A3513D47B}" srcId="{1B35A8E1-01F4-4BAC-BF55-651E92A3B96F}" destId="{F2340A87-3236-4B10-8208-EEBAD88F5202}" srcOrd="1" destOrd="0" parTransId="{8742793C-B1FF-45BC-B0FF-53C13908EA42}" sibTransId="{F07BEB1C-422E-4317-A9E5-278B8D4DA70D}"/>
    <dgm:cxn modelId="{D25C2868-94B8-440E-A199-1E020A594F2A}" type="presOf" srcId="{50D2F2FF-A98F-4EBB-A7C3-2AC99E9701B4}" destId="{84A19713-A0C8-4A61-85BE-57BA48B4DB84}" srcOrd="0" destOrd="0" presId="urn:microsoft.com/office/officeart/2008/layout/LinedList"/>
    <dgm:cxn modelId="{04649AB9-CFBD-4B6E-8930-9F1272DA7758}" type="presOf" srcId="{F2340A87-3236-4B10-8208-EEBAD88F5202}" destId="{45240AF5-820E-460E-9AD8-5FE656E03568}" srcOrd="0" destOrd="0" presId="urn:microsoft.com/office/officeart/2008/layout/LinedList"/>
    <dgm:cxn modelId="{0181DDDB-6FA3-45CE-ABE9-0010081256B2}" type="presOf" srcId="{0EF8C182-F8C6-4305-8A35-354457F2FB71}" destId="{B7EAC82C-0FB1-4FA5-98BE-1155C0870F93}" srcOrd="0" destOrd="0" presId="urn:microsoft.com/office/officeart/2008/layout/LinedList"/>
    <dgm:cxn modelId="{128FE798-EB32-4268-AE49-46E4275C1DEA}" type="presParOf" srcId="{81D4A714-51A2-4F93-996E-0A6E263520A4}" destId="{39D751EF-8C2E-467B-90B4-A41E219F2823}" srcOrd="0" destOrd="0" presId="urn:microsoft.com/office/officeart/2008/layout/LinedList"/>
    <dgm:cxn modelId="{83087E74-941F-4808-9590-607D49497EED}" type="presParOf" srcId="{81D4A714-51A2-4F93-996E-0A6E263520A4}" destId="{77645575-3C06-4957-8F4E-5EC4FD1D35C6}" srcOrd="1" destOrd="0" presId="urn:microsoft.com/office/officeart/2008/layout/LinedList"/>
    <dgm:cxn modelId="{EB002C24-AA57-4B2C-89B3-346DBEACA13A}" type="presParOf" srcId="{77645575-3C06-4957-8F4E-5EC4FD1D35C6}" destId="{B7EAC82C-0FB1-4FA5-98BE-1155C0870F93}" srcOrd="0" destOrd="0" presId="urn:microsoft.com/office/officeart/2008/layout/LinedList"/>
    <dgm:cxn modelId="{0252B080-1947-486D-9805-642C5F6BDDD7}" type="presParOf" srcId="{77645575-3C06-4957-8F4E-5EC4FD1D35C6}" destId="{9764CD26-8B5A-403D-AEB4-E773D276825C}" srcOrd="1" destOrd="0" presId="urn:microsoft.com/office/officeart/2008/layout/LinedList"/>
    <dgm:cxn modelId="{1A97959E-E00F-4802-9618-CC120A42A109}" type="presParOf" srcId="{81D4A714-51A2-4F93-996E-0A6E263520A4}" destId="{1D6A65CB-E864-4A3E-8DF1-F9D7493222C2}" srcOrd="2" destOrd="0" presId="urn:microsoft.com/office/officeart/2008/layout/LinedList"/>
    <dgm:cxn modelId="{5F443726-F12D-4CDA-96B7-12E04C20FAB3}" type="presParOf" srcId="{81D4A714-51A2-4F93-996E-0A6E263520A4}" destId="{1BF055AD-77C0-4BF6-B20E-5A7EE00E9924}" srcOrd="3" destOrd="0" presId="urn:microsoft.com/office/officeart/2008/layout/LinedList"/>
    <dgm:cxn modelId="{42E1AF1F-0809-448C-A689-4F1169C4D896}" type="presParOf" srcId="{1BF055AD-77C0-4BF6-B20E-5A7EE00E9924}" destId="{45240AF5-820E-460E-9AD8-5FE656E03568}" srcOrd="0" destOrd="0" presId="urn:microsoft.com/office/officeart/2008/layout/LinedList"/>
    <dgm:cxn modelId="{8D0D973A-7339-4B86-A155-EDF47A58BF4D}" type="presParOf" srcId="{1BF055AD-77C0-4BF6-B20E-5A7EE00E9924}" destId="{D120BFA3-60A1-48CA-80C1-C1EA850BE7C5}" srcOrd="1" destOrd="0" presId="urn:microsoft.com/office/officeart/2008/layout/LinedList"/>
    <dgm:cxn modelId="{0C028F0E-2506-4771-A748-1DD3A9AB78DE}" type="presParOf" srcId="{81D4A714-51A2-4F93-996E-0A6E263520A4}" destId="{12513D1A-ED0B-4EC8-ADF6-A42BD5979F13}" srcOrd="4" destOrd="0" presId="urn:microsoft.com/office/officeart/2008/layout/LinedList"/>
    <dgm:cxn modelId="{D4C2B973-FEBA-49D6-B26D-AED6BAE3B6BE}" type="presParOf" srcId="{81D4A714-51A2-4F93-996E-0A6E263520A4}" destId="{2DCF253C-83C7-4899-BF89-708F2D6155BA}" srcOrd="5" destOrd="0" presId="urn:microsoft.com/office/officeart/2008/layout/LinedList"/>
    <dgm:cxn modelId="{C2B36AE4-F386-44B5-AC68-012AF72C780C}" type="presParOf" srcId="{2DCF253C-83C7-4899-BF89-708F2D6155BA}" destId="{84A19713-A0C8-4A61-85BE-57BA48B4DB84}" srcOrd="0" destOrd="0" presId="urn:microsoft.com/office/officeart/2008/layout/LinedList"/>
    <dgm:cxn modelId="{9B51F756-81E5-41B2-8809-024C18BE7211}" type="presParOf" srcId="{2DCF253C-83C7-4899-BF89-708F2D6155BA}" destId="{F11E3642-8E08-403A-A3A5-4372A2A4336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341FF3-4B6A-4EF1-94FD-9F8FB4989A3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85EEA2-57DB-4EA9-9D2A-1C8DAF67D4F2}">
      <dgm:prSet/>
      <dgm:spPr/>
      <dgm:t>
        <a:bodyPr/>
        <a:lstStyle/>
        <a:p>
          <a:r>
            <a:rPr lang="en-AU" dirty="0"/>
            <a:t>Neutron star contains nucleons only matter (N-QMC700)</a:t>
          </a:r>
          <a:endParaRPr lang="en-US" dirty="0"/>
        </a:p>
      </dgm:t>
    </dgm:pt>
    <dgm:pt modelId="{8A21E7DA-EEB2-42A7-A7F8-4882D8F00450}" type="parTrans" cxnId="{6D2F1A6D-BAE6-447D-A2EF-7C1F32E01C9B}">
      <dgm:prSet/>
      <dgm:spPr/>
      <dgm:t>
        <a:bodyPr/>
        <a:lstStyle/>
        <a:p>
          <a:endParaRPr lang="en-US"/>
        </a:p>
      </dgm:t>
    </dgm:pt>
    <dgm:pt modelId="{0AD39682-0E0E-4E2C-974C-51D4EC53B1E9}" type="sibTrans" cxnId="{6D2F1A6D-BAE6-447D-A2EF-7C1F32E01C9B}">
      <dgm:prSet/>
      <dgm:spPr/>
      <dgm:t>
        <a:bodyPr/>
        <a:lstStyle/>
        <a:p>
          <a:endParaRPr lang="en-US"/>
        </a:p>
      </dgm:t>
    </dgm:pt>
    <dgm:pt modelId="{589291E1-DAD5-40A9-AACA-23014942E464}">
      <dgm:prSet/>
      <dgm:spPr/>
      <dgm:t>
        <a:bodyPr/>
        <a:lstStyle/>
        <a:p>
          <a:r>
            <a:rPr lang="en-AU"/>
            <a:t>Neutron star contains nucleons and hyperons (F-QMC700)</a:t>
          </a:r>
          <a:endParaRPr lang="en-US"/>
        </a:p>
      </dgm:t>
    </dgm:pt>
    <dgm:pt modelId="{C6FD43AB-412B-4C2A-9A62-F4D26EFB6863}" type="parTrans" cxnId="{77164A5F-C657-40DF-8065-E867A9A38B30}">
      <dgm:prSet/>
      <dgm:spPr/>
      <dgm:t>
        <a:bodyPr/>
        <a:lstStyle/>
        <a:p>
          <a:endParaRPr lang="en-US"/>
        </a:p>
      </dgm:t>
    </dgm:pt>
    <dgm:pt modelId="{16E3613B-DAB1-43DF-A357-84F681220388}" type="sibTrans" cxnId="{77164A5F-C657-40DF-8065-E867A9A38B30}">
      <dgm:prSet/>
      <dgm:spPr/>
      <dgm:t>
        <a:bodyPr/>
        <a:lstStyle/>
        <a:p>
          <a:endParaRPr lang="en-US"/>
        </a:p>
      </dgm:t>
    </dgm:pt>
    <dgm:pt modelId="{CFF65C8E-141F-43EB-A468-FFABCE022EFA}">
      <dgm:prSet/>
      <dgm:spPr/>
      <dgm:t>
        <a:bodyPr/>
        <a:lstStyle/>
        <a:p>
          <a:r>
            <a:rPr lang="en-AU"/>
            <a:t>Neutron star contains nucleons and strange matter (Deconfined quark matter)</a:t>
          </a:r>
          <a:endParaRPr lang="en-US"/>
        </a:p>
      </dgm:t>
    </dgm:pt>
    <dgm:pt modelId="{DB0D03E4-DB09-4C82-9AFE-8B5ED1CBE863}" type="parTrans" cxnId="{18F996AC-49CF-44B2-9E73-3B2E42F4AEDA}">
      <dgm:prSet/>
      <dgm:spPr/>
      <dgm:t>
        <a:bodyPr/>
        <a:lstStyle/>
        <a:p>
          <a:endParaRPr lang="en-US"/>
        </a:p>
      </dgm:t>
    </dgm:pt>
    <dgm:pt modelId="{7E620749-AD79-432F-82BF-5030BCBB50C9}" type="sibTrans" cxnId="{18F996AC-49CF-44B2-9E73-3B2E42F4AEDA}">
      <dgm:prSet/>
      <dgm:spPr/>
      <dgm:t>
        <a:bodyPr/>
        <a:lstStyle/>
        <a:p>
          <a:endParaRPr lang="en-US"/>
        </a:p>
      </dgm:t>
    </dgm:pt>
    <dgm:pt modelId="{4531D784-B8FC-421B-8D97-5B75D874FFA0}" type="pres">
      <dgm:prSet presAssocID="{52341FF3-4B6A-4EF1-94FD-9F8FB4989A32}" presName="vert0" presStyleCnt="0">
        <dgm:presLayoutVars>
          <dgm:dir/>
          <dgm:animOne val="branch"/>
          <dgm:animLvl val="lvl"/>
        </dgm:presLayoutVars>
      </dgm:prSet>
      <dgm:spPr/>
    </dgm:pt>
    <dgm:pt modelId="{4DF45171-9983-473D-B210-BE2987E5988F}" type="pres">
      <dgm:prSet presAssocID="{C785EEA2-57DB-4EA9-9D2A-1C8DAF67D4F2}" presName="thickLine" presStyleLbl="alignNode1" presStyleIdx="0" presStyleCnt="3"/>
      <dgm:spPr/>
    </dgm:pt>
    <dgm:pt modelId="{EC4216C9-DC6C-4882-B03E-5621D9879FF7}" type="pres">
      <dgm:prSet presAssocID="{C785EEA2-57DB-4EA9-9D2A-1C8DAF67D4F2}" presName="horz1" presStyleCnt="0"/>
      <dgm:spPr/>
    </dgm:pt>
    <dgm:pt modelId="{11C980BE-C392-4C5A-B4CA-9C8E125CB685}" type="pres">
      <dgm:prSet presAssocID="{C785EEA2-57DB-4EA9-9D2A-1C8DAF67D4F2}" presName="tx1" presStyleLbl="revTx" presStyleIdx="0" presStyleCnt="3"/>
      <dgm:spPr/>
    </dgm:pt>
    <dgm:pt modelId="{C0DBC628-34EE-4AE6-81DA-D788F9970A8B}" type="pres">
      <dgm:prSet presAssocID="{C785EEA2-57DB-4EA9-9D2A-1C8DAF67D4F2}" presName="vert1" presStyleCnt="0"/>
      <dgm:spPr/>
    </dgm:pt>
    <dgm:pt modelId="{AA52C04D-79C7-41BD-A0E5-05EE3BF3F232}" type="pres">
      <dgm:prSet presAssocID="{589291E1-DAD5-40A9-AACA-23014942E464}" presName="thickLine" presStyleLbl="alignNode1" presStyleIdx="1" presStyleCnt="3"/>
      <dgm:spPr/>
    </dgm:pt>
    <dgm:pt modelId="{17E467B4-F56B-4B06-8387-4445B27ECB32}" type="pres">
      <dgm:prSet presAssocID="{589291E1-DAD5-40A9-AACA-23014942E464}" presName="horz1" presStyleCnt="0"/>
      <dgm:spPr/>
    </dgm:pt>
    <dgm:pt modelId="{DE7D0CCD-6993-4D80-BF80-B3C0CF5391B3}" type="pres">
      <dgm:prSet presAssocID="{589291E1-DAD5-40A9-AACA-23014942E464}" presName="tx1" presStyleLbl="revTx" presStyleIdx="1" presStyleCnt="3"/>
      <dgm:spPr/>
    </dgm:pt>
    <dgm:pt modelId="{D10B7FA6-B8A9-4449-B27E-B88614529EDF}" type="pres">
      <dgm:prSet presAssocID="{589291E1-DAD5-40A9-AACA-23014942E464}" presName="vert1" presStyleCnt="0"/>
      <dgm:spPr/>
    </dgm:pt>
    <dgm:pt modelId="{C963B6C3-EED6-45AF-A38F-2C0656FFD1E8}" type="pres">
      <dgm:prSet presAssocID="{CFF65C8E-141F-43EB-A468-FFABCE022EFA}" presName="thickLine" presStyleLbl="alignNode1" presStyleIdx="2" presStyleCnt="3"/>
      <dgm:spPr/>
    </dgm:pt>
    <dgm:pt modelId="{C7EE23C7-1D55-4C0F-9E65-0C5EAA3E05FF}" type="pres">
      <dgm:prSet presAssocID="{CFF65C8E-141F-43EB-A468-FFABCE022EFA}" presName="horz1" presStyleCnt="0"/>
      <dgm:spPr/>
    </dgm:pt>
    <dgm:pt modelId="{03DA51AB-36C3-4D56-B179-C5ACBF1691B1}" type="pres">
      <dgm:prSet presAssocID="{CFF65C8E-141F-43EB-A468-FFABCE022EFA}" presName="tx1" presStyleLbl="revTx" presStyleIdx="2" presStyleCnt="3"/>
      <dgm:spPr/>
    </dgm:pt>
    <dgm:pt modelId="{BAFF8E86-3AE0-40C9-9E6A-78E0651F9D2B}" type="pres">
      <dgm:prSet presAssocID="{CFF65C8E-141F-43EB-A468-FFABCE022EFA}" presName="vert1" presStyleCnt="0"/>
      <dgm:spPr/>
    </dgm:pt>
  </dgm:ptLst>
  <dgm:cxnLst>
    <dgm:cxn modelId="{77C0A914-3439-4579-B898-288EA913FDB0}" type="presOf" srcId="{C785EEA2-57DB-4EA9-9D2A-1C8DAF67D4F2}" destId="{11C980BE-C392-4C5A-B4CA-9C8E125CB685}" srcOrd="0" destOrd="0" presId="urn:microsoft.com/office/officeart/2008/layout/LinedList"/>
    <dgm:cxn modelId="{77164A5F-C657-40DF-8065-E867A9A38B30}" srcId="{52341FF3-4B6A-4EF1-94FD-9F8FB4989A32}" destId="{589291E1-DAD5-40A9-AACA-23014942E464}" srcOrd="1" destOrd="0" parTransId="{C6FD43AB-412B-4C2A-9A62-F4D26EFB6863}" sibTransId="{16E3613B-DAB1-43DF-A357-84F681220388}"/>
    <dgm:cxn modelId="{15092545-3057-4EAE-A445-6F4544593ED6}" type="presOf" srcId="{589291E1-DAD5-40A9-AACA-23014942E464}" destId="{DE7D0CCD-6993-4D80-BF80-B3C0CF5391B3}" srcOrd="0" destOrd="0" presId="urn:microsoft.com/office/officeart/2008/layout/LinedList"/>
    <dgm:cxn modelId="{6D2F1A6D-BAE6-447D-A2EF-7C1F32E01C9B}" srcId="{52341FF3-4B6A-4EF1-94FD-9F8FB4989A32}" destId="{C785EEA2-57DB-4EA9-9D2A-1C8DAF67D4F2}" srcOrd="0" destOrd="0" parTransId="{8A21E7DA-EEB2-42A7-A7F8-4882D8F00450}" sibTransId="{0AD39682-0E0E-4E2C-974C-51D4EC53B1E9}"/>
    <dgm:cxn modelId="{3D93C28C-E72D-4E51-8F90-B07C3703326D}" type="presOf" srcId="{52341FF3-4B6A-4EF1-94FD-9F8FB4989A32}" destId="{4531D784-B8FC-421B-8D97-5B75D874FFA0}" srcOrd="0" destOrd="0" presId="urn:microsoft.com/office/officeart/2008/layout/LinedList"/>
    <dgm:cxn modelId="{18F996AC-49CF-44B2-9E73-3B2E42F4AEDA}" srcId="{52341FF3-4B6A-4EF1-94FD-9F8FB4989A32}" destId="{CFF65C8E-141F-43EB-A468-FFABCE022EFA}" srcOrd="2" destOrd="0" parTransId="{DB0D03E4-DB09-4C82-9AFE-8B5ED1CBE863}" sibTransId="{7E620749-AD79-432F-82BF-5030BCBB50C9}"/>
    <dgm:cxn modelId="{850C9BCB-EE5E-4CB9-B4C3-63385718B8E8}" type="presOf" srcId="{CFF65C8E-141F-43EB-A468-FFABCE022EFA}" destId="{03DA51AB-36C3-4D56-B179-C5ACBF1691B1}" srcOrd="0" destOrd="0" presId="urn:microsoft.com/office/officeart/2008/layout/LinedList"/>
    <dgm:cxn modelId="{D1390338-00C4-40A6-92A7-48F32DA7014D}" type="presParOf" srcId="{4531D784-B8FC-421B-8D97-5B75D874FFA0}" destId="{4DF45171-9983-473D-B210-BE2987E5988F}" srcOrd="0" destOrd="0" presId="urn:microsoft.com/office/officeart/2008/layout/LinedList"/>
    <dgm:cxn modelId="{A210810D-4262-41DC-9851-145CE447C6EB}" type="presParOf" srcId="{4531D784-B8FC-421B-8D97-5B75D874FFA0}" destId="{EC4216C9-DC6C-4882-B03E-5621D9879FF7}" srcOrd="1" destOrd="0" presId="urn:microsoft.com/office/officeart/2008/layout/LinedList"/>
    <dgm:cxn modelId="{7C1B1EAF-F5B2-486A-B06A-36034F66E51A}" type="presParOf" srcId="{EC4216C9-DC6C-4882-B03E-5621D9879FF7}" destId="{11C980BE-C392-4C5A-B4CA-9C8E125CB685}" srcOrd="0" destOrd="0" presId="urn:microsoft.com/office/officeart/2008/layout/LinedList"/>
    <dgm:cxn modelId="{98C87695-D772-438E-B4FC-E1732F4BAF72}" type="presParOf" srcId="{EC4216C9-DC6C-4882-B03E-5621D9879FF7}" destId="{C0DBC628-34EE-4AE6-81DA-D788F9970A8B}" srcOrd="1" destOrd="0" presId="urn:microsoft.com/office/officeart/2008/layout/LinedList"/>
    <dgm:cxn modelId="{B27F4BAC-EF13-4308-97F5-5F17FB19AABD}" type="presParOf" srcId="{4531D784-B8FC-421B-8D97-5B75D874FFA0}" destId="{AA52C04D-79C7-41BD-A0E5-05EE3BF3F232}" srcOrd="2" destOrd="0" presId="urn:microsoft.com/office/officeart/2008/layout/LinedList"/>
    <dgm:cxn modelId="{09AB0813-9519-45E1-8DF8-E0992ECB4B6C}" type="presParOf" srcId="{4531D784-B8FC-421B-8D97-5B75D874FFA0}" destId="{17E467B4-F56B-4B06-8387-4445B27ECB32}" srcOrd="3" destOrd="0" presId="urn:microsoft.com/office/officeart/2008/layout/LinedList"/>
    <dgm:cxn modelId="{52D88A83-3353-4EE4-B266-3268B42488C0}" type="presParOf" srcId="{17E467B4-F56B-4B06-8387-4445B27ECB32}" destId="{DE7D0CCD-6993-4D80-BF80-B3C0CF5391B3}" srcOrd="0" destOrd="0" presId="urn:microsoft.com/office/officeart/2008/layout/LinedList"/>
    <dgm:cxn modelId="{85AC59E1-DBC7-4476-9B82-0D11502D1525}" type="presParOf" srcId="{17E467B4-F56B-4B06-8387-4445B27ECB32}" destId="{D10B7FA6-B8A9-4449-B27E-B88614529EDF}" srcOrd="1" destOrd="0" presId="urn:microsoft.com/office/officeart/2008/layout/LinedList"/>
    <dgm:cxn modelId="{647A3893-4593-4830-B274-9D73CF71F9CE}" type="presParOf" srcId="{4531D784-B8FC-421B-8D97-5B75D874FFA0}" destId="{C963B6C3-EED6-45AF-A38F-2C0656FFD1E8}" srcOrd="4" destOrd="0" presId="urn:microsoft.com/office/officeart/2008/layout/LinedList"/>
    <dgm:cxn modelId="{178D266D-EF12-4C81-9F7B-82ECDA161074}" type="presParOf" srcId="{4531D784-B8FC-421B-8D97-5B75D874FFA0}" destId="{C7EE23C7-1D55-4C0F-9E65-0C5EAA3E05FF}" srcOrd="5" destOrd="0" presId="urn:microsoft.com/office/officeart/2008/layout/LinedList"/>
    <dgm:cxn modelId="{0C6A25A1-A84A-42AE-9D49-2D4D59784167}" type="presParOf" srcId="{C7EE23C7-1D55-4C0F-9E65-0C5EAA3E05FF}" destId="{03DA51AB-36C3-4D56-B179-C5ACBF1691B1}" srcOrd="0" destOrd="0" presId="urn:microsoft.com/office/officeart/2008/layout/LinedList"/>
    <dgm:cxn modelId="{DD4F74A7-E975-4BFB-B6EA-8E7C956977B4}" type="presParOf" srcId="{C7EE23C7-1D55-4C0F-9E65-0C5EAA3E05FF}" destId="{BAFF8E86-3AE0-40C9-9E6A-78E0651F9D2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673C7C-9427-472C-A1FA-214041804B2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13FCAE1-3CB5-4001-88D4-4C4330847F77}">
      <dgm:prSet/>
      <dgm:spPr/>
      <dgm:t>
        <a:bodyPr/>
        <a:lstStyle/>
        <a:p>
          <a:r>
            <a:rPr lang="en-AU" dirty="0"/>
            <a:t>Fermionic DM </a:t>
          </a:r>
          <a:r>
            <a:rPr lang="en-AU" dirty="0" err="1"/>
            <a:t>EoS</a:t>
          </a:r>
          <a:r>
            <a:rPr lang="en-AU" dirty="0"/>
            <a:t> + ordinary matter </a:t>
          </a:r>
          <a:r>
            <a:rPr lang="en-AU" dirty="0" err="1"/>
            <a:t>EoS</a:t>
          </a:r>
          <a:r>
            <a:rPr lang="en-AU" dirty="0"/>
            <a:t> + Structural equation</a:t>
          </a:r>
          <a:endParaRPr lang="en-US" dirty="0"/>
        </a:p>
      </dgm:t>
    </dgm:pt>
    <dgm:pt modelId="{0EB99C4C-E71C-4586-95DE-65B078B638F4}" type="parTrans" cxnId="{D6A02E4E-DBBB-48DB-BE33-F255EACD8EB7}">
      <dgm:prSet/>
      <dgm:spPr/>
      <dgm:t>
        <a:bodyPr/>
        <a:lstStyle/>
        <a:p>
          <a:endParaRPr lang="en-US"/>
        </a:p>
      </dgm:t>
    </dgm:pt>
    <dgm:pt modelId="{BB9D70E3-ABCA-41EF-9286-EE3D7BFA89FB}" type="sibTrans" cxnId="{D6A02E4E-DBBB-48DB-BE33-F255EACD8EB7}">
      <dgm:prSet/>
      <dgm:spPr/>
      <dgm:t>
        <a:bodyPr/>
        <a:lstStyle/>
        <a:p>
          <a:endParaRPr lang="en-US"/>
        </a:p>
      </dgm:t>
    </dgm:pt>
    <dgm:pt modelId="{B624C550-6E87-4F33-A7DD-4754676B11DF}">
      <dgm:prSet/>
      <dgm:spPr/>
      <dgm:t>
        <a:bodyPr/>
        <a:lstStyle/>
        <a:p>
          <a:r>
            <a:rPr lang="en-AU" dirty="0"/>
            <a:t>Bosonic DM </a:t>
          </a:r>
          <a:r>
            <a:rPr lang="en-AU" dirty="0" err="1"/>
            <a:t>EoS</a:t>
          </a:r>
          <a:r>
            <a:rPr lang="en-AU" dirty="0"/>
            <a:t> + ordinary matter </a:t>
          </a:r>
          <a:r>
            <a:rPr lang="en-AU" dirty="0" err="1"/>
            <a:t>EoS</a:t>
          </a:r>
          <a:r>
            <a:rPr lang="en-AU" dirty="0"/>
            <a:t> + Structural equation</a:t>
          </a:r>
          <a:endParaRPr lang="en-US" dirty="0"/>
        </a:p>
      </dgm:t>
    </dgm:pt>
    <dgm:pt modelId="{7C746EE8-D832-44FC-B9EB-C2C59AC5531E}" type="parTrans" cxnId="{282EDA83-7FA6-47BF-ABE1-013B0B4F755E}">
      <dgm:prSet/>
      <dgm:spPr/>
      <dgm:t>
        <a:bodyPr/>
        <a:lstStyle/>
        <a:p>
          <a:endParaRPr lang="en-US"/>
        </a:p>
      </dgm:t>
    </dgm:pt>
    <dgm:pt modelId="{BDED7FE6-98B0-4B27-B7A0-9FA547B4F0E8}" type="sibTrans" cxnId="{282EDA83-7FA6-47BF-ABE1-013B0B4F755E}">
      <dgm:prSet/>
      <dgm:spPr/>
      <dgm:t>
        <a:bodyPr/>
        <a:lstStyle/>
        <a:p>
          <a:endParaRPr lang="en-US"/>
        </a:p>
      </dgm:t>
    </dgm:pt>
    <dgm:pt modelId="{3AD4C34D-0FF5-46C0-801B-7A3DB9BE41E9}" type="pres">
      <dgm:prSet presAssocID="{41673C7C-9427-472C-A1FA-214041804B27}" presName="linear" presStyleCnt="0">
        <dgm:presLayoutVars>
          <dgm:animLvl val="lvl"/>
          <dgm:resizeHandles val="exact"/>
        </dgm:presLayoutVars>
      </dgm:prSet>
      <dgm:spPr/>
    </dgm:pt>
    <dgm:pt modelId="{10DDFB38-A159-4A44-96A1-2D8D8065C97F}" type="pres">
      <dgm:prSet presAssocID="{A13FCAE1-3CB5-4001-88D4-4C4330847F7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1429BB2-E264-4A6E-AC91-5F610C156BEC}" type="pres">
      <dgm:prSet presAssocID="{BB9D70E3-ABCA-41EF-9286-EE3D7BFA89FB}" presName="spacer" presStyleCnt="0"/>
      <dgm:spPr/>
    </dgm:pt>
    <dgm:pt modelId="{EDA1A8CD-9D72-4024-AC04-67CBEDA82A9D}" type="pres">
      <dgm:prSet presAssocID="{B624C550-6E87-4F33-A7DD-4754676B11DF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6A02E4E-DBBB-48DB-BE33-F255EACD8EB7}" srcId="{41673C7C-9427-472C-A1FA-214041804B27}" destId="{A13FCAE1-3CB5-4001-88D4-4C4330847F77}" srcOrd="0" destOrd="0" parTransId="{0EB99C4C-E71C-4586-95DE-65B078B638F4}" sibTransId="{BB9D70E3-ABCA-41EF-9286-EE3D7BFA89FB}"/>
    <dgm:cxn modelId="{29CECE56-88D6-4861-A149-CABF4DD35465}" type="presOf" srcId="{B624C550-6E87-4F33-A7DD-4754676B11DF}" destId="{EDA1A8CD-9D72-4024-AC04-67CBEDA82A9D}" srcOrd="0" destOrd="0" presId="urn:microsoft.com/office/officeart/2005/8/layout/vList2"/>
    <dgm:cxn modelId="{282EDA83-7FA6-47BF-ABE1-013B0B4F755E}" srcId="{41673C7C-9427-472C-A1FA-214041804B27}" destId="{B624C550-6E87-4F33-A7DD-4754676B11DF}" srcOrd="1" destOrd="0" parTransId="{7C746EE8-D832-44FC-B9EB-C2C59AC5531E}" sibTransId="{BDED7FE6-98B0-4B27-B7A0-9FA547B4F0E8}"/>
    <dgm:cxn modelId="{BD030FA7-76F9-497D-9852-8C1C6DC50B16}" type="presOf" srcId="{41673C7C-9427-472C-A1FA-214041804B27}" destId="{3AD4C34D-0FF5-46C0-801B-7A3DB9BE41E9}" srcOrd="0" destOrd="0" presId="urn:microsoft.com/office/officeart/2005/8/layout/vList2"/>
    <dgm:cxn modelId="{453560CF-8214-49F1-AD9E-20A7EE5D2059}" type="presOf" srcId="{A13FCAE1-3CB5-4001-88D4-4C4330847F77}" destId="{10DDFB38-A159-4A44-96A1-2D8D8065C97F}" srcOrd="0" destOrd="0" presId="urn:microsoft.com/office/officeart/2005/8/layout/vList2"/>
    <dgm:cxn modelId="{D8012372-A635-410F-924E-417DCEC45D5A}" type="presParOf" srcId="{3AD4C34D-0FF5-46C0-801B-7A3DB9BE41E9}" destId="{10DDFB38-A159-4A44-96A1-2D8D8065C97F}" srcOrd="0" destOrd="0" presId="urn:microsoft.com/office/officeart/2005/8/layout/vList2"/>
    <dgm:cxn modelId="{B7C6F1DD-2D8E-478B-A7A7-CC768A817166}" type="presParOf" srcId="{3AD4C34D-0FF5-46C0-801B-7A3DB9BE41E9}" destId="{21429BB2-E264-4A6E-AC91-5F610C156BEC}" srcOrd="1" destOrd="0" presId="urn:microsoft.com/office/officeart/2005/8/layout/vList2"/>
    <dgm:cxn modelId="{65A54635-6127-4C89-B979-91E92C1AAB8A}" type="presParOf" srcId="{3AD4C34D-0FF5-46C0-801B-7A3DB9BE41E9}" destId="{EDA1A8CD-9D72-4024-AC04-67CBEDA82A9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246F8B-BC2E-4106-B8B8-9D0CE6A56C11}">
      <dsp:nvSpPr>
        <dsp:cNvPr id="0" name=""/>
        <dsp:cNvSpPr/>
      </dsp:nvSpPr>
      <dsp:spPr>
        <a:xfrm>
          <a:off x="1227" y="297257"/>
          <a:ext cx="4309690" cy="273665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B4EB34-0288-47B5-9705-6699BACC65A5}">
      <dsp:nvSpPr>
        <dsp:cNvPr id="0" name=""/>
        <dsp:cNvSpPr/>
      </dsp:nvSpPr>
      <dsp:spPr>
        <a:xfrm>
          <a:off x="480082" y="752169"/>
          <a:ext cx="4309690" cy="273665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5200" kern="1200"/>
            <a:t>DM has a particle nature.</a:t>
          </a:r>
          <a:endParaRPr lang="en-US" sz="5200" kern="1200"/>
        </a:p>
      </dsp:txBody>
      <dsp:txXfrm>
        <a:off x="560236" y="832323"/>
        <a:ext cx="4149382" cy="2576345"/>
      </dsp:txXfrm>
    </dsp:sp>
    <dsp:sp modelId="{D49E5A1C-4381-4B52-8201-C8E9E8806DC7}">
      <dsp:nvSpPr>
        <dsp:cNvPr id="0" name=""/>
        <dsp:cNvSpPr/>
      </dsp:nvSpPr>
      <dsp:spPr>
        <a:xfrm>
          <a:off x="5268627" y="297257"/>
          <a:ext cx="4309690" cy="273665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F313F5-0910-4F9A-8E39-EAA9E3623253}">
      <dsp:nvSpPr>
        <dsp:cNvPr id="0" name=""/>
        <dsp:cNvSpPr/>
      </dsp:nvSpPr>
      <dsp:spPr>
        <a:xfrm>
          <a:off x="5747481" y="752169"/>
          <a:ext cx="4309690" cy="273665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5200" kern="1200"/>
            <a:t>DM is self-interacting.</a:t>
          </a:r>
          <a:endParaRPr lang="en-US" sz="5200" kern="1200"/>
        </a:p>
      </dsp:txBody>
      <dsp:txXfrm>
        <a:off x="5827635" y="832323"/>
        <a:ext cx="4149382" cy="25763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D751EF-8C2E-467B-90B4-A41E219F2823}">
      <dsp:nvSpPr>
        <dsp:cNvPr id="0" name=""/>
        <dsp:cNvSpPr/>
      </dsp:nvSpPr>
      <dsp:spPr>
        <a:xfrm>
          <a:off x="0" y="1848"/>
          <a:ext cx="10058399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EAC82C-0FB1-4FA5-98BE-1155C0870F93}">
      <dsp:nvSpPr>
        <dsp:cNvPr id="0" name=""/>
        <dsp:cNvSpPr/>
      </dsp:nvSpPr>
      <dsp:spPr>
        <a:xfrm>
          <a:off x="0" y="1848"/>
          <a:ext cx="10058399" cy="1260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3500" kern="1200" dirty="0"/>
            <a:t>Depends on the nature of the DM.</a:t>
          </a:r>
          <a:endParaRPr lang="en-US" sz="3500" kern="1200" dirty="0"/>
        </a:p>
      </dsp:txBody>
      <dsp:txXfrm>
        <a:off x="0" y="1848"/>
        <a:ext cx="10058399" cy="1260794"/>
      </dsp:txXfrm>
    </dsp:sp>
    <dsp:sp modelId="{1D6A65CB-E864-4A3E-8DF1-F9D7493222C2}">
      <dsp:nvSpPr>
        <dsp:cNvPr id="0" name=""/>
        <dsp:cNvSpPr/>
      </dsp:nvSpPr>
      <dsp:spPr>
        <a:xfrm>
          <a:off x="0" y="1077117"/>
          <a:ext cx="10058399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240AF5-820E-460E-9AD8-5FE656E03568}">
      <dsp:nvSpPr>
        <dsp:cNvPr id="0" name=""/>
        <dsp:cNvSpPr/>
      </dsp:nvSpPr>
      <dsp:spPr>
        <a:xfrm>
          <a:off x="0" y="1262642"/>
          <a:ext cx="10058399" cy="1260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3500" kern="1200" dirty="0"/>
            <a:t>If DM is fermionic then it cannot condense and might spread all over the neutron star?</a:t>
          </a:r>
          <a:endParaRPr lang="en-US" sz="3500" kern="1200" dirty="0"/>
        </a:p>
      </dsp:txBody>
      <dsp:txXfrm>
        <a:off x="0" y="1262642"/>
        <a:ext cx="10058399" cy="1260794"/>
      </dsp:txXfrm>
    </dsp:sp>
    <dsp:sp modelId="{12513D1A-ED0B-4EC8-ADF6-A42BD5979F13}">
      <dsp:nvSpPr>
        <dsp:cNvPr id="0" name=""/>
        <dsp:cNvSpPr/>
      </dsp:nvSpPr>
      <dsp:spPr>
        <a:xfrm>
          <a:off x="0" y="2523437"/>
          <a:ext cx="10058399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A19713-A0C8-4A61-85BE-57BA48B4DB84}">
      <dsp:nvSpPr>
        <dsp:cNvPr id="0" name=""/>
        <dsp:cNvSpPr/>
      </dsp:nvSpPr>
      <dsp:spPr>
        <a:xfrm>
          <a:off x="0" y="2523437"/>
          <a:ext cx="10058399" cy="1260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3500" kern="1200" dirty="0"/>
            <a:t>If DM is bosonic it must condense in the core.</a:t>
          </a:r>
          <a:endParaRPr lang="en-US" sz="3500" kern="1200" dirty="0"/>
        </a:p>
      </dsp:txBody>
      <dsp:txXfrm>
        <a:off x="0" y="2523437"/>
        <a:ext cx="10058399" cy="12607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F45171-9983-473D-B210-BE2987E5988F}">
      <dsp:nvSpPr>
        <dsp:cNvPr id="0" name=""/>
        <dsp:cNvSpPr/>
      </dsp:nvSpPr>
      <dsp:spPr>
        <a:xfrm>
          <a:off x="0" y="1848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C980BE-C392-4C5A-B4CA-9C8E125CB685}">
      <dsp:nvSpPr>
        <dsp:cNvPr id="0" name=""/>
        <dsp:cNvSpPr/>
      </dsp:nvSpPr>
      <dsp:spPr>
        <a:xfrm>
          <a:off x="0" y="1848"/>
          <a:ext cx="10058399" cy="1260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3500" kern="1200" dirty="0"/>
            <a:t>Neutron star contains nucleons only matter (N-QMC700)</a:t>
          </a:r>
          <a:endParaRPr lang="en-US" sz="3500" kern="1200" dirty="0"/>
        </a:p>
      </dsp:txBody>
      <dsp:txXfrm>
        <a:off x="0" y="1848"/>
        <a:ext cx="10058399" cy="1260794"/>
      </dsp:txXfrm>
    </dsp:sp>
    <dsp:sp modelId="{AA52C04D-79C7-41BD-A0E5-05EE3BF3F232}">
      <dsp:nvSpPr>
        <dsp:cNvPr id="0" name=""/>
        <dsp:cNvSpPr/>
      </dsp:nvSpPr>
      <dsp:spPr>
        <a:xfrm>
          <a:off x="0" y="1262642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7D0CCD-6993-4D80-BF80-B3C0CF5391B3}">
      <dsp:nvSpPr>
        <dsp:cNvPr id="0" name=""/>
        <dsp:cNvSpPr/>
      </dsp:nvSpPr>
      <dsp:spPr>
        <a:xfrm>
          <a:off x="0" y="1262642"/>
          <a:ext cx="10058399" cy="1260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3500" kern="1200"/>
            <a:t>Neutron star contains nucleons and hyperons (F-QMC700)</a:t>
          </a:r>
          <a:endParaRPr lang="en-US" sz="3500" kern="1200"/>
        </a:p>
      </dsp:txBody>
      <dsp:txXfrm>
        <a:off x="0" y="1262642"/>
        <a:ext cx="10058399" cy="1260794"/>
      </dsp:txXfrm>
    </dsp:sp>
    <dsp:sp modelId="{C963B6C3-EED6-45AF-A38F-2C0656FFD1E8}">
      <dsp:nvSpPr>
        <dsp:cNvPr id="0" name=""/>
        <dsp:cNvSpPr/>
      </dsp:nvSpPr>
      <dsp:spPr>
        <a:xfrm>
          <a:off x="0" y="2523437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DA51AB-36C3-4D56-B179-C5ACBF1691B1}">
      <dsp:nvSpPr>
        <dsp:cNvPr id="0" name=""/>
        <dsp:cNvSpPr/>
      </dsp:nvSpPr>
      <dsp:spPr>
        <a:xfrm>
          <a:off x="0" y="2523437"/>
          <a:ext cx="10058399" cy="1260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3500" kern="1200"/>
            <a:t>Neutron star contains nucleons and strange matter (Deconfined quark matter)</a:t>
          </a:r>
          <a:endParaRPr lang="en-US" sz="3500" kern="1200"/>
        </a:p>
      </dsp:txBody>
      <dsp:txXfrm>
        <a:off x="0" y="2523437"/>
        <a:ext cx="10058399" cy="12607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DDFB38-A159-4A44-96A1-2D8D8065C97F}">
      <dsp:nvSpPr>
        <dsp:cNvPr id="0" name=""/>
        <dsp:cNvSpPr/>
      </dsp:nvSpPr>
      <dsp:spPr>
        <a:xfrm>
          <a:off x="0" y="38139"/>
          <a:ext cx="10058399" cy="17901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4500" kern="1200" dirty="0"/>
            <a:t>Fermionic DM </a:t>
          </a:r>
          <a:r>
            <a:rPr lang="en-AU" sz="4500" kern="1200" dirty="0" err="1"/>
            <a:t>EoS</a:t>
          </a:r>
          <a:r>
            <a:rPr lang="en-AU" sz="4500" kern="1200" dirty="0"/>
            <a:t> + ordinary matter </a:t>
          </a:r>
          <a:r>
            <a:rPr lang="en-AU" sz="4500" kern="1200" dirty="0" err="1"/>
            <a:t>EoS</a:t>
          </a:r>
          <a:r>
            <a:rPr lang="en-AU" sz="4500" kern="1200" dirty="0"/>
            <a:t> + Structural equation</a:t>
          </a:r>
          <a:endParaRPr lang="en-US" sz="4500" kern="1200" dirty="0"/>
        </a:p>
      </dsp:txBody>
      <dsp:txXfrm>
        <a:off x="87385" y="125524"/>
        <a:ext cx="9883629" cy="1615330"/>
      </dsp:txXfrm>
    </dsp:sp>
    <dsp:sp modelId="{EDA1A8CD-9D72-4024-AC04-67CBEDA82A9D}">
      <dsp:nvSpPr>
        <dsp:cNvPr id="0" name=""/>
        <dsp:cNvSpPr/>
      </dsp:nvSpPr>
      <dsp:spPr>
        <a:xfrm>
          <a:off x="0" y="1957840"/>
          <a:ext cx="10058399" cy="1790100"/>
        </a:xfrm>
        <a:prstGeom prst="roundRect">
          <a:avLst/>
        </a:prstGeom>
        <a:solidFill>
          <a:schemeClr val="accent5">
            <a:hueOff val="2127120"/>
            <a:satOff val="-23891"/>
            <a:lumOff val="-50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4500" kern="1200" dirty="0"/>
            <a:t>Bosonic DM </a:t>
          </a:r>
          <a:r>
            <a:rPr lang="en-AU" sz="4500" kern="1200" dirty="0" err="1"/>
            <a:t>EoS</a:t>
          </a:r>
          <a:r>
            <a:rPr lang="en-AU" sz="4500" kern="1200" dirty="0"/>
            <a:t> + ordinary matter </a:t>
          </a:r>
          <a:r>
            <a:rPr lang="en-AU" sz="4500" kern="1200" dirty="0" err="1"/>
            <a:t>EoS</a:t>
          </a:r>
          <a:r>
            <a:rPr lang="en-AU" sz="4500" kern="1200" dirty="0"/>
            <a:t> + Structural equation</a:t>
          </a:r>
          <a:endParaRPr lang="en-US" sz="4500" kern="1200" dirty="0"/>
        </a:p>
      </dsp:txBody>
      <dsp:txXfrm>
        <a:off x="87385" y="2045225"/>
        <a:ext cx="9883629" cy="16153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39E3-8478-4ED9-A6F7-60EEEF144B92}" type="datetimeFigureOut">
              <a:rPr lang="en-AU" smtClean="0"/>
              <a:t>13/07/2021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2119-4D20-4268-8FA3-938117C44694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5487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39E3-8478-4ED9-A6F7-60EEEF144B92}" type="datetimeFigureOut">
              <a:rPr lang="en-AU" smtClean="0"/>
              <a:t>13/07/2021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2119-4D20-4268-8FA3-938117C446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738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39E3-8478-4ED9-A6F7-60EEEF144B92}" type="datetimeFigureOut">
              <a:rPr lang="en-AU" smtClean="0"/>
              <a:t>13/07/2021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2119-4D20-4268-8FA3-938117C446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060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39E3-8478-4ED9-A6F7-60EEEF144B92}" type="datetimeFigureOut">
              <a:rPr lang="en-AU" smtClean="0"/>
              <a:t>13/07/2021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2119-4D20-4268-8FA3-938117C446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0398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39E3-8478-4ED9-A6F7-60EEEF144B92}" type="datetimeFigureOut">
              <a:rPr lang="en-AU" smtClean="0"/>
              <a:t>13/07/2021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2119-4D20-4268-8FA3-938117C44694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02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39E3-8478-4ED9-A6F7-60EEEF144B92}" type="datetimeFigureOut">
              <a:rPr lang="en-AU" smtClean="0"/>
              <a:t>13/07/2021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2119-4D20-4268-8FA3-938117C446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94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39E3-8478-4ED9-A6F7-60EEEF144B92}" type="datetimeFigureOut">
              <a:rPr lang="en-AU" smtClean="0"/>
              <a:t>13/07/2021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2119-4D20-4268-8FA3-938117C446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0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39E3-8478-4ED9-A6F7-60EEEF144B92}" type="datetimeFigureOut">
              <a:rPr lang="en-AU" smtClean="0"/>
              <a:t>13/07/2021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2119-4D20-4268-8FA3-938117C446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7130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39E3-8478-4ED9-A6F7-60EEEF144B92}" type="datetimeFigureOut">
              <a:rPr lang="en-AU" smtClean="0"/>
              <a:t>13/07/2021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2119-4D20-4268-8FA3-938117C446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787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69539E3-8478-4ED9-A6F7-60EEEF144B92}" type="datetimeFigureOut">
              <a:rPr lang="en-AU" smtClean="0"/>
              <a:t>13/07/2021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9E2119-4D20-4268-8FA3-938117C446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3290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39E3-8478-4ED9-A6F7-60EEEF144B92}" type="datetimeFigureOut">
              <a:rPr lang="en-AU" smtClean="0"/>
              <a:t>13/07/2021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2119-4D20-4268-8FA3-938117C446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9377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69539E3-8478-4ED9-A6F7-60EEEF144B92}" type="datetimeFigureOut">
              <a:rPr lang="en-AU" smtClean="0"/>
              <a:t>13/07/2021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69E2119-4D20-4268-8FA3-938117C44694}" type="slidenum">
              <a:rPr lang="en-AU" smtClean="0"/>
              <a:t>‹#›</a:t>
            </a:fld>
            <a:endParaRPr lang="en-A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1877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7AB95BF-57D0-4E49-9EF2-408B47C8D4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1C520CBD-F82E-44E4-BDA5-128716AD79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618AE32-A526-42FC-A854-732740BD3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7BC46E4F-9FAF-45BC-856B-7B1DD6F81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681" y="3433500"/>
            <a:ext cx="10058400" cy="1143000"/>
          </a:xfrm>
        </p:spPr>
        <p:txBody>
          <a:bodyPr/>
          <a:lstStyle/>
          <a:p>
            <a:pPr algn="ctr"/>
            <a:r>
              <a:rPr lang="en-AU" dirty="0"/>
              <a:t>Wasif Husain</a:t>
            </a:r>
          </a:p>
          <a:p>
            <a:pPr algn="ctr"/>
            <a:r>
              <a:rPr lang="en-AU" dirty="0"/>
              <a:t>The university of Adelaide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56CB060-051B-412A-9CEE-25D905A87FE4}"/>
              </a:ext>
            </a:extLst>
          </p:cNvPr>
          <p:cNvSpPr txBox="1">
            <a:spLocks/>
          </p:cNvSpPr>
          <p:nvPr/>
        </p:nvSpPr>
        <p:spPr>
          <a:xfrm>
            <a:off x="418442" y="1693618"/>
            <a:ext cx="10372578" cy="8919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Dark matter in neutron stars</a:t>
            </a:r>
          </a:p>
        </p:txBody>
      </p:sp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9AA6997F-B6E7-4F95-BE24-3C9A0FFE65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85" y="742863"/>
            <a:ext cx="2411274" cy="170322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37026A7-633A-4233-8B06-CFEDD59F67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43340" y="941143"/>
            <a:ext cx="2232114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824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991FA-0B0B-4E7C-A818-112B23447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Two fluid structural equation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CEBEE-E4B3-40E2-9ADC-6FA147CC3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Construct a TOV equation for two fluids.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F9CB90-4F0E-4599-9E1C-B513FDBA2E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8348" y="2707105"/>
            <a:ext cx="6051884" cy="3161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266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43453-85EF-469A-8096-9BDB2941F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AU"/>
              <a:t>Solve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6BFEA77-045E-470E-ABAE-B18CAC52BC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9649988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5442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462BC-DE53-4711-9C0C-9F391EB02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Constraint on DM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E3489-2A27-4BAF-9950-783BA62F7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Select properties for DM particles.</a:t>
            </a:r>
          </a:p>
          <a:p>
            <a:pPr algn="ctr"/>
            <a:r>
              <a:rPr lang="en-AU" sz="2800" dirty="0"/>
              <a:t>m</a:t>
            </a:r>
            <a:r>
              <a:rPr lang="en-AU" sz="1800" i="1" dirty="0"/>
              <a:t>x</a:t>
            </a:r>
            <a:r>
              <a:rPr lang="en-AU" sz="1400" dirty="0"/>
              <a:t> =  </a:t>
            </a:r>
            <a:r>
              <a:rPr lang="en-AU" sz="2400" dirty="0"/>
              <a:t>1 GeV</a:t>
            </a:r>
          </a:p>
          <a:p>
            <a:pPr algn="ctr"/>
            <a:r>
              <a:rPr lang="en-AU" sz="2400" dirty="0"/>
              <a:t>l</a:t>
            </a:r>
            <a:r>
              <a:rPr lang="en-AU" sz="1800" i="1" dirty="0"/>
              <a:t>a</a:t>
            </a:r>
            <a:r>
              <a:rPr lang="en-AU" sz="2400" dirty="0"/>
              <a:t> = 1 </a:t>
            </a:r>
            <a:r>
              <a:rPr lang="en-AU" sz="2400" dirty="0" err="1"/>
              <a:t>fm</a:t>
            </a:r>
            <a:r>
              <a:rPr lang="en-AU" sz="2400" dirty="0"/>
              <a:t> (Bosonic DM)</a:t>
            </a:r>
          </a:p>
          <a:p>
            <a:pPr algn="ctr"/>
            <a:r>
              <a:rPr lang="en-AU" sz="2400" dirty="0" err="1"/>
              <a:t>m</a:t>
            </a:r>
            <a:r>
              <a:rPr lang="en-AU" sz="1600" i="1" dirty="0" err="1"/>
              <a:t>I</a:t>
            </a:r>
            <a:r>
              <a:rPr lang="en-AU" sz="2400" dirty="0"/>
              <a:t> = 100 MeV (Fermionic DM)</a:t>
            </a:r>
          </a:p>
          <a:p>
            <a:pPr algn="ctr"/>
            <a:endParaRPr lang="en-AU" dirty="0"/>
          </a:p>
          <a:p>
            <a:r>
              <a:rPr lang="en-AU" dirty="0"/>
              <a:t>Select how much DM mass a neutron star contains.</a:t>
            </a:r>
          </a:p>
          <a:p>
            <a:r>
              <a:rPr lang="en-AU" dirty="0"/>
              <a:t>Does the selected properties of the DM particles follow the constraints on the neutron star?</a:t>
            </a:r>
          </a:p>
        </p:txBody>
      </p:sp>
    </p:spTree>
    <p:extLst>
      <p:ext uri="{BB962C8B-B14F-4D97-AF65-F5344CB8AC3E}">
        <p14:creationId xmlns:p14="http://schemas.microsoft.com/office/powerpoint/2010/main" val="2159005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E0148-0AFE-4F1F-AF08-3E6EB2E88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3200" cap="all" spc="200" dirty="0">
                <a:latin typeface="+mj-lt"/>
              </a:rPr>
              <a:t>Nucleons only </a:t>
            </a:r>
            <a:r>
              <a:rPr lang="en-US" sz="3200" cap="all" spc="200" dirty="0" err="1">
                <a:latin typeface="+mj-lt"/>
              </a:rPr>
              <a:t>EoS</a:t>
            </a:r>
            <a:r>
              <a:rPr lang="en-US" sz="3200" cap="all" spc="200" dirty="0">
                <a:latin typeface="+mj-lt"/>
              </a:rPr>
              <a:t> with DM– </a:t>
            </a:r>
            <a:r>
              <a:rPr lang="en-US" sz="3200" b="1" cap="all" spc="200" dirty="0">
                <a:latin typeface="+mj-lt"/>
              </a:rPr>
              <a:t>Mass vs Radius </a:t>
            </a:r>
          </a:p>
        </p:txBody>
      </p:sp>
      <p:pic>
        <p:nvPicPr>
          <p:cNvPr id="7" name="Picture 6" descr="Chart, scatter chart&#10;&#10;Description automatically generated">
            <a:extLst>
              <a:ext uri="{FF2B5EF4-FFF2-40B4-BE49-F238E27FC236}">
                <a16:creationId xmlns:a16="http://schemas.microsoft.com/office/drawing/2014/main" id="{44398966-14E2-476E-BE43-AC4F570751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90" y="1968181"/>
            <a:ext cx="5059680" cy="3685714"/>
          </a:xfrm>
          <a:prstGeom prst="rect">
            <a:avLst/>
          </a:prstGeom>
        </p:spPr>
      </p:pic>
      <p:pic>
        <p:nvPicPr>
          <p:cNvPr id="8" name="Picture 7" descr="Chart, scatter chart&#10;&#10;Description automatically generated">
            <a:extLst>
              <a:ext uri="{FF2B5EF4-FFF2-40B4-BE49-F238E27FC236}">
                <a16:creationId xmlns:a16="http://schemas.microsoft.com/office/drawing/2014/main" id="{4A5DC3E4-D0DE-47E8-BC0E-534141F845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131" y="1968181"/>
            <a:ext cx="4942549" cy="3913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279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904C0-1B1E-4EB5-A9A7-F3D49BC7B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cap="all" spc="200" dirty="0">
                <a:latin typeface="+mj-lt"/>
              </a:rPr>
              <a:t>Hyperons included </a:t>
            </a:r>
            <a:r>
              <a:rPr lang="en-US" sz="2800" cap="all" spc="200" dirty="0" err="1">
                <a:latin typeface="+mj-lt"/>
              </a:rPr>
              <a:t>EoS</a:t>
            </a:r>
            <a:r>
              <a:rPr lang="en-US" sz="2800" cap="all" spc="200" dirty="0">
                <a:latin typeface="+mj-lt"/>
              </a:rPr>
              <a:t> with DM– </a:t>
            </a:r>
            <a:r>
              <a:rPr lang="en-US" sz="2800" b="1" cap="all" spc="200" dirty="0">
                <a:latin typeface="+mj-lt"/>
              </a:rPr>
              <a:t>Mass vs Radius </a:t>
            </a:r>
            <a:endParaRPr lang="en-AU" sz="2800" dirty="0"/>
          </a:p>
        </p:txBody>
      </p:sp>
      <p:pic>
        <p:nvPicPr>
          <p:cNvPr id="4" name="Content Placeholder 3" descr="Chart, scatter chart&#10;&#10;Description automatically generated">
            <a:extLst>
              <a:ext uri="{FF2B5EF4-FFF2-40B4-BE49-F238E27FC236}">
                <a16:creationId xmlns:a16="http://schemas.microsoft.com/office/drawing/2014/main" id="{CC733D7B-F7A8-4A0F-A4A4-51AF47095F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940844"/>
            <a:ext cx="4998720" cy="399258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A26370B-ABE7-4D50-B0E7-D0534D7FFF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940844"/>
            <a:ext cx="5059679" cy="393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44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DAFC3-DF64-4838-9AE1-6361EC6B4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cap="all" spc="200" dirty="0">
                <a:latin typeface="+mj-lt"/>
              </a:rPr>
              <a:t>Strange matter </a:t>
            </a:r>
            <a:r>
              <a:rPr lang="en-US" sz="3200" cap="all" spc="200" dirty="0" err="1">
                <a:latin typeface="+mj-lt"/>
              </a:rPr>
              <a:t>EoS</a:t>
            </a:r>
            <a:r>
              <a:rPr lang="en-US" sz="3200" cap="all" spc="200" dirty="0">
                <a:latin typeface="+mj-lt"/>
              </a:rPr>
              <a:t> with DM– </a:t>
            </a:r>
            <a:r>
              <a:rPr lang="en-US" sz="3200" b="1" cap="all" spc="200" dirty="0">
                <a:latin typeface="+mj-lt"/>
              </a:rPr>
              <a:t>Mass vs Radius </a:t>
            </a:r>
            <a:endParaRPr lang="en-AU" sz="3200" dirty="0"/>
          </a:p>
        </p:txBody>
      </p:sp>
      <p:pic>
        <p:nvPicPr>
          <p:cNvPr id="4" name="Content Placeholder 3" descr="Chart, scatter chart&#10;&#10;Description automatically generated">
            <a:extLst>
              <a:ext uri="{FF2B5EF4-FFF2-40B4-BE49-F238E27FC236}">
                <a16:creationId xmlns:a16="http://schemas.microsoft.com/office/drawing/2014/main" id="{83B5FFA9-187E-4E99-81BC-7149E9A877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70" y="1849902"/>
            <a:ext cx="4928300" cy="4002118"/>
          </a:xfrm>
          <a:prstGeom prst="rect">
            <a:avLst/>
          </a:prstGeom>
        </p:spPr>
      </p:pic>
      <p:pic>
        <p:nvPicPr>
          <p:cNvPr id="5" name="Picture 4" descr="Chart, scatter chart&#10;&#10;Description automatically generated">
            <a:extLst>
              <a:ext uri="{FF2B5EF4-FFF2-40B4-BE49-F238E27FC236}">
                <a16:creationId xmlns:a16="http://schemas.microsoft.com/office/drawing/2014/main" id="{48E75AF3-75AD-452D-90F2-551A094EDB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49902"/>
            <a:ext cx="5059680" cy="4041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643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B3BD2-E89F-40BD-B175-325AE9B6B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cap="all" spc="200" dirty="0">
                <a:latin typeface="+mj-lt"/>
              </a:rPr>
              <a:t>Nucleons only </a:t>
            </a:r>
            <a:r>
              <a:rPr lang="en-US" sz="3200" cap="all" spc="200" dirty="0" err="1">
                <a:latin typeface="+mj-lt"/>
              </a:rPr>
              <a:t>EoS</a:t>
            </a:r>
            <a:r>
              <a:rPr lang="en-US" sz="3200" cap="all" spc="200" dirty="0">
                <a:latin typeface="+mj-lt"/>
              </a:rPr>
              <a:t> with DM– </a:t>
            </a:r>
            <a:r>
              <a:rPr lang="en-US" sz="3200" b="1" cap="all" spc="200" dirty="0">
                <a:latin typeface="+mj-lt"/>
              </a:rPr>
              <a:t>Mass vs Tidal deformability </a:t>
            </a:r>
            <a:endParaRPr lang="en-AU" sz="3200" dirty="0"/>
          </a:p>
        </p:txBody>
      </p:sp>
      <p:pic>
        <p:nvPicPr>
          <p:cNvPr id="5" name="Content Placeholder 4" descr="Chart, scatter chart&#10;&#10;Description automatically generated">
            <a:extLst>
              <a:ext uri="{FF2B5EF4-FFF2-40B4-BE49-F238E27FC236}">
                <a16:creationId xmlns:a16="http://schemas.microsoft.com/office/drawing/2014/main" id="{76032FB9-A87F-4ADE-BF96-ACC7D2A630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26" y="1883601"/>
            <a:ext cx="5334744" cy="4001058"/>
          </a:xfrm>
        </p:spPr>
      </p:pic>
      <p:pic>
        <p:nvPicPr>
          <p:cNvPr id="7" name="Picture 6" descr="Chart, scatter chart&#10;&#10;Description automatically generated">
            <a:extLst>
              <a:ext uri="{FF2B5EF4-FFF2-40B4-BE49-F238E27FC236}">
                <a16:creationId xmlns:a16="http://schemas.microsoft.com/office/drawing/2014/main" id="{EE995E0A-D882-4E9F-B964-3534D3AF81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570" y="1883601"/>
            <a:ext cx="5334744" cy="400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134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D991E-5365-4E98-B602-A7E373996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cap="all" spc="200" dirty="0">
                <a:latin typeface="+mj-lt"/>
              </a:rPr>
              <a:t>Hyperons included </a:t>
            </a:r>
            <a:r>
              <a:rPr lang="en-US" sz="3200" cap="all" spc="200" dirty="0" err="1">
                <a:latin typeface="+mj-lt"/>
              </a:rPr>
              <a:t>EoS</a:t>
            </a:r>
            <a:r>
              <a:rPr lang="en-US" sz="3200" cap="all" spc="200" dirty="0">
                <a:latin typeface="+mj-lt"/>
              </a:rPr>
              <a:t> with DM– </a:t>
            </a:r>
            <a:r>
              <a:rPr lang="en-US" sz="3200" b="1" cap="all" spc="200" dirty="0">
                <a:latin typeface="+mj-lt"/>
              </a:rPr>
              <a:t>Mass vs Tidal deformability </a:t>
            </a:r>
            <a:endParaRPr lang="en-AU" sz="3200" dirty="0"/>
          </a:p>
        </p:txBody>
      </p:sp>
      <p:pic>
        <p:nvPicPr>
          <p:cNvPr id="5" name="Content Placeholder 4" descr="Chart, scatter chart&#10;&#10;Description automatically generated">
            <a:extLst>
              <a:ext uri="{FF2B5EF4-FFF2-40B4-BE49-F238E27FC236}">
                <a16:creationId xmlns:a16="http://schemas.microsoft.com/office/drawing/2014/main" id="{675E35DF-D813-421D-835A-6F30DAEB6A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23" y="1843314"/>
            <a:ext cx="5336157" cy="4002118"/>
          </a:xfrm>
        </p:spPr>
      </p:pic>
      <p:pic>
        <p:nvPicPr>
          <p:cNvPr id="7" name="Picture 6" descr="Chart, scatter chart&#10;&#10;Description automatically generated">
            <a:extLst>
              <a:ext uri="{FF2B5EF4-FFF2-40B4-BE49-F238E27FC236}">
                <a16:creationId xmlns:a16="http://schemas.microsoft.com/office/drawing/2014/main" id="{B8C81F98-B36A-485C-830B-3B4D0FD385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480" y="1843314"/>
            <a:ext cx="5334744" cy="400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1147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D23EB-E74B-4404-82BA-E2AF5630E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cap="all" spc="200" dirty="0">
                <a:latin typeface="+mj-lt"/>
              </a:rPr>
              <a:t>Strange matter </a:t>
            </a:r>
            <a:r>
              <a:rPr lang="en-US" sz="4800" cap="all" spc="200" dirty="0" err="1">
                <a:latin typeface="+mj-lt"/>
              </a:rPr>
              <a:t>EoS</a:t>
            </a:r>
            <a:r>
              <a:rPr lang="en-US" sz="4800" cap="all" spc="200" dirty="0">
                <a:latin typeface="+mj-lt"/>
              </a:rPr>
              <a:t> with DM– </a:t>
            </a:r>
            <a:r>
              <a:rPr lang="en-US" sz="4800" b="1" cap="all" spc="200" dirty="0">
                <a:latin typeface="+mj-lt"/>
              </a:rPr>
              <a:t>Mass vs Tidal deformability </a:t>
            </a:r>
            <a:endParaRPr lang="en-AU" dirty="0"/>
          </a:p>
        </p:txBody>
      </p:sp>
      <p:pic>
        <p:nvPicPr>
          <p:cNvPr id="9" name="Content Placeholder 8" descr="Chart, scatter chart&#10;&#10;Description automatically generated">
            <a:extLst>
              <a:ext uri="{FF2B5EF4-FFF2-40B4-BE49-F238E27FC236}">
                <a16:creationId xmlns:a16="http://schemas.microsoft.com/office/drawing/2014/main" id="{6E66B605-54A8-40D3-8C09-3A6EA606D3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56" y="1949861"/>
            <a:ext cx="5334744" cy="4001058"/>
          </a:xfrm>
        </p:spPr>
      </p:pic>
      <p:pic>
        <p:nvPicPr>
          <p:cNvPr id="11" name="Picture 10" descr="Chart, scatter chart&#10;&#10;Description automatically generated">
            <a:extLst>
              <a:ext uri="{FF2B5EF4-FFF2-40B4-BE49-F238E27FC236}">
                <a16:creationId xmlns:a16="http://schemas.microsoft.com/office/drawing/2014/main" id="{6B3E401C-F69D-44AE-AD57-A9243EB52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55304"/>
            <a:ext cx="5325218" cy="409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2645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718C3-4900-444C-A7D5-FF8EFE82C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AU" dirty="0"/>
              <a:t>Distribution of DM inside neutron stars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446CF-0016-4908-8FF0-573778AA7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1270445"/>
          </a:xfrm>
        </p:spPr>
        <p:txBody>
          <a:bodyPr>
            <a:normAutofit/>
          </a:bodyPr>
          <a:lstStyle/>
          <a:p>
            <a:r>
              <a:rPr lang="en-AU" sz="1800" dirty="0"/>
              <a:t>Energy density distribution of bosonic DM when DM contributes to the 5% of the total neutron star mass.</a:t>
            </a:r>
          </a:p>
          <a:p>
            <a:endParaRPr lang="en-AU" sz="1800" dirty="0"/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FE846AD5-E98A-4387-A16B-BFA8169863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151" y="2677505"/>
            <a:ext cx="3904220" cy="3342364"/>
          </a:xfrm>
          <a:prstGeom prst="rect">
            <a:avLst/>
          </a:prstGeom>
        </p:spPr>
      </p:pic>
      <p:pic>
        <p:nvPicPr>
          <p:cNvPr id="10" name="Picture 9" descr="Diagram&#10;&#10;Description automatically generated">
            <a:extLst>
              <a:ext uri="{FF2B5EF4-FFF2-40B4-BE49-F238E27FC236}">
                <a16:creationId xmlns:a16="http://schemas.microsoft.com/office/drawing/2014/main" id="{DC2D331C-B428-4314-8690-1660305FEE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564" y="2677505"/>
            <a:ext cx="3798227" cy="3511260"/>
          </a:xfrm>
          <a:prstGeom prst="rect">
            <a:avLst/>
          </a:prstGeom>
        </p:spPr>
      </p:pic>
      <p:pic>
        <p:nvPicPr>
          <p:cNvPr id="12" name="Picture 11" descr="Diagram&#10;&#10;Description automatically generated">
            <a:extLst>
              <a:ext uri="{FF2B5EF4-FFF2-40B4-BE49-F238E27FC236}">
                <a16:creationId xmlns:a16="http://schemas.microsoft.com/office/drawing/2014/main" id="{3A9B7613-A7B2-4F8E-AE45-A60F50ECA0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643" y="2647619"/>
            <a:ext cx="3944068" cy="3342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337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35252-828A-489C-8CB7-23894D10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AU" dirty="0"/>
              <a:t>Abundance of DM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5DE57-4F97-4B03-879B-2A04A6119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004371"/>
          </a:xfrm>
        </p:spPr>
        <p:txBody>
          <a:bodyPr/>
          <a:lstStyle/>
          <a:p>
            <a:r>
              <a:rPr lang="en-AU" dirty="0"/>
              <a:t>DM constitutes the approximately 25% of the total matter present in the universe.</a:t>
            </a:r>
          </a:p>
          <a:p>
            <a:r>
              <a:rPr lang="en-AU" dirty="0"/>
              <a:t>DM does not interact with ordinary matter except through gravity</a:t>
            </a:r>
          </a:p>
          <a:p>
            <a:r>
              <a:rPr lang="en-AU" dirty="0"/>
              <a:t>Neutron stars and other compact objects can accrete DM.</a:t>
            </a:r>
          </a:p>
          <a:p>
            <a:r>
              <a:rPr lang="en-AU" dirty="0"/>
              <a:t>In a cold neutron star DM must settle inside it.</a:t>
            </a:r>
          </a:p>
        </p:txBody>
      </p:sp>
    </p:spTree>
    <p:extLst>
      <p:ext uri="{BB962C8B-B14F-4D97-AF65-F5344CB8AC3E}">
        <p14:creationId xmlns:p14="http://schemas.microsoft.com/office/powerpoint/2010/main" val="39452464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E2535-2538-44A7-89F3-E4A914D25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Distribution of DM inside neutron stars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0AA42ED-4D79-4685-BCBB-4FCC1A376152}"/>
              </a:ext>
            </a:extLst>
          </p:cNvPr>
          <p:cNvSpPr txBox="1"/>
          <p:nvPr/>
        </p:nvSpPr>
        <p:spPr>
          <a:xfrm>
            <a:off x="1097280" y="1738685"/>
            <a:ext cx="10058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800" dirty="0"/>
              <a:t>Energy density distribution of bosonic DM when DM contributes to the 5% of the total neutron star mass.</a:t>
            </a:r>
          </a:p>
          <a:p>
            <a:r>
              <a:rPr lang="en-AU" dirty="0"/>
              <a:t>            220.3 km						223.47 km						225.9 km</a:t>
            </a:r>
            <a:endParaRPr lang="en-AU" sz="1800" dirty="0"/>
          </a:p>
        </p:txBody>
      </p:sp>
      <p:pic>
        <p:nvPicPr>
          <p:cNvPr id="8" name="Content Placeholder 7" descr="Chart&#10;&#10;Description automatically generated with medium confidence">
            <a:extLst>
              <a:ext uri="{FF2B5EF4-FFF2-40B4-BE49-F238E27FC236}">
                <a16:creationId xmlns:a16="http://schemas.microsoft.com/office/drawing/2014/main" id="{D0B083ED-EF08-4616-ACE9-443C5D6DC3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520" y="2349794"/>
            <a:ext cx="3844370" cy="3693191"/>
          </a:xfrm>
        </p:spPr>
      </p:pic>
      <p:pic>
        <p:nvPicPr>
          <p:cNvPr id="12" name="Picture 11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E014B732-979A-4B2B-9FCD-49AF7C7FE0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552" y="2349797"/>
            <a:ext cx="3706735" cy="3693191"/>
          </a:xfrm>
          <a:prstGeom prst="rect">
            <a:avLst/>
          </a:prstGeom>
        </p:spPr>
      </p:pic>
      <p:pic>
        <p:nvPicPr>
          <p:cNvPr id="14" name="Picture 13" descr="Chart&#10;&#10;Description automatically generated">
            <a:extLst>
              <a:ext uri="{FF2B5EF4-FFF2-40B4-BE49-F238E27FC236}">
                <a16:creationId xmlns:a16="http://schemas.microsoft.com/office/drawing/2014/main" id="{EFB9158F-FDEE-4393-AA1F-7587C95CE5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83" y="2385016"/>
            <a:ext cx="3844369" cy="3657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1683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A0AD8-E69E-4BC7-957A-4894EA422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2B772-ED2D-4CC2-9D97-D3788740A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772109"/>
          </a:xfrm>
        </p:spPr>
        <p:txBody>
          <a:bodyPr/>
          <a:lstStyle/>
          <a:p>
            <a:r>
              <a:rPr lang="en-AU" dirty="0"/>
              <a:t>- It may be interesting to see the gravitational lensing of neutron star: might an insight of DM distribution inside neutron star and we could have a signal regarding the DM nature. </a:t>
            </a:r>
          </a:p>
          <a:p>
            <a:r>
              <a:rPr lang="en-AU" dirty="0"/>
              <a:t>- Make DM mass contribution to neutron star more realistic by constructing a Neutron star DM accretion model, get the age a neutron star and test how much DM it may has accreted. </a:t>
            </a:r>
          </a:p>
        </p:txBody>
      </p:sp>
    </p:spTree>
    <p:extLst>
      <p:ext uri="{BB962C8B-B14F-4D97-AF65-F5344CB8AC3E}">
        <p14:creationId xmlns:p14="http://schemas.microsoft.com/office/powerpoint/2010/main" val="23065328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DAFB4-4E96-4E6A-8049-2E7B51BD8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06F0C-F41A-408E-B212-B6094966D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AU" dirty="0"/>
          </a:p>
          <a:p>
            <a:pPr algn="ctr"/>
            <a:endParaRPr lang="en-AU" dirty="0"/>
          </a:p>
          <a:p>
            <a:pPr algn="ctr"/>
            <a:endParaRPr lang="en-AU" dirty="0"/>
          </a:p>
          <a:p>
            <a:pPr algn="ctr"/>
            <a:r>
              <a:rPr lang="en-AU" sz="3000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64325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DB29D-7645-4127-ACAC-607D1E534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AU" dirty="0"/>
              <a:t>DM assumptions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FC0CDFA-687F-4E0B-B75E-BD200452AB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5296194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9413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4F24E-3B83-4F2F-80E6-AC42227BD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AU"/>
              <a:t>Does DM always sit inside the core?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1453366-31FB-4F59-9889-9DC4BC99E0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8977550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3379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0F3B2-14AE-4DFA-A068-AE91B0A97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Fermionic DM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C80FB-7FA5-4211-B491-9B23F1B46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Construct a self-interacting fermionic DM Equation of state (</a:t>
            </a:r>
            <a:r>
              <a:rPr lang="en-AU" dirty="0" err="1"/>
              <a:t>EoS</a:t>
            </a:r>
            <a:r>
              <a:rPr lang="en-AU" dirty="0"/>
              <a:t>) using similar approach to a vector meson exchange in the hadronic matter </a:t>
            </a:r>
          </a:p>
          <a:p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834023-5A00-496D-AE11-9AC8EDED6C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1366" y="2498774"/>
            <a:ext cx="4102528" cy="15755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4A299AA-540E-4C8E-9A29-DB4B40FDD0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1366" y="4400322"/>
            <a:ext cx="6407213" cy="143490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78A9794-3D81-420A-A5DD-42EFAEC38D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4255" y="3380740"/>
            <a:ext cx="1432488" cy="643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551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F324D-80A1-4AB4-887D-F3C7FD656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Bosonic DM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7358F-8668-4D80-B60F-AA7C84645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Below a critical temperature all particle must condensate. </a:t>
            </a:r>
          </a:p>
          <a:p>
            <a:r>
              <a:rPr lang="en-AU" dirty="0"/>
              <a:t>For a dilute gas of bosonic particles at such low temperature, only binary collisions at low energy are relevant, which are characterized by scattering length (la) parameter.</a:t>
            </a:r>
          </a:p>
          <a:p>
            <a:endParaRPr lang="en-AU" dirty="0"/>
          </a:p>
          <a:p>
            <a:r>
              <a:rPr lang="en-AU" dirty="0"/>
              <a:t>Construct an </a:t>
            </a:r>
            <a:r>
              <a:rPr lang="en-AU" dirty="0" err="1"/>
              <a:t>EoS</a:t>
            </a:r>
            <a:r>
              <a:rPr lang="en-AU" dirty="0"/>
              <a:t> for self-interacting bosonic DM</a:t>
            </a:r>
          </a:p>
          <a:p>
            <a:endParaRPr lang="en-AU" dirty="0"/>
          </a:p>
          <a:p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1F0B89-12B8-4D75-A747-4B25298D46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5248" y="3857414"/>
            <a:ext cx="2341908" cy="134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817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6550E-C64A-478B-9444-9E9A52F46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Neutron stars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BBDD0-0DB8-45A9-886A-471EEF3AA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- Astrophysical laboratories</a:t>
            </a:r>
          </a:p>
          <a:p>
            <a:r>
              <a:rPr lang="en-AU" dirty="0"/>
              <a:t>- Physics at extreme conditions</a:t>
            </a:r>
          </a:p>
          <a:p>
            <a:r>
              <a:rPr lang="en-AU" dirty="0"/>
              <a:t>- Select model for ordinary matter at extreme conditions.</a:t>
            </a:r>
          </a:p>
          <a:p>
            <a:r>
              <a:rPr lang="en-AU" dirty="0"/>
              <a:t>- Have some observational constraint.</a:t>
            </a:r>
          </a:p>
        </p:txBody>
      </p:sp>
    </p:spTree>
    <p:extLst>
      <p:ext uri="{BB962C8B-B14F-4D97-AF65-F5344CB8AC3E}">
        <p14:creationId xmlns:p14="http://schemas.microsoft.com/office/powerpoint/2010/main" val="1702273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33525-A122-445D-AFC9-9ED179103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AU" dirty="0"/>
              <a:t>Selected models for neutron star for ordinary matter</a:t>
            </a:r>
          </a:p>
        </p:txBody>
      </p:sp>
      <p:graphicFrame>
        <p:nvGraphicFramePr>
          <p:cNvPr id="27" name="Content Placeholder 2">
            <a:extLst>
              <a:ext uri="{FF2B5EF4-FFF2-40B4-BE49-F238E27FC236}">
                <a16:creationId xmlns:a16="http://schemas.microsoft.com/office/drawing/2014/main" id="{C99E7855-1BE3-40F3-93F2-A0B4620278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5832672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8149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C5181D-FFB0-4E10-BBBA-F56DFBFE7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en-AU" sz="3600">
                <a:solidFill>
                  <a:srgbClr val="FFFFFF"/>
                </a:solidFill>
              </a:rPr>
              <a:t>Constraints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B5327-3250-4BA5-A2C6-4ED25C5C3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en-AU" dirty="0"/>
              <a:t>Neutron star must have a maximum mass of at lease 2 solar masses</a:t>
            </a:r>
          </a:p>
          <a:p>
            <a:r>
              <a:rPr lang="en-AU" dirty="0"/>
              <a:t>Radius should be 9-13 kms for neutron stars.</a:t>
            </a:r>
          </a:p>
          <a:p>
            <a:r>
              <a:rPr lang="en-AU" dirty="0"/>
              <a:t>Tidal deformability must follow gravitational wave observational constraint (ꓥ = 400-800) for neutron star of 1.4 solar masses.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3993166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4428</TotalTime>
  <Words>591</Words>
  <Application>Microsoft Office PowerPoint</Application>
  <PresentationFormat>Widescreen</PresentationFormat>
  <Paragraphs>67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Calibri</vt:lpstr>
      <vt:lpstr>Calibri Light</vt:lpstr>
      <vt:lpstr>Times New Roman</vt:lpstr>
      <vt:lpstr>Retrospect</vt:lpstr>
      <vt:lpstr>PowerPoint Presentation</vt:lpstr>
      <vt:lpstr>Abundance of DM </vt:lpstr>
      <vt:lpstr>DM assumptions</vt:lpstr>
      <vt:lpstr>Does DM always sit inside the core?</vt:lpstr>
      <vt:lpstr>Fermionic DM</vt:lpstr>
      <vt:lpstr>Bosonic DM </vt:lpstr>
      <vt:lpstr>Neutron stars</vt:lpstr>
      <vt:lpstr>Selected models for neutron star for ordinary matter</vt:lpstr>
      <vt:lpstr>Constraints</vt:lpstr>
      <vt:lpstr>Two fluid structural equation</vt:lpstr>
      <vt:lpstr>Solve </vt:lpstr>
      <vt:lpstr>Constraint on DM</vt:lpstr>
      <vt:lpstr>Nucleons only EoS with DM– Mass vs Radius </vt:lpstr>
      <vt:lpstr>Hyperons included EoS with DM– Mass vs Radius </vt:lpstr>
      <vt:lpstr>Strange matter EoS with DM– Mass vs Radius </vt:lpstr>
      <vt:lpstr>Nucleons only EoS with DM– Mass vs Tidal deformability </vt:lpstr>
      <vt:lpstr>Hyperons included EoS with DM– Mass vs Tidal deformability </vt:lpstr>
      <vt:lpstr>Strange matter EoS with DM– Mass vs Tidal deformability </vt:lpstr>
      <vt:lpstr>Distribution of DM inside neutron stars</vt:lpstr>
      <vt:lpstr>Distribution of DM inside neutron stars</vt:lpstr>
      <vt:lpstr>Future work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Constraint on DM using Neutron stars</dc:title>
  <dc:creator>Wasif Husain</dc:creator>
  <cp:lastModifiedBy>Wasif Husain</cp:lastModifiedBy>
  <cp:revision>35</cp:revision>
  <dcterms:created xsi:type="dcterms:W3CDTF">2021-02-09T00:30:40Z</dcterms:created>
  <dcterms:modified xsi:type="dcterms:W3CDTF">2021-07-14T02:49:25Z</dcterms:modified>
</cp:coreProperties>
</file>