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66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63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52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82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93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86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98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6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53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90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12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3EC4-12A7-48E6-990D-63D21A73A932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A03F-61AD-4E81-B013-A9C6930D7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91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76E0AA15-1A52-429B-ADB3-7D1706AF3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85964"/>
              </p:ext>
            </p:extLst>
          </p:nvPr>
        </p:nvGraphicFramePr>
        <p:xfrm>
          <a:off x="710981" y="759075"/>
          <a:ext cx="3851077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xmlns="" val="341178654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xmlns="" val="3433122927"/>
                    </a:ext>
                  </a:extLst>
                </a:gridCol>
                <a:gridCol w="905522">
                  <a:extLst>
                    <a:ext uri="{9D8B030D-6E8A-4147-A177-3AD203B41FA5}">
                      <a16:colId xmlns:a16="http://schemas.microsoft.com/office/drawing/2014/main" xmlns="" val="1636785502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xmlns="" val="3128307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졸업자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진학자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취업자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786882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77807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10713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55604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05598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7BFD7C-210C-4DBC-9D22-273448827EE1}"/>
              </a:ext>
            </a:extLst>
          </p:cNvPr>
          <p:cNvSpPr txBox="1"/>
          <p:nvPr/>
        </p:nvSpPr>
        <p:spPr>
          <a:xfrm>
            <a:off x="284086" y="248575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/>
              <a:t>석사학위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52AFDF-9C32-4687-822A-676B0ED09678}"/>
              </a:ext>
            </a:extLst>
          </p:cNvPr>
          <p:cNvSpPr txBox="1"/>
          <p:nvPr/>
        </p:nvSpPr>
        <p:spPr>
          <a:xfrm>
            <a:off x="624229" y="2457170"/>
            <a:ext cx="8385324" cy="264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 err="1"/>
              <a:t>국내진학</a:t>
            </a:r>
            <a:r>
              <a:rPr lang="en-US" altLang="ko-KR" sz="1400" b="1" dirty="0"/>
              <a:t>] </a:t>
            </a:r>
            <a:r>
              <a:rPr lang="en-US" altLang="ko-KR" sz="1400" dirty="0"/>
              <a:t>~100% </a:t>
            </a:r>
            <a:r>
              <a:rPr lang="ko-KR" altLang="en-US" sz="1400" dirty="0"/>
              <a:t>경북대학교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 err="1"/>
              <a:t>국외진학</a:t>
            </a:r>
            <a:r>
              <a:rPr lang="en-US" altLang="ko-KR" sz="1400" b="1" dirty="0"/>
              <a:t>]</a:t>
            </a:r>
            <a:r>
              <a:rPr lang="en-US" altLang="ko-KR" sz="1400" dirty="0"/>
              <a:t> </a:t>
            </a:r>
            <a:r>
              <a:rPr lang="ko-KR" altLang="en-US" sz="1400" dirty="0"/>
              <a:t>일본 도쿄대학</a:t>
            </a:r>
            <a:r>
              <a:rPr lang="en-US" altLang="ko-KR" sz="1400" dirty="0"/>
              <a:t>, </a:t>
            </a:r>
            <a:r>
              <a:rPr lang="ko-KR" altLang="en-US" sz="1400" dirty="0"/>
              <a:t>미국 </a:t>
            </a:r>
            <a:r>
              <a:rPr lang="en-US" altLang="ko-KR" sz="1400" dirty="0"/>
              <a:t>Texas </a:t>
            </a:r>
            <a:r>
              <a:rPr lang="en-US" altLang="ko-KR" sz="1400" dirty="0" err="1"/>
              <a:t>A&amp;M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/>
              <a:t>정규직</a:t>
            </a:r>
            <a:r>
              <a:rPr lang="en-US" altLang="ko-KR" sz="1400" b="1" dirty="0"/>
              <a:t>] 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안동대학병원</a:t>
            </a:r>
            <a:r>
              <a:rPr lang="en-US" altLang="ko-KR" sz="1400" dirty="0"/>
              <a:t>(</a:t>
            </a:r>
            <a:r>
              <a:rPr lang="ko-KR" altLang="en-US" sz="1400" dirty="0"/>
              <a:t>원자력관련</a:t>
            </a:r>
            <a:r>
              <a:rPr lang="en-US" altLang="ko-KR" sz="1400" dirty="0"/>
              <a:t>), </a:t>
            </a:r>
            <a:r>
              <a:rPr lang="ko-KR" altLang="en-US" sz="1400" dirty="0"/>
              <a:t>포항공대</a:t>
            </a:r>
            <a:r>
              <a:rPr lang="en-US" altLang="ko-KR" sz="1400" dirty="0"/>
              <a:t>(</a:t>
            </a:r>
            <a:r>
              <a:rPr lang="ko-KR" altLang="en-US" sz="1400" dirty="0"/>
              <a:t>기술원 </a:t>
            </a:r>
            <a:r>
              <a:rPr lang="en-US" altLang="ko-KR" sz="1400" dirty="0"/>
              <a:t>7</a:t>
            </a:r>
            <a:r>
              <a:rPr lang="ko-KR" altLang="en-US" sz="1400" dirty="0"/>
              <a:t>급</a:t>
            </a:r>
            <a:r>
              <a:rPr lang="en-US" altLang="ko-KR" sz="1400" dirty="0"/>
              <a:t>, </a:t>
            </a:r>
            <a:r>
              <a:rPr lang="ko-KR" altLang="en-US" sz="1400" dirty="0"/>
              <a:t>방사선 감시 시스템 관리</a:t>
            </a:r>
            <a:r>
              <a:rPr lang="en-US" altLang="ko-KR" sz="140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dirty="0" err="1"/>
              <a:t>노티스</a:t>
            </a:r>
            <a:r>
              <a:rPr lang="en-US" altLang="ko-KR" sz="1400" dirty="0"/>
              <a:t>(</a:t>
            </a:r>
            <a:r>
              <a:rPr lang="ko-KR" altLang="en-US" sz="1400" dirty="0"/>
              <a:t>전자기측정</a:t>
            </a:r>
            <a:r>
              <a:rPr lang="en-US" altLang="ko-KR" sz="1400" dirty="0"/>
              <a:t>, </a:t>
            </a:r>
            <a:r>
              <a:rPr lang="ko-KR" altLang="en-US" sz="1400" dirty="0"/>
              <a:t>분석기구 제조업체</a:t>
            </a:r>
            <a:r>
              <a:rPr lang="en-US" altLang="ko-KR" sz="1400" dirty="0"/>
              <a:t>), Tokyo Electron Ltd. (</a:t>
            </a:r>
            <a:r>
              <a:rPr lang="ko-KR" altLang="en-US" sz="1400" dirty="0"/>
              <a:t>일본</a:t>
            </a:r>
            <a:r>
              <a:rPr lang="en-US" altLang="ko-KR" sz="1400" dirty="0"/>
              <a:t>, </a:t>
            </a:r>
            <a:r>
              <a:rPr lang="ko-KR" altLang="en-US" sz="1400" dirty="0"/>
              <a:t>반도체공정 장비 개발</a:t>
            </a:r>
            <a:r>
              <a:rPr lang="en-US" altLang="ko-KR" sz="1400" dirty="0"/>
              <a:t>), </a:t>
            </a:r>
            <a:r>
              <a:rPr lang="ko-KR" altLang="en-US" sz="1400" dirty="0" err="1"/>
              <a:t>토핀스</a:t>
            </a:r>
            <a:r>
              <a:rPr lang="en-US" altLang="ko-KR" sz="1400" dirty="0"/>
              <a:t>(</a:t>
            </a:r>
            <a:r>
              <a:rPr lang="ko-KR" altLang="en-US" sz="1400" dirty="0"/>
              <a:t>광학설계 실험</a:t>
            </a:r>
            <a:r>
              <a:rPr lang="en-US" altLang="ko-KR" sz="1400" dirty="0"/>
              <a:t>), </a:t>
            </a:r>
            <a:r>
              <a:rPr lang="ko-KR" altLang="en-US" sz="1400" dirty="0" err="1"/>
              <a:t>립하이</a:t>
            </a:r>
            <a:r>
              <a:rPr lang="en-US" altLang="ko-KR" sz="1400" dirty="0"/>
              <a:t>(EC</a:t>
            </a:r>
            <a:r>
              <a:rPr lang="ko-KR" altLang="en-US" sz="1400" dirty="0"/>
              <a:t>소자연구개발</a:t>
            </a:r>
            <a:r>
              <a:rPr lang="en-US" altLang="ko-KR" sz="1400" dirty="0"/>
              <a:t>), </a:t>
            </a:r>
            <a:r>
              <a:rPr lang="ko-KR" altLang="en-US" sz="1400" dirty="0"/>
              <a:t>삼성전자</a:t>
            </a:r>
            <a:r>
              <a:rPr lang="en-US" altLang="ko-KR" sz="1400" dirty="0"/>
              <a:t>, </a:t>
            </a:r>
            <a:r>
              <a:rPr lang="ko-KR" altLang="en-US" sz="1400" dirty="0"/>
              <a:t>한국원자력연구원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2634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EC57B2F3-9644-4DBF-9F4F-5EACB7B33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87400"/>
              </p:ext>
            </p:extLst>
          </p:nvPr>
        </p:nvGraphicFramePr>
        <p:xfrm>
          <a:off x="579258" y="743382"/>
          <a:ext cx="2945555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xmlns="" val="341178654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xmlns="" val="3433122927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xmlns="" val="3128307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졸업자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취업자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786882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77807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10713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55604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05598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C077E12-2E76-4595-B541-970534580328}"/>
              </a:ext>
            </a:extLst>
          </p:cNvPr>
          <p:cNvSpPr txBox="1"/>
          <p:nvPr/>
        </p:nvSpPr>
        <p:spPr>
          <a:xfrm>
            <a:off x="284086" y="248575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/>
              <a:t>박사학위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B7DD4657-E12B-48D6-8C0A-2F81ADF12F72}"/>
              </a:ext>
            </a:extLst>
          </p:cNvPr>
          <p:cNvSpPr/>
          <p:nvPr/>
        </p:nvSpPr>
        <p:spPr>
          <a:xfrm>
            <a:off x="541041" y="2664300"/>
            <a:ext cx="8481641" cy="3612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/>
              <a:t>연구 또는 산업체에서 근무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/>
              <a:t>정규직</a:t>
            </a:r>
            <a:r>
              <a:rPr lang="en-US" altLang="ko-KR" sz="1400" b="1" dirty="0"/>
              <a:t>] 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한국원자력연구원</a:t>
            </a:r>
            <a:r>
              <a:rPr lang="en-US" altLang="ko-KR" sz="1400" dirty="0"/>
              <a:t>,</a:t>
            </a:r>
            <a:r>
              <a:rPr lang="ko-KR" altLang="en-US" sz="1400" dirty="0"/>
              <a:t>기초과학지원연구원</a:t>
            </a:r>
            <a:r>
              <a:rPr lang="en-US" altLang="ko-KR" sz="1400" dirty="0"/>
              <a:t>, </a:t>
            </a:r>
            <a:r>
              <a:rPr lang="ko-KR" altLang="en-US" sz="1400" dirty="0"/>
              <a:t>고려대학교 가속기과학과</a:t>
            </a:r>
            <a:r>
              <a:rPr lang="en-US" altLang="ko-KR" sz="1400" dirty="0"/>
              <a:t>, </a:t>
            </a:r>
            <a:r>
              <a:rPr lang="ko-KR" altLang="en-US" sz="1400" dirty="0"/>
              <a:t>한국수력원자력</a:t>
            </a:r>
            <a:r>
              <a:rPr lang="en-US" altLang="ko-KR" sz="1400" dirty="0"/>
              <a:t>, </a:t>
            </a:r>
            <a:r>
              <a:rPr lang="ko-KR" altLang="en-US" sz="1400" dirty="0"/>
              <a:t>대구보건대학교</a:t>
            </a:r>
            <a:r>
              <a:rPr lang="en-US" altLang="ko-KR" sz="1400" dirty="0"/>
              <a:t>(</a:t>
            </a:r>
            <a:r>
              <a:rPr lang="ko-KR" altLang="en-US" sz="1400" dirty="0"/>
              <a:t>방사선과</a:t>
            </a:r>
            <a:r>
              <a:rPr lang="en-US" altLang="ko-KR" sz="1400" dirty="0"/>
              <a:t>), </a:t>
            </a:r>
            <a:r>
              <a:rPr lang="ko-KR" altLang="en-US" sz="1400" dirty="0"/>
              <a:t>한국전자통신연구원</a:t>
            </a:r>
            <a:r>
              <a:rPr lang="en-US" altLang="ko-KR" sz="1400" dirty="0"/>
              <a:t>, </a:t>
            </a:r>
            <a:r>
              <a:rPr lang="ko-KR" altLang="en-US" sz="1400" dirty="0"/>
              <a:t>삼성디스플레이</a:t>
            </a:r>
            <a:r>
              <a:rPr lang="en-US" altLang="ko-KR" sz="1400" dirty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/>
              <a:t>외국인</a:t>
            </a:r>
            <a:r>
              <a:rPr lang="en-US" altLang="ko-KR" sz="1400" b="1" dirty="0"/>
              <a:t>] 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파키스탄 대학 교수</a:t>
            </a:r>
            <a:r>
              <a:rPr lang="en-US" altLang="ko-KR" sz="1400" dirty="0"/>
              <a:t>, </a:t>
            </a:r>
            <a:r>
              <a:rPr lang="ko-KR" altLang="en-US" sz="1400" dirty="0"/>
              <a:t>우즈베키스탄 연구소</a:t>
            </a:r>
            <a:r>
              <a:rPr lang="en-US" altLang="ko-KR" sz="1400" dirty="0"/>
              <a:t>/</a:t>
            </a:r>
            <a:r>
              <a:rPr lang="ko-KR" altLang="en-US" sz="1400" dirty="0"/>
              <a:t>대학</a:t>
            </a:r>
            <a:r>
              <a:rPr lang="en-US" altLang="ko-KR" sz="1400" dirty="0"/>
              <a:t>, </a:t>
            </a:r>
            <a:r>
              <a:rPr lang="ko-KR" altLang="en-US" sz="1400" dirty="0"/>
              <a:t>러시아 소프트웨어 엔지니어</a:t>
            </a:r>
            <a:r>
              <a:rPr lang="en-US" altLang="ko-KR" sz="1400" dirty="0"/>
              <a:t>, </a:t>
            </a:r>
            <a:r>
              <a:rPr lang="ko-KR" altLang="en-US" sz="1400" dirty="0"/>
              <a:t>중국 대학교수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 err="1"/>
              <a:t>박사후연구원</a:t>
            </a:r>
            <a:r>
              <a:rPr lang="en-US" altLang="ko-KR" sz="1400" b="1" dirty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경북대학교</a:t>
            </a:r>
            <a:r>
              <a:rPr lang="en-US" altLang="ko-KR" sz="1400" dirty="0"/>
              <a:t>, </a:t>
            </a:r>
            <a:r>
              <a:rPr lang="ko-KR" altLang="en-US" sz="1400" dirty="0"/>
              <a:t>고려대학교</a:t>
            </a:r>
            <a:r>
              <a:rPr lang="en-US" altLang="ko-KR" sz="1400" dirty="0"/>
              <a:t>, IBS </a:t>
            </a:r>
            <a:r>
              <a:rPr lang="ko-KR" altLang="en-US" sz="1400" dirty="0"/>
              <a:t>기초과학연구원</a:t>
            </a:r>
            <a:r>
              <a:rPr lang="en-US" altLang="ko-KR" sz="1400" dirty="0"/>
              <a:t>, </a:t>
            </a:r>
            <a:r>
              <a:rPr lang="ko-KR" altLang="en-US" sz="1400" dirty="0"/>
              <a:t>한국표준과학연구원</a:t>
            </a:r>
            <a:r>
              <a:rPr lang="en-US" altLang="ko-KR" sz="1400" dirty="0"/>
              <a:t>, </a:t>
            </a:r>
            <a:r>
              <a:rPr lang="ko-KR" altLang="en-US" sz="1400" dirty="0"/>
              <a:t>아시아태평양이론물리센터</a:t>
            </a:r>
            <a:r>
              <a:rPr lang="en-US" altLang="ko-KR" sz="1400" dirty="0"/>
              <a:t>, </a:t>
            </a:r>
            <a:r>
              <a:rPr lang="ko-KR" altLang="en-US" sz="1400" dirty="0"/>
              <a:t>한국기계연구원</a:t>
            </a:r>
            <a:r>
              <a:rPr lang="en-US" altLang="ko-KR" sz="1400" dirty="0"/>
              <a:t>, </a:t>
            </a:r>
            <a:r>
              <a:rPr lang="ko-KR" altLang="en-US" sz="1400" dirty="0"/>
              <a:t>한국원자력연구원</a:t>
            </a:r>
            <a:r>
              <a:rPr lang="en-US" altLang="ko-KR" sz="1400" dirty="0"/>
              <a:t>, University of Texas, Institute</a:t>
            </a:r>
            <a:r>
              <a:rPr lang="ko-KR" altLang="en-US" sz="1400" dirty="0"/>
              <a:t> </a:t>
            </a:r>
            <a:r>
              <a:rPr lang="en-US" altLang="ko-KR" sz="1400" dirty="0"/>
              <a:t>of</a:t>
            </a:r>
            <a:r>
              <a:rPr lang="ko-KR" altLang="en-US" sz="1400" dirty="0"/>
              <a:t> </a:t>
            </a:r>
            <a:r>
              <a:rPr lang="en-US" altLang="ko-KR" sz="1400" dirty="0"/>
              <a:t>Science</a:t>
            </a:r>
            <a:r>
              <a:rPr lang="ko-KR" altLang="en-US" sz="1400" dirty="0"/>
              <a:t> </a:t>
            </a:r>
            <a:r>
              <a:rPr lang="en-US" altLang="ko-KR" sz="1400" dirty="0"/>
              <a:t>and</a:t>
            </a:r>
            <a:r>
              <a:rPr lang="ko-KR" altLang="en-US" sz="1400" dirty="0"/>
              <a:t> </a:t>
            </a:r>
            <a:r>
              <a:rPr lang="en-US" altLang="ko-KR" sz="1400" dirty="0"/>
              <a:t>Technology</a:t>
            </a:r>
            <a:r>
              <a:rPr lang="ko-KR" altLang="en-US" sz="1400" dirty="0"/>
              <a:t> </a:t>
            </a:r>
            <a:r>
              <a:rPr lang="en-US" altLang="ko-KR" sz="1400" dirty="0"/>
              <a:t>(IST)</a:t>
            </a:r>
            <a:r>
              <a:rPr lang="ko-KR" altLang="en-US" sz="1400" dirty="0"/>
              <a:t> </a:t>
            </a:r>
            <a:r>
              <a:rPr lang="en-US" altLang="ko-KR" sz="1400" dirty="0"/>
              <a:t>Austria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1400" b="1" dirty="0"/>
              <a:t>[</a:t>
            </a:r>
            <a:r>
              <a:rPr lang="ko-KR" altLang="en-US" sz="1400" b="1" dirty="0"/>
              <a:t>산업체취업</a:t>
            </a:r>
            <a:r>
              <a:rPr lang="en-US" altLang="ko-KR" sz="1400" b="1" dirty="0"/>
              <a:t>] </a:t>
            </a:r>
          </a:p>
          <a:p>
            <a:pPr>
              <a:lnSpc>
                <a:spcPct val="150000"/>
              </a:lnSpc>
            </a:pPr>
            <a:r>
              <a:rPr lang="en-US" altLang="ko-KR" sz="1400" dirty="0" err="1"/>
              <a:t>INLC</a:t>
            </a:r>
            <a:r>
              <a:rPr lang="en-US" altLang="ko-KR" sz="1400" dirty="0"/>
              <a:t> Technology(</a:t>
            </a:r>
            <a:r>
              <a:rPr lang="ko-KR" altLang="en-US" sz="1400" dirty="0"/>
              <a:t>액정기술 관련 업체</a:t>
            </a:r>
            <a:r>
              <a:rPr lang="en-US" altLang="ko-KR" sz="1400" dirty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757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76E0AA15-1A52-429B-ADB3-7D1706AF3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9745"/>
              </p:ext>
            </p:extLst>
          </p:nvPr>
        </p:nvGraphicFramePr>
        <p:xfrm>
          <a:off x="360518" y="434531"/>
          <a:ext cx="8152425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xmlns="" val="341178654"/>
                    </a:ext>
                  </a:extLst>
                </a:gridCol>
                <a:gridCol w="680001">
                  <a:extLst>
                    <a:ext uri="{9D8B030D-6E8A-4147-A177-3AD203B41FA5}">
                      <a16:colId xmlns:a16="http://schemas.microsoft.com/office/drawing/2014/main" xmlns="" val="2032042194"/>
                    </a:ext>
                  </a:extLst>
                </a:gridCol>
                <a:gridCol w="921068">
                  <a:extLst>
                    <a:ext uri="{9D8B030D-6E8A-4147-A177-3AD203B41FA5}">
                      <a16:colId xmlns:a16="http://schemas.microsoft.com/office/drawing/2014/main" xmlns="" val="3433122927"/>
                    </a:ext>
                  </a:extLst>
                </a:gridCol>
                <a:gridCol w="905522">
                  <a:extLst>
                    <a:ext uri="{9D8B030D-6E8A-4147-A177-3AD203B41FA5}">
                      <a16:colId xmlns:a16="http://schemas.microsoft.com/office/drawing/2014/main" xmlns="" val="1636785502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xmlns="" val="3128307557"/>
                    </a:ext>
                  </a:extLst>
                </a:gridCol>
                <a:gridCol w="1855209">
                  <a:extLst>
                    <a:ext uri="{9D8B030D-6E8A-4147-A177-3AD203B41FA5}">
                      <a16:colId xmlns:a16="http://schemas.microsoft.com/office/drawing/2014/main" xmlns="" val="191367982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xmlns="" val="359994812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xmlns="" val="2557372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졸업자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진학자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취업자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취업률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진학률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7868825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2017/02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77807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1071306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2017/08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5560408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0559805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2018/02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198258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9303999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2018/08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780467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742999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2019/02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43372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3595326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2019/08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507353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076365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2020/02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75589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63183289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2020/08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석사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23443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박사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410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12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293</Words>
  <Application>Microsoft Office PowerPoint</Application>
  <PresentationFormat>화면 슬라이드 쇼(4:3)</PresentationFormat>
  <Paragraphs>158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조연정</dc:creator>
  <cp:lastModifiedBy>AutoBVT</cp:lastModifiedBy>
  <cp:revision>13</cp:revision>
  <dcterms:created xsi:type="dcterms:W3CDTF">2021-02-22T05:09:43Z</dcterms:created>
  <dcterms:modified xsi:type="dcterms:W3CDTF">2021-02-23T01:21:38Z</dcterms:modified>
</cp:coreProperties>
</file>