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sldIdLst>
    <p:sldId id="256" r:id="rId2"/>
    <p:sldId id="298" r:id="rId3"/>
    <p:sldId id="287" r:id="rId4"/>
    <p:sldId id="289" r:id="rId5"/>
    <p:sldId id="291" r:id="rId6"/>
    <p:sldId id="279" r:id="rId7"/>
    <p:sldId id="290" r:id="rId8"/>
    <p:sldId id="296" r:id="rId9"/>
    <p:sldId id="258" r:id="rId10"/>
    <p:sldId id="259" r:id="rId11"/>
    <p:sldId id="268" r:id="rId12"/>
    <p:sldId id="264" r:id="rId13"/>
    <p:sldId id="260" r:id="rId14"/>
    <p:sldId id="271" r:id="rId15"/>
    <p:sldId id="280" r:id="rId16"/>
    <p:sldId id="262" r:id="rId17"/>
    <p:sldId id="265" r:id="rId18"/>
    <p:sldId id="270" r:id="rId19"/>
    <p:sldId id="267" r:id="rId20"/>
    <p:sldId id="272" r:id="rId21"/>
    <p:sldId id="261" r:id="rId22"/>
    <p:sldId id="257" r:id="rId23"/>
    <p:sldId id="297" r:id="rId24"/>
    <p:sldId id="273" r:id="rId25"/>
    <p:sldId id="266" r:id="rId26"/>
    <p:sldId id="277" r:id="rId27"/>
    <p:sldId id="278" r:id="rId28"/>
    <p:sldId id="274" r:id="rId29"/>
    <p:sldId id="275" r:id="rId30"/>
    <p:sldId id="276" r:id="rId31"/>
    <p:sldId id="292" r:id="rId32"/>
    <p:sldId id="282" r:id="rId33"/>
    <p:sldId id="283" r:id="rId34"/>
    <p:sldId id="284" r:id="rId35"/>
    <p:sldId id="285" r:id="rId36"/>
    <p:sldId id="286"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28"/>
  </p:normalViewPr>
  <p:slideViewPr>
    <p:cSldViewPr snapToGrid="0" snapToObjects="1">
      <p:cViewPr varScale="1">
        <p:scale>
          <a:sx n="118" d="100"/>
          <a:sy n="118" d="100"/>
        </p:scale>
        <p:origin x="232" y="2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CB5F43-7D5D-6A46-8F91-A39D5A75FAAB}" type="datetimeFigureOut">
              <a:rPr lang="en-KR" smtClean="0"/>
              <a:t>2021/02/16</a:t>
            </a:fld>
            <a:endParaRPr lang="en-K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K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226F8D7-A1D8-974B-A808-3DF974F60D63}" type="slidenum">
              <a:rPr lang="en-KR" smtClean="0"/>
              <a:t>‹#›</a:t>
            </a:fld>
            <a:endParaRPr lang="en-K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4582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B5F43-7D5D-6A46-8F91-A39D5A75FAAB}" type="datetimeFigureOut">
              <a:rPr lang="en-KR" smtClean="0"/>
              <a:t>2021/02/16</a:t>
            </a:fld>
            <a:endParaRPr lang="en-KR"/>
          </a:p>
        </p:txBody>
      </p:sp>
      <p:sp>
        <p:nvSpPr>
          <p:cNvPr id="5" name="Footer Placeholder 4"/>
          <p:cNvSpPr>
            <a:spLocks noGrp="1"/>
          </p:cNvSpPr>
          <p:nvPr>
            <p:ph type="ftr" sz="quarter" idx="11"/>
          </p:nvPr>
        </p:nvSpPr>
        <p:spPr/>
        <p:txBody>
          <a:bodyPr/>
          <a:lstStyle/>
          <a:p>
            <a:endParaRPr lang="en-KR"/>
          </a:p>
        </p:txBody>
      </p:sp>
      <p:sp>
        <p:nvSpPr>
          <p:cNvPr id="6" name="Slide Number Placeholder 5"/>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329672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B5F43-7D5D-6A46-8F91-A39D5A75FAAB}" type="datetimeFigureOut">
              <a:rPr lang="en-KR" smtClean="0"/>
              <a:t>2021/02/16</a:t>
            </a:fld>
            <a:endParaRPr lang="en-KR"/>
          </a:p>
        </p:txBody>
      </p:sp>
      <p:sp>
        <p:nvSpPr>
          <p:cNvPr id="5" name="Footer Placeholder 4"/>
          <p:cNvSpPr>
            <a:spLocks noGrp="1"/>
          </p:cNvSpPr>
          <p:nvPr>
            <p:ph type="ftr" sz="quarter" idx="11"/>
          </p:nvPr>
        </p:nvSpPr>
        <p:spPr/>
        <p:txBody>
          <a:bodyPr/>
          <a:lstStyle/>
          <a:p>
            <a:endParaRPr lang="en-KR"/>
          </a:p>
        </p:txBody>
      </p:sp>
      <p:sp>
        <p:nvSpPr>
          <p:cNvPr id="6" name="Slide Number Placeholder 5"/>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103576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B5F43-7D5D-6A46-8F91-A39D5A75FAAB}" type="datetimeFigureOut">
              <a:rPr lang="en-KR" smtClean="0"/>
              <a:t>2021/02/16</a:t>
            </a:fld>
            <a:endParaRPr lang="en-KR"/>
          </a:p>
        </p:txBody>
      </p:sp>
      <p:sp>
        <p:nvSpPr>
          <p:cNvPr id="5" name="Footer Placeholder 4"/>
          <p:cNvSpPr>
            <a:spLocks noGrp="1"/>
          </p:cNvSpPr>
          <p:nvPr>
            <p:ph type="ftr" sz="quarter" idx="11"/>
          </p:nvPr>
        </p:nvSpPr>
        <p:spPr/>
        <p:txBody>
          <a:bodyPr/>
          <a:lstStyle/>
          <a:p>
            <a:endParaRPr lang="en-KR"/>
          </a:p>
        </p:txBody>
      </p:sp>
      <p:sp>
        <p:nvSpPr>
          <p:cNvPr id="6" name="Slide Number Placeholder 5"/>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273565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8CB5F43-7D5D-6A46-8F91-A39D5A75FAAB}" type="datetimeFigureOut">
              <a:rPr lang="en-KR" smtClean="0"/>
              <a:t>2021/02/16</a:t>
            </a:fld>
            <a:endParaRPr lang="en-K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K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226F8D7-A1D8-974B-A808-3DF974F60D63}" type="slidenum">
              <a:rPr lang="en-KR" smtClean="0"/>
              <a:t>‹#›</a:t>
            </a:fld>
            <a:endParaRPr lang="en-K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8018764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B5F43-7D5D-6A46-8F91-A39D5A75FAAB}" type="datetimeFigureOut">
              <a:rPr lang="en-KR" smtClean="0"/>
              <a:t>2021/02/16</a:t>
            </a:fld>
            <a:endParaRPr lang="en-KR"/>
          </a:p>
        </p:txBody>
      </p:sp>
      <p:sp>
        <p:nvSpPr>
          <p:cNvPr id="6" name="Footer Placeholder 5"/>
          <p:cNvSpPr>
            <a:spLocks noGrp="1"/>
          </p:cNvSpPr>
          <p:nvPr>
            <p:ph type="ftr" sz="quarter" idx="11"/>
          </p:nvPr>
        </p:nvSpPr>
        <p:spPr/>
        <p:txBody>
          <a:bodyPr/>
          <a:lstStyle/>
          <a:p>
            <a:endParaRPr lang="en-KR"/>
          </a:p>
        </p:txBody>
      </p:sp>
      <p:sp>
        <p:nvSpPr>
          <p:cNvPr id="7" name="Slide Number Placeholder 6"/>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85471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B5F43-7D5D-6A46-8F91-A39D5A75FAAB}" type="datetimeFigureOut">
              <a:rPr lang="en-KR" smtClean="0"/>
              <a:t>2021/02/16</a:t>
            </a:fld>
            <a:endParaRPr lang="en-KR"/>
          </a:p>
        </p:txBody>
      </p:sp>
      <p:sp>
        <p:nvSpPr>
          <p:cNvPr id="8" name="Footer Placeholder 7"/>
          <p:cNvSpPr>
            <a:spLocks noGrp="1"/>
          </p:cNvSpPr>
          <p:nvPr>
            <p:ph type="ftr" sz="quarter" idx="11"/>
          </p:nvPr>
        </p:nvSpPr>
        <p:spPr/>
        <p:txBody>
          <a:bodyPr/>
          <a:lstStyle/>
          <a:p>
            <a:endParaRPr lang="en-KR"/>
          </a:p>
        </p:txBody>
      </p:sp>
      <p:sp>
        <p:nvSpPr>
          <p:cNvPr id="9" name="Slide Number Placeholder 8"/>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245830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CB5F43-7D5D-6A46-8F91-A39D5A75FAAB}" type="datetimeFigureOut">
              <a:rPr lang="en-KR" smtClean="0"/>
              <a:t>2021/02/16</a:t>
            </a:fld>
            <a:endParaRPr lang="en-KR"/>
          </a:p>
        </p:txBody>
      </p:sp>
      <p:sp>
        <p:nvSpPr>
          <p:cNvPr id="4" name="Footer Placeholder 3"/>
          <p:cNvSpPr>
            <a:spLocks noGrp="1"/>
          </p:cNvSpPr>
          <p:nvPr>
            <p:ph type="ftr" sz="quarter" idx="11"/>
          </p:nvPr>
        </p:nvSpPr>
        <p:spPr/>
        <p:txBody>
          <a:bodyPr/>
          <a:lstStyle/>
          <a:p>
            <a:endParaRPr lang="en-KR"/>
          </a:p>
        </p:txBody>
      </p:sp>
      <p:sp>
        <p:nvSpPr>
          <p:cNvPr id="5" name="Slide Number Placeholder 4"/>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228218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B5F43-7D5D-6A46-8F91-A39D5A75FAAB}" type="datetimeFigureOut">
              <a:rPr lang="en-KR" smtClean="0"/>
              <a:t>2021/02/16</a:t>
            </a:fld>
            <a:endParaRPr lang="en-KR"/>
          </a:p>
        </p:txBody>
      </p:sp>
      <p:sp>
        <p:nvSpPr>
          <p:cNvPr id="3" name="Footer Placeholder 2"/>
          <p:cNvSpPr>
            <a:spLocks noGrp="1"/>
          </p:cNvSpPr>
          <p:nvPr>
            <p:ph type="ftr" sz="quarter" idx="11"/>
          </p:nvPr>
        </p:nvSpPr>
        <p:spPr/>
        <p:txBody>
          <a:bodyPr/>
          <a:lstStyle/>
          <a:p>
            <a:endParaRPr lang="en-KR"/>
          </a:p>
        </p:txBody>
      </p:sp>
      <p:sp>
        <p:nvSpPr>
          <p:cNvPr id="4" name="Slide Number Placeholder 3"/>
          <p:cNvSpPr>
            <a:spLocks noGrp="1"/>
          </p:cNvSpPr>
          <p:nvPr>
            <p:ph type="sldNum" sz="quarter" idx="12"/>
          </p:nvPr>
        </p:nvSpPr>
        <p:spPr/>
        <p:txBody>
          <a:bodyPr/>
          <a:lstStyle/>
          <a:p>
            <a:fld id="{2226F8D7-A1D8-974B-A808-3DF974F60D63}" type="slidenum">
              <a:rPr lang="en-KR" smtClean="0"/>
              <a:t>‹#›</a:t>
            </a:fld>
            <a:endParaRPr lang="en-KR"/>
          </a:p>
        </p:txBody>
      </p:sp>
    </p:spTree>
    <p:extLst>
      <p:ext uri="{BB962C8B-B14F-4D97-AF65-F5344CB8AC3E}">
        <p14:creationId xmlns:p14="http://schemas.microsoft.com/office/powerpoint/2010/main" val="39044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8CB5F43-7D5D-6A46-8F91-A39D5A75FAAB}" type="datetimeFigureOut">
              <a:rPr lang="en-KR" smtClean="0"/>
              <a:t>2021/02/16</a:t>
            </a:fld>
            <a:endParaRPr lang="en-K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K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226F8D7-A1D8-974B-A808-3DF974F60D63}" type="slidenum">
              <a:rPr lang="en-KR" smtClean="0"/>
              <a:t>‹#›</a:t>
            </a:fld>
            <a:endParaRPr lang="en-K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989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8CB5F43-7D5D-6A46-8F91-A39D5A75FAAB}" type="datetimeFigureOut">
              <a:rPr lang="en-KR" smtClean="0"/>
              <a:t>2021/02/16</a:t>
            </a:fld>
            <a:endParaRPr lang="en-K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K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226F8D7-A1D8-974B-A808-3DF974F60D63}" type="slidenum">
              <a:rPr lang="en-KR" smtClean="0"/>
              <a:t>‹#›</a:t>
            </a:fld>
            <a:endParaRPr lang="en-K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530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8CB5F43-7D5D-6A46-8F91-A39D5A75FAAB}" type="datetimeFigureOut">
              <a:rPr lang="en-KR" smtClean="0"/>
              <a:t>2021/02/16</a:t>
            </a:fld>
            <a:endParaRPr lang="en-K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K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226F8D7-A1D8-974B-A808-3DF974F60D63}" type="slidenum">
              <a:rPr lang="en-KR" smtClean="0"/>
              <a:t>‹#›</a:t>
            </a:fld>
            <a:endParaRPr lang="en-K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791717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tBz8RqvxB_M"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ndYuFgGda_c"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rruff.geo.arizona.edu/AMS/amcsd.php" TargetMode="Externa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2.xml"/><Relationship Id="rId4" Type="http://schemas.openxmlformats.org/officeDocument/2006/relationships/hyperlink" Target="http://www.cckorea.org/xe/?mid=licens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cdn.journals.aps.org/files/styleguide-pr.pdf" TargetMode="External"/><Relationship Id="rId2" Type="http://schemas.openxmlformats.org/officeDocument/2006/relationships/hyperlink" Target="https://libguides.williams.edu/citing/ac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jl.clarivate.com/home?PC=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ournals.aps.org/prl/rec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orean.go.kr/front/onlineQna/onlineQnaView.do?mn_id=&amp;qna_seq=35069&amp;pageIndex=1124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AD7-39D4-DA44-B7DD-51D3834ABE77}"/>
              </a:ext>
            </a:extLst>
          </p:cNvPr>
          <p:cNvSpPr>
            <a:spLocks noGrp="1"/>
          </p:cNvSpPr>
          <p:nvPr>
            <p:ph type="ctrTitle"/>
          </p:nvPr>
        </p:nvSpPr>
        <p:spPr>
          <a:xfrm>
            <a:off x="1524000" y="1122363"/>
            <a:ext cx="9144000" cy="3166608"/>
          </a:xfrm>
        </p:spPr>
        <p:txBody>
          <a:bodyPr/>
          <a:lstStyle/>
          <a:p>
            <a:r>
              <a:rPr lang="ko-KR" altLang="en-US" dirty="0"/>
              <a:t>논문 작성 및</a:t>
            </a:r>
            <a:br>
              <a:rPr lang="en-US" altLang="ko-KR" dirty="0"/>
            </a:br>
            <a:r>
              <a:rPr lang="ko-KR" altLang="en-US" dirty="0" err="1"/>
              <a:t>박사후</a:t>
            </a:r>
            <a:r>
              <a:rPr lang="ko-KR" altLang="en-US" dirty="0"/>
              <a:t> 연구원 지원</a:t>
            </a:r>
            <a:endParaRPr lang="en-KR" dirty="0"/>
          </a:p>
        </p:txBody>
      </p:sp>
      <p:sp>
        <p:nvSpPr>
          <p:cNvPr id="3" name="TextBox 2">
            <a:extLst>
              <a:ext uri="{FF2B5EF4-FFF2-40B4-BE49-F238E27FC236}">
                <a16:creationId xmlns:a16="http://schemas.microsoft.com/office/drawing/2014/main" id="{34CFFB66-9450-5442-B8A8-DAB2271C620B}"/>
              </a:ext>
            </a:extLst>
          </p:cNvPr>
          <p:cNvSpPr txBox="1"/>
          <p:nvPr/>
        </p:nvSpPr>
        <p:spPr>
          <a:xfrm>
            <a:off x="3983883" y="4940709"/>
            <a:ext cx="4224233" cy="553998"/>
          </a:xfrm>
          <a:prstGeom prst="rect">
            <a:avLst/>
          </a:prstGeom>
          <a:noFill/>
        </p:spPr>
        <p:txBody>
          <a:bodyPr wrap="none" rtlCol="0">
            <a:spAutoFit/>
          </a:bodyPr>
          <a:lstStyle/>
          <a:p>
            <a:r>
              <a:rPr lang="ko-KR" altLang="en-US" sz="3000" dirty="0"/>
              <a:t>경북대 물리학과 </a:t>
            </a:r>
            <a:r>
              <a:rPr lang="ko-KR" altLang="en-US" sz="3000" dirty="0" err="1"/>
              <a:t>박지상</a:t>
            </a:r>
            <a:endParaRPr lang="en-KR" sz="3000" dirty="0"/>
          </a:p>
        </p:txBody>
      </p:sp>
      <p:grpSp>
        <p:nvGrpSpPr>
          <p:cNvPr id="7" name="Group 6">
            <a:extLst>
              <a:ext uri="{FF2B5EF4-FFF2-40B4-BE49-F238E27FC236}">
                <a16:creationId xmlns:a16="http://schemas.microsoft.com/office/drawing/2014/main" id="{7C335578-A59B-E04E-9F1C-82BF139126F1}"/>
              </a:ext>
            </a:extLst>
          </p:cNvPr>
          <p:cNvGrpSpPr/>
          <p:nvPr/>
        </p:nvGrpSpPr>
        <p:grpSpPr>
          <a:xfrm>
            <a:off x="5346699" y="623809"/>
            <a:ext cx="4472491" cy="997107"/>
            <a:chOff x="3110454" y="5611208"/>
            <a:chExt cx="4472491" cy="997107"/>
          </a:xfrm>
        </p:grpSpPr>
        <p:sp>
          <p:nvSpPr>
            <p:cNvPr id="6" name="Rectangle 5">
              <a:extLst>
                <a:ext uri="{FF2B5EF4-FFF2-40B4-BE49-F238E27FC236}">
                  <a16:creationId xmlns:a16="http://schemas.microsoft.com/office/drawing/2014/main" id="{7139C50D-DE27-CA4F-9DC1-FF72CA6F8520}"/>
                </a:ext>
              </a:extLst>
            </p:cNvPr>
            <p:cNvSpPr/>
            <p:nvPr/>
          </p:nvSpPr>
          <p:spPr>
            <a:xfrm>
              <a:off x="3110454" y="5611208"/>
              <a:ext cx="4472491" cy="9971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KR"/>
            </a:p>
          </p:txBody>
        </p:sp>
        <p:pic>
          <p:nvPicPr>
            <p:cNvPr id="4" name="Picture 3">
              <a:extLst>
                <a:ext uri="{FF2B5EF4-FFF2-40B4-BE49-F238E27FC236}">
                  <a16:creationId xmlns:a16="http://schemas.microsoft.com/office/drawing/2014/main" id="{EB8E4D13-26E1-8C4D-98B9-6AC0B9CDAC1D}"/>
                </a:ext>
              </a:extLst>
            </p:cNvPr>
            <p:cNvPicPr>
              <a:picLocks noChangeAspect="1"/>
            </p:cNvPicPr>
            <p:nvPr/>
          </p:nvPicPr>
          <p:blipFill>
            <a:blip r:embed="rId2"/>
            <a:stretch>
              <a:fillRect/>
            </a:stretch>
          </p:blipFill>
          <p:spPr>
            <a:xfrm>
              <a:off x="4728069" y="5611208"/>
              <a:ext cx="2854876" cy="997107"/>
            </a:xfrm>
            <a:prstGeom prst="rect">
              <a:avLst/>
            </a:prstGeom>
          </p:spPr>
        </p:pic>
        <p:pic>
          <p:nvPicPr>
            <p:cNvPr id="5" name="Picture 4">
              <a:extLst>
                <a:ext uri="{FF2B5EF4-FFF2-40B4-BE49-F238E27FC236}">
                  <a16:creationId xmlns:a16="http://schemas.microsoft.com/office/drawing/2014/main" id="{2526170C-3B86-2E47-8487-D4B8F83FA807}"/>
                </a:ext>
              </a:extLst>
            </p:cNvPr>
            <p:cNvPicPr>
              <a:picLocks noChangeAspect="1"/>
            </p:cNvPicPr>
            <p:nvPr/>
          </p:nvPicPr>
          <p:blipFill>
            <a:blip r:embed="rId3"/>
            <a:stretch>
              <a:fillRect/>
            </a:stretch>
          </p:blipFill>
          <p:spPr>
            <a:xfrm>
              <a:off x="3229469" y="5855761"/>
              <a:ext cx="1498600" cy="508000"/>
            </a:xfrm>
            <a:prstGeom prst="rect">
              <a:avLst/>
            </a:prstGeom>
          </p:spPr>
        </p:pic>
      </p:grpSp>
    </p:spTree>
    <p:extLst>
      <p:ext uri="{BB962C8B-B14F-4D97-AF65-F5344CB8AC3E}">
        <p14:creationId xmlns:p14="http://schemas.microsoft.com/office/powerpoint/2010/main" val="34215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일관되지 않은 글씨체</a:t>
            </a:r>
            <a:endParaRPr lang="en-KR" dirty="0"/>
          </a:p>
        </p:txBody>
      </p:sp>
      <p:sp>
        <p:nvSpPr>
          <p:cNvPr id="4" name="Rectangle 3">
            <a:extLst>
              <a:ext uri="{FF2B5EF4-FFF2-40B4-BE49-F238E27FC236}">
                <a16:creationId xmlns:a16="http://schemas.microsoft.com/office/drawing/2014/main" id="{A31818B6-5447-E945-BA7A-5832E390FB40}"/>
              </a:ext>
            </a:extLst>
          </p:cNvPr>
          <p:cNvSpPr/>
          <p:nvPr/>
        </p:nvSpPr>
        <p:spPr>
          <a:xfrm>
            <a:off x="1589315" y="2036311"/>
            <a:ext cx="8828314" cy="2785378"/>
          </a:xfrm>
          <a:prstGeom prst="rect">
            <a:avLst/>
          </a:prstGeom>
        </p:spPr>
        <p:txBody>
          <a:bodyPr wrap="square">
            <a:spAutoFit/>
          </a:bodyPr>
          <a:lstStyle/>
          <a:p>
            <a:r>
              <a:rPr lang="en-US" sz="2500" dirty="0"/>
              <a:t>“While the individual man is an insoluble puzzle, in the aggregate he becomes a mathematical certainty. </a:t>
            </a:r>
            <a:r>
              <a:rPr lang="en-US" sz="2500" dirty="0">
                <a:solidFill>
                  <a:srgbClr val="FF0000"/>
                </a:solidFill>
                <a:latin typeface="Times New Roman" panose="02020603050405020304" pitchFamily="18" charset="0"/>
                <a:cs typeface="Times New Roman" panose="02020603050405020304" pitchFamily="18" charset="0"/>
              </a:rPr>
              <a:t>You can, for example, never foretell what any one man will do, but you can say with precision what an average number will be up to. Individuals vary, but the percentages remain constant”</a:t>
            </a:r>
          </a:p>
          <a:p>
            <a:endParaRPr lang="en-US" sz="2500" dirty="0"/>
          </a:p>
          <a:p>
            <a:r>
              <a:rPr lang="en-US" sz="2500" dirty="0"/>
              <a:t>― Arthur Conan Doyle</a:t>
            </a:r>
            <a:endParaRPr lang="en-KR" sz="2500" dirty="0"/>
          </a:p>
        </p:txBody>
      </p:sp>
    </p:spTree>
    <p:extLst>
      <p:ext uri="{BB962C8B-B14F-4D97-AF65-F5344CB8AC3E}">
        <p14:creationId xmlns:p14="http://schemas.microsoft.com/office/powerpoint/2010/main" val="102116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용어는 항상 정의하고 사용</a:t>
            </a:r>
            <a:endParaRPr lang="en-KR" dirty="0"/>
          </a:p>
        </p:txBody>
      </p:sp>
      <p:sp>
        <p:nvSpPr>
          <p:cNvPr id="7" name="Rectangle 6">
            <a:extLst>
              <a:ext uri="{FF2B5EF4-FFF2-40B4-BE49-F238E27FC236}">
                <a16:creationId xmlns:a16="http://schemas.microsoft.com/office/drawing/2014/main" id="{9E052B3E-6ED3-DC4A-89B5-BFB8B69F32EB}"/>
              </a:ext>
            </a:extLst>
          </p:cNvPr>
          <p:cNvSpPr/>
          <p:nvPr/>
        </p:nvSpPr>
        <p:spPr>
          <a:xfrm>
            <a:off x="1832195" y="2200870"/>
            <a:ext cx="6472093" cy="553998"/>
          </a:xfrm>
          <a:prstGeom prst="rect">
            <a:avLst/>
          </a:prstGeom>
        </p:spPr>
        <p:txBody>
          <a:bodyPr wrap="none">
            <a:spAutoFit/>
          </a:bodyPr>
          <a:lstStyle/>
          <a:p>
            <a:r>
              <a:rPr lang="en-US" altLang="ko-KR" sz="3000" dirty="0"/>
              <a:t>Transmission Electron Microscopy (TEM)</a:t>
            </a:r>
            <a:endParaRPr lang="en-KR" sz="3000" dirty="0"/>
          </a:p>
        </p:txBody>
      </p:sp>
      <p:sp>
        <p:nvSpPr>
          <p:cNvPr id="4" name="Rectangle 3">
            <a:extLst>
              <a:ext uri="{FF2B5EF4-FFF2-40B4-BE49-F238E27FC236}">
                <a16:creationId xmlns:a16="http://schemas.microsoft.com/office/drawing/2014/main" id="{7319FB1E-6D93-E746-B386-12B0C1E94EA8}"/>
              </a:ext>
            </a:extLst>
          </p:cNvPr>
          <p:cNvSpPr/>
          <p:nvPr/>
        </p:nvSpPr>
        <p:spPr>
          <a:xfrm>
            <a:off x="3341447" y="3152001"/>
            <a:ext cx="6181500" cy="553998"/>
          </a:xfrm>
          <a:prstGeom prst="rect">
            <a:avLst/>
          </a:prstGeom>
        </p:spPr>
        <p:txBody>
          <a:bodyPr wrap="none">
            <a:spAutoFit/>
          </a:bodyPr>
          <a:lstStyle/>
          <a:p>
            <a:r>
              <a:rPr lang="ko-KR" altLang="en-US" sz="3000" dirty="0"/>
              <a:t>다음부터는 </a:t>
            </a:r>
            <a:r>
              <a:rPr lang="en-US" altLang="ko-KR" sz="3000" dirty="0"/>
              <a:t>TEM</a:t>
            </a:r>
            <a:r>
              <a:rPr lang="ko-KR" altLang="en-US" sz="3000" dirty="0"/>
              <a:t>이라고만 적어도 됨</a:t>
            </a:r>
            <a:endParaRPr lang="en-KR" sz="3000" dirty="0"/>
          </a:p>
        </p:txBody>
      </p:sp>
      <p:sp>
        <p:nvSpPr>
          <p:cNvPr id="3" name="Rectangle 2">
            <a:extLst>
              <a:ext uri="{FF2B5EF4-FFF2-40B4-BE49-F238E27FC236}">
                <a16:creationId xmlns:a16="http://schemas.microsoft.com/office/drawing/2014/main" id="{14E1332A-D51A-ED44-AD92-2D192937165F}"/>
              </a:ext>
            </a:extLst>
          </p:cNvPr>
          <p:cNvSpPr/>
          <p:nvPr/>
        </p:nvSpPr>
        <p:spPr>
          <a:xfrm>
            <a:off x="1579587" y="4881405"/>
            <a:ext cx="184731" cy="369332"/>
          </a:xfrm>
          <a:prstGeom prst="rect">
            <a:avLst/>
          </a:prstGeom>
        </p:spPr>
        <p:txBody>
          <a:bodyPr wrap="none">
            <a:spAutoFit/>
          </a:bodyPr>
          <a:lstStyle/>
          <a:p>
            <a:endParaRPr lang="en-KR" dirty="0"/>
          </a:p>
        </p:txBody>
      </p:sp>
      <p:sp>
        <p:nvSpPr>
          <p:cNvPr id="5" name="Rectangle 4">
            <a:extLst>
              <a:ext uri="{FF2B5EF4-FFF2-40B4-BE49-F238E27FC236}">
                <a16:creationId xmlns:a16="http://schemas.microsoft.com/office/drawing/2014/main" id="{A565B249-5FB3-2344-8825-7DC1259433BD}"/>
              </a:ext>
            </a:extLst>
          </p:cNvPr>
          <p:cNvSpPr/>
          <p:nvPr/>
        </p:nvSpPr>
        <p:spPr>
          <a:xfrm>
            <a:off x="1832195" y="4103132"/>
            <a:ext cx="9403536" cy="553998"/>
          </a:xfrm>
          <a:prstGeom prst="rect">
            <a:avLst/>
          </a:prstGeom>
        </p:spPr>
        <p:txBody>
          <a:bodyPr wrap="none">
            <a:spAutoFit/>
          </a:bodyPr>
          <a:lstStyle/>
          <a:p>
            <a:r>
              <a:rPr lang="fr-FR" sz="3000" dirty="0">
                <a:solidFill>
                  <a:srgbClr val="202122"/>
                </a:solidFill>
                <a:latin typeface="Arial" panose="020B0604020202020204" pitchFamily="34" charset="0"/>
              </a:rPr>
              <a:t>Conseil européen pour la recherche nucléaire (CERN)</a:t>
            </a:r>
            <a:endParaRPr lang="en-KR" sz="3000" dirty="0"/>
          </a:p>
        </p:txBody>
      </p:sp>
      <p:sp>
        <p:nvSpPr>
          <p:cNvPr id="8" name="Rectangle 7">
            <a:extLst>
              <a:ext uri="{FF2B5EF4-FFF2-40B4-BE49-F238E27FC236}">
                <a16:creationId xmlns:a16="http://schemas.microsoft.com/office/drawing/2014/main" id="{34557984-17EA-2B40-807A-6F3094F8E403}"/>
              </a:ext>
            </a:extLst>
          </p:cNvPr>
          <p:cNvSpPr/>
          <p:nvPr/>
        </p:nvSpPr>
        <p:spPr>
          <a:xfrm>
            <a:off x="3341447" y="5054263"/>
            <a:ext cx="4565673" cy="553998"/>
          </a:xfrm>
          <a:prstGeom prst="rect">
            <a:avLst/>
          </a:prstGeom>
        </p:spPr>
        <p:txBody>
          <a:bodyPr wrap="none">
            <a:spAutoFit/>
          </a:bodyPr>
          <a:lstStyle/>
          <a:p>
            <a:r>
              <a:rPr lang="ko-KR" altLang="en-US" sz="3000" dirty="0">
                <a:solidFill>
                  <a:srgbClr val="202122"/>
                </a:solidFill>
                <a:latin typeface="Arial" panose="020B0604020202020204" pitchFamily="34" charset="0"/>
              </a:rPr>
              <a:t>이후 </a:t>
            </a:r>
            <a:r>
              <a:rPr lang="fr-FR" sz="3000" dirty="0">
                <a:solidFill>
                  <a:srgbClr val="202122"/>
                </a:solidFill>
                <a:latin typeface="Arial" panose="020B0604020202020204" pitchFamily="34" charset="0"/>
              </a:rPr>
              <a:t>CERN</a:t>
            </a:r>
            <a:r>
              <a:rPr lang="ko-KR" altLang="en-US" sz="3000" dirty="0">
                <a:solidFill>
                  <a:srgbClr val="202122"/>
                </a:solidFill>
                <a:latin typeface="Arial" panose="020B0604020202020204" pitchFamily="34" charset="0"/>
              </a:rPr>
              <a:t>이라고만 적음</a:t>
            </a:r>
            <a:endParaRPr lang="en-KR" sz="3000" dirty="0"/>
          </a:p>
        </p:txBody>
      </p:sp>
    </p:spTree>
    <p:extLst>
      <p:ext uri="{BB962C8B-B14F-4D97-AF65-F5344CB8AC3E}">
        <p14:creationId xmlns:p14="http://schemas.microsoft.com/office/powerpoint/2010/main" val="39541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특수문자</a:t>
            </a:r>
            <a:endParaRPr lang="en-KR" dirty="0"/>
          </a:p>
        </p:txBody>
      </p:sp>
      <p:sp>
        <p:nvSpPr>
          <p:cNvPr id="3" name="Rectangle 2">
            <a:extLst>
              <a:ext uri="{FF2B5EF4-FFF2-40B4-BE49-F238E27FC236}">
                <a16:creationId xmlns:a16="http://schemas.microsoft.com/office/drawing/2014/main" id="{E498EFCA-C10C-3F4B-8524-270A8DC2E800}"/>
              </a:ext>
            </a:extLst>
          </p:cNvPr>
          <p:cNvSpPr/>
          <p:nvPr/>
        </p:nvSpPr>
        <p:spPr>
          <a:xfrm>
            <a:off x="1455924" y="2256745"/>
            <a:ext cx="1808444" cy="553998"/>
          </a:xfrm>
          <a:prstGeom prst="rect">
            <a:avLst/>
          </a:prstGeom>
        </p:spPr>
        <p:txBody>
          <a:bodyPr wrap="none">
            <a:spAutoFit/>
          </a:bodyPr>
          <a:lstStyle/>
          <a:p>
            <a:pPr lvl="1"/>
            <a:r>
              <a:rPr lang="en-US" altLang="ko-KR" sz="3000" dirty="0" err="1">
                <a:highlight>
                  <a:srgbClr val="FFFF00"/>
                </a:highlight>
              </a:rPr>
              <a:t>Å</a:t>
            </a:r>
            <a:r>
              <a:rPr lang="en-US" altLang="ko-KR" sz="3000" dirty="0"/>
              <a:t> vs </a:t>
            </a:r>
            <a:r>
              <a:rPr lang="en-US" altLang="ko-KR" sz="3000" dirty="0" err="1"/>
              <a:t>A</a:t>
            </a:r>
            <a:r>
              <a:rPr lang="en-US" altLang="ko-KR" sz="3000" baseline="30000" dirty="0" err="1"/>
              <a:t>o</a:t>
            </a:r>
            <a:r>
              <a:rPr lang="ko-KR" altLang="en-US" sz="3000" dirty="0"/>
              <a:t> </a:t>
            </a:r>
            <a:endParaRPr lang="en-US" altLang="ko-KR" sz="3000" dirty="0"/>
          </a:p>
        </p:txBody>
      </p:sp>
      <p:sp>
        <p:nvSpPr>
          <p:cNvPr id="7" name="Rectangle 6">
            <a:extLst>
              <a:ext uri="{FF2B5EF4-FFF2-40B4-BE49-F238E27FC236}">
                <a16:creationId xmlns:a16="http://schemas.microsoft.com/office/drawing/2014/main" id="{056F6CFD-B41C-6141-B47F-7B737CB05C8B}"/>
              </a:ext>
            </a:extLst>
          </p:cNvPr>
          <p:cNvSpPr/>
          <p:nvPr/>
        </p:nvSpPr>
        <p:spPr>
          <a:xfrm>
            <a:off x="5000104" y="2256745"/>
            <a:ext cx="1425327" cy="553998"/>
          </a:xfrm>
          <a:prstGeom prst="rect">
            <a:avLst/>
          </a:prstGeom>
        </p:spPr>
        <p:txBody>
          <a:bodyPr wrap="none">
            <a:spAutoFit/>
          </a:bodyPr>
          <a:lstStyle/>
          <a:p>
            <a:pPr lvl="1"/>
            <a:r>
              <a:rPr lang="en-US" altLang="ko-KR" sz="3000" dirty="0">
                <a:highlight>
                  <a:srgbClr val="FFFF00"/>
                </a:highlight>
              </a:rPr>
              <a:t>°</a:t>
            </a:r>
            <a:r>
              <a:rPr lang="en-US" altLang="ko-KR" sz="3000" dirty="0"/>
              <a:t> vs </a:t>
            </a:r>
            <a:r>
              <a:rPr lang="en-US" altLang="ko-KR" sz="3000" baseline="30000" dirty="0"/>
              <a:t>o</a:t>
            </a:r>
          </a:p>
        </p:txBody>
      </p:sp>
      <p:sp>
        <p:nvSpPr>
          <p:cNvPr id="8" name="Rectangle 7">
            <a:extLst>
              <a:ext uri="{FF2B5EF4-FFF2-40B4-BE49-F238E27FC236}">
                <a16:creationId xmlns:a16="http://schemas.microsoft.com/office/drawing/2014/main" id="{E75C315A-6CE0-3847-9FD7-6C25E3E49923}"/>
              </a:ext>
            </a:extLst>
          </p:cNvPr>
          <p:cNvSpPr/>
          <p:nvPr/>
        </p:nvSpPr>
        <p:spPr>
          <a:xfrm>
            <a:off x="7313537" y="2256745"/>
            <a:ext cx="2763834" cy="553998"/>
          </a:xfrm>
          <a:prstGeom prst="rect">
            <a:avLst/>
          </a:prstGeom>
        </p:spPr>
        <p:txBody>
          <a:bodyPr wrap="none">
            <a:spAutoFit/>
          </a:bodyPr>
          <a:lstStyle/>
          <a:p>
            <a:pPr lvl="1"/>
            <a:r>
              <a:rPr lang="en-KR" sz="3000" dirty="0"/>
              <a:t>× vs x (</a:t>
            </a:r>
            <a:r>
              <a:rPr lang="en-KR" sz="3000" dirty="0">
                <a:latin typeface="Times New Roman" panose="02020603050405020304" pitchFamily="18" charset="0"/>
                <a:cs typeface="Times New Roman" panose="02020603050405020304" pitchFamily="18" charset="0"/>
              </a:rPr>
              <a:t>× vs x</a:t>
            </a:r>
            <a:r>
              <a:rPr lang="en-KR" sz="3000" dirty="0"/>
              <a:t>)</a:t>
            </a:r>
            <a:endParaRPr lang="en-US" altLang="ko-KR" sz="3000" dirty="0"/>
          </a:p>
        </p:txBody>
      </p:sp>
    </p:spTree>
    <p:extLst>
      <p:ext uri="{BB962C8B-B14F-4D97-AF65-F5344CB8AC3E}">
        <p14:creationId xmlns:p14="http://schemas.microsoft.com/office/powerpoint/2010/main" val="41772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중복된 변수</a:t>
            </a:r>
            <a:r>
              <a:rPr lang="en-US" altLang="ko-KR" dirty="0"/>
              <a:t>/</a:t>
            </a:r>
            <a:r>
              <a:rPr lang="ko-KR" altLang="en-US" dirty="0"/>
              <a:t>상수 표시</a:t>
            </a:r>
            <a:endParaRPr lang="en-KR" dirty="0"/>
          </a:p>
        </p:txBody>
      </p:sp>
      <p:sp>
        <p:nvSpPr>
          <p:cNvPr id="4" name="TextBox 3">
            <a:extLst>
              <a:ext uri="{FF2B5EF4-FFF2-40B4-BE49-F238E27FC236}">
                <a16:creationId xmlns:a16="http://schemas.microsoft.com/office/drawing/2014/main" id="{C046EAAB-51DF-5042-8A26-9A3A7C54F826}"/>
              </a:ext>
            </a:extLst>
          </p:cNvPr>
          <p:cNvSpPr txBox="1"/>
          <p:nvPr/>
        </p:nvSpPr>
        <p:spPr>
          <a:xfrm>
            <a:off x="1741714" y="2068285"/>
            <a:ext cx="583493" cy="461665"/>
          </a:xfrm>
          <a:prstGeom prst="rect">
            <a:avLst/>
          </a:prstGeom>
          <a:noFill/>
        </p:spPr>
        <p:txBody>
          <a:bodyPr wrap="none" lIns="0" tIns="0" rIns="0" bIns="0" rtlCol="0">
            <a:spAutoFit/>
          </a:bodyPr>
          <a:lstStyle/>
          <a:p>
            <a:r>
              <a:rPr lang="en-US" sz="3000" dirty="0">
                <a:highlight>
                  <a:srgbClr val="FFFF00"/>
                </a:highlight>
              </a:rPr>
              <a:t>n-Si</a:t>
            </a:r>
            <a:endParaRPr lang="en-KR" sz="3000" dirty="0">
              <a:highlight>
                <a:srgbClr val="FFFF00"/>
              </a:highlight>
            </a:endParaRPr>
          </a:p>
        </p:txBody>
      </p:sp>
      <p:sp>
        <p:nvSpPr>
          <p:cNvPr id="5" name="TextBox 4">
            <a:extLst>
              <a:ext uri="{FF2B5EF4-FFF2-40B4-BE49-F238E27FC236}">
                <a16:creationId xmlns:a16="http://schemas.microsoft.com/office/drawing/2014/main" id="{32CE097F-F574-824B-9F05-7E89CB888C08}"/>
              </a:ext>
            </a:extLst>
          </p:cNvPr>
          <p:cNvSpPr txBox="1"/>
          <p:nvPr/>
        </p:nvSpPr>
        <p:spPr>
          <a:xfrm>
            <a:off x="3167743" y="2068284"/>
            <a:ext cx="2446119" cy="461665"/>
          </a:xfrm>
          <a:prstGeom prst="rect">
            <a:avLst/>
          </a:prstGeom>
          <a:noFill/>
        </p:spPr>
        <p:txBody>
          <a:bodyPr wrap="none" lIns="0" tIns="0" rIns="0" bIns="0" rtlCol="0">
            <a:spAutoFit/>
          </a:bodyPr>
          <a:lstStyle/>
          <a:p>
            <a:r>
              <a:rPr lang="en-US" sz="3000" dirty="0"/>
              <a:t>I</a:t>
            </a:r>
            <a:r>
              <a:rPr lang="en-KR" sz="3000" dirty="0"/>
              <a:t>deality factor n</a:t>
            </a:r>
          </a:p>
        </p:txBody>
      </p:sp>
      <p:sp>
        <p:nvSpPr>
          <p:cNvPr id="6" name="TextBox 5">
            <a:extLst>
              <a:ext uri="{FF2B5EF4-FFF2-40B4-BE49-F238E27FC236}">
                <a16:creationId xmlns:a16="http://schemas.microsoft.com/office/drawing/2014/main" id="{58041764-639A-0C47-AC6B-B259686F64C2}"/>
              </a:ext>
            </a:extLst>
          </p:cNvPr>
          <p:cNvSpPr txBox="1"/>
          <p:nvPr/>
        </p:nvSpPr>
        <p:spPr>
          <a:xfrm>
            <a:off x="3167742" y="2967335"/>
            <a:ext cx="2446119" cy="461665"/>
          </a:xfrm>
          <a:prstGeom prst="rect">
            <a:avLst/>
          </a:prstGeom>
          <a:noFill/>
        </p:spPr>
        <p:txBody>
          <a:bodyPr wrap="none" lIns="0" tIns="0" rIns="0" bIns="0" rtlCol="0">
            <a:spAutoFit/>
          </a:bodyPr>
          <a:lstStyle/>
          <a:p>
            <a:r>
              <a:rPr lang="en-US" sz="3000" dirty="0">
                <a:highlight>
                  <a:srgbClr val="FFFF00"/>
                </a:highlight>
              </a:rPr>
              <a:t>I</a:t>
            </a:r>
            <a:r>
              <a:rPr lang="en-KR" sz="3000" dirty="0">
                <a:highlight>
                  <a:srgbClr val="FFFF00"/>
                </a:highlight>
              </a:rPr>
              <a:t>deality factor </a:t>
            </a:r>
            <a:r>
              <a:rPr lang="en-KR" sz="3000" i="1" dirty="0">
                <a:highlight>
                  <a:srgbClr val="FFFF00"/>
                </a:highlight>
              </a:rPr>
              <a:t>n</a:t>
            </a:r>
          </a:p>
        </p:txBody>
      </p:sp>
      <p:sp>
        <p:nvSpPr>
          <p:cNvPr id="7" name="Rectangle 6">
            <a:extLst>
              <a:ext uri="{FF2B5EF4-FFF2-40B4-BE49-F238E27FC236}">
                <a16:creationId xmlns:a16="http://schemas.microsoft.com/office/drawing/2014/main" id="{9EE2DCF1-8639-0745-AA63-C45B35CC757F}"/>
              </a:ext>
            </a:extLst>
          </p:cNvPr>
          <p:cNvSpPr/>
          <p:nvPr/>
        </p:nvSpPr>
        <p:spPr>
          <a:xfrm>
            <a:off x="1825633" y="4086726"/>
            <a:ext cx="6096000" cy="1015663"/>
          </a:xfrm>
          <a:prstGeom prst="rect">
            <a:avLst/>
          </a:prstGeom>
        </p:spPr>
        <p:txBody>
          <a:bodyPr>
            <a:spAutoFit/>
          </a:bodyPr>
          <a:lstStyle/>
          <a:p>
            <a:pPr marL="457200" indent="-457200">
              <a:buFont typeface="Arial" panose="020B0604020202020204" pitchFamily="34" charset="0"/>
              <a:buChar char="•"/>
            </a:pPr>
            <a:r>
              <a:rPr lang="ko-KR" altLang="en-US" sz="3000" dirty="0"/>
              <a:t>변수들은 가급적 이탤릭</a:t>
            </a:r>
            <a:endParaRPr lang="en-US" altLang="ko-KR" sz="3000" dirty="0"/>
          </a:p>
          <a:p>
            <a:pPr marL="914400" lvl="1" indent="-457200">
              <a:buFont typeface="Arial" panose="020B0604020202020204" pitchFamily="34" charset="0"/>
              <a:buChar char="•"/>
            </a:pPr>
            <a:r>
              <a:rPr lang="ko-KR" altLang="en-US" sz="3000" dirty="0"/>
              <a:t>예</a:t>
            </a:r>
            <a:r>
              <a:rPr lang="en-US" altLang="ko-KR" sz="3000" dirty="0"/>
              <a:t>:</a:t>
            </a:r>
            <a:r>
              <a:rPr lang="ko-KR" altLang="en-US" sz="3000" dirty="0"/>
              <a:t> </a:t>
            </a:r>
            <a:r>
              <a:rPr lang="en-US" altLang="ko-KR" sz="3000" i="1" dirty="0"/>
              <a:t>a</a:t>
            </a:r>
          </a:p>
        </p:txBody>
      </p:sp>
    </p:spTree>
    <p:extLst>
      <p:ext uri="{BB962C8B-B14F-4D97-AF65-F5344CB8AC3E}">
        <p14:creationId xmlns:p14="http://schemas.microsoft.com/office/powerpoint/2010/main" val="29750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CBDE8E-5062-4645-8E6C-DB30E1A1BF6C}"/>
              </a:ext>
            </a:extLst>
          </p:cNvPr>
          <p:cNvSpPr txBox="1">
            <a:spLocks/>
          </p:cNvSpPr>
          <p:nvPr/>
        </p:nvSpPr>
        <p:spPr>
          <a:xfrm>
            <a:off x="1075707" y="2046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dirty="0"/>
              <a:t>그림이나 수식 깨지지 않는지 확인</a:t>
            </a:r>
            <a:endParaRPr lang="en-KR" dirty="0"/>
          </a:p>
        </p:txBody>
      </p:sp>
      <p:pic>
        <p:nvPicPr>
          <p:cNvPr id="7" name="Picture 6">
            <a:extLst>
              <a:ext uri="{FF2B5EF4-FFF2-40B4-BE49-F238E27FC236}">
                <a16:creationId xmlns:a16="http://schemas.microsoft.com/office/drawing/2014/main" id="{8BFAEDAD-D8E1-5543-B98C-81421B45214A}"/>
              </a:ext>
            </a:extLst>
          </p:cNvPr>
          <p:cNvPicPr>
            <a:picLocks noChangeAspect="1"/>
          </p:cNvPicPr>
          <p:nvPr/>
        </p:nvPicPr>
        <p:blipFill>
          <a:blip r:embed="rId2"/>
          <a:stretch>
            <a:fillRect/>
          </a:stretch>
        </p:blipFill>
        <p:spPr>
          <a:xfrm>
            <a:off x="2456876" y="2003315"/>
            <a:ext cx="2493818" cy="602901"/>
          </a:xfrm>
          <a:prstGeom prst="rect">
            <a:avLst/>
          </a:prstGeom>
        </p:spPr>
      </p:pic>
      <p:pic>
        <p:nvPicPr>
          <p:cNvPr id="8" name="Picture 7">
            <a:extLst>
              <a:ext uri="{FF2B5EF4-FFF2-40B4-BE49-F238E27FC236}">
                <a16:creationId xmlns:a16="http://schemas.microsoft.com/office/drawing/2014/main" id="{A25373D6-522F-F74E-ADB3-D88FCDCB96B5}"/>
              </a:ext>
            </a:extLst>
          </p:cNvPr>
          <p:cNvPicPr>
            <a:picLocks noChangeAspect="1"/>
          </p:cNvPicPr>
          <p:nvPr/>
        </p:nvPicPr>
        <p:blipFill>
          <a:blip r:embed="rId2"/>
          <a:stretch>
            <a:fillRect/>
          </a:stretch>
        </p:blipFill>
        <p:spPr>
          <a:xfrm>
            <a:off x="2456876" y="3308211"/>
            <a:ext cx="2493818" cy="266262"/>
          </a:xfrm>
          <a:prstGeom prst="rect">
            <a:avLst/>
          </a:prstGeom>
        </p:spPr>
      </p:pic>
      <p:pic>
        <p:nvPicPr>
          <p:cNvPr id="9" name="Picture 8">
            <a:extLst>
              <a:ext uri="{FF2B5EF4-FFF2-40B4-BE49-F238E27FC236}">
                <a16:creationId xmlns:a16="http://schemas.microsoft.com/office/drawing/2014/main" id="{2B0767EF-0597-0D48-8E93-E69D687ED33E}"/>
              </a:ext>
            </a:extLst>
          </p:cNvPr>
          <p:cNvPicPr>
            <a:picLocks noChangeAspect="1"/>
          </p:cNvPicPr>
          <p:nvPr/>
        </p:nvPicPr>
        <p:blipFill>
          <a:blip r:embed="rId2"/>
          <a:stretch>
            <a:fillRect/>
          </a:stretch>
        </p:blipFill>
        <p:spPr>
          <a:xfrm>
            <a:off x="6250380" y="3258208"/>
            <a:ext cx="644419" cy="418662"/>
          </a:xfrm>
          <a:prstGeom prst="rect">
            <a:avLst/>
          </a:prstGeom>
        </p:spPr>
      </p:pic>
    </p:spTree>
    <p:extLst>
      <p:ext uri="{BB962C8B-B14F-4D97-AF65-F5344CB8AC3E}">
        <p14:creationId xmlns:p14="http://schemas.microsoft.com/office/powerpoint/2010/main" val="21737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BBF581-4EE2-464B-A887-E1604020781F}"/>
                  </a:ext>
                </a:extLst>
              </p:cNvPr>
              <p:cNvSpPr txBox="1"/>
              <p:nvPr/>
            </p:nvSpPr>
            <p:spPr>
              <a:xfrm>
                <a:off x="3200998" y="2171700"/>
                <a:ext cx="11843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𝐺𝑚</m:t>
                      </m:r>
                      <m:r>
                        <a:rPr lang="en-US" sz="2000" b="0" i="1" smtClean="0">
                          <a:latin typeface="Cambria Math" panose="02040503050406030204" pitchFamily="18" charset="0"/>
                        </a:rPr>
                        <m:t>_1</m:t>
                      </m:r>
                    </m:oMath>
                  </m:oMathPara>
                </a14:m>
                <a:endParaRPr lang="en-KR" sz="2000" dirty="0"/>
              </a:p>
            </p:txBody>
          </p:sp>
        </mc:Choice>
        <mc:Fallback xmlns="">
          <p:sp>
            <p:nvSpPr>
              <p:cNvPr id="4" name="TextBox 3">
                <a:extLst>
                  <a:ext uri="{FF2B5EF4-FFF2-40B4-BE49-F238E27FC236}">
                    <a16:creationId xmlns:a16="http://schemas.microsoft.com/office/drawing/2014/main" id="{60BBF581-4EE2-464B-A887-E1604020781F}"/>
                  </a:ext>
                </a:extLst>
              </p:cNvPr>
              <p:cNvSpPr txBox="1">
                <a:spLocks noRot="1" noChangeAspect="1" noMove="1" noResize="1" noEditPoints="1" noAdjustHandles="1" noChangeArrowheads="1" noChangeShapeType="1" noTextEdit="1"/>
              </p:cNvSpPr>
              <p:nvPr/>
            </p:nvSpPr>
            <p:spPr>
              <a:xfrm>
                <a:off x="3200998" y="2171700"/>
                <a:ext cx="1184363" cy="307777"/>
              </a:xfrm>
              <a:prstGeom prst="rect">
                <a:avLst/>
              </a:prstGeom>
              <a:blipFill>
                <a:blip r:embed="rId2"/>
                <a:stretch>
                  <a:fillRect l="-4255" r="-3191" b="-3846"/>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D172D8-5F83-C240-9D28-FC83D9A9D8AC}"/>
                  </a:ext>
                </a:extLst>
              </p:cNvPr>
              <p:cNvSpPr txBox="1"/>
              <p:nvPr/>
            </p:nvSpPr>
            <p:spPr>
              <a:xfrm>
                <a:off x="3200998" y="2876874"/>
                <a:ext cx="1524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𝐺</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𝑚</m:t>
                      </m:r>
                      <m:r>
                        <a:rPr lang="en-US" sz="2000" b="0" i="1" smtClean="0">
                          <a:latin typeface="Cambria Math" panose="02040503050406030204" pitchFamily="18" charset="0"/>
                        </a:rPr>
                        <m:t>_2</m:t>
                      </m:r>
                    </m:oMath>
                  </m:oMathPara>
                </a14:m>
                <a:endParaRPr lang="en-KR" sz="2000" dirty="0"/>
              </a:p>
            </p:txBody>
          </p:sp>
        </mc:Choice>
        <mc:Fallback xmlns="">
          <p:sp>
            <p:nvSpPr>
              <p:cNvPr id="6" name="TextBox 5">
                <a:extLst>
                  <a:ext uri="{FF2B5EF4-FFF2-40B4-BE49-F238E27FC236}">
                    <a16:creationId xmlns:a16="http://schemas.microsoft.com/office/drawing/2014/main" id="{F2D172D8-5F83-C240-9D28-FC83D9A9D8AC}"/>
                  </a:ext>
                </a:extLst>
              </p:cNvPr>
              <p:cNvSpPr txBox="1">
                <a:spLocks noRot="1" noChangeAspect="1" noMove="1" noResize="1" noEditPoints="1" noAdjustHandles="1" noChangeArrowheads="1" noChangeShapeType="1" noTextEdit="1"/>
              </p:cNvSpPr>
              <p:nvPr/>
            </p:nvSpPr>
            <p:spPr>
              <a:xfrm>
                <a:off x="3200998" y="2876874"/>
                <a:ext cx="1524135" cy="307777"/>
              </a:xfrm>
              <a:prstGeom prst="rect">
                <a:avLst/>
              </a:prstGeom>
              <a:blipFill>
                <a:blip r:embed="rId3"/>
                <a:stretch>
                  <a:fillRect l="-3333" r="-3333" b="-16000"/>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84D119-05CA-D849-A2C7-EB692DB4E04A}"/>
                  </a:ext>
                </a:extLst>
              </p:cNvPr>
              <p:cNvSpPr txBox="1"/>
              <p:nvPr/>
            </p:nvSpPr>
            <p:spPr>
              <a:xfrm>
                <a:off x="3200998" y="3603104"/>
                <a:ext cx="16546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𝐺</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𝑟</m:t>
                      </m:r>
                    </m:oMath>
                  </m:oMathPara>
                </a14:m>
                <a:endParaRPr lang="en-KR" sz="2000" dirty="0"/>
              </a:p>
            </p:txBody>
          </p:sp>
        </mc:Choice>
        <mc:Fallback xmlns="">
          <p:sp>
            <p:nvSpPr>
              <p:cNvPr id="7" name="TextBox 6">
                <a:extLst>
                  <a:ext uri="{FF2B5EF4-FFF2-40B4-BE49-F238E27FC236}">
                    <a16:creationId xmlns:a16="http://schemas.microsoft.com/office/drawing/2014/main" id="{FD84D119-05CA-D849-A2C7-EB692DB4E04A}"/>
                  </a:ext>
                </a:extLst>
              </p:cNvPr>
              <p:cNvSpPr txBox="1">
                <a:spLocks noRot="1" noChangeAspect="1" noMove="1" noResize="1" noEditPoints="1" noAdjustHandles="1" noChangeArrowheads="1" noChangeShapeType="1" noTextEdit="1"/>
              </p:cNvSpPr>
              <p:nvPr/>
            </p:nvSpPr>
            <p:spPr>
              <a:xfrm>
                <a:off x="3200998" y="3603104"/>
                <a:ext cx="1654684" cy="307777"/>
              </a:xfrm>
              <a:prstGeom prst="rect">
                <a:avLst/>
              </a:prstGeom>
              <a:blipFill>
                <a:blip r:embed="rId4"/>
                <a:stretch>
                  <a:fillRect l="-3053" r="-763" b="-26923"/>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93ADB09-08F9-A84A-B569-675B93545A9C}"/>
                  </a:ext>
                </a:extLst>
              </p:cNvPr>
              <p:cNvSpPr txBox="1"/>
              <p:nvPr/>
            </p:nvSpPr>
            <p:spPr>
              <a:xfrm>
                <a:off x="3200998" y="4481783"/>
                <a:ext cx="1402179"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𝐺</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2</m:t>
                              </m:r>
                            </m:sub>
                          </m:sSub>
                        </m:num>
                        <m:den>
                          <m:r>
                            <a:rPr lang="en-US" sz="2000" b="0" i="1" smtClean="0">
                              <a:latin typeface="Cambria Math" panose="02040503050406030204" pitchFamily="18" charset="0"/>
                            </a:rPr>
                            <m:t>𝑟</m:t>
                          </m:r>
                          <m:r>
                            <a:rPr lang="en-US" sz="2000" b="0" i="1" smtClean="0">
                              <a:latin typeface="Cambria Math" panose="02040503050406030204" pitchFamily="18" charset="0"/>
                            </a:rPr>
                            <m:t>^2</m:t>
                          </m:r>
                        </m:den>
                      </m:f>
                    </m:oMath>
                  </m:oMathPara>
                </a14:m>
                <a:endParaRPr lang="en-KR" sz="2000" dirty="0"/>
              </a:p>
            </p:txBody>
          </p:sp>
        </mc:Choice>
        <mc:Fallback xmlns="">
          <p:sp>
            <p:nvSpPr>
              <p:cNvPr id="9" name="TextBox 8">
                <a:extLst>
                  <a:ext uri="{FF2B5EF4-FFF2-40B4-BE49-F238E27FC236}">
                    <a16:creationId xmlns:a16="http://schemas.microsoft.com/office/drawing/2014/main" id="{F93ADB09-08F9-A84A-B569-675B93545A9C}"/>
                  </a:ext>
                </a:extLst>
              </p:cNvPr>
              <p:cNvSpPr txBox="1">
                <a:spLocks noRot="1" noChangeAspect="1" noMove="1" noResize="1" noEditPoints="1" noAdjustHandles="1" noChangeArrowheads="1" noChangeShapeType="1" noTextEdit="1"/>
              </p:cNvSpPr>
              <p:nvPr/>
            </p:nvSpPr>
            <p:spPr>
              <a:xfrm>
                <a:off x="3200998" y="4481783"/>
                <a:ext cx="1402179" cy="576183"/>
              </a:xfrm>
              <a:prstGeom prst="rect">
                <a:avLst/>
              </a:prstGeom>
              <a:blipFill>
                <a:blip r:embed="rId5"/>
                <a:stretch>
                  <a:fillRect l="-3604" r="-901" b="-14894"/>
                </a:stretch>
              </a:blipFill>
            </p:spPr>
            <p:txBody>
              <a:bodyPr/>
              <a:lstStyle/>
              <a:p>
                <a:r>
                  <a:rPr lang="en-KR">
                    <a:noFill/>
                  </a:rPr>
                  <a:t> </a:t>
                </a:r>
              </a:p>
            </p:txBody>
          </p:sp>
        </mc:Fallback>
      </mc:AlternateContent>
      <p:sp>
        <p:nvSpPr>
          <p:cNvPr id="17" name="Title 1">
            <a:extLst>
              <a:ext uri="{FF2B5EF4-FFF2-40B4-BE49-F238E27FC236}">
                <a16:creationId xmlns:a16="http://schemas.microsoft.com/office/drawing/2014/main" id="{EE44C159-6B36-324E-8735-99D13E171EAC}"/>
              </a:ext>
            </a:extLst>
          </p:cNvPr>
          <p:cNvSpPr>
            <a:spLocks noGrp="1"/>
          </p:cNvSpPr>
          <p:nvPr>
            <p:ph type="title"/>
          </p:nvPr>
        </p:nvSpPr>
        <p:spPr>
          <a:xfrm>
            <a:off x="1371600" y="685800"/>
            <a:ext cx="9601200" cy="1485900"/>
          </a:xfrm>
        </p:spPr>
        <p:txBody>
          <a:bodyPr/>
          <a:lstStyle/>
          <a:p>
            <a:r>
              <a:rPr lang="ko-KR" altLang="en-US" dirty="0"/>
              <a:t>파워포인트에서 </a:t>
            </a:r>
            <a:r>
              <a:rPr lang="en-US" altLang="ko-KR" dirty="0"/>
              <a:t>LaTeX</a:t>
            </a:r>
            <a:r>
              <a:rPr lang="ko-KR" altLang="en-US" dirty="0"/>
              <a:t> 수식 작성</a:t>
            </a:r>
            <a:endParaRPr lang="en-KR"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0B69A4B-059D-1D48-A278-2CC53CEAAFB3}"/>
                  </a:ext>
                </a:extLst>
              </p:cNvPr>
              <p:cNvSpPr txBox="1"/>
              <p:nvPr/>
            </p:nvSpPr>
            <p:spPr>
              <a:xfrm>
                <a:off x="5669069" y="2171700"/>
                <a:ext cx="7918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alpha</m:t>
                      </m:r>
                    </m:oMath>
                  </m:oMathPara>
                </a14:m>
                <a:endParaRPr lang="en-KR" sz="2000" dirty="0"/>
              </a:p>
            </p:txBody>
          </p:sp>
        </mc:Choice>
        <mc:Fallback xmlns="">
          <p:sp>
            <p:nvSpPr>
              <p:cNvPr id="18" name="TextBox 17">
                <a:extLst>
                  <a:ext uri="{FF2B5EF4-FFF2-40B4-BE49-F238E27FC236}">
                    <a16:creationId xmlns:a16="http://schemas.microsoft.com/office/drawing/2014/main" id="{40B69A4B-059D-1D48-A278-2CC53CEAAFB3}"/>
                  </a:ext>
                </a:extLst>
              </p:cNvPr>
              <p:cNvSpPr txBox="1">
                <a:spLocks noRot="1" noChangeAspect="1" noMove="1" noResize="1" noEditPoints="1" noAdjustHandles="1" noChangeArrowheads="1" noChangeShapeType="1" noTextEdit="1"/>
              </p:cNvSpPr>
              <p:nvPr/>
            </p:nvSpPr>
            <p:spPr>
              <a:xfrm>
                <a:off x="5669069" y="2171700"/>
                <a:ext cx="791883" cy="307777"/>
              </a:xfrm>
              <a:prstGeom prst="rect">
                <a:avLst/>
              </a:prstGeom>
              <a:blipFill>
                <a:blip r:embed="rId6"/>
                <a:stretch>
                  <a:fillRect l="-11111" r="-11111" b="-30769"/>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58A8C10-E60E-BD41-B765-BD01A1679547}"/>
                  </a:ext>
                </a:extLst>
              </p:cNvPr>
              <p:cNvSpPr txBox="1"/>
              <p:nvPr/>
            </p:nvSpPr>
            <p:spPr>
              <a:xfrm>
                <a:off x="6815955" y="2171700"/>
                <a:ext cx="6668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beta</m:t>
                      </m:r>
                    </m:oMath>
                  </m:oMathPara>
                </a14:m>
                <a:endParaRPr lang="en-KR" sz="2000" dirty="0"/>
              </a:p>
            </p:txBody>
          </p:sp>
        </mc:Choice>
        <mc:Fallback xmlns="">
          <p:sp>
            <p:nvSpPr>
              <p:cNvPr id="21" name="TextBox 20">
                <a:extLst>
                  <a:ext uri="{FF2B5EF4-FFF2-40B4-BE49-F238E27FC236}">
                    <a16:creationId xmlns:a16="http://schemas.microsoft.com/office/drawing/2014/main" id="{358A8C10-E60E-BD41-B765-BD01A1679547}"/>
                  </a:ext>
                </a:extLst>
              </p:cNvPr>
              <p:cNvSpPr txBox="1">
                <a:spLocks noRot="1" noChangeAspect="1" noMove="1" noResize="1" noEditPoints="1" noAdjustHandles="1" noChangeArrowheads="1" noChangeShapeType="1" noTextEdit="1"/>
              </p:cNvSpPr>
              <p:nvPr/>
            </p:nvSpPr>
            <p:spPr>
              <a:xfrm>
                <a:off x="6815955" y="2171700"/>
                <a:ext cx="666849" cy="307777"/>
              </a:xfrm>
              <a:prstGeom prst="rect">
                <a:avLst/>
              </a:prstGeom>
              <a:blipFill>
                <a:blip r:embed="rId7"/>
                <a:stretch>
                  <a:fillRect l="-11321" r="-9434" b="-30769"/>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1AC180-FCDB-4F45-A0E0-7C31080FDDEE}"/>
                  </a:ext>
                </a:extLst>
              </p:cNvPr>
              <p:cNvSpPr txBox="1"/>
              <p:nvPr/>
            </p:nvSpPr>
            <p:spPr>
              <a:xfrm>
                <a:off x="5669069" y="2867722"/>
                <a:ext cx="8511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Sigma</m:t>
                      </m:r>
                    </m:oMath>
                  </m:oMathPara>
                </a14:m>
                <a:endParaRPr lang="en-KR" sz="2000" dirty="0"/>
              </a:p>
            </p:txBody>
          </p:sp>
        </mc:Choice>
        <mc:Fallback xmlns="">
          <p:sp>
            <p:nvSpPr>
              <p:cNvPr id="24" name="TextBox 23">
                <a:extLst>
                  <a:ext uri="{FF2B5EF4-FFF2-40B4-BE49-F238E27FC236}">
                    <a16:creationId xmlns:a16="http://schemas.microsoft.com/office/drawing/2014/main" id="{721AC180-FCDB-4F45-A0E0-7C31080FDDEE}"/>
                  </a:ext>
                </a:extLst>
              </p:cNvPr>
              <p:cNvSpPr txBox="1">
                <a:spLocks noRot="1" noChangeAspect="1" noMove="1" noResize="1" noEditPoints="1" noAdjustHandles="1" noChangeArrowheads="1" noChangeShapeType="1" noTextEdit="1"/>
              </p:cNvSpPr>
              <p:nvPr/>
            </p:nvSpPr>
            <p:spPr>
              <a:xfrm>
                <a:off x="5669069" y="2867722"/>
                <a:ext cx="851195" cy="307777"/>
              </a:xfrm>
              <a:prstGeom prst="rect">
                <a:avLst/>
              </a:prstGeom>
              <a:blipFill>
                <a:blip r:embed="rId8"/>
                <a:stretch>
                  <a:fillRect l="-8824" r="-8824" b="-30769"/>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D7EBE11-F6B9-CC4B-B0EA-6CD0204B0CB3}"/>
                  </a:ext>
                </a:extLst>
              </p:cNvPr>
              <p:cNvSpPr txBox="1"/>
              <p:nvPr/>
            </p:nvSpPr>
            <p:spPr>
              <a:xfrm>
                <a:off x="6815955" y="2867722"/>
                <a:ext cx="3896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Σ</m:t>
                      </m:r>
                      <m:r>
                        <a:rPr lang="en-US" sz="2000" b="0" i="1" smtClean="0">
                          <a:latin typeface="Cambria Math" panose="02040503050406030204" pitchFamily="18" charset="0"/>
                        </a:rPr>
                        <m:t>_</m:t>
                      </m:r>
                      <m:r>
                        <a:rPr lang="en-US" sz="2000" b="0" i="1" smtClean="0">
                          <a:latin typeface="Cambria Math" panose="02040503050406030204" pitchFamily="18" charset="0"/>
                        </a:rPr>
                        <m:t>𝑖</m:t>
                      </m:r>
                    </m:oMath>
                  </m:oMathPara>
                </a14:m>
                <a:endParaRPr lang="en-KR" sz="2000" dirty="0"/>
              </a:p>
            </p:txBody>
          </p:sp>
        </mc:Choice>
        <mc:Fallback xmlns="">
          <p:sp>
            <p:nvSpPr>
              <p:cNvPr id="29" name="TextBox 28">
                <a:extLst>
                  <a:ext uri="{FF2B5EF4-FFF2-40B4-BE49-F238E27FC236}">
                    <a16:creationId xmlns:a16="http://schemas.microsoft.com/office/drawing/2014/main" id="{7D7EBE11-F6B9-CC4B-B0EA-6CD0204B0CB3}"/>
                  </a:ext>
                </a:extLst>
              </p:cNvPr>
              <p:cNvSpPr txBox="1">
                <a:spLocks noRot="1" noChangeAspect="1" noMove="1" noResize="1" noEditPoints="1" noAdjustHandles="1" noChangeArrowheads="1" noChangeShapeType="1" noTextEdit="1"/>
              </p:cNvSpPr>
              <p:nvPr/>
            </p:nvSpPr>
            <p:spPr>
              <a:xfrm>
                <a:off x="6815955" y="2867722"/>
                <a:ext cx="389657" cy="307777"/>
              </a:xfrm>
              <a:prstGeom prst="rect">
                <a:avLst/>
              </a:prstGeom>
              <a:blipFill>
                <a:blip r:embed="rId9"/>
                <a:stretch>
                  <a:fillRect l="-12500" r="-9375" b="-3846"/>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0C29C2-9E28-D44A-9502-497BC54CB5B6}"/>
                  </a:ext>
                </a:extLst>
              </p:cNvPr>
              <p:cNvSpPr txBox="1"/>
              <p:nvPr/>
            </p:nvSpPr>
            <p:spPr>
              <a:xfrm>
                <a:off x="5669069" y="3584365"/>
                <a:ext cx="60112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int</m:t>
                      </m:r>
                    </m:oMath>
                  </m:oMathPara>
                </a14:m>
                <a:endParaRPr lang="en-KR" sz="2000" dirty="0"/>
              </a:p>
            </p:txBody>
          </p:sp>
        </mc:Choice>
        <mc:Fallback xmlns="">
          <p:sp>
            <p:nvSpPr>
              <p:cNvPr id="32" name="TextBox 31">
                <a:extLst>
                  <a:ext uri="{FF2B5EF4-FFF2-40B4-BE49-F238E27FC236}">
                    <a16:creationId xmlns:a16="http://schemas.microsoft.com/office/drawing/2014/main" id="{E70C29C2-9E28-D44A-9502-497BC54CB5B6}"/>
                  </a:ext>
                </a:extLst>
              </p:cNvPr>
              <p:cNvSpPr txBox="1">
                <a:spLocks noRot="1" noChangeAspect="1" noMove="1" noResize="1" noEditPoints="1" noAdjustHandles="1" noChangeArrowheads="1" noChangeShapeType="1" noTextEdit="1"/>
              </p:cNvSpPr>
              <p:nvPr/>
            </p:nvSpPr>
            <p:spPr>
              <a:xfrm>
                <a:off x="5669069" y="3584365"/>
                <a:ext cx="601127" cy="307777"/>
              </a:xfrm>
              <a:prstGeom prst="rect">
                <a:avLst/>
              </a:prstGeom>
              <a:blipFill>
                <a:blip r:embed="rId10"/>
                <a:stretch>
                  <a:fillRect l="-4167" b="-32000"/>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D7A6976-6894-CF46-85CC-DB528C3CC570}"/>
                  </a:ext>
                </a:extLst>
              </p:cNvPr>
              <p:cNvSpPr/>
              <p:nvPr/>
            </p:nvSpPr>
            <p:spPr>
              <a:xfrm>
                <a:off x="6815955" y="3532940"/>
                <a:ext cx="974049" cy="411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∫_</m:t>
                      </m:r>
                      <m:r>
                        <a:rPr lang="en-US" sz="2000" b="0" i="1" smtClean="0">
                          <a:latin typeface="Cambria Math" panose="02040503050406030204" pitchFamily="18" charset="0"/>
                        </a:rPr>
                        <m:t>0^1</m:t>
                      </m:r>
                    </m:oMath>
                  </m:oMathPara>
                </a14:m>
                <a:endParaRPr lang="en-KR" sz="2000" dirty="0"/>
              </a:p>
            </p:txBody>
          </p:sp>
        </mc:Choice>
        <mc:Fallback xmlns="">
          <p:sp>
            <p:nvSpPr>
              <p:cNvPr id="33" name="Rectangle 32">
                <a:extLst>
                  <a:ext uri="{FF2B5EF4-FFF2-40B4-BE49-F238E27FC236}">
                    <a16:creationId xmlns:a16="http://schemas.microsoft.com/office/drawing/2014/main" id="{FD7A6976-6894-CF46-85CC-DB528C3CC570}"/>
                  </a:ext>
                </a:extLst>
              </p:cNvPr>
              <p:cNvSpPr>
                <a:spLocks noRot="1" noChangeAspect="1" noMove="1" noResize="1" noEditPoints="1" noAdjustHandles="1" noChangeArrowheads="1" noChangeShapeType="1" noTextEdit="1"/>
              </p:cNvSpPr>
              <p:nvPr/>
            </p:nvSpPr>
            <p:spPr>
              <a:xfrm>
                <a:off x="6815955" y="3532940"/>
                <a:ext cx="974049" cy="411844"/>
              </a:xfrm>
              <a:prstGeom prst="rect">
                <a:avLst/>
              </a:prstGeom>
              <a:blipFill>
                <a:blip r:embed="rId11"/>
                <a:stretch>
                  <a:fillRect l="-1282" t="-3030" b="-18182"/>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E9FD7B6-12FB-9345-92F5-B1BAC416D961}"/>
                  </a:ext>
                </a:extLst>
              </p:cNvPr>
              <p:cNvSpPr txBox="1"/>
              <p:nvPr/>
            </p:nvSpPr>
            <p:spPr>
              <a:xfrm>
                <a:off x="7823883" y="2171700"/>
                <a:ext cx="7373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delta</m:t>
                      </m:r>
                    </m:oMath>
                  </m:oMathPara>
                </a14:m>
                <a:endParaRPr lang="en-KR" sz="2000" dirty="0"/>
              </a:p>
            </p:txBody>
          </p:sp>
        </mc:Choice>
        <mc:Fallback xmlns="">
          <p:sp>
            <p:nvSpPr>
              <p:cNvPr id="34" name="TextBox 33">
                <a:extLst>
                  <a:ext uri="{FF2B5EF4-FFF2-40B4-BE49-F238E27FC236}">
                    <a16:creationId xmlns:a16="http://schemas.microsoft.com/office/drawing/2014/main" id="{CE9FD7B6-12FB-9345-92F5-B1BAC416D961}"/>
                  </a:ext>
                </a:extLst>
              </p:cNvPr>
              <p:cNvSpPr txBox="1">
                <a:spLocks noRot="1" noChangeAspect="1" noMove="1" noResize="1" noEditPoints="1" noAdjustHandles="1" noChangeArrowheads="1" noChangeShapeType="1" noTextEdit="1"/>
              </p:cNvSpPr>
              <p:nvPr/>
            </p:nvSpPr>
            <p:spPr>
              <a:xfrm>
                <a:off x="7823883" y="2171700"/>
                <a:ext cx="737381" cy="307777"/>
              </a:xfrm>
              <a:prstGeom prst="rect">
                <a:avLst/>
              </a:prstGeom>
              <a:blipFill>
                <a:blip r:embed="rId12"/>
                <a:stretch>
                  <a:fillRect l="-10169" r="-8475" b="-30769"/>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7B9B837-24F5-C24B-9043-51F26819B400}"/>
                  </a:ext>
                </a:extLst>
              </p:cNvPr>
              <p:cNvSpPr txBox="1"/>
              <p:nvPr/>
            </p:nvSpPr>
            <p:spPr>
              <a:xfrm>
                <a:off x="8895931" y="2171700"/>
                <a:ext cx="7646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Delta</m:t>
                      </m:r>
                    </m:oMath>
                  </m:oMathPara>
                </a14:m>
                <a:endParaRPr lang="en-KR" sz="2000" dirty="0"/>
              </a:p>
            </p:txBody>
          </p:sp>
        </mc:Choice>
        <mc:Fallback xmlns="">
          <p:sp>
            <p:nvSpPr>
              <p:cNvPr id="35" name="TextBox 34">
                <a:extLst>
                  <a:ext uri="{FF2B5EF4-FFF2-40B4-BE49-F238E27FC236}">
                    <a16:creationId xmlns:a16="http://schemas.microsoft.com/office/drawing/2014/main" id="{57B9B837-24F5-C24B-9043-51F26819B400}"/>
                  </a:ext>
                </a:extLst>
              </p:cNvPr>
              <p:cNvSpPr txBox="1">
                <a:spLocks noRot="1" noChangeAspect="1" noMove="1" noResize="1" noEditPoints="1" noAdjustHandles="1" noChangeArrowheads="1" noChangeShapeType="1" noTextEdit="1"/>
              </p:cNvSpPr>
              <p:nvPr/>
            </p:nvSpPr>
            <p:spPr>
              <a:xfrm>
                <a:off x="8895931" y="2171700"/>
                <a:ext cx="764633" cy="307777"/>
              </a:xfrm>
              <a:prstGeom prst="rect">
                <a:avLst/>
              </a:prstGeom>
              <a:blipFill>
                <a:blip r:embed="rId13"/>
                <a:stretch>
                  <a:fillRect l="-9836" r="-8197" b="-30769"/>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14D8E5F-587D-6947-99EA-EF7ACC231121}"/>
                  </a:ext>
                </a:extLst>
              </p:cNvPr>
              <p:cNvSpPr txBox="1"/>
              <p:nvPr/>
            </p:nvSpPr>
            <p:spPr>
              <a:xfrm>
                <a:off x="5669069" y="4382124"/>
                <a:ext cx="13849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rightarrow</m:t>
                      </m:r>
                    </m:oMath>
                  </m:oMathPara>
                </a14:m>
                <a:endParaRPr lang="en-KR" sz="2000" dirty="0"/>
              </a:p>
            </p:txBody>
          </p:sp>
        </mc:Choice>
        <mc:Fallback xmlns="">
          <p:sp>
            <p:nvSpPr>
              <p:cNvPr id="36" name="TextBox 35">
                <a:extLst>
                  <a:ext uri="{FF2B5EF4-FFF2-40B4-BE49-F238E27FC236}">
                    <a16:creationId xmlns:a16="http://schemas.microsoft.com/office/drawing/2014/main" id="{C14D8E5F-587D-6947-99EA-EF7ACC231121}"/>
                  </a:ext>
                </a:extLst>
              </p:cNvPr>
              <p:cNvSpPr txBox="1">
                <a:spLocks noRot="1" noChangeAspect="1" noMove="1" noResize="1" noEditPoints="1" noAdjustHandles="1" noChangeArrowheads="1" noChangeShapeType="1" noTextEdit="1"/>
              </p:cNvSpPr>
              <p:nvPr/>
            </p:nvSpPr>
            <p:spPr>
              <a:xfrm>
                <a:off x="5669069" y="4382124"/>
                <a:ext cx="1384995" cy="307777"/>
              </a:xfrm>
              <a:prstGeom prst="rect">
                <a:avLst/>
              </a:prstGeom>
              <a:blipFill>
                <a:blip r:embed="rId14"/>
                <a:stretch>
                  <a:fillRect l="-5455" r="-5455" b="-32000"/>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E60CC18-9212-1140-803D-163F4F3D7BDB}"/>
                  </a:ext>
                </a:extLst>
              </p:cNvPr>
              <p:cNvSpPr txBox="1"/>
              <p:nvPr/>
            </p:nvSpPr>
            <p:spPr>
              <a:xfrm>
                <a:off x="7510936" y="4382124"/>
                <a:ext cx="121347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m:rPr>
                          <m:sty m:val="p"/>
                        </m:rPr>
                        <a:rPr lang="en-US" sz="2000" b="0" i="1" smtClean="0">
                          <a:latin typeface="Cambria Math" panose="02040503050406030204" pitchFamily="18" charset="0"/>
                        </a:rPr>
                        <m:t>leftarrow</m:t>
                      </m:r>
                    </m:oMath>
                  </m:oMathPara>
                </a14:m>
                <a:endParaRPr lang="en-KR" sz="2000" dirty="0"/>
              </a:p>
            </p:txBody>
          </p:sp>
        </mc:Choice>
        <mc:Fallback xmlns="">
          <p:sp>
            <p:nvSpPr>
              <p:cNvPr id="37" name="TextBox 36">
                <a:extLst>
                  <a:ext uri="{FF2B5EF4-FFF2-40B4-BE49-F238E27FC236}">
                    <a16:creationId xmlns:a16="http://schemas.microsoft.com/office/drawing/2014/main" id="{2E60CC18-9212-1140-803D-163F4F3D7BDB}"/>
                  </a:ext>
                </a:extLst>
              </p:cNvPr>
              <p:cNvSpPr txBox="1">
                <a:spLocks noRot="1" noChangeAspect="1" noMove="1" noResize="1" noEditPoints="1" noAdjustHandles="1" noChangeArrowheads="1" noChangeShapeType="1" noTextEdit="1"/>
              </p:cNvSpPr>
              <p:nvPr/>
            </p:nvSpPr>
            <p:spPr>
              <a:xfrm>
                <a:off x="7510936" y="4382124"/>
                <a:ext cx="1213474" cy="307777"/>
              </a:xfrm>
              <a:prstGeom prst="rect">
                <a:avLst/>
              </a:prstGeom>
              <a:blipFill>
                <a:blip r:embed="rId15"/>
                <a:stretch>
                  <a:fillRect l="-6250" r="-5208" b="-32000"/>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BF5C6D6-41C1-DB4C-8E0E-3EFC6FC59E3F}"/>
                  </a:ext>
                </a:extLst>
              </p:cNvPr>
              <p:cNvSpPr txBox="1"/>
              <p:nvPr/>
            </p:nvSpPr>
            <p:spPr>
              <a:xfrm>
                <a:off x="5669069" y="5108011"/>
                <a:ext cx="4728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𝑒𝑥𝑝</m:t>
                      </m:r>
                    </m:oMath>
                  </m:oMathPara>
                </a14:m>
                <a:endParaRPr lang="en-KR" sz="2000" dirty="0"/>
              </a:p>
            </p:txBody>
          </p:sp>
        </mc:Choice>
        <mc:Fallback xmlns="">
          <p:sp>
            <p:nvSpPr>
              <p:cNvPr id="38" name="TextBox 37">
                <a:extLst>
                  <a:ext uri="{FF2B5EF4-FFF2-40B4-BE49-F238E27FC236}">
                    <a16:creationId xmlns:a16="http://schemas.microsoft.com/office/drawing/2014/main" id="{3BF5C6D6-41C1-DB4C-8E0E-3EFC6FC59E3F}"/>
                  </a:ext>
                </a:extLst>
              </p:cNvPr>
              <p:cNvSpPr txBox="1">
                <a:spLocks noRot="1" noChangeAspect="1" noMove="1" noResize="1" noEditPoints="1" noAdjustHandles="1" noChangeArrowheads="1" noChangeShapeType="1" noTextEdit="1"/>
              </p:cNvSpPr>
              <p:nvPr/>
            </p:nvSpPr>
            <p:spPr>
              <a:xfrm>
                <a:off x="5669069" y="5108011"/>
                <a:ext cx="472822" cy="307777"/>
              </a:xfrm>
              <a:prstGeom prst="rect">
                <a:avLst/>
              </a:prstGeom>
              <a:blipFill>
                <a:blip r:embed="rId16"/>
                <a:stretch>
                  <a:fillRect l="-13158" r="-10526" b="-24000"/>
                </a:stretch>
              </a:blipFill>
            </p:spPr>
            <p:txBody>
              <a:bodyPr/>
              <a:lstStyle/>
              <a:p>
                <a:r>
                  <a:rPr lang="en-KR">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9A65C2D-FD63-E947-AEE1-2AEFD0AD1E6F}"/>
                  </a:ext>
                </a:extLst>
              </p:cNvPr>
              <p:cNvSpPr txBox="1"/>
              <p:nvPr/>
            </p:nvSpPr>
            <p:spPr>
              <a:xfrm>
                <a:off x="6637732" y="5108011"/>
                <a:ext cx="41633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𝑠𝑖𝑛</m:t>
                      </m:r>
                    </m:oMath>
                  </m:oMathPara>
                </a14:m>
                <a:endParaRPr lang="en-KR" sz="2000" dirty="0"/>
              </a:p>
            </p:txBody>
          </p:sp>
        </mc:Choice>
        <mc:Fallback xmlns="">
          <p:sp>
            <p:nvSpPr>
              <p:cNvPr id="39" name="TextBox 38">
                <a:extLst>
                  <a:ext uri="{FF2B5EF4-FFF2-40B4-BE49-F238E27FC236}">
                    <a16:creationId xmlns:a16="http://schemas.microsoft.com/office/drawing/2014/main" id="{09A65C2D-FD63-E947-AEE1-2AEFD0AD1E6F}"/>
                  </a:ext>
                </a:extLst>
              </p:cNvPr>
              <p:cNvSpPr txBox="1">
                <a:spLocks noRot="1" noChangeAspect="1" noMove="1" noResize="1" noEditPoints="1" noAdjustHandles="1" noChangeArrowheads="1" noChangeShapeType="1" noTextEdit="1"/>
              </p:cNvSpPr>
              <p:nvPr/>
            </p:nvSpPr>
            <p:spPr>
              <a:xfrm>
                <a:off x="6637732" y="5108011"/>
                <a:ext cx="416332" cy="307777"/>
              </a:xfrm>
              <a:prstGeom prst="rect">
                <a:avLst/>
              </a:prstGeom>
              <a:blipFill>
                <a:blip r:embed="rId17"/>
                <a:stretch>
                  <a:fillRect l="-11765" r="-11765" b="-8000"/>
                </a:stretch>
              </a:blipFill>
            </p:spPr>
            <p:txBody>
              <a:bodyPr/>
              <a:lstStyle/>
              <a:p>
                <a:r>
                  <a:rPr lang="en-KR">
                    <a:noFill/>
                  </a:rPr>
                  <a:t> </a:t>
                </a:r>
              </a:p>
            </p:txBody>
          </p:sp>
        </mc:Fallback>
      </mc:AlternateContent>
    </p:spTree>
    <p:extLst>
      <p:ext uri="{BB962C8B-B14F-4D97-AF65-F5344CB8AC3E}">
        <p14:creationId xmlns:p14="http://schemas.microsoft.com/office/powerpoint/2010/main" val="364395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영어</a:t>
            </a:r>
            <a:endParaRPr lang="en-KR" dirty="0"/>
          </a:p>
        </p:txBody>
      </p:sp>
      <p:sp>
        <p:nvSpPr>
          <p:cNvPr id="3" name="Rectangle 2">
            <a:extLst>
              <a:ext uri="{FF2B5EF4-FFF2-40B4-BE49-F238E27FC236}">
                <a16:creationId xmlns:a16="http://schemas.microsoft.com/office/drawing/2014/main" id="{09B82C16-41A0-1F4C-86AD-EF92E19BDEC0}"/>
              </a:ext>
            </a:extLst>
          </p:cNvPr>
          <p:cNvSpPr/>
          <p:nvPr/>
        </p:nvSpPr>
        <p:spPr>
          <a:xfrm>
            <a:off x="1499467" y="1745116"/>
            <a:ext cx="2271776" cy="2400657"/>
          </a:xfrm>
          <a:prstGeom prst="rect">
            <a:avLst/>
          </a:prstGeom>
        </p:spPr>
        <p:txBody>
          <a:bodyPr wrap="none">
            <a:spAutoFit/>
          </a:bodyPr>
          <a:lstStyle/>
          <a:p>
            <a:pPr marL="457200" indent="-457200">
              <a:buFont typeface="Arial" panose="020B0604020202020204" pitchFamily="34" charset="0"/>
              <a:buChar char="•"/>
            </a:pPr>
            <a:r>
              <a:rPr lang="ko-KR" altLang="en-US" sz="3000" dirty="0"/>
              <a:t>단수 복수</a:t>
            </a:r>
            <a:endParaRPr lang="en-US" altLang="ko-KR" sz="3000" dirty="0"/>
          </a:p>
          <a:p>
            <a:pPr marL="457200" indent="-457200">
              <a:buFont typeface="Arial" panose="020B0604020202020204" pitchFamily="34" charset="0"/>
              <a:buChar char="•"/>
            </a:pPr>
            <a:endParaRPr lang="en-US" altLang="ko-KR" sz="3000" dirty="0"/>
          </a:p>
          <a:p>
            <a:pPr marL="457200" indent="-457200">
              <a:buFont typeface="Arial" panose="020B0604020202020204" pitchFamily="34" charset="0"/>
              <a:buChar char="•"/>
            </a:pPr>
            <a:endParaRPr lang="en-US" altLang="ko-KR" sz="3000" dirty="0"/>
          </a:p>
          <a:p>
            <a:pPr marL="914400" lvl="1" indent="-457200">
              <a:buFont typeface="Arial" panose="020B0604020202020204" pitchFamily="34" charset="0"/>
              <a:buChar char="•"/>
            </a:pPr>
            <a:endParaRPr lang="en-US" altLang="ko-KR" sz="3000" dirty="0"/>
          </a:p>
          <a:p>
            <a:pPr marL="457200" indent="-457200">
              <a:buFont typeface="Arial" panose="020B0604020202020204" pitchFamily="34" charset="0"/>
              <a:buChar char="•"/>
            </a:pPr>
            <a:endParaRPr lang="en-US" altLang="ko-KR" sz="3000" dirty="0"/>
          </a:p>
        </p:txBody>
      </p:sp>
      <p:sp>
        <p:nvSpPr>
          <p:cNvPr id="4" name="Rectangle 3">
            <a:extLst>
              <a:ext uri="{FF2B5EF4-FFF2-40B4-BE49-F238E27FC236}">
                <a16:creationId xmlns:a16="http://schemas.microsoft.com/office/drawing/2014/main" id="{49D726A5-5270-3144-AE08-C6437F1C7275}"/>
              </a:ext>
            </a:extLst>
          </p:cNvPr>
          <p:cNvSpPr/>
          <p:nvPr/>
        </p:nvSpPr>
        <p:spPr>
          <a:xfrm>
            <a:off x="1493367" y="2605755"/>
            <a:ext cx="6096000" cy="1938992"/>
          </a:xfrm>
          <a:prstGeom prst="rect">
            <a:avLst/>
          </a:prstGeom>
        </p:spPr>
        <p:txBody>
          <a:bodyPr>
            <a:spAutoFit/>
          </a:bodyPr>
          <a:lstStyle/>
          <a:p>
            <a:pPr marL="457200" indent="-457200">
              <a:buFont typeface="Arial" panose="020B0604020202020204" pitchFamily="34" charset="0"/>
              <a:buChar char="•"/>
            </a:pPr>
            <a:r>
              <a:rPr lang="ko-KR" altLang="en-US" sz="3000" dirty="0"/>
              <a:t>대소문자 실수</a:t>
            </a:r>
            <a:endParaRPr lang="en-US" altLang="ko-KR" sz="3000" dirty="0"/>
          </a:p>
          <a:p>
            <a:pPr marL="914400" lvl="1" indent="-457200">
              <a:buFont typeface="Arial" panose="020B0604020202020204" pitchFamily="34" charset="0"/>
              <a:buChar char="•"/>
            </a:pPr>
            <a:r>
              <a:rPr lang="ko-KR" altLang="en-US" sz="3000" dirty="0"/>
              <a:t>이름인데 소문자</a:t>
            </a:r>
            <a:endParaRPr lang="en-US" altLang="ko-KR" sz="3000" dirty="0"/>
          </a:p>
          <a:p>
            <a:pPr marL="914400" lvl="1" indent="-457200">
              <a:buFont typeface="Arial" panose="020B0604020202020204" pitchFamily="34" charset="0"/>
              <a:buChar char="•"/>
            </a:pPr>
            <a:r>
              <a:rPr lang="ko-KR" altLang="en-US" sz="3000" dirty="0"/>
              <a:t>문장 맨 처음도 아닌데 대문자</a:t>
            </a:r>
            <a:endParaRPr lang="en-US" altLang="ko-KR" sz="3000" dirty="0"/>
          </a:p>
          <a:p>
            <a:pPr marL="914400" lvl="1" indent="-457200">
              <a:buFont typeface="Arial" panose="020B0604020202020204" pitchFamily="34" charset="0"/>
              <a:buChar char="•"/>
            </a:pPr>
            <a:endParaRPr lang="en-US" altLang="ko-KR" sz="3000" dirty="0"/>
          </a:p>
        </p:txBody>
      </p:sp>
      <p:sp>
        <p:nvSpPr>
          <p:cNvPr id="5" name="Rectangle 4">
            <a:extLst>
              <a:ext uri="{FF2B5EF4-FFF2-40B4-BE49-F238E27FC236}">
                <a16:creationId xmlns:a16="http://schemas.microsoft.com/office/drawing/2014/main" id="{0B5E18F1-54E7-3146-A33B-CA2F59855EC8}"/>
              </a:ext>
            </a:extLst>
          </p:cNvPr>
          <p:cNvSpPr/>
          <p:nvPr/>
        </p:nvSpPr>
        <p:spPr>
          <a:xfrm>
            <a:off x="1493367" y="4267748"/>
            <a:ext cx="7458904" cy="1477328"/>
          </a:xfrm>
          <a:prstGeom prst="rect">
            <a:avLst/>
          </a:prstGeom>
        </p:spPr>
        <p:txBody>
          <a:bodyPr wrap="square">
            <a:spAutoFit/>
          </a:bodyPr>
          <a:lstStyle/>
          <a:p>
            <a:pPr marL="457200" indent="-457200">
              <a:buFont typeface="Arial" panose="020B0604020202020204" pitchFamily="34" charset="0"/>
              <a:buChar char="•"/>
            </a:pPr>
            <a:r>
              <a:rPr lang="ko-KR" altLang="en-US" sz="3000" dirty="0"/>
              <a:t>구두점 실수 </a:t>
            </a:r>
            <a:endParaRPr lang="en-US" altLang="ko-KR" sz="3000" dirty="0"/>
          </a:p>
          <a:p>
            <a:pPr marL="914400" lvl="1" indent="-457200">
              <a:buFont typeface="Arial" panose="020B0604020202020204" pitchFamily="34" charset="0"/>
              <a:buChar char="•"/>
            </a:pPr>
            <a:r>
              <a:rPr lang="en-US" altLang="ko-KR" sz="3000" dirty="0"/>
              <a:t>et al. </a:t>
            </a:r>
            <a:r>
              <a:rPr lang="ko-KR" altLang="en-US" sz="3000" dirty="0"/>
              <a:t> </a:t>
            </a:r>
            <a:r>
              <a:rPr lang="en-US" altLang="ko-KR" sz="3000" dirty="0"/>
              <a:t>(</a:t>
            </a:r>
            <a:r>
              <a:rPr lang="ko-KR" altLang="en-US" sz="3000" dirty="0"/>
              <a:t>예</a:t>
            </a:r>
            <a:r>
              <a:rPr lang="en-US" altLang="ko-KR" sz="3000" dirty="0"/>
              <a:t>:</a:t>
            </a:r>
            <a:r>
              <a:rPr lang="ko-KR" altLang="en-US" sz="3000" dirty="0"/>
              <a:t> </a:t>
            </a:r>
            <a:r>
              <a:rPr lang="en-US" altLang="ko-KR" sz="3000" dirty="0"/>
              <a:t>K. Park, B. </a:t>
            </a:r>
            <a:r>
              <a:rPr lang="en-US" altLang="ko-KR" sz="3000" dirty="0" err="1"/>
              <a:t>Jeong</a:t>
            </a:r>
            <a:r>
              <a:rPr lang="en-US" altLang="ko-KR" sz="3000" dirty="0"/>
              <a:t>, et al.)</a:t>
            </a:r>
          </a:p>
          <a:p>
            <a:pPr marL="914400" lvl="1" indent="-457200">
              <a:buFont typeface="Arial" panose="020B0604020202020204" pitchFamily="34" charset="0"/>
              <a:buChar char="•"/>
            </a:pPr>
            <a:r>
              <a:rPr lang="en-US" altLang="ko-KR" sz="3000" dirty="0"/>
              <a:t>no. (</a:t>
            </a:r>
            <a:r>
              <a:rPr lang="ko-KR" altLang="en-US" sz="3000" dirty="0"/>
              <a:t>예</a:t>
            </a:r>
            <a:r>
              <a:rPr lang="en-US" altLang="ko-KR" sz="3000" dirty="0"/>
              <a:t>:</a:t>
            </a:r>
            <a:r>
              <a:rPr lang="ko-KR" altLang="en-US" sz="3000" dirty="0"/>
              <a:t> </a:t>
            </a:r>
            <a:r>
              <a:rPr lang="en-US" altLang="ko-KR" sz="3000" dirty="0"/>
              <a:t>no. 1329)</a:t>
            </a:r>
            <a:endParaRPr lang="en-KR" dirty="0"/>
          </a:p>
        </p:txBody>
      </p:sp>
      <p:sp>
        <p:nvSpPr>
          <p:cNvPr id="7" name="Rectangle 6">
            <a:extLst>
              <a:ext uri="{FF2B5EF4-FFF2-40B4-BE49-F238E27FC236}">
                <a16:creationId xmlns:a16="http://schemas.microsoft.com/office/drawing/2014/main" id="{96A614D3-C1ED-0049-B57D-C0715C083039}"/>
              </a:ext>
            </a:extLst>
          </p:cNvPr>
          <p:cNvSpPr/>
          <p:nvPr/>
        </p:nvSpPr>
        <p:spPr>
          <a:xfrm>
            <a:off x="1493367" y="5867051"/>
            <a:ext cx="6096000" cy="553998"/>
          </a:xfrm>
          <a:prstGeom prst="rect">
            <a:avLst/>
          </a:prstGeom>
        </p:spPr>
        <p:txBody>
          <a:bodyPr>
            <a:spAutoFit/>
          </a:bodyPr>
          <a:lstStyle/>
          <a:p>
            <a:pPr marL="457200" indent="-457200">
              <a:buFont typeface="Arial" panose="020B0604020202020204" pitchFamily="34" charset="0"/>
              <a:buChar char="•"/>
            </a:pPr>
            <a:r>
              <a:rPr lang="ko-KR" altLang="en-US" sz="3000" dirty="0" err="1"/>
              <a:t>오탈자</a:t>
            </a:r>
            <a:r>
              <a:rPr lang="ko-KR" altLang="en-US" sz="3000" dirty="0"/>
              <a:t> 및 단어 확인</a:t>
            </a:r>
            <a:endParaRPr lang="en-KR" sz="3000" dirty="0"/>
          </a:p>
        </p:txBody>
      </p:sp>
    </p:spTree>
    <p:extLst>
      <p:ext uri="{BB962C8B-B14F-4D97-AF65-F5344CB8AC3E}">
        <p14:creationId xmlns:p14="http://schemas.microsoft.com/office/powerpoint/2010/main" val="4749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072EA-6B05-3F43-8E83-04FD5788DFF2}"/>
              </a:ext>
            </a:extLst>
          </p:cNvPr>
          <p:cNvPicPr>
            <a:picLocks noChangeAspect="1"/>
          </p:cNvPicPr>
          <p:nvPr/>
        </p:nvPicPr>
        <p:blipFill>
          <a:blip r:embed="rId2"/>
          <a:stretch>
            <a:fillRect/>
          </a:stretch>
        </p:blipFill>
        <p:spPr>
          <a:xfrm>
            <a:off x="1108364" y="1809903"/>
            <a:ext cx="11083636" cy="3238193"/>
          </a:xfrm>
          <a:prstGeom prst="rect">
            <a:avLst/>
          </a:prstGeom>
        </p:spPr>
      </p:pic>
      <p:sp>
        <p:nvSpPr>
          <p:cNvPr id="2" name="TextBox 1">
            <a:extLst>
              <a:ext uri="{FF2B5EF4-FFF2-40B4-BE49-F238E27FC236}">
                <a16:creationId xmlns:a16="http://schemas.microsoft.com/office/drawing/2014/main" id="{41B21FBE-868F-7047-A353-79879CE5124F}"/>
              </a:ext>
            </a:extLst>
          </p:cNvPr>
          <p:cNvSpPr txBox="1"/>
          <p:nvPr/>
        </p:nvSpPr>
        <p:spPr>
          <a:xfrm>
            <a:off x="1108364" y="1032387"/>
            <a:ext cx="3355406" cy="477054"/>
          </a:xfrm>
          <a:prstGeom prst="rect">
            <a:avLst/>
          </a:prstGeom>
          <a:noFill/>
        </p:spPr>
        <p:txBody>
          <a:bodyPr wrap="none" rtlCol="0">
            <a:spAutoFit/>
          </a:bodyPr>
          <a:lstStyle/>
          <a:p>
            <a:r>
              <a:rPr lang="en-KR" sz="2500" b="1" dirty="0"/>
              <a:t>Grammarly </a:t>
            </a:r>
            <a:r>
              <a:rPr lang="ko-KR" altLang="en-US" sz="2500" b="1" dirty="0"/>
              <a:t>사용하세요</a:t>
            </a:r>
            <a:endParaRPr lang="en-KR" sz="2500" b="1" dirty="0"/>
          </a:p>
        </p:txBody>
      </p:sp>
      <p:sp>
        <p:nvSpPr>
          <p:cNvPr id="3" name="Rectangle 2">
            <a:extLst>
              <a:ext uri="{FF2B5EF4-FFF2-40B4-BE49-F238E27FC236}">
                <a16:creationId xmlns:a16="http://schemas.microsoft.com/office/drawing/2014/main" id="{A302D687-C0A0-6D4B-BAE2-D7019427F764}"/>
              </a:ext>
            </a:extLst>
          </p:cNvPr>
          <p:cNvSpPr/>
          <p:nvPr/>
        </p:nvSpPr>
        <p:spPr>
          <a:xfrm>
            <a:off x="7938367" y="5348558"/>
            <a:ext cx="3296287" cy="369332"/>
          </a:xfrm>
          <a:prstGeom prst="rect">
            <a:avLst/>
          </a:prstGeom>
        </p:spPr>
        <p:txBody>
          <a:bodyPr wrap="none">
            <a:spAutoFit/>
          </a:bodyPr>
          <a:lstStyle/>
          <a:p>
            <a:r>
              <a:rPr lang="en-KR" dirty="0">
                <a:hlinkClick r:id="rId3"/>
              </a:rPr>
              <a:t>https://youtu.be/tBz8RqvxB_M</a:t>
            </a:r>
            <a:r>
              <a:rPr lang="en-KR" dirty="0"/>
              <a:t> </a:t>
            </a:r>
          </a:p>
        </p:txBody>
      </p:sp>
    </p:spTree>
    <p:extLst>
      <p:ext uri="{BB962C8B-B14F-4D97-AF65-F5344CB8AC3E}">
        <p14:creationId xmlns:p14="http://schemas.microsoft.com/office/powerpoint/2010/main" val="388205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497A-5088-1A47-952B-DAB1B30F7432}"/>
              </a:ext>
            </a:extLst>
          </p:cNvPr>
          <p:cNvSpPr>
            <a:spLocks noGrp="1"/>
          </p:cNvSpPr>
          <p:nvPr>
            <p:ph type="title"/>
          </p:nvPr>
        </p:nvSpPr>
        <p:spPr/>
        <p:txBody>
          <a:bodyPr/>
          <a:lstStyle/>
          <a:p>
            <a:r>
              <a:rPr lang="ko-KR" altLang="en-US" dirty="0"/>
              <a:t>논문 내에서 표현 중복 줄이기</a:t>
            </a:r>
            <a:endParaRPr lang="en-KR" dirty="0"/>
          </a:p>
        </p:txBody>
      </p:sp>
      <p:sp>
        <p:nvSpPr>
          <p:cNvPr id="4" name="Rectangle 3">
            <a:extLst>
              <a:ext uri="{FF2B5EF4-FFF2-40B4-BE49-F238E27FC236}">
                <a16:creationId xmlns:a16="http://schemas.microsoft.com/office/drawing/2014/main" id="{DECD4B94-A12E-4941-9A89-82B9D7324C0F}"/>
              </a:ext>
            </a:extLst>
          </p:cNvPr>
          <p:cNvSpPr/>
          <p:nvPr/>
        </p:nvSpPr>
        <p:spPr>
          <a:xfrm>
            <a:off x="1048424" y="2179098"/>
            <a:ext cx="9826536" cy="553998"/>
          </a:xfrm>
          <a:prstGeom prst="rect">
            <a:avLst/>
          </a:prstGeom>
        </p:spPr>
        <p:txBody>
          <a:bodyPr wrap="none">
            <a:spAutoFit/>
          </a:bodyPr>
          <a:lstStyle/>
          <a:p>
            <a:r>
              <a:rPr lang="en-US" sz="3000" dirty="0"/>
              <a:t>Introduction</a:t>
            </a:r>
            <a:r>
              <a:rPr lang="ko-KR" altLang="en-US" sz="3000" dirty="0"/>
              <a:t>의 첫 문단과 </a:t>
            </a:r>
            <a:r>
              <a:rPr lang="en-US" altLang="ko-KR" sz="3000" dirty="0"/>
              <a:t>Conclusion</a:t>
            </a:r>
            <a:r>
              <a:rPr lang="ko-KR" altLang="en-US" sz="3000" dirty="0"/>
              <a:t>의 첫 문단이 같은 경우</a:t>
            </a:r>
            <a:endParaRPr lang="en-KR" sz="3000" dirty="0"/>
          </a:p>
        </p:txBody>
      </p:sp>
      <p:sp>
        <p:nvSpPr>
          <p:cNvPr id="5" name="Rectangle 4">
            <a:extLst>
              <a:ext uri="{FF2B5EF4-FFF2-40B4-BE49-F238E27FC236}">
                <a16:creationId xmlns:a16="http://schemas.microsoft.com/office/drawing/2014/main" id="{8BF8991F-DA4D-D841-90D9-493751D56B3F}"/>
              </a:ext>
            </a:extLst>
          </p:cNvPr>
          <p:cNvSpPr/>
          <p:nvPr/>
        </p:nvSpPr>
        <p:spPr>
          <a:xfrm>
            <a:off x="1048424" y="3152001"/>
            <a:ext cx="6301725" cy="553998"/>
          </a:xfrm>
          <a:prstGeom prst="rect">
            <a:avLst/>
          </a:prstGeom>
        </p:spPr>
        <p:txBody>
          <a:bodyPr wrap="none">
            <a:spAutoFit/>
          </a:bodyPr>
          <a:lstStyle/>
          <a:p>
            <a:r>
              <a:rPr lang="ko-KR" altLang="en-US" sz="3000" dirty="0"/>
              <a:t>비슷한 표현이 연달아서 나오는 경우</a:t>
            </a:r>
            <a:endParaRPr lang="en-KR" sz="3000" dirty="0"/>
          </a:p>
        </p:txBody>
      </p:sp>
    </p:spTree>
    <p:extLst>
      <p:ext uri="{BB962C8B-B14F-4D97-AF65-F5344CB8AC3E}">
        <p14:creationId xmlns:p14="http://schemas.microsoft.com/office/powerpoint/2010/main" val="19809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BA0788-6D2A-CD4F-857E-EAE928D3022A}"/>
              </a:ext>
            </a:extLst>
          </p:cNvPr>
          <p:cNvSpPr txBox="1">
            <a:spLocks/>
          </p:cNvSpPr>
          <p:nvPr/>
        </p:nvSpPr>
        <p:spPr>
          <a:xfrm>
            <a:off x="1006434" y="1917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dirty="0"/>
              <a:t>그림에 있는 문자는 모두 설명</a:t>
            </a:r>
            <a:endParaRPr lang="en-KR" dirty="0"/>
          </a:p>
        </p:txBody>
      </p:sp>
      <p:sp>
        <p:nvSpPr>
          <p:cNvPr id="6" name="Oval 5">
            <a:extLst>
              <a:ext uri="{FF2B5EF4-FFF2-40B4-BE49-F238E27FC236}">
                <a16:creationId xmlns:a16="http://schemas.microsoft.com/office/drawing/2014/main" id="{32E45552-163B-DB49-A11B-424330A819BA}"/>
              </a:ext>
            </a:extLst>
          </p:cNvPr>
          <p:cNvSpPr/>
          <p:nvPr/>
        </p:nvSpPr>
        <p:spPr>
          <a:xfrm>
            <a:off x="1904999" y="2253343"/>
            <a:ext cx="957943"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cxnSp>
        <p:nvCxnSpPr>
          <p:cNvPr id="8" name="Straight Arrow Connector 7">
            <a:extLst>
              <a:ext uri="{FF2B5EF4-FFF2-40B4-BE49-F238E27FC236}">
                <a16:creationId xmlns:a16="http://schemas.microsoft.com/office/drawing/2014/main" id="{E5C6304E-0D51-204E-BC63-6A36419B88A8}"/>
              </a:ext>
            </a:extLst>
          </p:cNvPr>
          <p:cNvCxnSpPr>
            <a:stCxn id="6" idx="6"/>
          </p:cNvCxnSpPr>
          <p:nvPr/>
        </p:nvCxnSpPr>
        <p:spPr>
          <a:xfrm>
            <a:off x="2862942" y="2748643"/>
            <a:ext cx="1371600" cy="0"/>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DCD55DFB-E4E7-E34D-B062-80F188F414BC}"/>
              </a:ext>
            </a:extLst>
          </p:cNvPr>
          <p:cNvSpPr txBox="1"/>
          <p:nvPr/>
        </p:nvSpPr>
        <p:spPr>
          <a:xfrm>
            <a:off x="3712028" y="2167040"/>
            <a:ext cx="316112" cy="369332"/>
          </a:xfrm>
          <a:prstGeom prst="rect">
            <a:avLst/>
          </a:prstGeom>
          <a:noFill/>
        </p:spPr>
        <p:txBody>
          <a:bodyPr wrap="none" rtlCol="0">
            <a:spAutoFit/>
          </a:bodyPr>
          <a:lstStyle/>
          <a:p>
            <a:r>
              <a:rPr lang="en-KR" dirty="0"/>
              <a:t>V</a:t>
            </a:r>
          </a:p>
        </p:txBody>
      </p:sp>
      <p:sp>
        <p:nvSpPr>
          <p:cNvPr id="11" name="Rectangle 10">
            <a:extLst>
              <a:ext uri="{FF2B5EF4-FFF2-40B4-BE49-F238E27FC236}">
                <a16:creationId xmlns:a16="http://schemas.microsoft.com/office/drawing/2014/main" id="{02920D3A-715C-D44A-9FD7-FABF8DA5C2BC}"/>
              </a:ext>
            </a:extLst>
          </p:cNvPr>
          <p:cNvSpPr/>
          <p:nvPr/>
        </p:nvSpPr>
        <p:spPr>
          <a:xfrm>
            <a:off x="2108572" y="4255129"/>
            <a:ext cx="2246962" cy="369332"/>
          </a:xfrm>
          <a:prstGeom prst="rect">
            <a:avLst/>
          </a:prstGeom>
        </p:spPr>
        <p:txBody>
          <a:bodyPr wrap="none">
            <a:spAutoFit/>
          </a:bodyPr>
          <a:lstStyle/>
          <a:p>
            <a:r>
              <a:rPr lang="en-KR" dirty="0"/>
              <a:t>Red arrow indicates …</a:t>
            </a:r>
          </a:p>
        </p:txBody>
      </p:sp>
      <p:sp>
        <p:nvSpPr>
          <p:cNvPr id="12" name="Rectangle 11">
            <a:extLst>
              <a:ext uri="{FF2B5EF4-FFF2-40B4-BE49-F238E27FC236}">
                <a16:creationId xmlns:a16="http://schemas.microsoft.com/office/drawing/2014/main" id="{144987C5-59FD-D249-9817-0D975C4E404D}"/>
              </a:ext>
            </a:extLst>
          </p:cNvPr>
          <p:cNvSpPr/>
          <p:nvPr/>
        </p:nvSpPr>
        <p:spPr>
          <a:xfrm>
            <a:off x="2108572" y="4771014"/>
            <a:ext cx="1367554" cy="369332"/>
          </a:xfrm>
          <a:prstGeom prst="rect">
            <a:avLst/>
          </a:prstGeom>
        </p:spPr>
        <p:txBody>
          <a:bodyPr wrap="none">
            <a:spAutoFit/>
          </a:bodyPr>
          <a:lstStyle/>
          <a:p>
            <a:r>
              <a:rPr lang="en-US" dirty="0">
                <a:highlight>
                  <a:srgbClr val="FFFF00"/>
                </a:highlight>
              </a:rPr>
              <a:t>V represents</a:t>
            </a:r>
            <a:endParaRPr lang="en-KR" dirty="0">
              <a:highlight>
                <a:srgbClr val="FFFF00"/>
              </a:highlight>
            </a:endParaRPr>
          </a:p>
        </p:txBody>
      </p:sp>
      <p:sp>
        <p:nvSpPr>
          <p:cNvPr id="13" name="Rectangle 12">
            <a:extLst>
              <a:ext uri="{FF2B5EF4-FFF2-40B4-BE49-F238E27FC236}">
                <a16:creationId xmlns:a16="http://schemas.microsoft.com/office/drawing/2014/main" id="{2321489D-4CA9-A441-B526-87807AE27C28}"/>
              </a:ext>
            </a:extLst>
          </p:cNvPr>
          <p:cNvSpPr/>
          <p:nvPr/>
        </p:nvSpPr>
        <p:spPr>
          <a:xfrm>
            <a:off x="2108572" y="3759829"/>
            <a:ext cx="1971245" cy="369332"/>
          </a:xfrm>
          <a:prstGeom prst="rect">
            <a:avLst/>
          </a:prstGeom>
        </p:spPr>
        <p:txBody>
          <a:bodyPr wrap="none">
            <a:spAutoFit/>
          </a:bodyPr>
          <a:lstStyle/>
          <a:p>
            <a:r>
              <a:rPr lang="en-US" dirty="0"/>
              <a:t>Simple explanation</a:t>
            </a:r>
            <a:endParaRPr lang="en-KR" dirty="0"/>
          </a:p>
        </p:txBody>
      </p:sp>
      <p:sp>
        <p:nvSpPr>
          <p:cNvPr id="14" name="Title 1">
            <a:extLst>
              <a:ext uri="{FF2B5EF4-FFF2-40B4-BE49-F238E27FC236}">
                <a16:creationId xmlns:a16="http://schemas.microsoft.com/office/drawing/2014/main" id="{E4F400EA-DECB-9540-B058-86BF4425BF80}"/>
              </a:ext>
            </a:extLst>
          </p:cNvPr>
          <p:cNvSpPr>
            <a:spLocks noGrp="1"/>
          </p:cNvSpPr>
          <p:nvPr>
            <p:ph type="title"/>
          </p:nvPr>
        </p:nvSpPr>
        <p:spPr>
          <a:xfrm>
            <a:off x="5564585" y="4624461"/>
            <a:ext cx="6302581" cy="1485900"/>
          </a:xfrm>
        </p:spPr>
        <p:txBody>
          <a:bodyPr>
            <a:normAutofit/>
          </a:bodyPr>
          <a:lstStyle/>
          <a:p>
            <a:r>
              <a:rPr lang="ko-KR" altLang="en-US" sz="3000" dirty="0"/>
              <a:t>또한</a:t>
            </a:r>
            <a:r>
              <a:rPr lang="en-US" altLang="ko-KR" sz="3000" dirty="0"/>
              <a:t>,</a:t>
            </a:r>
            <a:r>
              <a:rPr lang="ko-KR" altLang="en-US" sz="3000" dirty="0"/>
              <a:t> 논문에서 </a:t>
            </a:r>
            <a:r>
              <a:rPr lang="en-US" altLang="ko-KR" sz="3000" dirty="0"/>
              <a:t>Figure/Table</a:t>
            </a:r>
            <a:r>
              <a:rPr lang="ko-KR" altLang="en-US" sz="3000" dirty="0"/>
              <a:t> 언급</a:t>
            </a:r>
            <a:endParaRPr lang="en-KR" sz="3000" dirty="0"/>
          </a:p>
        </p:txBody>
      </p:sp>
    </p:spTree>
    <p:extLst>
      <p:ext uri="{BB962C8B-B14F-4D97-AF65-F5344CB8AC3E}">
        <p14:creationId xmlns:p14="http://schemas.microsoft.com/office/powerpoint/2010/main" val="214300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2E4C-2A70-9D4D-A676-86662430488A}"/>
              </a:ext>
            </a:extLst>
          </p:cNvPr>
          <p:cNvSpPr>
            <a:spLocks noGrp="1"/>
          </p:cNvSpPr>
          <p:nvPr>
            <p:ph type="title"/>
          </p:nvPr>
        </p:nvSpPr>
        <p:spPr/>
        <p:txBody>
          <a:bodyPr/>
          <a:lstStyle/>
          <a:p>
            <a:r>
              <a:rPr lang="ko-KR" altLang="en-US" dirty="0"/>
              <a:t>논문의 종류</a:t>
            </a:r>
            <a:endParaRPr lang="en-KR" dirty="0"/>
          </a:p>
        </p:txBody>
      </p:sp>
      <p:sp>
        <p:nvSpPr>
          <p:cNvPr id="3" name="Content Placeholder 2">
            <a:extLst>
              <a:ext uri="{FF2B5EF4-FFF2-40B4-BE49-F238E27FC236}">
                <a16:creationId xmlns:a16="http://schemas.microsoft.com/office/drawing/2014/main" id="{3466521A-03B9-2B4B-80E3-3251FF8DD1E8}"/>
              </a:ext>
            </a:extLst>
          </p:cNvPr>
          <p:cNvSpPr>
            <a:spLocks noGrp="1"/>
          </p:cNvSpPr>
          <p:nvPr>
            <p:ph idx="1"/>
          </p:nvPr>
        </p:nvSpPr>
        <p:spPr/>
        <p:txBody>
          <a:bodyPr/>
          <a:lstStyle/>
          <a:p>
            <a:pPr>
              <a:lnSpc>
                <a:spcPct val="150000"/>
              </a:lnSpc>
            </a:pPr>
            <a:r>
              <a:rPr lang="ko-KR" altLang="en-US" b="1" dirty="0"/>
              <a:t>학술지 논문</a:t>
            </a:r>
            <a:r>
              <a:rPr lang="en-US" altLang="ko-KR" b="1" dirty="0"/>
              <a:t> journal article, letter, etc.</a:t>
            </a:r>
          </a:p>
          <a:p>
            <a:pPr>
              <a:lnSpc>
                <a:spcPct val="150000"/>
              </a:lnSpc>
            </a:pPr>
            <a:endParaRPr lang="en-US" altLang="ko-KR" dirty="0"/>
          </a:p>
          <a:p>
            <a:pPr>
              <a:lnSpc>
                <a:spcPct val="150000"/>
              </a:lnSpc>
            </a:pPr>
            <a:r>
              <a:rPr lang="ko-KR" altLang="en-US" dirty="0" err="1"/>
              <a:t>프로시딩</a:t>
            </a:r>
            <a:r>
              <a:rPr lang="en-US" altLang="ko-KR" dirty="0"/>
              <a:t>(</a:t>
            </a:r>
            <a:r>
              <a:rPr lang="en-US" dirty="0"/>
              <a:t>Proceedings)</a:t>
            </a:r>
            <a:r>
              <a:rPr lang="ko-KR" altLang="en-US" dirty="0"/>
              <a:t> </a:t>
            </a:r>
            <a:br>
              <a:rPr lang="en-US" altLang="ko-KR" dirty="0"/>
            </a:br>
            <a:r>
              <a:rPr lang="ko-KR" altLang="en-US" dirty="0"/>
              <a:t>학회 발표 내용 책자 형태로 발간</a:t>
            </a:r>
            <a:endParaRPr lang="en-US" altLang="ko-KR" dirty="0"/>
          </a:p>
          <a:p>
            <a:pPr>
              <a:lnSpc>
                <a:spcPct val="150000"/>
              </a:lnSpc>
            </a:pPr>
            <a:endParaRPr lang="en-US" altLang="ko-KR" dirty="0"/>
          </a:p>
          <a:p>
            <a:pPr>
              <a:lnSpc>
                <a:spcPct val="150000"/>
              </a:lnSpc>
            </a:pPr>
            <a:r>
              <a:rPr lang="ko-KR" altLang="en-US" dirty="0"/>
              <a:t>학위 논문</a:t>
            </a:r>
            <a:r>
              <a:rPr lang="en-US" altLang="ko-KR" dirty="0"/>
              <a:t> thesis or dissertation</a:t>
            </a:r>
            <a:endParaRPr lang="en-KR" dirty="0"/>
          </a:p>
        </p:txBody>
      </p:sp>
      <p:pic>
        <p:nvPicPr>
          <p:cNvPr id="4" name="Picture 3">
            <a:extLst>
              <a:ext uri="{FF2B5EF4-FFF2-40B4-BE49-F238E27FC236}">
                <a16:creationId xmlns:a16="http://schemas.microsoft.com/office/drawing/2014/main" id="{1AF41145-A771-9547-BBE8-2B94743E58BF}"/>
              </a:ext>
            </a:extLst>
          </p:cNvPr>
          <p:cNvPicPr>
            <a:picLocks noChangeAspect="1"/>
          </p:cNvPicPr>
          <p:nvPr/>
        </p:nvPicPr>
        <p:blipFill>
          <a:blip r:embed="rId2"/>
          <a:stretch>
            <a:fillRect/>
          </a:stretch>
        </p:blipFill>
        <p:spPr>
          <a:xfrm>
            <a:off x="6334432" y="3603199"/>
            <a:ext cx="5090495" cy="734711"/>
          </a:xfrm>
          <a:prstGeom prst="rect">
            <a:avLst/>
          </a:prstGeom>
        </p:spPr>
      </p:pic>
      <p:pic>
        <p:nvPicPr>
          <p:cNvPr id="5" name="Picture 4">
            <a:extLst>
              <a:ext uri="{FF2B5EF4-FFF2-40B4-BE49-F238E27FC236}">
                <a16:creationId xmlns:a16="http://schemas.microsoft.com/office/drawing/2014/main" id="{5A6676EA-18D5-2045-A547-6A6556269AE0}"/>
              </a:ext>
            </a:extLst>
          </p:cNvPr>
          <p:cNvPicPr>
            <a:picLocks noChangeAspect="1"/>
          </p:cNvPicPr>
          <p:nvPr/>
        </p:nvPicPr>
        <p:blipFill>
          <a:blip r:embed="rId3"/>
          <a:stretch>
            <a:fillRect/>
          </a:stretch>
        </p:blipFill>
        <p:spPr>
          <a:xfrm>
            <a:off x="6334432" y="5779650"/>
            <a:ext cx="3746500" cy="660400"/>
          </a:xfrm>
          <a:prstGeom prst="rect">
            <a:avLst/>
          </a:prstGeom>
        </p:spPr>
      </p:pic>
      <p:pic>
        <p:nvPicPr>
          <p:cNvPr id="6" name="Picture 5">
            <a:extLst>
              <a:ext uri="{FF2B5EF4-FFF2-40B4-BE49-F238E27FC236}">
                <a16:creationId xmlns:a16="http://schemas.microsoft.com/office/drawing/2014/main" id="{3509654F-E84B-794C-9845-8D0693878763}"/>
              </a:ext>
            </a:extLst>
          </p:cNvPr>
          <p:cNvPicPr>
            <a:picLocks noChangeAspect="1"/>
          </p:cNvPicPr>
          <p:nvPr/>
        </p:nvPicPr>
        <p:blipFill>
          <a:blip r:embed="rId4"/>
          <a:stretch>
            <a:fillRect/>
          </a:stretch>
        </p:blipFill>
        <p:spPr>
          <a:xfrm>
            <a:off x="6334432" y="5119250"/>
            <a:ext cx="3378200" cy="571500"/>
          </a:xfrm>
          <a:prstGeom prst="rect">
            <a:avLst/>
          </a:prstGeom>
        </p:spPr>
      </p:pic>
      <p:pic>
        <p:nvPicPr>
          <p:cNvPr id="7" name="Picture 6">
            <a:extLst>
              <a:ext uri="{FF2B5EF4-FFF2-40B4-BE49-F238E27FC236}">
                <a16:creationId xmlns:a16="http://schemas.microsoft.com/office/drawing/2014/main" id="{70AFC7EB-543B-A745-A477-A2739D715183}"/>
              </a:ext>
            </a:extLst>
          </p:cNvPr>
          <p:cNvPicPr>
            <a:picLocks noChangeAspect="1"/>
          </p:cNvPicPr>
          <p:nvPr/>
        </p:nvPicPr>
        <p:blipFill>
          <a:blip r:embed="rId5"/>
          <a:stretch>
            <a:fillRect/>
          </a:stretch>
        </p:blipFill>
        <p:spPr>
          <a:xfrm>
            <a:off x="6334432" y="2260600"/>
            <a:ext cx="2504821" cy="829818"/>
          </a:xfrm>
          <a:prstGeom prst="rect">
            <a:avLst/>
          </a:prstGeom>
        </p:spPr>
      </p:pic>
    </p:spTree>
    <p:extLst>
      <p:ext uri="{BB962C8B-B14F-4D97-AF65-F5344CB8AC3E}">
        <p14:creationId xmlns:p14="http://schemas.microsoft.com/office/powerpoint/2010/main" val="350762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CBDE8E-5062-4645-8E6C-DB30E1A1BF6C}"/>
              </a:ext>
            </a:extLst>
          </p:cNvPr>
          <p:cNvSpPr txBox="1">
            <a:spLocks/>
          </p:cNvSpPr>
          <p:nvPr/>
        </p:nvSpPr>
        <p:spPr>
          <a:xfrm>
            <a:off x="1075707" y="2046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dirty="0"/>
              <a:t>그림 설명할 때 마지막에 점 찍기</a:t>
            </a:r>
            <a:endParaRPr lang="en-KR" dirty="0"/>
          </a:p>
        </p:txBody>
      </p:sp>
      <p:sp>
        <p:nvSpPr>
          <p:cNvPr id="2" name="Rectangle 1">
            <a:extLst>
              <a:ext uri="{FF2B5EF4-FFF2-40B4-BE49-F238E27FC236}">
                <a16:creationId xmlns:a16="http://schemas.microsoft.com/office/drawing/2014/main" id="{94D0A02E-5DD4-494C-8DEB-ADAD208FBC66}"/>
              </a:ext>
            </a:extLst>
          </p:cNvPr>
          <p:cNvSpPr/>
          <p:nvPr/>
        </p:nvSpPr>
        <p:spPr>
          <a:xfrm>
            <a:off x="3592287" y="1888671"/>
            <a:ext cx="4321628" cy="308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0" name="Rectangle 9">
            <a:extLst>
              <a:ext uri="{FF2B5EF4-FFF2-40B4-BE49-F238E27FC236}">
                <a16:creationId xmlns:a16="http://schemas.microsoft.com/office/drawing/2014/main" id="{2C12D8C3-BE22-684E-B8CA-7211B54633F0}"/>
              </a:ext>
            </a:extLst>
          </p:cNvPr>
          <p:cNvSpPr/>
          <p:nvPr/>
        </p:nvSpPr>
        <p:spPr>
          <a:xfrm>
            <a:off x="3592287" y="5327762"/>
            <a:ext cx="4210383" cy="553998"/>
          </a:xfrm>
          <a:prstGeom prst="rect">
            <a:avLst/>
          </a:prstGeom>
        </p:spPr>
        <p:txBody>
          <a:bodyPr wrap="none">
            <a:spAutoFit/>
          </a:bodyPr>
          <a:lstStyle/>
          <a:p>
            <a:r>
              <a:rPr lang="en-US" sz="3000" dirty="0"/>
              <a:t>Figure 1. blah blah blah</a:t>
            </a:r>
            <a:r>
              <a:rPr lang="en-US" sz="3000" dirty="0">
                <a:solidFill>
                  <a:srgbClr val="FF0000"/>
                </a:solidFill>
              </a:rPr>
              <a:t>.</a:t>
            </a:r>
            <a:r>
              <a:rPr lang="en-US" sz="3000" dirty="0"/>
              <a:t> </a:t>
            </a:r>
            <a:endParaRPr lang="en-KR" sz="3000" dirty="0"/>
          </a:p>
        </p:txBody>
      </p:sp>
    </p:spTree>
    <p:extLst>
      <p:ext uri="{BB962C8B-B14F-4D97-AF65-F5344CB8AC3E}">
        <p14:creationId xmlns:p14="http://schemas.microsoft.com/office/powerpoint/2010/main" val="188107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학위 논문의 경우</a:t>
            </a:r>
            <a:r>
              <a:rPr lang="en-US" altLang="ko-KR" dirty="0"/>
              <a:t>,</a:t>
            </a:r>
            <a:r>
              <a:rPr lang="ko-KR" altLang="en-US" dirty="0"/>
              <a:t> 장</a:t>
            </a:r>
            <a:r>
              <a:rPr lang="en-US" altLang="ko-KR" dirty="0"/>
              <a:t>/</a:t>
            </a:r>
            <a:r>
              <a:rPr lang="ko-KR" altLang="en-US" dirty="0"/>
              <a:t>절 번호</a:t>
            </a:r>
            <a:endParaRPr lang="en-KR" dirty="0"/>
          </a:p>
        </p:txBody>
      </p:sp>
      <p:sp>
        <p:nvSpPr>
          <p:cNvPr id="5" name="Rectangle 4">
            <a:extLst>
              <a:ext uri="{FF2B5EF4-FFF2-40B4-BE49-F238E27FC236}">
                <a16:creationId xmlns:a16="http://schemas.microsoft.com/office/drawing/2014/main" id="{4B2FCEE9-95B8-A845-8699-3E31E1E7064E}"/>
              </a:ext>
            </a:extLst>
          </p:cNvPr>
          <p:cNvSpPr/>
          <p:nvPr/>
        </p:nvSpPr>
        <p:spPr>
          <a:xfrm>
            <a:off x="3388852" y="2440355"/>
            <a:ext cx="760144" cy="1477328"/>
          </a:xfrm>
          <a:prstGeom prst="rect">
            <a:avLst/>
          </a:prstGeom>
        </p:spPr>
        <p:txBody>
          <a:bodyPr wrap="none">
            <a:spAutoFit/>
          </a:bodyPr>
          <a:lstStyle/>
          <a:p>
            <a:r>
              <a:rPr lang="en-US" altLang="ko-KR" sz="3000" dirty="0">
                <a:highlight>
                  <a:srgbClr val="FFFF00"/>
                </a:highlight>
              </a:rPr>
              <a:t>5.8</a:t>
            </a:r>
            <a:r>
              <a:rPr lang="ko-KR" altLang="en-US" sz="3000" dirty="0">
                <a:highlight>
                  <a:srgbClr val="FFFF00"/>
                </a:highlight>
              </a:rPr>
              <a:t> </a:t>
            </a:r>
            <a:endParaRPr lang="en-US" altLang="ko-KR" sz="3000" dirty="0">
              <a:highlight>
                <a:srgbClr val="FFFF00"/>
              </a:highlight>
            </a:endParaRPr>
          </a:p>
          <a:p>
            <a:r>
              <a:rPr lang="en-US" altLang="ko-KR" sz="3000" dirty="0">
                <a:highlight>
                  <a:srgbClr val="FFFF00"/>
                </a:highlight>
              </a:rPr>
              <a:t>…</a:t>
            </a:r>
            <a:endParaRPr lang="en-US" sz="3000" dirty="0">
              <a:highlight>
                <a:srgbClr val="FFFF00"/>
              </a:highlight>
            </a:endParaRPr>
          </a:p>
          <a:p>
            <a:r>
              <a:rPr lang="en-US" altLang="ko-KR" sz="3000" dirty="0">
                <a:highlight>
                  <a:srgbClr val="FFFF00"/>
                </a:highlight>
              </a:rPr>
              <a:t>5.9</a:t>
            </a:r>
            <a:endParaRPr lang="en-KR" sz="3000" dirty="0">
              <a:highlight>
                <a:srgbClr val="FFFF00"/>
              </a:highlight>
            </a:endParaRPr>
          </a:p>
        </p:txBody>
      </p:sp>
      <p:sp>
        <p:nvSpPr>
          <p:cNvPr id="6" name="Rectangle 5">
            <a:extLst>
              <a:ext uri="{FF2B5EF4-FFF2-40B4-BE49-F238E27FC236}">
                <a16:creationId xmlns:a16="http://schemas.microsoft.com/office/drawing/2014/main" id="{33AFA084-0A8F-A741-9C5E-E702547C7C78}"/>
              </a:ext>
            </a:extLst>
          </p:cNvPr>
          <p:cNvSpPr/>
          <p:nvPr/>
        </p:nvSpPr>
        <p:spPr>
          <a:xfrm>
            <a:off x="6545709" y="2440355"/>
            <a:ext cx="760144" cy="1477328"/>
          </a:xfrm>
          <a:prstGeom prst="rect">
            <a:avLst/>
          </a:prstGeom>
        </p:spPr>
        <p:txBody>
          <a:bodyPr wrap="none">
            <a:spAutoFit/>
          </a:bodyPr>
          <a:lstStyle/>
          <a:p>
            <a:r>
              <a:rPr lang="en-US" altLang="ko-KR" sz="3000" dirty="0"/>
              <a:t>5.8</a:t>
            </a:r>
            <a:r>
              <a:rPr lang="ko-KR" altLang="en-US" sz="3000" dirty="0"/>
              <a:t> </a:t>
            </a:r>
            <a:endParaRPr lang="en-US" altLang="ko-KR" sz="3000" dirty="0"/>
          </a:p>
          <a:p>
            <a:r>
              <a:rPr lang="en-US" altLang="ko-KR" sz="3000" dirty="0"/>
              <a:t>…</a:t>
            </a:r>
            <a:endParaRPr lang="en-US" sz="3000" dirty="0"/>
          </a:p>
          <a:p>
            <a:r>
              <a:rPr lang="en-US" altLang="ko-KR" sz="3000" dirty="0"/>
              <a:t>6.9</a:t>
            </a:r>
            <a:endParaRPr lang="en-KR" sz="3000" dirty="0"/>
          </a:p>
        </p:txBody>
      </p:sp>
    </p:spTree>
    <p:extLst>
      <p:ext uri="{BB962C8B-B14F-4D97-AF65-F5344CB8AC3E}">
        <p14:creationId xmlns:p14="http://schemas.microsoft.com/office/powerpoint/2010/main" val="19551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AC99-B12A-184B-9A76-60B1E4502C11}"/>
              </a:ext>
            </a:extLst>
          </p:cNvPr>
          <p:cNvSpPr>
            <a:spLocks noGrp="1"/>
          </p:cNvSpPr>
          <p:nvPr>
            <p:ph type="title"/>
          </p:nvPr>
        </p:nvSpPr>
        <p:spPr/>
        <p:txBody>
          <a:bodyPr/>
          <a:lstStyle/>
          <a:p>
            <a:r>
              <a:rPr lang="ko-KR" altLang="en-US" dirty="0"/>
              <a:t>화학식을 쓸 때 숫자는 아래 첨자</a:t>
            </a:r>
            <a:endParaRPr lang="en-KR" dirty="0"/>
          </a:p>
        </p:txBody>
      </p:sp>
      <p:sp>
        <p:nvSpPr>
          <p:cNvPr id="6" name="Rectangle 5">
            <a:extLst>
              <a:ext uri="{FF2B5EF4-FFF2-40B4-BE49-F238E27FC236}">
                <a16:creationId xmlns:a16="http://schemas.microsoft.com/office/drawing/2014/main" id="{9EF418E2-42A4-7D42-B378-00F4589252E2}"/>
              </a:ext>
            </a:extLst>
          </p:cNvPr>
          <p:cNvSpPr/>
          <p:nvPr/>
        </p:nvSpPr>
        <p:spPr>
          <a:xfrm>
            <a:off x="1845903" y="2068677"/>
            <a:ext cx="2596545" cy="707886"/>
          </a:xfrm>
          <a:prstGeom prst="rect">
            <a:avLst/>
          </a:prstGeom>
        </p:spPr>
        <p:txBody>
          <a:bodyPr wrap="none">
            <a:spAutoFit/>
          </a:bodyPr>
          <a:lstStyle/>
          <a:p>
            <a:r>
              <a:rPr lang="en-US" sz="4000" dirty="0"/>
              <a:t>H2O vs </a:t>
            </a:r>
            <a:r>
              <a:rPr lang="en-US" sz="4000" dirty="0">
                <a:highlight>
                  <a:srgbClr val="FFFF00"/>
                </a:highlight>
              </a:rPr>
              <a:t>H</a:t>
            </a:r>
            <a:r>
              <a:rPr lang="en-US" sz="4000" baseline="-25000" dirty="0">
                <a:highlight>
                  <a:srgbClr val="FFFF00"/>
                </a:highlight>
              </a:rPr>
              <a:t>2</a:t>
            </a:r>
            <a:r>
              <a:rPr lang="en-US" sz="4000" dirty="0">
                <a:highlight>
                  <a:srgbClr val="FFFF00"/>
                </a:highlight>
              </a:rPr>
              <a:t>O</a:t>
            </a:r>
            <a:endParaRPr lang="en-KR" sz="4000" dirty="0">
              <a:highlight>
                <a:srgbClr val="FFFF00"/>
              </a:highlight>
            </a:endParaRPr>
          </a:p>
        </p:txBody>
      </p:sp>
      <p:sp>
        <p:nvSpPr>
          <p:cNvPr id="7" name="Rectangle 6">
            <a:extLst>
              <a:ext uri="{FF2B5EF4-FFF2-40B4-BE49-F238E27FC236}">
                <a16:creationId xmlns:a16="http://schemas.microsoft.com/office/drawing/2014/main" id="{7F560D73-B9A8-734B-94A6-05A6E3D074BD}"/>
              </a:ext>
            </a:extLst>
          </p:cNvPr>
          <p:cNvSpPr/>
          <p:nvPr/>
        </p:nvSpPr>
        <p:spPr>
          <a:xfrm>
            <a:off x="1845903" y="2983077"/>
            <a:ext cx="5959645" cy="707886"/>
          </a:xfrm>
          <a:prstGeom prst="rect">
            <a:avLst/>
          </a:prstGeom>
        </p:spPr>
        <p:txBody>
          <a:bodyPr wrap="none">
            <a:spAutoFit/>
          </a:bodyPr>
          <a:lstStyle/>
          <a:p>
            <a:r>
              <a:rPr lang="en-US" sz="4000" dirty="0"/>
              <a:t>CH3NH3PbI3 vs </a:t>
            </a:r>
            <a:r>
              <a:rPr lang="en-US" sz="4000" dirty="0">
                <a:highlight>
                  <a:srgbClr val="FFFF00"/>
                </a:highlight>
              </a:rPr>
              <a:t>CH</a:t>
            </a:r>
            <a:r>
              <a:rPr lang="en-US" sz="4000" baseline="-25000" dirty="0">
                <a:highlight>
                  <a:srgbClr val="FFFF00"/>
                </a:highlight>
              </a:rPr>
              <a:t>3</a:t>
            </a:r>
            <a:r>
              <a:rPr lang="en-US" sz="4000" dirty="0">
                <a:highlight>
                  <a:srgbClr val="FFFF00"/>
                </a:highlight>
              </a:rPr>
              <a:t>NH</a:t>
            </a:r>
            <a:r>
              <a:rPr lang="en-US" sz="4000" baseline="-25000" dirty="0">
                <a:highlight>
                  <a:srgbClr val="FFFF00"/>
                </a:highlight>
              </a:rPr>
              <a:t>3</a:t>
            </a:r>
            <a:r>
              <a:rPr lang="en-US" sz="4000" dirty="0">
                <a:highlight>
                  <a:srgbClr val="FFFF00"/>
                </a:highlight>
              </a:rPr>
              <a:t>PbI</a:t>
            </a:r>
            <a:r>
              <a:rPr lang="en-US" sz="4000" baseline="-25000" dirty="0">
                <a:highlight>
                  <a:srgbClr val="FFFF00"/>
                </a:highlight>
              </a:rPr>
              <a:t>3</a:t>
            </a:r>
            <a:endParaRPr lang="en-KR" sz="4000" baseline="-25000" dirty="0">
              <a:highlight>
                <a:srgbClr val="FFFF00"/>
              </a:highlight>
            </a:endParaRPr>
          </a:p>
        </p:txBody>
      </p:sp>
    </p:spTree>
    <p:extLst>
      <p:ext uri="{BB962C8B-B14F-4D97-AF65-F5344CB8AC3E}">
        <p14:creationId xmlns:p14="http://schemas.microsoft.com/office/powerpoint/2010/main" val="41808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A184-0D33-234F-82B2-1FC6790858F4}"/>
              </a:ext>
            </a:extLst>
          </p:cNvPr>
          <p:cNvSpPr>
            <a:spLocks noGrp="1"/>
          </p:cNvSpPr>
          <p:nvPr>
            <p:ph type="title"/>
          </p:nvPr>
        </p:nvSpPr>
        <p:spPr/>
        <p:txBody>
          <a:bodyPr/>
          <a:lstStyle/>
          <a:p>
            <a:r>
              <a:rPr lang="ko-KR" altLang="en-US" dirty="0"/>
              <a:t>원자 구조 예쁘게 그리기</a:t>
            </a:r>
            <a:endParaRPr lang="en-KR" dirty="0"/>
          </a:p>
        </p:txBody>
      </p:sp>
      <p:sp>
        <p:nvSpPr>
          <p:cNvPr id="4" name="Rectangle 3">
            <a:extLst>
              <a:ext uri="{FF2B5EF4-FFF2-40B4-BE49-F238E27FC236}">
                <a16:creationId xmlns:a16="http://schemas.microsoft.com/office/drawing/2014/main" id="{94D6E7C9-D44D-7E49-8BDA-961F4561FD78}"/>
              </a:ext>
            </a:extLst>
          </p:cNvPr>
          <p:cNvSpPr/>
          <p:nvPr/>
        </p:nvSpPr>
        <p:spPr>
          <a:xfrm>
            <a:off x="2165418" y="5544076"/>
            <a:ext cx="2488758" cy="369332"/>
          </a:xfrm>
          <a:prstGeom prst="rect">
            <a:avLst/>
          </a:prstGeom>
        </p:spPr>
        <p:txBody>
          <a:bodyPr wrap="none">
            <a:spAutoFit/>
          </a:bodyPr>
          <a:lstStyle/>
          <a:p>
            <a:r>
              <a:rPr lang="en-US" dirty="0">
                <a:latin typeface="Roboto"/>
              </a:rPr>
              <a:t>VESTA </a:t>
            </a:r>
            <a:r>
              <a:rPr lang="ko-KR" altLang="en-US" dirty="0">
                <a:latin typeface="Roboto"/>
              </a:rPr>
              <a:t>기본 사용 방법</a:t>
            </a:r>
            <a:endParaRPr lang="ko-KR" altLang="en-US" b="0" i="0" dirty="0">
              <a:effectLst/>
              <a:latin typeface="Roboto"/>
            </a:endParaRPr>
          </a:p>
        </p:txBody>
      </p:sp>
      <p:pic>
        <p:nvPicPr>
          <p:cNvPr id="5" name="Picture 4">
            <a:extLst>
              <a:ext uri="{FF2B5EF4-FFF2-40B4-BE49-F238E27FC236}">
                <a16:creationId xmlns:a16="http://schemas.microsoft.com/office/drawing/2014/main" id="{69E14F25-8F3D-2F49-98C0-8D01B33F3E9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19200" y="1731206"/>
            <a:ext cx="4847765" cy="3519237"/>
          </a:xfrm>
          <a:prstGeom prst="rect">
            <a:avLst/>
          </a:prstGeom>
        </p:spPr>
      </p:pic>
      <p:sp>
        <p:nvSpPr>
          <p:cNvPr id="6" name="Rectangle 5">
            <a:extLst>
              <a:ext uri="{FF2B5EF4-FFF2-40B4-BE49-F238E27FC236}">
                <a16:creationId xmlns:a16="http://schemas.microsoft.com/office/drawing/2014/main" id="{535CE6CF-8D4F-2B4E-96EC-D7FD6010D325}"/>
              </a:ext>
            </a:extLst>
          </p:cNvPr>
          <p:cNvSpPr/>
          <p:nvPr/>
        </p:nvSpPr>
        <p:spPr>
          <a:xfrm>
            <a:off x="1772201" y="6008249"/>
            <a:ext cx="3275192" cy="369332"/>
          </a:xfrm>
          <a:prstGeom prst="rect">
            <a:avLst/>
          </a:prstGeom>
        </p:spPr>
        <p:txBody>
          <a:bodyPr wrap="none">
            <a:spAutoFit/>
          </a:bodyPr>
          <a:lstStyle/>
          <a:p>
            <a:r>
              <a:rPr lang="en-KR" dirty="0">
                <a:hlinkClick r:id="rId3"/>
              </a:rPr>
              <a:t>https://youtu.be/ndYuFgGda_c</a:t>
            </a:r>
            <a:r>
              <a:rPr lang="en-KR" dirty="0"/>
              <a:t> </a:t>
            </a:r>
          </a:p>
        </p:txBody>
      </p:sp>
      <p:pic>
        <p:nvPicPr>
          <p:cNvPr id="7" name="Picture 6">
            <a:extLst>
              <a:ext uri="{FF2B5EF4-FFF2-40B4-BE49-F238E27FC236}">
                <a16:creationId xmlns:a16="http://schemas.microsoft.com/office/drawing/2014/main" id="{1E760E83-0C9C-C74E-8F23-6345E1341671}"/>
              </a:ext>
            </a:extLst>
          </p:cNvPr>
          <p:cNvPicPr>
            <a:picLocks noChangeAspect="1"/>
          </p:cNvPicPr>
          <p:nvPr/>
        </p:nvPicPr>
        <p:blipFill>
          <a:blip r:embed="rId4"/>
          <a:stretch>
            <a:fillRect/>
          </a:stretch>
        </p:blipFill>
        <p:spPr>
          <a:xfrm>
            <a:off x="6219365" y="1868152"/>
            <a:ext cx="5643815" cy="3121695"/>
          </a:xfrm>
          <a:prstGeom prst="rect">
            <a:avLst/>
          </a:prstGeom>
        </p:spPr>
      </p:pic>
      <p:sp>
        <p:nvSpPr>
          <p:cNvPr id="8" name="Rectangle 7">
            <a:extLst>
              <a:ext uri="{FF2B5EF4-FFF2-40B4-BE49-F238E27FC236}">
                <a16:creationId xmlns:a16="http://schemas.microsoft.com/office/drawing/2014/main" id="{1A96FC5D-2696-094A-9CC1-5BFD45B03FCC}"/>
              </a:ext>
            </a:extLst>
          </p:cNvPr>
          <p:cNvSpPr/>
          <p:nvPr/>
        </p:nvSpPr>
        <p:spPr>
          <a:xfrm>
            <a:off x="6696623" y="5913408"/>
            <a:ext cx="4659802" cy="369332"/>
          </a:xfrm>
          <a:prstGeom prst="rect">
            <a:avLst/>
          </a:prstGeom>
        </p:spPr>
        <p:txBody>
          <a:bodyPr wrap="none">
            <a:spAutoFit/>
          </a:bodyPr>
          <a:lstStyle/>
          <a:p>
            <a:r>
              <a:rPr lang="en-KR" dirty="0">
                <a:hlinkClick r:id="rId5"/>
              </a:rPr>
              <a:t>http://rruff.geo.arizona.edu/AMS/amcsd.php</a:t>
            </a:r>
            <a:r>
              <a:rPr lang="en-KR" dirty="0"/>
              <a:t> </a:t>
            </a:r>
          </a:p>
        </p:txBody>
      </p:sp>
      <p:sp>
        <p:nvSpPr>
          <p:cNvPr id="9" name="Rectangle 8">
            <a:extLst>
              <a:ext uri="{FF2B5EF4-FFF2-40B4-BE49-F238E27FC236}">
                <a16:creationId xmlns:a16="http://schemas.microsoft.com/office/drawing/2014/main" id="{2610ED75-1BDE-F747-BBC5-5965CEF701A5}"/>
              </a:ext>
            </a:extLst>
          </p:cNvPr>
          <p:cNvSpPr/>
          <p:nvPr/>
        </p:nvSpPr>
        <p:spPr>
          <a:xfrm>
            <a:off x="6375798" y="5455056"/>
            <a:ext cx="5301451" cy="369332"/>
          </a:xfrm>
          <a:prstGeom prst="rect">
            <a:avLst/>
          </a:prstGeom>
        </p:spPr>
        <p:txBody>
          <a:bodyPr wrap="none">
            <a:spAutoFit/>
          </a:bodyPr>
          <a:lstStyle/>
          <a:p>
            <a:r>
              <a:rPr lang="en-US" dirty="0">
                <a:latin typeface="Roboto"/>
              </a:rPr>
              <a:t>American Mineralogist Crystal Structure Database</a:t>
            </a:r>
            <a:endParaRPr lang="ko-KR" altLang="en-US" b="0" i="0" dirty="0">
              <a:effectLst/>
              <a:latin typeface="Roboto"/>
            </a:endParaRPr>
          </a:p>
        </p:txBody>
      </p:sp>
    </p:spTree>
    <p:extLst>
      <p:ext uri="{BB962C8B-B14F-4D97-AF65-F5344CB8AC3E}">
        <p14:creationId xmlns:p14="http://schemas.microsoft.com/office/powerpoint/2010/main" val="313999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E7E8-B554-374C-8B13-6432C1937417}"/>
              </a:ext>
            </a:extLst>
          </p:cNvPr>
          <p:cNvSpPr>
            <a:spLocks noGrp="1"/>
          </p:cNvSpPr>
          <p:nvPr>
            <p:ph type="title"/>
          </p:nvPr>
        </p:nvSpPr>
        <p:spPr/>
        <p:txBody>
          <a:bodyPr/>
          <a:lstStyle/>
          <a:p>
            <a:r>
              <a:rPr lang="ko-KR" altLang="en-US" dirty="0"/>
              <a:t>논문에서 인용하기</a:t>
            </a:r>
            <a:endParaRPr lang="en-KR" dirty="0"/>
          </a:p>
        </p:txBody>
      </p:sp>
    </p:spTree>
    <p:extLst>
      <p:ext uri="{BB962C8B-B14F-4D97-AF65-F5344CB8AC3E}">
        <p14:creationId xmlns:p14="http://schemas.microsoft.com/office/powerpoint/2010/main" val="225401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A5416-2F93-064C-9BC0-E42E5D891F23}"/>
              </a:ext>
            </a:extLst>
          </p:cNvPr>
          <p:cNvPicPr>
            <a:picLocks noChangeAspect="1"/>
          </p:cNvPicPr>
          <p:nvPr/>
        </p:nvPicPr>
        <p:blipFill>
          <a:blip r:embed="rId2"/>
          <a:stretch>
            <a:fillRect/>
          </a:stretch>
        </p:blipFill>
        <p:spPr>
          <a:xfrm>
            <a:off x="941024" y="0"/>
            <a:ext cx="10309952" cy="6858000"/>
          </a:xfrm>
          <a:prstGeom prst="rect">
            <a:avLst/>
          </a:prstGeom>
        </p:spPr>
      </p:pic>
      <p:sp>
        <p:nvSpPr>
          <p:cNvPr id="5" name="Rectangle 4">
            <a:extLst>
              <a:ext uri="{FF2B5EF4-FFF2-40B4-BE49-F238E27FC236}">
                <a16:creationId xmlns:a16="http://schemas.microsoft.com/office/drawing/2014/main" id="{89333E01-B421-0B41-8F4F-EF52B0606AAF}"/>
              </a:ext>
            </a:extLst>
          </p:cNvPr>
          <p:cNvSpPr/>
          <p:nvPr/>
        </p:nvSpPr>
        <p:spPr>
          <a:xfrm>
            <a:off x="1240971" y="1719943"/>
            <a:ext cx="6781800" cy="1208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KR"/>
          </a:p>
        </p:txBody>
      </p:sp>
      <p:sp>
        <p:nvSpPr>
          <p:cNvPr id="6" name="Rectangle 5">
            <a:extLst>
              <a:ext uri="{FF2B5EF4-FFF2-40B4-BE49-F238E27FC236}">
                <a16:creationId xmlns:a16="http://schemas.microsoft.com/office/drawing/2014/main" id="{5654843D-AB2C-0443-B838-2A81B561B5BD}"/>
              </a:ext>
            </a:extLst>
          </p:cNvPr>
          <p:cNvSpPr/>
          <p:nvPr/>
        </p:nvSpPr>
        <p:spPr>
          <a:xfrm>
            <a:off x="4310742" y="1317171"/>
            <a:ext cx="6781800" cy="1208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KR"/>
          </a:p>
        </p:txBody>
      </p:sp>
      <p:sp>
        <p:nvSpPr>
          <p:cNvPr id="7" name="Rectangle 6">
            <a:extLst>
              <a:ext uri="{FF2B5EF4-FFF2-40B4-BE49-F238E27FC236}">
                <a16:creationId xmlns:a16="http://schemas.microsoft.com/office/drawing/2014/main" id="{09668AEE-5CBF-4E4D-BF52-F64D8C1CF768}"/>
              </a:ext>
            </a:extLst>
          </p:cNvPr>
          <p:cNvSpPr/>
          <p:nvPr/>
        </p:nvSpPr>
        <p:spPr>
          <a:xfrm>
            <a:off x="2155370" y="4288970"/>
            <a:ext cx="6139543" cy="24275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KR" dirty="0"/>
          </a:p>
        </p:txBody>
      </p:sp>
      <p:sp>
        <p:nvSpPr>
          <p:cNvPr id="8" name="Title 1">
            <a:extLst>
              <a:ext uri="{FF2B5EF4-FFF2-40B4-BE49-F238E27FC236}">
                <a16:creationId xmlns:a16="http://schemas.microsoft.com/office/drawing/2014/main" id="{98C10979-39EA-5C4A-B9B8-8B9F8E2D1802}"/>
              </a:ext>
            </a:extLst>
          </p:cNvPr>
          <p:cNvSpPr txBox="1">
            <a:spLocks/>
          </p:cNvSpPr>
          <p:nvPr/>
        </p:nvSpPr>
        <p:spPr>
          <a:xfrm>
            <a:off x="1240971" y="15784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o-KR" altLang="en-US" dirty="0">
                <a:highlight>
                  <a:srgbClr val="FFFF00"/>
                </a:highlight>
              </a:rPr>
              <a:t>인용한 그림은 </a:t>
            </a:r>
            <a:r>
              <a:rPr lang="en-US" altLang="ko-KR" dirty="0">
                <a:highlight>
                  <a:srgbClr val="FFFF00"/>
                </a:highlight>
              </a:rPr>
              <a:t>permission</a:t>
            </a:r>
            <a:r>
              <a:rPr lang="ko-KR" altLang="en-US" dirty="0">
                <a:highlight>
                  <a:srgbClr val="FFFF00"/>
                </a:highlight>
              </a:rPr>
              <a:t> 받기</a:t>
            </a:r>
            <a:endParaRPr lang="en-KR" dirty="0">
              <a:highlight>
                <a:srgbClr val="FFFF00"/>
              </a:highlight>
            </a:endParaRPr>
          </a:p>
        </p:txBody>
      </p:sp>
      <p:sp>
        <p:nvSpPr>
          <p:cNvPr id="9" name="Rectangle 8">
            <a:extLst>
              <a:ext uri="{FF2B5EF4-FFF2-40B4-BE49-F238E27FC236}">
                <a16:creationId xmlns:a16="http://schemas.microsoft.com/office/drawing/2014/main" id="{183740C6-4308-664A-A64F-DCA6CC957EDD}"/>
              </a:ext>
            </a:extLst>
          </p:cNvPr>
          <p:cNvSpPr/>
          <p:nvPr/>
        </p:nvSpPr>
        <p:spPr>
          <a:xfrm>
            <a:off x="2645684" y="4678752"/>
            <a:ext cx="3588546" cy="369332"/>
          </a:xfrm>
          <a:prstGeom prst="rect">
            <a:avLst/>
          </a:prstGeom>
        </p:spPr>
        <p:txBody>
          <a:bodyPr wrap="none">
            <a:spAutoFit/>
          </a:bodyPr>
          <a:lstStyle/>
          <a:p>
            <a:r>
              <a:rPr lang="en-US" b="1" dirty="0">
                <a:highlight>
                  <a:srgbClr val="FFFF00"/>
                </a:highlight>
              </a:rPr>
              <a:t>This figure is adapted from Ref. [1]. </a:t>
            </a:r>
          </a:p>
        </p:txBody>
      </p:sp>
      <p:sp>
        <p:nvSpPr>
          <p:cNvPr id="10" name="Rectangle 9">
            <a:extLst>
              <a:ext uri="{FF2B5EF4-FFF2-40B4-BE49-F238E27FC236}">
                <a16:creationId xmlns:a16="http://schemas.microsoft.com/office/drawing/2014/main" id="{7092C9B9-4477-9D42-B622-DB578B44F562}"/>
              </a:ext>
            </a:extLst>
          </p:cNvPr>
          <p:cNvSpPr/>
          <p:nvPr/>
        </p:nvSpPr>
        <p:spPr>
          <a:xfrm>
            <a:off x="2645684" y="5253200"/>
            <a:ext cx="4462687" cy="369332"/>
          </a:xfrm>
          <a:prstGeom prst="rect">
            <a:avLst/>
          </a:prstGeom>
        </p:spPr>
        <p:txBody>
          <a:bodyPr wrap="square">
            <a:spAutoFit/>
          </a:bodyPr>
          <a:lstStyle/>
          <a:p>
            <a:r>
              <a:rPr lang="en-US" b="1" dirty="0">
                <a:highlight>
                  <a:srgbClr val="FFFF00"/>
                </a:highlight>
              </a:rPr>
              <a:t>Reproduced with the permission of …</a:t>
            </a:r>
            <a:endParaRPr lang="en-KR" b="1" dirty="0">
              <a:highlight>
                <a:srgbClr val="FFFF00"/>
              </a:highlight>
            </a:endParaRPr>
          </a:p>
        </p:txBody>
      </p:sp>
      <p:sp>
        <p:nvSpPr>
          <p:cNvPr id="11" name="Content Placeholder 2">
            <a:extLst>
              <a:ext uri="{FF2B5EF4-FFF2-40B4-BE49-F238E27FC236}">
                <a16:creationId xmlns:a16="http://schemas.microsoft.com/office/drawing/2014/main" id="{AF478698-62BD-684D-81CC-4A2E9677A8DD}"/>
              </a:ext>
            </a:extLst>
          </p:cNvPr>
          <p:cNvSpPr>
            <a:spLocks noGrp="1"/>
          </p:cNvSpPr>
          <p:nvPr>
            <p:ph idx="1"/>
          </p:nvPr>
        </p:nvSpPr>
        <p:spPr>
          <a:xfrm>
            <a:off x="2721655" y="5827648"/>
            <a:ext cx="3178173" cy="495317"/>
          </a:xfrm>
        </p:spPr>
        <p:txBody>
          <a:bodyPr/>
          <a:lstStyle/>
          <a:p>
            <a:pPr marL="0" indent="0">
              <a:buNone/>
            </a:pPr>
            <a:r>
              <a:rPr lang="en-US" dirty="0">
                <a:highlight>
                  <a:srgbClr val="FFFF00"/>
                </a:highlight>
              </a:rPr>
              <a:t>Adapted from REF [XX]</a:t>
            </a:r>
            <a:endParaRPr lang="en-KR" dirty="0">
              <a:highlight>
                <a:srgbClr val="FFFF00"/>
              </a:highlight>
            </a:endParaRPr>
          </a:p>
        </p:txBody>
      </p:sp>
    </p:spTree>
    <p:extLst>
      <p:ext uri="{BB962C8B-B14F-4D97-AF65-F5344CB8AC3E}">
        <p14:creationId xmlns:p14="http://schemas.microsoft.com/office/powerpoint/2010/main" val="35525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9521-ECE6-1946-9A89-BAC4BCDE0FCB}"/>
              </a:ext>
            </a:extLst>
          </p:cNvPr>
          <p:cNvSpPr>
            <a:spLocks noGrp="1"/>
          </p:cNvSpPr>
          <p:nvPr>
            <p:ph type="title"/>
          </p:nvPr>
        </p:nvSpPr>
        <p:spPr/>
        <p:txBody>
          <a:bodyPr/>
          <a:lstStyle/>
          <a:p>
            <a:r>
              <a:rPr lang="en-US" dirty="0"/>
              <a:t>Creative Commons</a:t>
            </a:r>
            <a:endParaRPr lang="en-KR" dirty="0"/>
          </a:p>
        </p:txBody>
      </p:sp>
      <p:pic>
        <p:nvPicPr>
          <p:cNvPr id="4" name="Picture 3">
            <a:extLst>
              <a:ext uri="{FF2B5EF4-FFF2-40B4-BE49-F238E27FC236}">
                <a16:creationId xmlns:a16="http://schemas.microsoft.com/office/drawing/2014/main" id="{86520DD8-FC0E-D842-8735-21AF04D8E435}"/>
              </a:ext>
            </a:extLst>
          </p:cNvPr>
          <p:cNvPicPr>
            <a:picLocks noChangeAspect="1"/>
          </p:cNvPicPr>
          <p:nvPr/>
        </p:nvPicPr>
        <p:blipFill>
          <a:blip r:embed="rId2"/>
          <a:stretch>
            <a:fillRect/>
          </a:stretch>
        </p:blipFill>
        <p:spPr>
          <a:xfrm>
            <a:off x="1581363" y="1983362"/>
            <a:ext cx="2177888" cy="767212"/>
          </a:xfrm>
          <a:prstGeom prst="rect">
            <a:avLst/>
          </a:prstGeom>
        </p:spPr>
      </p:pic>
      <p:pic>
        <p:nvPicPr>
          <p:cNvPr id="8" name="Picture 7">
            <a:extLst>
              <a:ext uri="{FF2B5EF4-FFF2-40B4-BE49-F238E27FC236}">
                <a16:creationId xmlns:a16="http://schemas.microsoft.com/office/drawing/2014/main" id="{552567B0-1A5E-5446-8755-FA015A37ADEE}"/>
              </a:ext>
            </a:extLst>
          </p:cNvPr>
          <p:cNvPicPr>
            <a:picLocks noChangeAspect="1"/>
          </p:cNvPicPr>
          <p:nvPr/>
        </p:nvPicPr>
        <p:blipFill>
          <a:blip r:embed="rId3"/>
          <a:stretch>
            <a:fillRect/>
          </a:stretch>
        </p:blipFill>
        <p:spPr>
          <a:xfrm>
            <a:off x="1592037" y="3228504"/>
            <a:ext cx="2177888" cy="767212"/>
          </a:xfrm>
          <a:prstGeom prst="rect">
            <a:avLst/>
          </a:prstGeom>
        </p:spPr>
      </p:pic>
      <p:sp>
        <p:nvSpPr>
          <p:cNvPr id="14" name="TextBox 13">
            <a:extLst>
              <a:ext uri="{FF2B5EF4-FFF2-40B4-BE49-F238E27FC236}">
                <a16:creationId xmlns:a16="http://schemas.microsoft.com/office/drawing/2014/main" id="{2F1D0665-58C0-7E4C-B8A1-238D085F8AE9}"/>
              </a:ext>
            </a:extLst>
          </p:cNvPr>
          <p:cNvSpPr txBox="1"/>
          <p:nvPr/>
        </p:nvSpPr>
        <p:spPr>
          <a:xfrm>
            <a:off x="4058294" y="1983362"/>
            <a:ext cx="1627369" cy="369332"/>
          </a:xfrm>
          <a:prstGeom prst="rect">
            <a:avLst/>
          </a:prstGeom>
          <a:noFill/>
        </p:spPr>
        <p:txBody>
          <a:bodyPr wrap="none" rtlCol="0">
            <a:spAutoFit/>
          </a:bodyPr>
          <a:lstStyle/>
          <a:p>
            <a:r>
              <a:rPr lang="ko-KR" altLang="en-US" dirty="0"/>
              <a:t>저작권자 표시</a:t>
            </a:r>
            <a:endParaRPr lang="en-KR" dirty="0"/>
          </a:p>
        </p:txBody>
      </p:sp>
      <p:sp>
        <p:nvSpPr>
          <p:cNvPr id="15" name="TextBox 14">
            <a:extLst>
              <a:ext uri="{FF2B5EF4-FFF2-40B4-BE49-F238E27FC236}">
                <a16:creationId xmlns:a16="http://schemas.microsoft.com/office/drawing/2014/main" id="{B9875FB6-9930-A144-B6C4-C1A3DFC34B7F}"/>
              </a:ext>
            </a:extLst>
          </p:cNvPr>
          <p:cNvSpPr txBox="1"/>
          <p:nvPr/>
        </p:nvSpPr>
        <p:spPr>
          <a:xfrm>
            <a:off x="6201726" y="1983362"/>
            <a:ext cx="2204450" cy="369332"/>
          </a:xfrm>
          <a:prstGeom prst="rect">
            <a:avLst/>
          </a:prstGeom>
          <a:noFill/>
        </p:spPr>
        <p:txBody>
          <a:bodyPr wrap="none" rtlCol="0">
            <a:spAutoFit/>
          </a:bodyPr>
          <a:lstStyle/>
          <a:p>
            <a:r>
              <a:rPr lang="ko-KR" altLang="en-US" dirty="0"/>
              <a:t>동일 조건 변경 허락</a:t>
            </a:r>
            <a:endParaRPr lang="en-KR" dirty="0"/>
          </a:p>
        </p:txBody>
      </p:sp>
      <p:sp>
        <p:nvSpPr>
          <p:cNvPr id="16" name="TextBox 15">
            <a:extLst>
              <a:ext uri="{FF2B5EF4-FFF2-40B4-BE49-F238E27FC236}">
                <a16:creationId xmlns:a16="http://schemas.microsoft.com/office/drawing/2014/main" id="{FF3A71DB-CA64-6248-91D4-B4F4046972A4}"/>
              </a:ext>
            </a:extLst>
          </p:cNvPr>
          <p:cNvSpPr txBox="1"/>
          <p:nvPr/>
        </p:nvSpPr>
        <p:spPr>
          <a:xfrm>
            <a:off x="8922239" y="1983362"/>
            <a:ext cx="2050561" cy="369332"/>
          </a:xfrm>
          <a:prstGeom prst="rect">
            <a:avLst/>
          </a:prstGeom>
          <a:noFill/>
        </p:spPr>
        <p:txBody>
          <a:bodyPr wrap="none" rtlCol="0">
            <a:spAutoFit/>
          </a:bodyPr>
          <a:lstStyle/>
          <a:p>
            <a:r>
              <a:rPr lang="en-US" altLang="ko-KR" dirty="0"/>
              <a:t>2</a:t>
            </a:r>
            <a:r>
              <a:rPr lang="ko-KR" altLang="en-US" dirty="0"/>
              <a:t>차적 저작물 허용</a:t>
            </a:r>
            <a:endParaRPr lang="en-KR" dirty="0"/>
          </a:p>
        </p:txBody>
      </p:sp>
      <p:sp>
        <p:nvSpPr>
          <p:cNvPr id="17" name="TextBox 16">
            <a:extLst>
              <a:ext uri="{FF2B5EF4-FFF2-40B4-BE49-F238E27FC236}">
                <a16:creationId xmlns:a16="http://schemas.microsoft.com/office/drawing/2014/main" id="{2CF44868-72D4-A246-A8F0-752F1B59E930}"/>
              </a:ext>
            </a:extLst>
          </p:cNvPr>
          <p:cNvSpPr txBox="1"/>
          <p:nvPr/>
        </p:nvSpPr>
        <p:spPr>
          <a:xfrm>
            <a:off x="6201726" y="3811050"/>
            <a:ext cx="2204450" cy="369332"/>
          </a:xfrm>
          <a:prstGeom prst="rect">
            <a:avLst/>
          </a:prstGeom>
          <a:noFill/>
        </p:spPr>
        <p:txBody>
          <a:bodyPr wrap="none" rtlCol="0">
            <a:spAutoFit/>
          </a:bodyPr>
          <a:lstStyle/>
          <a:p>
            <a:r>
              <a:rPr lang="ko-KR" altLang="en-US" b="1" dirty="0">
                <a:solidFill>
                  <a:srgbClr val="FF0000"/>
                </a:solidFill>
              </a:rPr>
              <a:t>영리 목적 이용 불가</a:t>
            </a:r>
            <a:endParaRPr lang="en-KR" b="1" dirty="0">
              <a:solidFill>
                <a:srgbClr val="FF0000"/>
              </a:solidFill>
            </a:endParaRPr>
          </a:p>
        </p:txBody>
      </p:sp>
      <p:sp>
        <p:nvSpPr>
          <p:cNvPr id="19" name="TextBox 18">
            <a:extLst>
              <a:ext uri="{FF2B5EF4-FFF2-40B4-BE49-F238E27FC236}">
                <a16:creationId xmlns:a16="http://schemas.microsoft.com/office/drawing/2014/main" id="{E7FAC82D-1E73-EA49-938C-1BD1711B72A6}"/>
              </a:ext>
            </a:extLst>
          </p:cNvPr>
          <p:cNvSpPr txBox="1"/>
          <p:nvPr/>
        </p:nvSpPr>
        <p:spPr>
          <a:xfrm>
            <a:off x="4058294" y="3269374"/>
            <a:ext cx="1627369" cy="369332"/>
          </a:xfrm>
          <a:prstGeom prst="rect">
            <a:avLst/>
          </a:prstGeom>
          <a:noFill/>
        </p:spPr>
        <p:txBody>
          <a:bodyPr wrap="none" rtlCol="0">
            <a:spAutoFit/>
          </a:bodyPr>
          <a:lstStyle/>
          <a:p>
            <a:r>
              <a:rPr lang="ko-KR" altLang="en-US" dirty="0"/>
              <a:t>저작권자 표시</a:t>
            </a:r>
            <a:endParaRPr lang="en-KR" dirty="0"/>
          </a:p>
        </p:txBody>
      </p:sp>
      <p:sp>
        <p:nvSpPr>
          <p:cNvPr id="20" name="Rectangle 19">
            <a:extLst>
              <a:ext uri="{FF2B5EF4-FFF2-40B4-BE49-F238E27FC236}">
                <a16:creationId xmlns:a16="http://schemas.microsoft.com/office/drawing/2014/main" id="{2D59D526-D4AB-EA4C-989A-043AB4653756}"/>
              </a:ext>
            </a:extLst>
          </p:cNvPr>
          <p:cNvSpPr/>
          <p:nvPr/>
        </p:nvSpPr>
        <p:spPr>
          <a:xfrm>
            <a:off x="1581363" y="4912396"/>
            <a:ext cx="4314643" cy="369332"/>
          </a:xfrm>
          <a:prstGeom prst="rect">
            <a:avLst/>
          </a:prstGeom>
        </p:spPr>
        <p:txBody>
          <a:bodyPr wrap="none">
            <a:spAutoFit/>
          </a:bodyPr>
          <a:lstStyle/>
          <a:p>
            <a:r>
              <a:rPr lang="en-US" dirty="0">
                <a:hlinkClick r:id="rId4"/>
              </a:rPr>
              <a:t>http://www.cckorea.org/xe/?mid=licenses</a:t>
            </a:r>
            <a:endParaRPr lang="en-KR" dirty="0"/>
          </a:p>
        </p:txBody>
      </p:sp>
      <p:sp>
        <p:nvSpPr>
          <p:cNvPr id="21" name="TextBox 20">
            <a:extLst>
              <a:ext uri="{FF2B5EF4-FFF2-40B4-BE49-F238E27FC236}">
                <a16:creationId xmlns:a16="http://schemas.microsoft.com/office/drawing/2014/main" id="{512D6347-26FB-8047-B9FF-B30AC93482D9}"/>
              </a:ext>
            </a:extLst>
          </p:cNvPr>
          <p:cNvSpPr txBox="1"/>
          <p:nvPr/>
        </p:nvSpPr>
        <p:spPr>
          <a:xfrm>
            <a:off x="6201726" y="3269374"/>
            <a:ext cx="2204450" cy="369332"/>
          </a:xfrm>
          <a:prstGeom prst="rect">
            <a:avLst/>
          </a:prstGeom>
          <a:noFill/>
        </p:spPr>
        <p:txBody>
          <a:bodyPr wrap="none" rtlCol="0">
            <a:spAutoFit/>
          </a:bodyPr>
          <a:lstStyle/>
          <a:p>
            <a:r>
              <a:rPr lang="ko-KR" altLang="en-US" dirty="0"/>
              <a:t>동일 조건 변경 허락</a:t>
            </a:r>
            <a:endParaRPr lang="en-KR" dirty="0"/>
          </a:p>
        </p:txBody>
      </p:sp>
      <p:sp>
        <p:nvSpPr>
          <p:cNvPr id="22" name="TextBox 21">
            <a:extLst>
              <a:ext uri="{FF2B5EF4-FFF2-40B4-BE49-F238E27FC236}">
                <a16:creationId xmlns:a16="http://schemas.microsoft.com/office/drawing/2014/main" id="{6E2F0EEF-A456-C642-89EB-BF382BB681C7}"/>
              </a:ext>
            </a:extLst>
          </p:cNvPr>
          <p:cNvSpPr txBox="1"/>
          <p:nvPr/>
        </p:nvSpPr>
        <p:spPr>
          <a:xfrm>
            <a:off x="8922238" y="3269374"/>
            <a:ext cx="2050561" cy="369332"/>
          </a:xfrm>
          <a:prstGeom prst="rect">
            <a:avLst/>
          </a:prstGeom>
          <a:noFill/>
        </p:spPr>
        <p:txBody>
          <a:bodyPr wrap="none" rtlCol="0">
            <a:spAutoFit/>
          </a:bodyPr>
          <a:lstStyle/>
          <a:p>
            <a:r>
              <a:rPr lang="en-US" altLang="ko-KR" dirty="0"/>
              <a:t>2</a:t>
            </a:r>
            <a:r>
              <a:rPr lang="ko-KR" altLang="en-US" dirty="0"/>
              <a:t>차적 저작물 허용</a:t>
            </a:r>
            <a:endParaRPr lang="en-KR" dirty="0"/>
          </a:p>
        </p:txBody>
      </p:sp>
      <p:sp>
        <p:nvSpPr>
          <p:cNvPr id="23" name="TextBox 22">
            <a:extLst>
              <a:ext uri="{FF2B5EF4-FFF2-40B4-BE49-F238E27FC236}">
                <a16:creationId xmlns:a16="http://schemas.microsoft.com/office/drawing/2014/main" id="{EBC35E29-3524-CB40-896A-7E6DD48B69CE}"/>
              </a:ext>
            </a:extLst>
          </p:cNvPr>
          <p:cNvSpPr txBox="1"/>
          <p:nvPr/>
        </p:nvSpPr>
        <p:spPr>
          <a:xfrm>
            <a:off x="6201726" y="2565908"/>
            <a:ext cx="2204450" cy="369332"/>
          </a:xfrm>
          <a:prstGeom prst="rect">
            <a:avLst/>
          </a:prstGeom>
          <a:noFill/>
        </p:spPr>
        <p:txBody>
          <a:bodyPr wrap="none" rtlCol="0">
            <a:spAutoFit/>
          </a:bodyPr>
          <a:lstStyle/>
          <a:p>
            <a:r>
              <a:rPr lang="ko-KR" altLang="en-US" b="1" dirty="0">
                <a:solidFill>
                  <a:srgbClr val="00B050"/>
                </a:solidFill>
              </a:rPr>
              <a:t>영리 목적 이용 가능</a:t>
            </a:r>
            <a:endParaRPr lang="en-KR" b="1" dirty="0">
              <a:solidFill>
                <a:srgbClr val="00B050"/>
              </a:solidFill>
            </a:endParaRPr>
          </a:p>
        </p:txBody>
      </p:sp>
    </p:spTree>
    <p:extLst>
      <p:ext uri="{BB962C8B-B14F-4D97-AF65-F5344CB8AC3E}">
        <p14:creationId xmlns:p14="http://schemas.microsoft.com/office/powerpoint/2010/main" val="41715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461B4-D029-BD49-827B-159774AC7FA6}"/>
              </a:ext>
            </a:extLst>
          </p:cNvPr>
          <p:cNvSpPr>
            <a:spLocks noGrp="1"/>
          </p:cNvSpPr>
          <p:nvPr>
            <p:ph type="title"/>
          </p:nvPr>
        </p:nvSpPr>
        <p:spPr>
          <a:xfrm>
            <a:off x="1371600" y="685800"/>
            <a:ext cx="4813625" cy="694934"/>
          </a:xfrm>
          <a:prstGeom prst="rect">
            <a:avLst/>
          </a:prstGeom>
        </p:spPr>
        <p:txBody>
          <a:bodyPr wrap="none">
            <a:spAutoFit/>
          </a:bodyPr>
          <a:lstStyle/>
          <a:p>
            <a:r>
              <a:rPr lang="en-US" dirty="0"/>
              <a:t>Creative Commons</a:t>
            </a:r>
            <a:endParaRPr lang="en-KR" dirty="0"/>
          </a:p>
        </p:txBody>
      </p:sp>
      <p:pic>
        <p:nvPicPr>
          <p:cNvPr id="5" name="Picture 4">
            <a:extLst>
              <a:ext uri="{FF2B5EF4-FFF2-40B4-BE49-F238E27FC236}">
                <a16:creationId xmlns:a16="http://schemas.microsoft.com/office/drawing/2014/main" id="{76665C58-4E13-0943-AB25-FFAAFCD63715}"/>
              </a:ext>
            </a:extLst>
          </p:cNvPr>
          <p:cNvPicPr>
            <a:picLocks noChangeAspect="1"/>
          </p:cNvPicPr>
          <p:nvPr/>
        </p:nvPicPr>
        <p:blipFill>
          <a:blip r:embed="rId2"/>
          <a:stretch>
            <a:fillRect/>
          </a:stretch>
        </p:blipFill>
        <p:spPr>
          <a:xfrm>
            <a:off x="1371600" y="2399397"/>
            <a:ext cx="10076033" cy="3316038"/>
          </a:xfrm>
          <a:prstGeom prst="rect">
            <a:avLst/>
          </a:prstGeom>
        </p:spPr>
      </p:pic>
      <p:sp>
        <p:nvSpPr>
          <p:cNvPr id="6" name="Rectangle 5">
            <a:extLst>
              <a:ext uri="{FF2B5EF4-FFF2-40B4-BE49-F238E27FC236}">
                <a16:creationId xmlns:a16="http://schemas.microsoft.com/office/drawing/2014/main" id="{5C09328E-8B34-9E42-A147-3BE491C3B9FA}"/>
              </a:ext>
            </a:extLst>
          </p:cNvPr>
          <p:cNvSpPr/>
          <p:nvPr/>
        </p:nvSpPr>
        <p:spPr>
          <a:xfrm>
            <a:off x="1371600" y="1896467"/>
            <a:ext cx="4026310" cy="369332"/>
          </a:xfrm>
          <a:prstGeom prst="rect">
            <a:avLst/>
          </a:prstGeom>
        </p:spPr>
        <p:txBody>
          <a:bodyPr wrap="square">
            <a:spAutoFit/>
          </a:bodyPr>
          <a:lstStyle/>
          <a:p>
            <a:r>
              <a:rPr lang="en-US" dirty="0">
                <a:hlinkClick r:id="rId3"/>
              </a:rPr>
              <a:t>https://commons.wikimedia.org/wiki/</a:t>
            </a:r>
            <a:endParaRPr lang="en-KR" dirty="0"/>
          </a:p>
        </p:txBody>
      </p:sp>
    </p:spTree>
    <p:extLst>
      <p:ext uri="{BB962C8B-B14F-4D97-AF65-F5344CB8AC3E}">
        <p14:creationId xmlns:p14="http://schemas.microsoft.com/office/powerpoint/2010/main" val="267045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781E-B5B7-2C44-AAF5-7A62263ABE21}"/>
              </a:ext>
            </a:extLst>
          </p:cNvPr>
          <p:cNvSpPr>
            <a:spLocks noGrp="1"/>
          </p:cNvSpPr>
          <p:nvPr>
            <p:ph type="title"/>
          </p:nvPr>
        </p:nvSpPr>
        <p:spPr/>
        <p:txBody>
          <a:bodyPr/>
          <a:lstStyle/>
          <a:p>
            <a:r>
              <a:rPr lang="ko-KR" altLang="en-US" dirty="0"/>
              <a:t>인용 양식</a:t>
            </a:r>
            <a:endParaRPr lang="en-KR" dirty="0"/>
          </a:p>
        </p:txBody>
      </p:sp>
      <p:sp>
        <p:nvSpPr>
          <p:cNvPr id="5" name="Rectangle 4">
            <a:extLst>
              <a:ext uri="{FF2B5EF4-FFF2-40B4-BE49-F238E27FC236}">
                <a16:creationId xmlns:a16="http://schemas.microsoft.com/office/drawing/2014/main" id="{9FE35450-B628-7F42-8842-DBE378728F53}"/>
              </a:ext>
            </a:extLst>
          </p:cNvPr>
          <p:cNvSpPr/>
          <p:nvPr/>
        </p:nvSpPr>
        <p:spPr>
          <a:xfrm>
            <a:off x="1528917" y="1647885"/>
            <a:ext cx="6096000" cy="1200329"/>
          </a:xfrm>
          <a:prstGeom prst="rect">
            <a:avLst/>
          </a:prstGeom>
        </p:spPr>
        <p:txBody>
          <a:bodyPr>
            <a:spAutoFit/>
          </a:bodyPr>
          <a:lstStyle/>
          <a:p>
            <a:r>
              <a:rPr lang="en-US" altLang="ko-KR" dirty="0"/>
              <a:t>ACS </a:t>
            </a:r>
            <a:r>
              <a:rPr lang="ko-KR" altLang="en-US" dirty="0"/>
              <a:t>양식</a:t>
            </a:r>
            <a:br>
              <a:rPr lang="en-US" altLang="ko-KR" dirty="0"/>
            </a:br>
            <a:r>
              <a:rPr lang="en-US" dirty="0" err="1"/>
              <a:t>Ceperley</a:t>
            </a:r>
            <a:r>
              <a:rPr lang="en-US" dirty="0"/>
              <a:t>, D. M.; Alder, B. J. </a:t>
            </a:r>
            <a:r>
              <a:rPr lang="en-US" i="1" dirty="0"/>
              <a:t>Phys. Rev. Lett. </a:t>
            </a:r>
            <a:r>
              <a:rPr lang="en-US" b="1" dirty="0"/>
              <a:t>1980</a:t>
            </a:r>
            <a:r>
              <a:rPr lang="en-US" dirty="0"/>
              <a:t>, </a:t>
            </a:r>
            <a:r>
              <a:rPr lang="en-US" i="1" dirty="0"/>
              <a:t>45</a:t>
            </a:r>
            <a:r>
              <a:rPr lang="en-US" dirty="0"/>
              <a:t>, 566. </a:t>
            </a:r>
            <a:br>
              <a:rPr lang="en-US" dirty="0"/>
            </a:br>
            <a:endParaRPr lang="en-US" dirty="0"/>
          </a:p>
          <a:p>
            <a:endParaRPr lang="en-US" dirty="0"/>
          </a:p>
        </p:txBody>
      </p:sp>
      <p:sp>
        <p:nvSpPr>
          <p:cNvPr id="6" name="Rectangle 5">
            <a:extLst>
              <a:ext uri="{FF2B5EF4-FFF2-40B4-BE49-F238E27FC236}">
                <a16:creationId xmlns:a16="http://schemas.microsoft.com/office/drawing/2014/main" id="{08638066-02F6-D942-9577-1BC15B21F371}"/>
              </a:ext>
            </a:extLst>
          </p:cNvPr>
          <p:cNvSpPr/>
          <p:nvPr/>
        </p:nvSpPr>
        <p:spPr>
          <a:xfrm>
            <a:off x="1528917" y="2546750"/>
            <a:ext cx="6096000" cy="1200329"/>
          </a:xfrm>
          <a:prstGeom prst="rect">
            <a:avLst/>
          </a:prstGeom>
        </p:spPr>
        <p:txBody>
          <a:bodyPr>
            <a:spAutoFit/>
          </a:bodyPr>
          <a:lstStyle/>
          <a:p>
            <a:r>
              <a:rPr lang="en-US" dirty="0"/>
              <a:t>APS </a:t>
            </a:r>
            <a:r>
              <a:rPr lang="ko-KR" altLang="en-US" dirty="0"/>
              <a:t>양식</a:t>
            </a:r>
            <a:br>
              <a:rPr lang="en-US" altLang="ko-KR" dirty="0"/>
            </a:br>
            <a:r>
              <a:rPr lang="en-US" dirty="0"/>
              <a:t>J. </a:t>
            </a:r>
            <a:r>
              <a:rPr lang="en-US" dirty="0" err="1"/>
              <a:t>Heyd</a:t>
            </a:r>
            <a:r>
              <a:rPr lang="en-US" dirty="0"/>
              <a:t>, G. E. </a:t>
            </a:r>
            <a:r>
              <a:rPr lang="en-US" dirty="0" err="1"/>
              <a:t>Scuseria</a:t>
            </a:r>
            <a:r>
              <a:rPr lang="en-US" dirty="0"/>
              <a:t>, and M. </a:t>
            </a:r>
            <a:r>
              <a:rPr lang="en-US" dirty="0" err="1"/>
              <a:t>Ernzerhof</a:t>
            </a:r>
            <a:r>
              <a:rPr lang="en-US" dirty="0"/>
              <a:t>, J. Chem. Phys. </a:t>
            </a:r>
            <a:r>
              <a:rPr lang="en-US" b="1" dirty="0"/>
              <a:t>118</a:t>
            </a:r>
            <a:r>
              <a:rPr lang="en-US" dirty="0"/>
              <a:t>, 8207 (2003).</a:t>
            </a:r>
            <a:br>
              <a:rPr lang="en-US" dirty="0"/>
            </a:br>
            <a:r>
              <a:rPr lang="en-US" b="1" dirty="0"/>
              <a:t>Oxford</a:t>
            </a:r>
            <a:r>
              <a:rPr lang="ko-KR" altLang="en-US" b="1" dirty="0"/>
              <a:t> </a:t>
            </a:r>
            <a:r>
              <a:rPr lang="en-US" altLang="ko-KR" b="1" dirty="0"/>
              <a:t>comma</a:t>
            </a:r>
            <a:endParaRPr lang="en-US" dirty="0"/>
          </a:p>
        </p:txBody>
      </p:sp>
      <p:sp>
        <p:nvSpPr>
          <p:cNvPr id="7" name="Rectangle 6">
            <a:extLst>
              <a:ext uri="{FF2B5EF4-FFF2-40B4-BE49-F238E27FC236}">
                <a16:creationId xmlns:a16="http://schemas.microsoft.com/office/drawing/2014/main" id="{F22A522E-0603-ED43-9A9E-F78844FE2113}"/>
              </a:ext>
            </a:extLst>
          </p:cNvPr>
          <p:cNvSpPr/>
          <p:nvPr/>
        </p:nvSpPr>
        <p:spPr>
          <a:xfrm>
            <a:off x="1528917" y="3723876"/>
            <a:ext cx="6096000" cy="1200329"/>
          </a:xfrm>
          <a:prstGeom prst="rect">
            <a:avLst/>
          </a:prstGeom>
        </p:spPr>
        <p:txBody>
          <a:bodyPr>
            <a:spAutoFit/>
          </a:bodyPr>
          <a:lstStyle/>
          <a:p>
            <a:endParaRPr lang="en-US" dirty="0"/>
          </a:p>
          <a:p>
            <a:r>
              <a:rPr lang="en-US" dirty="0"/>
              <a:t>RSC</a:t>
            </a:r>
            <a:r>
              <a:rPr lang="ko-KR" altLang="en-US" dirty="0"/>
              <a:t> 양식</a:t>
            </a:r>
            <a:br>
              <a:rPr lang="en-KR" altLang="ko-KR" dirty="0"/>
            </a:br>
            <a:r>
              <a:rPr lang="en-US" dirty="0"/>
              <a:t>W. Kohn and L. J. Sham, </a:t>
            </a:r>
            <a:r>
              <a:rPr lang="en-US" i="1" dirty="0"/>
              <a:t>Phys. Rev.</a:t>
            </a:r>
            <a:r>
              <a:rPr lang="en-US" dirty="0"/>
              <a:t>, 1965, </a:t>
            </a:r>
            <a:r>
              <a:rPr lang="en-US" b="1" dirty="0"/>
              <a:t>140</a:t>
            </a:r>
            <a:r>
              <a:rPr lang="en-US" dirty="0"/>
              <a:t>, A1133. </a:t>
            </a:r>
            <a:br>
              <a:rPr lang="en-US" dirty="0"/>
            </a:br>
            <a:r>
              <a:rPr lang="en-US" b="1" dirty="0"/>
              <a:t>Oxford</a:t>
            </a:r>
            <a:r>
              <a:rPr lang="ko-KR" altLang="en-US" b="1" dirty="0"/>
              <a:t> </a:t>
            </a:r>
            <a:r>
              <a:rPr lang="en-US" altLang="ko-KR" b="1" dirty="0"/>
              <a:t>comma</a:t>
            </a:r>
            <a:r>
              <a:rPr lang="ko-KR" altLang="en-US" b="1" dirty="0"/>
              <a:t> 사용하지 않음</a:t>
            </a:r>
            <a:r>
              <a:rPr lang="en-US" altLang="ko-KR" b="1" dirty="0"/>
              <a:t>!</a:t>
            </a:r>
            <a:endParaRPr lang="en-US" b="1" dirty="0"/>
          </a:p>
        </p:txBody>
      </p:sp>
      <p:sp>
        <p:nvSpPr>
          <p:cNvPr id="8" name="Rectangle 7">
            <a:extLst>
              <a:ext uri="{FF2B5EF4-FFF2-40B4-BE49-F238E27FC236}">
                <a16:creationId xmlns:a16="http://schemas.microsoft.com/office/drawing/2014/main" id="{585AF1C8-FC62-BC47-9733-971325D03D0B}"/>
              </a:ext>
            </a:extLst>
          </p:cNvPr>
          <p:cNvSpPr/>
          <p:nvPr/>
        </p:nvSpPr>
        <p:spPr>
          <a:xfrm>
            <a:off x="1528917" y="4924205"/>
            <a:ext cx="6096000" cy="1200329"/>
          </a:xfrm>
          <a:prstGeom prst="rect">
            <a:avLst/>
          </a:prstGeom>
        </p:spPr>
        <p:txBody>
          <a:bodyPr>
            <a:spAutoFit/>
          </a:bodyPr>
          <a:lstStyle/>
          <a:p>
            <a:endParaRPr lang="en-US" dirty="0"/>
          </a:p>
          <a:p>
            <a:r>
              <a:rPr lang="en-US" dirty="0"/>
              <a:t>IOP </a:t>
            </a:r>
            <a:r>
              <a:rPr lang="ko-KR" altLang="en-US" dirty="0"/>
              <a:t>양식</a:t>
            </a:r>
            <a:br>
              <a:rPr lang="en-US" altLang="ko-KR" dirty="0"/>
            </a:br>
            <a:r>
              <a:rPr lang="en-US" dirty="0" err="1"/>
              <a:t>Makov</a:t>
            </a:r>
            <a:r>
              <a:rPr lang="ko-KR" altLang="en-US" dirty="0"/>
              <a:t> </a:t>
            </a:r>
            <a:r>
              <a:rPr lang="en-US" dirty="0"/>
              <a:t>G</a:t>
            </a:r>
            <a:r>
              <a:rPr lang="en-US" altLang="ko-KR" dirty="0"/>
              <a:t> </a:t>
            </a:r>
            <a:r>
              <a:rPr lang="en-US" dirty="0"/>
              <a:t>and</a:t>
            </a:r>
            <a:r>
              <a:rPr lang="ko-KR" altLang="en-US" dirty="0"/>
              <a:t> </a:t>
            </a:r>
            <a:r>
              <a:rPr lang="en-US" dirty="0"/>
              <a:t>Payne</a:t>
            </a:r>
            <a:r>
              <a:rPr lang="ko-KR" altLang="en-US" dirty="0"/>
              <a:t> </a:t>
            </a:r>
            <a:r>
              <a:rPr lang="en-US" dirty="0"/>
              <a:t>M</a:t>
            </a:r>
            <a:r>
              <a:rPr lang="en-US" altLang="ko-KR" dirty="0"/>
              <a:t> </a:t>
            </a:r>
            <a:r>
              <a:rPr lang="en-US" dirty="0"/>
              <a:t>C</a:t>
            </a:r>
            <a:r>
              <a:rPr lang="ko-KR" altLang="en-US" dirty="0"/>
              <a:t> </a:t>
            </a:r>
            <a:r>
              <a:rPr lang="en-US" dirty="0"/>
              <a:t>1995</a:t>
            </a:r>
            <a:r>
              <a:rPr lang="ko-KR" altLang="en-US" i="1" dirty="0"/>
              <a:t> </a:t>
            </a:r>
            <a:r>
              <a:rPr lang="en-US" i="1" dirty="0"/>
              <a:t>Phys.</a:t>
            </a:r>
            <a:r>
              <a:rPr lang="ko-KR" altLang="en-US" i="1" dirty="0"/>
              <a:t> </a:t>
            </a:r>
            <a:r>
              <a:rPr lang="en-US" i="1" dirty="0"/>
              <a:t>Rev.</a:t>
            </a:r>
            <a:r>
              <a:rPr lang="ko-KR" altLang="en-US" i="1" dirty="0"/>
              <a:t> </a:t>
            </a:r>
            <a:r>
              <a:rPr lang="en-US" dirty="0"/>
              <a:t>B</a:t>
            </a:r>
            <a:r>
              <a:rPr lang="ko-KR" altLang="en-US" dirty="0"/>
              <a:t> </a:t>
            </a:r>
            <a:r>
              <a:rPr lang="en-US" b="1" dirty="0"/>
              <a:t>51</a:t>
            </a:r>
            <a:r>
              <a:rPr lang="ko-KR" altLang="en-US" dirty="0"/>
              <a:t> </a:t>
            </a:r>
            <a:r>
              <a:rPr lang="en-US" dirty="0"/>
              <a:t>4014</a:t>
            </a:r>
            <a:br>
              <a:rPr lang="en-US" dirty="0"/>
            </a:br>
            <a:r>
              <a:rPr lang="en-US" b="1" dirty="0"/>
              <a:t>Oxford</a:t>
            </a:r>
            <a:r>
              <a:rPr lang="ko-KR" altLang="en-US" b="1" dirty="0"/>
              <a:t> </a:t>
            </a:r>
            <a:r>
              <a:rPr lang="en-US" altLang="ko-KR" b="1" dirty="0"/>
              <a:t>comma</a:t>
            </a:r>
            <a:r>
              <a:rPr lang="ko-KR" altLang="en-US" b="1" dirty="0"/>
              <a:t> 사용하지 않음</a:t>
            </a:r>
            <a:r>
              <a:rPr lang="en-US" altLang="ko-KR" b="1" dirty="0"/>
              <a:t>!</a:t>
            </a:r>
            <a:endParaRPr lang="en-US" b="1" dirty="0"/>
          </a:p>
        </p:txBody>
      </p:sp>
    </p:spTree>
    <p:extLst>
      <p:ext uri="{BB962C8B-B14F-4D97-AF65-F5344CB8AC3E}">
        <p14:creationId xmlns:p14="http://schemas.microsoft.com/office/powerpoint/2010/main" val="248295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A30A-7A76-EA4D-8BDE-C6E7A501BDBF}"/>
              </a:ext>
            </a:extLst>
          </p:cNvPr>
          <p:cNvSpPr>
            <a:spLocks noGrp="1"/>
          </p:cNvSpPr>
          <p:nvPr>
            <p:ph type="title"/>
          </p:nvPr>
        </p:nvSpPr>
        <p:spPr/>
        <p:txBody>
          <a:bodyPr/>
          <a:lstStyle/>
          <a:p>
            <a:r>
              <a:rPr lang="ko-KR" altLang="en-US" dirty="0"/>
              <a:t>실제 본문에서 인용하는 방식</a:t>
            </a:r>
            <a:endParaRPr lang="en-KR" dirty="0"/>
          </a:p>
        </p:txBody>
      </p:sp>
      <p:sp>
        <p:nvSpPr>
          <p:cNvPr id="3" name="Content Placeholder 2">
            <a:extLst>
              <a:ext uri="{FF2B5EF4-FFF2-40B4-BE49-F238E27FC236}">
                <a16:creationId xmlns:a16="http://schemas.microsoft.com/office/drawing/2014/main" id="{1E3F1A9F-36CE-B84C-A2FD-6ABF1FC18D79}"/>
              </a:ext>
            </a:extLst>
          </p:cNvPr>
          <p:cNvSpPr>
            <a:spLocks noGrp="1"/>
          </p:cNvSpPr>
          <p:nvPr>
            <p:ph idx="1"/>
          </p:nvPr>
        </p:nvSpPr>
        <p:spPr>
          <a:xfrm>
            <a:off x="1371600" y="1656617"/>
            <a:ext cx="9601200" cy="1873045"/>
          </a:xfrm>
        </p:spPr>
        <p:txBody>
          <a:bodyPr/>
          <a:lstStyle/>
          <a:p>
            <a:pPr marL="0" indent="0">
              <a:buNone/>
            </a:pPr>
            <a:r>
              <a:rPr lang="ko-KR" altLang="en-US" dirty="0">
                <a:latin typeface="Cambria Math" panose="02040503050406030204" pitchFamily="18" charset="0"/>
              </a:rPr>
              <a:t>세 </a:t>
            </a:r>
            <a:r>
              <a:rPr lang="ko-KR" altLang="en-US" b="0" dirty="0">
                <a:latin typeface="Cambria Math" panose="02040503050406030204" pitchFamily="18" charset="0"/>
              </a:rPr>
              <a:t>가지 방식으로 나뉨</a:t>
            </a:r>
            <a:endParaRPr lang="en-US" b="0" dirty="0">
              <a:latin typeface="Cambria Math" panose="02040503050406030204" pitchFamily="18" charset="0"/>
            </a:endParaRPr>
          </a:p>
          <a:p>
            <a:r>
              <a:rPr lang="en-US" dirty="0"/>
              <a:t>The projector- augmented wave potentials,</a:t>
            </a:r>
            <a:r>
              <a:rPr lang="en-US" baseline="30000" dirty="0"/>
              <a:t>23</a:t>
            </a:r>
            <a:r>
              <a:rPr lang="en-US" dirty="0"/>
              <a:t> as implemented in the code.</a:t>
            </a:r>
            <a:r>
              <a:rPr lang="en-US" baseline="30000" dirty="0"/>
              <a:t>24</a:t>
            </a:r>
            <a:r>
              <a:rPr lang="en-US" dirty="0"/>
              <a:t> </a:t>
            </a:r>
          </a:p>
          <a:p>
            <a:r>
              <a:rPr lang="en-US" dirty="0"/>
              <a:t>The projector- augmented wave potentials</a:t>
            </a:r>
            <a:r>
              <a:rPr lang="en-US" baseline="30000" dirty="0"/>
              <a:t> 23</a:t>
            </a:r>
            <a:r>
              <a:rPr lang="en-US" dirty="0"/>
              <a:t>, as implemented in the code</a:t>
            </a:r>
            <a:r>
              <a:rPr lang="en-US" baseline="30000" dirty="0"/>
              <a:t> 24</a:t>
            </a:r>
            <a:r>
              <a:rPr lang="en-US" dirty="0"/>
              <a:t>.</a:t>
            </a:r>
          </a:p>
          <a:p>
            <a:r>
              <a:rPr lang="en-US" dirty="0"/>
              <a:t>The projector- augmented wave potentials [23], as implemented in the code [24]. </a:t>
            </a:r>
          </a:p>
        </p:txBody>
      </p:sp>
      <p:sp>
        <p:nvSpPr>
          <p:cNvPr id="9" name="Rectangle 8">
            <a:extLst>
              <a:ext uri="{FF2B5EF4-FFF2-40B4-BE49-F238E27FC236}">
                <a16:creationId xmlns:a16="http://schemas.microsoft.com/office/drawing/2014/main" id="{D91B1E65-23C0-D94C-AEDA-1B89E0373E93}"/>
              </a:ext>
            </a:extLst>
          </p:cNvPr>
          <p:cNvSpPr/>
          <p:nvPr/>
        </p:nvSpPr>
        <p:spPr>
          <a:xfrm>
            <a:off x="1371600" y="3529662"/>
            <a:ext cx="3357842" cy="369332"/>
          </a:xfrm>
          <a:prstGeom prst="rect">
            <a:avLst/>
          </a:prstGeom>
        </p:spPr>
        <p:txBody>
          <a:bodyPr wrap="none">
            <a:spAutoFit/>
          </a:bodyPr>
          <a:lstStyle/>
          <a:p>
            <a:r>
              <a:rPr lang="ko-KR" altLang="en-US" dirty="0"/>
              <a:t>혹은 </a:t>
            </a:r>
            <a:r>
              <a:rPr lang="en-US" altLang="ko-KR" dirty="0"/>
              <a:t>Ref. 1 </a:t>
            </a:r>
            <a:r>
              <a:rPr lang="ko-KR" altLang="en-US" dirty="0" err="1"/>
              <a:t>처럼</a:t>
            </a:r>
            <a:r>
              <a:rPr lang="ko-KR" altLang="en-US" dirty="0"/>
              <a:t> 인용하기도 함</a:t>
            </a:r>
            <a:r>
              <a:rPr lang="en-US" altLang="ko-KR" dirty="0"/>
              <a:t>.</a:t>
            </a:r>
            <a:endParaRPr lang="en-KR" dirty="0"/>
          </a:p>
        </p:txBody>
      </p:sp>
      <p:sp>
        <p:nvSpPr>
          <p:cNvPr id="10" name="Rectangle 9">
            <a:extLst>
              <a:ext uri="{FF2B5EF4-FFF2-40B4-BE49-F238E27FC236}">
                <a16:creationId xmlns:a16="http://schemas.microsoft.com/office/drawing/2014/main" id="{6B7A3C10-B1B0-E545-A237-BB76C152DBF5}"/>
              </a:ext>
            </a:extLst>
          </p:cNvPr>
          <p:cNvSpPr/>
          <p:nvPr/>
        </p:nvSpPr>
        <p:spPr>
          <a:xfrm>
            <a:off x="1371601" y="4151015"/>
            <a:ext cx="7165680" cy="369332"/>
          </a:xfrm>
          <a:prstGeom prst="rect">
            <a:avLst/>
          </a:prstGeom>
        </p:spPr>
        <p:txBody>
          <a:bodyPr wrap="none">
            <a:spAutoFit/>
          </a:bodyPr>
          <a:lstStyle/>
          <a:p>
            <a:r>
              <a:rPr lang="en-US" altLang="ko-KR" dirty="0">
                <a:latin typeface="Cambria Math" panose="02040503050406030204" pitchFamily="18" charset="0"/>
              </a:rPr>
              <a:t>“,”</a:t>
            </a:r>
            <a:r>
              <a:rPr lang="ko-KR" altLang="en-US" dirty="0">
                <a:latin typeface="Cambria Math" panose="02040503050406030204" pitchFamily="18" charset="0"/>
              </a:rPr>
              <a:t>나 </a:t>
            </a:r>
            <a:r>
              <a:rPr lang="en-US" altLang="ko-KR" dirty="0">
                <a:latin typeface="Cambria Math" panose="02040503050406030204" pitchFamily="18" charset="0"/>
              </a:rPr>
              <a:t>“."</a:t>
            </a:r>
            <a:r>
              <a:rPr lang="ko-KR" altLang="en-US" dirty="0">
                <a:latin typeface="Cambria Math" panose="02040503050406030204" pitchFamily="18" charset="0"/>
              </a:rPr>
              <a:t> 가 없는 곳에 인용하고 싶을 때는 그냥 문자 뒤에도 붙이기도 함</a:t>
            </a:r>
            <a:endParaRPr lang="en-US" altLang="ko-KR" dirty="0">
              <a:latin typeface="Cambria Math" panose="02040503050406030204" pitchFamily="18" charset="0"/>
            </a:endParaRPr>
          </a:p>
        </p:txBody>
      </p:sp>
      <p:sp>
        <p:nvSpPr>
          <p:cNvPr id="11" name="Rectangle 10">
            <a:extLst>
              <a:ext uri="{FF2B5EF4-FFF2-40B4-BE49-F238E27FC236}">
                <a16:creationId xmlns:a16="http://schemas.microsoft.com/office/drawing/2014/main" id="{028AC792-27C8-064A-92F3-9B74A9198A53}"/>
              </a:ext>
            </a:extLst>
          </p:cNvPr>
          <p:cNvSpPr/>
          <p:nvPr/>
        </p:nvSpPr>
        <p:spPr>
          <a:xfrm>
            <a:off x="1371601" y="4612056"/>
            <a:ext cx="4695516" cy="369332"/>
          </a:xfrm>
          <a:prstGeom prst="rect">
            <a:avLst/>
          </a:prstGeom>
        </p:spPr>
        <p:txBody>
          <a:bodyPr wrap="none">
            <a:spAutoFit/>
          </a:bodyPr>
          <a:lstStyle/>
          <a:p>
            <a:r>
              <a:rPr lang="ko-KR" altLang="en-US" dirty="0">
                <a:latin typeface="Cambria Math" panose="02040503050406030204" pitchFamily="18" charset="0"/>
              </a:rPr>
              <a:t>하지만 문장 맨 앞에서 인용하는 경우는 없음</a:t>
            </a:r>
            <a:r>
              <a:rPr lang="en-US" altLang="ko-KR" dirty="0">
                <a:latin typeface="Cambria Math" panose="02040503050406030204" pitchFamily="18" charset="0"/>
              </a:rPr>
              <a:t>.</a:t>
            </a:r>
          </a:p>
        </p:txBody>
      </p:sp>
      <p:sp>
        <p:nvSpPr>
          <p:cNvPr id="12" name="Rectangle 11">
            <a:extLst>
              <a:ext uri="{FF2B5EF4-FFF2-40B4-BE49-F238E27FC236}">
                <a16:creationId xmlns:a16="http://schemas.microsoft.com/office/drawing/2014/main" id="{6FF02840-D316-4742-A63A-0812B6AB079E}"/>
              </a:ext>
            </a:extLst>
          </p:cNvPr>
          <p:cNvSpPr/>
          <p:nvPr/>
        </p:nvSpPr>
        <p:spPr>
          <a:xfrm>
            <a:off x="1371601" y="5073097"/>
            <a:ext cx="5202065" cy="369332"/>
          </a:xfrm>
          <a:prstGeom prst="rect">
            <a:avLst/>
          </a:prstGeom>
        </p:spPr>
        <p:txBody>
          <a:bodyPr wrap="none">
            <a:spAutoFit/>
          </a:bodyPr>
          <a:lstStyle/>
          <a:p>
            <a:r>
              <a:rPr lang="ko-KR" altLang="en-US" dirty="0">
                <a:latin typeface="Cambria Math" panose="02040503050406030204" pitchFamily="18" charset="0"/>
              </a:rPr>
              <a:t>인용을 여러 개를 할 경우 </a:t>
            </a:r>
            <a:r>
              <a:rPr lang="en-US" altLang="ko-KR" dirty="0">
                <a:latin typeface="Cambria Math" panose="02040503050406030204" pitchFamily="18" charset="0"/>
              </a:rPr>
              <a:t>,</a:t>
            </a:r>
            <a:r>
              <a:rPr lang="ko-KR" altLang="en-US" dirty="0">
                <a:latin typeface="Cambria Math" panose="02040503050406030204" pitchFamily="18" charset="0"/>
              </a:rPr>
              <a:t>로 구분</a:t>
            </a:r>
            <a:r>
              <a:rPr lang="en-US" altLang="ko-KR" dirty="0">
                <a:latin typeface="Cambria Math" panose="02040503050406030204" pitchFamily="18" charset="0"/>
              </a:rPr>
              <a:t>.</a:t>
            </a:r>
            <a:r>
              <a:rPr lang="ko-KR" altLang="en-US" dirty="0">
                <a:latin typeface="Cambria Math" panose="02040503050406030204" pitchFamily="18" charset="0"/>
              </a:rPr>
              <a:t> </a:t>
            </a:r>
            <a:r>
              <a:rPr lang="en-US" altLang="ko-KR" dirty="0">
                <a:latin typeface="Cambria Math" panose="02040503050406030204" pitchFamily="18" charset="0"/>
              </a:rPr>
              <a:t>(</a:t>
            </a:r>
            <a:r>
              <a:rPr lang="ko-KR" altLang="en-US" dirty="0">
                <a:latin typeface="Cambria Math" panose="02040503050406030204" pitchFamily="18" charset="0"/>
              </a:rPr>
              <a:t>예</a:t>
            </a:r>
            <a:r>
              <a:rPr lang="en-US" altLang="ko-KR" dirty="0">
                <a:latin typeface="Cambria Math" panose="02040503050406030204" pitchFamily="18" charset="0"/>
              </a:rPr>
              <a:t>:</a:t>
            </a:r>
            <a:r>
              <a:rPr lang="ko-KR" altLang="en-US" dirty="0">
                <a:latin typeface="Cambria Math" panose="02040503050406030204" pitchFamily="18" charset="0"/>
              </a:rPr>
              <a:t> </a:t>
            </a:r>
            <a:r>
              <a:rPr lang="en-US" altLang="ko-KR" dirty="0">
                <a:latin typeface="Cambria Math" panose="02040503050406030204" pitchFamily="18" charset="0"/>
              </a:rPr>
              <a:t>[12,13,16])</a:t>
            </a:r>
          </a:p>
        </p:txBody>
      </p:sp>
      <p:sp>
        <p:nvSpPr>
          <p:cNvPr id="13" name="Rectangle 12">
            <a:extLst>
              <a:ext uri="{FF2B5EF4-FFF2-40B4-BE49-F238E27FC236}">
                <a16:creationId xmlns:a16="http://schemas.microsoft.com/office/drawing/2014/main" id="{7525979A-844B-6B4A-B12B-E379C5A67D03}"/>
              </a:ext>
            </a:extLst>
          </p:cNvPr>
          <p:cNvSpPr/>
          <p:nvPr/>
        </p:nvSpPr>
        <p:spPr>
          <a:xfrm>
            <a:off x="1371601" y="5625847"/>
            <a:ext cx="8347157" cy="369332"/>
          </a:xfrm>
          <a:prstGeom prst="rect">
            <a:avLst/>
          </a:prstGeom>
        </p:spPr>
        <p:txBody>
          <a:bodyPr wrap="none">
            <a:spAutoFit/>
          </a:bodyPr>
          <a:lstStyle/>
          <a:p>
            <a:r>
              <a:rPr lang="ko-KR" altLang="en-US" dirty="0">
                <a:latin typeface="Cambria Math" panose="02040503050406030204" pitchFamily="18" charset="0"/>
              </a:rPr>
              <a:t>만약 숫자가 연속될 경우 </a:t>
            </a:r>
            <a:r>
              <a:rPr lang="en-US" altLang="ko-KR" dirty="0">
                <a:latin typeface="Cambria Math" panose="02040503050406030204" pitchFamily="18" charset="0"/>
              </a:rPr>
              <a:t>–</a:t>
            </a:r>
            <a:r>
              <a:rPr lang="ko-KR" altLang="en-US" dirty="0">
                <a:latin typeface="Cambria Math" panose="02040503050406030204" pitchFamily="18" charset="0"/>
              </a:rPr>
              <a:t> 로 표시 </a:t>
            </a:r>
            <a:r>
              <a:rPr lang="en-US" altLang="ko-KR" dirty="0">
                <a:latin typeface="Cambria Math" panose="02040503050406030204" pitchFamily="18" charset="0"/>
              </a:rPr>
              <a:t>(</a:t>
            </a:r>
            <a:r>
              <a:rPr lang="ko-KR" altLang="en-US" dirty="0">
                <a:latin typeface="Cambria Math" panose="02040503050406030204" pitchFamily="18" charset="0"/>
              </a:rPr>
              <a:t>예</a:t>
            </a:r>
            <a:r>
              <a:rPr lang="en-US" altLang="ko-KR" dirty="0">
                <a:latin typeface="Cambria Math" panose="02040503050406030204" pitchFamily="18" charset="0"/>
              </a:rPr>
              <a:t>:</a:t>
            </a:r>
            <a:r>
              <a:rPr lang="ko-KR" altLang="en-US" dirty="0">
                <a:latin typeface="Cambria Math" panose="02040503050406030204" pitchFamily="18" charset="0"/>
              </a:rPr>
              <a:t> </a:t>
            </a:r>
            <a:r>
              <a:rPr lang="en-US" altLang="ko-KR" dirty="0">
                <a:latin typeface="Cambria Math" panose="02040503050406030204" pitchFamily="18" charset="0"/>
              </a:rPr>
              <a:t>12</a:t>
            </a:r>
            <a:r>
              <a:rPr lang="ko-KR" altLang="en-US" dirty="0">
                <a:latin typeface="Cambria Math" panose="02040503050406030204" pitchFamily="18" charset="0"/>
              </a:rPr>
              <a:t>번</a:t>
            </a:r>
            <a:r>
              <a:rPr lang="en-US" altLang="ko-KR" dirty="0">
                <a:latin typeface="Cambria Math" panose="02040503050406030204" pitchFamily="18" charset="0"/>
              </a:rPr>
              <a:t>,</a:t>
            </a:r>
            <a:r>
              <a:rPr lang="ko-KR" altLang="en-US" dirty="0">
                <a:latin typeface="Cambria Math" panose="02040503050406030204" pitchFamily="18" charset="0"/>
              </a:rPr>
              <a:t> </a:t>
            </a:r>
            <a:r>
              <a:rPr lang="en-US" altLang="ko-KR" dirty="0">
                <a:latin typeface="Cambria Math" panose="02040503050406030204" pitchFamily="18" charset="0"/>
              </a:rPr>
              <a:t>13</a:t>
            </a:r>
            <a:r>
              <a:rPr lang="ko-KR" altLang="en-US" dirty="0">
                <a:latin typeface="Cambria Math" panose="02040503050406030204" pitchFamily="18" charset="0"/>
              </a:rPr>
              <a:t>번</a:t>
            </a:r>
            <a:r>
              <a:rPr lang="en-US" altLang="ko-KR" dirty="0">
                <a:latin typeface="Cambria Math" panose="02040503050406030204" pitchFamily="18" charset="0"/>
              </a:rPr>
              <a:t>,</a:t>
            </a:r>
            <a:r>
              <a:rPr lang="ko-KR" altLang="en-US" dirty="0">
                <a:latin typeface="Cambria Math" panose="02040503050406030204" pitchFamily="18" charset="0"/>
              </a:rPr>
              <a:t> </a:t>
            </a:r>
            <a:r>
              <a:rPr lang="en-US" altLang="ko-KR" dirty="0">
                <a:latin typeface="Cambria Math" panose="02040503050406030204" pitchFamily="18" charset="0"/>
              </a:rPr>
              <a:t>14</a:t>
            </a:r>
            <a:r>
              <a:rPr lang="ko-KR" altLang="en-US" dirty="0">
                <a:latin typeface="Cambria Math" panose="02040503050406030204" pitchFamily="18" charset="0"/>
              </a:rPr>
              <a:t>번 논문 인용할 경우 </a:t>
            </a:r>
            <a:r>
              <a:rPr lang="en-US" altLang="ko-KR" dirty="0">
                <a:latin typeface="Cambria Math" panose="02040503050406030204" pitchFamily="18" charset="0"/>
              </a:rPr>
              <a:t>[12-14])</a:t>
            </a:r>
          </a:p>
        </p:txBody>
      </p:sp>
      <p:sp>
        <p:nvSpPr>
          <p:cNvPr id="14" name="Rectangle 13">
            <a:extLst>
              <a:ext uri="{FF2B5EF4-FFF2-40B4-BE49-F238E27FC236}">
                <a16:creationId xmlns:a16="http://schemas.microsoft.com/office/drawing/2014/main" id="{6F14AA8B-D6E6-6845-AFDA-4881FD3D68E9}"/>
              </a:ext>
            </a:extLst>
          </p:cNvPr>
          <p:cNvSpPr/>
          <p:nvPr/>
        </p:nvSpPr>
        <p:spPr>
          <a:xfrm>
            <a:off x="1371600" y="6172200"/>
            <a:ext cx="4365298" cy="369332"/>
          </a:xfrm>
          <a:prstGeom prst="rect">
            <a:avLst/>
          </a:prstGeom>
        </p:spPr>
        <p:txBody>
          <a:bodyPr wrap="none">
            <a:spAutoFit/>
          </a:bodyPr>
          <a:lstStyle/>
          <a:p>
            <a:r>
              <a:rPr lang="ko-KR" altLang="en-US" dirty="0">
                <a:latin typeface="Cambria Math" panose="02040503050406030204" pitchFamily="18" charset="0"/>
              </a:rPr>
              <a:t>본문에서 인용되는 순서로 인용 논문 정렬</a:t>
            </a:r>
            <a:endParaRPr lang="en-US" altLang="ko-KR" dirty="0">
              <a:latin typeface="Cambria Math" panose="02040503050406030204" pitchFamily="18" charset="0"/>
            </a:endParaRPr>
          </a:p>
        </p:txBody>
      </p:sp>
    </p:spTree>
    <p:extLst>
      <p:ext uri="{BB962C8B-B14F-4D97-AF65-F5344CB8AC3E}">
        <p14:creationId xmlns:p14="http://schemas.microsoft.com/office/powerpoint/2010/main" val="305737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F818-2821-FD4C-B199-BD2F6F45DF01}"/>
              </a:ext>
            </a:extLst>
          </p:cNvPr>
          <p:cNvSpPr>
            <a:spLocks noGrp="1"/>
          </p:cNvSpPr>
          <p:nvPr>
            <p:ph type="title"/>
          </p:nvPr>
        </p:nvSpPr>
        <p:spPr/>
        <p:txBody>
          <a:bodyPr/>
          <a:lstStyle/>
          <a:p>
            <a:r>
              <a:rPr lang="ko-KR" altLang="en-US" dirty="0"/>
              <a:t>세상에는 다양한 저널이 있다</a:t>
            </a:r>
            <a:endParaRPr lang="en-KR" dirty="0"/>
          </a:p>
        </p:txBody>
      </p:sp>
      <p:pic>
        <p:nvPicPr>
          <p:cNvPr id="4" name="Picture 3">
            <a:extLst>
              <a:ext uri="{FF2B5EF4-FFF2-40B4-BE49-F238E27FC236}">
                <a16:creationId xmlns:a16="http://schemas.microsoft.com/office/drawing/2014/main" id="{40F77935-788C-2B44-9451-65A02483FA68}"/>
              </a:ext>
            </a:extLst>
          </p:cNvPr>
          <p:cNvPicPr>
            <a:picLocks noChangeAspect="1"/>
          </p:cNvPicPr>
          <p:nvPr/>
        </p:nvPicPr>
        <p:blipFill>
          <a:blip r:embed="rId2"/>
          <a:stretch>
            <a:fillRect/>
          </a:stretch>
        </p:blipFill>
        <p:spPr>
          <a:xfrm>
            <a:off x="1635787" y="3233896"/>
            <a:ext cx="9337013" cy="989948"/>
          </a:xfrm>
          <a:prstGeom prst="rect">
            <a:avLst/>
          </a:prstGeom>
        </p:spPr>
      </p:pic>
      <p:pic>
        <p:nvPicPr>
          <p:cNvPr id="5" name="Picture 4">
            <a:extLst>
              <a:ext uri="{FF2B5EF4-FFF2-40B4-BE49-F238E27FC236}">
                <a16:creationId xmlns:a16="http://schemas.microsoft.com/office/drawing/2014/main" id="{426ABA46-402B-5D47-A095-FD70F8088169}"/>
              </a:ext>
            </a:extLst>
          </p:cNvPr>
          <p:cNvPicPr>
            <a:picLocks noChangeAspect="1"/>
          </p:cNvPicPr>
          <p:nvPr/>
        </p:nvPicPr>
        <p:blipFill>
          <a:blip r:embed="rId3"/>
          <a:stretch>
            <a:fillRect/>
          </a:stretch>
        </p:blipFill>
        <p:spPr>
          <a:xfrm>
            <a:off x="2312551" y="1989958"/>
            <a:ext cx="2504821" cy="829818"/>
          </a:xfrm>
          <a:prstGeom prst="rect">
            <a:avLst/>
          </a:prstGeom>
        </p:spPr>
      </p:pic>
      <p:pic>
        <p:nvPicPr>
          <p:cNvPr id="6" name="Picture 5">
            <a:extLst>
              <a:ext uri="{FF2B5EF4-FFF2-40B4-BE49-F238E27FC236}">
                <a16:creationId xmlns:a16="http://schemas.microsoft.com/office/drawing/2014/main" id="{5E247C0B-8BBB-594D-92E2-E9FBF1FA5DD8}"/>
              </a:ext>
            </a:extLst>
          </p:cNvPr>
          <p:cNvPicPr>
            <a:picLocks noChangeAspect="1"/>
          </p:cNvPicPr>
          <p:nvPr/>
        </p:nvPicPr>
        <p:blipFill>
          <a:blip r:embed="rId4"/>
          <a:stretch>
            <a:fillRect/>
          </a:stretch>
        </p:blipFill>
        <p:spPr>
          <a:xfrm>
            <a:off x="5758323" y="2001238"/>
            <a:ext cx="2305050" cy="952754"/>
          </a:xfrm>
          <a:prstGeom prst="rect">
            <a:avLst/>
          </a:prstGeom>
        </p:spPr>
      </p:pic>
      <p:pic>
        <p:nvPicPr>
          <p:cNvPr id="7" name="Picture 6">
            <a:extLst>
              <a:ext uri="{FF2B5EF4-FFF2-40B4-BE49-F238E27FC236}">
                <a16:creationId xmlns:a16="http://schemas.microsoft.com/office/drawing/2014/main" id="{E0237FFA-F0C8-B948-B7F3-1D190C4FF754}"/>
              </a:ext>
            </a:extLst>
          </p:cNvPr>
          <p:cNvPicPr>
            <a:picLocks noChangeAspect="1"/>
          </p:cNvPicPr>
          <p:nvPr/>
        </p:nvPicPr>
        <p:blipFill>
          <a:blip r:embed="rId5"/>
          <a:stretch>
            <a:fillRect/>
          </a:stretch>
        </p:blipFill>
        <p:spPr>
          <a:xfrm>
            <a:off x="5076129" y="4886941"/>
            <a:ext cx="3339595" cy="1092958"/>
          </a:xfrm>
          <a:prstGeom prst="rect">
            <a:avLst/>
          </a:prstGeom>
        </p:spPr>
      </p:pic>
      <p:sp>
        <p:nvSpPr>
          <p:cNvPr id="8" name="TextBox 7">
            <a:extLst>
              <a:ext uri="{FF2B5EF4-FFF2-40B4-BE49-F238E27FC236}">
                <a16:creationId xmlns:a16="http://schemas.microsoft.com/office/drawing/2014/main" id="{1816FC1D-E5E3-7848-A2EF-8AE06E70F9A1}"/>
              </a:ext>
            </a:extLst>
          </p:cNvPr>
          <p:cNvSpPr txBox="1"/>
          <p:nvPr/>
        </p:nvSpPr>
        <p:spPr>
          <a:xfrm>
            <a:off x="8996515" y="5194893"/>
            <a:ext cx="1547218" cy="477054"/>
          </a:xfrm>
          <a:prstGeom prst="rect">
            <a:avLst/>
          </a:prstGeom>
          <a:noFill/>
        </p:spPr>
        <p:txBody>
          <a:bodyPr wrap="none" rtlCol="0">
            <a:spAutoFit/>
          </a:bodyPr>
          <a:lstStyle/>
          <a:p>
            <a:r>
              <a:rPr lang="ko-KR" altLang="en-US" sz="2500" dirty="0"/>
              <a:t>기타 등등</a:t>
            </a:r>
            <a:endParaRPr lang="en-KR" sz="2500" dirty="0"/>
          </a:p>
        </p:txBody>
      </p:sp>
    </p:spTree>
    <p:extLst>
      <p:ext uri="{BB962C8B-B14F-4D97-AF65-F5344CB8AC3E}">
        <p14:creationId xmlns:p14="http://schemas.microsoft.com/office/powerpoint/2010/main" val="15606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0D45-20FF-0D4A-B5F8-45E2B780D94F}"/>
              </a:ext>
            </a:extLst>
          </p:cNvPr>
          <p:cNvSpPr>
            <a:spLocks noGrp="1"/>
          </p:cNvSpPr>
          <p:nvPr>
            <p:ph type="title"/>
          </p:nvPr>
        </p:nvSpPr>
        <p:spPr/>
        <p:txBody>
          <a:bodyPr/>
          <a:lstStyle/>
          <a:p>
            <a:r>
              <a:rPr lang="ko-KR" altLang="en-US" dirty="0"/>
              <a:t>웹사이트나 책의 경우</a:t>
            </a:r>
            <a:endParaRPr lang="en-KR" dirty="0"/>
          </a:p>
        </p:txBody>
      </p:sp>
      <p:sp>
        <p:nvSpPr>
          <p:cNvPr id="3" name="Content Placeholder 2">
            <a:extLst>
              <a:ext uri="{FF2B5EF4-FFF2-40B4-BE49-F238E27FC236}">
                <a16:creationId xmlns:a16="http://schemas.microsoft.com/office/drawing/2014/main" id="{66E118DC-9E52-8842-93D2-40E258D83487}"/>
              </a:ext>
            </a:extLst>
          </p:cNvPr>
          <p:cNvSpPr>
            <a:spLocks noGrp="1"/>
          </p:cNvSpPr>
          <p:nvPr>
            <p:ph idx="1"/>
          </p:nvPr>
        </p:nvSpPr>
        <p:spPr>
          <a:xfrm>
            <a:off x="1371600" y="1735385"/>
            <a:ext cx="9601200" cy="1693615"/>
          </a:xfrm>
        </p:spPr>
        <p:txBody>
          <a:bodyPr/>
          <a:lstStyle/>
          <a:p>
            <a:r>
              <a:rPr lang="en-US" dirty="0">
                <a:hlinkClick r:id="rId2"/>
              </a:rPr>
              <a:t>https://libguides.williams.edu/citing/acs</a:t>
            </a:r>
            <a:endParaRPr lang="en-US" dirty="0"/>
          </a:p>
          <a:p>
            <a:r>
              <a:rPr lang="ko-KR" altLang="en-US" dirty="0"/>
              <a:t>저자나 웹사이트 관리 기관</a:t>
            </a:r>
            <a:r>
              <a:rPr lang="en-US" dirty="0"/>
              <a:t>.</a:t>
            </a:r>
            <a:r>
              <a:rPr lang="ko-KR" altLang="en-US" dirty="0"/>
              <a:t> 웹사이트 이름</a:t>
            </a:r>
            <a:r>
              <a:rPr lang="en-US" altLang="ko-KR" dirty="0"/>
              <a:t>,</a:t>
            </a:r>
            <a:r>
              <a:rPr lang="en-US" dirty="0"/>
              <a:t> URL (accessed </a:t>
            </a:r>
            <a:r>
              <a:rPr lang="ko-KR" altLang="en-US" dirty="0"/>
              <a:t>월</a:t>
            </a:r>
            <a:r>
              <a:rPr lang="en-US" dirty="0"/>
              <a:t>,</a:t>
            </a:r>
            <a:r>
              <a:rPr lang="ko-KR" altLang="en-US" dirty="0"/>
              <a:t> 연도</a:t>
            </a:r>
            <a:r>
              <a:rPr lang="en-US" dirty="0"/>
              <a:t>)</a:t>
            </a:r>
            <a:r>
              <a:rPr lang="en-US" altLang="ko-KR" dirty="0"/>
              <a:t>.</a:t>
            </a:r>
            <a:endParaRPr lang="en-US" dirty="0"/>
          </a:p>
          <a:p>
            <a:r>
              <a:rPr lang="en-US" dirty="0"/>
              <a:t>NREL</a:t>
            </a:r>
            <a:r>
              <a:rPr lang="en-US" altLang="ko-KR" dirty="0"/>
              <a:t>,</a:t>
            </a:r>
            <a:r>
              <a:rPr lang="en-US" dirty="0"/>
              <a:t> Best Research-Cell Efficiencies, http://</a:t>
            </a:r>
            <a:r>
              <a:rPr lang="en-US" dirty="0" err="1"/>
              <a:t>www.nrel.gov</a:t>
            </a:r>
            <a:r>
              <a:rPr lang="en-US" dirty="0"/>
              <a:t>/</a:t>
            </a:r>
            <a:r>
              <a:rPr lang="en-US" dirty="0" err="1"/>
              <a:t>ncpv</a:t>
            </a:r>
            <a:r>
              <a:rPr lang="en-US" dirty="0"/>
              <a:t>/ images/</a:t>
            </a:r>
            <a:r>
              <a:rPr lang="en-US" dirty="0" err="1"/>
              <a:t>efficiency_chart.jpg</a:t>
            </a:r>
            <a:r>
              <a:rPr lang="en-US" dirty="0"/>
              <a:t>. (accessed October 2018).</a:t>
            </a:r>
          </a:p>
        </p:txBody>
      </p:sp>
      <p:sp>
        <p:nvSpPr>
          <p:cNvPr id="4" name="Rectangle 3">
            <a:extLst>
              <a:ext uri="{FF2B5EF4-FFF2-40B4-BE49-F238E27FC236}">
                <a16:creationId xmlns:a16="http://schemas.microsoft.com/office/drawing/2014/main" id="{F6219BB0-2936-904C-9EDD-171A96AE99E8}"/>
              </a:ext>
            </a:extLst>
          </p:cNvPr>
          <p:cNvSpPr/>
          <p:nvPr/>
        </p:nvSpPr>
        <p:spPr>
          <a:xfrm>
            <a:off x="1371600" y="4191599"/>
            <a:ext cx="5136406" cy="369332"/>
          </a:xfrm>
          <a:prstGeom prst="rect">
            <a:avLst/>
          </a:prstGeom>
        </p:spPr>
        <p:txBody>
          <a:bodyPr wrap="none">
            <a:spAutoFit/>
          </a:bodyPr>
          <a:lstStyle/>
          <a:p>
            <a:r>
              <a:rPr lang="en-US" dirty="0">
                <a:hlinkClick r:id="rId3"/>
              </a:rPr>
              <a:t>https://cdn.journals.aps.org/files/styleguide-pr.pdf</a:t>
            </a:r>
            <a:endParaRPr lang="en-KR" dirty="0"/>
          </a:p>
        </p:txBody>
      </p:sp>
      <p:sp>
        <p:nvSpPr>
          <p:cNvPr id="5" name="Rectangle 4">
            <a:extLst>
              <a:ext uri="{FF2B5EF4-FFF2-40B4-BE49-F238E27FC236}">
                <a16:creationId xmlns:a16="http://schemas.microsoft.com/office/drawing/2014/main" id="{2CA729FC-3C2E-A744-8C62-870AF6F1657E}"/>
              </a:ext>
            </a:extLst>
          </p:cNvPr>
          <p:cNvSpPr/>
          <p:nvPr/>
        </p:nvSpPr>
        <p:spPr>
          <a:xfrm>
            <a:off x="1371600" y="3745461"/>
            <a:ext cx="3765774" cy="369332"/>
          </a:xfrm>
          <a:prstGeom prst="rect">
            <a:avLst/>
          </a:prstGeom>
        </p:spPr>
        <p:txBody>
          <a:bodyPr wrap="none">
            <a:spAutoFit/>
          </a:bodyPr>
          <a:lstStyle/>
          <a:p>
            <a:r>
              <a:rPr lang="ko-KR" altLang="en-US" dirty="0"/>
              <a:t>저널 별로 </a:t>
            </a:r>
            <a:r>
              <a:rPr lang="en-US" altLang="ko-KR" dirty="0"/>
              <a:t>style guide</a:t>
            </a:r>
            <a:r>
              <a:rPr lang="ko-KR" altLang="en-US" dirty="0"/>
              <a:t>가 있으니 참고</a:t>
            </a:r>
            <a:endParaRPr lang="en-KR" dirty="0"/>
          </a:p>
        </p:txBody>
      </p:sp>
      <p:sp>
        <p:nvSpPr>
          <p:cNvPr id="6" name="Rectangle 5">
            <a:extLst>
              <a:ext uri="{FF2B5EF4-FFF2-40B4-BE49-F238E27FC236}">
                <a16:creationId xmlns:a16="http://schemas.microsoft.com/office/drawing/2014/main" id="{DF180A4B-456C-0A44-A796-C614C5D660E4}"/>
              </a:ext>
            </a:extLst>
          </p:cNvPr>
          <p:cNvSpPr/>
          <p:nvPr/>
        </p:nvSpPr>
        <p:spPr>
          <a:xfrm>
            <a:off x="1371600" y="4801190"/>
            <a:ext cx="10146890" cy="369332"/>
          </a:xfrm>
          <a:prstGeom prst="rect">
            <a:avLst/>
          </a:prstGeom>
        </p:spPr>
        <p:txBody>
          <a:bodyPr wrap="square">
            <a:spAutoFit/>
          </a:bodyPr>
          <a:lstStyle/>
          <a:p>
            <a:r>
              <a:rPr lang="ko-KR" altLang="en-US" dirty="0"/>
              <a:t>저자</a:t>
            </a:r>
            <a:r>
              <a:rPr lang="en-US" altLang="ko-KR" dirty="0"/>
              <a:t>,</a:t>
            </a:r>
            <a:r>
              <a:rPr lang="ko-KR" altLang="en-US" dirty="0"/>
              <a:t> 책 제목 </a:t>
            </a:r>
            <a:r>
              <a:rPr lang="en-US" altLang="ko-KR" dirty="0"/>
              <a:t>(</a:t>
            </a:r>
            <a:r>
              <a:rPr lang="ko-KR" altLang="en-US" dirty="0"/>
              <a:t>출판사</a:t>
            </a:r>
            <a:r>
              <a:rPr lang="en-US" altLang="ko-KR" dirty="0"/>
              <a:t>,</a:t>
            </a:r>
            <a:r>
              <a:rPr lang="ko-KR" altLang="en-US" dirty="0"/>
              <a:t> 도시</a:t>
            </a:r>
            <a:r>
              <a:rPr lang="en-US" altLang="ko-KR" dirty="0"/>
              <a:t>,</a:t>
            </a:r>
            <a:r>
              <a:rPr lang="ko-KR" altLang="en-US" dirty="0"/>
              <a:t> 출판 연도</a:t>
            </a:r>
            <a:r>
              <a:rPr lang="en-US" altLang="ko-KR" dirty="0"/>
              <a:t>),</a:t>
            </a:r>
            <a:r>
              <a:rPr lang="ko-KR" altLang="en-US" dirty="0"/>
              <a:t> </a:t>
            </a:r>
            <a:r>
              <a:rPr lang="en-US" altLang="ko-KR" dirty="0"/>
              <a:t>Volume/Chapter/Section</a:t>
            </a:r>
            <a:r>
              <a:rPr lang="ko-KR" altLang="en-US" dirty="0"/>
              <a:t> 정보</a:t>
            </a:r>
            <a:r>
              <a:rPr lang="en-US" altLang="ko-KR" dirty="0"/>
              <a:t>,</a:t>
            </a:r>
            <a:r>
              <a:rPr lang="ko-KR" altLang="en-US" dirty="0"/>
              <a:t> 쪽</a:t>
            </a:r>
            <a:endParaRPr lang="en-US" dirty="0"/>
          </a:p>
        </p:txBody>
      </p:sp>
      <p:sp>
        <p:nvSpPr>
          <p:cNvPr id="7" name="Rectangle 6">
            <a:extLst>
              <a:ext uri="{FF2B5EF4-FFF2-40B4-BE49-F238E27FC236}">
                <a16:creationId xmlns:a16="http://schemas.microsoft.com/office/drawing/2014/main" id="{3286CE10-728B-8F4E-978E-EDE53F109377}"/>
              </a:ext>
            </a:extLst>
          </p:cNvPr>
          <p:cNvSpPr/>
          <p:nvPr/>
        </p:nvSpPr>
        <p:spPr>
          <a:xfrm>
            <a:off x="1371600" y="5252253"/>
            <a:ext cx="9276735" cy="369332"/>
          </a:xfrm>
          <a:prstGeom prst="rect">
            <a:avLst/>
          </a:prstGeom>
        </p:spPr>
        <p:txBody>
          <a:bodyPr wrap="square">
            <a:spAutoFit/>
          </a:bodyPr>
          <a:lstStyle/>
          <a:p>
            <a:r>
              <a:rPr lang="en-US" dirty="0"/>
              <a:t>J. M. Smith, </a:t>
            </a:r>
            <a:r>
              <a:rPr lang="en-US" i="1" dirty="0"/>
              <a:t>Molecular Dynamics </a:t>
            </a:r>
            <a:r>
              <a:rPr lang="en-US" dirty="0"/>
              <a:t>(Academic, New York, 1980), Vol. 2, p. 20.</a:t>
            </a:r>
            <a:endParaRPr lang="en-KR" dirty="0"/>
          </a:p>
        </p:txBody>
      </p:sp>
      <p:sp>
        <p:nvSpPr>
          <p:cNvPr id="8" name="Rectangle 7">
            <a:extLst>
              <a:ext uri="{FF2B5EF4-FFF2-40B4-BE49-F238E27FC236}">
                <a16:creationId xmlns:a16="http://schemas.microsoft.com/office/drawing/2014/main" id="{79C6D72A-C9E9-C949-8ACC-0A9C1CAAFC3D}"/>
              </a:ext>
            </a:extLst>
          </p:cNvPr>
          <p:cNvSpPr/>
          <p:nvPr/>
        </p:nvSpPr>
        <p:spPr>
          <a:xfrm>
            <a:off x="1371600" y="5703316"/>
            <a:ext cx="9792929" cy="369332"/>
          </a:xfrm>
          <a:prstGeom prst="rect">
            <a:avLst/>
          </a:prstGeom>
        </p:spPr>
        <p:txBody>
          <a:bodyPr wrap="square">
            <a:spAutoFit/>
          </a:bodyPr>
          <a:lstStyle/>
          <a:p>
            <a:r>
              <a:rPr lang="en-US" dirty="0">
                <a:solidFill>
                  <a:srgbClr val="222222"/>
                </a:solidFill>
                <a:latin typeface="Helvetica Neue" panose="02000503000000020004" pitchFamily="2" charset="0"/>
              </a:rPr>
              <a:t>P. Y. Yu and M. Cardona, </a:t>
            </a:r>
            <a:r>
              <a:rPr lang="en-US" i="1" dirty="0">
                <a:solidFill>
                  <a:srgbClr val="222222"/>
                </a:solidFill>
                <a:latin typeface="Helvetica Neue" panose="02000503000000020004" pitchFamily="2" charset="0"/>
              </a:rPr>
              <a:t>Fundamentals of Semiconductors</a:t>
            </a:r>
            <a:r>
              <a:rPr lang="en-US" dirty="0">
                <a:solidFill>
                  <a:srgbClr val="222222"/>
                </a:solidFill>
                <a:latin typeface="Helvetica Neue" panose="02000503000000020004" pitchFamily="2" charset="0"/>
              </a:rPr>
              <a:t> (Springer, New York, 1996).</a:t>
            </a:r>
            <a:endParaRPr lang="en-KR" dirty="0"/>
          </a:p>
        </p:txBody>
      </p:sp>
    </p:spTree>
    <p:extLst>
      <p:ext uri="{BB962C8B-B14F-4D97-AF65-F5344CB8AC3E}">
        <p14:creationId xmlns:p14="http://schemas.microsoft.com/office/powerpoint/2010/main" val="2010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E7E8-B554-374C-8B13-6432C1937417}"/>
              </a:ext>
            </a:extLst>
          </p:cNvPr>
          <p:cNvSpPr>
            <a:spLocks noGrp="1"/>
          </p:cNvSpPr>
          <p:nvPr>
            <p:ph type="title"/>
          </p:nvPr>
        </p:nvSpPr>
        <p:spPr/>
        <p:txBody>
          <a:bodyPr/>
          <a:lstStyle/>
          <a:p>
            <a:r>
              <a:rPr lang="ko-KR" altLang="en-US" dirty="0" err="1"/>
              <a:t>박사후</a:t>
            </a:r>
            <a:r>
              <a:rPr lang="ko-KR" altLang="en-US" dirty="0"/>
              <a:t> 연구원 지원하기</a:t>
            </a:r>
            <a:endParaRPr lang="en-KR" dirty="0"/>
          </a:p>
        </p:txBody>
      </p:sp>
    </p:spTree>
    <p:extLst>
      <p:ext uri="{BB962C8B-B14F-4D97-AF65-F5344CB8AC3E}">
        <p14:creationId xmlns:p14="http://schemas.microsoft.com/office/powerpoint/2010/main" val="256066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55159D-2641-E846-A88C-ED8F8F6CEA04}"/>
              </a:ext>
            </a:extLst>
          </p:cNvPr>
          <p:cNvSpPr txBox="1"/>
          <p:nvPr/>
        </p:nvSpPr>
        <p:spPr>
          <a:xfrm>
            <a:off x="1596218" y="951451"/>
            <a:ext cx="4788490" cy="461665"/>
          </a:xfrm>
          <a:prstGeom prst="rect">
            <a:avLst/>
          </a:prstGeom>
          <a:noFill/>
        </p:spPr>
        <p:txBody>
          <a:bodyPr wrap="none" rtlCol="0">
            <a:spAutoFit/>
          </a:bodyPr>
          <a:lstStyle/>
          <a:p>
            <a:r>
              <a:rPr lang="ko-KR" altLang="en-US" sz="2400" b="1" dirty="0">
                <a:latin typeface="+mn-ea"/>
                <a:cs typeface="Calibri" panose="020F0502020204030204" pitchFamily="34" charset="0"/>
              </a:rPr>
              <a:t>언제</a:t>
            </a:r>
            <a:r>
              <a:rPr lang="en-US" altLang="ko-KR" sz="2400" b="1" dirty="0">
                <a:latin typeface="+mn-ea"/>
                <a:cs typeface="Calibri" panose="020F0502020204030204" pitchFamily="34" charset="0"/>
              </a:rPr>
              <a:t>,</a:t>
            </a:r>
            <a:r>
              <a:rPr lang="ko-KR" altLang="en-US" sz="2400" b="1" dirty="0">
                <a:latin typeface="+mn-ea"/>
                <a:cs typeface="Calibri" panose="020F0502020204030204" pitchFamily="34" charset="0"/>
              </a:rPr>
              <a:t> 누구에게 지원해야 하는가</a:t>
            </a:r>
            <a:r>
              <a:rPr lang="en-US" altLang="ko-KR" sz="2400" b="1" dirty="0">
                <a:latin typeface="+mn-ea"/>
                <a:cs typeface="Calibri" panose="020F0502020204030204" pitchFamily="34" charset="0"/>
              </a:rPr>
              <a:t>?</a:t>
            </a:r>
            <a:endParaRPr lang="en-KR" sz="2400" b="1" dirty="0">
              <a:latin typeface="+mn-ea"/>
              <a:cs typeface="Calibri" panose="020F0502020204030204" pitchFamily="34" charset="0"/>
            </a:endParaRPr>
          </a:p>
        </p:txBody>
      </p:sp>
      <p:sp>
        <p:nvSpPr>
          <p:cNvPr id="6" name="Rectangle 5">
            <a:extLst>
              <a:ext uri="{FF2B5EF4-FFF2-40B4-BE49-F238E27FC236}">
                <a16:creationId xmlns:a16="http://schemas.microsoft.com/office/drawing/2014/main" id="{7F69DEAA-616C-7446-A90F-29D3A0AA4A27}"/>
              </a:ext>
            </a:extLst>
          </p:cNvPr>
          <p:cNvSpPr/>
          <p:nvPr/>
        </p:nvSpPr>
        <p:spPr>
          <a:xfrm>
            <a:off x="1596218" y="1680570"/>
            <a:ext cx="6096000" cy="586058"/>
          </a:xfrm>
          <a:prstGeom prst="rect">
            <a:avLst/>
          </a:prstGeom>
        </p:spPr>
        <p:txBody>
          <a:bodyPr>
            <a:spAutoFit/>
          </a:bodyPr>
          <a:lstStyle/>
          <a:p>
            <a:pPr>
              <a:lnSpc>
                <a:spcPct val="150000"/>
              </a:lnSpc>
            </a:pPr>
            <a:r>
              <a:rPr lang="en-KR" sz="2400" dirty="0">
                <a:latin typeface="+mn-ea"/>
                <a:cs typeface="Calibri" panose="020F0502020204030204" pitchFamily="34" charset="0"/>
              </a:rPr>
              <a:t>누구에게 갈 것인가?</a:t>
            </a:r>
          </a:p>
        </p:txBody>
      </p:sp>
      <p:sp>
        <p:nvSpPr>
          <p:cNvPr id="7" name="Rectangle 6">
            <a:extLst>
              <a:ext uri="{FF2B5EF4-FFF2-40B4-BE49-F238E27FC236}">
                <a16:creationId xmlns:a16="http://schemas.microsoft.com/office/drawing/2014/main" id="{75A39990-B15D-4641-8D98-915A8649DF06}"/>
              </a:ext>
            </a:extLst>
          </p:cNvPr>
          <p:cNvSpPr/>
          <p:nvPr/>
        </p:nvSpPr>
        <p:spPr>
          <a:xfrm>
            <a:off x="2458064" y="3192175"/>
            <a:ext cx="7600336" cy="589072"/>
          </a:xfrm>
          <a:prstGeom prst="rect">
            <a:avLst/>
          </a:prstGeom>
        </p:spPr>
        <p:txBody>
          <a:bodyPr wrap="square">
            <a:spAutoFit/>
          </a:bodyPr>
          <a:lstStyle/>
          <a:p>
            <a:pPr>
              <a:lnSpc>
                <a:spcPct val="150000"/>
              </a:lnSpc>
            </a:pPr>
            <a:r>
              <a:rPr lang="en-US" altLang="ko-KR" sz="2400" dirty="0">
                <a:latin typeface="+mn-ea"/>
                <a:cs typeface="Calibri" panose="020F0502020204030204" pitchFamily="34" charset="0"/>
              </a:rPr>
              <a:t>(2)</a:t>
            </a:r>
            <a:r>
              <a:rPr lang="ko-KR" altLang="en-US" sz="2400" dirty="0">
                <a:latin typeface="+mn-ea"/>
                <a:cs typeface="Calibri" panose="020F0502020204030204" pitchFamily="34" charset="0"/>
              </a:rPr>
              <a:t> </a:t>
            </a:r>
            <a:r>
              <a:rPr lang="en-KR" sz="2400" dirty="0">
                <a:latin typeface="+mn-ea"/>
                <a:cs typeface="Calibri" panose="020F0502020204030204" pitchFamily="34" charset="0"/>
              </a:rPr>
              <a:t>postdoc job opening</a:t>
            </a:r>
          </a:p>
        </p:txBody>
      </p:sp>
      <p:sp>
        <p:nvSpPr>
          <p:cNvPr id="8" name="Rectangle 7">
            <a:extLst>
              <a:ext uri="{FF2B5EF4-FFF2-40B4-BE49-F238E27FC236}">
                <a16:creationId xmlns:a16="http://schemas.microsoft.com/office/drawing/2014/main" id="{EA05E756-9097-4E42-82A5-A96091D6403F}"/>
              </a:ext>
            </a:extLst>
          </p:cNvPr>
          <p:cNvSpPr/>
          <p:nvPr/>
        </p:nvSpPr>
        <p:spPr>
          <a:xfrm>
            <a:off x="1596218" y="4949310"/>
            <a:ext cx="2301271" cy="461665"/>
          </a:xfrm>
          <a:prstGeom prst="rect">
            <a:avLst/>
          </a:prstGeom>
        </p:spPr>
        <p:txBody>
          <a:bodyPr wrap="none">
            <a:spAutoFit/>
          </a:bodyPr>
          <a:lstStyle/>
          <a:p>
            <a:r>
              <a:rPr lang="en-KR" sz="2400" dirty="0">
                <a:latin typeface="+mn-ea"/>
                <a:cs typeface="Calibri" panose="020F0502020204030204" pitchFamily="34" charset="0"/>
              </a:rPr>
              <a:t>A - B - C 그룹...</a:t>
            </a:r>
          </a:p>
        </p:txBody>
      </p:sp>
      <p:sp>
        <p:nvSpPr>
          <p:cNvPr id="9" name="Rectangle 8">
            <a:extLst>
              <a:ext uri="{FF2B5EF4-FFF2-40B4-BE49-F238E27FC236}">
                <a16:creationId xmlns:a16="http://schemas.microsoft.com/office/drawing/2014/main" id="{6AC3F7E3-AB49-8247-B9D6-DD5B934C3F54}"/>
              </a:ext>
            </a:extLst>
          </p:cNvPr>
          <p:cNvSpPr/>
          <p:nvPr/>
        </p:nvSpPr>
        <p:spPr>
          <a:xfrm>
            <a:off x="2458064" y="2525874"/>
            <a:ext cx="7231626" cy="586058"/>
          </a:xfrm>
          <a:prstGeom prst="rect">
            <a:avLst/>
          </a:prstGeom>
        </p:spPr>
        <p:txBody>
          <a:bodyPr wrap="square">
            <a:spAutoFit/>
          </a:bodyPr>
          <a:lstStyle/>
          <a:p>
            <a:pPr marL="342900" indent="-342900">
              <a:lnSpc>
                <a:spcPct val="150000"/>
              </a:lnSpc>
              <a:buAutoNum type="arabicParenBoth"/>
            </a:pPr>
            <a:r>
              <a:rPr lang="en-KR" sz="2400" dirty="0">
                <a:latin typeface="+mn-ea"/>
                <a:cs typeface="Calibri" panose="020F0502020204030204" pitchFamily="34" charset="0"/>
              </a:rPr>
              <a:t>논문 저자의 정보를 통해서 컨택하는 방법</a:t>
            </a:r>
          </a:p>
        </p:txBody>
      </p:sp>
      <p:sp>
        <p:nvSpPr>
          <p:cNvPr id="10" name="Rectangle 9">
            <a:extLst>
              <a:ext uri="{FF2B5EF4-FFF2-40B4-BE49-F238E27FC236}">
                <a16:creationId xmlns:a16="http://schemas.microsoft.com/office/drawing/2014/main" id="{2C6A732A-552C-7E46-852B-B24F19959A0A}"/>
              </a:ext>
            </a:extLst>
          </p:cNvPr>
          <p:cNvSpPr/>
          <p:nvPr/>
        </p:nvSpPr>
        <p:spPr>
          <a:xfrm>
            <a:off x="2458064" y="3935420"/>
            <a:ext cx="6848168" cy="574644"/>
          </a:xfrm>
          <a:prstGeom prst="rect">
            <a:avLst/>
          </a:prstGeom>
        </p:spPr>
        <p:txBody>
          <a:bodyPr wrap="square">
            <a:spAutoFit/>
          </a:bodyPr>
          <a:lstStyle/>
          <a:p>
            <a:pPr>
              <a:lnSpc>
                <a:spcPct val="150000"/>
              </a:lnSpc>
            </a:pPr>
            <a:r>
              <a:rPr lang="en-KR" sz="2400" dirty="0">
                <a:latin typeface="+mn-ea"/>
                <a:cs typeface="Calibri" panose="020F0502020204030204" pitchFamily="34" charset="0"/>
              </a:rPr>
              <a:t>(3) </a:t>
            </a:r>
            <a:r>
              <a:rPr lang="ko-KR" altLang="en-US" sz="2400" dirty="0">
                <a:latin typeface="+mn-ea"/>
                <a:cs typeface="Calibri" panose="020F0502020204030204" pitchFamily="34" charset="0"/>
              </a:rPr>
              <a:t>건너 건너 추천 받기</a:t>
            </a:r>
            <a:endParaRPr lang="en-KR" sz="2400" dirty="0">
              <a:latin typeface="+mn-ea"/>
              <a:cs typeface="Calibri" panose="020F0502020204030204" pitchFamily="34" charset="0"/>
            </a:endParaRPr>
          </a:p>
        </p:txBody>
      </p:sp>
    </p:spTree>
    <p:extLst>
      <p:ext uri="{BB962C8B-B14F-4D97-AF65-F5344CB8AC3E}">
        <p14:creationId xmlns:p14="http://schemas.microsoft.com/office/powerpoint/2010/main" val="21062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F49C00-A3A7-C94D-ABE1-8E4925EEB2CD}"/>
              </a:ext>
            </a:extLst>
          </p:cNvPr>
          <p:cNvSpPr/>
          <p:nvPr/>
        </p:nvSpPr>
        <p:spPr>
          <a:xfrm>
            <a:off x="1086464" y="576093"/>
            <a:ext cx="8470491" cy="461665"/>
          </a:xfrm>
          <a:prstGeom prst="rect">
            <a:avLst/>
          </a:prstGeom>
        </p:spPr>
        <p:txBody>
          <a:bodyPr wrap="square">
            <a:spAutoFit/>
          </a:bodyPr>
          <a:lstStyle/>
          <a:p>
            <a:r>
              <a:rPr lang="en-KR" sz="2400" b="1" dirty="0"/>
              <a:t>해당 그룹 포닥들이 전반적으로 논문을 다 잘 쓰는지</a:t>
            </a:r>
            <a:r>
              <a:rPr lang="ko-KR" altLang="en-US" sz="2400" b="1" dirty="0"/>
              <a:t> </a:t>
            </a:r>
            <a:r>
              <a:rPr lang="en-KR" sz="2400" b="1" dirty="0"/>
              <a:t>확인</a:t>
            </a:r>
          </a:p>
        </p:txBody>
      </p:sp>
      <p:sp>
        <p:nvSpPr>
          <p:cNvPr id="5" name="Rectangle 4">
            <a:extLst>
              <a:ext uri="{FF2B5EF4-FFF2-40B4-BE49-F238E27FC236}">
                <a16:creationId xmlns:a16="http://schemas.microsoft.com/office/drawing/2014/main" id="{B4D242CE-54D2-A84A-B49A-C4A1584CCD4D}"/>
              </a:ext>
            </a:extLst>
          </p:cNvPr>
          <p:cNvSpPr/>
          <p:nvPr/>
        </p:nvSpPr>
        <p:spPr>
          <a:xfrm>
            <a:off x="1086464" y="1470794"/>
            <a:ext cx="10137059" cy="830997"/>
          </a:xfrm>
          <a:prstGeom prst="rect">
            <a:avLst/>
          </a:prstGeom>
        </p:spPr>
        <p:txBody>
          <a:bodyPr wrap="square">
            <a:spAutoFit/>
          </a:bodyPr>
          <a:lstStyle/>
          <a:p>
            <a:r>
              <a:rPr lang="en-KR" sz="2400" dirty="0"/>
              <a:t>한국 사람이 이전에 포닥으로 일한 적 있다면 그 사람이 한국에 돌아와서 어디에 취직했는지 보</a:t>
            </a:r>
            <a:r>
              <a:rPr lang="ko-KR" altLang="en-US" sz="2400" dirty="0"/>
              <a:t>기</a:t>
            </a:r>
            <a:endParaRPr lang="en-KR" sz="2400" dirty="0"/>
          </a:p>
        </p:txBody>
      </p:sp>
      <p:sp>
        <p:nvSpPr>
          <p:cNvPr id="6" name="Rectangle 5">
            <a:extLst>
              <a:ext uri="{FF2B5EF4-FFF2-40B4-BE49-F238E27FC236}">
                <a16:creationId xmlns:a16="http://schemas.microsoft.com/office/drawing/2014/main" id="{86659B03-8C2C-9F40-8934-C13AEC2A02B6}"/>
              </a:ext>
            </a:extLst>
          </p:cNvPr>
          <p:cNvSpPr/>
          <p:nvPr/>
        </p:nvSpPr>
        <p:spPr>
          <a:xfrm>
            <a:off x="1086464" y="5512084"/>
            <a:ext cx="7910052" cy="461665"/>
          </a:xfrm>
          <a:prstGeom prst="rect">
            <a:avLst/>
          </a:prstGeom>
        </p:spPr>
        <p:txBody>
          <a:bodyPr wrap="square">
            <a:spAutoFit/>
          </a:bodyPr>
          <a:lstStyle/>
          <a:p>
            <a:r>
              <a:rPr lang="en-KR" sz="2400" dirty="0"/>
              <a:t>일이 힘든 것보다 사람 사이 관계 때문에 힘든게 더 힘들</a:t>
            </a:r>
            <a:r>
              <a:rPr lang="ko-KR" altLang="en-US" sz="2400" dirty="0"/>
              <a:t>다</a:t>
            </a:r>
            <a:endParaRPr lang="en-KR" sz="2400" dirty="0"/>
          </a:p>
        </p:txBody>
      </p:sp>
      <p:sp>
        <p:nvSpPr>
          <p:cNvPr id="7" name="Rectangle 6">
            <a:extLst>
              <a:ext uri="{FF2B5EF4-FFF2-40B4-BE49-F238E27FC236}">
                <a16:creationId xmlns:a16="http://schemas.microsoft.com/office/drawing/2014/main" id="{86115C1A-15DC-C044-8CD3-0FF8FC4EB9F0}"/>
              </a:ext>
            </a:extLst>
          </p:cNvPr>
          <p:cNvSpPr/>
          <p:nvPr/>
        </p:nvSpPr>
        <p:spPr>
          <a:xfrm>
            <a:off x="1086464" y="2580750"/>
            <a:ext cx="9252155" cy="830997"/>
          </a:xfrm>
          <a:prstGeom prst="rect">
            <a:avLst/>
          </a:prstGeom>
        </p:spPr>
        <p:txBody>
          <a:bodyPr wrap="square">
            <a:spAutoFit/>
          </a:bodyPr>
          <a:lstStyle/>
          <a:p>
            <a:r>
              <a:rPr lang="en-KR" sz="2400" dirty="0"/>
              <a:t>포닥 계약 기간은 대체로 1년인데</a:t>
            </a:r>
            <a:r>
              <a:rPr lang="en-US" altLang="ko-KR" sz="2400" dirty="0"/>
              <a:t>,</a:t>
            </a:r>
            <a:r>
              <a:rPr lang="ko-KR" altLang="en-US" sz="2400" dirty="0"/>
              <a:t> </a:t>
            </a:r>
            <a:endParaRPr lang="en-US" altLang="ko-KR" sz="2400" dirty="0"/>
          </a:p>
          <a:p>
            <a:r>
              <a:rPr lang="en-KR" sz="2400" dirty="0"/>
              <a:t>1년에 할 수 있는게 별로 없어서 다들 대체로 연장 </a:t>
            </a:r>
          </a:p>
        </p:txBody>
      </p:sp>
      <p:sp>
        <p:nvSpPr>
          <p:cNvPr id="8" name="Rectangle 7">
            <a:extLst>
              <a:ext uri="{FF2B5EF4-FFF2-40B4-BE49-F238E27FC236}">
                <a16:creationId xmlns:a16="http://schemas.microsoft.com/office/drawing/2014/main" id="{9D12AA9A-B3AD-6D42-9877-531A2ADA15C4}"/>
              </a:ext>
            </a:extLst>
          </p:cNvPr>
          <p:cNvSpPr/>
          <p:nvPr/>
        </p:nvSpPr>
        <p:spPr>
          <a:xfrm>
            <a:off x="1086464" y="3861751"/>
            <a:ext cx="10653252" cy="1200329"/>
          </a:xfrm>
          <a:prstGeom prst="rect">
            <a:avLst/>
          </a:prstGeom>
        </p:spPr>
        <p:txBody>
          <a:bodyPr wrap="square">
            <a:spAutoFit/>
          </a:bodyPr>
          <a:lstStyle/>
          <a:p>
            <a:r>
              <a:rPr lang="en-KR" sz="2400" dirty="0"/>
              <a:t>당장 핫한 분야가 논문이 잘 나</a:t>
            </a:r>
            <a:r>
              <a:rPr lang="ko-KR" altLang="en-US" sz="2400" dirty="0"/>
              <a:t>옴</a:t>
            </a:r>
            <a:r>
              <a:rPr lang="en-US" altLang="ko-KR" sz="2400" dirty="0"/>
              <a:t>.</a:t>
            </a:r>
            <a:r>
              <a:rPr lang="ko-KR" altLang="en-US" sz="2400" dirty="0"/>
              <a:t> </a:t>
            </a:r>
            <a:endParaRPr lang="en-US" altLang="ko-KR" sz="2400" dirty="0"/>
          </a:p>
          <a:p>
            <a:r>
              <a:rPr lang="en-KR" sz="2400" dirty="0"/>
              <a:t>분야를 바꿀 때 "기술"이랑 "물질"을 둘 다 한꺼번에 바꾸는 것은 비추. </a:t>
            </a:r>
          </a:p>
          <a:p>
            <a:r>
              <a:rPr lang="en-KR" sz="2400" dirty="0"/>
              <a:t>아니면 포닥 오래 할 생각</a:t>
            </a:r>
            <a:r>
              <a:rPr lang="ko-KR" altLang="en-US" sz="2400" dirty="0"/>
              <a:t> 하기</a:t>
            </a:r>
            <a:r>
              <a:rPr lang="en-US" altLang="ko-KR" sz="2400" dirty="0"/>
              <a:t>.</a:t>
            </a:r>
            <a:endParaRPr lang="en-KR" sz="2400" dirty="0"/>
          </a:p>
        </p:txBody>
      </p:sp>
    </p:spTree>
    <p:extLst>
      <p:ext uri="{BB962C8B-B14F-4D97-AF65-F5344CB8AC3E}">
        <p14:creationId xmlns:p14="http://schemas.microsoft.com/office/powerpoint/2010/main" val="39296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093123-45FB-E242-9254-DE6FFDED30FF}"/>
              </a:ext>
            </a:extLst>
          </p:cNvPr>
          <p:cNvSpPr/>
          <p:nvPr/>
        </p:nvSpPr>
        <p:spPr>
          <a:xfrm>
            <a:off x="1675173" y="1328799"/>
            <a:ext cx="800219" cy="461665"/>
          </a:xfrm>
          <a:prstGeom prst="rect">
            <a:avLst/>
          </a:prstGeom>
        </p:spPr>
        <p:txBody>
          <a:bodyPr wrap="none">
            <a:spAutoFit/>
          </a:bodyPr>
          <a:lstStyle/>
          <a:p>
            <a:r>
              <a:rPr lang="en-KR" sz="2400" dirty="0"/>
              <a:t>제목</a:t>
            </a:r>
          </a:p>
        </p:txBody>
      </p:sp>
      <p:sp>
        <p:nvSpPr>
          <p:cNvPr id="6" name="Rectangle 5">
            <a:extLst>
              <a:ext uri="{FF2B5EF4-FFF2-40B4-BE49-F238E27FC236}">
                <a16:creationId xmlns:a16="http://schemas.microsoft.com/office/drawing/2014/main" id="{250A423E-AB45-4F4F-BD4E-2E7A02E61087}"/>
              </a:ext>
            </a:extLst>
          </p:cNvPr>
          <p:cNvSpPr/>
          <p:nvPr/>
        </p:nvSpPr>
        <p:spPr>
          <a:xfrm>
            <a:off x="1236592" y="599455"/>
            <a:ext cx="1107996" cy="461665"/>
          </a:xfrm>
          <a:prstGeom prst="rect">
            <a:avLst/>
          </a:prstGeom>
        </p:spPr>
        <p:txBody>
          <a:bodyPr wrap="none">
            <a:spAutoFit/>
          </a:bodyPr>
          <a:lstStyle/>
          <a:p>
            <a:r>
              <a:rPr lang="ko-KR" altLang="en-US" sz="2400" b="1" dirty="0"/>
              <a:t>이메일</a:t>
            </a:r>
            <a:endParaRPr lang="en-KR" sz="2400" b="1" dirty="0"/>
          </a:p>
        </p:txBody>
      </p:sp>
      <p:sp>
        <p:nvSpPr>
          <p:cNvPr id="7" name="Rectangle 6">
            <a:extLst>
              <a:ext uri="{FF2B5EF4-FFF2-40B4-BE49-F238E27FC236}">
                <a16:creationId xmlns:a16="http://schemas.microsoft.com/office/drawing/2014/main" id="{99C7A460-C10E-3444-BE31-F10EED567708}"/>
              </a:ext>
            </a:extLst>
          </p:cNvPr>
          <p:cNvSpPr/>
          <p:nvPr/>
        </p:nvSpPr>
        <p:spPr>
          <a:xfrm>
            <a:off x="1675172" y="2058143"/>
            <a:ext cx="10113353" cy="575157"/>
          </a:xfrm>
          <a:prstGeom prst="rect">
            <a:avLst/>
          </a:prstGeom>
        </p:spPr>
        <p:txBody>
          <a:bodyPr wrap="square">
            <a:spAutoFit/>
          </a:bodyPr>
          <a:lstStyle/>
          <a:p>
            <a:pPr>
              <a:lnSpc>
                <a:spcPct val="150000"/>
              </a:lnSpc>
            </a:pPr>
            <a:r>
              <a:rPr lang="ko-KR" altLang="en-US" sz="2400" dirty="0"/>
              <a:t>내용</a:t>
            </a:r>
            <a:endParaRPr lang="en-KR" altLang="ko-KR" sz="2400" dirty="0"/>
          </a:p>
        </p:txBody>
      </p:sp>
      <p:sp>
        <p:nvSpPr>
          <p:cNvPr id="8" name="Rectangle 7">
            <a:extLst>
              <a:ext uri="{FF2B5EF4-FFF2-40B4-BE49-F238E27FC236}">
                <a16:creationId xmlns:a16="http://schemas.microsoft.com/office/drawing/2014/main" id="{4465897A-71DF-FA4D-B216-9D6E68B932AD}"/>
              </a:ext>
            </a:extLst>
          </p:cNvPr>
          <p:cNvSpPr/>
          <p:nvPr/>
        </p:nvSpPr>
        <p:spPr>
          <a:xfrm>
            <a:off x="1998337" y="2787487"/>
            <a:ext cx="9790187" cy="2240550"/>
          </a:xfrm>
          <a:prstGeom prst="rect">
            <a:avLst/>
          </a:prstGeom>
        </p:spPr>
        <p:txBody>
          <a:bodyPr wrap="square">
            <a:spAutoFit/>
          </a:bodyPr>
          <a:lstStyle/>
          <a:p>
            <a:pPr>
              <a:lnSpc>
                <a:spcPct val="150000"/>
              </a:lnSpc>
            </a:pPr>
            <a:r>
              <a:rPr lang="en-KR" sz="2400" dirty="0"/>
              <a:t>Cover Letter –</a:t>
            </a:r>
            <a:r>
              <a:rPr lang="ko-KR" altLang="en-US" sz="2400" dirty="0"/>
              <a:t> </a:t>
            </a:r>
            <a:endParaRPr lang="en-US" altLang="ko-KR" sz="2400" dirty="0"/>
          </a:p>
          <a:p>
            <a:pPr>
              <a:lnSpc>
                <a:spcPct val="150000"/>
              </a:lnSpc>
            </a:pPr>
            <a:r>
              <a:rPr lang="ko-KR" altLang="en-US" sz="2400" dirty="0"/>
              <a:t>나는 이러저러한 일을 학위 기간에 했고</a:t>
            </a:r>
            <a:r>
              <a:rPr lang="en-US" altLang="ko-KR" sz="2400" dirty="0"/>
              <a:t>,</a:t>
            </a:r>
            <a:r>
              <a:rPr lang="ko-KR" altLang="en-US" sz="2400" dirty="0"/>
              <a:t> 이</a:t>
            </a:r>
            <a:endParaRPr lang="en-US" altLang="ko-KR" sz="2400" dirty="0"/>
          </a:p>
          <a:p>
            <a:pPr>
              <a:lnSpc>
                <a:spcPct val="150000"/>
              </a:lnSpc>
            </a:pPr>
            <a:r>
              <a:rPr lang="ko-KR" altLang="en-US" sz="2400" dirty="0"/>
              <a:t>기술이 당신에게 도움이 될 것이다</a:t>
            </a:r>
            <a:r>
              <a:rPr lang="en-US" altLang="ko-KR" sz="2400" dirty="0"/>
              <a:t>!</a:t>
            </a:r>
            <a:endParaRPr lang="en-KR" sz="2400" dirty="0"/>
          </a:p>
          <a:p>
            <a:pPr marL="342900" indent="-342900">
              <a:lnSpc>
                <a:spcPct val="150000"/>
              </a:lnSpc>
              <a:buAutoNum type="arabicPeriod"/>
            </a:pPr>
            <a:endParaRPr lang="en-KR" sz="2400" dirty="0"/>
          </a:p>
        </p:txBody>
      </p:sp>
      <p:sp>
        <p:nvSpPr>
          <p:cNvPr id="9" name="Rectangle 8">
            <a:extLst>
              <a:ext uri="{FF2B5EF4-FFF2-40B4-BE49-F238E27FC236}">
                <a16:creationId xmlns:a16="http://schemas.microsoft.com/office/drawing/2014/main" id="{C0E49FA5-FCF8-E648-9458-437228143EC2}"/>
              </a:ext>
            </a:extLst>
          </p:cNvPr>
          <p:cNvSpPr/>
          <p:nvPr/>
        </p:nvSpPr>
        <p:spPr>
          <a:xfrm>
            <a:off x="1998337" y="4743220"/>
            <a:ext cx="6096000" cy="1132554"/>
          </a:xfrm>
          <a:prstGeom prst="rect">
            <a:avLst/>
          </a:prstGeom>
        </p:spPr>
        <p:txBody>
          <a:bodyPr>
            <a:spAutoFit/>
          </a:bodyPr>
          <a:lstStyle/>
          <a:p>
            <a:pPr>
              <a:lnSpc>
                <a:spcPct val="150000"/>
              </a:lnSpc>
            </a:pPr>
            <a:r>
              <a:rPr lang="en-KR" sz="2400" dirty="0"/>
              <a:t>CV (curriculum vitae) - not resume</a:t>
            </a:r>
          </a:p>
          <a:p>
            <a:pPr>
              <a:lnSpc>
                <a:spcPct val="150000"/>
              </a:lnSpc>
            </a:pPr>
            <a:endParaRPr lang="en-KR" sz="2400" dirty="0"/>
          </a:p>
        </p:txBody>
      </p:sp>
      <p:sp>
        <p:nvSpPr>
          <p:cNvPr id="10" name="Rectangle 9">
            <a:extLst>
              <a:ext uri="{FF2B5EF4-FFF2-40B4-BE49-F238E27FC236}">
                <a16:creationId xmlns:a16="http://schemas.microsoft.com/office/drawing/2014/main" id="{2126120F-4EA1-E641-977D-3ADB710A9528}"/>
              </a:ext>
            </a:extLst>
          </p:cNvPr>
          <p:cNvSpPr/>
          <p:nvPr/>
        </p:nvSpPr>
        <p:spPr>
          <a:xfrm>
            <a:off x="1998337" y="5588195"/>
            <a:ext cx="5559407" cy="575157"/>
          </a:xfrm>
          <a:prstGeom prst="rect">
            <a:avLst/>
          </a:prstGeom>
        </p:spPr>
        <p:txBody>
          <a:bodyPr wrap="none">
            <a:spAutoFit/>
          </a:bodyPr>
          <a:lstStyle/>
          <a:p>
            <a:pPr>
              <a:lnSpc>
                <a:spcPct val="150000"/>
              </a:lnSpc>
            </a:pPr>
            <a:r>
              <a:rPr lang="en-KR" sz="2400" dirty="0"/>
              <a:t>Reference - 3명 (이메일</a:t>
            </a:r>
            <a:r>
              <a:rPr lang="ko-KR" altLang="en-US" sz="2400" dirty="0"/>
              <a:t> 주소</a:t>
            </a:r>
            <a:r>
              <a:rPr lang="en-KR" sz="2400" dirty="0"/>
              <a:t>, 소속 등등)</a:t>
            </a:r>
          </a:p>
        </p:txBody>
      </p:sp>
    </p:spTree>
    <p:extLst>
      <p:ext uri="{BB962C8B-B14F-4D97-AF65-F5344CB8AC3E}">
        <p14:creationId xmlns:p14="http://schemas.microsoft.com/office/powerpoint/2010/main" val="53932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898039-5BEC-F845-9BAF-E52D5002853D}"/>
              </a:ext>
            </a:extLst>
          </p:cNvPr>
          <p:cNvSpPr/>
          <p:nvPr/>
        </p:nvSpPr>
        <p:spPr>
          <a:xfrm>
            <a:off x="1252502" y="632115"/>
            <a:ext cx="1107996" cy="461665"/>
          </a:xfrm>
          <a:prstGeom prst="rect">
            <a:avLst/>
          </a:prstGeom>
        </p:spPr>
        <p:txBody>
          <a:bodyPr wrap="none">
            <a:spAutoFit/>
          </a:bodyPr>
          <a:lstStyle/>
          <a:p>
            <a:r>
              <a:rPr lang="en-KR" sz="2400" dirty="0"/>
              <a:t>인터뷰</a:t>
            </a:r>
          </a:p>
        </p:txBody>
      </p:sp>
      <p:sp>
        <p:nvSpPr>
          <p:cNvPr id="11" name="Rectangle 10">
            <a:extLst>
              <a:ext uri="{FF2B5EF4-FFF2-40B4-BE49-F238E27FC236}">
                <a16:creationId xmlns:a16="http://schemas.microsoft.com/office/drawing/2014/main" id="{79C1F52A-DCAE-904B-ADC0-A666FBD653C8}"/>
              </a:ext>
            </a:extLst>
          </p:cNvPr>
          <p:cNvSpPr/>
          <p:nvPr/>
        </p:nvSpPr>
        <p:spPr>
          <a:xfrm>
            <a:off x="1691083" y="4218047"/>
            <a:ext cx="2058577" cy="461665"/>
          </a:xfrm>
          <a:prstGeom prst="rect">
            <a:avLst/>
          </a:prstGeom>
        </p:spPr>
        <p:txBody>
          <a:bodyPr wrap="none">
            <a:spAutoFit/>
          </a:bodyPr>
          <a:lstStyle/>
          <a:p>
            <a:r>
              <a:rPr lang="en-KR" sz="2400" dirty="0"/>
              <a:t>양복 </a:t>
            </a:r>
            <a:r>
              <a:rPr lang="en-US" altLang="ko-KR" sz="2400" dirty="0"/>
              <a:t>+</a:t>
            </a:r>
            <a:r>
              <a:rPr lang="ko-KR" altLang="en-US" sz="2400" dirty="0"/>
              <a:t> 넥타이</a:t>
            </a:r>
            <a:endParaRPr lang="en-KR" sz="2400" dirty="0"/>
          </a:p>
        </p:txBody>
      </p:sp>
      <p:sp>
        <p:nvSpPr>
          <p:cNvPr id="12" name="Rectangle 11">
            <a:extLst>
              <a:ext uri="{FF2B5EF4-FFF2-40B4-BE49-F238E27FC236}">
                <a16:creationId xmlns:a16="http://schemas.microsoft.com/office/drawing/2014/main" id="{82513520-5012-004C-A2E7-167B9745CB12}"/>
              </a:ext>
            </a:extLst>
          </p:cNvPr>
          <p:cNvSpPr/>
          <p:nvPr/>
        </p:nvSpPr>
        <p:spPr>
          <a:xfrm>
            <a:off x="1691083" y="4942959"/>
            <a:ext cx="6096000" cy="461665"/>
          </a:xfrm>
          <a:prstGeom prst="rect">
            <a:avLst/>
          </a:prstGeom>
        </p:spPr>
        <p:txBody>
          <a:bodyPr>
            <a:spAutoFit/>
          </a:bodyPr>
          <a:lstStyle/>
          <a:p>
            <a:r>
              <a:rPr lang="en-KR" sz="2400" dirty="0"/>
              <a:t>가급적 헤드셋</a:t>
            </a:r>
          </a:p>
        </p:txBody>
      </p:sp>
      <p:sp>
        <p:nvSpPr>
          <p:cNvPr id="13" name="Rectangle 12">
            <a:extLst>
              <a:ext uri="{FF2B5EF4-FFF2-40B4-BE49-F238E27FC236}">
                <a16:creationId xmlns:a16="http://schemas.microsoft.com/office/drawing/2014/main" id="{B757543A-798F-B242-BA4D-1DB1D69559F5}"/>
              </a:ext>
            </a:extLst>
          </p:cNvPr>
          <p:cNvSpPr/>
          <p:nvPr/>
        </p:nvSpPr>
        <p:spPr>
          <a:xfrm>
            <a:off x="1691083" y="3493135"/>
            <a:ext cx="4108817" cy="461665"/>
          </a:xfrm>
          <a:prstGeom prst="rect">
            <a:avLst/>
          </a:prstGeom>
        </p:spPr>
        <p:txBody>
          <a:bodyPr wrap="none">
            <a:spAutoFit/>
          </a:bodyPr>
          <a:lstStyle/>
          <a:p>
            <a:r>
              <a:rPr lang="en-KR" sz="2400" dirty="0"/>
              <a:t>처음에 잘 들리냐고 물어보</a:t>
            </a:r>
            <a:r>
              <a:rPr lang="ko-KR" altLang="en-US" sz="2400" dirty="0"/>
              <a:t>기</a:t>
            </a:r>
            <a:endParaRPr lang="en-KR" sz="2400" dirty="0"/>
          </a:p>
        </p:txBody>
      </p:sp>
      <p:sp>
        <p:nvSpPr>
          <p:cNvPr id="17" name="Rectangle 16">
            <a:extLst>
              <a:ext uri="{FF2B5EF4-FFF2-40B4-BE49-F238E27FC236}">
                <a16:creationId xmlns:a16="http://schemas.microsoft.com/office/drawing/2014/main" id="{245C6E8F-A6E8-F64D-89B2-06F5993FB548}"/>
              </a:ext>
            </a:extLst>
          </p:cNvPr>
          <p:cNvSpPr/>
          <p:nvPr/>
        </p:nvSpPr>
        <p:spPr>
          <a:xfrm>
            <a:off x="1691083" y="2842582"/>
            <a:ext cx="8972001" cy="461665"/>
          </a:xfrm>
          <a:prstGeom prst="rect">
            <a:avLst/>
          </a:prstGeom>
        </p:spPr>
        <p:txBody>
          <a:bodyPr wrap="square">
            <a:spAutoFit/>
          </a:bodyPr>
          <a:lstStyle/>
          <a:p>
            <a:r>
              <a:rPr lang="en-KR" sz="2400" dirty="0"/>
              <a:t>스카이프 </a:t>
            </a:r>
            <a:r>
              <a:rPr lang="ko-KR" altLang="en-US" sz="2400" dirty="0"/>
              <a:t>미팅의 경우</a:t>
            </a:r>
            <a:r>
              <a:rPr lang="en-KR" sz="2400" dirty="0"/>
              <a:t> 모니터 보</a:t>
            </a:r>
            <a:r>
              <a:rPr lang="ko-KR" altLang="en-US" sz="2400" dirty="0"/>
              <a:t>면</a:t>
            </a:r>
            <a:r>
              <a:rPr lang="en-KR" sz="2400" dirty="0"/>
              <a:t> 다른데 쳐다보는 것 같이 보</a:t>
            </a:r>
            <a:r>
              <a:rPr lang="ko-KR" altLang="en-US" sz="2400" dirty="0"/>
              <a:t>임</a:t>
            </a:r>
            <a:endParaRPr lang="en-KR" sz="2400" dirty="0"/>
          </a:p>
        </p:txBody>
      </p:sp>
      <p:sp>
        <p:nvSpPr>
          <p:cNvPr id="18" name="Rectangle 17">
            <a:extLst>
              <a:ext uri="{FF2B5EF4-FFF2-40B4-BE49-F238E27FC236}">
                <a16:creationId xmlns:a16="http://schemas.microsoft.com/office/drawing/2014/main" id="{65F0CD81-6FD6-F047-B3AF-4A69CDDA3C78}"/>
              </a:ext>
            </a:extLst>
          </p:cNvPr>
          <p:cNvSpPr/>
          <p:nvPr/>
        </p:nvSpPr>
        <p:spPr>
          <a:xfrm>
            <a:off x="1691083" y="1332333"/>
            <a:ext cx="2800767" cy="461665"/>
          </a:xfrm>
          <a:prstGeom prst="rect">
            <a:avLst/>
          </a:prstGeom>
        </p:spPr>
        <p:txBody>
          <a:bodyPr wrap="none">
            <a:spAutoFit/>
          </a:bodyPr>
          <a:lstStyle/>
          <a:p>
            <a:r>
              <a:rPr lang="en-KR" sz="2400" dirty="0"/>
              <a:t>네트워크 상태 확인</a:t>
            </a:r>
          </a:p>
        </p:txBody>
      </p:sp>
      <p:sp>
        <p:nvSpPr>
          <p:cNvPr id="19" name="Rectangle 18">
            <a:extLst>
              <a:ext uri="{FF2B5EF4-FFF2-40B4-BE49-F238E27FC236}">
                <a16:creationId xmlns:a16="http://schemas.microsoft.com/office/drawing/2014/main" id="{B818FD18-62DA-4C4A-810C-A8A082A59E54}"/>
              </a:ext>
            </a:extLst>
          </p:cNvPr>
          <p:cNvSpPr/>
          <p:nvPr/>
        </p:nvSpPr>
        <p:spPr>
          <a:xfrm>
            <a:off x="1691083" y="2070656"/>
            <a:ext cx="6096000" cy="461665"/>
          </a:xfrm>
          <a:prstGeom prst="rect">
            <a:avLst/>
          </a:prstGeom>
        </p:spPr>
        <p:txBody>
          <a:bodyPr>
            <a:spAutoFit/>
          </a:bodyPr>
          <a:lstStyle/>
          <a:p>
            <a:r>
              <a:rPr lang="en-KR" sz="2400" dirty="0"/>
              <a:t>랩탑 위치 조절</a:t>
            </a:r>
          </a:p>
        </p:txBody>
      </p:sp>
      <p:sp>
        <p:nvSpPr>
          <p:cNvPr id="20" name="Rectangle 19">
            <a:extLst>
              <a:ext uri="{FF2B5EF4-FFF2-40B4-BE49-F238E27FC236}">
                <a16:creationId xmlns:a16="http://schemas.microsoft.com/office/drawing/2014/main" id="{8DF2AC55-A3C9-434E-B0C8-EC9800463837}"/>
              </a:ext>
            </a:extLst>
          </p:cNvPr>
          <p:cNvSpPr/>
          <p:nvPr/>
        </p:nvSpPr>
        <p:spPr>
          <a:xfrm>
            <a:off x="1691083" y="5684144"/>
            <a:ext cx="6096000" cy="461665"/>
          </a:xfrm>
          <a:prstGeom prst="rect">
            <a:avLst/>
          </a:prstGeom>
        </p:spPr>
        <p:txBody>
          <a:bodyPr>
            <a:spAutoFit/>
          </a:bodyPr>
          <a:lstStyle/>
          <a:p>
            <a:r>
              <a:rPr lang="ko-KR" altLang="en-US" sz="2400" dirty="0"/>
              <a:t>강연 영상 있다면 듣고 익숙해지기</a:t>
            </a:r>
            <a:endParaRPr lang="en-KR" sz="2400" dirty="0"/>
          </a:p>
        </p:txBody>
      </p:sp>
    </p:spTree>
    <p:extLst>
      <p:ext uri="{BB962C8B-B14F-4D97-AF65-F5344CB8AC3E}">
        <p14:creationId xmlns:p14="http://schemas.microsoft.com/office/powerpoint/2010/main" val="286090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1E153-9ACD-7D4D-BFB9-053E8C2A60B6}"/>
              </a:ext>
            </a:extLst>
          </p:cNvPr>
          <p:cNvSpPr/>
          <p:nvPr/>
        </p:nvSpPr>
        <p:spPr>
          <a:xfrm>
            <a:off x="6881746" y="1803079"/>
            <a:ext cx="4988025" cy="369332"/>
          </a:xfrm>
          <a:prstGeom prst="rect">
            <a:avLst/>
          </a:prstGeom>
        </p:spPr>
        <p:txBody>
          <a:bodyPr wrap="square">
            <a:spAutoFit/>
          </a:bodyPr>
          <a:lstStyle/>
          <a:p>
            <a:r>
              <a:rPr lang="en-US" dirty="0"/>
              <a:t>How often does the lab have group meetings? </a:t>
            </a:r>
            <a:endParaRPr lang="en-KR" dirty="0"/>
          </a:p>
        </p:txBody>
      </p:sp>
      <p:sp>
        <p:nvSpPr>
          <p:cNvPr id="8" name="Rectangle 7">
            <a:extLst>
              <a:ext uri="{FF2B5EF4-FFF2-40B4-BE49-F238E27FC236}">
                <a16:creationId xmlns:a16="http://schemas.microsoft.com/office/drawing/2014/main" id="{4EC0E1B5-F1A0-1141-9C96-BB5565DAC8A2}"/>
              </a:ext>
            </a:extLst>
          </p:cNvPr>
          <p:cNvSpPr/>
          <p:nvPr/>
        </p:nvSpPr>
        <p:spPr>
          <a:xfrm>
            <a:off x="6881746" y="1289415"/>
            <a:ext cx="4343561" cy="369332"/>
          </a:xfrm>
          <a:prstGeom prst="rect">
            <a:avLst/>
          </a:prstGeom>
        </p:spPr>
        <p:txBody>
          <a:bodyPr wrap="none">
            <a:spAutoFit/>
          </a:bodyPr>
          <a:lstStyle/>
          <a:p>
            <a:r>
              <a:rPr lang="en-KR" dirty="0"/>
              <a:t>How often does the lab attend conferences?</a:t>
            </a:r>
          </a:p>
        </p:txBody>
      </p:sp>
      <p:sp>
        <p:nvSpPr>
          <p:cNvPr id="9" name="Rectangle 8">
            <a:extLst>
              <a:ext uri="{FF2B5EF4-FFF2-40B4-BE49-F238E27FC236}">
                <a16:creationId xmlns:a16="http://schemas.microsoft.com/office/drawing/2014/main" id="{57734D92-40E5-724C-90A4-6113C3F4CE7E}"/>
              </a:ext>
            </a:extLst>
          </p:cNvPr>
          <p:cNvSpPr/>
          <p:nvPr/>
        </p:nvSpPr>
        <p:spPr>
          <a:xfrm>
            <a:off x="985632" y="509288"/>
            <a:ext cx="1653081" cy="369332"/>
          </a:xfrm>
          <a:prstGeom prst="rect">
            <a:avLst/>
          </a:prstGeom>
        </p:spPr>
        <p:txBody>
          <a:bodyPr wrap="none">
            <a:spAutoFit/>
          </a:bodyPr>
          <a:lstStyle/>
          <a:p>
            <a:r>
              <a:rPr lang="en-US" altLang="ko-KR" dirty="0"/>
              <a:t>Tell me yourself</a:t>
            </a:r>
            <a:endParaRPr lang="en-KR" dirty="0"/>
          </a:p>
        </p:txBody>
      </p:sp>
      <p:sp>
        <p:nvSpPr>
          <p:cNvPr id="10" name="Rectangle 9">
            <a:extLst>
              <a:ext uri="{FF2B5EF4-FFF2-40B4-BE49-F238E27FC236}">
                <a16:creationId xmlns:a16="http://schemas.microsoft.com/office/drawing/2014/main" id="{B5813C6E-4E70-574B-AA6E-A54F23AF2876}"/>
              </a:ext>
            </a:extLst>
          </p:cNvPr>
          <p:cNvSpPr/>
          <p:nvPr/>
        </p:nvSpPr>
        <p:spPr>
          <a:xfrm>
            <a:off x="956170" y="4149011"/>
            <a:ext cx="2551468" cy="369332"/>
          </a:xfrm>
          <a:prstGeom prst="rect">
            <a:avLst/>
          </a:prstGeom>
        </p:spPr>
        <p:txBody>
          <a:bodyPr wrap="none">
            <a:spAutoFit/>
          </a:bodyPr>
          <a:lstStyle/>
          <a:p>
            <a:r>
              <a:rPr lang="en-KR" dirty="0"/>
              <a:t>Why should we hire you?</a:t>
            </a:r>
          </a:p>
        </p:txBody>
      </p:sp>
      <p:sp>
        <p:nvSpPr>
          <p:cNvPr id="11" name="Rectangle 10">
            <a:extLst>
              <a:ext uri="{FF2B5EF4-FFF2-40B4-BE49-F238E27FC236}">
                <a16:creationId xmlns:a16="http://schemas.microsoft.com/office/drawing/2014/main" id="{39D6FB3D-F45A-E44D-AD0C-98DD53DE3F25}"/>
              </a:ext>
            </a:extLst>
          </p:cNvPr>
          <p:cNvSpPr/>
          <p:nvPr/>
        </p:nvSpPr>
        <p:spPr>
          <a:xfrm>
            <a:off x="956170" y="5054921"/>
            <a:ext cx="6887719" cy="369332"/>
          </a:xfrm>
          <a:prstGeom prst="rect">
            <a:avLst/>
          </a:prstGeom>
        </p:spPr>
        <p:txBody>
          <a:bodyPr wrap="none">
            <a:spAutoFit/>
          </a:bodyPr>
          <a:lstStyle/>
          <a:p>
            <a:r>
              <a:rPr lang="en-KR" dirty="0"/>
              <a:t>What is your career plan</a:t>
            </a:r>
            <a:r>
              <a:rPr lang="ko-KR" altLang="en-US" dirty="0"/>
              <a:t> </a:t>
            </a:r>
            <a:r>
              <a:rPr lang="en-US" altLang="ko-KR" dirty="0"/>
              <a:t>/</a:t>
            </a:r>
            <a:r>
              <a:rPr lang="ko-KR" altLang="en-US" dirty="0"/>
              <a:t> </a:t>
            </a:r>
            <a:r>
              <a:rPr lang="en-US" altLang="ko-KR" dirty="0"/>
              <a:t>Where do you see yourself in five years’ time</a:t>
            </a:r>
            <a:endParaRPr lang="en-KR" dirty="0"/>
          </a:p>
        </p:txBody>
      </p:sp>
      <p:sp>
        <p:nvSpPr>
          <p:cNvPr id="12" name="Rectangle 11">
            <a:extLst>
              <a:ext uri="{FF2B5EF4-FFF2-40B4-BE49-F238E27FC236}">
                <a16:creationId xmlns:a16="http://schemas.microsoft.com/office/drawing/2014/main" id="{FB59E6ED-B2CB-C144-8D9A-70CA6FD60ADB}"/>
              </a:ext>
            </a:extLst>
          </p:cNvPr>
          <p:cNvSpPr/>
          <p:nvPr/>
        </p:nvSpPr>
        <p:spPr>
          <a:xfrm>
            <a:off x="956170" y="966755"/>
            <a:ext cx="1712007" cy="369332"/>
          </a:xfrm>
          <a:prstGeom prst="rect">
            <a:avLst/>
          </a:prstGeom>
        </p:spPr>
        <p:txBody>
          <a:bodyPr wrap="none">
            <a:spAutoFit/>
          </a:bodyPr>
          <a:lstStyle/>
          <a:p>
            <a:r>
              <a:rPr lang="en-KR" dirty="0"/>
              <a:t>Current position</a:t>
            </a:r>
          </a:p>
        </p:txBody>
      </p:sp>
      <p:sp>
        <p:nvSpPr>
          <p:cNvPr id="13" name="Rectangle 12">
            <a:extLst>
              <a:ext uri="{FF2B5EF4-FFF2-40B4-BE49-F238E27FC236}">
                <a16:creationId xmlns:a16="http://schemas.microsoft.com/office/drawing/2014/main" id="{719A8870-72BE-A846-B341-A530A4814151}"/>
              </a:ext>
            </a:extLst>
          </p:cNvPr>
          <p:cNvSpPr/>
          <p:nvPr/>
        </p:nvSpPr>
        <p:spPr>
          <a:xfrm>
            <a:off x="956170" y="1313574"/>
            <a:ext cx="2193293" cy="369332"/>
          </a:xfrm>
          <a:prstGeom prst="rect">
            <a:avLst/>
          </a:prstGeom>
        </p:spPr>
        <p:txBody>
          <a:bodyPr wrap="none">
            <a:spAutoFit/>
          </a:bodyPr>
          <a:lstStyle/>
          <a:p>
            <a:r>
              <a:rPr lang="en-KR" dirty="0"/>
              <a:t>Research background</a:t>
            </a:r>
          </a:p>
        </p:txBody>
      </p:sp>
      <p:sp>
        <p:nvSpPr>
          <p:cNvPr id="14" name="Rectangle 13">
            <a:extLst>
              <a:ext uri="{FF2B5EF4-FFF2-40B4-BE49-F238E27FC236}">
                <a16:creationId xmlns:a16="http://schemas.microsoft.com/office/drawing/2014/main" id="{7E1F82FB-C60F-8A4F-9118-1C80C2EF6390}"/>
              </a:ext>
            </a:extLst>
          </p:cNvPr>
          <p:cNvSpPr/>
          <p:nvPr/>
        </p:nvSpPr>
        <p:spPr>
          <a:xfrm>
            <a:off x="956170" y="1746343"/>
            <a:ext cx="1373261" cy="369332"/>
          </a:xfrm>
          <a:prstGeom prst="rect">
            <a:avLst/>
          </a:prstGeom>
        </p:spPr>
        <p:txBody>
          <a:bodyPr wrap="none">
            <a:spAutoFit/>
          </a:bodyPr>
          <a:lstStyle/>
          <a:p>
            <a:r>
              <a:rPr lang="en-KR" dirty="0"/>
              <a:t>Publications </a:t>
            </a:r>
          </a:p>
        </p:txBody>
      </p:sp>
      <p:sp>
        <p:nvSpPr>
          <p:cNvPr id="15" name="Rectangle 14">
            <a:extLst>
              <a:ext uri="{FF2B5EF4-FFF2-40B4-BE49-F238E27FC236}">
                <a16:creationId xmlns:a16="http://schemas.microsoft.com/office/drawing/2014/main" id="{FE7DF6F9-F17F-E340-85DB-5C6FDDCCBF00}"/>
              </a:ext>
            </a:extLst>
          </p:cNvPr>
          <p:cNvSpPr/>
          <p:nvPr/>
        </p:nvSpPr>
        <p:spPr>
          <a:xfrm>
            <a:off x="1014198" y="2766968"/>
            <a:ext cx="2136226" cy="369332"/>
          </a:xfrm>
          <a:prstGeom prst="rect">
            <a:avLst/>
          </a:prstGeom>
        </p:spPr>
        <p:txBody>
          <a:bodyPr wrap="none">
            <a:spAutoFit/>
          </a:bodyPr>
          <a:lstStyle/>
          <a:p>
            <a:r>
              <a:rPr lang="en-KR" dirty="0"/>
              <a:t>Skills and techniques</a:t>
            </a:r>
          </a:p>
        </p:txBody>
      </p:sp>
      <p:sp>
        <p:nvSpPr>
          <p:cNvPr id="16" name="Rectangle 15">
            <a:extLst>
              <a:ext uri="{FF2B5EF4-FFF2-40B4-BE49-F238E27FC236}">
                <a16:creationId xmlns:a16="http://schemas.microsoft.com/office/drawing/2014/main" id="{91EB5646-464B-7D46-9F8B-9B46DE1979AC}"/>
              </a:ext>
            </a:extLst>
          </p:cNvPr>
          <p:cNvSpPr/>
          <p:nvPr/>
        </p:nvSpPr>
        <p:spPr>
          <a:xfrm>
            <a:off x="980728" y="3241605"/>
            <a:ext cx="5053819" cy="369332"/>
          </a:xfrm>
          <a:prstGeom prst="rect">
            <a:avLst/>
          </a:prstGeom>
        </p:spPr>
        <p:txBody>
          <a:bodyPr wrap="none">
            <a:spAutoFit/>
          </a:bodyPr>
          <a:lstStyle/>
          <a:p>
            <a:r>
              <a:rPr lang="en-US" dirty="0"/>
              <a:t>What do you understand about the job description?</a:t>
            </a:r>
            <a:endParaRPr lang="en-KR" dirty="0"/>
          </a:p>
        </p:txBody>
      </p:sp>
      <p:sp>
        <p:nvSpPr>
          <p:cNvPr id="17" name="Rectangle 16">
            <a:extLst>
              <a:ext uri="{FF2B5EF4-FFF2-40B4-BE49-F238E27FC236}">
                <a16:creationId xmlns:a16="http://schemas.microsoft.com/office/drawing/2014/main" id="{1237BF85-F7C2-7045-A705-C91EFB0C12BE}"/>
              </a:ext>
            </a:extLst>
          </p:cNvPr>
          <p:cNvSpPr/>
          <p:nvPr/>
        </p:nvSpPr>
        <p:spPr>
          <a:xfrm>
            <a:off x="956170" y="4601966"/>
            <a:ext cx="6632773" cy="369332"/>
          </a:xfrm>
          <a:prstGeom prst="rect">
            <a:avLst/>
          </a:prstGeom>
        </p:spPr>
        <p:txBody>
          <a:bodyPr wrap="square">
            <a:spAutoFit/>
          </a:bodyPr>
          <a:lstStyle/>
          <a:p>
            <a:r>
              <a:rPr lang="en-KR" dirty="0"/>
              <a:t>Can you work in a group or do you prefer working on your own?</a:t>
            </a:r>
          </a:p>
        </p:txBody>
      </p:sp>
      <p:sp>
        <p:nvSpPr>
          <p:cNvPr id="18" name="TextBox 17">
            <a:extLst>
              <a:ext uri="{FF2B5EF4-FFF2-40B4-BE49-F238E27FC236}">
                <a16:creationId xmlns:a16="http://schemas.microsoft.com/office/drawing/2014/main" id="{7218451D-3E8E-4549-BE5D-C4CF08DE11A3}"/>
              </a:ext>
            </a:extLst>
          </p:cNvPr>
          <p:cNvSpPr txBox="1"/>
          <p:nvPr/>
        </p:nvSpPr>
        <p:spPr>
          <a:xfrm>
            <a:off x="956170" y="5487690"/>
            <a:ext cx="3009670" cy="369332"/>
          </a:xfrm>
          <a:prstGeom prst="rect">
            <a:avLst/>
          </a:prstGeom>
          <a:noFill/>
        </p:spPr>
        <p:txBody>
          <a:bodyPr wrap="none" rtlCol="0">
            <a:spAutoFit/>
          </a:bodyPr>
          <a:lstStyle/>
          <a:p>
            <a:r>
              <a:rPr lang="en-US" dirty="0"/>
              <a:t>How long do you plan to stay?</a:t>
            </a:r>
            <a:endParaRPr lang="en-KR" dirty="0"/>
          </a:p>
        </p:txBody>
      </p:sp>
      <p:sp>
        <p:nvSpPr>
          <p:cNvPr id="19" name="Rectangle 18">
            <a:extLst>
              <a:ext uri="{FF2B5EF4-FFF2-40B4-BE49-F238E27FC236}">
                <a16:creationId xmlns:a16="http://schemas.microsoft.com/office/drawing/2014/main" id="{4415ABA9-A892-9E4B-8859-14178433B81E}"/>
              </a:ext>
            </a:extLst>
          </p:cNvPr>
          <p:cNvSpPr/>
          <p:nvPr/>
        </p:nvSpPr>
        <p:spPr>
          <a:xfrm>
            <a:off x="956170" y="3684467"/>
            <a:ext cx="2681696" cy="369332"/>
          </a:xfrm>
          <a:prstGeom prst="rect">
            <a:avLst/>
          </a:prstGeom>
        </p:spPr>
        <p:txBody>
          <a:bodyPr wrap="none">
            <a:spAutoFit/>
          </a:bodyPr>
          <a:lstStyle/>
          <a:p>
            <a:r>
              <a:rPr lang="en-KR" dirty="0"/>
              <a:t>Why do you want this job?</a:t>
            </a:r>
          </a:p>
        </p:txBody>
      </p:sp>
      <p:sp>
        <p:nvSpPr>
          <p:cNvPr id="20" name="Rectangle 19">
            <a:extLst>
              <a:ext uri="{FF2B5EF4-FFF2-40B4-BE49-F238E27FC236}">
                <a16:creationId xmlns:a16="http://schemas.microsoft.com/office/drawing/2014/main" id="{37BF53C1-7264-E04D-A674-78ADF4FDC867}"/>
              </a:ext>
            </a:extLst>
          </p:cNvPr>
          <p:cNvSpPr/>
          <p:nvPr/>
        </p:nvSpPr>
        <p:spPr>
          <a:xfrm>
            <a:off x="980728" y="2291946"/>
            <a:ext cx="3211777" cy="369332"/>
          </a:xfrm>
          <a:prstGeom prst="rect">
            <a:avLst/>
          </a:prstGeom>
        </p:spPr>
        <p:txBody>
          <a:bodyPr wrap="none">
            <a:spAutoFit/>
          </a:bodyPr>
          <a:lstStyle/>
          <a:p>
            <a:r>
              <a:rPr lang="en-KR" dirty="0"/>
              <a:t>Experience supervising student?</a:t>
            </a:r>
          </a:p>
        </p:txBody>
      </p:sp>
      <p:sp>
        <p:nvSpPr>
          <p:cNvPr id="21" name="Rectangle 20">
            <a:extLst>
              <a:ext uri="{FF2B5EF4-FFF2-40B4-BE49-F238E27FC236}">
                <a16:creationId xmlns:a16="http://schemas.microsoft.com/office/drawing/2014/main" id="{8AEE7F07-9479-1D45-A7A1-5823CE500A36}"/>
              </a:ext>
            </a:extLst>
          </p:cNvPr>
          <p:cNvSpPr/>
          <p:nvPr/>
        </p:nvSpPr>
        <p:spPr>
          <a:xfrm>
            <a:off x="956170" y="5940645"/>
            <a:ext cx="3940951" cy="369332"/>
          </a:xfrm>
          <a:prstGeom prst="rect">
            <a:avLst/>
          </a:prstGeom>
        </p:spPr>
        <p:txBody>
          <a:bodyPr wrap="none">
            <a:spAutoFit/>
          </a:bodyPr>
          <a:lstStyle/>
          <a:p>
            <a:r>
              <a:rPr lang="en-KR" dirty="0"/>
              <a:t>Do you have your own research plan(s)?</a:t>
            </a:r>
          </a:p>
        </p:txBody>
      </p:sp>
    </p:spTree>
    <p:extLst>
      <p:ext uri="{BB962C8B-B14F-4D97-AF65-F5344CB8AC3E}">
        <p14:creationId xmlns:p14="http://schemas.microsoft.com/office/powerpoint/2010/main" val="347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8FE69-5C24-8847-813A-80A24F684A3F}"/>
              </a:ext>
            </a:extLst>
          </p:cNvPr>
          <p:cNvSpPr/>
          <p:nvPr/>
        </p:nvSpPr>
        <p:spPr>
          <a:xfrm>
            <a:off x="3750211" y="2920031"/>
            <a:ext cx="3228704" cy="369332"/>
          </a:xfrm>
          <a:prstGeom prst="rect">
            <a:avLst/>
          </a:prstGeom>
        </p:spPr>
        <p:txBody>
          <a:bodyPr wrap="none">
            <a:spAutoFit/>
          </a:bodyPr>
          <a:lstStyle/>
          <a:p>
            <a:r>
              <a:rPr lang="en-KR" dirty="0"/>
              <a:t>https://youtu.be/4QJbvu40o_o</a:t>
            </a:r>
          </a:p>
        </p:txBody>
      </p:sp>
      <p:pic>
        <p:nvPicPr>
          <p:cNvPr id="3" name="Picture 2">
            <a:extLst>
              <a:ext uri="{FF2B5EF4-FFF2-40B4-BE49-F238E27FC236}">
                <a16:creationId xmlns:a16="http://schemas.microsoft.com/office/drawing/2014/main" id="{7F99F7C3-1FB8-704F-8AF7-46D77D8EAEB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519921" y="170581"/>
            <a:ext cx="3689285" cy="2644055"/>
          </a:xfrm>
          <a:prstGeom prst="rect">
            <a:avLst/>
          </a:prstGeom>
        </p:spPr>
      </p:pic>
      <p:pic>
        <p:nvPicPr>
          <p:cNvPr id="4" name="Picture 3">
            <a:extLst>
              <a:ext uri="{FF2B5EF4-FFF2-40B4-BE49-F238E27FC236}">
                <a16:creationId xmlns:a16="http://schemas.microsoft.com/office/drawing/2014/main" id="{09A0A6D3-411F-3849-B108-31265361BB4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64016" y="170581"/>
            <a:ext cx="3661629" cy="2644055"/>
          </a:xfrm>
          <a:prstGeom prst="rect">
            <a:avLst/>
          </a:prstGeom>
        </p:spPr>
      </p:pic>
      <p:sp>
        <p:nvSpPr>
          <p:cNvPr id="5" name="Rectangle 4">
            <a:extLst>
              <a:ext uri="{FF2B5EF4-FFF2-40B4-BE49-F238E27FC236}">
                <a16:creationId xmlns:a16="http://schemas.microsoft.com/office/drawing/2014/main" id="{36085BD0-A122-4744-8B28-E7C67F46E60F}"/>
              </a:ext>
            </a:extLst>
          </p:cNvPr>
          <p:cNvSpPr/>
          <p:nvPr/>
        </p:nvSpPr>
        <p:spPr>
          <a:xfrm>
            <a:off x="8432447" y="2920031"/>
            <a:ext cx="3124766" cy="369332"/>
          </a:xfrm>
          <a:prstGeom prst="rect">
            <a:avLst/>
          </a:prstGeom>
        </p:spPr>
        <p:txBody>
          <a:bodyPr wrap="none">
            <a:spAutoFit/>
          </a:bodyPr>
          <a:lstStyle/>
          <a:p>
            <a:r>
              <a:rPr lang="en-KR" dirty="0"/>
              <a:t>https://youtu.be/i_GzCyzFYkQ</a:t>
            </a:r>
          </a:p>
        </p:txBody>
      </p:sp>
      <p:sp>
        <p:nvSpPr>
          <p:cNvPr id="6" name="Rectangle 5">
            <a:extLst>
              <a:ext uri="{FF2B5EF4-FFF2-40B4-BE49-F238E27FC236}">
                <a16:creationId xmlns:a16="http://schemas.microsoft.com/office/drawing/2014/main" id="{157E683F-082B-204D-8AF5-0D20FE01463C}"/>
              </a:ext>
            </a:extLst>
          </p:cNvPr>
          <p:cNvSpPr/>
          <p:nvPr/>
        </p:nvSpPr>
        <p:spPr>
          <a:xfrm>
            <a:off x="3730847" y="6444424"/>
            <a:ext cx="3267433" cy="369332"/>
          </a:xfrm>
          <a:prstGeom prst="rect">
            <a:avLst/>
          </a:prstGeom>
        </p:spPr>
        <p:txBody>
          <a:bodyPr wrap="none">
            <a:spAutoFit/>
          </a:bodyPr>
          <a:lstStyle/>
          <a:p>
            <a:r>
              <a:rPr lang="en-KR" dirty="0"/>
              <a:t>https://youtu.be/MaWE_0ra-vQ</a:t>
            </a:r>
          </a:p>
        </p:txBody>
      </p:sp>
      <p:pic>
        <p:nvPicPr>
          <p:cNvPr id="7" name="Picture 6">
            <a:extLst>
              <a:ext uri="{FF2B5EF4-FFF2-40B4-BE49-F238E27FC236}">
                <a16:creationId xmlns:a16="http://schemas.microsoft.com/office/drawing/2014/main" id="{37BCE152-1487-7745-A4BF-6B1DB9F56B4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31379" y="3724298"/>
            <a:ext cx="3666368" cy="2644055"/>
          </a:xfrm>
          <a:prstGeom prst="rect">
            <a:avLst/>
          </a:prstGeom>
        </p:spPr>
      </p:pic>
      <p:pic>
        <p:nvPicPr>
          <p:cNvPr id="8" name="Picture 7">
            <a:extLst>
              <a:ext uri="{FF2B5EF4-FFF2-40B4-BE49-F238E27FC236}">
                <a16:creationId xmlns:a16="http://schemas.microsoft.com/office/drawing/2014/main" id="{6AFEF85E-3EE0-C64E-9D7B-0F0AEA7D2E4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035168" y="3724298"/>
            <a:ext cx="3919325" cy="2644055"/>
          </a:xfrm>
          <a:prstGeom prst="rect">
            <a:avLst/>
          </a:prstGeom>
        </p:spPr>
      </p:pic>
      <p:sp>
        <p:nvSpPr>
          <p:cNvPr id="9" name="Rectangle 8">
            <a:extLst>
              <a:ext uri="{FF2B5EF4-FFF2-40B4-BE49-F238E27FC236}">
                <a16:creationId xmlns:a16="http://schemas.microsoft.com/office/drawing/2014/main" id="{06E5E388-3050-D041-A211-92A32861A306}"/>
              </a:ext>
            </a:extLst>
          </p:cNvPr>
          <p:cNvSpPr/>
          <p:nvPr/>
        </p:nvSpPr>
        <p:spPr>
          <a:xfrm>
            <a:off x="8398784" y="6444424"/>
            <a:ext cx="3192092" cy="369332"/>
          </a:xfrm>
          <a:prstGeom prst="rect">
            <a:avLst/>
          </a:prstGeom>
        </p:spPr>
        <p:txBody>
          <a:bodyPr wrap="none">
            <a:spAutoFit/>
          </a:bodyPr>
          <a:lstStyle/>
          <a:p>
            <a:r>
              <a:rPr lang="en-KR" dirty="0"/>
              <a:t>https://youtu.be/Rx86sSq8KxI</a:t>
            </a:r>
          </a:p>
        </p:txBody>
      </p:sp>
      <p:pic>
        <p:nvPicPr>
          <p:cNvPr id="13" name="Picture 12">
            <a:extLst>
              <a:ext uri="{FF2B5EF4-FFF2-40B4-BE49-F238E27FC236}">
                <a16:creationId xmlns:a16="http://schemas.microsoft.com/office/drawing/2014/main" id="{CE2CD5F5-9526-0E49-AB70-32CEDB6B089C}"/>
              </a:ext>
            </a:extLst>
          </p:cNvPr>
          <p:cNvPicPr>
            <a:picLocks noChangeAspect="1"/>
          </p:cNvPicPr>
          <p:nvPr/>
        </p:nvPicPr>
        <p:blipFill>
          <a:blip r:embed="rId6"/>
          <a:stretch>
            <a:fillRect/>
          </a:stretch>
        </p:blipFill>
        <p:spPr>
          <a:xfrm>
            <a:off x="879994" y="170581"/>
            <a:ext cx="2359402" cy="824055"/>
          </a:xfrm>
          <a:prstGeom prst="rect">
            <a:avLst/>
          </a:prstGeom>
        </p:spPr>
      </p:pic>
    </p:spTree>
    <p:extLst>
      <p:ext uri="{BB962C8B-B14F-4D97-AF65-F5344CB8AC3E}">
        <p14:creationId xmlns:p14="http://schemas.microsoft.com/office/powerpoint/2010/main" val="402884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CCFC-F33B-8243-AD30-63B8A1B88108}"/>
              </a:ext>
            </a:extLst>
          </p:cNvPr>
          <p:cNvSpPr>
            <a:spLocks noGrp="1"/>
          </p:cNvSpPr>
          <p:nvPr>
            <p:ph type="title"/>
          </p:nvPr>
        </p:nvSpPr>
        <p:spPr/>
        <p:txBody>
          <a:bodyPr/>
          <a:lstStyle/>
          <a:p>
            <a:r>
              <a:rPr lang="ko-KR" altLang="en-US" dirty="0"/>
              <a:t>어떤 저널이 괜찮은 저널일까</a:t>
            </a:r>
            <a:r>
              <a:rPr lang="en-US" altLang="ko-KR" dirty="0"/>
              <a:t>?</a:t>
            </a:r>
            <a:endParaRPr lang="en-KR" dirty="0"/>
          </a:p>
        </p:txBody>
      </p:sp>
      <p:sp>
        <p:nvSpPr>
          <p:cNvPr id="4" name="TextBox 3">
            <a:extLst>
              <a:ext uri="{FF2B5EF4-FFF2-40B4-BE49-F238E27FC236}">
                <a16:creationId xmlns:a16="http://schemas.microsoft.com/office/drawing/2014/main" id="{A8B93278-D4C2-7248-A7F7-990BE3DC5481}"/>
              </a:ext>
            </a:extLst>
          </p:cNvPr>
          <p:cNvSpPr txBox="1"/>
          <p:nvPr/>
        </p:nvSpPr>
        <p:spPr>
          <a:xfrm>
            <a:off x="1563329" y="2171700"/>
            <a:ext cx="8029762" cy="400110"/>
          </a:xfrm>
          <a:prstGeom prst="rect">
            <a:avLst/>
          </a:prstGeom>
          <a:noFill/>
        </p:spPr>
        <p:txBody>
          <a:bodyPr wrap="none" rtlCol="0">
            <a:spAutoFit/>
          </a:bodyPr>
          <a:lstStyle/>
          <a:p>
            <a:r>
              <a:rPr lang="ko-KR" altLang="en-US" sz="2000" dirty="0"/>
              <a:t>저널을 객관적으로 평가하는 것은 매우 어려움 </a:t>
            </a:r>
            <a:r>
              <a:rPr lang="en-US" altLang="ko-KR" sz="2000" dirty="0"/>
              <a:t>(</a:t>
            </a:r>
            <a:r>
              <a:rPr lang="ko-KR" altLang="en-US" sz="2000" dirty="0"/>
              <a:t>사람마다 잣대가 다름</a:t>
            </a:r>
            <a:r>
              <a:rPr lang="en-US" altLang="ko-KR" sz="2000" dirty="0"/>
              <a:t>)</a:t>
            </a:r>
            <a:endParaRPr lang="en-KR" sz="2000" dirty="0"/>
          </a:p>
        </p:txBody>
      </p:sp>
      <p:sp>
        <p:nvSpPr>
          <p:cNvPr id="5" name="TextBox 4">
            <a:extLst>
              <a:ext uri="{FF2B5EF4-FFF2-40B4-BE49-F238E27FC236}">
                <a16:creationId xmlns:a16="http://schemas.microsoft.com/office/drawing/2014/main" id="{74479129-26EB-3641-AC81-51591A6652A3}"/>
              </a:ext>
            </a:extLst>
          </p:cNvPr>
          <p:cNvSpPr txBox="1"/>
          <p:nvPr/>
        </p:nvSpPr>
        <p:spPr>
          <a:xfrm>
            <a:off x="1563329" y="2737055"/>
            <a:ext cx="2941831" cy="400110"/>
          </a:xfrm>
          <a:prstGeom prst="rect">
            <a:avLst/>
          </a:prstGeom>
          <a:noFill/>
        </p:spPr>
        <p:txBody>
          <a:bodyPr wrap="none" rtlCol="0">
            <a:spAutoFit/>
          </a:bodyPr>
          <a:lstStyle/>
          <a:p>
            <a:r>
              <a:rPr lang="ko-KR" altLang="en-US" sz="2000" dirty="0"/>
              <a:t>가장 많이 사용하는 잣대</a:t>
            </a:r>
            <a:endParaRPr lang="en-KR" sz="2000" dirty="0"/>
          </a:p>
        </p:txBody>
      </p:sp>
      <p:sp>
        <p:nvSpPr>
          <p:cNvPr id="6" name="TextBox 5">
            <a:extLst>
              <a:ext uri="{FF2B5EF4-FFF2-40B4-BE49-F238E27FC236}">
                <a16:creationId xmlns:a16="http://schemas.microsoft.com/office/drawing/2014/main" id="{CC41372F-0CB0-744C-9865-2F7653154B77}"/>
              </a:ext>
            </a:extLst>
          </p:cNvPr>
          <p:cNvSpPr txBox="1"/>
          <p:nvPr/>
        </p:nvSpPr>
        <p:spPr>
          <a:xfrm>
            <a:off x="1730478" y="3303069"/>
            <a:ext cx="2127505"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SCIE</a:t>
            </a:r>
            <a:r>
              <a:rPr lang="ko-KR" altLang="en-US" sz="2000" dirty="0"/>
              <a:t> 등재 여부</a:t>
            </a:r>
            <a:endParaRPr lang="en-KR" sz="2000" dirty="0"/>
          </a:p>
        </p:txBody>
      </p:sp>
      <p:sp>
        <p:nvSpPr>
          <p:cNvPr id="8" name="Rectangle 7">
            <a:extLst>
              <a:ext uri="{FF2B5EF4-FFF2-40B4-BE49-F238E27FC236}">
                <a16:creationId xmlns:a16="http://schemas.microsoft.com/office/drawing/2014/main" id="{56EB8780-3119-FD46-A4ED-6CC87939104A}"/>
              </a:ext>
            </a:extLst>
          </p:cNvPr>
          <p:cNvSpPr/>
          <p:nvPr/>
        </p:nvSpPr>
        <p:spPr>
          <a:xfrm>
            <a:off x="4130036" y="3319705"/>
            <a:ext cx="3966342" cy="369332"/>
          </a:xfrm>
          <a:prstGeom prst="rect">
            <a:avLst/>
          </a:prstGeom>
        </p:spPr>
        <p:txBody>
          <a:bodyPr wrap="none">
            <a:spAutoFit/>
          </a:bodyPr>
          <a:lstStyle/>
          <a:p>
            <a:r>
              <a:rPr lang="en-KR" dirty="0">
                <a:hlinkClick r:id="rId2"/>
              </a:rPr>
              <a:t>https://mjl.clarivate.com/home?PC=K</a:t>
            </a:r>
            <a:r>
              <a:rPr lang="en-KR" dirty="0"/>
              <a:t> </a:t>
            </a:r>
          </a:p>
        </p:txBody>
      </p:sp>
      <p:pic>
        <p:nvPicPr>
          <p:cNvPr id="10" name="Picture 9">
            <a:extLst>
              <a:ext uri="{FF2B5EF4-FFF2-40B4-BE49-F238E27FC236}">
                <a16:creationId xmlns:a16="http://schemas.microsoft.com/office/drawing/2014/main" id="{C6778900-8D26-6842-974B-4035412CF0DC}"/>
              </a:ext>
            </a:extLst>
          </p:cNvPr>
          <p:cNvPicPr>
            <a:picLocks noChangeAspect="1"/>
          </p:cNvPicPr>
          <p:nvPr/>
        </p:nvPicPr>
        <p:blipFill>
          <a:blip r:embed="rId3"/>
          <a:stretch>
            <a:fillRect/>
          </a:stretch>
        </p:blipFill>
        <p:spPr>
          <a:xfrm>
            <a:off x="4130036" y="4016370"/>
            <a:ext cx="7137400" cy="1574800"/>
          </a:xfrm>
          <a:prstGeom prst="rect">
            <a:avLst/>
          </a:prstGeom>
        </p:spPr>
      </p:pic>
      <p:sp>
        <p:nvSpPr>
          <p:cNvPr id="14" name="Rectangle 13">
            <a:extLst>
              <a:ext uri="{FF2B5EF4-FFF2-40B4-BE49-F238E27FC236}">
                <a16:creationId xmlns:a16="http://schemas.microsoft.com/office/drawing/2014/main" id="{87C982D5-5CDE-8E4E-B481-EB090A54413F}"/>
              </a:ext>
            </a:extLst>
          </p:cNvPr>
          <p:cNvSpPr/>
          <p:nvPr/>
        </p:nvSpPr>
        <p:spPr>
          <a:xfrm>
            <a:off x="8368431" y="3303069"/>
            <a:ext cx="2383986" cy="369332"/>
          </a:xfrm>
          <a:prstGeom prst="rect">
            <a:avLst/>
          </a:prstGeom>
        </p:spPr>
        <p:txBody>
          <a:bodyPr wrap="none">
            <a:spAutoFit/>
          </a:bodyPr>
          <a:lstStyle/>
          <a:p>
            <a:r>
              <a:rPr lang="en-KR" dirty="0">
                <a:solidFill>
                  <a:srgbClr val="202122"/>
                </a:solidFill>
                <a:latin typeface="Arial" panose="020B0604020202020204" pitchFamily="34" charset="0"/>
              </a:rPr>
              <a:t>SCIE</a:t>
            </a:r>
            <a:r>
              <a:rPr lang="ko-KR" altLang="en-US" dirty="0">
                <a:solidFill>
                  <a:srgbClr val="202122"/>
                </a:solidFill>
                <a:latin typeface="Arial" panose="020B0604020202020204" pitchFamily="34" charset="0"/>
              </a:rPr>
              <a:t> 저널 수 </a:t>
            </a:r>
            <a:r>
              <a:rPr lang="en-KR" dirty="0">
                <a:solidFill>
                  <a:srgbClr val="202122"/>
                </a:solidFill>
                <a:latin typeface="Arial" panose="020B0604020202020204" pitchFamily="34" charset="0"/>
              </a:rPr>
              <a:t>&gt; 8,500</a:t>
            </a:r>
            <a:endParaRPr lang="en-KR" dirty="0"/>
          </a:p>
        </p:txBody>
      </p:sp>
    </p:spTree>
    <p:extLst>
      <p:ext uri="{BB962C8B-B14F-4D97-AF65-F5344CB8AC3E}">
        <p14:creationId xmlns:p14="http://schemas.microsoft.com/office/powerpoint/2010/main" val="7642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9E4F-8135-A34F-A603-52AB12B4CA0A}"/>
              </a:ext>
            </a:extLst>
          </p:cNvPr>
          <p:cNvSpPr>
            <a:spLocks noGrp="1"/>
          </p:cNvSpPr>
          <p:nvPr>
            <p:ph type="title"/>
          </p:nvPr>
        </p:nvSpPr>
        <p:spPr/>
        <p:txBody>
          <a:bodyPr/>
          <a:lstStyle/>
          <a:p>
            <a:r>
              <a:rPr lang="ko-KR" altLang="en-US" dirty="0"/>
              <a:t>또 다른 잣대 </a:t>
            </a:r>
            <a:r>
              <a:rPr lang="en-US" altLang="ko-KR" dirty="0"/>
              <a:t>impact factor</a:t>
            </a:r>
            <a:endParaRPr lang="en-KR" dirty="0"/>
          </a:p>
        </p:txBody>
      </p:sp>
      <p:pic>
        <p:nvPicPr>
          <p:cNvPr id="5" name="Picture 4">
            <a:extLst>
              <a:ext uri="{FF2B5EF4-FFF2-40B4-BE49-F238E27FC236}">
                <a16:creationId xmlns:a16="http://schemas.microsoft.com/office/drawing/2014/main" id="{C23ED5B1-3335-1147-8046-5897C9869BDB}"/>
              </a:ext>
            </a:extLst>
          </p:cNvPr>
          <p:cNvPicPr>
            <a:picLocks noChangeAspect="1"/>
          </p:cNvPicPr>
          <p:nvPr/>
        </p:nvPicPr>
        <p:blipFill>
          <a:blip r:embed="rId2"/>
          <a:stretch>
            <a:fillRect/>
          </a:stretch>
        </p:blipFill>
        <p:spPr>
          <a:xfrm>
            <a:off x="1554441" y="1997810"/>
            <a:ext cx="5397500" cy="1016000"/>
          </a:xfrm>
          <a:prstGeom prst="rect">
            <a:avLst/>
          </a:prstGeom>
        </p:spPr>
      </p:pic>
      <p:sp>
        <p:nvSpPr>
          <p:cNvPr id="6" name="TextBox 5">
            <a:extLst>
              <a:ext uri="{FF2B5EF4-FFF2-40B4-BE49-F238E27FC236}">
                <a16:creationId xmlns:a16="http://schemas.microsoft.com/office/drawing/2014/main" id="{1E7AC41A-264F-9D43-AE6C-522CB0355D7B}"/>
              </a:ext>
            </a:extLst>
          </p:cNvPr>
          <p:cNvSpPr txBox="1"/>
          <p:nvPr/>
        </p:nvSpPr>
        <p:spPr>
          <a:xfrm>
            <a:off x="1554441" y="3080853"/>
            <a:ext cx="3967625" cy="369332"/>
          </a:xfrm>
          <a:prstGeom prst="rect">
            <a:avLst/>
          </a:prstGeom>
          <a:noFill/>
        </p:spPr>
        <p:txBody>
          <a:bodyPr wrap="none" rtlCol="0">
            <a:spAutoFit/>
          </a:bodyPr>
          <a:lstStyle/>
          <a:p>
            <a:r>
              <a:rPr lang="en-US" altLang="ko-KR" dirty="0"/>
              <a:t>2021</a:t>
            </a:r>
            <a:r>
              <a:rPr lang="ko-KR" altLang="en-US" dirty="0"/>
              <a:t>년에 발표하는 </a:t>
            </a:r>
            <a:r>
              <a:rPr lang="en-US" altLang="ko-KR" dirty="0"/>
              <a:t>IF</a:t>
            </a:r>
            <a:r>
              <a:rPr lang="ko-KR" altLang="en-US" dirty="0"/>
              <a:t>의 경우 </a:t>
            </a:r>
            <a:r>
              <a:rPr lang="en-US" altLang="ko-KR" dirty="0"/>
              <a:t>y=2020</a:t>
            </a:r>
            <a:endParaRPr lang="en-KR" dirty="0"/>
          </a:p>
        </p:txBody>
      </p:sp>
      <p:sp>
        <p:nvSpPr>
          <p:cNvPr id="7" name="Rectangle 6">
            <a:extLst>
              <a:ext uri="{FF2B5EF4-FFF2-40B4-BE49-F238E27FC236}">
                <a16:creationId xmlns:a16="http://schemas.microsoft.com/office/drawing/2014/main" id="{2F5FC7C4-BC26-4948-B37F-863EA5B89B33}"/>
              </a:ext>
            </a:extLst>
          </p:cNvPr>
          <p:cNvSpPr/>
          <p:nvPr/>
        </p:nvSpPr>
        <p:spPr>
          <a:xfrm>
            <a:off x="1554441" y="3637660"/>
            <a:ext cx="6444557" cy="2534540"/>
          </a:xfrm>
          <a:prstGeom prst="rect">
            <a:avLst/>
          </a:prstGeom>
        </p:spPr>
        <p:txBody>
          <a:bodyPr wrap="square">
            <a:spAutoFit/>
          </a:bodyPr>
          <a:lstStyle/>
          <a:p>
            <a:pPr marL="285750" indent="-285750">
              <a:lnSpc>
                <a:spcPct val="150000"/>
              </a:lnSpc>
              <a:buFont typeface="Arial" panose="020B0604020202020204" pitchFamily="34" charset="0"/>
              <a:buChar char="•"/>
            </a:pPr>
            <a:r>
              <a:rPr lang="en-KR" dirty="0"/>
              <a:t>Nature 42.778</a:t>
            </a:r>
          </a:p>
          <a:p>
            <a:pPr marL="285750" indent="-285750">
              <a:lnSpc>
                <a:spcPct val="150000"/>
              </a:lnSpc>
              <a:buFont typeface="Arial" panose="020B0604020202020204" pitchFamily="34" charset="0"/>
              <a:buChar char="•"/>
            </a:pPr>
            <a:r>
              <a:rPr lang="en-KR" dirty="0"/>
              <a:t>Advanced Materials	27.398</a:t>
            </a:r>
          </a:p>
          <a:p>
            <a:pPr marL="285750" indent="-285750">
              <a:lnSpc>
                <a:spcPct val="150000"/>
              </a:lnSpc>
              <a:buFont typeface="Arial" panose="020B0604020202020204" pitchFamily="34" charset="0"/>
              <a:buChar char="•"/>
            </a:pPr>
            <a:r>
              <a:rPr lang="en-KR" dirty="0"/>
              <a:t>Journal of the American Chemical Society 14.612	</a:t>
            </a:r>
          </a:p>
          <a:p>
            <a:pPr marL="285750" indent="-285750">
              <a:lnSpc>
                <a:spcPct val="150000"/>
              </a:lnSpc>
              <a:buFont typeface="Arial" panose="020B0604020202020204" pitchFamily="34" charset="0"/>
              <a:buChar char="•"/>
            </a:pPr>
            <a:r>
              <a:rPr lang="en-KR" dirty="0"/>
              <a:t>Physical Review Letters 8.385</a:t>
            </a:r>
          </a:p>
          <a:p>
            <a:pPr marL="285750" indent="-285750">
              <a:lnSpc>
                <a:spcPct val="150000"/>
              </a:lnSpc>
              <a:buFont typeface="Arial" panose="020B0604020202020204" pitchFamily="34" charset="0"/>
              <a:buChar char="•"/>
            </a:pPr>
            <a:r>
              <a:rPr lang="en-KR" dirty="0"/>
              <a:t>New Journal of Physics 3.539</a:t>
            </a:r>
          </a:p>
          <a:p>
            <a:pPr marL="285750" indent="-285750">
              <a:lnSpc>
                <a:spcPct val="150000"/>
              </a:lnSpc>
              <a:buFont typeface="Arial" panose="020B0604020202020204" pitchFamily="34" charset="0"/>
              <a:buChar char="•"/>
            </a:pPr>
            <a:r>
              <a:rPr lang="en-KR" dirty="0"/>
              <a:t>Physical Review B 3.575</a:t>
            </a:r>
          </a:p>
        </p:txBody>
      </p:sp>
      <p:pic>
        <p:nvPicPr>
          <p:cNvPr id="8" name="Picture 7">
            <a:extLst>
              <a:ext uri="{FF2B5EF4-FFF2-40B4-BE49-F238E27FC236}">
                <a16:creationId xmlns:a16="http://schemas.microsoft.com/office/drawing/2014/main" id="{B985A87B-4C78-8D41-9B36-6E37B8583658}"/>
              </a:ext>
            </a:extLst>
          </p:cNvPr>
          <p:cNvPicPr>
            <a:picLocks noChangeAspect="1"/>
          </p:cNvPicPr>
          <p:nvPr/>
        </p:nvPicPr>
        <p:blipFill>
          <a:blip r:embed="rId3"/>
          <a:stretch>
            <a:fillRect/>
          </a:stretch>
        </p:blipFill>
        <p:spPr>
          <a:xfrm>
            <a:off x="7134782" y="1971494"/>
            <a:ext cx="4857592" cy="1648112"/>
          </a:xfrm>
          <a:prstGeom prst="rect">
            <a:avLst/>
          </a:prstGeom>
        </p:spPr>
      </p:pic>
      <p:grpSp>
        <p:nvGrpSpPr>
          <p:cNvPr id="11" name="Group 10">
            <a:extLst>
              <a:ext uri="{FF2B5EF4-FFF2-40B4-BE49-F238E27FC236}">
                <a16:creationId xmlns:a16="http://schemas.microsoft.com/office/drawing/2014/main" id="{79413F0B-70F9-464C-A08A-5644498BC62F}"/>
              </a:ext>
            </a:extLst>
          </p:cNvPr>
          <p:cNvGrpSpPr/>
          <p:nvPr/>
        </p:nvGrpSpPr>
        <p:grpSpPr>
          <a:xfrm>
            <a:off x="7645036" y="3823621"/>
            <a:ext cx="3959805" cy="875529"/>
            <a:chOff x="7645036" y="3823621"/>
            <a:chExt cx="3959805" cy="875529"/>
          </a:xfrm>
        </p:grpSpPr>
        <p:sp>
          <p:nvSpPr>
            <p:cNvPr id="9" name="TextBox 8">
              <a:extLst>
                <a:ext uri="{FF2B5EF4-FFF2-40B4-BE49-F238E27FC236}">
                  <a16:creationId xmlns:a16="http://schemas.microsoft.com/office/drawing/2014/main" id="{2F09109F-6174-F94B-900C-10E7D1049BF2}"/>
                </a:ext>
              </a:extLst>
            </p:cNvPr>
            <p:cNvSpPr txBox="1"/>
            <p:nvPr/>
          </p:nvSpPr>
          <p:spPr>
            <a:xfrm>
              <a:off x="8151659" y="4329818"/>
              <a:ext cx="3158237" cy="369332"/>
            </a:xfrm>
            <a:prstGeom prst="rect">
              <a:avLst/>
            </a:prstGeom>
            <a:noFill/>
          </p:spPr>
          <p:txBody>
            <a:bodyPr wrap="none" rtlCol="0">
              <a:spAutoFit/>
            </a:bodyPr>
            <a:lstStyle/>
            <a:p>
              <a:r>
                <a:rPr lang="ko-KR" altLang="en-US" dirty="0"/>
                <a:t>에디터 </a:t>
              </a:r>
              <a:r>
                <a:rPr lang="ko-KR" altLang="en-US" dirty="0" err="1"/>
                <a:t>리젝</a:t>
              </a:r>
              <a:r>
                <a:rPr lang="ko-KR" altLang="en-US" dirty="0"/>
                <a:t> 이후 </a:t>
              </a:r>
              <a:r>
                <a:rPr lang="en-US" altLang="ko-KR" dirty="0"/>
                <a:t>Nature </a:t>
              </a:r>
              <a:r>
                <a:rPr lang="ko-KR" altLang="en-US" dirty="0"/>
                <a:t>출판</a:t>
              </a:r>
              <a:endParaRPr lang="en-KR" dirty="0"/>
            </a:p>
          </p:txBody>
        </p:sp>
        <p:pic>
          <p:nvPicPr>
            <p:cNvPr id="10" name="Picture 9">
              <a:extLst>
                <a:ext uri="{FF2B5EF4-FFF2-40B4-BE49-F238E27FC236}">
                  <a16:creationId xmlns:a16="http://schemas.microsoft.com/office/drawing/2014/main" id="{F4C5A4A9-032A-DF47-80C7-E5433E5867D8}"/>
                </a:ext>
              </a:extLst>
            </p:cNvPr>
            <p:cNvPicPr>
              <a:picLocks noChangeAspect="1"/>
            </p:cNvPicPr>
            <p:nvPr/>
          </p:nvPicPr>
          <p:blipFill>
            <a:blip r:embed="rId4"/>
            <a:stretch>
              <a:fillRect/>
            </a:stretch>
          </p:blipFill>
          <p:spPr>
            <a:xfrm>
              <a:off x="7645036" y="3823621"/>
              <a:ext cx="3959805" cy="419835"/>
            </a:xfrm>
            <a:prstGeom prst="rect">
              <a:avLst/>
            </a:prstGeom>
          </p:spPr>
        </p:pic>
      </p:grpSp>
    </p:spTree>
    <p:extLst>
      <p:ext uri="{BB962C8B-B14F-4D97-AF65-F5344CB8AC3E}">
        <p14:creationId xmlns:p14="http://schemas.microsoft.com/office/powerpoint/2010/main" val="20714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2F9B-D1AA-1441-BC0A-FE04253F5902}"/>
              </a:ext>
            </a:extLst>
          </p:cNvPr>
          <p:cNvSpPr>
            <a:spLocks noGrp="1"/>
          </p:cNvSpPr>
          <p:nvPr>
            <p:ph type="title"/>
          </p:nvPr>
        </p:nvSpPr>
        <p:spPr/>
        <p:txBody>
          <a:bodyPr/>
          <a:lstStyle/>
          <a:p>
            <a:r>
              <a:rPr lang="ko-KR" altLang="en-US" dirty="0"/>
              <a:t>그렇다면 논문을 어떻게 쓸까</a:t>
            </a:r>
            <a:endParaRPr lang="en-KR" dirty="0"/>
          </a:p>
        </p:txBody>
      </p:sp>
      <p:sp>
        <p:nvSpPr>
          <p:cNvPr id="3" name="TextBox 2">
            <a:extLst>
              <a:ext uri="{FF2B5EF4-FFF2-40B4-BE49-F238E27FC236}">
                <a16:creationId xmlns:a16="http://schemas.microsoft.com/office/drawing/2014/main" id="{F9113BA8-8067-1A4D-81EF-C84A11038B1E}"/>
              </a:ext>
            </a:extLst>
          </p:cNvPr>
          <p:cNvSpPr txBox="1"/>
          <p:nvPr/>
        </p:nvSpPr>
        <p:spPr>
          <a:xfrm>
            <a:off x="1607574" y="2834546"/>
            <a:ext cx="4480714" cy="707886"/>
          </a:xfrm>
          <a:prstGeom prst="rect">
            <a:avLst/>
          </a:prstGeom>
          <a:noFill/>
        </p:spPr>
        <p:txBody>
          <a:bodyPr wrap="none" rtlCol="0">
            <a:spAutoFit/>
          </a:bodyPr>
          <a:lstStyle/>
          <a:p>
            <a:r>
              <a:rPr lang="ko-KR" altLang="en-US" sz="2000" dirty="0"/>
              <a:t>발표할 만한 연구 결과를 얻으면 </a:t>
            </a:r>
            <a:br>
              <a:rPr lang="en-US" altLang="ko-KR" sz="2000" dirty="0"/>
            </a:br>
            <a:r>
              <a:rPr lang="ko-KR" altLang="en-US" sz="2000" dirty="0"/>
              <a:t>지도교수님의 지도를 받아서 작성하기</a:t>
            </a:r>
            <a:endParaRPr lang="en-KR" sz="2000" dirty="0"/>
          </a:p>
        </p:txBody>
      </p:sp>
      <p:sp>
        <p:nvSpPr>
          <p:cNvPr id="5" name="TextBox 4">
            <a:extLst>
              <a:ext uri="{FF2B5EF4-FFF2-40B4-BE49-F238E27FC236}">
                <a16:creationId xmlns:a16="http://schemas.microsoft.com/office/drawing/2014/main" id="{0500E801-C0BA-C94B-8F4D-9FF3950AD172}"/>
              </a:ext>
            </a:extLst>
          </p:cNvPr>
          <p:cNvSpPr txBox="1"/>
          <p:nvPr/>
        </p:nvSpPr>
        <p:spPr>
          <a:xfrm>
            <a:off x="1607574" y="3936750"/>
            <a:ext cx="1274708" cy="400110"/>
          </a:xfrm>
          <a:prstGeom prst="rect">
            <a:avLst/>
          </a:prstGeom>
          <a:noFill/>
        </p:spPr>
        <p:txBody>
          <a:bodyPr wrap="none" rtlCol="0">
            <a:spAutoFit/>
          </a:bodyPr>
          <a:lstStyle/>
          <a:p>
            <a:r>
              <a:rPr lang="ko-KR" altLang="en-US" sz="2000" dirty="0"/>
              <a:t>작성 도구</a:t>
            </a:r>
            <a:endParaRPr lang="en-KR" sz="2000" dirty="0"/>
          </a:p>
        </p:txBody>
      </p:sp>
      <p:sp>
        <p:nvSpPr>
          <p:cNvPr id="6" name="TextBox 5">
            <a:extLst>
              <a:ext uri="{FF2B5EF4-FFF2-40B4-BE49-F238E27FC236}">
                <a16:creationId xmlns:a16="http://schemas.microsoft.com/office/drawing/2014/main" id="{83CD6113-8244-1849-BEBF-A626B8615A64}"/>
              </a:ext>
            </a:extLst>
          </p:cNvPr>
          <p:cNvSpPr txBox="1"/>
          <p:nvPr/>
        </p:nvSpPr>
        <p:spPr>
          <a:xfrm>
            <a:off x="3064835" y="3929588"/>
            <a:ext cx="1108958" cy="95923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2000" dirty="0"/>
              <a:t>Word</a:t>
            </a:r>
          </a:p>
          <a:p>
            <a:pPr marL="285750" indent="-285750">
              <a:lnSpc>
                <a:spcPct val="150000"/>
              </a:lnSpc>
              <a:buFont typeface="Arial" panose="020B0604020202020204" pitchFamily="34" charset="0"/>
              <a:buChar char="•"/>
            </a:pPr>
            <a:r>
              <a:rPr lang="en-US" sz="2000" dirty="0"/>
              <a:t>LaTeX</a:t>
            </a:r>
            <a:endParaRPr lang="en-KR" sz="2000" dirty="0"/>
          </a:p>
        </p:txBody>
      </p:sp>
      <p:sp>
        <p:nvSpPr>
          <p:cNvPr id="8" name="TextBox 7">
            <a:extLst>
              <a:ext uri="{FF2B5EF4-FFF2-40B4-BE49-F238E27FC236}">
                <a16:creationId xmlns:a16="http://schemas.microsoft.com/office/drawing/2014/main" id="{3DC281DA-3D5A-5045-B448-9F3CB3C44C03}"/>
              </a:ext>
            </a:extLst>
          </p:cNvPr>
          <p:cNvSpPr txBox="1"/>
          <p:nvPr/>
        </p:nvSpPr>
        <p:spPr>
          <a:xfrm>
            <a:off x="6679274" y="2207000"/>
            <a:ext cx="4900316" cy="37292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dirty="0"/>
              <a:t>Title</a:t>
            </a:r>
            <a:r>
              <a:rPr lang="ko-KR" altLang="en-US" sz="2000" dirty="0"/>
              <a:t> 논문 제목</a:t>
            </a:r>
            <a:endParaRPr lang="en-US" sz="2000" dirty="0"/>
          </a:p>
          <a:p>
            <a:pPr marL="285750" indent="-285750">
              <a:lnSpc>
                <a:spcPct val="150000"/>
              </a:lnSpc>
              <a:buFont typeface="Arial" panose="020B0604020202020204" pitchFamily="34" charset="0"/>
              <a:buChar char="•"/>
            </a:pPr>
            <a:r>
              <a:rPr lang="ko-KR" altLang="en-US" sz="2000" dirty="0"/>
              <a:t>저자 목록</a:t>
            </a:r>
            <a:endParaRPr lang="en-US" sz="2000" dirty="0"/>
          </a:p>
          <a:p>
            <a:pPr marL="285750" indent="-285750">
              <a:lnSpc>
                <a:spcPct val="150000"/>
              </a:lnSpc>
              <a:buFont typeface="Arial" panose="020B0604020202020204" pitchFamily="34" charset="0"/>
              <a:buChar char="•"/>
            </a:pPr>
            <a:r>
              <a:rPr lang="en-US" sz="2000" dirty="0"/>
              <a:t>Abstract</a:t>
            </a:r>
            <a:r>
              <a:rPr lang="ko-KR" altLang="en-US" sz="2000" dirty="0"/>
              <a:t> 초록</a:t>
            </a:r>
            <a:endParaRPr lang="en-US" sz="2000" dirty="0"/>
          </a:p>
          <a:p>
            <a:pPr marL="285750" indent="-285750">
              <a:lnSpc>
                <a:spcPct val="150000"/>
              </a:lnSpc>
              <a:buFont typeface="Arial" panose="020B0604020202020204" pitchFamily="34" charset="0"/>
              <a:buChar char="•"/>
            </a:pPr>
            <a:r>
              <a:rPr lang="en-US" sz="2000" dirty="0"/>
              <a:t>Introduction</a:t>
            </a:r>
            <a:r>
              <a:rPr lang="ko-KR" altLang="en-US" sz="2000" dirty="0"/>
              <a:t> 서론</a:t>
            </a:r>
            <a:r>
              <a:rPr lang="en-US" altLang="ko-KR" sz="2000" dirty="0"/>
              <a:t> (</a:t>
            </a:r>
            <a:r>
              <a:rPr lang="ko-KR" altLang="en-US" sz="2000" dirty="0"/>
              <a:t>왜 이 연구를 했는가</a:t>
            </a:r>
            <a:r>
              <a:rPr lang="en-US" altLang="ko-KR" sz="2000" dirty="0"/>
              <a:t>?)</a:t>
            </a:r>
            <a:endParaRPr lang="en-US" sz="2000" dirty="0"/>
          </a:p>
          <a:p>
            <a:pPr marL="285750" indent="-285750">
              <a:lnSpc>
                <a:spcPct val="150000"/>
              </a:lnSpc>
              <a:buFont typeface="Arial" panose="020B0604020202020204" pitchFamily="34" charset="0"/>
              <a:buChar char="•"/>
            </a:pPr>
            <a:r>
              <a:rPr lang="en-US" sz="2000" dirty="0"/>
              <a:t>Methods</a:t>
            </a:r>
            <a:r>
              <a:rPr lang="ko-KR" altLang="en-US" sz="2000" dirty="0"/>
              <a:t> 연구 방법</a:t>
            </a:r>
            <a:endParaRPr lang="en-US" sz="2000" dirty="0"/>
          </a:p>
          <a:p>
            <a:pPr marL="285750" indent="-285750">
              <a:lnSpc>
                <a:spcPct val="150000"/>
              </a:lnSpc>
              <a:buFont typeface="Arial" panose="020B0604020202020204" pitchFamily="34" charset="0"/>
              <a:buChar char="•"/>
            </a:pPr>
            <a:r>
              <a:rPr lang="en-US" sz="2000" dirty="0"/>
              <a:t>Results and discussion</a:t>
            </a:r>
            <a:r>
              <a:rPr lang="ko-KR" altLang="en-US" sz="2000" dirty="0"/>
              <a:t> 결과 및 토의</a:t>
            </a:r>
            <a:endParaRPr lang="en-US" sz="2000" dirty="0"/>
          </a:p>
          <a:p>
            <a:pPr marL="285750" indent="-285750">
              <a:lnSpc>
                <a:spcPct val="150000"/>
              </a:lnSpc>
              <a:buFont typeface="Arial" panose="020B0604020202020204" pitchFamily="34" charset="0"/>
              <a:buChar char="•"/>
            </a:pPr>
            <a:r>
              <a:rPr lang="en-US" sz="2000" dirty="0"/>
              <a:t>Summary (or conclusion)</a:t>
            </a:r>
            <a:r>
              <a:rPr lang="ko-KR" altLang="en-US" sz="2000" dirty="0"/>
              <a:t> 요약 혹은 결론</a:t>
            </a:r>
            <a:endParaRPr lang="en-US" sz="2000" dirty="0"/>
          </a:p>
          <a:p>
            <a:pPr marL="285750" indent="-285750">
              <a:lnSpc>
                <a:spcPct val="150000"/>
              </a:lnSpc>
              <a:buFont typeface="Arial" panose="020B0604020202020204" pitchFamily="34" charset="0"/>
              <a:buChar char="•"/>
            </a:pPr>
            <a:r>
              <a:rPr lang="en-US" sz="2000" dirty="0"/>
              <a:t>Reference</a:t>
            </a:r>
            <a:r>
              <a:rPr lang="ko-KR" altLang="en-US" sz="2000" dirty="0"/>
              <a:t> 서지 </a:t>
            </a:r>
            <a:r>
              <a:rPr lang="en-US" altLang="ko-KR" sz="2000" dirty="0"/>
              <a:t>(</a:t>
            </a:r>
            <a:r>
              <a:rPr lang="ko-KR" altLang="en-US" sz="2000" dirty="0"/>
              <a:t>선행 논문 소개</a:t>
            </a:r>
            <a:r>
              <a:rPr lang="en-US" altLang="ko-KR" sz="2000" dirty="0"/>
              <a:t>)</a:t>
            </a:r>
            <a:endParaRPr lang="en-KR" sz="2000" dirty="0"/>
          </a:p>
        </p:txBody>
      </p:sp>
      <p:sp>
        <p:nvSpPr>
          <p:cNvPr id="9" name="TextBox 8">
            <a:extLst>
              <a:ext uri="{FF2B5EF4-FFF2-40B4-BE49-F238E27FC236}">
                <a16:creationId xmlns:a16="http://schemas.microsoft.com/office/drawing/2014/main" id="{40B9A8CE-7D08-2E42-B79E-02278780656D}"/>
              </a:ext>
            </a:extLst>
          </p:cNvPr>
          <p:cNvSpPr txBox="1"/>
          <p:nvPr/>
        </p:nvSpPr>
        <p:spPr>
          <a:xfrm>
            <a:off x="6679274" y="1751290"/>
            <a:ext cx="1274708" cy="400110"/>
          </a:xfrm>
          <a:prstGeom prst="rect">
            <a:avLst/>
          </a:prstGeom>
          <a:noFill/>
        </p:spPr>
        <p:txBody>
          <a:bodyPr wrap="none" rtlCol="0">
            <a:spAutoFit/>
          </a:bodyPr>
          <a:lstStyle/>
          <a:p>
            <a:r>
              <a:rPr lang="ko-KR" altLang="en-US" sz="2000" dirty="0"/>
              <a:t>논문 구성</a:t>
            </a:r>
            <a:endParaRPr lang="en-KR" sz="2000" dirty="0"/>
          </a:p>
        </p:txBody>
      </p:sp>
      <p:sp>
        <p:nvSpPr>
          <p:cNvPr id="11" name="TextBox 10">
            <a:extLst>
              <a:ext uri="{FF2B5EF4-FFF2-40B4-BE49-F238E27FC236}">
                <a16:creationId xmlns:a16="http://schemas.microsoft.com/office/drawing/2014/main" id="{138D743A-5736-2741-A9BC-ED50AB085A63}"/>
              </a:ext>
            </a:extLst>
          </p:cNvPr>
          <p:cNvSpPr txBox="1"/>
          <p:nvPr/>
        </p:nvSpPr>
        <p:spPr>
          <a:xfrm>
            <a:off x="1607574" y="1739504"/>
            <a:ext cx="3518912" cy="707886"/>
          </a:xfrm>
          <a:prstGeom prst="rect">
            <a:avLst/>
          </a:prstGeom>
          <a:noFill/>
        </p:spPr>
        <p:txBody>
          <a:bodyPr wrap="none" rtlCol="0">
            <a:spAutoFit/>
          </a:bodyPr>
          <a:lstStyle/>
          <a:p>
            <a:r>
              <a:rPr lang="ko-KR" altLang="en-US" sz="2000" dirty="0"/>
              <a:t>논문은 기본적으로 논설문</a:t>
            </a:r>
            <a:endParaRPr lang="en-US" sz="2000" dirty="0"/>
          </a:p>
          <a:p>
            <a:r>
              <a:rPr lang="ko-KR" altLang="en-US" sz="2000" b="1" dirty="0"/>
              <a:t>하고 싶은 이야기가 있어야 함</a:t>
            </a:r>
            <a:endParaRPr lang="en-KR" sz="2000" b="1" dirty="0"/>
          </a:p>
        </p:txBody>
      </p:sp>
      <p:sp>
        <p:nvSpPr>
          <p:cNvPr id="13" name="TextBox 12">
            <a:extLst>
              <a:ext uri="{FF2B5EF4-FFF2-40B4-BE49-F238E27FC236}">
                <a16:creationId xmlns:a16="http://schemas.microsoft.com/office/drawing/2014/main" id="{E6151DCB-4231-EF4A-BBDA-3E2FB2646EFD}"/>
              </a:ext>
            </a:extLst>
          </p:cNvPr>
          <p:cNvSpPr txBox="1"/>
          <p:nvPr/>
        </p:nvSpPr>
        <p:spPr>
          <a:xfrm>
            <a:off x="5830900" y="6138716"/>
            <a:ext cx="5748690" cy="369332"/>
          </a:xfrm>
          <a:prstGeom prst="rect">
            <a:avLst/>
          </a:prstGeom>
          <a:noFill/>
        </p:spPr>
        <p:txBody>
          <a:bodyPr wrap="none" rtlCol="0">
            <a:spAutoFit/>
          </a:bodyPr>
          <a:lstStyle/>
          <a:p>
            <a:r>
              <a:rPr lang="ko-KR" altLang="en-US" b="1" dirty="0"/>
              <a:t>발표도 구조가 </a:t>
            </a:r>
            <a:r>
              <a:rPr lang="ko-KR" altLang="en-US" b="1" dirty="0" err="1"/>
              <a:t>비슷</a:t>
            </a:r>
            <a:r>
              <a:rPr lang="ko-KR" altLang="en-US" b="1" dirty="0"/>
              <a:t> </a:t>
            </a:r>
            <a:r>
              <a:rPr lang="en-US" altLang="ko-KR" b="1" dirty="0"/>
              <a:t>–</a:t>
            </a:r>
            <a:r>
              <a:rPr lang="ko-KR" altLang="en-US" b="1" dirty="0"/>
              <a:t> 왜 연구를 해야 하는지 설명 필요</a:t>
            </a:r>
            <a:r>
              <a:rPr lang="en-US" altLang="ko-KR" b="1" dirty="0"/>
              <a:t>!</a:t>
            </a:r>
            <a:endParaRPr lang="en-KR" b="1" dirty="0"/>
          </a:p>
        </p:txBody>
      </p:sp>
    </p:spTree>
    <p:extLst>
      <p:ext uri="{BB962C8B-B14F-4D97-AF65-F5344CB8AC3E}">
        <p14:creationId xmlns:p14="http://schemas.microsoft.com/office/powerpoint/2010/main" val="129812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8F6F-0B68-CC4B-A35B-54A4F941F6C4}"/>
              </a:ext>
            </a:extLst>
          </p:cNvPr>
          <p:cNvSpPr>
            <a:spLocks noGrp="1"/>
          </p:cNvSpPr>
          <p:nvPr>
            <p:ph type="title"/>
          </p:nvPr>
        </p:nvSpPr>
        <p:spPr/>
        <p:txBody>
          <a:bodyPr/>
          <a:lstStyle/>
          <a:p>
            <a:r>
              <a:rPr lang="ko-KR" altLang="en-US" dirty="0"/>
              <a:t>논문 제목과 초록은 굉장히 중요</a:t>
            </a:r>
            <a:endParaRPr lang="en-KR" dirty="0"/>
          </a:p>
        </p:txBody>
      </p:sp>
      <p:sp>
        <p:nvSpPr>
          <p:cNvPr id="5" name="Rectangle 4">
            <a:extLst>
              <a:ext uri="{FF2B5EF4-FFF2-40B4-BE49-F238E27FC236}">
                <a16:creationId xmlns:a16="http://schemas.microsoft.com/office/drawing/2014/main" id="{86F4C0BB-D0EA-D345-8DA0-85710BF083EE}"/>
              </a:ext>
            </a:extLst>
          </p:cNvPr>
          <p:cNvSpPr/>
          <p:nvPr/>
        </p:nvSpPr>
        <p:spPr>
          <a:xfrm>
            <a:off x="1371600" y="2115512"/>
            <a:ext cx="3998210" cy="454483"/>
          </a:xfrm>
          <a:prstGeom prst="rect">
            <a:avLst/>
          </a:prstGeom>
        </p:spPr>
        <p:txBody>
          <a:bodyPr wrap="none">
            <a:spAutoFit/>
          </a:bodyPr>
          <a:lstStyle/>
          <a:p>
            <a:pPr>
              <a:lnSpc>
                <a:spcPct val="150000"/>
              </a:lnSpc>
            </a:pPr>
            <a:r>
              <a:rPr lang="ko-KR" altLang="en-US" dirty="0"/>
              <a:t>예</a:t>
            </a:r>
            <a:r>
              <a:rPr lang="en-US" altLang="ko-KR" dirty="0"/>
              <a:t>)</a:t>
            </a:r>
            <a:r>
              <a:rPr lang="ko-KR" altLang="en-US" dirty="0"/>
              <a:t> </a:t>
            </a:r>
            <a:r>
              <a:rPr lang="en-KR" dirty="0">
                <a:hlinkClick r:id="rId2"/>
              </a:rPr>
              <a:t>https://journals.aps.org/prl/recent</a:t>
            </a:r>
            <a:r>
              <a:rPr lang="ko-KR" altLang="en-US" dirty="0"/>
              <a:t> </a:t>
            </a:r>
            <a:endParaRPr lang="en-KR" dirty="0"/>
          </a:p>
        </p:txBody>
      </p:sp>
      <p:sp>
        <p:nvSpPr>
          <p:cNvPr id="6" name="Rectangle 5">
            <a:extLst>
              <a:ext uri="{FF2B5EF4-FFF2-40B4-BE49-F238E27FC236}">
                <a16:creationId xmlns:a16="http://schemas.microsoft.com/office/drawing/2014/main" id="{E395D187-8C74-B847-85C3-B67AA67E384C}"/>
              </a:ext>
            </a:extLst>
          </p:cNvPr>
          <p:cNvSpPr/>
          <p:nvPr/>
        </p:nvSpPr>
        <p:spPr>
          <a:xfrm>
            <a:off x="1371600" y="1604888"/>
            <a:ext cx="5262979" cy="369332"/>
          </a:xfrm>
          <a:prstGeom prst="rect">
            <a:avLst/>
          </a:prstGeom>
        </p:spPr>
        <p:txBody>
          <a:bodyPr wrap="none">
            <a:spAutoFit/>
          </a:bodyPr>
          <a:lstStyle/>
          <a:p>
            <a:r>
              <a:rPr lang="ko-KR" altLang="en-US" dirty="0"/>
              <a:t>사람들이 수많은 논문을 하나 하나 다 읽을 수 없음</a:t>
            </a:r>
            <a:endParaRPr lang="en-KR" dirty="0"/>
          </a:p>
        </p:txBody>
      </p:sp>
      <p:pic>
        <p:nvPicPr>
          <p:cNvPr id="7" name="Picture 6">
            <a:extLst>
              <a:ext uri="{FF2B5EF4-FFF2-40B4-BE49-F238E27FC236}">
                <a16:creationId xmlns:a16="http://schemas.microsoft.com/office/drawing/2014/main" id="{5716EAA6-D8CA-0047-B01D-4718871E00FF}"/>
              </a:ext>
            </a:extLst>
          </p:cNvPr>
          <p:cNvPicPr>
            <a:picLocks noChangeAspect="1"/>
          </p:cNvPicPr>
          <p:nvPr/>
        </p:nvPicPr>
        <p:blipFill>
          <a:blip r:embed="rId3"/>
          <a:stretch>
            <a:fillRect/>
          </a:stretch>
        </p:blipFill>
        <p:spPr>
          <a:xfrm>
            <a:off x="1479755" y="2711287"/>
            <a:ext cx="6882066" cy="3647624"/>
          </a:xfrm>
          <a:prstGeom prst="rect">
            <a:avLst/>
          </a:prstGeom>
        </p:spPr>
      </p:pic>
      <p:sp>
        <p:nvSpPr>
          <p:cNvPr id="8" name="TextBox 7">
            <a:extLst>
              <a:ext uri="{FF2B5EF4-FFF2-40B4-BE49-F238E27FC236}">
                <a16:creationId xmlns:a16="http://schemas.microsoft.com/office/drawing/2014/main" id="{442277A3-AEA9-C44A-856F-7C67261BBD5B}"/>
              </a:ext>
            </a:extLst>
          </p:cNvPr>
          <p:cNvSpPr txBox="1"/>
          <p:nvPr/>
        </p:nvSpPr>
        <p:spPr>
          <a:xfrm>
            <a:off x="7019712" y="5315143"/>
            <a:ext cx="347402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dirty="0"/>
              <a:t>논문 제목을 가장 먼저 접하게 됨</a:t>
            </a:r>
            <a:endParaRPr lang="en-KR" dirty="0"/>
          </a:p>
        </p:txBody>
      </p:sp>
      <p:sp>
        <p:nvSpPr>
          <p:cNvPr id="9" name="TextBox 8">
            <a:extLst>
              <a:ext uri="{FF2B5EF4-FFF2-40B4-BE49-F238E27FC236}">
                <a16:creationId xmlns:a16="http://schemas.microsoft.com/office/drawing/2014/main" id="{5F273C3A-4B7B-4044-86EC-35B140691290}"/>
              </a:ext>
            </a:extLst>
          </p:cNvPr>
          <p:cNvSpPr txBox="1"/>
          <p:nvPr/>
        </p:nvSpPr>
        <p:spPr>
          <a:xfrm>
            <a:off x="7037702" y="5792099"/>
            <a:ext cx="487825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dirty="0"/>
              <a:t>그 다음이 초록 </a:t>
            </a:r>
            <a:r>
              <a:rPr lang="en-US" altLang="ko-KR" dirty="0"/>
              <a:t>(</a:t>
            </a:r>
            <a:r>
              <a:rPr lang="ko-KR" altLang="en-US" dirty="0"/>
              <a:t>초록을 보고 읽을지 말지 결정</a:t>
            </a:r>
            <a:r>
              <a:rPr lang="en-US" altLang="ko-KR" dirty="0"/>
              <a:t>)</a:t>
            </a:r>
            <a:endParaRPr lang="en-KR" dirty="0"/>
          </a:p>
        </p:txBody>
      </p:sp>
    </p:spTree>
    <p:extLst>
      <p:ext uri="{BB962C8B-B14F-4D97-AF65-F5344CB8AC3E}">
        <p14:creationId xmlns:p14="http://schemas.microsoft.com/office/powerpoint/2010/main" val="6237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8574-B2F1-9C40-8763-A5E74F2841DC}"/>
              </a:ext>
            </a:extLst>
          </p:cNvPr>
          <p:cNvSpPr>
            <a:spLocks noGrp="1"/>
          </p:cNvSpPr>
          <p:nvPr>
            <p:ph type="title"/>
          </p:nvPr>
        </p:nvSpPr>
        <p:spPr/>
        <p:txBody>
          <a:bodyPr/>
          <a:lstStyle/>
          <a:p>
            <a:r>
              <a:rPr lang="ko-KR" altLang="en-US" dirty="0"/>
              <a:t>그렇다면 논문을 어떻게 써야 하나</a:t>
            </a:r>
            <a:r>
              <a:rPr lang="en-US" altLang="ko-KR" dirty="0"/>
              <a:t>?</a:t>
            </a:r>
            <a:endParaRPr lang="en-KR" dirty="0"/>
          </a:p>
        </p:txBody>
      </p:sp>
      <p:pic>
        <p:nvPicPr>
          <p:cNvPr id="7" name="Picture 6">
            <a:extLst>
              <a:ext uri="{FF2B5EF4-FFF2-40B4-BE49-F238E27FC236}">
                <a16:creationId xmlns:a16="http://schemas.microsoft.com/office/drawing/2014/main" id="{593F0A29-7B18-484D-B396-6FEE31CF3E4F}"/>
              </a:ext>
            </a:extLst>
          </p:cNvPr>
          <p:cNvPicPr>
            <a:picLocks noChangeAspect="1"/>
          </p:cNvPicPr>
          <p:nvPr/>
        </p:nvPicPr>
        <p:blipFill>
          <a:blip r:embed="rId2"/>
          <a:stretch>
            <a:fillRect/>
          </a:stretch>
        </p:blipFill>
        <p:spPr>
          <a:xfrm>
            <a:off x="1898913" y="1583211"/>
            <a:ext cx="8921487" cy="5018933"/>
          </a:xfrm>
          <a:prstGeom prst="rect">
            <a:avLst/>
          </a:prstGeom>
        </p:spPr>
      </p:pic>
      <p:sp>
        <p:nvSpPr>
          <p:cNvPr id="8" name="TextBox 7">
            <a:extLst>
              <a:ext uri="{FF2B5EF4-FFF2-40B4-BE49-F238E27FC236}">
                <a16:creationId xmlns:a16="http://schemas.microsoft.com/office/drawing/2014/main" id="{3238266C-A248-564A-A2CD-FC7E6C02709D}"/>
              </a:ext>
            </a:extLst>
          </p:cNvPr>
          <p:cNvSpPr txBox="1"/>
          <p:nvPr/>
        </p:nvSpPr>
        <p:spPr>
          <a:xfrm>
            <a:off x="4858383" y="5274789"/>
            <a:ext cx="555152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dirty="0" err="1">
                <a:solidFill>
                  <a:schemeClr val="tx1"/>
                </a:solidFill>
              </a:rPr>
              <a:t>저널마다</a:t>
            </a:r>
            <a:r>
              <a:rPr lang="ko-KR" altLang="en-US" dirty="0">
                <a:solidFill>
                  <a:schemeClr val="tx1"/>
                </a:solidFill>
              </a:rPr>
              <a:t> 가이드라인을 제시하고 있으니 반드시 읽기</a:t>
            </a:r>
            <a:endParaRPr lang="en-KR" dirty="0">
              <a:solidFill>
                <a:schemeClr val="tx1"/>
              </a:solidFill>
            </a:endParaRPr>
          </a:p>
        </p:txBody>
      </p:sp>
    </p:spTree>
    <p:extLst>
      <p:ext uri="{BB962C8B-B14F-4D97-AF65-F5344CB8AC3E}">
        <p14:creationId xmlns:p14="http://schemas.microsoft.com/office/powerpoint/2010/main" val="263238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13AB-94EC-174D-B237-002C2E2348CF}"/>
              </a:ext>
            </a:extLst>
          </p:cNvPr>
          <p:cNvSpPr>
            <a:spLocks noGrp="1"/>
          </p:cNvSpPr>
          <p:nvPr>
            <p:ph type="title"/>
          </p:nvPr>
        </p:nvSpPr>
        <p:spPr/>
        <p:txBody>
          <a:bodyPr/>
          <a:lstStyle/>
          <a:p>
            <a:r>
              <a:rPr lang="ko-KR" altLang="en-US" dirty="0"/>
              <a:t>학생들이 실수하는 것들을 정리해보면</a:t>
            </a:r>
            <a:endParaRPr lang="en-KR" dirty="0"/>
          </a:p>
        </p:txBody>
      </p:sp>
      <p:sp>
        <p:nvSpPr>
          <p:cNvPr id="7" name="Rectangle 6">
            <a:extLst>
              <a:ext uri="{FF2B5EF4-FFF2-40B4-BE49-F238E27FC236}">
                <a16:creationId xmlns:a16="http://schemas.microsoft.com/office/drawing/2014/main" id="{BC594A89-0E26-C944-8EFE-2C1A6C599096}"/>
              </a:ext>
            </a:extLst>
          </p:cNvPr>
          <p:cNvSpPr/>
          <p:nvPr/>
        </p:nvSpPr>
        <p:spPr>
          <a:xfrm>
            <a:off x="1104762" y="1690688"/>
            <a:ext cx="2711191" cy="707886"/>
          </a:xfrm>
          <a:prstGeom prst="rect">
            <a:avLst/>
          </a:prstGeom>
        </p:spPr>
        <p:txBody>
          <a:bodyPr wrap="none">
            <a:spAutoFit/>
          </a:bodyPr>
          <a:lstStyle/>
          <a:p>
            <a:r>
              <a:rPr lang="en-US" sz="4000" dirty="0">
                <a:highlight>
                  <a:srgbClr val="FFFF00"/>
                </a:highlight>
              </a:rPr>
              <a:t>For instance</a:t>
            </a:r>
            <a:endParaRPr lang="en-KR" sz="4000" dirty="0">
              <a:highlight>
                <a:srgbClr val="FFFF00"/>
              </a:highlight>
            </a:endParaRPr>
          </a:p>
        </p:txBody>
      </p:sp>
      <p:sp>
        <p:nvSpPr>
          <p:cNvPr id="8" name="Rectangle 7">
            <a:extLst>
              <a:ext uri="{FF2B5EF4-FFF2-40B4-BE49-F238E27FC236}">
                <a16:creationId xmlns:a16="http://schemas.microsoft.com/office/drawing/2014/main" id="{F91032B9-06B7-9942-93BF-051425859E8E}"/>
              </a:ext>
            </a:extLst>
          </p:cNvPr>
          <p:cNvSpPr/>
          <p:nvPr/>
        </p:nvSpPr>
        <p:spPr>
          <a:xfrm>
            <a:off x="4729705" y="1690688"/>
            <a:ext cx="2826608" cy="707886"/>
          </a:xfrm>
          <a:prstGeom prst="rect">
            <a:avLst/>
          </a:prstGeom>
        </p:spPr>
        <p:txBody>
          <a:bodyPr wrap="none">
            <a:spAutoFit/>
          </a:bodyPr>
          <a:lstStyle/>
          <a:p>
            <a:r>
              <a:rPr lang="en-US" sz="4000" dirty="0"/>
              <a:t>For  instance</a:t>
            </a:r>
            <a:endParaRPr lang="en-KR" sz="4000" dirty="0"/>
          </a:p>
        </p:txBody>
      </p:sp>
      <p:sp>
        <p:nvSpPr>
          <p:cNvPr id="11" name="Rectangle 10">
            <a:extLst>
              <a:ext uri="{FF2B5EF4-FFF2-40B4-BE49-F238E27FC236}">
                <a16:creationId xmlns:a16="http://schemas.microsoft.com/office/drawing/2014/main" id="{6CC6E7BE-A7F8-214F-8204-641EAB412B42}"/>
              </a:ext>
            </a:extLst>
          </p:cNvPr>
          <p:cNvSpPr/>
          <p:nvPr/>
        </p:nvSpPr>
        <p:spPr>
          <a:xfrm>
            <a:off x="1104762" y="2835290"/>
            <a:ext cx="9982476" cy="707886"/>
          </a:xfrm>
          <a:prstGeom prst="rect">
            <a:avLst/>
          </a:prstGeom>
        </p:spPr>
        <p:txBody>
          <a:bodyPr wrap="none">
            <a:spAutoFit/>
          </a:bodyPr>
          <a:lstStyle/>
          <a:p>
            <a:r>
              <a:rPr lang="en-US" sz="4000" dirty="0">
                <a:highlight>
                  <a:srgbClr val="FFFF00"/>
                </a:highlight>
              </a:rPr>
              <a:t>High-angle annular dark-field imaging (HAADF) </a:t>
            </a:r>
            <a:endParaRPr lang="en-KR" sz="4000" dirty="0">
              <a:highlight>
                <a:srgbClr val="FFFF00"/>
              </a:highlight>
            </a:endParaRPr>
          </a:p>
        </p:txBody>
      </p:sp>
      <p:sp>
        <p:nvSpPr>
          <p:cNvPr id="12" name="Rectangle 11">
            <a:extLst>
              <a:ext uri="{FF2B5EF4-FFF2-40B4-BE49-F238E27FC236}">
                <a16:creationId xmlns:a16="http://schemas.microsoft.com/office/drawing/2014/main" id="{80CADC45-368F-3B42-861E-E4F3FEBE6409}"/>
              </a:ext>
            </a:extLst>
          </p:cNvPr>
          <p:cNvSpPr/>
          <p:nvPr/>
        </p:nvSpPr>
        <p:spPr>
          <a:xfrm>
            <a:off x="1104762" y="3567222"/>
            <a:ext cx="9982476" cy="707886"/>
          </a:xfrm>
          <a:prstGeom prst="rect">
            <a:avLst/>
          </a:prstGeom>
        </p:spPr>
        <p:txBody>
          <a:bodyPr wrap="none">
            <a:spAutoFit/>
          </a:bodyPr>
          <a:lstStyle/>
          <a:p>
            <a:r>
              <a:rPr lang="en-US" sz="4000" dirty="0"/>
              <a:t>High-angle annular dark-field imaging(HAADF) </a:t>
            </a:r>
            <a:endParaRPr lang="en-KR" sz="4000" dirty="0"/>
          </a:p>
        </p:txBody>
      </p:sp>
      <p:sp>
        <p:nvSpPr>
          <p:cNvPr id="14" name="Rectangle 13">
            <a:extLst>
              <a:ext uri="{FF2B5EF4-FFF2-40B4-BE49-F238E27FC236}">
                <a16:creationId xmlns:a16="http://schemas.microsoft.com/office/drawing/2014/main" id="{821DEECB-8D9E-1B49-A5BE-E14B006BE89C}"/>
              </a:ext>
            </a:extLst>
          </p:cNvPr>
          <p:cNvSpPr/>
          <p:nvPr/>
        </p:nvSpPr>
        <p:spPr>
          <a:xfrm>
            <a:off x="1104762" y="4687778"/>
            <a:ext cx="9524659" cy="707886"/>
          </a:xfrm>
          <a:prstGeom prst="rect">
            <a:avLst/>
          </a:prstGeom>
        </p:spPr>
        <p:txBody>
          <a:bodyPr wrap="none">
            <a:spAutoFit/>
          </a:bodyPr>
          <a:lstStyle/>
          <a:p>
            <a:r>
              <a:rPr lang="en-KR" sz="4000" dirty="0">
                <a:highlight>
                  <a:srgbClr val="FFFF00"/>
                </a:highlight>
              </a:rPr>
              <a:t>유용미생물군(EM: effective microorganism)</a:t>
            </a:r>
          </a:p>
        </p:txBody>
      </p:sp>
      <p:sp>
        <p:nvSpPr>
          <p:cNvPr id="15" name="Rectangle 14">
            <a:extLst>
              <a:ext uri="{FF2B5EF4-FFF2-40B4-BE49-F238E27FC236}">
                <a16:creationId xmlns:a16="http://schemas.microsoft.com/office/drawing/2014/main" id="{50CE5CAB-9A93-3D49-9175-C94999ED2361}"/>
              </a:ext>
            </a:extLst>
          </p:cNvPr>
          <p:cNvSpPr/>
          <p:nvPr/>
        </p:nvSpPr>
        <p:spPr>
          <a:xfrm>
            <a:off x="1104762" y="5395664"/>
            <a:ext cx="9640075" cy="707886"/>
          </a:xfrm>
          <a:prstGeom prst="rect">
            <a:avLst/>
          </a:prstGeom>
        </p:spPr>
        <p:txBody>
          <a:bodyPr wrap="none">
            <a:spAutoFit/>
          </a:bodyPr>
          <a:lstStyle/>
          <a:p>
            <a:r>
              <a:rPr lang="en-KR" sz="4000" dirty="0"/>
              <a:t>유용미생물군</a:t>
            </a:r>
            <a:r>
              <a:rPr lang="ko-KR" altLang="en-US" sz="4000" dirty="0"/>
              <a:t> </a:t>
            </a:r>
            <a:r>
              <a:rPr lang="en-KR" sz="4000" dirty="0"/>
              <a:t>(EM: effective microorganism)</a:t>
            </a:r>
          </a:p>
        </p:txBody>
      </p:sp>
      <p:sp>
        <p:nvSpPr>
          <p:cNvPr id="16" name="Rectangle 15">
            <a:extLst>
              <a:ext uri="{FF2B5EF4-FFF2-40B4-BE49-F238E27FC236}">
                <a16:creationId xmlns:a16="http://schemas.microsoft.com/office/drawing/2014/main" id="{30262C86-A1A8-584D-AF9B-468A7E200938}"/>
              </a:ext>
            </a:extLst>
          </p:cNvPr>
          <p:cNvSpPr/>
          <p:nvPr/>
        </p:nvSpPr>
        <p:spPr>
          <a:xfrm>
            <a:off x="1208314" y="6146888"/>
            <a:ext cx="10720450" cy="369332"/>
          </a:xfrm>
          <a:prstGeom prst="rect">
            <a:avLst/>
          </a:prstGeom>
        </p:spPr>
        <p:txBody>
          <a:bodyPr wrap="square">
            <a:spAutoFit/>
          </a:bodyPr>
          <a:lstStyle/>
          <a:p>
            <a:r>
              <a:rPr lang="en-US" dirty="0">
                <a:hlinkClick r:id="rId2"/>
              </a:rPr>
              <a:t>https://www.korean.go.kr/front/onlineQna/onlineQnaView.do?mn_id=&amp;qna_seq=35069&amp;pageIndex=11249</a:t>
            </a:r>
            <a:endParaRPr lang="en-KR" dirty="0"/>
          </a:p>
        </p:txBody>
      </p:sp>
    </p:spTree>
    <p:extLst>
      <p:ext uri="{BB962C8B-B14F-4D97-AF65-F5344CB8AC3E}">
        <p14:creationId xmlns:p14="http://schemas.microsoft.com/office/powerpoint/2010/main" val="24728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{FEEB26E9-BCC4-6440-8884-9DACA7D37335}tf10001072</Template>
  <TotalTime>172</TotalTime>
  <Words>1488</Words>
  <Application>Microsoft Macintosh PowerPoint</Application>
  <PresentationFormat>Widescreen</PresentationFormat>
  <Paragraphs>227</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돋움</vt:lpstr>
      <vt:lpstr>Roboto</vt:lpstr>
      <vt:lpstr>Arial</vt:lpstr>
      <vt:lpstr>Cambria Math</vt:lpstr>
      <vt:lpstr>Franklin Gothic Book</vt:lpstr>
      <vt:lpstr>Helvetica Neue</vt:lpstr>
      <vt:lpstr>Times New Roman</vt:lpstr>
      <vt:lpstr>Crop</vt:lpstr>
      <vt:lpstr>논문 작성 및 박사후 연구원 지원</vt:lpstr>
      <vt:lpstr>논문의 종류</vt:lpstr>
      <vt:lpstr>세상에는 다양한 저널이 있다</vt:lpstr>
      <vt:lpstr>어떤 저널이 괜찮은 저널일까?</vt:lpstr>
      <vt:lpstr>또 다른 잣대 impact factor</vt:lpstr>
      <vt:lpstr>그렇다면 논문을 어떻게 쓸까</vt:lpstr>
      <vt:lpstr>논문 제목과 초록은 굉장히 중요</vt:lpstr>
      <vt:lpstr>그렇다면 논문을 어떻게 써야 하나?</vt:lpstr>
      <vt:lpstr>학생들이 실수하는 것들을 정리해보면</vt:lpstr>
      <vt:lpstr>일관되지 않은 글씨체</vt:lpstr>
      <vt:lpstr>용어는 항상 정의하고 사용</vt:lpstr>
      <vt:lpstr>특수문자</vt:lpstr>
      <vt:lpstr>중복된 변수/상수 표시</vt:lpstr>
      <vt:lpstr>PowerPoint Presentation</vt:lpstr>
      <vt:lpstr>파워포인트에서 LaTeX 수식 작성</vt:lpstr>
      <vt:lpstr>영어</vt:lpstr>
      <vt:lpstr>PowerPoint Presentation</vt:lpstr>
      <vt:lpstr>논문 내에서 표현 중복 줄이기</vt:lpstr>
      <vt:lpstr>또한, 논문에서 Figure/Table 언급</vt:lpstr>
      <vt:lpstr>PowerPoint Presentation</vt:lpstr>
      <vt:lpstr>학위 논문의 경우, 장/절 번호</vt:lpstr>
      <vt:lpstr>화학식을 쓸 때 숫자는 아래 첨자</vt:lpstr>
      <vt:lpstr>원자 구조 예쁘게 그리기</vt:lpstr>
      <vt:lpstr>논문에서 인용하기</vt:lpstr>
      <vt:lpstr>PowerPoint Presentation</vt:lpstr>
      <vt:lpstr>Creative Commons</vt:lpstr>
      <vt:lpstr>Creative Commons</vt:lpstr>
      <vt:lpstr>인용 양식</vt:lpstr>
      <vt:lpstr>실제 본문에서 인용하는 방식</vt:lpstr>
      <vt:lpstr>웹사이트나 책의 경우</vt:lpstr>
      <vt:lpstr>박사후 연구원 지원하기</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당신의 논문을 없어 보이게 만드는 방법들</dc:title>
  <dc:creator>Park, Ji-Sang</dc:creator>
  <cp:lastModifiedBy>Park, Ji-Sang</cp:lastModifiedBy>
  <cp:revision>82</cp:revision>
  <dcterms:created xsi:type="dcterms:W3CDTF">2020-05-19T01:35:21Z</dcterms:created>
  <dcterms:modified xsi:type="dcterms:W3CDTF">2021-02-16T06:27:00Z</dcterms:modified>
</cp:coreProperties>
</file>