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4" r:id="rId4"/>
    <p:sldId id="265" r:id="rId5"/>
    <p:sldId id="266" r:id="rId6"/>
    <p:sldId id="267" r:id="rId7"/>
    <p:sldId id="269" r:id="rId8"/>
    <p:sldId id="262" r:id="rId9"/>
    <p:sldId id="268" r:id="rId10"/>
    <p:sldId id="270" r:id="rId11"/>
    <p:sldId id="259" r:id="rId12"/>
    <p:sldId id="263" r:id="rId13"/>
    <p:sldId id="260" r:id="rId14"/>
    <p:sldId id="261" r:id="rId15"/>
    <p:sldId id="271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F95A-D954-4F80-ABF7-D2E4F6BB43D6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15F-324A-4393-BBA6-6EF21FD513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23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67AE9-20FF-46B3-9745-F0B34E4E071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31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1DD2D9-AF30-47B9-845C-74D0A4BC4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FF2F839-E039-4D2E-B7D2-3E1B23437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89A7A6-CEFD-4BB1-86E2-88DC8F4F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A469B9-2A20-4CE7-8459-90DB9457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74246A-8A71-4C55-BCED-39E3C962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34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B97142-466D-4382-85EE-B8A1B8055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61B625-F257-47AF-81BE-4ECF549A8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D64457-C23E-438F-B7DD-2F2142AB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F278A6-EA7B-4D25-BA12-6FCCA1F8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34E049-A98D-468C-B04F-F951EE5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16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1977BE2-57CF-4F28-961E-9AABBA1D3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D2E7BE6-E8AF-46C0-A428-9FA4AD47A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0D506D-10DD-49DF-826A-D057CDAB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AB3BA9-0020-46D5-9F42-2B8AB3D6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5198AC-AEE0-4B93-91CC-1B50BA5B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09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80A28E-CC11-4B18-8C0A-991BC425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8C5E4C-F19C-4ACE-BDA5-F455B900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802DA16-FA1D-4BDA-A581-06E2158C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CCE8FF-2D20-4FBB-886F-AB09B0C5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735CAB-3837-4A40-A169-A79E5AC8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0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0FCF29-1715-4354-ADFA-8001EAF8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4B557C-0314-4DA2-A1E9-D0C041FC7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E2F9CC-D250-4BDD-B61C-6F1F1E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A0B632-8F4B-4FCF-B4B5-5AD26599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D44FEA-C3F4-4829-8DFB-FBA05140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91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DD5F80-D955-4C32-83F8-451EDC1E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74F78C-248D-4CE5-8449-AA5D25AA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8ABFA1-8629-4DA8-8A13-B469DE939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EC7659-9CE2-4B0C-8D8E-03DB9C0B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7D2363-E011-4F95-BD3B-434BF767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4B6701-B2B6-456B-A80C-12F84696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22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0A6B1F-0422-495A-8E00-6F9F41AA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3ACC92-0FAB-4A54-9C94-C7A3A1053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E235CC-B504-4A0A-841F-167EE508A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B584E23-CBF1-46E5-84C1-8EBED2E3A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006F190-AD73-4347-8328-4B0B3A1E3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1C6C83-C432-4E8F-9CEC-C38F58DBA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089C91-9C1B-4FF9-A390-383E11B3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20579C0-D33A-4B08-904A-258792A7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FA4491-AD5E-45A8-8A49-3F59F960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AFF3A88-A820-4608-81DF-F147887E6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8D03A7-D697-498E-A20B-716AE6F8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A5E2E75-DF21-46BB-B628-309D3F6F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4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C650E40-E92E-4FA9-9135-C99E5C2E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F095269-AD09-4D48-809D-B7573F84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C06399-8763-4EA1-8060-579DA239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93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1EB62C-719C-4B78-A3B6-E4955B1A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19436D-BCD5-4702-8819-73CF8F138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C48422-9D9D-497E-9176-BE98FF0D0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178C55-6C79-4954-9901-A05CD18A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CF6946-92E2-4B96-85D2-792D62CE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AA96FC-E3F4-4BF6-BF42-D59B819C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210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812C5B-D6B6-4ED2-8849-C101711C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043B348-A3CD-4D23-884B-0617BD903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645927-0596-448B-BAE9-353B69EA2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0BC7F3-6860-4595-B2AA-5103400A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B28781-847B-4564-864C-E0B867C2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0F3B4B7-A41C-4D54-A492-0B8CAF9F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86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B612FC9-DF5D-4FC6-8E66-C619CD20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6C763F3-CDCA-4E14-BD56-D4E32D027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CFEE03-FF39-4CD8-8BF7-8B9D0E536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297D-BBB2-4C3C-950E-49C71D61487C}" type="datetimeFigureOut">
              <a:rPr lang="ko-KR" altLang="en-US" smtClean="0"/>
              <a:t>2021-02-22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43BACF-186D-42F4-948C-BE4367E4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F155ED-C71A-4F83-A29A-1E0A3B5BA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3F95-8E88-4603-9269-81022B347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11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hysicsbk@knu.ac.k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128" y="4371393"/>
            <a:ext cx="11607280" cy="1926770"/>
          </a:xfrm>
        </p:spPr>
        <p:txBody>
          <a:bodyPr>
            <a:normAutofit/>
          </a:bodyPr>
          <a:lstStyle/>
          <a:p>
            <a:r>
              <a:rPr lang="en-US" altLang="ko-KR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BK21 FOUR     </a:t>
            </a:r>
            <a:r>
              <a:rPr lang="ko-KR" altLang="en-US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입자와 물질의 양자특성 교육연구단</a:t>
            </a:r>
            <a:br>
              <a:rPr lang="en-US" altLang="ko-KR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br>
              <a:rPr lang="en-US" altLang="ko-KR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7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Education Research Center for Quantum Nature of Particles and Matter</a:t>
            </a:r>
            <a:endParaRPr lang="ko-KR" altLang="en-US" sz="27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029" name="Picture 5" descr="C:\Users\user\Dropbox\NuFact2019-LOC\그림과사진\logo\KN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510" y="6430787"/>
            <a:ext cx="1368490" cy="41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5B91B6AC-541B-4D3C-94BA-B6289AA4101F}"/>
              </a:ext>
            </a:extLst>
          </p:cNvPr>
          <p:cNvSpPr txBox="1">
            <a:spLocks/>
          </p:cNvSpPr>
          <p:nvPr/>
        </p:nvSpPr>
        <p:spPr>
          <a:xfrm>
            <a:off x="1947324" y="719404"/>
            <a:ext cx="7992888" cy="10469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경북대학교 대학원 물리학과</a:t>
            </a:r>
            <a:br>
              <a:rPr lang="en-US" altLang="ko-KR" sz="2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br>
              <a:rPr lang="en-US" altLang="ko-KR" sz="13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Department of Physics, Kyungpook National University</a:t>
            </a:r>
            <a:endParaRPr lang="ko-KR" altLang="en-US" sz="2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345A7F-CF45-4C79-BA7B-C04E4146C714}"/>
              </a:ext>
            </a:extLst>
          </p:cNvPr>
          <p:cNvSpPr txBox="1"/>
          <p:nvPr/>
        </p:nvSpPr>
        <p:spPr>
          <a:xfrm>
            <a:off x="2251787" y="2875002"/>
            <a:ext cx="7688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  <a:cs typeface="Courier New" panose="02070309020205020404" pitchFamily="49" charset="0"/>
              </a:rPr>
              <a:t>ORIENTATION</a:t>
            </a:r>
            <a:endParaRPr lang="ko-KR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3BA57-2014-4417-8621-EB096B372F00}"/>
              </a:ext>
            </a:extLst>
          </p:cNvPr>
          <p:cNvSpPr txBox="1"/>
          <p:nvPr/>
        </p:nvSpPr>
        <p:spPr>
          <a:xfrm>
            <a:off x="10142376" y="559837"/>
            <a:ext cx="195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2021</a:t>
            </a:r>
            <a:r>
              <a:rPr lang="ko-KR" altLang="en-US" dirty="0"/>
              <a:t>년 </a:t>
            </a:r>
            <a:r>
              <a:rPr lang="en-US" altLang="ko-KR" dirty="0"/>
              <a:t>2</a:t>
            </a:r>
            <a:r>
              <a:rPr lang="ko-KR" altLang="en-US" dirty="0"/>
              <a:t>월 </a:t>
            </a:r>
            <a:r>
              <a:rPr lang="en-US" altLang="ko-KR" dirty="0"/>
              <a:t>23</a:t>
            </a:r>
            <a:r>
              <a:rPr lang="ko-KR" altLang="en-US" dirty="0"/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31841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FDABBD-8352-452E-80D1-58517BB7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졸업 요건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3C38F51-6C05-4E94-A5F5-3255E4686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68" r="36403"/>
          <a:stretch/>
        </p:blipFill>
        <p:spPr>
          <a:xfrm>
            <a:off x="0" y="1407908"/>
            <a:ext cx="8605293" cy="140200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2F51E54-6FF2-4EF4-8B5D-9A69CE695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7033"/>
            <a:ext cx="12526813" cy="3835842"/>
          </a:xfrm>
          <a:prstGeom prst="rect">
            <a:avLst/>
          </a:prstGeom>
        </p:spPr>
      </p:pic>
      <p:sp>
        <p:nvSpPr>
          <p:cNvPr id="6" name="제목 1">
            <a:extLst>
              <a:ext uri="{FF2B5EF4-FFF2-40B4-BE49-F238E27FC236}">
                <a16:creationId xmlns:a16="http://schemas.microsoft.com/office/drawing/2014/main" id="{4536C294-1C90-4BB9-A4DE-3AE720BFDD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154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DD345-54EA-A547-B11D-92C60361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kumimoji="1" lang="en-US" altLang="en-US" dirty="0"/>
              <a:t>QT(</a:t>
            </a:r>
            <a:r>
              <a:rPr kumimoji="1" lang="ko-KR" altLang="en-US" dirty="0"/>
              <a:t>대학원 종합시험</a:t>
            </a:r>
            <a:r>
              <a:rPr kumimoji="1" lang="en-US" altLang="ko-KR" dirty="0"/>
              <a:t>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ECD78A-129E-8D41-AE0F-C1980CF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73" y="2052116"/>
            <a:ext cx="9450466" cy="4508482"/>
          </a:xfrm>
        </p:spPr>
        <p:txBody>
          <a:bodyPr>
            <a:normAutofit/>
          </a:bodyPr>
          <a:lstStyle/>
          <a:p>
            <a:r>
              <a:rPr kumimoji="1" lang="en-US" altLang="ko-KR" sz="2600" dirty="0"/>
              <a:t>Required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to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pass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QT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to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apply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for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a</a:t>
            </a:r>
            <a:r>
              <a:rPr kumimoji="1" lang="ko-KR" altLang="en-US" sz="2600" dirty="0"/>
              <a:t> </a:t>
            </a:r>
            <a:r>
              <a:rPr kumimoji="1" lang="en-US" altLang="ko-KR" sz="2600" dirty="0" err="1"/>
              <a:t>Ph.D</a:t>
            </a:r>
            <a:r>
              <a:rPr kumimoji="1" lang="ko-KR" altLang="en-US" sz="2600" dirty="0"/>
              <a:t> </a:t>
            </a:r>
            <a:r>
              <a:rPr kumimoji="1" lang="en-US" altLang="ko-KR" sz="2600" dirty="0"/>
              <a:t>degree thesis</a:t>
            </a:r>
          </a:p>
          <a:p>
            <a:r>
              <a:rPr kumimoji="1" lang="en-US" altLang="ko-KR" sz="2600" dirty="0"/>
              <a:t>To take QT, you need to complete 24 credits in </a:t>
            </a:r>
            <a:r>
              <a:rPr kumimoji="1" lang="en-US" altLang="ko-KR" sz="2600" dirty="0" err="1"/>
              <a:t>Ph.D</a:t>
            </a:r>
            <a:r>
              <a:rPr kumimoji="1" lang="en-US" altLang="ko-KR" sz="2600" dirty="0"/>
              <a:t> course.</a:t>
            </a:r>
          </a:p>
          <a:p>
            <a:r>
              <a:rPr kumimoji="1" lang="en-US" altLang="ko-KR" sz="2600" dirty="0"/>
              <a:t>Subjects</a:t>
            </a:r>
            <a:br>
              <a:rPr kumimoji="1" lang="en-US" altLang="ko-KR" sz="2600" dirty="0"/>
            </a:br>
            <a:r>
              <a:rPr kumimoji="1" lang="en-US" altLang="ko-KR" sz="2600" dirty="0"/>
              <a:t>A. Electromagnetism</a:t>
            </a:r>
            <a:br>
              <a:rPr kumimoji="1" lang="en-US" altLang="ko-KR" sz="2600" dirty="0"/>
            </a:br>
            <a:r>
              <a:rPr kumimoji="1" lang="en-US" altLang="ko-KR" sz="2600" dirty="0"/>
              <a:t>B. Quantum Mechanics</a:t>
            </a:r>
          </a:p>
          <a:p>
            <a:r>
              <a:rPr kumimoji="1" lang="en-US" altLang="ko-KR" sz="2600" dirty="0"/>
              <a:t>You need to get more than 70 points out of 100 points (for each subject).</a:t>
            </a:r>
          </a:p>
          <a:p>
            <a:r>
              <a:rPr kumimoji="1" lang="en-US" altLang="ko-KR" sz="2600" dirty="0"/>
              <a:t>No restriction on the number of attempts.</a:t>
            </a:r>
          </a:p>
          <a:p>
            <a:r>
              <a:rPr kumimoji="1" lang="en-US" altLang="ko-KR" sz="2600" dirty="0"/>
              <a:t>Two QTs per year.</a:t>
            </a:r>
          </a:p>
          <a:p>
            <a:r>
              <a:rPr kumimoji="1" lang="en-US" altLang="ko-KR" sz="2600" dirty="0"/>
              <a:t>You may take one subject or the both at the same day.</a:t>
            </a:r>
            <a:endParaRPr kumimoji="1"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481FA179-9A12-4436-B015-4F9F2995B2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782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72771-A3A3-4BF6-97C7-1E31894F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25563"/>
          </a:xfrm>
        </p:spPr>
        <p:txBody>
          <a:bodyPr anchor="ctr"/>
          <a:lstStyle/>
          <a:p>
            <a:pPr algn="ctr"/>
            <a:r>
              <a:rPr kumimoji="1" lang="en-US" altLang="en-US" dirty="0"/>
              <a:t>QT(</a:t>
            </a:r>
            <a:r>
              <a:rPr kumimoji="1" lang="ko-KR" altLang="en-US" dirty="0"/>
              <a:t>대학원 종합시험</a:t>
            </a:r>
            <a:r>
              <a:rPr kumimoji="1" lang="en-US" altLang="ko-KR" dirty="0"/>
              <a:t>)</a:t>
            </a:r>
            <a:br>
              <a:rPr kumimoji="1" lang="en-US" altLang="ko-KR" dirty="0"/>
            </a:br>
            <a:r>
              <a:rPr kumimoji="1" lang="en-US" altLang="ko-KR" dirty="0"/>
              <a:t>2021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BC6356-5306-4601-8390-BEEC5B371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8513"/>
            <a:ext cx="10515600" cy="3368449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There are 2-3 questions for each subject.</a:t>
            </a:r>
          </a:p>
          <a:p>
            <a:r>
              <a:rPr lang="en-US" altLang="ko-KR" sz="2400" dirty="0"/>
              <a:t>Each problem has 3-5 or even more sub questions.</a:t>
            </a:r>
            <a:endParaRPr lang="en-US" altLang="ko-KR" sz="2400" dirty="0">
              <a:solidFill>
                <a:srgbClr val="FF0000"/>
              </a:solidFill>
            </a:endParaRPr>
          </a:p>
          <a:p>
            <a:r>
              <a:rPr lang="en-US" altLang="ko-KR" sz="2400" dirty="0"/>
              <a:t>Partial credit will be given.</a:t>
            </a:r>
          </a:p>
          <a:p>
            <a:r>
              <a:rPr lang="en-US" altLang="ko-KR" sz="2400" dirty="0"/>
              <a:t>Calculators and cell phones are NOT allowed during the test.</a:t>
            </a:r>
          </a:p>
          <a:p>
            <a:r>
              <a:rPr lang="en-US" altLang="ko-KR" sz="2400" dirty="0"/>
              <a:t>The results will be informed to you via your supervisor.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D0A5826-75B4-4652-9856-40108CD73F2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1907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72771-A3A3-4BF6-97C7-1E31894F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36" y="924632"/>
            <a:ext cx="10515600" cy="1325563"/>
          </a:xfrm>
        </p:spPr>
        <p:txBody>
          <a:bodyPr anchor="ctr"/>
          <a:lstStyle/>
          <a:p>
            <a:pPr algn="ctr"/>
            <a:r>
              <a:rPr kumimoji="1" lang="en-US" altLang="en-US" dirty="0"/>
              <a:t>QT(</a:t>
            </a:r>
            <a:r>
              <a:rPr kumimoji="1" lang="ko-KR" altLang="en-US" dirty="0"/>
              <a:t>대학원 종합시험</a:t>
            </a:r>
            <a:r>
              <a:rPr kumimoji="1" lang="en-US" altLang="ko-KR" dirty="0"/>
              <a:t>)</a:t>
            </a:r>
            <a:br>
              <a:rPr kumimoji="1" lang="en-US" altLang="ko-KR" dirty="0"/>
            </a:br>
            <a:r>
              <a:rPr kumimoji="1" lang="en-US" altLang="ko-KR" dirty="0"/>
              <a:t>2021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BC6356-5306-4601-8390-BEEC5B371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742780"/>
            <a:ext cx="7796540" cy="316191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Schedule by the University</a:t>
            </a:r>
          </a:p>
          <a:p>
            <a:pPr lvl="1"/>
            <a:r>
              <a:rPr lang="en-US" altLang="ko-KR" sz="2000" dirty="0"/>
              <a:t>March 4-10, 2021 (Application: Feb. 24-26)</a:t>
            </a:r>
          </a:p>
          <a:p>
            <a:pPr lvl="1"/>
            <a:r>
              <a:rPr lang="en-US" altLang="ko-KR" sz="2000" dirty="0"/>
              <a:t>September 1-7, 2021 (Application: Aug. 25-27)</a:t>
            </a:r>
          </a:p>
          <a:p>
            <a:r>
              <a:rPr lang="en-US" altLang="ko-KR" sz="2400" dirty="0">
                <a:solidFill>
                  <a:srgbClr val="FF0000"/>
                </a:solidFill>
              </a:rPr>
              <a:t>(Tentative) Schedule of Physics Department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</a:rPr>
              <a:t>March 5 (Fr), 2021, 3:00 PM – 5:55 PM </a:t>
            </a:r>
          </a:p>
          <a:p>
            <a:pPr lvl="1"/>
            <a:r>
              <a:rPr lang="en-US" altLang="ko-KR" sz="2000" dirty="0">
                <a:solidFill>
                  <a:srgbClr val="0070C0"/>
                </a:solidFill>
              </a:rPr>
              <a:t>September 3 (Fr), 2021, 3:00 PM – 5:55 PM </a:t>
            </a:r>
            <a:br>
              <a:rPr lang="en-US" altLang="ko-KR" sz="2000" dirty="0">
                <a:solidFill>
                  <a:srgbClr val="0070C0"/>
                </a:solidFill>
              </a:rPr>
            </a:br>
            <a:r>
              <a:rPr lang="en-US" altLang="ko-KR" sz="2000" dirty="0">
                <a:solidFill>
                  <a:srgbClr val="0070C0"/>
                </a:solidFill>
              </a:rPr>
              <a:t>* subject to change</a:t>
            </a:r>
          </a:p>
          <a:p>
            <a:r>
              <a:rPr lang="en-US" altLang="ko-KR" sz="2400" dirty="0">
                <a:solidFill>
                  <a:srgbClr val="FF0000"/>
                </a:solidFill>
              </a:rPr>
              <a:t>Check with the department office for the details.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590F1748-1075-45C1-BE13-7CDE938B73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9379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72771-A3A3-4BF6-97C7-1E31894F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kumimoji="1" lang="en-US" altLang="en-US" dirty="0"/>
              <a:t>QT(</a:t>
            </a:r>
            <a:r>
              <a:rPr kumimoji="1" lang="ko-KR" altLang="en-US" dirty="0"/>
              <a:t>대학원 종합시험</a:t>
            </a:r>
            <a:r>
              <a:rPr kumimoji="1" lang="en-US" altLang="ko-KR" dirty="0"/>
              <a:t>)</a:t>
            </a:r>
            <a:br>
              <a:rPr kumimoji="1" lang="en-US" altLang="ko-KR" dirty="0"/>
            </a:br>
            <a:r>
              <a:rPr kumimoji="1" lang="en-US" altLang="ko-KR" dirty="0"/>
              <a:t>March, 2021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BC6356-5306-4601-8390-BEEC5B371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45" y="2052115"/>
            <a:ext cx="9123894" cy="4579503"/>
          </a:xfrm>
        </p:spPr>
        <p:txBody>
          <a:bodyPr>
            <a:normAutofit/>
          </a:bodyPr>
          <a:lstStyle/>
          <a:p>
            <a:r>
              <a:rPr lang="en-US" altLang="ko-KR" dirty="0"/>
              <a:t>Schedule</a:t>
            </a:r>
          </a:p>
          <a:p>
            <a:pPr lvl="1"/>
            <a:r>
              <a:rPr lang="en-US" altLang="ko-KR" dirty="0"/>
              <a:t>Date: March 5 (Fr), 2021</a:t>
            </a:r>
          </a:p>
          <a:p>
            <a:pPr lvl="1"/>
            <a:r>
              <a:rPr lang="en-US" altLang="ko-KR" dirty="0"/>
              <a:t>Place:</a:t>
            </a:r>
            <a:r>
              <a:rPr lang="ko-KR" altLang="en-US" dirty="0"/>
              <a:t> </a:t>
            </a:r>
            <a:r>
              <a:rPr lang="en-US" altLang="ko-KR" dirty="0"/>
              <a:t>216-1, NS1 (208-dong)</a:t>
            </a:r>
          </a:p>
          <a:p>
            <a:pPr lvl="1"/>
            <a:r>
              <a:rPr lang="en-US" altLang="ko-KR" dirty="0"/>
              <a:t>3:00 PM – 3:05 PM (5 min): Attendance check, precautions</a:t>
            </a:r>
          </a:p>
          <a:p>
            <a:pPr lvl="1"/>
            <a:r>
              <a:rPr lang="en-US" altLang="ko-KR" dirty="0"/>
              <a:t>3:05 PM – 4:20 PM (75 min): Electromagnetism</a:t>
            </a:r>
          </a:p>
          <a:p>
            <a:pPr lvl="1"/>
            <a:r>
              <a:rPr lang="en-US" altLang="ko-KR" dirty="0"/>
              <a:t>4:20 PM – 4:35 PM (15 min): Break</a:t>
            </a:r>
          </a:p>
          <a:p>
            <a:pPr lvl="1"/>
            <a:r>
              <a:rPr lang="en-US" altLang="ko-KR" dirty="0"/>
              <a:t>4:35 PM – 4:40 PM (5 min): Attendance check, precautions</a:t>
            </a:r>
          </a:p>
          <a:p>
            <a:pPr lvl="1"/>
            <a:r>
              <a:rPr lang="en-US" altLang="ko-KR" dirty="0"/>
              <a:t>4:40 PM – 5:55 PM (75 min): Quantum Mechanics</a:t>
            </a:r>
          </a:p>
          <a:p>
            <a:r>
              <a:rPr lang="en-US" altLang="ko-KR" dirty="0"/>
              <a:t>The results of the test will be informed to the University during Mar. 11-12</a:t>
            </a:r>
            <a:endParaRPr lang="en-US" altLang="ko-KR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6D241B5D-3BA8-4902-8E83-32895B9921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645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B72A11B-6AF1-4586-9EE7-370D9B82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048"/>
            <a:ext cx="10515600" cy="3866407"/>
          </a:xfrm>
        </p:spPr>
        <p:txBody>
          <a:bodyPr>
            <a:normAutofit fontScale="90000"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BK21</a:t>
            </a:r>
            <a:r>
              <a:rPr lang="ko-KR" altLang="en-US" dirty="0"/>
              <a:t> </a:t>
            </a:r>
            <a:r>
              <a:rPr lang="en-US" altLang="ko-KR" dirty="0"/>
              <a:t>Office</a:t>
            </a:r>
            <a:br>
              <a:rPr lang="en-US" altLang="ko-KR" dirty="0"/>
            </a:br>
            <a:r>
              <a:rPr lang="en-US" altLang="ko-KR" dirty="0"/>
              <a:t>	</a:t>
            </a:r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과학관 </a:t>
            </a:r>
            <a:r>
              <a:rPr lang="en-US" altLang="ko-KR" dirty="0"/>
              <a:t>2</a:t>
            </a:r>
            <a:r>
              <a:rPr lang="ko-KR" altLang="en-US" dirty="0"/>
              <a:t>층 </a:t>
            </a:r>
            <a:r>
              <a:rPr lang="en-US" altLang="ko-KR" dirty="0"/>
              <a:t>(053-950-7319)</a:t>
            </a:r>
            <a:br>
              <a:rPr lang="en-US" altLang="ko-KR" dirty="0"/>
            </a:br>
            <a:r>
              <a:rPr lang="en-US" altLang="ko-KR" dirty="0"/>
              <a:t>  </a:t>
            </a:r>
            <a:r>
              <a:rPr lang="en-US" altLang="ko-KR" dirty="0">
                <a:hlinkClick r:id="rId2"/>
              </a:rPr>
              <a:t>physicsbk@knu.ac.kr</a:t>
            </a:r>
            <a:br>
              <a:rPr lang="en-US" altLang="ko-KR" dirty="0"/>
            </a:br>
            <a:r>
              <a:rPr lang="en-US" altLang="ko-KR" dirty="0"/>
              <a:t>  </a:t>
            </a:r>
            <a:r>
              <a:rPr lang="ko-KR" altLang="en-US" dirty="0"/>
              <a:t>담당자</a:t>
            </a:r>
            <a:r>
              <a:rPr lang="en-US" altLang="ko-KR" dirty="0"/>
              <a:t>: </a:t>
            </a:r>
            <a:r>
              <a:rPr lang="ko-KR" altLang="en-US" dirty="0"/>
              <a:t>하지영 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A013D03A-7D20-418A-BCBF-B1BD407AA78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F005BB-FA03-4F09-8702-5BC76F530021}"/>
              </a:ext>
            </a:extLst>
          </p:cNvPr>
          <p:cNvSpPr txBox="1"/>
          <p:nvPr/>
        </p:nvSpPr>
        <p:spPr>
          <a:xfrm>
            <a:off x="4153710" y="5301575"/>
            <a:ext cx="7431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도움이 필요하면 언제든 연락하기 바랍니다</a:t>
            </a: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감사합니다</a:t>
            </a:r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68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3EE546-92DD-45B0-A512-D73D2E07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43FDEE-E09F-45ED-84A8-4965D7CF9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</a:p>
          <a:p>
            <a:pPr lvl="1"/>
            <a:r>
              <a:rPr lang="en-US" altLang="ko-KR" dirty="0"/>
              <a:t>Physics Department, KNU</a:t>
            </a:r>
          </a:p>
          <a:p>
            <a:pPr lvl="1"/>
            <a:r>
              <a:rPr lang="en-US" altLang="ko-KR" dirty="0"/>
              <a:t>BK21 FOUR project</a:t>
            </a:r>
          </a:p>
          <a:p>
            <a:r>
              <a:rPr lang="en-US" altLang="ko-KR" dirty="0"/>
              <a:t>Curriculum</a:t>
            </a:r>
          </a:p>
          <a:p>
            <a:r>
              <a:rPr lang="en-US" altLang="ko-KR" dirty="0"/>
              <a:t>Requirements for degrees</a:t>
            </a:r>
          </a:p>
          <a:p>
            <a:r>
              <a:rPr lang="en-US" altLang="ko-KR" dirty="0"/>
              <a:t>Research</a:t>
            </a:r>
          </a:p>
          <a:p>
            <a:r>
              <a:rPr lang="en-US" altLang="ko-KR" dirty="0"/>
              <a:t>How to publish</a:t>
            </a:r>
            <a:endParaRPr lang="ko-KR" altLang="en-US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814BC42-95D8-494E-8D64-70251AB2B85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1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F20383-48F1-4795-B0C9-83CB3632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물리학과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8A4A24-215E-4FCD-96FD-8F1D95243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고에너지물리 </a:t>
            </a:r>
            <a:endParaRPr lang="en-US" altLang="ko-KR" dirty="0"/>
          </a:p>
          <a:p>
            <a:pPr lvl="1"/>
            <a:r>
              <a:rPr lang="ko-KR" altLang="en-US" dirty="0"/>
              <a:t>이론</a:t>
            </a:r>
            <a:r>
              <a:rPr lang="en-US" altLang="ko-KR" dirty="0"/>
              <a:t>: </a:t>
            </a:r>
            <a:r>
              <a:rPr lang="ko-KR" altLang="en-US" dirty="0" err="1"/>
              <a:t>배규정</a:t>
            </a:r>
            <a:r>
              <a:rPr lang="en-US" altLang="ko-KR" dirty="0"/>
              <a:t>, </a:t>
            </a:r>
            <a:r>
              <a:rPr lang="ko-KR" altLang="en-US" dirty="0"/>
              <a:t>안창현</a:t>
            </a:r>
            <a:endParaRPr lang="en-US" altLang="ko-KR" dirty="0"/>
          </a:p>
          <a:p>
            <a:pPr lvl="1"/>
            <a:r>
              <a:rPr lang="ko-KR" altLang="en-US" dirty="0"/>
              <a:t>실험</a:t>
            </a:r>
            <a:r>
              <a:rPr lang="en-US" altLang="ko-KR" dirty="0"/>
              <a:t>: </a:t>
            </a:r>
            <a:r>
              <a:rPr lang="ko-KR" altLang="en-US" dirty="0" err="1"/>
              <a:t>김귀년</a:t>
            </a:r>
            <a:r>
              <a:rPr lang="en-US" altLang="ko-KR" dirty="0"/>
              <a:t>, </a:t>
            </a:r>
            <a:r>
              <a:rPr lang="ko-KR" altLang="en-US" dirty="0"/>
              <a:t>김동희</a:t>
            </a:r>
            <a:r>
              <a:rPr lang="en-US" altLang="ko-KR" dirty="0"/>
              <a:t>, </a:t>
            </a:r>
            <a:r>
              <a:rPr lang="ko-KR" altLang="en-US" dirty="0" err="1"/>
              <a:t>김홍주</a:t>
            </a:r>
            <a:r>
              <a:rPr lang="en-US" altLang="ko-KR" dirty="0"/>
              <a:t>, </a:t>
            </a:r>
            <a:r>
              <a:rPr lang="ko-KR" altLang="en-US" dirty="0"/>
              <a:t>문창성</a:t>
            </a:r>
            <a:r>
              <a:rPr lang="en-US" altLang="ko-KR" dirty="0"/>
              <a:t>, </a:t>
            </a:r>
            <a:r>
              <a:rPr lang="ko-KR" altLang="en-US" dirty="0" err="1"/>
              <a:t>박환배</a:t>
            </a:r>
            <a:r>
              <a:rPr lang="en-US" altLang="ko-KR" dirty="0"/>
              <a:t>, </a:t>
            </a:r>
            <a:r>
              <a:rPr lang="ko-KR" altLang="en-US" dirty="0"/>
              <a:t>이세욱</a:t>
            </a:r>
            <a:endParaRPr lang="en-US" altLang="ko-KR" dirty="0"/>
          </a:p>
          <a:p>
            <a:r>
              <a:rPr lang="ko-KR" altLang="en-US" dirty="0"/>
              <a:t>핵물리</a:t>
            </a:r>
            <a:endParaRPr lang="en-US" altLang="ko-KR" dirty="0"/>
          </a:p>
          <a:p>
            <a:pPr lvl="1"/>
            <a:r>
              <a:rPr lang="ko-KR" altLang="en-US" dirty="0"/>
              <a:t>이론</a:t>
            </a:r>
            <a:r>
              <a:rPr lang="en-US" altLang="ko-KR" dirty="0"/>
              <a:t>: </a:t>
            </a:r>
            <a:r>
              <a:rPr lang="ko-KR" altLang="en-US" dirty="0"/>
              <a:t>오용석</a:t>
            </a:r>
            <a:endParaRPr lang="en-US" altLang="ko-KR" dirty="0"/>
          </a:p>
          <a:p>
            <a:pPr lvl="1"/>
            <a:r>
              <a:rPr lang="ko-KR" altLang="en-US" dirty="0"/>
              <a:t>실험</a:t>
            </a:r>
            <a:r>
              <a:rPr lang="en-US" altLang="ko-KR" dirty="0"/>
              <a:t>: </a:t>
            </a:r>
            <a:r>
              <a:rPr lang="ko-KR" altLang="en-US" dirty="0"/>
              <a:t>조현석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9DDF4FFF-403B-486C-A15E-A70EB3736F8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064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F20383-48F1-4795-B0C9-83CB3632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물리학과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8A4A24-215E-4FCD-96FD-8F1D95243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865"/>
            <a:ext cx="10515600" cy="4572098"/>
          </a:xfrm>
        </p:spPr>
        <p:txBody>
          <a:bodyPr>
            <a:normAutofit/>
          </a:bodyPr>
          <a:lstStyle/>
          <a:p>
            <a:r>
              <a:rPr lang="ko-KR" altLang="en-US" dirty="0"/>
              <a:t>응집물질물리 </a:t>
            </a:r>
            <a:endParaRPr lang="en-US" altLang="ko-KR" dirty="0"/>
          </a:p>
          <a:p>
            <a:pPr lvl="1"/>
            <a:r>
              <a:rPr lang="ko-KR" altLang="en-US" dirty="0"/>
              <a:t>이론</a:t>
            </a:r>
            <a:r>
              <a:rPr lang="en-US" altLang="ko-KR" dirty="0"/>
              <a:t>: </a:t>
            </a:r>
            <a:r>
              <a:rPr lang="ko-KR" altLang="en-US" dirty="0"/>
              <a:t>박지상</a:t>
            </a:r>
            <a:endParaRPr lang="en-US" altLang="ko-KR" dirty="0"/>
          </a:p>
          <a:p>
            <a:pPr lvl="1"/>
            <a:r>
              <a:rPr lang="ko-KR" altLang="en-US" dirty="0"/>
              <a:t>실험</a:t>
            </a:r>
            <a:r>
              <a:rPr lang="en-US" altLang="ko-KR" dirty="0"/>
              <a:t>: </a:t>
            </a:r>
            <a:r>
              <a:rPr lang="ko-KR" altLang="en-US" dirty="0"/>
              <a:t>김도형</a:t>
            </a:r>
            <a:r>
              <a:rPr lang="en-US" altLang="ko-KR" dirty="0"/>
              <a:t>, </a:t>
            </a:r>
            <a:r>
              <a:rPr lang="ko-KR" altLang="en-US" dirty="0" err="1"/>
              <a:t>도중회</a:t>
            </a:r>
            <a:r>
              <a:rPr lang="en-US" altLang="ko-KR" dirty="0"/>
              <a:t>, </a:t>
            </a:r>
            <a:r>
              <a:rPr lang="ko-KR" altLang="en-US" dirty="0" err="1"/>
              <a:t>이형락</a:t>
            </a:r>
            <a:r>
              <a:rPr lang="en-US" altLang="ko-KR" dirty="0"/>
              <a:t>, </a:t>
            </a:r>
            <a:r>
              <a:rPr lang="ko-KR" altLang="en-US" dirty="0"/>
              <a:t>이형철</a:t>
            </a:r>
            <a:r>
              <a:rPr lang="en-US" altLang="ko-KR" dirty="0"/>
              <a:t>, </a:t>
            </a:r>
            <a:r>
              <a:rPr lang="ko-KR" altLang="en-US" dirty="0" err="1"/>
              <a:t>조연정</a:t>
            </a:r>
            <a:endParaRPr lang="en-US" altLang="ko-KR" dirty="0"/>
          </a:p>
          <a:p>
            <a:r>
              <a:rPr lang="ko-KR" altLang="en-US" dirty="0" err="1"/>
              <a:t>광학및양자정보</a:t>
            </a:r>
            <a:endParaRPr lang="en-US" altLang="ko-KR" dirty="0"/>
          </a:p>
          <a:p>
            <a:pPr lvl="1"/>
            <a:r>
              <a:rPr lang="ko-KR" altLang="en-US" dirty="0"/>
              <a:t>이론</a:t>
            </a:r>
            <a:r>
              <a:rPr lang="en-US" altLang="ko-KR" dirty="0"/>
              <a:t>: </a:t>
            </a:r>
            <a:r>
              <a:rPr lang="ko-KR" altLang="en-US" dirty="0" err="1"/>
              <a:t>노창석</a:t>
            </a:r>
            <a:endParaRPr lang="en-US" altLang="ko-KR" dirty="0"/>
          </a:p>
          <a:p>
            <a:pPr lvl="1"/>
            <a:r>
              <a:rPr lang="ko-KR" altLang="en-US" dirty="0"/>
              <a:t>실험</a:t>
            </a:r>
            <a:r>
              <a:rPr lang="en-US" altLang="ko-KR" dirty="0"/>
              <a:t>: </a:t>
            </a:r>
            <a:r>
              <a:rPr lang="ko-KR" altLang="en-US" dirty="0" err="1"/>
              <a:t>여준엽</a:t>
            </a:r>
            <a:endParaRPr lang="en-US" altLang="ko-KR" dirty="0"/>
          </a:p>
          <a:p>
            <a:r>
              <a:rPr lang="ko-KR" altLang="en-US" dirty="0" err="1"/>
              <a:t>나노물리</a:t>
            </a:r>
            <a:endParaRPr lang="en-US" altLang="ko-KR" dirty="0"/>
          </a:p>
          <a:p>
            <a:pPr lvl="1"/>
            <a:r>
              <a:rPr lang="ko-KR" altLang="en-US" dirty="0"/>
              <a:t>실험</a:t>
            </a:r>
            <a:r>
              <a:rPr lang="en-US" altLang="ko-KR" dirty="0"/>
              <a:t>: </a:t>
            </a:r>
            <a:r>
              <a:rPr lang="ko-KR" altLang="en-US" dirty="0"/>
              <a:t>김도형</a:t>
            </a:r>
            <a:r>
              <a:rPr lang="en-US" altLang="ko-KR" dirty="0"/>
              <a:t>, </a:t>
            </a:r>
            <a:r>
              <a:rPr lang="ko-KR" altLang="en-US" dirty="0" err="1"/>
              <a:t>여준엽</a:t>
            </a:r>
            <a:r>
              <a:rPr lang="en-US" altLang="ko-KR" dirty="0"/>
              <a:t>, </a:t>
            </a:r>
            <a:r>
              <a:rPr lang="ko-KR" altLang="en-US" dirty="0"/>
              <a:t>이형철</a:t>
            </a:r>
            <a:endParaRPr lang="en-US" altLang="ko-KR" dirty="0"/>
          </a:p>
          <a:p>
            <a:r>
              <a:rPr lang="ko-KR" altLang="en-US" dirty="0"/>
              <a:t>통계물리</a:t>
            </a:r>
            <a:endParaRPr lang="en-US" altLang="ko-KR" dirty="0"/>
          </a:p>
          <a:p>
            <a:pPr lvl="1"/>
            <a:r>
              <a:rPr lang="ko-KR" altLang="en-US" dirty="0"/>
              <a:t>이론</a:t>
            </a:r>
            <a:r>
              <a:rPr lang="en-US" altLang="ko-KR" dirty="0"/>
              <a:t>: </a:t>
            </a:r>
            <a:r>
              <a:rPr lang="ko-KR" altLang="en-US" dirty="0" err="1"/>
              <a:t>베네타토스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9DDF4FFF-403B-486C-A15E-A70EB3736F8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01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CD20CC-7D75-442F-855B-D93666AD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BK21</a:t>
            </a:r>
            <a:r>
              <a:rPr lang="ko-KR" altLang="en-US" dirty="0"/>
              <a:t> </a:t>
            </a:r>
            <a:r>
              <a:rPr lang="en-US" altLang="ko-KR" dirty="0"/>
              <a:t>FOUR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B5960E-E723-4920-9080-112CC27D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BK21 (Brain Korea 21) project</a:t>
            </a:r>
          </a:p>
          <a:p>
            <a:pPr lvl="1"/>
            <a:r>
              <a:rPr lang="en-US" altLang="ko-KR" dirty="0"/>
              <a:t>4</a:t>
            </a:r>
            <a:r>
              <a:rPr lang="ko-KR" altLang="en-US" dirty="0"/>
              <a:t>차 사업</a:t>
            </a:r>
            <a:r>
              <a:rPr lang="en-US" altLang="ko-KR" dirty="0"/>
              <a:t>: BK21 FOUR (Fostering Outstanding Universities in Research)</a:t>
            </a:r>
          </a:p>
          <a:p>
            <a:pPr lvl="1"/>
            <a:r>
              <a:rPr lang="en-US" altLang="ko-KR" dirty="0"/>
              <a:t>2020.9 ~ 2027.8</a:t>
            </a:r>
          </a:p>
          <a:p>
            <a:r>
              <a:rPr lang="ko-KR" altLang="en-US" dirty="0"/>
              <a:t>경북대</a:t>
            </a:r>
            <a:r>
              <a:rPr lang="en-US" altLang="ko-KR" dirty="0"/>
              <a:t>: BK21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단계 사업부터 참여</a:t>
            </a:r>
            <a:endParaRPr lang="en-US" altLang="ko-KR" dirty="0"/>
          </a:p>
          <a:p>
            <a:pPr lvl="1"/>
            <a:r>
              <a:rPr lang="en-US" altLang="ko-KR" dirty="0"/>
              <a:t>4</a:t>
            </a:r>
            <a:r>
              <a:rPr lang="ko-KR" altLang="en-US" dirty="0"/>
              <a:t>단계 사업단</a:t>
            </a:r>
            <a:r>
              <a:rPr lang="en-US" altLang="ko-KR" dirty="0"/>
              <a:t>: </a:t>
            </a:r>
            <a:r>
              <a:rPr lang="ko-KR" altLang="en-US" dirty="0"/>
              <a:t>입자와 물질의 양자특성 교육연구단</a:t>
            </a:r>
            <a:endParaRPr lang="en-US" altLang="ko-KR" dirty="0"/>
          </a:p>
          <a:p>
            <a:pPr lvl="1"/>
            <a:r>
              <a:rPr lang="ko-KR" altLang="en-US" dirty="0"/>
              <a:t>예산</a:t>
            </a:r>
            <a:r>
              <a:rPr lang="en-US" altLang="ko-KR" dirty="0"/>
              <a:t>: 7</a:t>
            </a:r>
            <a:r>
              <a:rPr lang="ko-KR" altLang="en-US" dirty="0"/>
              <a:t>년간 총 약 </a:t>
            </a:r>
            <a:r>
              <a:rPr lang="en-US" altLang="ko-KR" dirty="0"/>
              <a:t>43</a:t>
            </a:r>
            <a:r>
              <a:rPr lang="ko-KR" altLang="en-US" dirty="0"/>
              <a:t>억원</a:t>
            </a:r>
            <a:endParaRPr lang="en-US" altLang="ko-KR" dirty="0"/>
          </a:p>
          <a:p>
            <a:r>
              <a:rPr lang="ko-KR" altLang="en-US" dirty="0"/>
              <a:t>대학원생 장학금</a:t>
            </a:r>
            <a:endParaRPr lang="en-US" altLang="ko-KR" dirty="0"/>
          </a:p>
          <a:p>
            <a:pPr lvl="1"/>
            <a:r>
              <a:rPr lang="en-US" altLang="ko-KR" dirty="0"/>
              <a:t>60% </a:t>
            </a:r>
            <a:r>
              <a:rPr lang="ko-KR" altLang="en-US" dirty="0"/>
              <a:t>이상의 예산을 대학원생 장학금으로 사용 </a:t>
            </a:r>
            <a:r>
              <a:rPr lang="en-US" altLang="ko-KR" dirty="0"/>
              <a:t>(</a:t>
            </a:r>
            <a:r>
              <a:rPr lang="ko-KR" altLang="en-US" dirty="0"/>
              <a:t>전체 대학원생의 </a:t>
            </a:r>
            <a:r>
              <a:rPr lang="en-US" altLang="ko-KR" dirty="0"/>
              <a:t>70% </a:t>
            </a:r>
            <a:r>
              <a:rPr lang="ko-KR" altLang="en-US" dirty="0"/>
              <a:t>이내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해외 연수 및 학회 참가 등의 연구 지원</a:t>
            </a:r>
            <a:endParaRPr lang="en-US" altLang="ko-KR" dirty="0"/>
          </a:p>
          <a:p>
            <a:pPr lvl="1"/>
            <a:r>
              <a:rPr lang="ko-KR" altLang="en-US" dirty="0"/>
              <a:t>신진연구원 지원 및 국제화 사업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777E952E-D5CF-4C21-946E-A8DBA5B04BC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325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42304B-2443-4B5D-B3FC-2423FFF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BK21</a:t>
            </a:r>
            <a:r>
              <a:rPr lang="ko-KR" altLang="en-US" dirty="0"/>
              <a:t> </a:t>
            </a:r>
            <a:r>
              <a:rPr lang="en-US" altLang="ko-KR" dirty="0"/>
              <a:t>FOUR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E6CC30-AF44-441F-BEE1-16D96319A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참여인원</a:t>
            </a:r>
            <a:r>
              <a:rPr lang="en-US" altLang="ko-KR" dirty="0"/>
              <a:t>: </a:t>
            </a:r>
            <a:r>
              <a:rPr lang="ko-KR" altLang="en-US" dirty="0"/>
              <a:t>교수 </a:t>
            </a:r>
            <a:r>
              <a:rPr lang="en-US" altLang="ko-KR" dirty="0"/>
              <a:t>17</a:t>
            </a:r>
            <a:r>
              <a:rPr lang="ko-KR" altLang="en-US" dirty="0"/>
              <a:t>인</a:t>
            </a:r>
            <a:r>
              <a:rPr lang="en-US" altLang="ko-KR" dirty="0"/>
              <a:t>, </a:t>
            </a:r>
            <a:r>
              <a:rPr lang="ko-KR" altLang="en-US" dirty="0"/>
              <a:t>대학원생 약 </a:t>
            </a:r>
            <a:r>
              <a:rPr lang="en-US" altLang="ko-KR" dirty="0"/>
              <a:t>45</a:t>
            </a:r>
            <a:r>
              <a:rPr lang="ko-KR" altLang="en-US" dirty="0"/>
              <a:t>명</a:t>
            </a:r>
            <a:endParaRPr lang="en-US" altLang="ko-KR" dirty="0"/>
          </a:p>
          <a:p>
            <a:r>
              <a:rPr lang="ko-KR" altLang="en-US" dirty="0"/>
              <a:t>대학원생 참여 자격</a:t>
            </a:r>
            <a:r>
              <a:rPr lang="en-US" altLang="ko-KR" dirty="0"/>
              <a:t>: </a:t>
            </a:r>
            <a:r>
              <a:rPr lang="ko-KR" altLang="en-US" dirty="0"/>
              <a:t>석사 </a:t>
            </a:r>
            <a:r>
              <a:rPr lang="en-US" altLang="ko-KR" dirty="0"/>
              <a:t>4</a:t>
            </a:r>
            <a:r>
              <a:rPr lang="ko-KR" altLang="en-US" dirty="0"/>
              <a:t>학기까지</a:t>
            </a:r>
            <a:r>
              <a:rPr lang="en-US" altLang="ko-KR" dirty="0"/>
              <a:t>, </a:t>
            </a:r>
            <a:r>
              <a:rPr lang="ko-KR" altLang="en-US" dirty="0"/>
              <a:t>박사</a:t>
            </a:r>
            <a:r>
              <a:rPr lang="en-US" altLang="ko-KR" dirty="0"/>
              <a:t>: 8</a:t>
            </a:r>
            <a:r>
              <a:rPr lang="ko-KR" altLang="en-US" dirty="0"/>
              <a:t>학기까지</a:t>
            </a:r>
            <a:endParaRPr lang="en-US" altLang="ko-KR" dirty="0"/>
          </a:p>
          <a:p>
            <a:r>
              <a:rPr lang="ko-KR" altLang="en-US" dirty="0"/>
              <a:t>장학금</a:t>
            </a:r>
            <a:endParaRPr lang="en-US" altLang="ko-KR" dirty="0"/>
          </a:p>
          <a:p>
            <a:pPr lvl="1"/>
            <a:r>
              <a:rPr lang="ko-KR" altLang="en-US" dirty="0"/>
              <a:t>석사과정</a:t>
            </a:r>
            <a:r>
              <a:rPr lang="en-US" altLang="ko-KR" dirty="0"/>
              <a:t>: </a:t>
            </a:r>
            <a:r>
              <a:rPr lang="ko-KR" altLang="en-US" dirty="0"/>
              <a:t>월 </a:t>
            </a:r>
            <a:r>
              <a:rPr lang="en-US" altLang="ko-KR" dirty="0"/>
              <a:t>70</a:t>
            </a:r>
            <a:r>
              <a:rPr lang="ko-KR" altLang="en-US" dirty="0"/>
              <a:t>만원 이상</a:t>
            </a:r>
            <a:endParaRPr lang="en-US" altLang="ko-KR" dirty="0"/>
          </a:p>
          <a:p>
            <a:pPr lvl="1"/>
            <a:r>
              <a:rPr lang="ko-KR" altLang="en-US" dirty="0"/>
              <a:t>박사과정</a:t>
            </a:r>
            <a:r>
              <a:rPr lang="en-US" altLang="ko-KR" dirty="0"/>
              <a:t>(</a:t>
            </a:r>
            <a:r>
              <a:rPr lang="ko-KR" altLang="en-US" dirty="0" err="1"/>
              <a:t>수료전</a:t>
            </a:r>
            <a:r>
              <a:rPr lang="en-US" altLang="ko-KR" dirty="0"/>
              <a:t>): </a:t>
            </a:r>
            <a:r>
              <a:rPr lang="ko-KR" altLang="en-US" dirty="0"/>
              <a:t>월 </a:t>
            </a:r>
            <a:r>
              <a:rPr lang="en-US" altLang="ko-KR" dirty="0"/>
              <a:t>130</a:t>
            </a:r>
            <a:r>
              <a:rPr lang="ko-KR" altLang="en-US" dirty="0"/>
              <a:t>만원 이상</a:t>
            </a:r>
            <a:endParaRPr lang="en-US" altLang="ko-KR" dirty="0"/>
          </a:p>
          <a:p>
            <a:pPr lvl="1"/>
            <a:r>
              <a:rPr lang="ko-KR" altLang="en-US" dirty="0"/>
              <a:t>박사과정</a:t>
            </a:r>
            <a:r>
              <a:rPr lang="en-US" altLang="ko-KR" dirty="0"/>
              <a:t>(</a:t>
            </a:r>
            <a:r>
              <a:rPr lang="ko-KR" altLang="en-US" dirty="0" err="1"/>
              <a:t>수료후</a:t>
            </a:r>
            <a:r>
              <a:rPr lang="en-US" altLang="ko-KR" dirty="0"/>
              <a:t>): </a:t>
            </a:r>
            <a:r>
              <a:rPr lang="ko-KR" altLang="en-US" dirty="0"/>
              <a:t>월 </a:t>
            </a:r>
            <a:r>
              <a:rPr lang="en-US" altLang="ko-KR" dirty="0"/>
              <a:t>100</a:t>
            </a:r>
            <a:r>
              <a:rPr lang="ko-KR" altLang="en-US" dirty="0"/>
              <a:t>만원 이상</a:t>
            </a:r>
            <a:endParaRPr lang="en-US" altLang="ko-KR" dirty="0"/>
          </a:p>
          <a:p>
            <a:r>
              <a:rPr lang="ko-KR" altLang="en-US" dirty="0"/>
              <a:t>연구지원</a:t>
            </a:r>
            <a:endParaRPr lang="en-US" altLang="ko-KR" dirty="0"/>
          </a:p>
          <a:p>
            <a:pPr lvl="1"/>
            <a:r>
              <a:rPr lang="ko-KR" altLang="en-US" dirty="0"/>
              <a:t>해외 연수</a:t>
            </a:r>
            <a:r>
              <a:rPr lang="en-US" altLang="ko-KR" dirty="0"/>
              <a:t>, </a:t>
            </a:r>
            <a:r>
              <a:rPr lang="ko-KR" altLang="en-US" dirty="0"/>
              <a:t>학회 참가</a:t>
            </a:r>
            <a:r>
              <a:rPr lang="en-US" altLang="ko-KR" dirty="0"/>
              <a:t>, </a:t>
            </a:r>
            <a:r>
              <a:rPr lang="ko-KR" altLang="en-US" dirty="0"/>
              <a:t>연구소</a:t>
            </a:r>
            <a:r>
              <a:rPr lang="en-US" altLang="ko-KR" dirty="0"/>
              <a:t> </a:t>
            </a:r>
            <a:r>
              <a:rPr lang="ko-KR" altLang="en-US" dirty="0"/>
              <a:t>견학</a:t>
            </a:r>
            <a:r>
              <a:rPr lang="en-US" altLang="ko-KR" dirty="0"/>
              <a:t>, </a:t>
            </a:r>
            <a:r>
              <a:rPr lang="ko-KR" altLang="en-US" dirty="0"/>
              <a:t>실험장비 교육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dirty="0"/>
              <a:t>인센티브</a:t>
            </a:r>
            <a:r>
              <a:rPr lang="en-US" altLang="ko-KR" dirty="0"/>
              <a:t>: SCIE </a:t>
            </a:r>
            <a:r>
              <a:rPr lang="ko-KR" altLang="en-US" dirty="0"/>
              <a:t>주저자 논문에 대해 최대 </a:t>
            </a:r>
            <a:r>
              <a:rPr lang="en-US" altLang="ko-KR" dirty="0"/>
              <a:t>100</a:t>
            </a:r>
            <a:r>
              <a:rPr lang="ko-KR" altLang="en-US" dirty="0"/>
              <a:t>만원까지 수상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AA2E6A9D-3049-46FE-B53F-6C6A854F37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222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1524002" y="0"/>
            <a:ext cx="9143999" cy="548680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93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059" name="Picture 11" descr="C:\Users\user\Desktop\2019-05-27 18;15;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42" y="6237313"/>
            <a:ext cx="1547043" cy="49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제목 3"/>
          <p:cNvSpPr txBox="1">
            <a:spLocks/>
          </p:cNvSpPr>
          <p:nvPr/>
        </p:nvSpPr>
        <p:spPr>
          <a:xfrm>
            <a:off x="2063552" y="-81880"/>
            <a:ext cx="7704856" cy="77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Activities 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97479" y="692696"/>
            <a:ext cx="8507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대학원 정기 워크숍 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074" name="Picture 2" descr="C:\Users\user\Desktop\1540284248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844824"/>
            <a:ext cx="4010490" cy="212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1540280053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67" y="4004765"/>
            <a:ext cx="4327921" cy="225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1487747481_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67" y="1844466"/>
            <a:ext cx="4327921" cy="212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1549523302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000675"/>
            <a:ext cx="4010490" cy="226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갈매기형 수장 6"/>
          <p:cNvSpPr/>
          <p:nvPr/>
        </p:nvSpPr>
        <p:spPr>
          <a:xfrm>
            <a:off x="1847528" y="856747"/>
            <a:ext cx="216024" cy="216024"/>
          </a:xfrm>
          <a:prstGeom prst="chevron">
            <a:avLst/>
          </a:prstGeom>
          <a:solidFill>
            <a:srgbClr val="0065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3553" y="1166812"/>
            <a:ext cx="8123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동계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: KNU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대학원 물리학과 워크숍 </a:t>
            </a:r>
            <a:r>
              <a:rPr lang="en-US" altLang="ko-KR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오리엔테이션</a:t>
            </a:r>
            <a:endParaRPr lang="en-US" altLang="ko-KR" sz="14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하계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지역대학 물리학과 연합 워크숍 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경북대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부산대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울산대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영남대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전남대 공동개최</a:t>
            </a:r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116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"/>
          <p:cNvSpPr txBox="1">
            <a:spLocks/>
          </p:cNvSpPr>
          <p:nvPr/>
        </p:nvSpPr>
        <p:spPr>
          <a:xfrm>
            <a:off x="1524002" y="0"/>
            <a:ext cx="9143999" cy="548680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93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1544" y="100013"/>
            <a:ext cx="4608512" cy="348655"/>
          </a:xfrm>
        </p:spPr>
        <p:txBody>
          <a:bodyPr>
            <a:no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물리학과 대학원 교육과정 개편</a:t>
            </a:r>
          </a:p>
        </p:txBody>
      </p:sp>
      <p:pic>
        <p:nvPicPr>
          <p:cNvPr id="2059" name="Picture 11" descr="C:\Users\user\Desktop\2019-05-27 18;15;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42" y="6237313"/>
            <a:ext cx="1547043" cy="49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08E8AD3C-B8FF-5C47-846E-81913110F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922350"/>
            <a:ext cx="6360748" cy="50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7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5E1F99-7719-444B-9CE9-5DC7BCF1A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66" y="734776"/>
            <a:ext cx="4200728" cy="1502586"/>
          </a:xfrm>
        </p:spPr>
        <p:txBody>
          <a:bodyPr/>
          <a:lstStyle/>
          <a:p>
            <a:r>
              <a:rPr lang="ko-KR" altLang="en-US" dirty="0"/>
              <a:t>대학원 강좌 </a:t>
            </a:r>
            <a:br>
              <a:rPr lang="en-US" altLang="ko-KR" dirty="0"/>
            </a:br>
            <a:r>
              <a:rPr lang="ko-KR" altLang="en-US" dirty="0"/>
              <a:t>개설 계획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247E4E95-78B3-4967-A133-D927269F31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300" b="1" dirty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7D62864-4B3A-464F-95AA-5A80BB44F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14434"/>
              </p:ext>
            </p:extLst>
          </p:nvPr>
        </p:nvGraphicFramePr>
        <p:xfrm>
          <a:off x="5982511" y="135445"/>
          <a:ext cx="6129533" cy="6722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301">
                  <a:extLst>
                    <a:ext uri="{9D8B030D-6E8A-4147-A177-3AD203B41FA5}">
                      <a16:colId xmlns:a16="http://schemas.microsoft.com/office/drawing/2014/main" val="1498844795"/>
                    </a:ext>
                  </a:extLst>
                </a:gridCol>
                <a:gridCol w="968549">
                  <a:extLst>
                    <a:ext uri="{9D8B030D-6E8A-4147-A177-3AD203B41FA5}">
                      <a16:colId xmlns:a16="http://schemas.microsoft.com/office/drawing/2014/main" val="3903904352"/>
                    </a:ext>
                  </a:extLst>
                </a:gridCol>
                <a:gridCol w="1051567">
                  <a:extLst>
                    <a:ext uri="{9D8B030D-6E8A-4147-A177-3AD203B41FA5}">
                      <a16:colId xmlns:a16="http://schemas.microsoft.com/office/drawing/2014/main" val="2139696199"/>
                    </a:ext>
                  </a:extLst>
                </a:gridCol>
                <a:gridCol w="1051567">
                  <a:extLst>
                    <a:ext uri="{9D8B030D-6E8A-4147-A177-3AD203B41FA5}">
                      <a16:colId xmlns:a16="http://schemas.microsoft.com/office/drawing/2014/main" val="1353390242"/>
                    </a:ext>
                  </a:extLst>
                </a:gridCol>
                <a:gridCol w="968549">
                  <a:extLst>
                    <a:ext uri="{9D8B030D-6E8A-4147-A177-3AD203B41FA5}">
                      <a16:colId xmlns:a16="http://schemas.microsoft.com/office/drawing/2014/main" val="1014822713"/>
                    </a:ext>
                  </a:extLst>
                </a:gridCol>
              </a:tblGrid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과목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500" u="none" strike="noStrike">
                          <a:effectLst/>
                        </a:rPr>
                        <a:t>2022 1</a:t>
                      </a:r>
                      <a:r>
                        <a:rPr lang="ko-KR" altLang="en-US" sz="500" u="none" strike="noStrike">
                          <a:effectLst/>
                        </a:rPr>
                        <a:t>학기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500" u="none" strike="noStrike">
                          <a:effectLst/>
                        </a:rPr>
                        <a:t>2022 2</a:t>
                      </a:r>
                      <a:r>
                        <a:rPr lang="ko-KR" altLang="en-US" sz="500" u="none" strike="noStrike">
                          <a:effectLst/>
                        </a:rPr>
                        <a:t>학기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500" u="none" strike="noStrike">
                          <a:effectLst/>
                        </a:rPr>
                        <a:t>2023 1</a:t>
                      </a:r>
                      <a:r>
                        <a:rPr lang="ko-KR" altLang="en-US" sz="500" u="none" strike="noStrike">
                          <a:effectLst/>
                        </a:rPr>
                        <a:t>학기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500" u="none" strike="noStrike">
                          <a:effectLst/>
                        </a:rPr>
                        <a:t>2023 2</a:t>
                      </a:r>
                      <a:r>
                        <a:rPr lang="ko-KR" altLang="en-US" sz="500" u="none" strike="noStrike">
                          <a:effectLst/>
                        </a:rPr>
                        <a:t>학기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150683884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전자기학 </a:t>
                      </a:r>
                      <a:r>
                        <a:rPr lang="en-US" altLang="ko-KR" sz="500" u="none" strike="noStrike">
                          <a:effectLst/>
                        </a:rPr>
                        <a:t>1 (4</a:t>
                      </a:r>
                      <a:r>
                        <a:rPr lang="ko-KR" altLang="en-US" sz="500" u="none" strike="noStrike">
                          <a:effectLst/>
                        </a:rPr>
                        <a:t>학점</a:t>
                      </a:r>
                      <a:r>
                        <a:rPr lang="en-US" altLang="ko-KR" sz="500" u="none" strike="noStrike">
                          <a:effectLst/>
                        </a:rPr>
                        <a:t>)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841887591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양자역학 </a:t>
                      </a:r>
                      <a:r>
                        <a:rPr lang="en-US" altLang="ko-KR" sz="500" u="none" strike="noStrike">
                          <a:effectLst/>
                        </a:rPr>
                        <a:t>1 (4</a:t>
                      </a:r>
                      <a:r>
                        <a:rPr lang="ko-KR" altLang="en-US" sz="500" u="none" strike="noStrike">
                          <a:effectLst/>
                        </a:rPr>
                        <a:t>학점</a:t>
                      </a:r>
                      <a:r>
                        <a:rPr lang="en-US" altLang="ko-KR" sz="500" u="none" strike="noStrike">
                          <a:effectLst/>
                        </a:rPr>
                        <a:t>)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062377050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고전역학 </a:t>
                      </a:r>
                      <a:r>
                        <a:rPr lang="en-US" altLang="ko-KR" sz="500" u="none" strike="noStrike">
                          <a:effectLst/>
                        </a:rPr>
                        <a:t>(4</a:t>
                      </a:r>
                      <a:r>
                        <a:rPr lang="ko-KR" altLang="en-US" sz="500" u="none" strike="noStrike">
                          <a:effectLst/>
                        </a:rPr>
                        <a:t>학점</a:t>
                      </a:r>
                      <a:r>
                        <a:rPr lang="en-US" altLang="ko-KR" sz="500" u="none" strike="noStrike">
                          <a:effectLst/>
                        </a:rPr>
                        <a:t>)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912551716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전자기학 </a:t>
                      </a:r>
                      <a:r>
                        <a:rPr lang="en-US" altLang="ko-KR" sz="500" u="none" strike="noStrike">
                          <a:effectLst/>
                        </a:rPr>
                        <a:t>2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197937931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양자역학 </a:t>
                      </a:r>
                      <a:r>
                        <a:rPr lang="en-US" altLang="ko-KR" sz="500" u="none" strike="noStrike">
                          <a:effectLst/>
                        </a:rPr>
                        <a:t>2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416104740"/>
                  </a:ext>
                </a:extLst>
              </a:tr>
              <a:tr h="1654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수리물리학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193008073"/>
                  </a:ext>
                </a:extLst>
              </a:tr>
              <a:tr h="1654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양자장론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10290216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통계역학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147574884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고급물리실험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149447261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고체물리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67257869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고에너지물리학</a:t>
                      </a:r>
                      <a:r>
                        <a:rPr lang="en-US" altLang="ko-KR" sz="500" u="none" strike="noStrike">
                          <a:effectLst/>
                        </a:rPr>
                        <a:t>1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968439651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고에너지물리학</a:t>
                      </a:r>
                      <a:r>
                        <a:rPr lang="en-US" altLang="ko-KR" sz="500" u="none" strike="noStrike">
                          <a:effectLst/>
                        </a:rPr>
                        <a:t>2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011905646"/>
                  </a:ext>
                </a:extLst>
              </a:tr>
              <a:tr h="12338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고급전산물리학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700754583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핵및입자검출기물리학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720516510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고급고체물리학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528457729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초전도체물리학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660815902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응집물리학특강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766178045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나노광학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15622954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양자정보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722304271"/>
                  </a:ext>
                </a:extLst>
              </a:tr>
              <a:tr h="1654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광물성물리학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027652271"/>
                  </a:ext>
                </a:extLst>
              </a:tr>
              <a:tr h="1654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최신입자물리연구</a:t>
                      </a:r>
                      <a:r>
                        <a:rPr lang="en-US" altLang="ko-KR" sz="500" u="none" strike="noStrike">
                          <a:effectLst/>
                        </a:rPr>
                        <a:t>1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501122504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최신입자물리연구</a:t>
                      </a:r>
                      <a:r>
                        <a:rPr lang="en-US" altLang="ko-KR" sz="500" u="none" strike="noStrike">
                          <a:effectLst/>
                        </a:rPr>
                        <a:t>2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17914277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대칭성이론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78298714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상대성이론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281545376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고급양자장론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044320270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고급핵물리학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286698955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핵물리학특강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357131897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강입자물리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468877332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양자통계역학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84397762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통계물리학특강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746604692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고급반도체물리학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4102892314"/>
                  </a:ext>
                </a:extLst>
              </a:tr>
              <a:tr h="1604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디스플레이및에너지저장물리학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4191740367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광학특강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313701795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실험회로설계및실습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998670167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실험데이터분석방법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728560282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물리연구와실험기술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095725260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고급물리학특강</a:t>
                      </a:r>
                      <a:r>
                        <a:rPr lang="en-US" altLang="ko-KR" sz="500" u="none" strike="noStrike">
                          <a:effectLst/>
                        </a:rPr>
                        <a:t>1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2474195880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고급물리학특강</a:t>
                      </a:r>
                      <a:r>
                        <a:rPr lang="en-US" altLang="ko-KR" sz="500" u="none" strike="noStrike">
                          <a:effectLst/>
                        </a:rPr>
                        <a:t>2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4293476608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고급물리학특강</a:t>
                      </a:r>
                      <a:r>
                        <a:rPr lang="en-US" altLang="ko-KR" sz="500" u="none" strike="noStrike">
                          <a:effectLst/>
                        </a:rPr>
                        <a:t>3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917966347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고급물리학특강</a:t>
                      </a:r>
                      <a:r>
                        <a:rPr lang="en-US" altLang="ko-KR" sz="500" u="none" strike="noStrike">
                          <a:effectLst/>
                        </a:rPr>
                        <a:t>4</a:t>
                      </a:r>
                      <a:endParaRPr lang="en-US" altLang="ko-KR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3404329654"/>
                  </a:ext>
                </a:extLst>
              </a:tr>
              <a:tr h="16046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다체이론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>
                          <a:effectLst/>
                        </a:rPr>
                        <a:t>　</a:t>
                      </a:r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u="none" strike="noStrike" dirty="0">
                          <a:effectLst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228" marR="3228" marT="3228" marB="0" anchor="ctr"/>
                </a:tc>
                <a:extLst>
                  <a:ext uri="{0D108BD9-81ED-4DB2-BD59-A6C34878D82A}">
                    <a16:rowId xmlns:a16="http://schemas.microsoft.com/office/drawing/2014/main" val="187680785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7D3F2B6-F802-44DF-A1AC-E0B2CAA351C6}"/>
              </a:ext>
            </a:extLst>
          </p:cNvPr>
          <p:cNvSpPr txBox="1"/>
          <p:nvPr/>
        </p:nvSpPr>
        <p:spPr>
          <a:xfrm>
            <a:off x="787940" y="3628417"/>
            <a:ext cx="420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학과 홈페이지에 공지할 예정임</a:t>
            </a:r>
          </a:p>
        </p:txBody>
      </p:sp>
    </p:spTree>
    <p:extLst>
      <p:ext uri="{BB962C8B-B14F-4D97-AF65-F5344CB8AC3E}">
        <p14:creationId xmlns:p14="http://schemas.microsoft.com/office/powerpoint/2010/main" val="204919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902</Words>
  <Application>Microsoft Office PowerPoint</Application>
  <PresentationFormat>와이드스크린</PresentationFormat>
  <Paragraphs>304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나눔고딕 ExtraBold</vt:lpstr>
      <vt:lpstr>맑은 고딕</vt:lpstr>
      <vt:lpstr>Arial</vt:lpstr>
      <vt:lpstr>Courier New</vt:lpstr>
      <vt:lpstr>Lucida Sans</vt:lpstr>
      <vt:lpstr>Office 테마</vt:lpstr>
      <vt:lpstr>BK21 FOUR     입자와 물질의 양자특성 교육연구단  Education Research Center for Quantum Nature of Particles and Matter</vt:lpstr>
      <vt:lpstr>Contents</vt:lpstr>
      <vt:lpstr>물리학과</vt:lpstr>
      <vt:lpstr>물리학과</vt:lpstr>
      <vt:lpstr>BK21 FOUR</vt:lpstr>
      <vt:lpstr>BK21 FOUR</vt:lpstr>
      <vt:lpstr>PowerPoint 프레젠테이션</vt:lpstr>
      <vt:lpstr>물리학과 대학원 교육과정 개편</vt:lpstr>
      <vt:lpstr>대학원 강좌  개설 계획</vt:lpstr>
      <vt:lpstr>졸업 요건</vt:lpstr>
      <vt:lpstr>QT(대학원 종합시험)</vt:lpstr>
      <vt:lpstr>QT(대학원 종합시험) 2021</vt:lpstr>
      <vt:lpstr>QT(대학원 종합시험) 2021</vt:lpstr>
      <vt:lpstr>QT(대학원 종합시험) March, 2021</vt:lpstr>
      <vt:lpstr>BK21 Office  제1과학관 2층 (053-950-7319)   physicsbk@knu.ac.kr   담당자: 하지영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BK21 FOUR     입자와 물질의 양자특성 교육연구단  Education Research Center for Quantum Nature of Particles and Matter</dc:title>
  <dc:creator>Yongseok Oh</dc:creator>
  <cp:lastModifiedBy>Yongseok Oh</cp:lastModifiedBy>
  <cp:revision>8</cp:revision>
  <dcterms:created xsi:type="dcterms:W3CDTF">2020-12-27T01:10:15Z</dcterms:created>
  <dcterms:modified xsi:type="dcterms:W3CDTF">2021-02-21T23:43:40Z</dcterms:modified>
</cp:coreProperties>
</file>