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56" r:id="rId2"/>
    <p:sldId id="257" r:id="rId3"/>
    <p:sldId id="266" r:id="rId4"/>
    <p:sldId id="267" r:id="rId5"/>
    <p:sldId id="264" r:id="rId6"/>
    <p:sldId id="265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DFFAD2"/>
    <a:srgbClr val="C5F6AC"/>
    <a:srgbClr val="CAE8AA"/>
    <a:srgbClr val="99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테마 스타일 1 - 강조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테마 스타일 1 - 강조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보통 스타일 4 - 강조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5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9044A2-AC95-4DEA-8218-23BCAB934E0D}" type="datetimeFigureOut">
              <a:rPr lang="ko-KR" altLang="en-US" smtClean="0"/>
              <a:t>2020-11-13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C3098E-6C91-4149-9950-A9874D39BAF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792529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C3098E-6C91-4149-9950-A9874D39BAF9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64573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C3098E-6C91-4149-9950-A9874D39BAF9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685726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C3098E-6C91-4149-9950-A9874D39BAF9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344603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E456D-79D8-401A-BB6D-2088490E439C}" type="datetimeFigureOut">
              <a:rPr lang="ko-KR" altLang="en-US" smtClean="0"/>
              <a:pPr/>
              <a:t>2020-11-13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7A489-6165-4783-A22D-43FD53C7760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468391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E456D-79D8-401A-BB6D-2088490E439C}" type="datetimeFigureOut">
              <a:rPr lang="ko-KR" altLang="en-US" smtClean="0"/>
              <a:pPr/>
              <a:t>2020-11-13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7A489-6165-4783-A22D-43FD53C7760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421070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E456D-79D8-401A-BB6D-2088490E439C}" type="datetimeFigureOut">
              <a:rPr lang="ko-KR" altLang="en-US" smtClean="0"/>
              <a:pPr/>
              <a:t>2020-11-13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7A489-6165-4783-A22D-43FD53C7760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076104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E456D-79D8-401A-BB6D-2088490E439C}" type="datetimeFigureOut">
              <a:rPr lang="ko-KR" altLang="en-US" smtClean="0"/>
              <a:pPr/>
              <a:t>2020-11-13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7A489-6165-4783-A22D-43FD53C7760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194554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E456D-79D8-401A-BB6D-2088490E439C}" type="datetimeFigureOut">
              <a:rPr lang="ko-KR" altLang="en-US" smtClean="0"/>
              <a:pPr/>
              <a:t>2020-11-13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7A489-6165-4783-A22D-43FD53C7760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526909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E456D-79D8-401A-BB6D-2088490E439C}" type="datetimeFigureOut">
              <a:rPr lang="ko-KR" altLang="en-US" smtClean="0"/>
              <a:pPr/>
              <a:t>2020-11-13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7A489-6165-4783-A22D-43FD53C7760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576005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E456D-79D8-401A-BB6D-2088490E439C}" type="datetimeFigureOut">
              <a:rPr lang="ko-KR" altLang="en-US" smtClean="0"/>
              <a:pPr/>
              <a:t>2020-11-13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7A489-6165-4783-A22D-43FD53C7760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060565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E456D-79D8-401A-BB6D-2088490E439C}" type="datetimeFigureOut">
              <a:rPr lang="ko-KR" altLang="en-US" smtClean="0"/>
              <a:pPr/>
              <a:t>2020-11-13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7A489-6165-4783-A22D-43FD53C7760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151634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E456D-79D8-401A-BB6D-2088490E439C}" type="datetimeFigureOut">
              <a:rPr lang="ko-KR" altLang="en-US" smtClean="0"/>
              <a:pPr/>
              <a:t>2020-11-13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7A489-6165-4783-A22D-43FD53C7760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62852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E456D-79D8-401A-BB6D-2088490E439C}" type="datetimeFigureOut">
              <a:rPr lang="ko-KR" altLang="en-US" smtClean="0"/>
              <a:pPr/>
              <a:t>2020-11-13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7A489-6165-4783-A22D-43FD53C7760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704659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E456D-79D8-401A-BB6D-2088490E439C}" type="datetimeFigureOut">
              <a:rPr lang="ko-KR" altLang="en-US" smtClean="0"/>
              <a:pPr/>
              <a:t>2020-11-13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7A489-6165-4783-A22D-43FD53C7760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2252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DE456D-79D8-401A-BB6D-2088490E439C}" type="datetimeFigureOut">
              <a:rPr lang="ko-KR" altLang="en-US" smtClean="0"/>
              <a:pPr/>
              <a:t>2020-11-13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97A489-6165-4783-A22D-43FD53C7760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01198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1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1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hyperlink" Target="mailto:jhdho@knu.ac.kr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emf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13" Type="http://schemas.openxmlformats.org/officeDocument/2006/relationships/image" Target="../media/image11.wmf"/><Relationship Id="rId18" Type="http://schemas.openxmlformats.org/officeDocument/2006/relationships/image" Target="../media/image22.tiff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3.emf"/><Relationship Id="rId12" Type="http://schemas.openxmlformats.org/officeDocument/2006/relationships/oleObject" Target="../embeddings/oleObject1.bin"/><Relationship Id="rId17" Type="http://schemas.openxmlformats.org/officeDocument/2006/relationships/image" Target="../media/image21.pn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20.e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12.emf"/><Relationship Id="rId11" Type="http://schemas.openxmlformats.org/officeDocument/2006/relationships/image" Target="../media/image17.emf"/><Relationship Id="rId5" Type="http://schemas.openxmlformats.org/officeDocument/2006/relationships/image" Target="../media/image3.jpeg"/><Relationship Id="rId15" Type="http://schemas.openxmlformats.org/officeDocument/2006/relationships/image" Target="../media/image19.emf"/><Relationship Id="rId10" Type="http://schemas.openxmlformats.org/officeDocument/2006/relationships/image" Target="../media/image16.emf"/><Relationship Id="rId4" Type="http://schemas.openxmlformats.org/officeDocument/2006/relationships/image" Target="../media/image2.png"/><Relationship Id="rId9" Type="http://schemas.openxmlformats.org/officeDocument/2006/relationships/image" Target="../media/image15.emf"/><Relationship Id="rId1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2483768" y="1340768"/>
            <a:ext cx="3820277" cy="1200329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ko-KR" altLang="en-US" sz="4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  <a:ea typeface="휴먼옛체" pitchFamily="18" charset="-127"/>
              </a:rPr>
              <a:t>박막물리 연구실</a:t>
            </a:r>
          </a:p>
          <a:p>
            <a:pPr algn="ctr"/>
            <a:r>
              <a:rPr lang="en-US" altLang="ko-KR" sz="32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  <a:ea typeface="휴먼옛체" pitchFamily="18" charset="-127"/>
              </a:rPr>
              <a:t>Thin Film Physics  Lab.</a:t>
            </a:r>
          </a:p>
        </p:txBody>
      </p:sp>
      <p:pic>
        <p:nvPicPr>
          <p:cNvPr id="2" name="Picture 2" descr="http://webbuild.knu.ac.kr/~jhdho/image/lablogo_new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996952"/>
            <a:ext cx="4752528" cy="2695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그림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7856" y="20349"/>
            <a:ext cx="1296144" cy="346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5" y="0"/>
            <a:ext cx="1096598" cy="236691"/>
          </a:xfrm>
          <a:prstGeom prst="rect">
            <a:avLst/>
          </a:prstGeom>
        </p:spPr>
      </p:pic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7202759" y="6457890"/>
            <a:ext cx="1896673" cy="40011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rgbClr val="000066"/>
                </a:solidFill>
                <a:latin typeface="+mj-ea"/>
                <a:ea typeface="+mj-ea"/>
              </a:rPr>
              <a:t>1</a:t>
            </a:r>
            <a:r>
              <a:rPr lang="ko-KR" altLang="en-US" sz="2000" b="1" dirty="0">
                <a:solidFill>
                  <a:srgbClr val="000066"/>
                </a:solidFill>
                <a:latin typeface="+mj-ea"/>
                <a:ea typeface="+mj-ea"/>
              </a:rPr>
              <a:t>과학관 </a:t>
            </a:r>
            <a:r>
              <a:rPr lang="en-US" altLang="ko-KR" sz="2000" b="1" dirty="0">
                <a:solidFill>
                  <a:srgbClr val="000066"/>
                </a:solidFill>
                <a:latin typeface="+mj-ea"/>
                <a:ea typeface="+mj-ea"/>
              </a:rPr>
              <a:t>111</a:t>
            </a:r>
            <a:r>
              <a:rPr lang="ko-KR" altLang="en-US" sz="2000" b="1" dirty="0">
                <a:solidFill>
                  <a:srgbClr val="000066"/>
                </a:solidFill>
                <a:latin typeface="+mj-ea"/>
                <a:ea typeface="+mj-ea"/>
              </a:rPr>
              <a:t>호</a:t>
            </a:r>
            <a:endParaRPr lang="en-US" altLang="ko-KR" sz="1600" b="1" dirty="0">
              <a:solidFill>
                <a:srgbClr val="000066"/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표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2304646"/>
              </p:ext>
            </p:extLst>
          </p:nvPr>
        </p:nvGraphicFramePr>
        <p:xfrm>
          <a:off x="1399286" y="3039120"/>
          <a:ext cx="6840760" cy="1569900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8770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725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70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141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89740">
                <a:tc gridSpan="4">
                  <a:txBody>
                    <a:bodyPr/>
                    <a:lstStyle/>
                    <a:p>
                      <a:pPr algn="l"/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ko-KR" altLang="en-US" sz="1800" b="1" dirty="0">
                          <a:solidFill>
                            <a:schemeClr val="tx1"/>
                          </a:solidFill>
                          <a:effectLst/>
                        </a:rPr>
                        <a:t>학생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ko-KR" altLang="en-US" sz="1800" b="1" dirty="0">
                        <a:solidFill>
                          <a:schemeClr val="tx1"/>
                        </a:solidFill>
                        <a:effectLst/>
                        <a:latin typeface="Arial Unicode MS" panose="020B0604020202020204" pitchFamily="50" charset="-127"/>
                        <a:ea typeface="Arial Unicode MS" panose="020B0604020202020204" pitchFamily="50" charset="-127"/>
                        <a:cs typeface="Arial Unicode MS" panose="020B0604020202020204" pitchFamily="50" charset="-127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ko-KR" altLang="en-US" sz="1400" dirty="0">
                        <a:solidFill>
                          <a:srgbClr val="5B5B5B"/>
                        </a:solidFill>
                        <a:effectLst/>
                        <a:latin typeface="돋움" panose="020B0600000101010101" pitchFamily="50" charset="-127"/>
                        <a:ea typeface="돋움" panose="020B0600000101010101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ko-KR" altLang="en-US" sz="1400" dirty="0">
                        <a:solidFill>
                          <a:srgbClr val="5B5B5B"/>
                        </a:solidFill>
                        <a:effectLst/>
                        <a:latin typeface="돋움" panose="020B0600000101010101" pitchFamily="50" charset="-127"/>
                        <a:ea typeface="돋움" panose="020B0600000101010101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ko-KR" altLang="en-US" sz="1400" dirty="0">
                        <a:solidFill>
                          <a:srgbClr val="5B5B5B"/>
                        </a:solidFill>
                        <a:effectLst/>
                        <a:latin typeface="돋움" panose="020B0600000101010101" pitchFamily="50" charset="-127"/>
                        <a:ea typeface="돋움" panose="020B0600000101010101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1004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400" dirty="0">
                          <a:effectLst/>
                        </a:rPr>
                        <a:t> </a:t>
                      </a:r>
                    </a:p>
                    <a:p>
                      <a:pPr algn="ctr"/>
                      <a:r>
                        <a:rPr lang="ko-KR" altLang="en-US" sz="1400" dirty="0" err="1">
                          <a:solidFill>
                            <a:srgbClr val="7030A0"/>
                          </a:solidFill>
                          <a:effectLst/>
                        </a:rPr>
                        <a:t>박연정</a:t>
                      </a:r>
                      <a:r>
                        <a:rPr lang="ko-KR" altLang="en-US" sz="1400" dirty="0">
                          <a:effectLst/>
                        </a:rPr>
                        <a:t> </a:t>
                      </a:r>
                    </a:p>
                    <a:p>
                      <a:pPr algn="ctr"/>
                      <a:r>
                        <a:rPr lang="ko-KR" altLang="en-US" sz="1400" dirty="0">
                          <a:effectLst/>
                        </a:rPr>
                        <a:t> </a:t>
                      </a:r>
                      <a:endParaRPr lang="ko-KR" altLang="en-US" sz="1400" dirty="0">
                        <a:solidFill>
                          <a:srgbClr val="5B5B5B"/>
                        </a:solidFill>
                        <a:effectLst/>
                        <a:latin typeface="Arial Unicode MS" panose="020B0604020202020204" pitchFamily="50" charset="-127"/>
                        <a:ea typeface="Arial Unicode MS" panose="020B0604020202020204" pitchFamily="50" charset="-127"/>
                        <a:cs typeface="Arial Unicode MS" panose="020B0604020202020204" pitchFamily="50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400" dirty="0">
                          <a:solidFill>
                            <a:srgbClr val="7030A0"/>
                          </a:solidFill>
                          <a:effectLst/>
                        </a:rPr>
                        <a:t>석사과정</a:t>
                      </a:r>
                      <a:r>
                        <a:rPr lang="en-US" altLang="ko-KR" sz="1400" dirty="0">
                          <a:solidFill>
                            <a:srgbClr val="7030A0"/>
                          </a:solidFill>
                          <a:effectLst/>
                        </a:rPr>
                        <a:t>(2019.9</a:t>
                      </a:r>
                      <a:r>
                        <a:rPr lang="en-US" altLang="ko-KR" sz="1400" baseline="0" dirty="0">
                          <a:solidFill>
                            <a:srgbClr val="7030A0"/>
                          </a:solidFill>
                          <a:effectLst/>
                        </a:rPr>
                        <a:t> ~)</a:t>
                      </a:r>
                    </a:p>
                    <a:p>
                      <a:pPr algn="ctr"/>
                      <a:r>
                        <a:rPr lang="en-US" altLang="ko-KR" sz="1400" dirty="0">
                          <a:effectLst/>
                        </a:rPr>
                        <a:t>- M</a:t>
                      </a:r>
                      <a:r>
                        <a:rPr lang="en-US" altLang="ko-KR" sz="1400" baseline="0" dirty="0">
                          <a:effectLst/>
                        </a:rPr>
                        <a:t>agnetic domain imaging</a:t>
                      </a:r>
                      <a:endParaRPr lang="ko-KR" altLang="en-US" sz="1400" dirty="0">
                        <a:solidFill>
                          <a:srgbClr val="5B5B5B"/>
                        </a:solidFill>
                        <a:effectLst/>
                        <a:latin typeface="Arial Unicode MS" panose="020B0604020202020204" pitchFamily="50" charset="-127"/>
                        <a:ea typeface="Arial Unicode MS" panose="020B0604020202020204" pitchFamily="50" charset="-127"/>
                        <a:cs typeface="Arial Unicode MS" panose="020B0604020202020204" pitchFamily="50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altLang="ko-KR" sz="1400" dirty="0">
                        <a:solidFill>
                          <a:srgbClr val="7030A0"/>
                        </a:solidFill>
                        <a:effectLst/>
                      </a:endParaRPr>
                    </a:p>
                    <a:p>
                      <a:pPr algn="ctr"/>
                      <a:r>
                        <a:rPr lang="ko-KR" altLang="en-US" sz="1400" dirty="0">
                          <a:solidFill>
                            <a:srgbClr val="7030A0"/>
                          </a:solidFill>
                          <a:effectLst/>
                        </a:rPr>
                        <a:t>전민석</a:t>
                      </a:r>
                    </a:p>
                    <a:p>
                      <a:pPr algn="ctr"/>
                      <a:r>
                        <a:rPr lang="ko-KR" altLang="en-US" sz="1400" dirty="0">
                          <a:solidFill>
                            <a:srgbClr val="7030A0"/>
                          </a:solidFill>
                          <a:effectLst/>
                        </a:rPr>
                        <a:t> </a:t>
                      </a:r>
                      <a:endParaRPr lang="ko-KR" altLang="en-US" sz="1400" dirty="0">
                        <a:solidFill>
                          <a:srgbClr val="7030A0"/>
                        </a:solidFill>
                        <a:effectLst/>
                        <a:latin typeface="Arial Unicode MS" panose="020B0604020202020204" pitchFamily="50" charset="-127"/>
                        <a:ea typeface="Arial Unicode MS" panose="020B0604020202020204" pitchFamily="50" charset="-127"/>
                        <a:cs typeface="Arial Unicode MS" panose="020B0604020202020204" pitchFamily="50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400" dirty="0">
                          <a:solidFill>
                            <a:srgbClr val="7030A0"/>
                          </a:solidFill>
                          <a:effectLst/>
                        </a:rPr>
                        <a:t>석사과정 </a:t>
                      </a:r>
                      <a:r>
                        <a:rPr lang="en-US" altLang="ko-KR" sz="1400" dirty="0">
                          <a:solidFill>
                            <a:srgbClr val="7030A0"/>
                          </a:solidFill>
                          <a:effectLst/>
                        </a:rPr>
                        <a:t>(2019.09 ~) </a:t>
                      </a:r>
                      <a:endParaRPr lang="en-US" sz="1400" dirty="0">
                        <a:effectLst/>
                      </a:endParaRPr>
                    </a:p>
                    <a:p>
                      <a:pPr algn="ctr"/>
                      <a:r>
                        <a:rPr lang="en-US" sz="1400" dirty="0">
                          <a:effectLst/>
                        </a:rPr>
                        <a:t> - </a:t>
                      </a:r>
                      <a:r>
                        <a:rPr lang="en-US" altLang="ko-KR" sz="1400" dirty="0">
                          <a:effectLst/>
                        </a:rPr>
                        <a:t>Perpendicular</a:t>
                      </a:r>
                      <a:r>
                        <a:rPr lang="en-US" altLang="ko-KR" sz="1400" baseline="0" dirty="0">
                          <a:effectLst/>
                        </a:rPr>
                        <a:t> magnetic anisotropy</a:t>
                      </a:r>
                      <a:endParaRPr lang="en-US" sz="1400" dirty="0">
                        <a:solidFill>
                          <a:srgbClr val="5B5B5B"/>
                        </a:solidFill>
                        <a:effectLst/>
                        <a:latin typeface="Arial Unicode MS" panose="020B0604020202020204" pitchFamily="50" charset="-127"/>
                        <a:ea typeface="Arial Unicode MS" panose="020B0604020202020204" pitchFamily="50" charset="-127"/>
                        <a:cs typeface="Arial Unicode MS" panose="020B0604020202020204" pitchFamily="50" charset="-127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95">
                <a:tc>
                  <a:txBody>
                    <a:bodyPr/>
                    <a:lstStyle/>
                    <a:p>
                      <a:pPr algn="ctr"/>
                      <a:endParaRPr lang="en-US" altLang="ko-KR" sz="1400" dirty="0">
                        <a:solidFill>
                          <a:srgbClr val="7030A0"/>
                        </a:solidFill>
                        <a:effectLst/>
                      </a:endParaRPr>
                    </a:p>
                    <a:p>
                      <a:pPr algn="ctr"/>
                      <a:r>
                        <a:rPr lang="ko-KR" altLang="en-US" sz="1400" dirty="0">
                          <a:solidFill>
                            <a:srgbClr val="7030A0"/>
                          </a:solidFill>
                          <a:effectLst/>
                        </a:rPr>
                        <a:t>김정배</a:t>
                      </a:r>
                      <a:r>
                        <a:rPr lang="ko-KR" altLang="en-US" sz="1400" dirty="0">
                          <a:effectLst/>
                        </a:rPr>
                        <a:t> </a:t>
                      </a:r>
                    </a:p>
                    <a:p>
                      <a:pPr algn="ctr"/>
                      <a:r>
                        <a:rPr lang="ko-KR" altLang="en-US" sz="1400" dirty="0">
                          <a:effectLst/>
                        </a:rPr>
                        <a:t> </a:t>
                      </a:r>
                      <a:endParaRPr lang="ko-KR" altLang="en-US" sz="1400" dirty="0">
                        <a:solidFill>
                          <a:srgbClr val="5B5B5B"/>
                        </a:solidFill>
                        <a:effectLst/>
                        <a:latin typeface="Arial Unicode MS" panose="020B0604020202020204" pitchFamily="50" charset="-127"/>
                        <a:ea typeface="Arial Unicode MS" panose="020B0604020202020204" pitchFamily="50" charset="-127"/>
                        <a:cs typeface="Arial Unicode MS" panose="020B0604020202020204" pitchFamily="50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400" dirty="0">
                          <a:solidFill>
                            <a:srgbClr val="7030A0"/>
                          </a:solidFill>
                          <a:effectLst/>
                        </a:rPr>
                        <a:t>석사과정</a:t>
                      </a:r>
                      <a:r>
                        <a:rPr lang="en-US" altLang="ko-KR" sz="1400" dirty="0">
                          <a:solidFill>
                            <a:srgbClr val="7030A0"/>
                          </a:solidFill>
                          <a:effectLst/>
                        </a:rPr>
                        <a:t>(2020.03 ~)</a:t>
                      </a:r>
                      <a:endParaRPr lang="en-US" sz="1400" dirty="0">
                        <a:effectLst/>
                      </a:endParaRPr>
                    </a:p>
                    <a:p>
                      <a:pPr algn="ctr"/>
                      <a:r>
                        <a:rPr lang="en-US" sz="1400" dirty="0">
                          <a:effectLst/>
                        </a:rPr>
                        <a:t> - Spinel magnetic oxides</a:t>
                      </a:r>
                      <a:endParaRPr lang="en-US" sz="1400" dirty="0">
                        <a:solidFill>
                          <a:srgbClr val="5B5B5B"/>
                        </a:solidFill>
                        <a:effectLst/>
                        <a:latin typeface="Arial Unicode MS" panose="020B0604020202020204" pitchFamily="50" charset="-127"/>
                        <a:ea typeface="Arial Unicode MS" panose="020B0604020202020204" pitchFamily="50" charset="-127"/>
                        <a:cs typeface="Arial Unicode MS" panose="020B0604020202020204" pitchFamily="50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ko-KR" altLang="en-US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ko-KR" altLang="en-US" dirty="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9929345"/>
              </p:ext>
            </p:extLst>
          </p:nvPr>
        </p:nvGraphicFramePr>
        <p:xfrm>
          <a:off x="1403648" y="1196752"/>
          <a:ext cx="6840759" cy="1656183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20162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245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656183">
                <a:tc>
                  <a:txBody>
                    <a:bodyPr/>
                    <a:lstStyle/>
                    <a:p>
                      <a:endParaRPr lang="ko-KR" altLang="en-US" dirty="0">
                        <a:solidFill>
                          <a:srgbClr val="5B5B5B"/>
                        </a:solidFill>
                        <a:effectLst/>
                        <a:latin typeface="Arial Unicode MS" panose="020B0604020202020204" pitchFamily="50" charset="-127"/>
                        <a:ea typeface="Arial Unicode MS" panose="020B0604020202020204" pitchFamily="50" charset="-127"/>
                        <a:cs typeface="Arial Unicode MS" panose="020B0604020202020204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ko-KR" altLang="en-US" sz="1400" dirty="0">
                          <a:effectLst/>
                        </a:rPr>
                        <a:t>지도교수 </a:t>
                      </a:r>
                      <a:r>
                        <a:rPr lang="en-US" altLang="ko-KR" sz="1400" dirty="0">
                          <a:effectLst/>
                        </a:rPr>
                        <a:t>; </a:t>
                      </a:r>
                    </a:p>
                    <a:p>
                      <a:endParaRPr lang="en-US" altLang="ko-KR" sz="1400" dirty="0">
                        <a:effectLst/>
                      </a:endParaRPr>
                    </a:p>
                    <a:p>
                      <a:r>
                        <a:rPr lang="ko-KR" altLang="en-US" sz="1400" dirty="0">
                          <a:effectLst/>
                        </a:rPr>
                        <a:t>도 중 회 </a:t>
                      </a:r>
                      <a:r>
                        <a:rPr lang="en-US" altLang="ko-KR" sz="1400" dirty="0">
                          <a:effectLst/>
                        </a:rPr>
                        <a:t>(</a:t>
                      </a:r>
                      <a:r>
                        <a:rPr lang="en-US" sz="1400" dirty="0">
                          <a:effectLst/>
                        </a:rPr>
                        <a:t>Dho, </a:t>
                      </a:r>
                      <a:r>
                        <a:rPr lang="en-US" sz="1400" dirty="0" err="1">
                          <a:effectLst/>
                        </a:rPr>
                        <a:t>Joonghoe</a:t>
                      </a:r>
                      <a:r>
                        <a:rPr lang="en-US" sz="1400" dirty="0">
                          <a:effectLst/>
                        </a:rPr>
                        <a:t>)</a:t>
                      </a:r>
                    </a:p>
                    <a:p>
                      <a:endParaRPr lang="en-US" sz="1400" dirty="0">
                        <a:effectLst/>
                      </a:endParaRPr>
                    </a:p>
                    <a:p>
                      <a:r>
                        <a:rPr lang="en-US" sz="1400" dirty="0">
                          <a:effectLst/>
                        </a:rPr>
                        <a:t>e-mail : </a:t>
                      </a:r>
                      <a:r>
                        <a:rPr lang="en-US" sz="1400" dirty="0">
                          <a:effectLst/>
                          <a:hlinkClick r:id="rId2"/>
                        </a:rPr>
                        <a:t>jhdho@knu.ac.kr</a:t>
                      </a:r>
                      <a:endParaRPr lang="en-US" sz="1400" dirty="0">
                        <a:effectLst/>
                      </a:endParaRPr>
                    </a:p>
                    <a:p>
                      <a:r>
                        <a:rPr lang="en-US" sz="1400" dirty="0">
                          <a:effectLst/>
                        </a:rPr>
                        <a:t>Tel. : 82-53-950-7354  FAX : 82-53-952-1739</a:t>
                      </a:r>
                      <a:endParaRPr lang="en-US" sz="1400" dirty="0">
                        <a:solidFill>
                          <a:srgbClr val="5B5B5B"/>
                        </a:solidFill>
                        <a:effectLst/>
                        <a:latin typeface="Arial Unicode MS" panose="020B0604020202020204" pitchFamily="50" charset="-127"/>
                        <a:ea typeface="Arial Unicode MS" panose="020B0604020202020204" pitchFamily="50" charset="-127"/>
                        <a:cs typeface="Arial Unicode MS" panose="020B0604020202020204" pitchFamily="50" charset="-12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4" name="그림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7856" y="20349"/>
            <a:ext cx="1296144" cy="346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5" y="0"/>
            <a:ext cx="1096598" cy="236691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47666" y="1268760"/>
            <a:ext cx="1159574" cy="1546464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796BBD30-F97D-4D0D-8927-D6A139D4C95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4737056"/>
            <a:ext cx="3170279" cy="1786932"/>
          </a:xfrm>
          <a:prstGeom prst="rect">
            <a:avLst/>
          </a:prstGeom>
        </p:spPr>
      </p:pic>
      <p:sp>
        <p:nvSpPr>
          <p:cNvPr id="9" name="직사각형 8">
            <a:extLst>
              <a:ext uri="{FF2B5EF4-FFF2-40B4-BE49-F238E27FC236}">
                <a16:creationId xmlns:a16="http://schemas.microsoft.com/office/drawing/2014/main" id="{8690BDB7-F443-49D8-B0EC-8E9EC415F512}"/>
              </a:ext>
            </a:extLst>
          </p:cNvPr>
          <p:cNvSpPr/>
          <p:nvPr/>
        </p:nvSpPr>
        <p:spPr>
          <a:xfrm>
            <a:off x="5757546" y="4752979"/>
            <a:ext cx="86163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6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+mj-ea"/>
                <a:ea typeface="+mj-ea"/>
              </a:rPr>
              <a:t>학생방</a:t>
            </a:r>
            <a:endParaRPr lang="ko-KR" altLang="en-US" sz="1600" dirty="0">
              <a:latin typeface="+mj-ea"/>
              <a:ea typeface="+mj-ea"/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03329C28-334D-424F-B3B0-848CEFD08D4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6345" y="4737056"/>
            <a:ext cx="3170278" cy="211351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47F5710-42B9-4FEF-AB12-6D04214BCE35}"/>
              </a:ext>
            </a:extLst>
          </p:cNvPr>
          <p:cNvSpPr txBox="1"/>
          <p:nvPr/>
        </p:nvSpPr>
        <p:spPr>
          <a:xfrm>
            <a:off x="3086687" y="255177"/>
            <a:ext cx="24176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그래픽M" panose="02030600000101010101" pitchFamily="18" charset="-127"/>
                <a:ea typeface="HY그래픽M" panose="02030600000101010101" pitchFamily="18" charset="-127"/>
              </a:rPr>
              <a:t>연구실 구성원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그림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7856" y="20349"/>
            <a:ext cx="1296144" cy="346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5" y="0"/>
            <a:ext cx="1096598" cy="236691"/>
          </a:xfrm>
          <a:prstGeom prst="rect">
            <a:avLst/>
          </a:prstGeom>
        </p:spPr>
      </p:pic>
      <p:sp>
        <p:nvSpPr>
          <p:cNvPr id="53" name="TextBox 52"/>
          <p:cNvSpPr txBox="1"/>
          <p:nvPr/>
        </p:nvSpPr>
        <p:spPr>
          <a:xfrm>
            <a:off x="258845" y="884898"/>
            <a:ext cx="4642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b="1" dirty="0">
                <a:latin typeface="HY그래픽M" panose="02030600000101010101" pitchFamily="18" charset="-127"/>
                <a:ea typeface="HY그래픽M" panose="02030600000101010101" pitchFamily="18" charset="-127"/>
              </a:rPr>
              <a:t>입구에서 안쪽 방향</a:t>
            </a:r>
            <a:r>
              <a:rPr lang="en-US" altLang="ko-KR" b="1" dirty="0">
                <a:latin typeface="HY그래픽M" panose="02030600000101010101" pitchFamily="18" charset="-127"/>
                <a:ea typeface="HY그래픽M" panose="02030600000101010101" pitchFamily="18" charset="-127"/>
              </a:rPr>
              <a:t>, 180</a:t>
            </a:r>
            <a:r>
              <a:rPr lang="en-US" altLang="ko-KR" b="1" dirty="0">
                <a:latin typeface="HY그래픽M" panose="02030600000101010101" pitchFamily="18" charset="-127"/>
                <a:ea typeface="HY그래픽M" panose="02030600000101010101" pitchFamily="18" charset="-127"/>
                <a:sym typeface="Symbol" panose="05050102010706020507" pitchFamily="18" charset="2"/>
              </a:rPr>
              <a:t></a:t>
            </a:r>
            <a:r>
              <a:rPr lang="en-US" altLang="ko-KR" b="1" dirty="0">
                <a:latin typeface="HY그래픽M" panose="02030600000101010101" pitchFamily="18" charset="-127"/>
                <a:ea typeface="HY그래픽M" panose="02030600000101010101" pitchFamily="18" charset="-127"/>
              </a:rPr>
              <a:t> </a:t>
            </a:r>
            <a:r>
              <a:rPr lang="ko-KR" altLang="en-US" b="1" dirty="0">
                <a:latin typeface="HY그래픽M" panose="02030600000101010101" pitchFamily="18" charset="-127"/>
                <a:ea typeface="HY그래픽M" panose="02030600000101010101" pitchFamily="18" charset="-127"/>
              </a:rPr>
              <a:t>파노라마 사진</a:t>
            </a:r>
          </a:p>
        </p:txBody>
      </p:sp>
      <p:grpSp>
        <p:nvGrpSpPr>
          <p:cNvPr id="4102" name="그룹 4101"/>
          <p:cNvGrpSpPr/>
          <p:nvPr/>
        </p:nvGrpSpPr>
        <p:grpSpPr>
          <a:xfrm>
            <a:off x="0" y="1235546"/>
            <a:ext cx="9144000" cy="2877530"/>
            <a:chOff x="0" y="584684"/>
            <a:chExt cx="9144000" cy="2877530"/>
          </a:xfrm>
        </p:grpSpPr>
        <p:grpSp>
          <p:nvGrpSpPr>
            <p:cNvPr id="52" name="그룹 51"/>
            <p:cNvGrpSpPr/>
            <p:nvPr/>
          </p:nvGrpSpPr>
          <p:grpSpPr>
            <a:xfrm>
              <a:off x="0" y="584684"/>
              <a:ext cx="9144000" cy="2877530"/>
              <a:chOff x="0" y="584684"/>
              <a:chExt cx="9144000" cy="2877530"/>
            </a:xfrm>
          </p:grpSpPr>
          <p:pic>
            <p:nvPicPr>
              <p:cNvPr id="3" name="그림 2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584684"/>
                <a:ext cx="9144000" cy="2877530"/>
              </a:xfrm>
              <a:prstGeom prst="rect">
                <a:avLst/>
              </a:prstGeom>
            </p:spPr>
          </p:pic>
          <p:grpSp>
            <p:nvGrpSpPr>
              <p:cNvPr id="8" name="그룹 7"/>
              <p:cNvGrpSpPr/>
              <p:nvPr/>
            </p:nvGrpSpPr>
            <p:grpSpPr>
              <a:xfrm>
                <a:off x="6120172" y="1038218"/>
                <a:ext cx="723275" cy="540997"/>
                <a:chOff x="6120172" y="1038218"/>
                <a:chExt cx="723275" cy="540997"/>
              </a:xfrm>
            </p:grpSpPr>
            <p:cxnSp>
              <p:nvCxnSpPr>
                <p:cNvPr id="5" name="직선 화살표 연결선 4"/>
                <p:cNvCxnSpPr>
                  <a:cxnSpLocks/>
                </p:cNvCxnSpPr>
                <p:nvPr/>
              </p:nvCxnSpPr>
              <p:spPr>
                <a:xfrm flipH="1">
                  <a:off x="6336196" y="1268760"/>
                  <a:ext cx="144016" cy="310455"/>
                </a:xfrm>
                <a:prstGeom prst="straightConnector1">
                  <a:avLst/>
                </a:prstGeom>
                <a:ln w="38100">
                  <a:solidFill>
                    <a:srgbClr val="FFFF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" name="TextBox 5"/>
                <p:cNvSpPr txBox="1"/>
                <p:nvPr/>
              </p:nvSpPr>
              <p:spPr>
                <a:xfrm>
                  <a:off x="6120172" y="1038218"/>
                  <a:ext cx="723275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ko-KR" altLang="en-US" sz="1400" b="1" dirty="0" err="1">
                      <a:solidFill>
                        <a:srgbClr val="FFFF00"/>
                      </a:solidFill>
                    </a:rPr>
                    <a:t>학생방</a:t>
                  </a:r>
                  <a:endParaRPr lang="ko-KR" altLang="en-US" sz="1400" b="1" dirty="0">
                    <a:solidFill>
                      <a:srgbClr val="FFFF00"/>
                    </a:solidFill>
                  </a:endParaRPr>
                </a:p>
              </p:txBody>
            </p:sp>
          </p:grpSp>
          <p:grpSp>
            <p:nvGrpSpPr>
              <p:cNvPr id="7" name="그룹 6"/>
              <p:cNvGrpSpPr/>
              <p:nvPr/>
            </p:nvGrpSpPr>
            <p:grpSpPr>
              <a:xfrm>
                <a:off x="2705218" y="1429440"/>
                <a:ext cx="827471" cy="550852"/>
                <a:chOff x="6348645" y="1091335"/>
                <a:chExt cx="827471" cy="550852"/>
              </a:xfrm>
            </p:grpSpPr>
            <p:cxnSp>
              <p:nvCxnSpPr>
                <p:cNvPr id="14" name="직선 화살표 연결선 13"/>
                <p:cNvCxnSpPr/>
                <p:nvPr/>
              </p:nvCxnSpPr>
              <p:spPr>
                <a:xfrm>
                  <a:off x="6996717" y="1416156"/>
                  <a:ext cx="152147" cy="226031"/>
                </a:xfrm>
                <a:prstGeom prst="straightConnector1">
                  <a:avLst/>
                </a:prstGeom>
                <a:ln w="38100">
                  <a:solidFill>
                    <a:srgbClr val="FFFF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5" name="TextBox 14"/>
                <p:cNvSpPr txBox="1"/>
                <p:nvPr/>
              </p:nvSpPr>
              <p:spPr>
                <a:xfrm>
                  <a:off x="6348645" y="1091335"/>
                  <a:ext cx="827471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ko-KR" altLang="en-US" sz="1400" b="1" dirty="0">
                      <a:solidFill>
                        <a:srgbClr val="FFFF00"/>
                      </a:solidFill>
                    </a:rPr>
                    <a:t>전기로</a:t>
                  </a:r>
                  <a:r>
                    <a:rPr lang="en-US" altLang="ko-KR" sz="1400" b="1" dirty="0">
                      <a:solidFill>
                        <a:srgbClr val="FFFF00"/>
                      </a:solidFill>
                    </a:rPr>
                    <a:t>3</a:t>
                  </a:r>
                  <a:endParaRPr lang="ko-KR" altLang="en-US" sz="1400" b="1" dirty="0">
                    <a:solidFill>
                      <a:srgbClr val="FFFF00"/>
                    </a:solidFill>
                  </a:endParaRPr>
                </a:p>
              </p:txBody>
            </p:sp>
          </p:grpSp>
          <p:grpSp>
            <p:nvGrpSpPr>
              <p:cNvPr id="19" name="그룹 18"/>
              <p:cNvGrpSpPr/>
              <p:nvPr/>
            </p:nvGrpSpPr>
            <p:grpSpPr>
              <a:xfrm>
                <a:off x="5691433" y="2805441"/>
                <a:ext cx="1393330" cy="546467"/>
                <a:chOff x="6282063" y="1133930"/>
                <a:chExt cx="1475930" cy="684661"/>
              </a:xfrm>
            </p:grpSpPr>
            <p:cxnSp>
              <p:nvCxnSpPr>
                <p:cNvPr id="20" name="직선 화살표 연결선 19"/>
                <p:cNvCxnSpPr/>
                <p:nvPr/>
              </p:nvCxnSpPr>
              <p:spPr>
                <a:xfrm flipV="1">
                  <a:off x="7280684" y="1133930"/>
                  <a:ext cx="288032" cy="270691"/>
                </a:xfrm>
                <a:prstGeom prst="straightConnector1">
                  <a:avLst/>
                </a:prstGeom>
                <a:ln w="38100">
                  <a:solidFill>
                    <a:srgbClr val="FFFF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1" name="TextBox 20"/>
                <p:cNvSpPr txBox="1"/>
                <p:nvPr/>
              </p:nvSpPr>
              <p:spPr>
                <a:xfrm>
                  <a:off x="6282063" y="1432981"/>
                  <a:ext cx="1475930" cy="3856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ko-KR" sz="1400" b="1" dirty="0">
                      <a:solidFill>
                        <a:srgbClr val="FFFF00"/>
                      </a:solidFill>
                    </a:rPr>
                    <a:t>PLD&amp;</a:t>
                  </a:r>
                  <a:r>
                    <a:rPr lang="ko-KR" altLang="en-US" sz="1400" b="1" dirty="0" err="1">
                      <a:solidFill>
                        <a:srgbClr val="FFFF00"/>
                      </a:solidFill>
                    </a:rPr>
                    <a:t>스퍼터링</a:t>
                  </a:r>
                  <a:endParaRPr lang="ko-KR" altLang="en-US" sz="1400" b="1" dirty="0">
                    <a:solidFill>
                      <a:srgbClr val="FFFF00"/>
                    </a:solidFill>
                  </a:endParaRPr>
                </a:p>
              </p:txBody>
            </p:sp>
          </p:grpSp>
          <p:grpSp>
            <p:nvGrpSpPr>
              <p:cNvPr id="23" name="그룹 22"/>
              <p:cNvGrpSpPr/>
              <p:nvPr/>
            </p:nvGrpSpPr>
            <p:grpSpPr>
              <a:xfrm>
                <a:off x="1877824" y="1709192"/>
                <a:ext cx="1157689" cy="451569"/>
                <a:chOff x="6272572" y="1190618"/>
                <a:chExt cx="1157689" cy="451569"/>
              </a:xfrm>
            </p:grpSpPr>
            <p:cxnSp>
              <p:nvCxnSpPr>
                <p:cNvPr id="24" name="직선 화살표 연결선 23"/>
                <p:cNvCxnSpPr/>
                <p:nvPr/>
              </p:nvCxnSpPr>
              <p:spPr>
                <a:xfrm>
                  <a:off x="6996717" y="1416156"/>
                  <a:ext cx="152147" cy="226031"/>
                </a:xfrm>
                <a:prstGeom prst="straightConnector1">
                  <a:avLst/>
                </a:prstGeom>
                <a:ln w="38100">
                  <a:solidFill>
                    <a:srgbClr val="FFFF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5" name="TextBox 24"/>
                <p:cNvSpPr txBox="1"/>
                <p:nvPr/>
              </p:nvSpPr>
              <p:spPr>
                <a:xfrm>
                  <a:off x="6272572" y="1190618"/>
                  <a:ext cx="1157689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ko-KR" altLang="en-US" sz="1400" b="1" dirty="0" err="1">
                      <a:solidFill>
                        <a:srgbClr val="FFFF00"/>
                      </a:solidFill>
                    </a:rPr>
                    <a:t>스퍼터링</a:t>
                  </a:r>
                  <a:r>
                    <a:rPr lang="en-US" altLang="ko-KR" sz="1400" b="1" dirty="0">
                      <a:solidFill>
                        <a:srgbClr val="FFFF00"/>
                      </a:solidFill>
                    </a:rPr>
                    <a:t>1,2</a:t>
                  </a:r>
                  <a:endParaRPr lang="ko-KR" altLang="en-US" sz="1400" b="1" dirty="0">
                    <a:solidFill>
                      <a:srgbClr val="FFFF00"/>
                    </a:solidFill>
                  </a:endParaRPr>
                </a:p>
              </p:txBody>
            </p:sp>
          </p:grpSp>
          <p:grpSp>
            <p:nvGrpSpPr>
              <p:cNvPr id="28" name="그룹 27"/>
              <p:cNvGrpSpPr/>
              <p:nvPr/>
            </p:nvGrpSpPr>
            <p:grpSpPr>
              <a:xfrm>
                <a:off x="3707906" y="2860628"/>
                <a:ext cx="1159054" cy="523220"/>
                <a:chOff x="6091371" y="1386533"/>
                <a:chExt cx="1227766" cy="655536"/>
              </a:xfrm>
            </p:grpSpPr>
            <p:cxnSp>
              <p:nvCxnSpPr>
                <p:cNvPr id="29" name="직선 화살표 연결선 28"/>
                <p:cNvCxnSpPr/>
                <p:nvPr/>
              </p:nvCxnSpPr>
              <p:spPr>
                <a:xfrm flipV="1">
                  <a:off x="7031105" y="1420542"/>
                  <a:ext cx="288032" cy="270691"/>
                </a:xfrm>
                <a:prstGeom prst="straightConnector1">
                  <a:avLst/>
                </a:prstGeom>
                <a:ln w="38100">
                  <a:solidFill>
                    <a:srgbClr val="FFFF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0" name="TextBox 29"/>
                <p:cNvSpPr txBox="1"/>
                <p:nvPr/>
              </p:nvSpPr>
              <p:spPr>
                <a:xfrm>
                  <a:off x="6091371" y="1386533"/>
                  <a:ext cx="956332" cy="65553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ko-KR" altLang="en-US" sz="1400" b="1" dirty="0">
                      <a:solidFill>
                        <a:srgbClr val="FFFF00"/>
                      </a:solidFill>
                    </a:rPr>
                    <a:t>전자석</a:t>
                  </a:r>
                  <a:r>
                    <a:rPr lang="en-US" altLang="ko-KR" sz="1400" b="1" dirty="0">
                      <a:solidFill>
                        <a:srgbClr val="FFFF00"/>
                      </a:solidFill>
                    </a:rPr>
                    <a:t>&amp;</a:t>
                  </a:r>
                </a:p>
                <a:p>
                  <a:r>
                    <a:rPr lang="ko-KR" altLang="en-US" sz="1400" b="1" dirty="0" err="1">
                      <a:solidFill>
                        <a:srgbClr val="FFFF00"/>
                      </a:solidFill>
                    </a:rPr>
                    <a:t>저온장치</a:t>
                  </a:r>
                  <a:endParaRPr lang="ko-KR" altLang="en-US" sz="1400" b="1" dirty="0">
                    <a:solidFill>
                      <a:srgbClr val="FFFF00"/>
                    </a:solidFill>
                  </a:endParaRPr>
                </a:p>
              </p:txBody>
            </p:sp>
          </p:grpSp>
          <p:grpSp>
            <p:nvGrpSpPr>
              <p:cNvPr id="31" name="그룹 30"/>
              <p:cNvGrpSpPr/>
              <p:nvPr/>
            </p:nvGrpSpPr>
            <p:grpSpPr>
              <a:xfrm>
                <a:off x="7847856" y="1205049"/>
                <a:ext cx="625492" cy="562945"/>
                <a:chOff x="6497212" y="1431088"/>
                <a:chExt cx="662573" cy="705306"/>
              </a:xfrm>
            </p:grpSpPr>
            <p:cxnSp>
              <p:nvCxnSpPr>
                <p:cNvPr id="32" name="직선 화살표 연결선 31"/>
                <p:cNvCxnSpPr/>
                <p:nvPr/>
              </p:nvCxnSpPr>
              <p:spPr>
                <a:xfrm flipH="1">
                  <a:off x="6579854" y="1780310"/>
                  <a:ext cx="119817" cy="356084"/>
                </a:xfrm>
                <a:prstGeom prst="straightConnector1">
                  <a:avLst/>
                </a:prstGeom>
                <a:ln w="38100">
                  <a:solidFill>
                    <a:srgbClr val="FFFF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3" name="TextBox 32"/>
                <p:cNvSpPr txBox="1"/>
                <p:nvPr/>
              </p:nvSpPr>
              <p:spPr>
                <a:xfrm>
                  <a:off x="6497212" y="1431088"/>
                  <a:ext cx="662573" cy="38560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ko-KR" sz="1400" b="1" dirty="0">
                      <a:solidFill>
                        <a:srgbClr val="FFFF00"/>
                      </a:solidFill>
                    </a:rPr>
                    <a:t>PLD1</a:t>
                  </a:r>
                  <a:endParaRPr lang="ko-KR" altLang="en-US" sz="1400" b="1" dirty="0">
                    <a:solidFill>
                      <a:srgbClr val="FFFF00"/>
                    </a:solidFill>
                  </a:endParaRPr>
                </a:p>
              </p:txBody>
            </p:sp>
          </p:grpSp>
          <p:grpSp>
            <p:nvGrpSpPr>
              <p:cNvPr id="38" name="그룹 37"/>
              <p:cNvGrpSpPr/>
              <p:nvPr/>
            </p:nvGrpSpPr>
            <p:grpSpPr>
              <a:xfrm>
                <a:off x="6019615" y="1938732"/>
                <a:ext cx="914957" cy="523220"/>
                <a:chOff x="6161039" y="1208366"/>
                <a:chExt cx="969197" cy="655534"/>
              </a:xfrm>
            </p:grpSpPr>
            <p:cxnSp>
              <p:nvCxnSpPr>
                <p:cNvPr id="39" name="직선 화살표 연결선 38"/>
                <p:cNvCxnSpPr/>
                <p:nvPr/>
              </p:nvCxnSpPr>
              <p:spPr>
                <a:xfrm>
                  <a:off x="6935359" y="1598618"/>
                  <a:ext cx="194877" cy="212085"/>
                </a:xfrm>
                <a:prstGeom prst="straightConnector1">
                  <a:avLst/>
                </a:prstGeom>
                <a:ln w="38100">
                  <a:solidFill>
                    <a:srgbClr val="FFFF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0" name="TextBox 39"/>
                <p:cNvSpPr txBox="1"/>
                <p:nvPr/>
              </p:nvSpPr>
              <p:spPr>
                <a:xfrm>
                  <a:off x="6161039" y="1208366"/>
                  <a:ext cx="884335" cy="65553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ko-KR" sz="1400" b="1" dirty="0" err="1">
                      <a:solidFill>
                        <a:srgbClr val="FFFF00"/>
                      </a:solidFill>
                    </a:rPr>
                    <a:t>Nd:YAG</a:t>
                  </a:r>
                  <a:endParaRPr lang="en-US" altLang="ko-KR" sz="1400" b="1" dirty="0">
                    <a:solidFill>
                      <a:srgbClr val="FFFF00"/>
                    </a:solidFill>
                  </a:endParaRPr>
                </a:p>
                <a:p>
                  <a:r>
                    <a:rPr lang="ko-KR" altLang="en-US" sz="1400" b="1" dirty="0">
                      <a:solidFill>
                        <a:srgbClr val="FFFF00"/>
                      </a:solidFill>
                    </a:rPr>
                    <a:t>레이저</a:t>
                  </a:r>
                </a:p>
              </p:txBody>
            </p:sp>
          </p:grpSp>
          <p:grpSp>
            <p:nvGrpSpPr>
              <p:cNvPr id="42" name="그룹 41"/>
              <p:cNvGrpSpPr/>
              <p:nvPr/>
            </p:nvGrpSpPr>
            <p:grpSpPr>
              <a:xfrm>
                <a:off x="6688052" y="1176139"/>
                <a:ext cx="1161600" cy="804153"/>
                <a:chOff x="6108323" y="914187"/>
                <a:chExt cx="1161600" cy="804153"/>
              </a:xfrm>
            </p:grpSpPr>
            <p:cxnSp>
              <p:nvCxnSpPr>
                <p:cNvPr id="43" name="직선 화살표 연결선 42"/>
                <p:cNvCxnSpPr/>
                <p:nvPr/>
              </p:nvCxnSpPr>
              <p:spPr>
                <a:xfrm>
                  <a:off x="6404539" y="1402852"/>
                  <a:ext cx="162079" cy="315488"/>
                </a:xfrm>
                <a:prstGeom prst="straightConnector1">
                  <a:avLst/>
                </a:prstGeom>
                <a:ln w="38100">
                  <a:solidFill>
                    <a:srgbClr val="FFFF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4" name="TextBox 43"/>
                <p:cNvSpPr txBox="1"/>
                <p:nvPr/>
              </p:nvSpPr>
              <p:spPr>
                <a:xfrm>
                  <a:off x="6108323" y="914187"/>
                  <a:ext cx="1161600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ko-KR" sz="1400" b="1" dirty="0">
                      <a:solidFill>
                        <a:srgbClr val="FFFF00"/>
                      </a:solidFill>
                    </a:rPr>
                    <a:t>MOKE</a:t>
                  </a:r>
                </a:p>
                <a:p>
                  <a:r>
                    <a:rPr lang="en-US" altLang="ko-KR" sz="1400" b="1" dirty="0">
                      <a:solidFill>
                        <a:srgbClr val="FFFF00"/>
                      </a:solidFill>
                    </a:rPr>
                    <a:t>microscope</a:t>
                  </a:r>
                  <a:endParaRPr lang="ko-KR" altLang="en-US" sz="1400" b="1" dirty="0">
                    <a:solidFill>
                      <a:srgbClr val="FFFF00"/>
                    </a:solidFill>
                  </a:endParaRPr>
                </a:p>
              </p:txBody>
            </p:sp>
          </p:grpSp>
          <p:grpSp>
            <p:nvGrpSpPr>
              <p:cNvPr id="45" name="그룹 44"/>
              <p:cNvGrpSpPr/>
              <p:nvPr/>
            </p:nvGrpSpPr>
            <p:grpSpPr>
              <a:xfrm>
                <a:off x="3748159" y="1180514"/>
                <a:ext cx="543739" cy="581813"/>
                <a:chOff x="6174137" y="1029059"/>
                <a:chExt cx="543739" cy="581813"/>
              </a:xfrm>
            </p:grpSpPr>
            <p:cxnSp>
              <p:nvCxnSpPr>
                <p:cNvPr id="46" name="직선 화살표 연결선 45"/>
                <p:cNvCxnSpPr/>
                <p:nvPr/>
              </p:nvCxnSpPr>
              <p:spPr>
                <a:xfrm flipH="1">
                  <a:off x="6552219" y="1322840"/>
                  <a:ext cx="36004" cy="288032"/>
                </a:xfrm>
                <a:prstGeom prst="straightConnector1">
                  <a:avLst/>
                </a:prstGeom>
                <a:ln w="38100">
                  <a:solidFill>
                    <a:srgbClr val="FFFF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7" name="TextBox 46"/>
                <p:cNvSpPr txBox="1"/>
                <p:nvPr/>
              </p:nvSpPr>
              <p:spPr>
                <a:xfrm>
                  <a:off x="6174137" y="1029059"/>
                  <a:ext cx="543739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ko-KR" altLang="en-US" sz="1400" b="1" dirty="0">
                      <a:solidFill>
                        <a:srgbClr val="FFFF00"/>
                      </a:solidFill>
                    </a:rPr>
                    <a:t>후드</a:t>
                  </a:r>
                </a:p>
              </p:txBody>
            </p:sp>
          </p:grpSp>
          <p:grpSp>
            <p:nvGrpSpPr>
              <p:cNvPr id="49" name="그룹 48"/>
              <p:cNvGrpSpPr/>
              <p:nvPr/>
            </p:nvGrpSpPr>
            <p:grpSpPr>
              <a:xfrm>
                <a:off x="4162161" y="1109535"/>
                <a:ext cx="723275" cy="581813"/>
                <a:chOff x="6120172" y="1038218"/>
                <a:chExt cx="723275" cy="581813"/>
              </a:xfrm>
            </p:grpSpPr>
            <p:cxnSp>
              <p:nvCxnSpPr>
                <p:cNvPr id="50" name="직선 화살표 연결선 49"/>
                <p:cNvCxnSpPr/>
                <p:nvPr/>
              </p:nvCxnSpPr>
              <p:spPr>
                <a:xfrm flipH="1">
                  <a:off x="6498254" y="1331999"/>
                  <a:ext cx="36004" cy="288032"/>
                </a:xfrm>
                <a:prstGeom prst="straightConnector1">
                  <a:avLst/>
                </a:prstGeom>
                <a:ln w="38100">
                  <a:solidFill>
                    <a:srgbClr val="FFFF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1" name="TextBox 50"/>
                <p:cNvSpPr txBox="1"/>
                <p:nvPr/>
              </p:nvSpPr>
              <p:spPr>
                <a:xfrm>
                  <a:off x="6120172" y="1038218"/>
                  <a:ext cx="723275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ko-KR" altLang="en-US" sz="1400" b="1" dirty="0" err="1">
                      <a:solidFill>
                        <a:srgbClr val="FFFF00"/>
                      </a:solidFill>
                    </a:rPr>
                    <a:t>시약장</a:t>
                  </a:r>
                  <a:endParaRPr lang="ko-KR" altLang="en-US" sz="1400" b="1" dirty="0">
                    <a:solidFill>
                      <a:srgbClr val="FFFF00"/>
                    </a:solidFill>
                  </a:endParaRPr>
                </a:p>
              </p:txBody>
            </p:sp>
          </p:grpSp>
          <p:grpSp>
            <p:nvGrpSpPr>
              <p:cNvPr id="54" name="그룹 53"/>
              <p:cNvGrpSpPr/>
              <p:nvPr/>
            </p:nvGrpSpPr>
            <p:grpSpPr>
              <a:xfrm>
                <a:off x="8256891" y="1579215"/>
                <a:ext cx="625492" cy="556671"/>
                <a:chOff x="6091371" y="1386533"/>
                <a:chExt cx="662573" cy="697445"/>
              </a:xfrm>
            </p:grpSpPr>
            <p:cxnSp>
              <p:nvCxnSpPr>
                <p:cNvPr id="55" name="직선 화살표 연결선 54"/>
                <p:cNvCxnSpPr/>
                <p:nvPr/>
              </p:nvCxnSpPr>
              <p:spPr>
                <a:xfrm>
                  <a:off x="6454704" y="1774158"/>
                  <a:ext cx="1065" cy="309820"/>
                </a:xfrm>
                <a:prstGeom prst="straightConnector1">
                  <a:avLst/>
                </a:prstGeom>
                <a:ln w="38100">
                  <a:solidFill>
                    <a:srgbClr val="FFFF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6" name="TextBox 55"/>
                <p:cNvSpPr txBox="1"/>
                <p:nvPr/>
              </p:nvSpPr>
              <p:spPr>
                <a:xfrm>
                  <a:off x="6091371" y="1386533"/>
                  <a:ext cx="662573" cy="38560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ko-KR" sz="1400" b="1" dirty="0">
                      <a:solidFill>
                        <a:srgbClr val="FFFF00"/>
                      </a:solidFill>
                    </a:rPr>
                    <a:t>PLD2</a:t>
                  </a:r>
                  <a:endParaRPr lang="ko-KR" altLang="en-US" sz="1400" b="1" dirty="0">
                    <a:solidFill>
                      <a:srgbClr val="FFFF00"/>
                    </a:solidFill>
                  </a:endParaRPr>
                </a:p>
              </p:txBody>
            </p:sp>
          </p:grpSp>
          <p:grpSp>
            <p:nvGrpSpPr>
              <p:cNvPr id="58" name="그룹 57"/>
              <p:cNvGrpSpPr/>
              <p:nvPr/>
            </p:nvGrpSpPr>
            <p:grpSpPr>
              <a:xfrm>
                <a:off x="866161" y="2165575"/>
                <a:ext cx="1082348" cy="576172"/>
                <a:chOff x="6494015" y="826998"/>
                <a:chExt cx="1082348" cy="576172"/>
              </a:xfrm>
            </p:grpSpPr>
            <p:cxnSp>
              <p:nvCxnSpPr>
                <p:cNvPr id="59" name="직선 화살표 연결선 58"/>
                <p:cNvCxnSpPr/>
                <p:nvPr/>
              </p:nvCxnSpPr>
              <p:spPr>
                <a:xfrm>
                  <a:off x="7247526" y="1172326"/>
                  <a:ext cx="49554" cy="230844"/>
                </a:xfrm>
                <a:prstGeom prst="straightConnector1">
                  <a:avLst/>
                </a:prstGeom>
                <a:ln w="38100">
                  <a:solidFill>
                    <a:srgbClr val="FFFF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0" name="TextBox 59"/>
                <p:cNvSpPr txBox="1"/>
                <p:nvPr/>
              </p:nvSpPr>
              <p:spPr>
                <a:xfrm>
                  <a:off x="6494015" y="826998"/>
                  <a:ext cx="1082348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ko-KR" altLang="en-US" sz="1400" b="1" dirty="0" err="1">
                      <a:solidFill>
                        <a:srgbClr val="FFFF00"/>
                      </a:solidFill>
                    </a:rPr>
                    <a:t>준비테이블</a:t>
                  </a:r>
                  <a:endParaRPr lang="ko-KR" altLang="en-US" sz="1400" b="1" dirty="0">
                    <a:solidFill>
                      <a:srgbClr val="FFFF00"/>
                    </a:solidFill>
                  </a:endParaRPr>
                </a:p>
              </p:txBody>
            </p:sp>
          </p:grpSp>
        </p:grpSp>
        <p:cxnSp>
          <p:nvCxnSpPr>
            <p:cNvPr id="64" name="직선 화살표 연결선 63"/>
            <p:cNvCxnSpPr/>
            <p:nvPr/>
          </p:nvCxnSpPr>
          <p:spPr>
            <a:xfrm>
              <a:off x="5789154" y="1376772"/>
              <a:ext cx="356900" cy="453534"/>
            </a:xfrm>
            <a:prstGeom prst="straightConnector1">
              <a:avLst/>
            </a:prstGeom>
            <a:ln w="38100"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TextBox 64"/>
            <p:cNvSpPr txBox="1"/>
            <p:nvPr/>
          </p:nvSpPr>
          <p:spPr>
            <a:xfrm>
              <a:off x="4947122" y="802181"/>
              <a:ext cx="98135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400" b="1" dirty="0">
                  <a:solidFill>
                    <a:srgbClr val="FFFF00"/>
                  </a:solidFill>
                </a:rPr>
                <a:t>전류</a:t>
              </a:r>
              <a:r>
                <a:rPr lang="en-US" altLang="ko-KR" sz="1400" b="1" dirty="0">
                  <a:solidFill>
                    <a:srgbClr val="FFFF00"/>
                  </a:solidFill>
                </a:rPr>
                <a:t>/</a:t>
              </a:r>
              <a:r>
                <a:rPr lang="ko-KR" altLang="en-US" sz="1400" b="1" dirty="0">
                  <a:solidFill>
                    <a:srgbClr val="FFFF00"/>
                  </a:solidFill>
                </a:rPr>
                <a:t>전압</a:t>
              </a:r>
              <a:endParaRPr lang="en-US" altLang="ko-KR" sz="1400" b="1" dirty="0">
                <a:solidFill>
                  <a:srgbClr val="FFFF00"/>
                </a:solidFill>
              </a:endParaRPr>
            </a:p>
            <a:p>
              <a:r>
                <a:rPr lang="ko-KR" altLang="en-US" sz="1400" b="1" dirty="0">
                  <a:solidFill>
                    <a:srgbClr val="FFFF00"/>
                  </a:solidFill>
                </a:rPr>
                <a:t>계측장비</a:t>
              </a:r>
            </a:p>
          </p:txBody>
        </p:sp>
        <p:cxnSp>
          <p:nvCxnSpPr>
            <p:cNvPr id="66" name="직선 화살표 연결선 65"/>
            <p:cNvCxnSpPr/>
            <p:nvPr/>
          </p:nvCxnSpPr>
          <p:spPr>
            <a:xfrm flipH="1">
              <a:off x="5620273" y="1349375"/>
              <a:ext cx="83263" cy="357954"/>
            </a:xfrm>
            <a:prstGeom prst="straightConnector1">
              <a:avLst/>
            </a:prstGeom>
            <a:ln w="38100"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그림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91372"/>
            <a:ext cx="9144000" cy="2286000"/>
          </a:xfrm>
          <a:prstGeom prst="rect">
            <a:avLst/>
          </a:prstGeom>
        </p:spPr>
      </p:pic>
      <p:cxnSp>
        <p:nvCxnSpPr>
          <p:cNvPr id="48" name="직선 화살표 연결선 47"/>
          <p:cNvCxnSpPr/>
          <p:nvPr/>
        </p:nvCxnSpPr>
        <p:spPr>
          <a:xfrm>
            <a:off x="8731423" y="4794239"/>
            <a:ext cx="1005" cy="247285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8388424" y="4484853"/>
            <a:ext cx="5790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>
                <a:solidFill>
                  <a:srgbClr val="FFFF00"/>
                </a:solidFill>
              </a:rPr>
              <a:t>AFM</a:t>
            </a:r>
            <a:endParaRPr lang="ko-KR" altLang="en-US" sz="1400" b="1" dirty="0">
              <a:solidFill>
                <a:srgbClr val="FFFF00"/>
              </a:solidFill>
            </a:endParaRPr>
          </a:p>
        </p:txBody>
      </p:sp>
      <p:cxnSp>
        <p:nvCxnSpPr>
          <p:cNvPr id="61" name="직선 화살표 연결선 60"/>
          <p:cNvCxnSpPr/>
          <p:nvPr/>
        </p:nvCxnSpPr>
        <p:spPr>
          <a:xfrm>
            <a:off x="3872274" y="5299753"/>
            <a:ext cx="1005" cy="247285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3532689" y="4808562"/>
            <a:ext cx="7729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>
                <a:solidFill>
                  <a:srgbClr val="FFFF00"/>
                </a:solidFill>
              </a:rPr>
              <a:t>Probe </a:t>
            </a:r>
          </a:p>
          <a:p>
            <a:r>
              <a:rPr lang="en-US" altLang="ko-KR" sz="1400" b="1" dirty="0">
                <a:solidFill>
                  <a:srgbClr val="FFFF00"/>
                </a:solidFill>
              </a:rPr>
              <a:t>station</a:t>
            </a:r>
            <a:endParaRPr lang="ko-KR" altLang="en-US" sz="1400" b="1" dirty="0">
              <a:solidFill>
                <a:srgbClr val="FFFF00"/>
              </a:solidFill>
            </a:endParaRPr>
          </a:p>
        </p:txBody>
      </p:sp>
      <p:cxnSp>
        <p:nvCxnSpPr>
          <p:cNvPr id="63" name="직선 화살표 연결선 62"/>
          <p:cNvCxnSpPr/>
          <p:nvPr/>
        </p:nvCxnSpPr>
        <p:spPr>
          <a:xfrm>
            <a:off x="1235842" y="5310471"/>
            <a:ext cx="1005" cy="247285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896257" y="4819280"/>
            <a:ext cx="7088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>
                <a:solidFill>
                  <a:srgbClr val="FFFF00"/>
                </a:solidFill>
              </a:rPr>
              <a:t> </a:t>
            </a:r>
          </a:p>
          <a:p>
            <a:r>
              <a:rPr lang="en-US" altLang="ko-KR" sz="1400" b="1" dirty="0">
                <a:solidFill>
                  <a:srgbClr val="FFFF00"/>
                </a:solidFill>
              </a:rPr>
              <a:t>MOKE</a:t>
            </a:r>
            <a:endParaRPr lang="ko-KR" altLang="en-US" sz="1400" b="1" dirty="0">
              <a:solidFill>
                <a:srgbClr val="FFFF00"/>
              </a:solidFill>
            </a:endParaRPr>
          </a:p>
        </p:txBody>
      </p:sp>
      <p:cxnSp>
        <p:nvCxnSpPr>
          <p:cNvPr id="68" name="직선 화살표 연결선 67"/>
          <p:cNvCxnSpPr/>
          <p:nvPr/>
        </p:nvCxnSpPr>
        <p:spPr>
          <a:xfrm>
            <a:off x="2287689" y="5030015"/>
            <a:ext cx="118146" cy="289121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1944690" y="4720629"/>
            <a:ext cx="6254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>
                <a:solidFill>
                  <a:srgbClr val="FFFF00"/>
                </a:solidFill>
              </a:rPr>
              <a:t>PLD1</a:t>
            </a:r>
            <a:endParaRPr lang="ko-KR" altLang="en-US" sz="1400" b="1" dirty="0">
              <a:solidFill>
                <a:srgbClr val="FFFF00"/>
              </a:solidFill>
            </a:endParaRPr>
          </a:p>
        </p:txBody>
      </p:sp>
      <p:cxnSp>
        <p:nvCxnSpPr>
          <p:cNvPr id="70" name="직선 화살표 연결선 69"/>
          <p:cNvCxnSpPr/>
          <p:nvPr/>
        </p:nvCxnSpPr>
        <p:spPr>
          <a:xfrm>
            <a:off x="4529347" y="5096789"/>
            <a:ext cx="1005" cy="247285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4145671" y="4789012"/>
            <a:ext cx="9460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>
                <a:solidFill>
                  <a:srgbClr val="FFFF00"/>
                </a:solidFill>
              </a:rPr>
              <a:t>PE meas.</a:t>
            </a:r>
            <a:endParaRPr lang="ko-KR" altLang="en-US" sz="1400" b="1" dirty="0">
              <a:solidFill>
                <a:srgbClr val="FFFF00"/>
              </a:solidFill>
            </a:endParaRPr>
          </a:p>
        </p:txBody>
      </p:sp>
      <p:cxnSp>
        <p:nvCxnSpPr>
          <p:cNvPr id="72" name="직선 화살표 연결선 71"/>
          <p:cNvCxnSpPr/>
          <p:nvPr/>
        </p:nvCxnSpPr>
        <p:spPr>
          <a:xfrm flipH="1">
            <a:off x="5474378" y="4911387"/>
            <a:ext cx="129297" cy="293382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/>
          <p:cNvSpPr txBox="1"/>
          <p:nvPr/>
        </p:nvSpPr>
        <p:spPr>
          <a:xfrm>
            <a:off x="5437912" y="4622174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b="1" dirty="0">
                <a:solidFill>
                  <a:srgbClr val="FFFF00"/>
                </a:solidFill>
              </a:rPr>
              <a:t>후드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195638" y="4125871"/>
            <a:ext cx="4642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b="1" dirty="0">
                <a:latin typeface="HY그래픽M" panose="02030600000101010101" pitchFamily="18" charset="-127"/>
                <a:ea typeface="HY그래픽M" panose="02030600000101010101" pitchFamily="18" charset="-127"/>
              </a:rPr>
              <a:t>안쪽에서 입구 방향</a:t>
            </a:r>
            <a:r>
              <a:rPr lang="en-US" altLang="ko-KR" b="1" dirty="0">
                <a:latin typeface="HY그래픽M" panose="02030600000101010101" pitchFamily="18" charset="-127"/>
                <a:ea typeface="HY그래픽M" panose="02030600000101010101" pitchFamily="18" charset="-127"/>
              </a:rPr>
              <a:t>, 180</a:t>
            </a:r>
            <a:r>
              <a:rPr lang="en-US" altLang="ko-KR" b="1" dirty="0">
                <a:latin typeface="HY그래픽M" panose="02030600000101010101" pitchFamily="18" charset="-127"/>
                <a:ea typeface="HY그래픽M" panose="02030600000101010101" pitchFamily="18" charset="-127"/>
                <a:sym typeface="Symbol" panose="05050102010706020507" pitchFamily="18" charset="2"/>
              </a:rPr>
              <a:t></a:t>
            </a:r>
            <a:r>
              <a:rPr lang="en-US" altLang="ko-KR" b="1" dirty="0">
                <a:latin typeface="HY그래픽M" panose="02030600000101010101" pitchFamily="18" charset="-127"/>
                <a:ea typeface="HY그래픽M" panose="02030600000101010101" pitchFamily="18" charset="-127"/>
              </a:rPr>
              <a:t> </a:t>
            </a:r>
            <a:r>
              <a:rPr lang="ko-KR" altLang="en-US" b="1" dirty="0">
                <a:latin typeface="HY그래픽M" panose="02030600000101010101" pitchFamily="18" charset="-127"/>
                <a:ea typeface="HY그래픽M" panose="02030600000101010101" pitchFamily="18" charset="-127"/>
              </a:rPr>
              <a:t>파노라마 사진</a:t>
            </a:r>
          </a:p>
        </p:txBody>
      </p:sp>
      <p:cxnSp>
        <p:nvCxnSpPr>
          <p:cNvPr id="75" name="직선 화살표 연결선 74"/>
          <p:cNvCxnSpPr/>
          <p:nvPr/>
        </p:nvCxnSpPr>
        <p:spPr>
          <a:xfrm flipH="1">
            <a:off x="5236733" y="4932999"/>
            <a:ext cx="23943" cy="346194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75"/>
          <p:cNvSpPr txBox="1"/>
          <p:nvPr/>
        </p:nvSpPr>
        <p:spPr>
          <a:xfrm>
            <a:off x="4612604" y="4608178"/>
            <a:ext cx="8274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b="1" dirty="0">
                <a:solidFill>
                  <a:srgbClr val="FFFF00"/>
                </a:solidFill>
              </a:rPr>
              <a:t>전기로</a:t>
            </a:r>
            <a:r>
              <a:rPr lang="en-US" altLang="ko-KR" sz="1400" b="1" dirty="0">
                <a:solidFill>
                  <a:srgbClr val="FFFF00"/>
                </a:solidFill>
              </a:rPr>
              <a:t>3</a:t>
            </a:r>
            <a:endParaRPr lang="ko-KR" altLang="en-US" sz="1400" b="1" dirty="0">
              <a:solidFill>
                <a:srgbClr val="FFFF00"/>
              </a:solidFill>
            </a:endParaRPr>
          </a:p>
        </p:txBody>
      </p:sp>
      <p:cxnSp>
        <p:nvCxnSpPr>
          <p:cNvPr id="79" name="직선 화살표 연결선 78"/>
          <p:cNvCxnSpPr/>
          <p:nvPr/>
        </p:nvCxnSpPr>
        <p:spPr>
          <a:xfrm>
            <a:off x="5510382" y="5571963"/>
            <a:ext cx="355483" cy="89535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/>
          <p:cNvSpPr txBox="1"/>
          <p:nvPr/>
        </p:nvSpPr>
        <p:spPr>
          <a:xfrm>
            <a:off x="5192855" y="5316457"/>
            <a:ext cx="8267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>
                <a:solidFill>
                  <a:srgbClr val="FFFF00"/>
                </a:solidFill>
              </a:rPr>
              <a:t>시약장</a:t>
            </a:r>
            <a:endParaRPr lang="ko-KR" altLang="en-US" sz="1400" b="1" dirty="0">
              <a:solidFill>
                <a:srgbClr val="FFFF00"/>
              </a:solidFill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183418A3-B362-444C-8374-068B7DE11D59}"/>
              </a:ext>
            </a:extLst>
          </p:cNvPr>
          <p:cNvSpPr txBox="1"/>
          <p:nvPr/>
        </p:nvSpPr>
        <p:spPr>
          <a:xfrm>
            <a:off x="2268775" y="4444035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b="1" dirty="0">
                <a:solidFill>
                  <a:srgbClr val="FFFF00"/>
                </a:solidFill>
              </a:rPr>
              <a:t>입구</a:t>
            </a:r>
          </a:p>
        </p:txBody>
      </p:sp>
      <p:cxnSp>
        <p:nvCxnSpPr>
          <p:cNvPr id="81" name="직선 화살표 연결선 80">
            <a:extLst>
              <a:ext uri="{FF2B5EF4-FFF2-40B4-BE49-F238E27FC236}">
                <a16:creationId xmlns:a16="http://schemas.microsoft.com/office/drawing/2014/main" id="{44EB8B6C-3905-42D8-AE57-6D6AFAFE9380}"/>
              </a:ext>
            </a:extLst>
          </p:cNvPr>
          <p:cNvCxnSpPr>
            <a:cxnSpLocks/>
          </p:cNvCxnSpPr>
          <p:nvPr/>
        </p:nvCxnSpPr>
        <p:spPr>
          <a:xfrm>
            <a:off x="2701778" y="4571297"/>
            <a:ext cx="255775" cy="119337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82">
            <a:extLst>
              <a:ext uri="{FF2B5EF4-FFF2-40B4-BE49-F238E27FC236}">
                <a16:creationId xmlns:a16="http://schemas.microsoft.com/office/drawing/2014/main" id="{0DAC431C-31A7-4C02-8FC6-4B91B1D80478}"/>
              </a:ext>
            </a:extLst>
          </p:cNvPr>
          <p:cNvSpPr txBox="1"/>
          <p:nvPr/>
        </p:nvSpPr>
        <p:spPr>
          <a:xfrm>
            <a:off x="3086687" y="255177"/>
            <a:ext cx="31229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그래픽M" panose="02030600000101010101" pitchFamily="18" charset="-127"/>
                <a:ea typeface="HY그래픽M" panose="02030600000101010101" pitchFamily="18" charset="-127"/>
              </a:rPr>
              <a:t>박막물리 실험장비</a:t>
            </a:r>
          </a:p>
        </p:txBody>
      </p:sp>
    </p:spTree>
    <p:extLst>
      <p:ext uri="{BB962C8B-B14F-4D97-AF65-F5344CB8AC3E}">
        <p14:creationId xmlns:p14="http://schemas.microsoft.com/office/powerpoint/2010/main" val="15956877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직사각형 15">
            <a:extLst>
              <a:ext uri="{FF2B5EF4-FFF2-40B4-BE49-F238E27FC236}">
                <a16:creationId xmlns:a16="http://schemas.microsoft.com/office/drawing/2014/main" id="{7B3047F1-A183-4CBE-A56A-83C7FFA79A8A}"/>
              </a:ext>
            </a:extLst>
          </p:cNvPr>
          <p:cNvSpPr/>
          <p:nvPr/>
        </p:nvSpPr>
        <p:spPr>
          <a:xfrm>
            <a:off x="361022" y="4044950"/>
            <a:ext cx="8490399" cy="269481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7" name="그림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7856" y="20349"/>
            <a:ext cx="1296144" cy="346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5" y="0"/>
            <a:ext cx="1096598" cy="236691"/>
          </a:xfrm>
          <a:prstGeom prst="rect">
            <a:avLst/>
          </a:prstGeom>
        </p:spPr>
      </p:pic>
      <p:sp>
        <p:nvSpPr>
          <p:cNvPr id="53" name="TextBox 52"/>
          <p:cNvSpPr txBox="1"/>
          <p:nvPr/>
        </p:nvSpPr>
        <p:spPr>
          <a:xfrm>
            <a:off x="361022" y="324653"/>
            <a:ext cx="44053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그래픽M" panose="02030600000101010101" pitchFamily="18" charset="-127"/>
                <a:ea typeface="HY그래픽M" panose="02030600000101010101" pitchFamily="18" charset="-127"/>
              </a:rPr>
              <a:t>학과 고체물리 공동실험실 장비</a:t>
            </a: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2E9FFB26-BFF2-4F3F-8E42-3B68E12C07B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254" y="1494380"/>
            <a:ext cx="3454151" cy="1942960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A47699A2-5F61-4950-BF60-BFAD68A22FA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6294" y="1464767"/>
            <a:ext cx="3592523" cy="2020794"/>
          </a:xfrm>
          <a:prstGeom prst="rect">
            <a:avLst/>
          </a:prstGeom>
        </p:spPr>
      </p:pic>
      <p:sp>
        <p:nvSpPr>
          <p:cNvPr id="77" name="TextBox 76">
            <a:extLst>
              <a:ext uri="{FF2B5EF4-FFF2-40B4-BE49-F238E27FC236}">
                <a16:creationId xmlns:a16="http://schemas.microsoft.com/office/drawing/2014/main" id="{B643F3BA-3B8F-4CA6-B764-4C224FB84251}"/>
              </a:ext>
            </a:extLst>
          </p:cNvPr>
          <p:cNvSpPr txBox="1"/>
          <p:nvPr/>
        </p:nvSpPr>
        <p:spPr>
          <a:xfrm>
            <a:off x="437045" y="1028488"/>
            <a:ext cx="33137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600" b="1" dirty="0">
                <a:solidFill>
                  <a:schemeClr val="accent6">
                    <a:lumMod val="50000"/>
                  </a:schemeClr>
                </a:solidFill>
              </a:rPr>
              <a:t> X-</a:t>
            </a:r>
            <a:r>
              <a:rPr lang="ko-KR" altLang="en-US" sz="1600" b="1" dirty="0">
                <a:solidFill>
                  <a:schemeClr val="accent6">
                    <a:lumMod val="50000"/>
                  </a:schemeClr>
                </a:solidFill>
              </a:rPr>
              <a:t>선 회절 장치</a:t>
            </a:r>
            <a:r>
              <a:rPr lang="en-US" altLang="ko-KR" sz="1600" b="1" dirty="0">
                <a:solidFill>
                  <a:schemeClr val="accent6">
                    <a:lumMod val="50000"/>
                  </a:schemeClr>
                </a:solidFill>
              </a:rPr>
              <a:t>(</a:t>
            </a:r>
            <a:r>
              <a:rPr lang="ko-KR" altLang="en-US" sz="1600" b="1" dirty="0">
                <a:solidFill>
                  <a:schemeClr val="accent6">
                    <a:lumMod val="50000"/>
                  </a:schemeClr>
                </a:solidFill>
              </a:rPr>
              <a:t>결정구조분석</a:t>
            </a:r>
            <a:r>
              <a:rPr lang="en-US" altLang="ko-KR" sz="1600" b="1" dirty="0">
                <a:solidFill>
                  <a:schemeClr val="accent6">
                    <a:lumMod val="50000"/>
                  </a:schemeClr>
                </a:solidFill>
              </a:rPr>
              <a:t>)</a:t>
            </a:r>
            <a:endParaRPr lang="ko-KR" altLang="en-US" sz="1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982EDEBE-CF01-4E0C-B6EC-0B26942A04DC}"/>
              </a:ext>
            </a:extLst>
          </p:cNvPr>
          <p:cNvSpPr txBox="1"/>
          <p:nvPr/>
        </p:nvSpPr>
        <p:spPr>
          <a:xfrm>
            <a:off x="4719469" y="905378"/>
            <a:ext cx="35925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1600" b="1" dirty="0">
                <a:solidFill>
                  <a:schemeClr val="accent6">
                    <a:lumMod val="50000"/>
                  </a:schemeClr>
                </a:solidFill>
              </a:rPr>
              <a:t>전자현미경</a:t>
            </a:r>
            <a:r>
              <a:rPr lang="en-US" altLang="ko-KR" sz="1600" b="1" dirty="0">
                <a:solidFill>
                  <a:schemeClr val="accent6">
                    <a:lumMod val="50000"/>
                  </a:schemeClr>
                </a:solidFill>
              </a:rPr>
              <a:t>(</a:t>
            </a:r>
            <a:r>
              <a:rPr lang="ko-KR" altLang="en-US" sz="1600" b="1" dirty="0">
                <a:solidFill>
                  <a:schemeClr val="accent6">
                    <a:lumMod val="50000"/>
                  </a:schemeClr>
                </a:solidFill>
              </a:rPr>
              <a:t>미세구조관찰</a:t>
            </a:r>
            <a:r>
              <a:rPr lang="en-US" altLang="ko-KR" sz="1600" b="1" dirty="0">
                <a:solidFill>
                  <a:schemeClr val="accent6">
                    <a:lumMod val="50000"/>
                  </a:schemeClr>
                </a:solidFill>
              </a:rPr>
              <a:t>)</a:t>
            </a:r>
          </a:p>
          <a:p>
            <a:r>
              <a:rPr lang="en-US" altLang="ko-KR" sz="1600" b="1" dirty="0">
                <a:solidFill>
                  <a:schemeClr val="accent6">
                    <a:lumMod val="50000"/>
                  </a:schemeClr>
                </a:solidFill>
              </a:rPr>
              <a:t>    - EDX(</a:t>
            </a:r>
            <a:r>
              <a:rPr lang="ko-KR" altLang="en-US" sz="1600" b="1" dirty="0">
                <a:solidFill>
                  <a:schemeClr val="accent6">
                    <a:lumMod val="50000"/>
                  </a:schemeClr>
                </a:solidFill>
              </a:rPr>
              <a:t>성분분석</a:t>
            </a:r>
            <a:r>
              <a:rPr lang="en-US" altLang="ko-KR" sz="1600" b="1" dirty="0">
                <a:solidFill>
                  <a:schemeClr val="accent6">
                    <a:lumMod val="50000"/>
                  </a:schemeClr>
                </a:solidFill>
              </a:rPr>
              <a:t>), FIB(</a:t>
            </a:r>
            <a:r>
              <a:rPr lang="ko-KR" altLang="en-US" sz="1600" b="1" dirty="0" err="1">
                <a:solidFill>
                  <a:schemeClr val="accent6">
                    <a:lumMod val="50000"/>
                  </a:schemeClr>
                </a:solidFill>
              </a:rPr>
              <a:t>나노페터닝</a:t>
            </a:r>
            <a:r>
              <a:rPr lang="en-US" altLang="ko-KR" sz="1600" b="1" dirty="0">
                <a:solidFill>
                  <a:schemeClr val="accent6">
                    <a:lumMod val="50000"/>
                  </a:schemeClr>
                </a:solidFill>
              </a:rPr>
              <a:t>)</a:t>
            </a:r>
            <a:endParaRPr lang="ko-KR" altLang="en-US" sz="1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9485A486-C334-4271-B178-D6BAD1BCCFB5}"/>
              </a:ext>
            </a:extLst>
          </p:cNvPr>
          <p:cNvSpPr/>
          <p:nvPr/>
        </p:nvSpPr>
        <p:spPr>
          <a:xfrm>
            <a:off x="503640" y="4338917"/>
            <a:ext cx="8490399" cy="22605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ko-KR" altLang="en-US" sz="16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돋움" panose="020B0600000101010101" pitchFamily="50" charset="-127"/>
                <a:cs typeface="Arial" panose="020B0604020202020204" pitchFamily="34" charset="0"/>
              </a:rPr>
              <a:t>박막 물질 물리 </a:t>
            </a:r>
            <a:r>
              <a:rPr lang="en-US" altLang="ko-KR" sz="16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돋움" panose="020B0600000101010101" pitchFamily="50" charset="-127"/>
                <a:cs typeface="Arial" panose="020B0604020202020204" pitchFamily="34" charset="0"/>
              </a:rPr>
              <a:t>:  </a:t>
            </a:r>
            <a:r>
              <a:rPr lang="ko-KR" altLang="en-US" sz="16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돋움" panose="020B0600000101010101" pitchFamily="50" charset="-127"/>
                <a:cs typeface="Arial" panose="020B0604020202020204" pitchFamily="34" charset="0"/>
              </a:rPr>
              <a:t>산화물 또는 금속</a:t>
            </a:r>
            <a:r>
              <a:rPr lang="en-US" altLang="ko-KR" sz="16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돋움" panose="020B0600000101010101" pitchFamily="50" charset="-127"/>
                <a:cs typeface="Arial" panose="020B0604020202020204" pitchFamily="34" charset="0"/>
              </a:rPr>
              <a:t>/</a:t>
            </a:r>
            <a:r>
              <a:rPr lang="ko-KR" altLang="en-US" sz="16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돋움" panose="020B0600000101010101" pitchFamily="50" charset="-127"/>
                <a:cs typeface="Arial" panose="020B0604020202020204" pitchFamily="34" charset="0"/>
              </a:rPr>
              <a:t>합금 박막 </a:t>
            </a:r>
            <a:r>
              <a:rPr lang="en-US" altLang="ko-KR" sz="16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돋움" panose="020B0600000101010101" pitchFamily="50" charset="-127"/>
                <a:cs typeface="Arial" panose="020B0604020202020204" pitchFamily="34" charset="0"/>
              </a:rPr>
              <a:t>(</a:t>
            </a:r>
            <a:r>
              <a:rPr lang="ko-KR" altLang="en-US" sz="16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돋움" panose="020B0600000101010101" pitchFamily="50" charset="-127"/>
                <a:cs typeface="Arial" panose="020B0604020202020204" pitchFamily="34" charset="0"/>
              </a:rPr>
              <a:t>자성체성</a:t>
            </a:r>
            <a:r>
              <a:rPr lang="en-US" altLang="ko-KR" sz="16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돋움" panose="020B0600000101010101" pitchFamily="50" charset="-127"/>
                <a:cs typeface="Arial" panose="020B0604020202020204" pitchFamily="34" charset="0"/>
              </a:rPr>
              <a:t>/</a:t>
            </a:r>
            <a:r>
              <a:rPr lang="ko-KR" altLang="en-US" sz="16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돋움" panose="020B0600000101010101" pitchFamily="50" charset="-127"/>
                <a:cs typeface="Arial" panose="020B0604020202020204" pitchFamily="34" charset="0"/>
              </a:rPr>
              <a:t>유전체성</a:t>
            </a:r>
            <a:r>
              <a:rPr lang="en-US" altLang="ko-KR" sz="16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돋움" panose="020B0600000101010101" pitchFamily="50" charset="-127"/>
                <a:cs typeface="Arial" panose="020B0604020202020204" pitchFamily="34" charset="0"/>
              </a:rPr>
              <a:t>/</a:t>
            </a:r>
            <a:r>
              <a:rPr lang="ko-KR" altLang="en-US" sz="16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돋움" panose="020B0600000101010101" pitchFamily="50" charset="-127"/>
                <a:cs typeface="Arial" panose="020B0604020202020204" pitchFamily="34" charset="0"/>
              </a:rPr>
              <a:t>초전도성</a:t>
            </a:r>
            <a:r>
              <a:rPr lang="en-US" altLang="ko-KR" sz="16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돋움" panose="020B0600000101010101" pitchFamily="50" charset="-127"/>
                <a:cs typeface="Arial" panose="020B0604020202020204" pitchFamily="34" charset="0"/>
              </a:rPr>
              <a:t>/</a:t>
            </a:r>
            <a:r>
              <a:rPr lang="ko-KR" altLang="en-US" sz="16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돋움" panose="020B0600000101010101" pitchFamily="50" charset="-127"/>
                <a:cs typeface="Arial" panose="020B0604020202020204" pitchFamily="34" charset="0"/>
              </a:rPr>
              <a:t>반도체성</a:t>
            </a:r>
            <a:r>
              <a:rPr lang="en-US" altLang="ko-KR" sz="16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돋움" panose="020B0600000101010101" pitchFamily="50" charset="-127"/>
                <a:cs typeface="Arial" panose="020B0604020202020204" pitchFamily="34" charset="0"/>
              </a:rPr>
              <a:t>),                		</a:t>
            </a:r>
            <a:r>
              <a:rPr lang="ko-KR" altLang="en-US" sz="16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돋움" panose="020B0600000101010101" pitchFamily="50" charset="-127"/>
                <a:cs typeface="Arial" panose="020B0604020202020204" pitchFamily="34" charset="0"/>
              </a:rPr>
              <a:t>금속</a:t>
            </a:r>
            <a:r>
              <a:rPr lang="en-US" altLang="ko-KR" sz="16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돋움" panose="020B0600000101010101" pitchFamily="50" charset="-127"/>
                <a:cs typeface="Arial" panose="020B0604020202020204" pitchFamily="34" charset="0"/>
              </a:rPr>
              <a:t>-</a:t>
            </a:r>
            <a:r>
              <a:rPr lang="ko-KR" altLang="en-US" sz="16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돋움" panose="020B0600000101010101" pitchFamily="50" charset="-127"/>
                <a:cs typeface="Arial" panose="020B0604020202020204" pitchFamily="34" charset="0"/>
              </a:rPr>
              <a:t>부도체 상전이</a:t>
            </a:r>
            <a:r>
              <a:rPr lang="en-US" altLang="ko-KR" sz="16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돋움" panose="020B0600000101010101" pitchFamily="50" charset="-127"/>
                <a:cs typeface="Arial" panose="020B0604020202020204" pitchFamily="34" charset="0"/>
              </a:rPr>
              <a:t>, </a:t>
            </a:r>
            <a:r>
              <a:rPr lang="ko-KR" altLang="en-US" sz="16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돋움" panose="020B0600000101010101" pitchFamily="50" charset="-127"/>
                <a:cs typeface="Arial" panose="020B0604020202020204" pitchFamily="34" charset="0"/>
              </a:rPr>
              <a:t>구조적 상전이 등</a:t>
            </a:r>
            <a:endParaRPr lang="en-US" altLang="ko-KR" sz="16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ea typeface="돋움" panose="020B0600000101010101" pitchFamily="50" charset="-127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ko-KR" altLang="en-US" sz="16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돋움" panose="020B0600000101010101" pitchFamily="50" charset="-127"/>
                <a:cs typeface="Arial" panose="020B0604020202020204" pitchFamily="34" charset="0"/>
              </a:rPr>
              <a:t>표면</a:t>
            </a:r>
            <a:r>
              <a:rPr lang="en-US" altLang="ko-KR" sz="16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돋움" panose="020B0600000101010101" pitchFamily="50" charset="-127"/>
                <a:cs typeface="Arial" panose="020B0604020202020204" pitchFamily="34" charset="0"/>
              </a:rPr>
              <a:t>/</a:t>
            </a:r>
            <a:r>
              <a:rPr lang="ko-KR" altLang="en-US" sz="16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돋움" panose="020B0600000101010101" pitchFamily="50" charset="-127"/>
                <a:cs typeface="Arial" panose="020B0604020202020204" pitchFamily="34" charset="0"/>
              </a:rPr>
              <a:t>경계면 특성</a:t>
            </a:r>
            <a:r>
              <a:rPr lang="en-US" altLang="ko-KR" sz="16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돋움" panose="020B0600000101010101" pitchFamily="50" charset="-127"/>
                <a:cs typeface="Arial" panose="020B0604020202020204" pitchFamily="34" charset="0"/>
              </a:rPr>
              <a:t>: AFM, MFM, SEM, TEM, </a:t>
            </a:r>
            <a:r>
              <a:rPr lang="ko-KR" altLang="en-US" sz="16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돋움" panose="020B0600000101010101" pitchFamily="50" charset="-127"/>
                <a:cs typeface="Arial" panose="020B0604020202020204" pitchFamily="34" charset="0"/>
              </a:rPr>
              <a:t>금속</a:t>
            </a:r>
            <a:r>
              <a:rPr lang="en-US" altLang="ko-KR" sz="16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돋움" panose="020B0600000101010101" pitchFamily="50" charset="-127"/>
                <a:cs typeface="Arial" panose="020B0604020202020204" pitchFamily="34" charset="0"/>
              </a:rPr>
              <a:t>/</a:t>
            </a:r>
            <a:r>
              <a:rPr lang="ko-KR" altLang="en-US" sz="16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돋움" panose="020B0600000101010101" pitchFamily="50" charset="-127"/>
                <a:cs typeface="Arial" panose="020B0604020202020204" pitchFamily="34" charset="0"/>
              </a:rPr>
              <a:t>반도체</a:t>
            </a:r>
            <a:r>
              <a:rPr lang="en-US" altLang="ko-KR" sz="16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돋움" panose="020B0600000101010101" pitchFamily="50" charset="-127"/>
                <a:cs typeface="Arial" panose="020B0604020202020204" pitchFamily="34" charset="0"/>
              </a:rPr>
              <a:t> </a:t>
            </a:r>
            <a:r>
              <a:rPr lang="ko-KR" altLang="en-US" sz="16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돋움" panose="020B0600000101010101" pitchFamily="50" charset="-127"/>
                <a:cs typeface="Arial" panose="020B0604020202020204" pitchFamily="34" charset="0"/>
              </a:rPr>
              <a:t>접합</a:t>
            </a:r>
            <a:r>
              <a:rPr lang="en-US" altLang="ko-KR" sz="16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돋움" panose="020B0600000101010101" pitchFamily="50" charset="-127"/>
                <a:cs typeface="Arial" panose="020B0604020202020204" pitchFamily="34" charset="0"/>
              </a:rPr>
              <a:t>, </a:t>
            </a:r>
            <a:r>
              <a:rPr lang="ko-KR" altLang="en-US" sz="16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돋움" panose="020B0600000101010101" pitchFamily="50" charset="-127"/>
                <a:cs typeface="Arial" panose="020B0604020202020204" pitchFamily="34" charset="0"/>
              </a:rPr>
              <a:t>금속</a:t>
            </a:r>
            <a:r>
              <a:rPr lang="en-US" altLang="ko-KR" sz="16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돋움" panose="020B0600000101010101" pitchFamily="50" charset="-127"/>
                <a:cs typeface="Arial" panose="020B0604020202020204" pitchFamily="34" charset="0"/>
              </a:rPr>
              <a:t>/</a:t>
            </a:r>
            <a:r>
              <a:rPr lang="ko-KR" altLang="en-US" sz="16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돋움" panose="020B0600000101010101" pitchFamily="50" charset="-127"/>
                <a:cs typeface="Arial" panose="020B0604020202020204" pitchFamily="34" charset="0"/>
              </a:rPr>
              <a:t>부도체</a:t>
            </a:r>
            <a:r>
              <a:rPr lang="en-US" altLang="ko-KR" sz="16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돋움" panose="020B0600000101010101" pitchFamily="50" charset="-127"/>
                <a:cs typeface="Arial" panose="020B0604020202020204" pitchFamily="34" charset="0"/>
              </a:rPr>
              <a:t>/</a:t>
            </a:r>
            <a:r>
              <a:rPr lang="ko-KR" altLang="en-US" sz="16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돋움" panose="020B0600000101010101" pitchFamily="50" charset="-127"/>
                <a:cs typeface="Arial" panose="020B0604020202020204" pitchFamily="34" charset="0"/>
              </a:rPr>
              <a:t>반도체 접합</a:t>
            </a:r>
            <a:endParaRPr lang="en-US" altLang="ko-KR" sz="16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ea typeface="돋움" panose="020B0600000101010101" pitchFamily="50" charset="-127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ko-KR" altLang="en-US" sz="16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돋움" panose="020B0600000101010101" pitchFamily="50" charset="-127"/>
                <a:cs typeface="Arial" panose="020B0604020202020204" pitchFamily="34" charset="0"/>
              </a:rPr>
              <a:t>자성체 박막 응용 </a:t>
            </a:r>
            <a:r>
              <a:rPr lang="en-US" altLang="ko-KR" sz="16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돋움" panose="020B0600000101010101" pitchFamily="50" charset="-127"/>
                <a:cs typeface="Arial" panose="020B0604020202020204" pitchFamily="34" charset="0"/>
              </a:rPr>
              <a:t>: </a:t>
            </a:r>
            <a:r>
              <a:rPr lang="ko-KR" altLang="en-US" sz="16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돋움" panose="020B0600000101010101" pitchFamily="50" charset="-127"/>
                <a:cs typeface="Arial" panose="020B0604020202020204" pitchFamily="34" charset="0"/>
              </a:rPr>
              <a:t>자기 저항</a:t>
            </a:r>
            <a:r>
              <a:rPr lang="en-US" altLang="ko-KR" sz="16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돋움" panose="020B0600000101010101" pitchFamily="50" charset="-127"/>
                <a:cs typeface="Arial" panose="020B0604020202020204" pitchFamily="34" charset="0"/>
              </a:rPr>
              <a:t>, </a:t>
            </a:r>
            <a:r>
              <a:rPr lang="ko-KR" altLang="en-US" sz="16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돋움" panose="020B0600000101010101" pitchFamily="50" charset="-127"/>
                <a:cs typeface="Arial" panose="020B0604020202020204" pitchFamily="34" charset="0"/>
              </a:rPr>
              <a:t>자기 </a:t>
            </a:r>
            <a:r>
              <a:rPr lang="ko-KR" altLang="en-US" sz="16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돋움" panose="020B0600000101010101" pitchFamily="50" charset="-127"/>
                <a:cs typeface="Arial" panose="020B0604020202020204" pitchFamily="34" charset="0"/>
              </a:rPr>
              <a:t>이방성</a:t>
            </a:r>
            <a:r>
              <a:rPr lang="en-US" altLang="ko-KR" sz="16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돋움" panose="020B0600000101010101" pitchFamily="50" charset="-127"/>
                <a:cs typeface="Arial" panose="020B0604020202020204" pitchFamily="34" charset="0"/>
              </a:rPr>
              <a:t>, </a:t>
            </a:r>
            <a:r>
              <a:rPr lang="ko-KR" altLang="en-US" sz="16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돋움" panose="020B0600000101010101" pitchFamily="50" charset="-127"/>
                <a:cs typeface="Arial" panose="020B0604020202020204" pitchFamily="34" charset="0"/>
              </a:rPr>
              <a:t>교환 바이어스</a:t>
            </a:r>
            <a:r>
              <a:rPr lang="en-US" altLang="ko-KR" sz="16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돋움" panose="020B0600000101010101" pitchFamily="50" charset="-127"/>
                <a:cs typeface="Arial" panose="020B0604020202020204" pitchFamily="34" charset="0"/>
              </a:rPr>
              <a:t>,</a:t>
            </a:r>
            <a:r>
              <a:rPr lang="ko-KR" altLang="en-US" sz="16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돋움" panose="020B0600000101010101" pitchFamily="50" charset="-127"/>
                <a:cs typeface="Arial" panose="020B0604020202020204" pitchFamily="34" charset="0"/>
              </a:rPr>
              <a:t> 스핀 </a:t>
            </a:r>
            <a:r>
              <a:rPr lang="ko-KR" altLang="en-US" sz="16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돋움" panose="020B0600000101010101" pitchFamily="50" charset="-127"/>
                <a:cs typeface="Arial" panose="020B0604020202020204" pitchFamily="34" charset="0"/>
              </a:rPr>
              <a:t>벨브</a:t>
            </a:r>
            <a:endParaRPr lang="en-US" altLang="ko-KR" sz="16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ea typeface="돋움" panose="020B0600000101010101" pitchFamily="50" charset="-127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ko-KR" altLang="en-US" sz="16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돋움" panose="020B0600000101010101" pitchFamily="50" charset="-127"/>
                <a:cs typeface="Arial" panose="020B0604020202020204" pitchFamily="34" charset="0"/>
              </a:rPr>
              <a:t>광 물성 측정</a:t>
            </a:r>
            <a:r>
              <a:rPr lang="en-US" altLang="ko-KR" sz="16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돋움" panose="020B0600000101010101" pitchFamily="50" charset="-127"/>
                <a:cs typeface="Arial" panose="020B0604020202020204" pitchFamily="34" charset="0"/>
              </a:rPr>
              <a:t>: </a:t>
            </a:r>
            <a:r>
              <a:rPr lang="ko-KR" altLang="en-US" sz="16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돋움" panose="020B0600000101010101" pitchFamily="50" charset="-127"/>
                <a:cs typeface="Arial" panose="020B0604020202020204" pitchFamily="34" charset="0"/>
              </a:rPr>
              <a:t>자기 광 커 효과</a:t>
            </a:r>
            <a:r>
              <a:rPr lang="en-US" altLang="ko-KR" sz="16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돋움" panose="020B0600000101010101" pitchFamily="50" charset="-127"/>
                <a:cs typeface="Arial" panose="020B0604020202020204" pitchFamily="34" charset="0"/>
              </a:rPr>
              <a:t>(MOKE), </a:t>
            </a:r>
            <a:r>
              <a:rPr lang="ko-KR" altLang="en-US" sz="16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돋움" panose="020B0600000101010101" pitchFamily="50" charset="-127"/>
                <a:cs typeface="Arial" panose="020B0604020202020204" pitchFamily="34" charset="0"/>
              </a:rPr>
              <a:t>광기전력 효과</a:t>
            </a:r>
            <a:r>
              <a:rPr lang="en-US" altLang="ko-KR" sz="16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돋움" panose="020B0600000101010101" pitchFamily="50" charset="-127"/>
                <a:cs typeface="Arial" panose="020B0604020202020204" pitchFamily="34" charset="0"/>
              </a:rPr>
              <a:t>, </a:t>
            </a:r>
            <a:r>
              <a:rPr lang="ko-KR" altLang="en-US" sz="16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돋움" panose="020B0600000101010101" pitchFamily="50" charset="-127"/>
                <a:cs typeface="Arial" panose="020B0604020202020204" pitchFamily="34" charset="0"/>
              </a:rPr>
              <a:t>광전도도</a:t>
            </a:r>
            <a:r>
              <a:rPr lang="en-US" altLang="ko-KR" sz="16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돋움" panose="020B0600000101010101" pitchFamily="50" charset="-127"/>
                <a:cs typeface="Arial" panose="020B0604020202020204" pitchFamily="34" charset="0"/>
              </a:rPr>
              <a:t>, </a:t>
            </a:r>
            <a:r>
              <a:rPr lang="ko-KR" altLang="en-US" sz="16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돋움" panose="020B0600000101010101" pitchFamily="50" charset="-127"/>
                <a:cs typeface="Arial" panose="020B0604020202020204" pitchFamily="34" charset="0"/>
              </a:rPr>
              <a:t>광전하</a:t>
            </a:r>
            <a:r>
              <a:rPr lang="ko-KR" altLang="en-US" sz="16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돋움" panose="020B0600000101010101" pitchFamily="50" charset="-127"/>
                <a:cs typeface="Arial" panose="020B0604020202020204" pitchFamily="34" charset="0"/>
              </a:rPr>
              <a:t> 주입</a:t>
            </a:r>
            <a:endParaRPr lang="en-US" altLang="ko-KR" sz="16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ea typeface="돋움" panose="020B0600000101010101" pitchFamily="50" charset="-127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ko-KR" altLang="en-US" sz="16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돋움" panose="020B0600000101010101" pitchFamily="50" charset="-127"/>
                <a:cs typeface="Arial" panose="020B0604020202020204" pitchFamily="34" charset="0"/>
              </a:rPr>
              <a:t>자기공명 실험</a:t>
            </a:r>
            <a:r>
              <a:rPr lang="en-US" altLang="ko-KR" sz="16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돋움" panose="020B0600000101010101" pitchFamily="50" charset="-127"/>
                <a:cs typeface="Arial" panose="020B0604020202020204" pitchFamily="34" charset="0"/>
              </a:rPr>
              <a:t>, </a:t>
            </a:r>
            <a:r>
              <a:rPr lang="ko-KR" altLang="en-US" sz="16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돋움" panose="020B0600000101010101" pitchFamily="50" charset="-127"/>
                <a:cs typeface="Arial" panose="020B0604020202020204" pitchFamily="34" charset="0"/>
              </a:rPr>
              <a:t>중성자 회절 실험</a:t>
            </a:r>
            <a:r>
              <a:rPr lang="en-US" altLang="ko-KR" sz="16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돋움" panose="020B0600000101010101" pitchFamily="50" charset="-127"/>
                <a:cs typeface="Arial" panose="020B0604020202020204" pitchFamily="34" charset="0"/>
              </a:rPr>
              <a:t> </a:t>
            </a:r>
            <a:endParaRPr lang="en-US" altLang="ko-KR" sz="1600" b="1" i="0" dirty="0">
              <a:solidFill>
                <a:schemeClr val="accent6">
                  <a:lumMod val="50000"/>
                </a:schemeClr>
              </a:solidFill>
              <a:effectLst/>
              <a:latin typeface="Arial" panose="020B0604020202020204" pitchFamily="34" charset="0"/>
              <a:ea typeface="돋움" panose="020B0600000101010101" pitchFamily="50" charset="-127"/>
              <a:cs typeface="Arial" panose="020B0604020202020204" pitchFamily="34" charset="0"/>
            </a:endParaRPr>
          </a:p>
        </p:txBody>
      </p:sp>
      <p:sp>
        <p:nvSpPr>
          <p:cNvPr id="26" name="사각형: 둥근 모서리 25">
            <a:extLst>
              <a:ext uri="{FF2B5EF4-FFF2-40B4-BE49-F238E27FC236}">
                <a16:creationId xmlns:a16="http://schemas.microsoft.com/office/drawing/2014/main" id="{9355F2F5-9557-40BE-B572-D3C51179B335}"/>
              </a:ext>
            </a:extLst>
          </p:cNvPr>
          <p:cNvSpPr/>
          <p:nvPr/>
        </p:nvSpPr>
        <p:spPr>
          <a:xfrm>
            <a:off x="713429" y="3779452"/>
            <a:ext cx="2202387" cy="51132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그래픽M" panose="02030600000101010101" pitchFamily="18" charset="-127"/>
                <a:ea typeface="HY그래픽M" panose="02030600000101010101" pitchFamily="18" charset="-127"/>
              </a:rPr>
              <a:t>연구분야</a:t>
            </a:r>
            <a:endParaRPr lang="ko-KR" altLang="en-US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29867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그림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7856" y="20349"/>
            <a:ext cx="1296144" cy="346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5" y="0"/>
            <a:ext cx="1096598" cy="236691"/>
          </a:xfrm>
          <a:prstGeom prst="rect">
            <a:avLst/>
          </a:prstGeom>
        </p:spPr>
      </p:pic>
      <p:grpSp>
        <p:nvGrpSpPr>
          <p:cNvPr id="8" name="그룹 7"/>
          <p:cNvGrpSpPr/>
          <p:nvPr/>
        </p:nvGrpSpPr>
        <p:grpSpPr>
          <a:xfrm>
            <a:off x="1259632" y="3356992"/>
            <a:ext cx="7302819" cy="1440161"/>
            <a:chOff x="1953447" y="1268759"/>
            <a:chExt cx="7755400" cy="1493195"/>
          </a:xfrm>
        </p:grpSpPr>
        <p:pic>
          <p:nvPicPr>
            <p:cNvPr id="4" name="그림 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953447" y="1268759"/>
              <a:ext cx="1933192" cy="1493195"/>
            </a:xfrm>
            <a:prstGeom prst="rect">
              <a:avLst/>
            </a:prstGeom>
          </p:spPr>
        </p:pic>
        <p:pic>
          <p:nvPicPr>
            <p:cNvPr id="5" name="그림 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886639" y="1269476"/>
              <a:ext cx="1932753" cy="1482379"/>
            </a:xfrm>
            <a:prstGeom prst="rect">
              <a:avLst/>
            </a:prstGeom>
          </p:spPr>
        </p:pic>
        <p:pic>
          <p:nvPicPr>
            <p:cNvPr id="6" name="그림 5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822224" y="1268759"/>
              <a:ext cx="1916548" cy="1483096"/>
            </a:xfrm>
            <a:prstGeom prst="rect">
              <a:avLst/>
            </a:prstGeom>
          </p:spPr>
        </p:pic>
        <p:pic>
          <p:nvPicPr>
            <p:cNvPr id="7" name="그림 6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757897" y="1268759"/>
              <a:ext cx="1950950" cy="1483096"/>
            </a:xfrm>
            <a:prstGeom prst="rect">
              <a:avLst/>
            </a:prstGeom>
          </p:spPr>
        </p:pic>
      </p:grpSp>
      <p:sp>
        <p:nvSpPr>
          <p:cNvPr id="9" name="직사각형 8"/>
          <p:cNvSpPr/>
          <p:nvPr/>
        </p:nvSpPr>
        <p:spPr>
          <a:xfrm>
            <a:off x="179512" y="3045133"/>
            <a:ext cx="56547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dirty="0" err="1">
                <a:solidFill>
                  <a:srgbClr val="7030A0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자기구역</a:t>
            </a:r>
            <a:r>
              <a:rPr lang="ko-KR" altLang="en-US" dirty="0">
                <a:solidFill>
                  <a:srgbClr val="7030A0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 관찰 </a:t>
            </a:r>
            <a:r>
              <a:rPr lang="en-US" altLang="ko-KR" dirty="0">
                <a:solidFill>
                  <a:srgbClr val="7030A0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(magnetic domain imaging)</a:t>
            </a:r>
          </a:p>
        </p:txBody>
      </p:sp>
      <p:sp>
        <p:nvSpPr>
          <p:cNvPr id="19" name="직사각형 18"/>
          <p:cNvSpPr/>
          <p:nvPr/>
        </p:nvSpPr>
        <p:spPr>
          <a:xfrm>
            <a:off x="2689180" y="1145447"/>
            <a:ext cx="26835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dirty="0">
                <a:solidFill>
                  <a:srgbClr val="7030A0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금속</a:t>
            </a:r>
            <a:r>
              <a:rPr lang="en-US" altLang="ko-KR" dirty="0">
                <a:solidFill>
                  <a:srgbClr val="7030A0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-</a:t>
            </a:r>
            <a:r>
              <a:rPr lang="ko-KR" altLang="en-US" dirty="0">
                <a:solidFill>
                  <a:srgbClr val="7030A0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부도체 상전이</a:t>
            </a:r>
            <a:endParaRPr lang="en-US" altLang="ko-KR" dirty="0">
              <a:solidFill>
                <a:srgbClr val="7030A0"/>
              </a:solidFill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pic>
        <p:nvPicPr>
          <p:cNvPr id="12" name="그림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11388" y="1564395"/>
            <a:ext cx="2058637" cy="1607043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638861" y="4827408"/>
            <a:ext cx="1853174" cy="2030318"/>
          </a:xfrm>
          <a:prstGeom prst="rect">
            <a:avLst/>
          </a:prstGeom>
        </p:spPr>
      </p:pic>
      <p:graphicFrame>
        <p:nvGraphicFramePr>
          <p:cNvPr id="15" name="개체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7379857"/>
              </p:ext>
            </p:extLst>
          </p:nvPr>
        </p:nvGraphicFramePr>
        <p:xfrm>
          <a:off x="1823817" y="4987480"/>
          <a:ext cx="2386685" cy="18336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8" name="Graph" r:id="rId12" imgW="3928262" imgH="3013862" progId="Origin50.Graph">
                  <p:embed/>
                </p:oleObj>
              </mc:Choice>
              <mc:Fallback>
                <p:oleObj name="Graph" r:id="rId12" imgW="3928262" imgH="3013862" progId="Origin50.Graph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3817" y="4987480"/>
                        <a:ext cx="2386685" cy="183364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직사각형 15"/>
          <p:cNvSpPr/>
          <p:nvPr/>
        </p:nvSpPr>
        <p:spPr>
          <a:xfrm>
            <a:off x="3253706" y="4751786"/>
            <a:ext cx="19800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dirty="0">
                <a:solidFill>
                  <a:srgbClr val="7030A0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광기전력 효과</a:t>
            </a:r>
            <a:r>
              <a:rPr lang="en-US" altLang="ko-KR" dirty="0">
                <a:solidFill>
                  <a:srgbClr val="7030A0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 </a:t>
            </a:r>
          </a:p>
        </p:txBody>
      </p:sp>
      <p:sp>
        <p:nvSpPr>
          <p:cNvPr id="40" name="직사각형 39"/>
          <p:cNvSpPr/>
          <p:nvPr/>
        </p:nvSpPr>
        <p:spPr>
          <a:xfrm>
            <a:off x="5204404" y="904398"/>
            <a:ext cx="17291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dirty="0" err="1">
                <a:solidFill>
                  <a:srgbClr val="7030A0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자기이방성</a:t>
            </a:r>
            <a:r>
              <a:rPr lang="ko-KR" altLang="en-US" dirty="0">
                <a:solidFill>
                  <a:srgbClr val="7030A0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 연구</a:t>
            </a:r>
            <a:endParaRPr lang="en-US" altLang="ko-KR" dirty="0">
              <a:solidFill>
                <a:srgbClr val="7030A0"/>
              </a:solidFill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pic>
        <p:nvPicPr>
          <p:cNvPr id="45" name="Picture 5" descr="C:\Documents and Settings\Forever\바탕 화면\PE.600.10(old target).jpg"/>
          <p:cNvPicPr>
            <a:picLocks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5525" y="4983075"/>
            <a:ext cx="2256679" cy="1847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직사각형 45"/>
          <p:cNvSpPr/>
          <p:nvPr/>
        </p:nvSpPr>
        <p:spPr>
          <a:xfrm>
            <a:off x="6251266" y="4729940"/>
            <a:ext cx="13965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dirty="0" err="1">
                <a:solidFill>
                  <a:srgbClr val="7030A0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강유전성</a:t>
            </a:r>
            <a:endParaRPr lang="en-US" altLang="ko-KR" dirty="0">
              <a:solidFill>
                <a:srgbClr val="7030A0"/>
              </a:solidFill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pic>
        <p:nvPicPr>
          <p:cNvPr id="41" name="그림 40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639360" y="1663227"/>
            <a:ext cx="2350738" cy="1590618"/>
          </a:xfrm>
          <a:prstGeom prst="rect">
            <a:avLst/>
          </a:prstGeom>
        </p:spPr>
      </p:pic>
      <p:pic>
        <p:nvPicPr>
          <p:cNvPr id="42" name="그림 41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732742" y="484281"/>
            <a:ext cx="2364591" cy="1199754"/>
          </a:xfrm>
          <a:prstGeom prst="rect">
            <a:avLst/>
          </a:prstGeom>
        </p:spPr>
      </p:pic>
      <p:sp>
        <p:nvSpPr>
          <p:cNvPr id="38" name="직사각형 37"/>
          <p:cNvSpPr/>
          <p:nvPr/>
        </p:nvSpPr>
        <p:spPr>
          <a:xfrm>
            <a:off x="4905197" y="1381688"/>
            <a:ext cx="7489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R(T)</a:t>
            </a:r>
            <a:endParaRPr lang="ko-KR" altLang="en-US" sz="2400" i="1" dirty="0">
              <a:solidFill>
                <a:srgbClr val="C000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39" name="직사각형 38"/>
          <p:cNvSpPr/>
          <p:nvPr/>
        </p:nvSpPr>
        <p:spPr>
          <a:xfrm>
            <a:off x="7139848" y="1842662"/>
            <a:ext cx="8691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M(H)</a:t>
            </a:r>
            <a:endParaRPr lang="ko-KR" altLang="en-US" sz="2400" i="1" dirty="0">
              <a:solidFill>
                <a:srgbClr val="C000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43" name="직사각형 42"/>
          <p:cNvSpPr/>
          <p:nvPr/>
        </p:nvSpPr>
        <p:spPr>
          <a:xfrm>
            <a:off x="6815525" y="596160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TEM</a:t>
            </a:r>
            <a:endParaRPr lang="ko-KR" altLang="en-US" sz="2400" i="1" dirty="0">
              <a:solidFill>
                <a:srgbClr val="C000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44" name="직사각형 43"/>
          <p:cNvSpPr/>
          <p:nvPr/>
        </p:nvSpPr>
        <p:spPr>
          <a:xfrm>
            <a:off x="1952142" y="3313366"/>
            <a:ext cx="10567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MOKE</a:t>
            </a:r>
            <a:endParaRPr lang="ko-KR" altLang="en-US" sz="2400" i="1" dirty="0">
              <a:solidFill>
                <a:srgbClr val="C000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47" name="직사각형 46"/>
          <p:cNvSpPr/>
          <p:nvPr/>
        </p:nvSpPr>
        <p:spPr>
          <a:xfrm>
            <a:off x="1472748" y="4727049"/>
            <a:ext cx="6799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I(V)</a:t>
            </a:r>
            <a:endParaRPr lang="ko-KR" altLang="en-US" sz="2400" i="1" dirty="0">
              <a:solidFill>
                <a:srgbClr val="C000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48" name="직사각형 47"/>
          <p:cNvSpPr/>
          <p:nvPr/>
        </p:nvSpPr>
        <p:spPr>
          <a:xfrm>
            <a:off x="7684203" y="4801911"/>
            <a:ext cx="7649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P(E)</a:t>
            </a:r>
            <a:endParaRPr lang="ko-KR" altLang="en-US" sz="2400" i="1" dirty="0">
              <a:solidFill>
                <a:srgbClr val="C000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grpSp>
        <p:nvGrpSpPr>
          <p:cNvPr id="2" name="그룹 1"/>
          <p:cNvGrpSpPr/>
          <p:nvPr/>
        </p:nvGrpSpPr>
        <p:grpSpPr>
          <a:xfrm>
            <a:off x="129333" y="1165233"/>
            <a:ext cx="3681632" cy="1908019"/>
            <a:chOff x="2837725" y="1195404"/>
            <a:chExt cx="3681632" cy="1908019"/>
          </a:xfrm>
        </p:grpSpPr>
        <p:pic>
          <p:nvPicPr>
            <p:cNvPr id="50" name="Picture 18"/>
            <p:cNvPicPr/>
            <p:nvPr/>
          </p:nvPicPr>
          <p:blipFill>
            <a:blip r:embed="rId17"/>
            <a:stretch>
              <a:fillRect/>
            </a:stretch>
          </p:blipFill>
          <p:spPr>
            <a:xfrm>
              <a:off x="2837725" y="1560379"/>
              <a:ext cx="1673229" cy="1447469"/>
            </a:xfrm>
            <a:prstGeom prst="rect">
              <a:avLst/>
            </a:prstGeom>
          </p:spPr>
        </p:pic>
        <p:pic>
          <p:nvPicPr>
            <p:cNvPr id="51" name="그림 50"/>
            <p:cNvPicPr/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10954" y="1485500"/>
              <a:ext cx="2008403" cy="1617923"/>
            </a:xfrm>
            <a:prstGeom prst="rect">
              <a:avLst/>
            </a:prstGeom>
          </p:spPr>
        </p:pic>
        <p:sp>
          <p:nvSpPr>
            <p:cNvPr id="52" name="직사각형 51"/>
            <p:cNvSpPr/>
            <p:nvPr/>
          </p:nvSpPr>
          <p:spPr>
            <a:xfrm>
              <a:off x="3087091" y="1220969"/>
              <a:ext cx="81624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sz="2400" i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ea typeface="+mj-ea"/>
                  <a:cs typeface="Times New Roman" panose="02020603050405020304" pitchFamily="18" charset="0"/>
                </a:rPr>
                <a:t>AFM</a:t>
              </a:r>
              <a:endParaRPr lang="ko-KR" altLang="en-US" sz="2400" i="1" dirty="0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endParaRPr>
            </a:p>
          </p:txBody>
        </p:sp>
        <p:sp>
          <p:nvSpPr>
            <p:cNvPr id="53" name="직사각형 52"/>
            <p:cNvSpPr/>
            <p:nvPr/>
          </p:nvSpPr>
          <p:spPr>
            <a:xfrm>
              <a:off x="4564806" y="1195404"/>
              <a:ext cx="782587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sz="2400" i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ea typeface="+mj-ea"/>
                  <a:cs typeface="Times New Roman" panose="02020603050405020304" pitchFamily="18" charset="0"/>
                </a:rPr>
                <a:t>XRD</a:t>
              </a:r>
              <a:endParaRPr lang="ko-KR" altLang="en-US" sz="2400" i="1" dirty="0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endParaRPr>
            </a:p>
          </p:txBody>
        </p:sp>
      </p:grpSp>
      <p:sp>
        <p:nvSpPr>
          <p:cNvPr id="33" name="직사각형 32">
            <a:extLst>
              <a:ext uri="{FF2B5EF4-FFF2-40B4-BE49-F238E27FC236}">
                <a16:creationId xmlns:a16="http://schemas.microsoft.com/office/drawing/2014/main" id="{62AD8AEE-1353-4546-8F0F-80195F3C2D58}"/>
              </a:ext>
            </a:extLst>
          </p:cNvPr>
          <p:cNvSpPr/>
          <p:nvPr/>
        </p:nvSpPr>
        <p:spPr>
          <a:xfrm>
            <a:off x="-32961" y="4895203"/>
            <a:ext cx="182037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1600" dirty="0">
                <a:solidFill>
                  <a:srgbClr val="7030A0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금속</a:t>
            </a:r>
            <a:r>
              <a:rPr lang="en-US" altLang="ko-KR" sz="1600" dirty="0">
                <a:solidFill>
                  <a:srgbClr val="7030A0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/</a:t>
            </a:r>
            <a:r>
              <a:rPr lang="ko-KR" altLang="en-US" sz="1600" dirty="0">
                <a:solidFill>
                  <a:srgbClr val="7030A0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반도체</a:t>
            </a:r>
            <a:r>
              <a:rPr lang="en-US" altLang="ko-KR" sz="1600" dirty="0">
                <a:solidFill>
                  <a:srgbClr val="7030A0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, </a:t>
            </a:r>
            <a:r>
              <a:rPr lang="ko-KR" altLang="en-US" sz="1600" dirty="0">
                <a:solidFill>
                  <a:srgbClr val="7030A0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금속</a:t>
            </a:r>
            <a:r>
              <a:rPr lang="en-US" altLang="ko-KR" sz="1600" dirty="0">
                <a:solidFill>
                  <a:srgbClr val="7030A0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/</a:t>
            </a:r>
            <a:r>
              <a:rPr lang="ko-KR" altLang="en-US" sz="1600" dirty="0">
                <a:solidFill>
                  <a:srgbClr val="7030A0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부도체</a:t>
            </a:r>
            <a:r>
              <a:rPr lang="en-US" altLang="ko-KR" sz="1600" dirty="0">
                <a:solidFill>
                  <a:srgbClr val="7030A0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/</a:t>
            </a:r>
            <a:r>
              <a:rPr lang="ko-KR" altLang="en-US" sz="1600" dirty="0" err="1">
                <a:solidFill>
                  <a:srgbClr val="7030A0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반체</a:t>
            </a:r>
            <a:r>
              <a:rPr lang="ko-KR" altLang="en-US" sz="1600" dirty="0">
                <a:solidFill>
                  <a:srgbClr val="7030A0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 접합 </a:t>
            </a:r>
            <a:r>
              <a:rPr lang="ko-KR" altLang="en-US" sz="1600" dirty="0" err="1">
                <a:solidFill>
                  <a:srgbClr val="7030A0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쇼트키</a:t>
            </a:r>
            <a:r>
              <a:rPr lang="ko-KR" altLang="en-US" sz="1600" dirty="0">
                <a:solidFill>
                  <a:srgbClr val="7030A0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 다이오드</a:t>
            </a:r>
            <a:r>
              <a:rPr lang="en-US" altLang="ko-KR" sz="1600" dirty="0">
                <a:solidFill>
                  <a:srgbClr val="7030A0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 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AA7103E-5F3C-418B-826A-8998E97C1CF4}"/>
              </a:ext>
            </a:extLst>
          </p:cNvPr>
          <p:cNvSpPr txBox="1"/>
          <p:nvPr/>
        </p:nvSpPr>
        <p:spPr>
          <a:xfrm>
            <a:off x="3086687" y="255177"/>
            <a:ext cx="24176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그래픽M" panose="02030600000101010101" pitchFamily="18" charset="-127"/>
                <a:ea typeface="HY그래픽M" panose="02030600000101010101" pitchFamily="18" charset="-127"/>
              </a:rPr>
              <a:t>연구결과 예시</a:t>
            </a:r>
          </a:p>
        </p:txBody>
      </p:sp>
    </p:spTree>
    <p:extLst>
      <p:ext uri="{BB962C8B-B14F-4D97-AF65-F5344CB8AC3E}">
        <p14:creationId xmlns:p14="http://schemas.microsoft.com/office/powerpoint/2010/main" val="38811358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32000">
              <a:schemeClr val="accent3">
                <a:lumMod val="20000"/>
                <a:lumOff val="80000"/>
              </a:schemeClr>
            </a:gs>
            <a:gs pos="83000">
              <a:srgbClr val="DFFAD2"/>
            </a:gs>
            <a:gs pos="100000">
              <a:schemeClr val="accent3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7856" y="20349"/>
            <a:ext cx="1296144" cy="346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5" y="0"/>
            <a:ext cx="1096598" cy="236691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1187624" y="605147"/>
            <a:ext cx="62488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400" b="1" dirty="0">
                <a:solidFill>
                  <a:schemeClr val="accent6">
                    <a:lumMod val="50000"/>
                  </a:schemeClr>
                </a:solidFill>
                <a:latin typeface="HY그래픽M" panose="02030600000101010101" pitchFamily="18" charset="-127"/>
                <a:ea typeface="HY그래픽M" panose="02030600000101010101" pitchFamily="18" charset="-127"/>
              </a:rPr>
              <a:t>홈페이지  http://webbuild.knu.ac.kr/~jhdho</a:t>
            </a: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C1B8F972-09D3-41CE-993E-8D7875B3E9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458" y="1329532"/>
            <a:ext cx="8698943" cy="508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9622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1648</TotalTime>
  <Words>324</Words>
  <Application>Microsoft Office PowerPoint</Application>
  <PresentationFormat>화면 슬라이드 쇼(4:3)</PresentationFormat>
  <Paragraphs>87</Paragraphs>
  <Slides>6</Slides>
  <Notes>3</Notes>
  <HiddenSlides>0</HiddenSlides>
  <MMClips>0</MMClips>
  <ScaleCrop>false</ScaleCrop>
  <HeadingPairs>
    <vt:vector size="8" baseType="variant">
      <vt:variant>
        <vt:lpstr>사용한 글꼴</vt:lpstr>
      </vt:variant>
      <vt:variant>
        <vt:i4>9</vt:i4>
      </vt:variant>
      <vt:variant>
        <vt:lpstr>테마</vt:lpstr>
      </vt:variant>
      <vt:variant>
        <vt:i4>1</vt:i4>
      </vt:variant>
      <vt:variant>
        <vt:lpstr>포함된 OLE 서버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17" baseType="lpstr">
      <vt:lpstr>Arial Unicode MS</vt:lpstr>
      <vt:lpstr>HY그래픽M</vt:lpstr>
      <vt:lpstr>돋움</vt:lpstr>
      <vt:lpstr>맑은 고딕</vt:lpstr>
      <vt:lpstr>휴먼옛체</vt:lpstr>
      <vt:lpstr>Arial</vt:lpstr>
      <vt:lpstr>Monotype Corsiva</vt:lpstr>
      <vt:lpstr>Symbol</vt:lpstr>
      <vt:lpstr>Times New Roman</vt:lpstr>
      <vt:lpstr>Office 테마</vt:lpstr>
      <vt:lpstr>Graph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경북대학교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도중회</dc:creator>
  <cp:lastModifiedBy>도중회</cp:lastModifiedBy>
  <cp:revision>171</cp:revision>
  <dcterms:created xsi:type="dcterms:W3CDTF">2010-09-03T05:03:29Z</dcterms:created>
  <dcterms:modified xsi:type="dcterms:W3CDTF">2020-11-13T07:07:37Z</dcterms:modified>
</cp:coreProperties>
</file>