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61" r:id="rId2"/>
    <p:sldId id="275" r:id="rId3"/>
    <p:sldId id="278" r:id="rId4"/>
    <p:sldId id="277" r:id="rId5"/>
    <p:sldId id="264" r:id="rId6"/>
  </p:sldIdLst>
  <p:sldSz cx="9906000" cy="6858000" type="A4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표지" id="{3AC3665F-CBE1-41AD-BF95-8CCDDA45E7FC}">
          <p14:sldIdLst>
            <p14:sldId id="261"/>
          </p14:sldIdLst>
        </p14:section>
        <p14:section name="본문" id="{7641614A-A4E0-4E7A-AEB5-EF7BD41FC87A}">
          <p14:sldIdLst>
            <p14:sldId id="275"/>
            <p14:sldId id="278"/>
            <p14:sldId id="277"/>
            <p14:sldId id="264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F6"/>
    <a:srgbClr val="A1A2A1"/>
    <a:srgbClr val="DA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>
        <p:scale>
          <a:sx n="75" d="100"/>
          <a:sy n="75" d="100"/>
        </p:scale>
        <p:origin x="-270" y="-77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57880-7336-4F60-AE5F-993F40693BED}" type="datetimeFigureOut">
              <a:rPr lang="ko-KR" altLang="en-US" smtClean="0"/>
              <a:t>2020-11-18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7D607-60A4-49D4-9474-0F58ACB4EF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861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7EB1-363A-4053-8E95-D89DA59A90CF}" type="datetimeFigureOut">
              <a:rPr lang="ko-KR" altLang="en-US" smtClean="0"/>
              <a:t>2020-11-18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849313"/>
            <a:ext cx="3313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8B27B-7630-4BB3-B4F8-FEFF58F4EC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382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901D-DB1A-4B88-AE70-532ADDB42E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094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901D-DB1A-4B88-AE70-532ADDB42E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1348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901D-DB1A-4B88-AE70-532ADDB42E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323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8373" y="6532133"/>
            <a:ext cx="2228850" cy="365125"/>
          </a:xfrm>
        </p:spPr>
        <p:txBody>
          <a:bodyPr/>
          <a:lstStyle/>
          <a:p>
            <a:fld id="{6E21901D-DB1A-4B88-AE70-532ADDB42EFF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5E733041-C2EF-4484-85B7-E7A8B1B9A994}"/>
              </a:ext>
            </a:extLst>
          </p:cNvPr>
          <p:cNvSpPr/>
          <p:nvPr userDrawn="1"/>
        </p:nvSpPr>
        <p:spPr>
          <a:xfrm flipV="1">
            <a:off x="0" y="543191"/>
            <a:ext cx="9906000" cy="45719"/>
          </a:xfrm>
          <a:prstGeom prst="rect">
            <a:avLst/>
          </a:prstGeom>
          <a:gradFill flip="none" rotWithShape="1">
            <a:gsLst>
              <a:gs pos="96000">
                <a:srgbClr val="8097FB"/>
              </a:gs>
              <a:gs pos="0">
                <a:srgbClr val="C0CBFD"/>
              </a:gs>
              <a:gs pos="100000">
                <a:schemeClr val="bg1"/>
              </a:gs>
              <a:gs pos="30000">
                <a:srgbClr val="4063F9"/>
              </a:gs>
              <a:gs pos="2000">
                <a:srgbClr val="002FF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B5B07D98-8D2B-4FB8-81DA-74E7FD082CDC}"/>
              </a:ext>
            </a:extLst>
          </p:cNvPr>
          <p:cNvSpPr/>
          <p:nvPr userDrawn="1"/>
        </p:nvSpPr>
        <p:spPr>
          <a:xfrm flipV="1">
            <a:off x="0" y="6532134"/>
            <a:ext cx="9906000" cy="45719"/>
          </a:xfrm>
          <a:prstGeom prst="rect">
            <a:avLst/>
          </a:prstGeom>
          <a:gradFill flip="none" rotWithShape="1">
            <a:gsLst>
              <a:gs pos="96000">
                <a:srgbClr val="8097FB"/>
              </a:gs>
              <a:gs pos="0">
                <a:srgbClr val="C0CBFD"/>
              </a:gs>
              <a:gs pos="100000">
                <a:schemeClr val="bg1"/>
              </a:gs>
              <a:gs pos="30000">
                <a:srgbClr val="4063F9"/>
              </a:gs>
              <a:gs pos="2000">
                <a:srgbClr val="002FF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9">
            <a:extLst>
              <a:ext uri="{FF2B5EF4-FFF2-40B4-BE49-F238E27FC236}">
                <a16:creationId xmlns="" xmlns:a16="http://schemas.microsoft.com/office/drawing/2014/main" id="{F69DBC32-B78C-4A56-90A8-0712033EF0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75" y="2344"/>
            <a:ext cx="8711052" cy="586565"/>
          </a:xfrm>
          <a:noFill/>
        </p:spPr>
        <p:txBody>
          <a:bodyPr wrap="square" rtlCol="0">
            <a:noAutofit/>
          </a:bodyPr>
          <a:lstStyle>
            <a:lvl1pPr>
              <a:defRPr lang="ko-KR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defTabSz="457200" latinLnBrk="0"/>
            <a:r>
              <a:rPr lang="en-US" altLang="ko-KR" dirty="0"/>
              <a:t>Subtitle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A47E2B0D-C0C5-4086-9359-34D8D587FA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1" y="6577853"/>
            <a:ext cx="279262" cy="27926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1C538AED-16D8-405A-8A6B-A6224243C4E2}"/>
              </a:ext>
            </a:extLst>
          </p:cNvPr>
          <p:cNvSpPr/>
          <p:nvPr userDrawn="1"/>
        </p:nvSpPr>
        <p:spPr>
          <a:xfrm>
            <a:off x="274707" y="6526768"/>
            <a:ext cx="1222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>
                <a:solidFill>
                  <a:srgbClr val="A1A2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QCMP lab</a:t>
            </a:r>
            <a:endParaRPr lang="ko-KR" altLang="en-US" dirty="0">
              <a:solidFill>
                <a:srgbClr val="A1A2A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03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901D-DB1A-4B88-AE70-532ADDB42E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179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901D-DB1A-4B88-AE70-532ADDB42E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32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901D-DB1A-4B88-AE70-532ADDB42E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2886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901D-DB1A-4B88-AE70-532ADDB42E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836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901D-DB1A-4B88-AE70-532ADDB42E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186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901D-DB1A-4B88-AE70-532ADDB42E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026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901D-DB1A-4B88-AE70-532ADDB42E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554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1901D-DB1A-4B88-AE70-532ADDB42E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767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2013DCC-9EC6-414C-B217-6619143E4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419448"/>
            <a:ext cx="8420100" cy="2461339"/>
          </a:xfrm>
        </p:spPr>
        <p:txBody>
          <a:bodyPr>
            <a:normAutofit/>
          </a:bodyPr>
          <a:lstStyle/>
          <a:p>
            <a:r>
              <a:rPr lang="ko-KR" altLang="en-US" sz="4800" b="1" dirty="0"/>
              <a:t>양자 극한 물성 연구실</a:t>
            </a:r>
            <a:endParaRPr lang="ko-KR" altLang="en-US" sz="2000" b="1" dirty="0"/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FDE44E41-21AC-478A-AEB1-616AFA1BD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199366"/>
            <a:ext cx="7429500" cy="1655762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Quantum Condensed Matter Physics Lab</a:t>
            </a:r>
          </a:p>
          <a:p>
            <a:r>
              <a:rPr lang="en-US" altLang="ko-KR" sz="2000" dirty="0"/>
              <a:t>in Extreme Conditions</a:t>
            </a:r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ko-KR" alt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8F37A6-99F7-4308-A3B9-F34A1AEE284D}"/>
              </a:ext>
            </a:extLst>
          </p:cNvPr>
          <p:cNvSpPr txBox="1"/>
          <p:nvPr/>
        </p:nvSpPr>
        <p:spPr>
          <a:xfrm>
            <a:off x="1238249" y="5081415"/>
            <a:ext cx="742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i="1" dirty="0">
                <a:solidFill>
                  <a:schemeClr val="bg2">
                    <a:lumMod val="50000"/>
                  </a:schemeClr>
                </a:solidFill>
              </a:rPr>
              <a:t>2020.</a:t>
            </a:r>
            <a:r>
              <a:rPr lang="ko-KR" altLang="en-US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ko-KR" i="1" dirty="0">
                <a:solidFill>
                  <a:schemeClr val="bg2">
                    <a:lumMod val="50000"/>
                  </a:schemeClr>
                </a:solidFill>
              </a:rPr>
              <a:t>11.</a:t>
            </a:r>
            <a:r>
              <a:rPr lang="ko-KR" altLang="en-US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ko-KR" i="1" dirty="0">
                <a:solidFill>
                  <a:schemeClr val="bg2">
                    <a:lumMod val="50000"/>
                  </a:schemeClr>
                </a:solidFill>
              </a:rPr>
              <a:t>18</a:t>
            </a:r>
            <a:r>
              <a:rPr lang="ko-KR" altLang="en-US" i="1" dirty="0">
                <a:solidFill>
                  <a:schemeClr val="bg2">
                    <a:lumMod val="50000"/>
                  </a:schemeClr>
                </a:solidFill>
              </a:rPr>
              <a:t> 경북대학교 물리학과 대학원 설명회 </a:t>
            </a:r>
            <a:r>
              <a:rPr lang="en-US" altLang="ko-KR" i="1" dirty="0">
                <a:solidFill>
                  <a:schemeClr val="bg2">
                    <a:lumMod val="50000"/>
                  </a:schemeClr>
                </a:solidFill>
              </a:rPr>
              <a:t>&amp; </a:t>
            </a:r>
            <a:r>
              <a:rPr lang="ko-KR" altLang="en-US" i="1" dirty="0">
                <a:solidFill>
                  <a:schemeClr val="bg2">
                    <a:lumMod val="50000"/>
                  </a:schemeClr>
                </a:solidFill>
              </a:rPr>
              <a:t>연구실 소개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364CA7B5-28A6-40AB-B30B-584D0FCAE3A6}"/>
              </a:ext>
            </a:extLst>
          </p:cNvPr>
          <p:cNvSpPr/>
          <p:nvPr/>
        </p:nvSpPr>
        <p:spPr>
          <a:xfrm flipV="1">
            <a:off x="2252999" y="2953135"/>
            <a:ext cx="5400000" cy="45719"/>
          </a:xfrm>
          <a:prstGeom prst="rect">
            <a:avLst/>
          </a:prstGeom>
          <a:gradFill flip="none" rotWithShape="1">
            <a:gsLst>
              <a:gs pos="90000">
                <a:srgbClr val="002FF6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">
                <a:srgbClr val="002FF6"/>
              </a:gs>
              <a:gs pos="50000">
                <a:srgbClr val="002FF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6944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>
            <a:extLst>
              <a:ext uri="{FF2B5EF4-FFF2-40B4-BE49-F238E27FC236}">
                <a16:creationId xmlns="" xmlns:a16="http://schemas.microsoft.com/office/drawing/2014/main" id="{7EBB7C16-1907-474D-A0CE-B9158B30BD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21" r="28073"/>
          <a:stretch/>
        </p:blipFill>
        <p:spPr>
          <a:xfrm rot="5400000">
            <a:off x="1058147" y="266090"/>
            <a:ext cx="3196208" cy="45934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제목 1">
            <a:extLst>
              <a:ext uri="{FF2B5EF4-FFF2-40B4-BE49-F238E27FC236}">
                <a16:creationId xmlns="" xmlns:a16="http://schemas.microsoft.com/office/drawing/2014/main" id="{C0CD845D-AA57-438F-955F-9F9AF3D8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연구 소개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="" xmlns:a16="http://schemas.microsoft.com/office/drawing/2014/main" id="{BAD8B61D-5E2E-4FA6-879F-D750478F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901D-DB1A-4B88-AE70-532ADDB42EFF}" type="slidenum">
              <a:rPr lang="ko-KR" altLang="en-US" smtClean="0"/>
              <a:t>2</a:t>
            </a:fld>
            <a:endParaRPr lang="ko-KR" altLang="en-US" dirty="0"/>
          </a:p>
        </p:txBody>
      </p:sp>
      <p:pic>
        <p:nvPicPr>
          <p:cNvPr id="1026" name="Picture 2" descr="https://www.thinksrs.com/images/instr/sr810830/SR830_FP_Wide1.jpg">
            <a:extLst>
              <a:ext uri="{FF2B5EF4-FFF2-40B4-BE49-F238E27FC236}">
                <a16:creationId xmlns="" xmlns:a16="http://schemas.microsoft.com/office/drawing/2014/main" id="{B59D9E3D-830B-4996-AF95-D259E544B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881" y="830511"/>
            <a:ext cx="4406342" cy="445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C0FA0828-6856-45F4-A863-22E3C8B89B51}"/>
              </a:ext>
            </a:extLst>
          </p:cNvPr>
          <p:cNvSpPr txBox="1"/>
          <p:nvPr/>
        </p:nvSpPr>
        <p:spPr>
          <a:xfrm rot="558864">
            <a:off x="5727554" y="1436552"/>
            <a:ext cx="39344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</a:rPr>
              <a:t>Image from Stanford Research System </a:t>
            </a:r>
            <a:endParaRPr lang="ko-KR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9293AEC-A095-49E0-8D61-71966A5FE266}"/>
              </a:ext>
            </a:extLst>
          </p:cNvPr>
          <p:cNvSpPr txBox="1"/>
          <p:nvPr/>
        </p:nvSpPr>
        <p:spPr>
          <a:xfrm>
            <a:off x="3210789" y="4068988"/>
            <a:ext cx="3821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 </a:t>
            </a:r>
            <a:r>
              <a:rPr lang="ko-KR" altLang="en-US" sz="32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저항 측정 </a:t>
            </a:r>
            <a:r>
              <a:rPr lang="en-US" altLang="ko-KR" sz="32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endParaRPr lang="ko-KR" altLang="en-US" sz="32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CE3DCFC1-9A30-4F05-A007-A3FB1F0D859B}"/>
              </a:ext>
            </a:extLst>
          </p:cNvPr>
          <p:cNvSpPr txBox="1"/>
          <p:nvPr/>
        </p:nvSpPr>
        <p:spPr>
          <a:xfrm>
            <a:off x="3935875" y="4639698"/>
            <a:ext cx="57213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시료의 저항을 직접 측정</a:t>
            </a:r>
            <a:endParaRPr lang="en-US" altLang="ko-KR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105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소자의 저항을 측정하여                시료의 자성을 간접 측정</a:t>
            </a:r>
            <a:endParaRPr lang="en-US" altLang="ko-KR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5724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>
            <a:extLst>
              <a:ext uri="{FF2B5EF4-FFF2-40B4-BE49-F238E27FC236}">
                <a16:creationId xmlns="" xmlns:a16="http://schemas.microsoft.com/office/drawing/2014/main" id="{D103AB47-C491-4BC7-8D0D-67D3FC349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005" y="4058645"/>
            <a:ext cx="2928465" cy="139174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7F1DE07E-5641-4D4F-A70C-BF3AD5D32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169" y="5121041"/>
            <a:ext cx="1747296" cy="136182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6ABE13C0-D00A-4FD3-A5BE-A102F314C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68" y="1194162"/>
            <a:ext cx="3451382" cy="2008782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="" xmlns:a16="http://schemas.microsoft.com/office/drawing/2014/main" id="{C0CD845D-AA57-438F-955F-9F9AF3D8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연구 소개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="" xmlns:a16="http://schemas.microsoft.com/office/drawing/2014/main" id="{28DE1926-2BA8-4715-8C4E-AA886BCF2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901D-DB1A-4B88-AE70-532ADDB42EFF}" type="slidenum">
              <a:rPr lang="ko-KR" altLang="en-US" smtClean="0"/>
              <a:t>3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9933F5A3-1CE0-4D5E-8B65-A429A98BF0D0}"/>
              </a:ext>
            </a:extLst>
          </p:cNvPr>
          <p:cNvSpPr/>
          <p:nvPr/>
        </p:nvSpPr>
        <p:spPr>
          <a:xfrm>
            <a:off x="36000" y="612000"/>
            <a:ext cx="6480000" cy="36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시료의 저항을 직접 측정</a:t>
            </a:r>
            <a:endParaRPr lang="en-US" altLang="ko-KR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A2EF16A-9298-4954-9972-50C9F0FDA902}"/>
              </a:ext>
            </a:extLst>
          </p:cNvPr>
          <p:cNvSpPr txBox="1"/>
          <p:nvPr/>
        </p:nvSpPr>
        <p:spPr>
          <a:xfrm>
            <a:off x="384227" y="3398202"/>
            <a:ext cx="3837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i="1" dirty="0"/>
              <a:t>외부 환경 변화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169937D2-496E-449F-A8CA-03CDB0D0E5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07" b="61674"/>
          <a:stretch/>
        </p:blipFill>
        <p:spPr>
          <a:xfrm>
            <a:off x="5997046" y="5457746"/>
            <a:ext cx="1450847" cy="841325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="" xmlns:a16="http://schemas.microsoft.com/office/drawing/2014/main" id="{40333632-35F0-4187-878D-05D419B38287}"/>
              </a:ext>
            </a:extLst>
          </p:cNvPr>
          <p:cNvSpPr/>
          <p:nvPr/>
        </p:nvSpPr>
        <p:spPr>
          <a:xfrm>
            <a:off x="1225158" y="972000"/>
            <a:ext cx="270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i="1" dirty="0" smtClean="0"/>
              <a:t>Magnetoresistance/Hall resistance</a:t>
            </a:r>
            <a:endParaRPr lang="en-US" altLang="ko-KR" sz="1400" i="1" dirty="0"/>
          </a:p>
        </p:txBody>
      </p:sp>
      <p:grpSp>
        <p:nvGrpSpPr>
          <p:cNvPr id="125" name="그룹 124">
            <a:extLst>
              <a:ext uri="{FF2B5EF4-FFF2-40B4-BE49-F238E27FC236}">
                <a16:creationId xmlns="" xmlns:a16="http://schemas.microsoft.com/office/drawing/2014/main" id="{C3E940DA-6FB6-4CBC-8234-867852567D26}"/>
              </a:ext>
            </a:extLst>
          </p:cNvPr>
          <p:cNvGrpSpPr/>
          <p:nvPr/>
        </p:nvGrpSpPr>
        <p:grpSpPr>
          <a:xfrm>
            <a:off x="589729" y="4119983"/>
            <a:ext cx="981349" cy="1448012"/>
            <a:chOff x="1042378" y="4226047"/>
            <a:chExt cx="981349" cy="1448012"/>
          </a:xfrm>
        </p:grpSpPr>
        <p:sp>
          <p:nvSpPr>
            <p:cNvPr id="51" name="자유형: 도형 50">
              <a:extLst>
                <a:ext uri="{FF2B5EF4-FFF2-40B4-BE49-F238E27FC236}">
                  <a16:creationId xmlns="" xmlns:a16="http://schemas.microsoft.com/office/drawing/2014/main" id="{674781CE-E088-479A-8241-482328D4023B}"/>
                </a:ext>
              </a:extLst>
            </p:cNvPr>
            <p:cNvSpPr/>
            <p:nvPr/>
          </p:nvSpPr>
          <p:spPr>
            <a:xfrm>
              <a:off x="1042378" y="4231193"/>
              <a:ext cx="439712" cy="1442866"/>
            </a:xfrm>
            <a:custGeom>
              <a:avLst/>
              <a:gdLst>
                <a:gd name="connsiteX0" fmla="*/ 219856 w 439712"/>
                <a:gd name="connsiteY0" fmla="*/ 0 h 1442866"/>
                <a:gd name="connsiteX1" fmla="*/ 345586 w 439712"/>
                <a:gd name="connsiteY1" fmla="*/ 125730 h 1442866"/>
                <a:gd name="connsiteX2" fmla="*/ 345586 w 439712"/>
                <a:gd name="connsiteY2" fmla="*/ 1047503 h 1442866"/>
                <a:gd name="connsiteX3" fmla="*/ 375318 w 439712"/>
                <a:gd name="connsiteY3" fmla="*/ 1067549 h 1442866"/>
                <a:gd name="connsiteX4" fmla="*/ 439712 w 439712"/>
                <a:gd name="connsiteY4" fmla="*/ 1223010 h 1442866"/>
                <a:gd name="connsiteX5" fmla="*/ 219856 w 439712"/>
                <a:gd name="connsiteY5" fmla="*/ 1442866 h 1442866"/>
                <a:gd name="connsiteX6" fmla="*/ 0 w 439712"/>
                <a:gd name="connsiteY6" fmla="*/ 1223010 h 1442866"/>
                <a:gd name="connsiteX7" fmla="*/ 64394 w 439712"/>
                <a:gd name="connsiteY7" fmla="*/ 1067549 h 1442866"/>
                <a:gd name="connsiteX8" fmla="*/ 94126 w 439712"/>
                <a:gd name="connsiteY8" fmla="*/ 1047503 h 1442866"/>
                <a:gd name="connsiteX9" fmla="*/ 94126 w 439712"/>
                <a:gd name="connsiteY9" fmla="*/ 125730 h 1442866"/>
                <a:gd name="connsiteX10" fmla="*/ 219856 w 439712"/>
                <a:gd name="connsiteY10" fmla="*/ 0 h 144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9712" h="1442866">
                  <a:moveTo>
                    <a:pt x="219856" y="0"/>
                  </a:moveTo>
                  <a:cubicBezTo>
                    <a:pt x="289295" y="0"/>
                    <a:pt x="345586" y="56291"/>
                    <a:pt x="345586" y="125730"/>
                  </a:cubicBezTo>
                  <a:lnTo>
                    <a:pt x="345586" y="1047503"/>
                  </a:lnTo>
                  <a:lnTo>
                    <a:pt x="375318" y="1067549"/>
                  </a:lnTo>
                  <a:cubicBezTo>
                    <a:pt x="415104" y="1107335"/>
                    <a:pt x="439712" y="1162299"/>
                    <a:pt x="439712" y="1223010"/>
                  </a:cubicBezTo>
                  <a:cubicBezTo>
                    <a:pt x="439712" y="1344433"/>
                    <a:pt x="341279" y="1442866"/>
                    <a:pt x="219856" y="1442866"/>
                  </a:cubicBezTo>
                  <a:cubicBezTo>
                    <a:pt x="98433" y="1442866"/>
                    <a:pt x="0" y="1344433"/>
                    <a:pt x="0" y="1223010"/>
                  </a:cubicBezTo>
                  <a:cubicBezTo>
                    <a:pt x="0" y="1162299"/>
                    <a:pt x="24608" y="1107335"/>
                    <a:pt x="64394" y="1067549"/>
                  </a:cubicBezTo>
                  <a:lnTo>
                    <a:pt x="94126" y="1047503"/>
                  </a:lnTo>
                  <a:lnTo>
                    <a:pt x="94126" y="125730"/>
                  </a:lnTo>
                  <a:cubicBezTo>
                    <a:pt x="94126" y="56291"/>
                    <a:pt x="150417" y="0"/>
                    <a:pt x="219856" y="0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="" xmlns:a16="http://schemas.microsoft.com/office/drawing/2014/main" id="{B09179B8-0EF1-4074-8571-31B67BA4A7B2}"/>
                </a:ext>
              </a:extLst>
            </p:cNvPr>
            <p:cNvSpPr/>
            <p:nvPr/>
          </p:nvSpPr>
          <p:spPr>
            <a:xfrm>
              <a:off x="1099966" y="4905563"/>
              <a:ext cx="339776" cy="718528"/>
            </a:xfrm>
            <a:custGeom>
              <a:avLst/>
              <a:gdLst>
                <a:gd name="connsiteX0" fmla="*/ 169888 w 339776"/>
                <a:gd name="connsiteY0" fmla="*/ 0 h 718528"/>
                <a:gd name="connsiteX1" fmla="*/ 233096 w 339776"/>
                <a:gd name="connsiteY1" fmla="*/ 63208 h 718528"/>
                <a:gd name="connsiteX2" fmla="*/ 232512 w 339776"/>
                <a:gd name="connsiteY2" fmla="*/ 66102 h 718528"/>
                <a:gd name="connsiteX3" fmla="*/ 233096 w 339776"/>
                <a:gd name="connsiteY3" fmla="*/ 66102 h 718528"/>
                <a:gd name="connsiteX4" fmla="*/ 233096 w 339776"/>
                <a:gd name="connsiteY4" fmla="*/ 391513 h 718528"/>
                <a:gd name="connsiteX5" fmla="*/ 236016 w 339776"/>
                <a:gd name="connsiteY5" fmla="*/ 392103 h 718528"/>
                <a:gd name="connsiteX6" fmla="*/ 339776 w 339776"/>
                <a:gd name="connsiteY6" fmla="*/ 548640 h 718528"/>
                <a:gd name="connsiteX7" fmla="*/ 169888 w 339776"/>
                <a:gd name="connsiteY7" fmla="*/ 718528 h 718528"/>
                <a:gd name="connsiteX8" fmla="*/ 0 w 339776"/>
                <a:gd name="connsiteY8" fmla="*/ 548640 h 718528"/>
                <a:gd name="connsiteX9" fmla="*/ 103760 w 339776"/>
                <a:gd name="connsiteY9" fmla="*/ 392103 h 718528"/>
                <a:gd name="connsiteX10" fmla="*/ 106680 w 339776"/>
                <a:gd name="connsiteY10" fmla="*/ 391513 h 718528"/>
                <a:gd name="connsiteX11" fmla="*/ 106680 w 339776"/>
                <a:gd name="connsiteY11" fmla="*/ 66102 h 718528"/>
                <a:gd name="connsiteX12" fmla="*/ 107264 w 339776"/>
                <a:gd name="connsiteY12" fmla="*/ 66102 h 718528"/>
                <a:gd name="connsiteX13" fmla="*/ 106680 w 339776"/>
                <a:gd name="connsiteY13" fmla="*/ 63208 h 718528"/>
                <a:gd name="connsiteX14" fmla="*/ 169888 w 339776"/>
                <a:gd name="connsiteY14" fmla="*/ 0 h 71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9776" h="718528">
                  <a:moveTo>
                    <a:pt x="169888" y="0"/>
                  </a:moveTo>
                  <a:cubicBezTo>
                    <a:pt x="204797" y="0"/>
                    <a:pt x="233096" y="28299"/>
                    <a:pt x="233096" y="63208"/>
                  </a:cubicBezTo>
                  <a:lnTo>
                    <a:pt x="232512" y="66102"/>
                  </a:lnTo>
                  <a:lnTo>
                    <a:pt x="233096" y="66102"/>
                  </a:lnTo>
                  <a:lnTo>
                    <a:pt x="233096" y="391513"/>
                  </a:lnTo>
                  <a:lnTo>
                    <a:pt x="236016" y="392103"/>
                  </a:lnTo>
                  <a:cubicBezTo>
                    <a:pt x="296992" y="417893"/>
                    <a:pt x="339776" y="478270"/>
                    <a:pt x="339776" y="548640"/>
                  </a:cubicBezTo>
                  <a:cubicBezTo>
                    <a:pt x="339776" y="642467"/>
                    <a:pt x="263715" y="718528"/>
                    <a:pt x="169888" y="718528"/>
                  </a:cubicBezTo>
                  <a:cubicBezTo>
                    <a:pt x="76061" y="718528"/>
                    <a:pt x="0" y="642467"/>
                    <a:pt x="0" y="548640"/>
                  </a:cubicBezTo>
                  <a:cubicBezTo>
                    <a:pt x="0" y="478270"/>
                    <a:pt x="42784" y="417893"/>
                    <a:pt x="103760" y="392103"/>
                  </a:cubicBezTo>
                  <a:lnTo>
                    <a:pt x="106680" y="391513"/>
                  </a:lnTo>
                  <a:lnTo>
                    <a:pt x="106680" y="66102"/>
                  </a:lnTo>
                  <a:lnTo>
                    <a:pt x="107264" y="66102"/>
                  </a:lnTo>
                  <a:lnTo>
                    <a:pt x="106680" y="63208"/>
                  </a:lnTo>
                  <a:cubicBezTo>
                    <a:pt x="106680" y="28299"/>
                    <a:pt x="134979" y="0"/>
                    <a:pt x="169888" y="0"/>
                  </a:cubicBezTo>
                  <a:close/>
                </a:path>
              </a:pathLst>
            </a:custGeom>
            <a:solidFill>
              <a:srgbClr val="002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="" xmlns:a16="http://schemas.microsoft.com/office/drawing/2014/main" id="{52079C15-A507-4078-9A12-68AC46194779}"/>
                </a:ext>
              </a:extLst>
            </p:cNvPr>
            <p:cNvSpPr/>
            <p:nvPr/>
          </p:nvSpPr>
          <p:spPr>
            <a:xfrm>
              <a:off x="1162050" y="4587717"/>
              <a:ext cx="108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직사각형 63">
              <a:extLst>
                <a:ext uri="{FF2B5EF4-FFF2-40B4-BE49-F238E27FC236}">
                  <a16:creationId xmlns="" xmlns:a16="http://schemas.microsoft.com/office/drawing/2014/main" id="{A62D7560-447B-4B70-94B8-0D882A763DC5}"/>
                </a:ext>
              </a:extLst>
            </p:cNvPr>
            <p:cNvSpPr/>
            <p:nvPr/>
          </p:nvSpPr>
          <p:spPr>
            <a:xfrm>
              <a:off x="1162050" y="4716686"/>
              <a:ext cx="108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직사각형 64">
              <a:extLst>
                <a:ext uri="{FF2B5EF4-FFF2-40B4-BE49-F238E27FC236}">
                  <a16:creationId xmlns="" xmlns:a16="http://schemas.microsoft.com/office/drawing/2014/main" id="{C1155AE2-D1DC-4471-A945-4AFA6C62C25C}"/>
                </a:ext>
              </a:extLst>
            </p:cNvPr>
            <p:cNvSpPr/>
            <p:nvPr/>
          </p:nvSpPr>
          <p:spPr>
            <a:xfrm>
              <a:off x="1162050" y="4845655"/>
              <a:ext cx="108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="" xmlns:a16="http://schemas.microsoft.com/office/drawing/2014/main" id="{4A15A4FC-895A-45F8-B91B-7789DEF1D9F1}"/>
                </a:ext>
              </a:extLst>
            </p:cNvPr>
            <p:cNvSpPr/>
            <p:nvPr/>
          </p:nvSpPr>
          <p:spPr>
            <a:xfrm>
              <a:off x="1162050" y="4974624"/>
              <a:ext cx="108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직사각형 66">
              <a:extLst>
                <a:ext uri="{FF2B5EF4-FFF2-40B4-BE49-F238E27FC236}">
                  <a16:creationId xmlns="" xmlns:a16="http://schemas.microsoft.com/office/drawing/2014/main" id="{2DF8E622-6D80-4D65-89F1-A6EAED7086C2}"/>
                </a:ext>
              </a:extLst>
            </p:cNvPr>
            <p:cNvSpPr/>
            <p:nvPr/>
          </p:nvSpPr>
          <p:spPr>
            <a:xfrm>
              <a:off x="1162050" y="5103591"/>
              <a:ext cx="108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="" xmlns:a16="http://schemas.microsoft.com/office/drawing/2014/main" id="{7A453AB0-CFB3-41DE-9F38-1E34D1BFAB48}"/>
                </a:ext>
              </a:extLst>
            </p:cNvPr>
            <p:cNvGrpSpPr/>
            <p:nvPr/>
          </p:nvGrpSpPr>
          <p:grpSpPr>
            <a:xfrm>
              <a:off x="1497088" y="4226047"/>
              <a:ext cx="526639" cy="526639"/>
              <a:chOff x="2076177" y="4686300"/>
              <a:chExt cx="526639" cy="526639"/>
            </a:xfrm>
          </p:grpSpPr>
          <p:cxnSp>
            <p:nvCxnSpPr>
              <p:cNvPr id="18" name="직선 연결선 17">
                <a:extLst>
                  <a:ext uri="{FF2B5EF4-FFF2-40B4-BE49-F238E27FC236}">
                    <a16:creationId xmlns="" xmlns:a16="http://schemas.microsoft.com/office/drawing/2014/main" id="{98EC2606-1C16-4630-9B26-7E67AC031E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39497" y="4686300"/>
                <a:ext cx="0" cy="526639"/>
              </a:xfrm>
              <a:prstGeom prst="line">
                <a:avLst/>
              </a:prstGeom>
              <a:ln w="38100" cap="rnd">
                <a:solidFill>
                  <a:srgbClr val="002FF6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직선 연결선 67">
                <a:extLst>
                  <a:ext uri="{FF2B5EF4-FFF2-40B4-BE49-F238E27FC236}">
                    <a16:creationId xmlns="" xmlns:a16="http://schemas.microsoft.com/office/drawing/2014/main" id="{CA4ECD50-C043-4B4C-B588-122F1DE0B50B}"/>
                  </a:ext>
                </a:extLst>
              </p:cNvPr>
              <p:cNvCxnSpPr>
                <a:cxnSpLocks/>
              </p:cNvCxnSpPr>
              <p:nvPr/>
            </p:nvCxnSpPr>
            <p:spPr>
              <a:xfrm rot="3600000">
                <a:off x="2339497" y="4686300"/>
                <a:ext cx="0" cy="526639"/>
              </a:xfrm>
              <a:prstGeom prst="line">
                <a:avLst/>
              </a:prstGeom>
              <a:ln w="38100" cap="rnd">
                <a:solidFill>
                  <a:srgbClr val="002FF6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직선 연결선 68">
                <a:extLst>
                  <a:ext uri="{FF2B5EF4-FFF2-40B4-BE49-F238E27FC236}">
                    <a16:creationId xmlns="" xmlns:a16="http://schemas.microsoft.com/office/drawing/2014/main" id="{3F4F90A5-720C-4F20-8830-E8386BEB71C6}"/>
                  </a:ext>
                </a:extLst>
              </p:cNvPr>
              <p:cNvCxnSpPr>
                <a:cxnSpLocks/>
              </p:cNvCxnSpPr>
              <p:nvPr/>
            </p:nvCxnSpPr>
            <p:spPr>
              <a:xfrm rot="-3600000">
                <a:off x="2339497" y="4686300"/>
                <a:ext cx="0" cy="526639"/>
              </a:xfrm>
              <a:prstGeom prst="line">
                <a:avLst/>
              </a:prstGeom>
              <a:ln w="38100" cap="rnd">
                <a:solidFill>
                  <a:srgbClr val="002FF6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직선 연결선 74">
                <a:extLst>
                  <a:ext uri="{FF2B5EF4-FFF2-40B4-BE49-F238E27FC236}">
                    <a16:creationId xmlns="" xmlns:a16="http://schemas.microsoft.com/office/drawing/2014/main" id="{08258705-19CC-45EA-9E76-47858876C2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08885" y="5048543"/>
                <a:ext cx="0" cy="76480"/>
              </a:xfrm>
              <a:prstGeom prst="line">
                <a:avLst/>
              </a:prstGeom>
              <a:ln w="38100" cap="rnd">
                <a:solidFill>
                  <a:srgbClr val="002FF6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직선 연결선 77">
                <a:extLst>
                  <a:ext uri="{FF2B5EF4-FFF2-40B4-BE49-F238E27FC236}">
                    <a16:creationId xmlns="" xmlns:a16="http://schemas.microsoft.com/office/drawing/2014/main" id="{549F1B43-6519-4378-9E6F-E3A17C2E77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08885" y="4775909"/>
                <a:ext cx="0" cy="76480"/>
              </a:xfrm>
              <a:prstGeom prst="line">
                <a:avLst/>
              </a:prstGeom>
              <a:ln w="38100" cap="rnd">
                <a:solidFill>
                  <a:srgbClr val="002FF6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직선 연결선 78">
                <a:extLst>
                  <a:ext uri="{FF2B5EF4-FFF2-40B4-BE49-F238E27FC236}">
                    <a16:creationId xmlns="" xmlns:a16="http://schemas.microsoft.com/office/drawing/2014/main" id="{CA105A4F-D5DB-4741-959E-72ADD73801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83130" y="5048543"/>
                <a:ext cx="0" cy="76480"/>
              </a:xfrm>
              <a:prstGeom prst="line">
                <a:avLst/>
              </a:prstGeom>
              <a:ln w="38100" cap="rnd">
                <a:solidFill>
                  <a:srgbClr val="002FF6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직선 연결선 79">
                <a:extLst>
                  <a:ext uri="{FF2B5EF4-FFF2-40B4-BE49-F238E27FC236}">
                    <a16:creationId xmlns="" xmlns:a16="http://schemas.microsoft.com/office/drawing/2014/main" id="{387F999E-F1F1-4B5E-B7B7-0A2F2A18D3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83130" y="4775909"/>
                <a:ext cx="0" cy="76480"/>
              </a:xfrm>
              <a:prstGeom prst="line">
                <a:avLst/>
              </a:prstGeom>
              <a:ln w="38100" cap="rnd">
                <a:solidFill>
                  <a:srgbClr val="002FF6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직선 연결선 80">
                <a:extLst>
                  <a:ext uri="{FF2B5EF4-FFF2-40B4-BE49-F238E27FC236}">
                    <a16:creationId xmlns="" xmlns:a16="http://schemas.microsoft.com/office/drawing/2014/main" id="{2531AD7B-DE95-4ACA-AFC6-C4C3ADFA49B2}"/>
                  </a:ext>
                </a:extLst>
              </p:cNvPr>
              <p:cNvCxnSpPr>
                <a:cxnSpLocks/>
              </p:cNvCxnSpPr>
              <p:nvPr/>
            </p:nvCxnSpPr>
            <p:spPr>
              <a:xfrm rot="7200000">
                <a:off x="2541757" y="4829389"/>
                <a:ext cx="0" cy="76480"/>
              </a:xfrm>
              <a:prstGeom prst="line">
                <a:avLst/>
              </a:prstGeom>
              <a:ln w="38100" cap="rnd">
                <a:solidFill>
                  <a:srgbClr val="002FF6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직선 연결선 81">
                <a:extLst>
                  <a:ext uri="{FF2B5EF4-FFF2-40B4-BE49-F238E27FC236}">
                    <a16:creationId xmlns="" xmlns:a16="http://schemas.microsoft.com/office/drawing/2014/main" id="{560BD585-DC4A-44FA-B8A3-5B08311732C3}"/>
                  </a:ext>
                </a:extLst>
              </p:cNvPr>
              <p:cNvCxnSpPr>
                <a:cxnSpLocks/>
              </p:cNvCxnSpPr>
              <p:nvPr/>
            </p:nvCxnSpPr>
            <p:spPr>
              <a:xfrm rot="7200000">
                <a:off x="2144572" y="4972275"/>
                <a:ext cx="0" cy="76480"/>
              </a:xfrm>
              <a:prstGeom prst="line">
                <a:avLst/>
              </a:prstGeom>
              <a:ln w="38100" cap="rnd">
                <a:solidFill>
                  <a:srgbClr val="002FF6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직선 연결선 82">
                <a:extLst>
                  <a:ext uri="{FF2B5EF4-FFF2-40B4-BE49-F238E27FC236}">
                    <a16:creationId xmlns="" xmlns:a16="http://schemas.microsoft.com/office/drawing/2014/main" id="{5627979D-6E56-480B-9989-768F6C7053CD}"/>
                  </a:ext>
                </a:extLst>
              </p:cNvPr>
              <p:cNvCxnSpPr>
                <a:cxnSpLocks/>
              </p:cNvCxnSpPr>
              <p:nvPr/>
            </p:nvCxnSpPr>
            <p:spPr>
              <a:xfrm rot="3600000">
                <a:off x="2542003" y="4989281"/>
                <a:ext cx="0" cy="76480"/>
              </a:xfrm>
              <a:prstGeom prst="line">
                <a:avLst/>
              </a:prstGeom>
              <a:ln w="38100" cap="rnd">
                <a:solidFill>
                  <a:srgbClr val="002FF6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직선 연결선 83">
                <a:extLst>
                  <a:ext uri="{FF2B5EF4-FFF2-40B4-BE49-F238E27FC236}">
                    <a16:creationId xmlns="" xmlns:a16="http://schemas.microsoft.com/office/drawing/2014/main" id="{AFE7EC3D-B101-4016-9D05-C6ADCF63E8A1}"/>
                  </a:ext>
                </a:extLst>
              </p:cNvPr>
              <p:cNvCxnSpPr>
                <a:cxnSpLocks/>
              </p:cNvCxnSpPr>
              <p:nvPr/>
            </p:nvCxnSpPr>
            <p:spPr>
              <a:xfrm rot="3600000">
                <a:off x="2141460" y="4848509"/>
                <a:ext cx="0" cy="76480"/>
              </a:xfrm>
              <a:prstGeom prst="line">
                <a:avLst/>
              </a:prstGeom>
              <a:ln w="38100" cap="rnd">
                <a:solidFill>
                  <a:srgbClr val="002FF6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직선 연결선 84">
                <a:extLst>
                  <a:ext uri="{FF2B5EF4-FFF2-40B4-BE49-F238E27FC236}">
                    <a16:creationId xmlns="" xmlns:a16="http://schemas.microsoft.com/office/drawing/2014/main" id="{7AE475A3-107F-4E28-A6F0-C8DA9BC9D558}"/>
                  </a:ext>
                </a:extLst>
              </p:cNvPr>
              <p:cNvCxnSpPr>
                <a:cxnSpLocks/>
              </p:cNvCxnSpPr>
              <p:nvPr/>
            </p:nvCxnSpPr>
            <p:spPr>
              <a:xfrm rot="3600000">
                <a:off x="2375242" y="4678920"/>
                <a:ext cx="0" cy="76480"/>
              </a:xfrm>
              <a:prstGeom prst="line">
                <a:avLst/>
              </a:prstGeom>
              <a:ln w="38100" cap="rnd">
                <a:solidFill>
                  <a:srgbClr val="002FF6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직선 연결선 85">
                <a:extLst>
                  <a:ext uri="{FF2B5EF4-FFF2-40B4-BE49-F238E27FC236}">
                    <a16:creationId xmlns="" xmlns:a16="http://schemas.microsoft.com/office/drawing/2014/main" id="{E3171304-C76D-4676-850D-FD1BE825B24D}"/>
                  </a:ext>
                </a:extLst>
              </p:cNvPr>
              <p:cNvCxnSpPr>
                <a:cxnSpLocks/>
              </p:cNvCxnSpPr>
              <p:nvPr/>
            </p:nvCxnSpPr>
            <p:spPr>
              <a:xfrm rot="7200000">
                <a:off x="2303886" y="4675796"/>
                <a:ext cx="0" cy="76480"/>
              </a:xfrm>
              <a:prstGeom prst="line">
                <a:avLst/>
              </a:prstGeom>
              <a:ln w="38100" cap="rnd">
                <a:solidFill>
                  <a:srgbClr val="002FF6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직선 연결선 86">
                <a:extLst>
                  <a:ext uri="{FF2B5EF4-FFF2-40B4-BE49-F238E27FC236}">
                    <a16:creationId xmlns="" xmlns:a16="http://schemas.microsoft.com/office/drawing/2014/main" id="{113899B9-0DA2-47C0-8B45-0C93CF1BCCE3}"/>
                  </a:ext>
                </a:extLst>
              </p:cNvPr>
              <p:cNvCxnSpPr>
                <a:cxnSpLocks/>
              </p:cNvCxnSpPr>
              <p:nvPr/>
            </p:nvCxnSpPr>
            <p:spPr>
              <a:xfrm rot="7200000">
                <a:off x="2373299" y="5142819"/>
                <a:ext cx="0" cy="76480"/>
              </a:xfrm>
              <a:prstGeom prst="line">
                <a:avLst/>
              </a:prstGeom>
              <a:ln w="38100" cap="rnd">
                <a:solidFill>
                  <a:srgbClr val="002FF6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직선 연결선 87">
                <a:extLst>
                  <a:ext uri="{FF2B5EF4-FFF2-40B4-BE49-F238E27FC236}">
                    <a16:creationId xmlns="" xmlns:a16="http://schemas.microsoft.com/office/drawing/2014/main" id="{333DF960-42C6-462C-94F2-22A72CAE0A85}"/>
                  </a:ext>
                </a:extLst>
              </p:cNvPr>
              <p:cNvCxnSpPr>
                <a:cxnSpLocks/>
              </p:cNvCxnSpPr>
              <p:nvPr/>
            </p:nvCxnSpPr>
            <p:spPr>
              <a:xfrm rot="3600000">
                <a:off x="2304865" y="5143001"/>
                <a:ext cx="0" cy="76480"/>
              </a:xfrm>
              <a:prstGeom prst="line">
                <a:avLst/>
              </a:prstGeom>
              <a:ln w="38100" cap="rnd">
                <a:solidFill>
                  <a:srgbClr val="002FF6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3" name="그룹 122">
            <a:extLst>
              <a:ext uri="{FF2B5EF4-FFF2-40B4-BE49-F238E27FC236}">
                <a16:creationId xmlns="" xmlns:a16="http://schemas.microsoft.com/office/drawing/2014/main" id="{7E43EC72-66FB-463A-BD6C-C5EE0374705D}"/>
              </a:ext>
            </a:extLst>
          </p:cNvPr>
          <p:cNvGrpSpPr/>
          <p:nvPr/>
        </p:nvGrpSpPr>
        <p:grpSpPr>
          <a:xfrm>
            <a:off x="1872010" y="4030970"/>
            <a:ext cx="1673725" cy="1442866"/>
            <a:chOff x="2835947" y="4192190"/>
            <a:chExt cx="1673725" cy="1442866"/>
          </a:xfrm>
        </p:grpSpPr>
        <p:sp>
          <p:nvSpPr>
            <p:cNvPr id="33" name="이등변 삼각형 32">
              <a:extLst>
                <a:ext uri="{FF2B5EF4-FFF2-40B4-BE49-F238E27FC236}">
                  <a16:creationId xmlns="" xmlns:a16="http://schemas.microsoft.com/office/drawing/2014/main" id="{BB9DB265-6F68-445C-9488-D4AA6C5C03B0}"/>
                </a:ext>
              </a:extLst>
            </p:cNvPr>
            <p:cNvSpPr/>
            <p:nvPr/>
          </p:nvSpPr>
          <p:spPr>
            <a:xfrm>
              <a:off x="2835947" y="4192190"/>
              <a:ext cx="1673725" cy="1442866"/>
            </a:xfrm>
            <a:prstGeom prst="triangle">
              <a:avLst/>
            </a:prstGeom>
            <a:solidFill>
              <a:srgbClr val="FFFF00"/>
            </a:solidFill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자유형: 도형 119">
              <a:extLst>
                <a:ext uri="{FF2B5EF4-FFF2-40B4-BE49-F238E27FC236}">
                  <a16:creationId xmlns="" xmlns:a16="http://schemas.microsoft.com/office/drawing/2014/main" id="{31073D9A-C138-4EBE-A315-FBC642A616DC}"/>
                </a:ext>
              </a:extLst>
            </p:cNvPr>
            <p:cNvSpPr/>
            <p:nvPr/>
          </p:nvSpPr>
          <p:spPr>
            <a:xfrm rot="21406745">
              <a:off x="3356389" y="4653189"/>
              <a:ext cx="632842" cy="909832"/>
            </a:xfrm>
            <a:custGeom>
              <a:avLst/>
              <a:gdLst>
                <a:gd name="connsiteX0" fmla="*/ 401805 w 761408"/>
                <a:gd name="connsiteY0" fmla="*/ 612 h 1181327"/>
                <a:gd name="connsiteX1" fmla="*/ 760796 w 761408"/>
                <a:gd name="connsiteY1" fmla="*/ 402417 h 1181327"/>
                <a:gd name="connsiteX2" fmla="*/ 759818 w 761408"/>
                <a:gd name="connsiteY2" fmla="*/ 408609 h 1181327"/>
                <a:gd name="connsiteX3" fmla="*/ 760319 w 761408"/>
                <a:gd name="connsiteY3" fmla="*/ 408664 h 1181327"/>
                <a:gd name="connsiteX4" fmla="*/ 676096 w 761408"/>
                <a:gd name="connsiteY4" fmla="*/ 1181327 h 1181327"/>
                <a:gd name="connsiteX5" fmla="*/ 466365 w 761408"/>
                <a:gd name="connsiteY5" fmla="*/ 1158465 h 1181327"/>
                <a:gd name="connsiteX6" fmla="*/ 548913 w 761408"/>
                <a:gd name="connsiteY6" fmla="*/ 401167 h 1181327"/>
                <a:gd name="connsiteX7" fmla="*/ 546842 w 761408"/>
                <a:gd name="connsiteY7" fmla="*/ 401050 h 1181327"/>
                <a:gd name="connsiteX8" fmla="*/ 549125 w 761408"/>
                <a:gd name="connsiteY8" fmla="*/ 392308 h 1181327"/>
                <a:gd name="connsiteX9" fmla="*/ 389699 w 761408"/>
                <a:gd name="connsiteY9" fmla="*/ 213868 h 1181327"/>
                <a:gd name="connsiteX10" fmla="*/ 228235 w 761408"/>
                <a:gd name="connsiteY10" fmla="*/ 308285 h 1181327"/>
                <a:gd name="connsiteX11" fmla="*/ 212053 w 761408"/>
                <a:gd name="connsiteY11" fmla="*/ 370254 h 1181327"/>
                <a:gd name="connsiteX12" fmla="*/ 212283 w 761408"/>
                <a:gd name="connsiteY12" fmla="*/ 370254 h 1181327"/>
                <a:gd name="connsiteX13" fmla="*/ 212283 w 761408"/>
                <a:gd name="connsiteY13" fmla="*/ 380407 h 1181327"/>
                <a:gd name="connsiteX14" fmla="*/ 212547 w 761408"/>
                <a:gd name="connsiteY14" fmla="*/ 382238 h 1181327"/>
                <a:gd name="connsiteX15" fmla="*/ 212283 w 761408"/>
                <a:gd name="connsiteY15" fmla="*/ 382223 h 1181327"/>
                <a:gd name="connsiteX16" fmla="*/ 212283 w 761408"/>
                <a:gd name="connsiteY16" fmla="*/ 1147494 h 1181327"/>
                <a:gd name="connsiteX17" fmla="*/ 1309 w 761408"/>
                <a:gd name="connsiteY17" fmla="*/ 1147494 h 1181327"/>
                <a:gd name="connsiteX18" fmla="*/ 1309 w 761408"/>
                <a:gd name="connsiteY18" fmla="*/ 370350 h 1181327"/>
                <a:gd name="connsiteX19" fmla="*/ 474 w 761408"/>
                <a:gd name="connsiteY19" fmla="*/ 370303 h 1181327"/>
                <a:gd name="connsiteX20" fmla="*/ 0 w 761408"/>
                <a:gd name="connsiteY20" fmla="*/ 359603 h 1181327"/>
                <a:gd name="connsiteX21" fmla="*/ 401805 w 761408"/>
                <a:gd name="connsiteY21" fmla="*/ 612 h 118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1408" h="1181327">
                  <a:moveTo>
                    <a:pt x="401805" y="612"/>
                  </a:moveTo>
                  <a:cubicBezTo>
                    <a:pt x="611892" y="12434"/>
                    <a:pt x="772619" y="192329"/>
                    <a:pt x="760796" y="402417"/>
                  </a:cubicBezTo>
                  <a:lnTo>
                    <a:pt x="759818" y="408609"/>
                  </a:lnTo>
                  <a:lnTo>
                    <a:pt x="760319" y="408664"/>
                  </a:lnTo>
                  <a:lnTo>
                    <a:pt x="676096" y="1181327"/>
                  </a:lnTo>
                  <a:lnTo>
                    <a:pt x="466365" y="1158465"/>
                  </a:lnTo>
                  <a:lnTo>
                    <a:pt x="548913" y="401167"/>
                  </a:lnTo>
                  <a:lnTo>
                    <a:pt x="546842" y="401050"/>
                  </a:lnTo>
                  <a:lnTo>
                    <a:pt x="549125" y="392308"/>
                  </a:lnTo>
                  <a:cubicBezTo>
                    <a:pt x="554375" y="299008"/>
                    <a:pt x="482998" y="219119"/>
                    <a:pt x="389699" y="213868"/>
                  </a:cubicBezTo>
                  <a:cubicBezTo>
                    <a:pt x="319724" y="209930"/>
                    <a:pt x="257293" y="249096"/>
                    <a:pt x="228235" y="308285"/>
                  </a:cubicBezTo>
                  <a:lnTo>
                    <a:pt x="212053" y="370254"/>
                  </a:lnTo>
                  <a:lnTo>
                    <a:pt x="212283" y="370254"/>
                  </a:lnTo>
                  <a:lnTo>
                    <a:pt x="212283" y="380407"/>
                  </a:lnTo>
                  <a:lnTo>
                    <a:pt x="212547" y="382238"/>
                  </a:lnTo>
                  <a:lnTo>
                    <a:pt x="212283" y="382223"/>
                  </a:lnTo>
                  <a:lnTo>
                    <a:pt x="212283" y="1147494"/>
                  </a:lnTo>
                  <a:lnTo>
                    <a:pt x="1309" y="1147494"/>
                  </a:lnTo>
                  <a:lnTo>
                    <a:pt x="1309" y="370350"/>
                  </a:lnTo>
                  <a:lnTo>
                    <a:pt x="474" y="370303"/>
                  </a:lnTo>
                  <a:lnTo>
                    <a:pt x="0" y="359603"/>
                  </a:lnTo>
                  <a:cubicBezTo>
                    <a:pt x="11822" y="149515"/>
                    <a:pt x="191717" y="-11211"/>
                    <a:pt x="401805" y="612"/>
                  </a:cubicBezTo>
                  <a:close/>
                </a:path>
              </a:pathLst>
            </a:custGeom>
            <a:solidFill>
              <a:schemeClr val="tx1"/>
            </a:solidFill>
            <a:ln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직사각형 120">
              <a:extLst>
                <a:ext uri="{FF2B5EF4-FFF2-40B4-BE49-F238E27FC236}">
                  <a16:creationId xmlns="" xmlns:a16="http://schemas.microsoft.com/office/drawing/2014/main" id="{D769AD60-1728-41E2-B255-7F27EA8EBA9A}"/>
                </a:ext>
              </a:extLst>
            </p:cNvPr>
            <p:cNvSpPr/>
            <p:nvPr/>
          </p:nvSpPr>
          <p:spPr>
            <a:xfrm rot="21371936">
              <a:off x="3399759" y="5411819"/>
              <a:ext cx="129540" cy="1145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직사각형 121">
              <a:extLst>
                <a:ext uri="{FF2B5EF4-FFF2-40B4-BE49-F238E27FC236}">
                  <a16:creationId xmlns="" xmlns:a16="http://schemas.microsoft.com/office/drawing/2014/main" id="{111CF37A-3380-47B1-B5A7-7DA270746EEB}"/>
                </a:ext>
              </a:extLst>
            </p:cNvPr>
            <p:cNvSpPr/>
            <p:nvPr/>
          </p:nvSpPr>
          <p:spPr>
            <a:xfrm rot="240000">
              <a:off x="3795999" y="5409914"/>
              <a:ext cx="129540" cy="1145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89F774A8-CE12-44C1-A1FB-E49EF6A3A1DF}"/>
              </a:ext>
            </a:extLst>
          </p:cNvPr>
          <p:cNvSpPr txBox="1"/>
          <p:nvPr/>
        </p:nvSpPr>
        <p:spPr>
          <a:xfrm>
            <a:off x="7756473" y="3630078"/>
            <a:ext cx="2137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Magnetic field</a:t>
            </a:r>
          </a:p>
          <a:p>
            <a:r>
              <a:rPr lang="en-US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Isotropic </a:t>
            </a:r>
            <a:r>
              <a:rPr lang="en-US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/Uniaxial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dirty="0"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Chemical doping</a:t>
            </a:r>
          </a:p>
          <a:p>
            <a:r>
              <a:rPr lang="en-US" altLang="ko-KR" dirty="0" smtClean="0"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Ionic concentration</a:t>
            </a:r>
            <a:endParaRPr lang="en-US" altLang="ko-KR" dirty="0"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130" name="그림 129">
            <a:extLst>
              <a:ext uri="{FF2B5EF4-FFF2-40B4-BE49-F238E27FC236}">
                <a16:creationId xmlns="" xmlns:a16="http://schemas.microsoft.com/office/drawing/2014/main" id="{CD29A19B-6562-42AE-9633-3E52CD5495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9899" y="865329"/>
            <a:ext cx="3853885" cy="2666449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31" name="직사각형 130">
            <a:extLst>
              <a:ext uri="{FF2B5EF4-FFF2-40B4-BE49-F238E27FC236}">
                <a16:creationId xmlns="" xmlns:a16="http://schemas.microsoft.com/office/drawing/2014/main" id="{5F2C00A7-5AE5-4801-BE21-FC984E30AACD}"/>
              </a:ext>
            </a:extLst>
          </p:cNvPr>
          <p:cNvSpPr/>
          <p:nvPr/>
        </p:nvSpPr>
        <p:spPr>
          <a:xfrm>
            <a:off x="6863147" y="792000"/>
            <a:ext cx="2395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Phase Diagram</a:t>
            </a:r>
          </a:p>
        </p:txBody>
      </p:sp>
      <p:sp>
        <p:nvSpPr>
          <p:cNvPr id="45" name="자유형: 도형 44">
            <a:extLst>
              <a:ext uri="{FF2B5EF4-FFF2-40B4-BE49-F238E27FC236}">
                <a16:creationId xmlns="" xmlns:a16="http://schemas.microsoft.com/office/drawing/2014/main" id="{2AF84FBC-9A69-43AB-968E-DD2AEEB06FA3}"/>
              </a:ext>
            </a:extLst>
          </p:cNvPr>
          <p:cNvSpPr/>
          <p:nvPr/>
        </p:nvSpPr>
        <p:spPr>
          <a:xfrm>
            <a:off x="7604073" y="3118926"/>
            <a:ext cx="2104250" cy="2002114"/>
          </a:xfrm>
          <a:custGeom>
            <a:avLst/>
            <a:gdLst>
              <a:gd name="connsiteX0" fmla="*/ 1166821 w 1845249"/>
              <a:gd name="connsiteY0" fmla="*/ 0 h 2224712"/>
              <a:gd name="connsiteX1" fmla="*/ 1602093 w 1845249"/>
              <a:gd name="connsiteY1" fmla="*/ 354757 h 2224712"/>
              <a:gd name="connsiteX2" fmla="*/ 1610723 w 1845249"/>
              <a:gd name="connsiteY2" fmla="*/ 440364 h 2224712"/>
              <a:gd name="connsiteX3" fmla="*/ 1845249 w 1845249"/>
              <a:gd name="connsiteY3" fmla="*/ 440364 h 2224712"/>
              <a:gd name="connsiteX4" fmla="*/ 1845249 w 1845249"/>
              <a:gd name="connsiteY4" fmla="*/ 2224712 h 2224712"/>
              <a:gd name="connsiteX5" fmla="*/ 0 w 1845249"/>
              <a:gd name="connsiteY5" fmla="*/ 2224712 h 2224712"/>
              <a:gd name="connsiteX6" fmla="*/ 0 w 1845249"/>
              <a:gd name="connsiteY6" fmla="*/ 440364 h 2224712"/>
              <a:gd name="connsiteX7" fmla="*/ 722919 w 1845249"/>
              <a:gd name="connsiteY7" fmla="*/ 440364 h 2224712"/>
              <a:gd name="connsiteX8" fmla="*/ 731549 w 1845249"/>
              <a:gd name="connsiteY8" fmla="*/ 354757 h 2224712"/>
              <a:gd name="connsiteX9" fmla="*/ 1166821 w 1845249"/>
              <a:gd name="connsiteY9" fmla="*/ 0 h 222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45249" h="2224712">
                <a:moveTo>
                  <a:pt x="1166821" y="0"/>
                </a:moveTo>
                <a:cubicBezTo>
                  <a:pt x="1381529" y="0"/>
                  <a:pt x="1560664" y="152298"/>
                  <a:pt x="1602093" y="354757"/>
                </a:cubicBezTo>
                <a:lnTo>
                  <a:pt x="1610723" y="440364"/>
                </a:lnTo>
                <a:lnTo>
                  <a:pt x="1845249" y="440364"/>
                </a:lnTo>
                <a:lnTo>
                  <a:pt x="1845249" y="2224712"/>
                </a:lnTo>
                <a:lnTo>
                  <a:pt x="0" y="2224712"/>
                </a:lnTo>
                <a:lnTo>
                  <a:pt x="0" y="440364"/>
                </a:lnTo>
                <a:lnTo>
                  <a:pt x="722919" y="440364"/>
                </a:lnTo>
                <a:lnTo>
                  <a:pt x="731549" y="354757"/>
                </a:lnTo>
                <a:cubicBezTo>
                  <a:pt x="772978" y="152298"/>
                  <a:pt x="952114" y="0"/>
                  <a:pt x="1166821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54836" y="5745022"/>
            <a:ext cx="1394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Temperature</a:t>
            </a:r>
          </a:p>
          <a:p>
            <a:pPr algn="ctr"/>
            <a:r>
              <a:rPr lang="en-US" altLang="ko-KR" dirty="0" smtClean="0"/>
              <a:t> ~ 0.3 K</a:t>
            </a:r>
            <a:endParaRPr lang="ko-KR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907917" y="5745022"/>
            <a:ext cx="1531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Magnetic field</a:t>
            </a:r>
          </a:p>
          <a:p>
            <a:pPr algn="ctr"/>
            <a:r>
              <a:rPr lang="en-US" altLang="ko-KR" dirty="0" smtClean="0"/>
              <a:t>~ 60 T</a:t>
            </a:r>
            <a:endParaRPr lang="ko-KR" alt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033095" y="5745022"/>
            <a:ext cx="1067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Pressure</a:t>
            </a:r>
          </a:p>
          <a:p>
            <a:pPr algn="ctr"/>
            <a:r>
              <a:rPr lang="en-US" altLang="ko-KR" dirty="0" smtClean="0"/>
              <a:t>~ 3.3 </a:t>
            </a:r>
            <a:r>
              <a:rPr lang="en-US" altLang="ko-KR" dirty="0" err="1" smtClean="0"/>
              <a:t>GPa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2041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C0CD845D-AA57-438F-955F-9F9AF3D8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연구 소개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="" xmlns:a16="http://schemas.microsoft.com/office/drawing/2014/main" id="{76EA6B21-F7F3-41EA-9A89-DCA06A23A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901D-DB1A-4B88-AE70-532ADDB42EFF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F3C40242-ED3A-4F42-A640-C856079C1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974" y="1170404"/>
            <a:ext cx="3313605" cy="39401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33F7818-437B-4C9F-8A86-A652E0C74701}"/>
              </a:ext>
            </a:extLst>
          </p:cNvPr>
          <p:cNvSpPr txBox="1"/>
          <p:nvPr/>
        </p:nvSpPr>
        <p:spPr>
          <a:xfrm>
            <a:off x="1887523" y="6034629"/>
            <a:ext cx="807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/>
              <a:t>H. Takahashi, </a:t>
            </a:r>
            <a:r>
              <a:rPr lang="en-US" altLang="ko-KR" sz="900" i="1" dirty="0"/>
              <a:t>et al</a:t>
            </a:r>
            <a:r>
              <a:rPr lang="en-US" altLang="ko-KR" sz="900" dirty="0"/>
              <a:t>., “New Method for Torque Magnetometry Using a Commercially Available Membrane-Type Surface Stress Sensor”, </a:t>
            </a:r>
            <a:r>
              <a:rPr lang="en-US" altLang="ko-KR" sz="900" i="1" dirty="0"/>
              <a:t>J. Phys. Soc. </a:t>
            </a:r>
            <a:r>
              <a:rPr lang="en-US" altLang="ko-KR" sz="900" i="1" dirty="0" err="1"/>
              <a:t>Jpn</a:t>
            </a:r>
            <a:r>
              <a:rPr lang="en-US" altLang="ko-KR" sz="900" i="1" dirty="0"/>
              <a:t>.</a:t>
            </a:r>
            <a:r>
              <a:rPr lang="en-US" altLang="ko-KR" sz="900" dirty="0"/>
              <a:t> </a:t>
            </a:r>
            <a:r>
              <a:rPr lang="en-US" altLang="ko-KR" sz="900" b="1" dirty="0"/>
              <a:t>86</a:t>
            </a:r>
            <a:r>
              <a:rPr lang="en-US" altLang="ko-KR" sz="900" dirty="0"/>
              <a:t>, 063002 (2017).</a:t>
            </a:r>
          </a:p>
          <a:p>
            <a:endParaRPr lang="en-US" altLang="ko-KR" sz="900" dirty="0"/>
          </a:p>
          <a:p>
            <a:r>
              <a:rPr lang="en-US" altLang="ko-KR" sz="900" dirty="0"/>
              <a:t> </a:t>
            </a:r>
            <a:r>
              <a:rPr lang="ko-KR" altLang="en-US" sz="9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6658785-B3F2-4AF9-8C75-14D1D846049F}"/>
              </a:ext>
            </a:extLst>
          </p:cNvPr>
          <p:cNvSpPr txBox="1"/>
          <p:nvPr/>
        </p:nvSpPr>
        <p:spPr>
          <a:xfrm>
            <a:off x="1887523" y="6175472"/>
            <a:ext cx="7020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/>
              <a:t>C. Topping and S. Blundell, “A.C. susceptibility as a probe of</a:t>
            </a:r>
            <a:r>
              <a:rPr lang="ko-KR" altLang="en-US" sz="900" dirty="0"/>
              <a:t> </a:t>
            </a:r>
            <a:r>
              <a:rPr lang="en-US" altLang="ko-KR" sz="900" dirty="0"/>
              <a:t>low-frequency</a:t>
            </a:r>
            <a:r>
              <a:rPr lang="ko-KR" altLang="en-US" sz="900" dirty="0"/>
              <a:t> </a:t>
            </a:r>
            <a:r>
              <a:rPr lang="en-US" altLang="ko-KR" sz="900" dirty="0"/>
              <a:t>magnetic</a:t>
            </a:r>
            <a:r>
              <a:rPr lang="ko-KR" altLang="en-US" sz="900" dirty="0"/>
              <a:t> </a:t>
            </a:r>
            <a:r>
              <a:rPr lang="en-US" altLang="ko-KR" sz="900" dirty="0"/>
              <a:t>dynamics”,</a:t>
            </a:r>
            <a:r>
              <a:rPr lang="ko-KR" altLang="en-US" sz="900" dirty="0"/>
              <a:t> </a:t>
            </a:r>
            <a:r>
              <a:rPr lang="en-US" altLang="ko-KR" sz="900" i="1" dirty="0"/>
              <a:t>J.</a:t>
            </a:r>
            <a:r>
              <a:rPr lang="ko-KR" altLang="en-US" sz="900" i="1" dirty="0"/>
              <a:t> </a:t>
            </a:r>
            <a:r>
              <a:rPr lang="en-US" altLang="ko-KR" sz="900" i="1" dirty="0"/>
              <a:t>of</a:t>
            </a:r>
            <a:r>
              <a:rPr lang="ko-KR" altLang="en-US" sz="900" i="1" dirty="0"/>
              <a:t> </a:t>
            </a:r>
            <a:r>
              <a:rPr lang="en-US" altLang="ko-KR" sz="900" i="1" dirty="0"/>
              <a:t>Phys.:</a:t>
            </a:r>
            <a:r>
              <a:rPr lang="ko-KR" altLang="en-US" sz="900" i="1" dirty="0"/>
              <a:t> </a:t>
            </a:r>
            <a:r>
              <a:rPr lang="en-US" altLang="ko-KR" sz="900" i="1" dirty="0"/>
              <a:t>Cond.</a:t>
            </a:r>
            <a:r>
              <a:rPr lang="ko-KR" altLang="en-US" sz="900" i="1" dirty="0"/>
              <a:t> </a:t>
            </a:r>
            <a:r>
              <a:rPr lang="en-US" altLang="ko-KR" sz="900" i="1" dirty="0"/>
              <a:t>Mat.</a:t>
            </a:r>
            <a:r>
              <a:rPr lang="en-US" altLang="ko-KR" sz="900" dirty="0"/>
              <a:t> </a:t>
            </a:r>
            <a:r>
              <a:rPr lang="en-US" altLang="ko-KR" sz="900" b="1" dirty="0"/>
              <a:t>31</a:t>
            </a:r>
            <a:r>
              <a:rPr lang="en-US" altLang="ko-KR" sz="900" dirty="0"/>
              <a:t>, 013001 (2019).</a:t>
            </a:r>
          </a:p>
          <a:p>
            <a:r>
              <a:rPr lang="en-US" altLang="ko-KR" sz="900" dirty="0"/>
              <a:t>Lecture note on </a:t>
            </a:r>
            <a:r>
              <a:rPr lang="en-US" altLang="ko-KR" sz="900" dirty="0" err="1"/>
              <a:t>a.c</a:t>
            </a:r>
            <a:r>
              <a:rPr lang="en-US" altLang="ko-KR" sz="900" dirty="0"/>
              <a:t>. susceptibility measurement in high-Tc superconductors, University of Florida Advanced Physics Laboratory.</a:t>
            </a:r>
            <a:endParaRPr lang="ko-KR" altLang="en-US" sz="900" dirty="0"/>
          </a:p>
        </p:txBody>
      </p:sp>
      <p:grpSp>
        <p:nvGrpSpPr>
          <p:cNvPr id="15" name="그룹 14">
            <a:extLst>
              <a:ext uri="{FF2B5EF4-FFF2-40B4-BE49-F238E27FC236}">
                <a16:creationId xmlns="" xmlns:a16="http://schemas.microsoft.com/office/drawing/2014/main" id="{84064E1C-D4ED-402B-A9AE-37CB0BBFA023}"/>
              </a:ext>
            </a:extLst>
          </p:cNvPr>
          <p:cNvGrpSpPr/>
          <p:nvPr/>
        </p:nvGrpSpPr>
        <p:grpSpPr>
          <a:xfrm>
            <a:off x="668421" y="1297614"/>
            <a:ext cx="4439722" cy="3532491"/>
            <a:chOff x="303510" y="654341"/>
            <a:chExt cx="4439722" cy="3532491"/>
          </a:xfrm>
        </p:grpSpPr>
        <p:pic>
          <p:nvPicPr>
            <p:cNvPr id="5" name="그림 4">
              <a:extLst>
                <a:ext uri="{FF2B5EF4-FFF2-40B4-BE49-F238E27FC236}">
                  <a16:creationId xmlns="" xmlns:a16="http://schemas.microsoft.com/office/drawing/2014/main" id="{F52579C0-C8D4-4363-BF03-7515307EC1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2793"/>
            <a:stretch/>
          </p:blipFill>
          <p:spPr>
            <a:xfrm>
              <a:off x="303510" y="729751"/>
              <a:ext cx="4439722" cy="3457081"/>
            </a:xfrm>
            <a:prstGeom prst="rect">
              <a:avLst/>
            </a:prstGeom>
          </p:spPr>
        </p:pic>
        <p:sp>
          <p:nvSpPr>
            <p:cNvPr id="12" name="직사각형 11">
              <a:extLst>
                <a:ext uri="{FF2B5EF4-FFF2-40B4-BE49-F238E27FC236}">
                  <a16:creationId xmlns="" xmlns:a16="http://schemas.microsoft.com/office/drawing/2014/main" id="{F5CB2CC4-4640-4CA0-AC6E-C68999665077}"/>
                </a:ext>
              </a:extLst>
            </p:cNvPr>
            <p:cNvSpPr/>
            <p:nvPr/>
          </p:nvSpPr>
          <p:spPr>
            <a:xfrm>
              <a:off x="303510" y="654341"/>
              <a:ext cx="384387" cy="3439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41B5B4DF-9913-4A6D-A413-05FC06F580FA}"/>
              </a:ext>
            </a:extLst>
          </p:cNvPr>
          <p:cNvSpPr/>
          <p:nvPr/>
        </p:nvSpPr>
        <p:spPr>
          <a:xfrm>
            <a:off x="3372374" y="4186832"/>
            <a:ext cx="212426" cy="217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BF1C23DB-879B-48F6-8E5F-33FDA9E151DB}"/>
              </a:ext>
            </a:extLst>
          </p:cNvPr>
          <p:cNvSpPr/>
          <p:nvPr/>
        </p:nvSpPr>
        <p:spPr>
          <a:xfrm>
            <a:off x="36000" y="612000"/>
            <a:ext cx="5580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소자의 저항을 측정하여 시료의 자성을 간접 측정</a:t>
            </a:r>
            <a:endParaRPr lang="en-US" altLang="ko-KR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0A6A5ED-DC15-4952-B790-EB2819176571}"/>
              </a:ext>
            </a:extLst>
          </p:cNvPr>
          <p:cNvSpPr txBox="1"/>
          <p:nvPr/>
        </p:nvSpPr>
        <p:spPr>
          <a:xfrm>
            <a:off x="969295" y="5112926"/>
            <a:ext cx="3837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i="1" dirty="0"/>
              <a:t>토크 측정 소자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3F78CCB-505B-4CF1-9904-7AC622A81A8B}"/>
              </a:ext>
            </a:extLst>
          </p:cNvPr>
          <p:cNvSpPr txBox="1"/>
          <p:nvPr/>
        </p:nvSpPr>
        <p:spPr>
          <a:xfrm>
            <a:off x="5661789" y="5112926"/>
            <a:ext cx="3837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i="1" dirty="0"/>
              <a:t>교류 자기감수율 측정 소자</a:t>
            </a:r>
          </a:p>
        </p:txBody>
      </p:sp>
    </p:spTree>
    <p:extLst>
      <p:ext uri="{BB962C8B-B14F-4D97-AF65-F5344CB8AC3E}">
        <p14:creationId xmlns:p14="http://schemas.microsoft.com/office/powerpoint/2010/main" val="376069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C0CD845D-AA57-438F-955F-9F9AF3D8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연구 소개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97B25FE-4789-4005-8CD9-CEF3CBD89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901D-DB1A-4B88-AE70-532ADDB42EFF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90E7B2F4-1555-49F7-904E-519DCCC392F8}"/>
              </a:ext>
            </a:extLst>
          </p:cNvPr>
          <p:cNvSpPr/>
          <p:nvPr/>
        </p:nvSpPr>
        <p:spPr>
          <a:xfrm>
            <a:off x="36000" y="612000"/>
            <a:ext cx="1622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관심 분야</a:t>
            </a:r>
            <a:endParaRPr lang="en-US" altLang="ko-KR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06" name="그룹 105">
            <a:extLst>
              <a:ext uri="{FF2B5EF4-FFF2-40B4-BE49-F238E27FC236}">
                <a16:creationId xmlns="" xmlns:a16="http://schemas.microsoft.com/office/drawing/2014/main" id="{8D6DC78E-5DFC-44FF-878D-9CBA541A53E4}"/>
              </a:ext>
            </a:extLst>
          </p:cNvPr>
          <p:cNvGrpSpPr/>
          <p:nvPr/>
        </p:nvGrpSpPr>
        <p:grpSpPr>
          <a:xfrm>
            <a:off x="-355448" y="1083445"/>
            <a:ext cx="5495216" cy="3896841"/>
            <a:chOff x="-447727" y="975973"/>
            <a:chExt cx="5495216" cy="3896841"/>
          </a:xfrm>
        </p:grpSpPr>
        <p:grpSp>
          <p:nvGrpSpPr>
            <p:cNvPr id="57" name="그룹 56">
              <a:extLst>
                <a:ext uri="{FF2B5EF4-FFF2-40B4-BE49-F238E27FC236}">
                  <a16:creationId xmlns="" xmlns:a16="http://schemas.microsoft.com/office/drawing/2014/main" id="{91A16EFC-E58C-4C26-A014-FE4FAB961CA0}"/>
                </a:ext>
              </a:extLst>
            </p:cNvPr>
            <p:cNvGrpSpPr/>
            <p:nvPr/>
          </p:nvGrpSpPr>
          <p:grpSpPr>
            <a:xfrm>
              <a:off x="-447727" y="1072667"/>
              <a:ext cx="2936074" cy="3800147"/>
              <a:chOff x="-2892540" y="1865460"/>
              <a:chExt cx="2936074" cy="3800147"/>
            </a:xfrm>
          </p:grpSpPr>
          <p:cxnSp>
            <p:nvCxnSpPr>
              <p:cNvPr id="7" name="직선 연결선 6">
                <a:extLst>
                  <a:ext uri="{FF2B5EF4-FFF2-40B4-BE49-F238E27FC236}">
                    <a16:creationId xmlns="" xmlns:a16="http://schemas.microsoft.com/office/drawing/2014/main" id="{C3B4F716-1BDB-4335-B546-8863EF0918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914419" y="2067929"/>
                <a:ext cx="0" cy="10336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직선 연결선 7">
                <a:extLst>
                  <a:ext uri="{FF2B5EF4-FFF2-40B4-BE49-F238E27FC236}">
                    <a16:creationId xmlns="" xmlns:a16="http://schemas.microsoft.com/office/drawing/2014/main" id="{68EDD5BB-0C1A-4B62-96C7-CCF954D3BC09}"/>
                  </a:ext>
                </a:extLst>
              </p:cNvPr>
              <p:cNvCxnSpPr/>
              <p:nvPr/>
            </p:nvCxnSpPr>
            <p:spPr>
              <a:xfrm>
                <a:off x="-1922808" y="3083057"/>
                <a:ext cx="172813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="" xmlns:a16="http://schemas.microsoft.com/office/drawing/2014/main" id="{9A232E74-DD67-45FE-B799-046A3D8EB83F}"/>
                      </a:ext>
                    </a:extLst>
                  </p:cNvPr>
                  <p:cNvSpPr txBox="1"/>
                  <p:nvPr/>
                </p:nvSpPr>
                <p:spPr>
                  <a:xfrm>
                    <a:off x="-2892540" y="1865460"/>
                    <a:ext cx="145454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9A232E74-DD67-45FE-B799-046A3D8EB8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892540" y="1865460"/>
                    <a:ext cx="1454543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923E66B9-694D-484E-9B93-A27031D04FA6}"/>
                  </a:ext>
                </a:extLst>
              </p:cNvPr>
              <p:cNvSpPr txBox="1"/>
              <p:nvPr/>
            </p:nvSpPr>
            <p:spPr>
              <a:xfrm>
                <a:off x="-317193" y="3066890"/>
                <a:ext cx="3607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i="1" dirty="0"/>
                  <a:t>T</a:t>
                </a:r>
                <a:endParaRPr lang="ko-KR" altLang="en-US" sz="1600" i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="" xmlns:a16="http://schemas.microsoft.com/office/drawing/2014/main" id="{18B16BA9-2872-4FBC-9C9E-C28375613227}"/>
                      </a:ext>
                    </a:extLst>
                  </p:cNvPr>
                  <p:cNvSpPr txBox="1"/>
                  <p:nvPr/>
                </p:nvSpPr>
                <p:spPr>
                  <a:xfrm>
                    <a:off x="-2765540" y="2843973"/>
                    <a:ext cx="145454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18B16BA9-2872-4FBC-9C9E-C283756132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765540" y="2843973"/>
                    <a:ext cx="1454543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직선 연결선 13">
                <a:extLst>
                  <a:ext uri="{FF2B5EF4-FFF2-40B4-BE49-F238E27FC236}">
                    <a16:creationId xmlns="" xmlns:a16="http://schemas.microsoft.com/office/drawing/2014/main" id="{E4CA449E-ED13-453E-9119-ECE4FB8F4A52}"/>
                  </a:ext>
                </a:extLst>
              </p:cNvPr>
              <p:cNvCxnSpPr/>
              <p:nvPr/>
            </p:nvCxnSpPr>
            <p:spPr>
              <a:xfrm>
                <a:off x="-1914419" y="2997861"/>
                <a:ext cx="90147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자유형: 도형 16">
                <a:extLst>
                  <a:ext uri="{FF2B5EF4-FFF2-40B4-BE49-F238E27FC236}">
                    <a16:creationId xmlns="" xmlns:a16="http://schemas.microsoft.com/office/drawing/2014/main" id="{B09D7639-04A1-40A7-BA72-D16FB6FAF075}"/>
                  </a:ext>
                </a:extLst>
              </p:cNvPr>
              <p:cNvSpPr/>
              <p:nvPr/>
            </p:nvSpPr>
            <p:spPr>
              <a:xfrm>
                <a:off x="-1015480" y="2125305"/>
                <a:ext cx="812800" cy="876300"/>
              </a:xfrm>
              <a:custGeom>
                <a:avLst/>
                <a:gdLst>
                  <a:gd name="connsiteX0" fmla="*/ 0 w 812800"/>
                  <a:gd name="connsiteY0" fmla="*/ 876300 h 876300"/>
                  <a:gd name="connsiteX1" fmla="*/ 40640 w 812800"/>
                  <a:gd name="connsiteY1" fmla="*/ 368300 h 876300"/>
                  <a:gd name="connsiteX2" fmla="*/ 187960 w 812800"/>
                  <a:gd name="connsiteY2" fmla="*/ 187960 h 876300"/>
                  <a:gd name="connsiteX3" fmla="*/ 812800 w 812800"/>
                  <a:gd name="connsiteY3" fmla="*/ 0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2800" h="876300">
                    <a:moveTo>
                      <a:pt x="0" y="876300"/>
                    </a:moveTo>
                    <a:cubicBezTo>
                      <a:pt x="4656" y="679661"/>
                      <a:pt x="9313" y="483023"/>
                      <a:pt x="40640" y="368300"/>
                    </a:cubicBezTo>
                    <a:cubicBezTo>
                      <a:pt x="71967" y="253577"/>
                      <a:pt x="59267" y="249343"/>
                      <a:pt x="187960" y="187960"/>
                    </a:cubicBezTo>
                    <a:cubicBezTo>
                      <a:pt x="316653" y="126577"/>
                      <a:pt x="564726" y="63288"/>
                      <a:pt x="812800" y="0"/>
                    </a:cubicBezTo>
                  </a:path>
                </a:pathLst>
              </a:cu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="" xmlns:a16="http://schemas.microsoft.com/office/drawing/2014/main" id="{3957CAE8-4DAA-4382-AF2A-9B93B2427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914419" y="3200330"/>
                <a:ext cx="0" cy="10336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="" xmlns:a16="http://schemas.microsoft.com/office/drawing/2014/main" id="{8A6CB193-C72C-47AD-B421-3C5CC689652B}"/>
                  </a:ext>
                </a:extLst>
              </p:cNvPr>
              <p:cNvCxnSpPr/>
              <p:nvPr/>
            </p:nvCxnSpPr>
            <p:spPr>
              <a:xfrm>
                <a:off x="-1922808" y="4215458"/>
                <a:ext cx="172813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="" xmlns:a16="http://schemas.microsoft.com/office/drawing/2014/main" id="{D5ACFD9A-0A9F-44F4-8D4F-74C64DDFB7CF}"/>
                      </a:ext>
                    </a:extLst>
                  </p:cNvPr>
                  <p:cNvSpPr txBox="1"/>
                  <p:nvPr/>
                </p:nvSpPr>
                <p:spPr>
                  <a:xfrm>
                    <a:off x="-2892540" y="2997861"/>
                    <a:ext cx="145454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D5ACFD9A-0A9F-44F4-8D4F-74C64DDFB7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892540" y="2997861"/>
                    <a:ext cx="145454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3279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9ED53BC0-9A02-4196-AD3C-692C6A28B45E}"/>
                  </a:ext>
                </a:extLst>
              </p:cNvPr>
              <p:cNvSpPr txBox="1"/>
              <p:nvPr/>
            </p:nvSpPr>
            <p:spPr>
              <a:xfrm>
                <a:off x="-317193" y="4199291"/>
                <a:ext cx="3607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i="1" dirty="0"/>
                  <a:t>T</a:t>
                </a:r>
                <a:endParaRPr lang="ko-KR" altLang="en-US" sz="1600" i="1" dirty="0"/>
              </a:p>
            </p:txBody>
          </p:sp>
          <p:cxnSp>
            <p:nvCxnSpPr>
              <p:cNvPr id="22" name="직선 연결선 21">
                <a:extLst>
                  <a:ext uri="{FF2B5EF4-FFF2-40B4-BE49-F238E27FC236}">
                    <a16:creationId xmlns="" xmlns:a16="http://schemas.microsoft.com/office/drawing/2014/main" id="{BA5DD0F5-8FF8-4ECD-BB79-EE946050EC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914419" y="4328092"/>
                <a:ext cx="0" cy="10336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22">
                <a:extLst>
                  <a:ext uri="{FF2B5EF4-FFF2-40B4-BE49-F238E27FC236}">
                    <a16:creationId xmlns="" xmlns:a16="http://schemas.microsoft.com/office/drawing/2014/main" id="{67293E42-3B26-4816-9443-33CE98BE01EA}"/>
                  </a:ext>
                </a:extLst>
              </p:cNvPr>
              <p:cNvCxnSpPr/>
              <p:nvPr/>
            </p:nvCxnSpPr>
            <p:spPr>
              <a:xfrm>
                <a:off x="-1922808" y="5343220"/>
                <a:ext cx="172813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="" xmlns:a16="http://schemas.microsoft.com/office/drawing/2014/main" id="{F0C0C0D6-3D0D-43BF-BC7F-260F727B8B34}"/>
                      </a:ext>
                    </a:extLst>
                  </p:cNvPr>
                  <p:cNvSpPr txBox="1"/>
                  <p:nvPr/>
                </p:nvSpPr>
                <p:spPr>
                  <a:xfrm>
                    <a:off x="-2892540" y="4125623"/>
                    <a:ext cx="145454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F0C0C0D6-3D0D-43BF-BC7F-260F727B8B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892540" y="4125623"/>
                    <a:ext cx="1454543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3279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8AB0CE01-3221-4518-B27A-D75FF77F7015}"/>
                  </a:ext>
                </a:extLst>
              </p:cNvPr>
              <p:cNvSpPr txBox="1"/>
              <p:nvPr/>
            </p:nvSpPr>
            <p:spPr>
              <a:xfrm>
                <a:off x="-317193" y="5327053"/>
                <a:ext cx="3607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i="1" dirty="0"/>
                  <a:t>T</a:t>
                </a:r>
                <a:endParaRPr lang="ko-KR" altLang="en-US" sz="1600" i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="" xmlns:a16="http://schemas.microsoft.com/office/drawing/2014/main" id="{E776ABBA-3E65-4DC6-A862-5FFCF2EF62A8}"/>
                      </a:ext>
                    </a:extLst>
                  </p:cNvPr>
                  <p:cNvSpPr txBox="1"/>
                  <p:nvPr/>
                </p:nvSpPr>
                <p:spPr>
                  <a:xfrm>
                    <a:off x="-2765540" y="4539860"/>
                    <a:ext cx="145454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E776ABBA-3E65-4DC6-A862-5FFCF2EF62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765540" y="4539860"/>
                    <a:ext cx="1454543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직선 연결선 32">
                <a:extLst>
                  <a:ext uri="{FF2B5EF4-FFF2-40B4-BE49-F238E27FC236}">
                    <a16:creationId xmlns="" xmlns:a16="http://schemas.microsoft.com/office/drawing/2014/main" id="{39CC29D9-06B0-473B-A72F-15B7D49F55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45300" y="4697057"/>
                <a:ext cx="62484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자유형: 도형 37">
                <a:extLst>
                  <a:ext uri="{FF2B5EF4-FFF2-40B4-BE49-F238E27FC236}">
                    <a16:creationId xmlns="" xmlns:a16="http://schemas.microsoft.com/office/drawing/2014/main" id="{01A181D3-E4E4-46A9-8834-5EA3BE08347F}"/>
                  </a:ext>
                </a:extLst>
              </p:cNvPr>
              <p:cNvSpPr/>
              <p:nvPr/>
            </p:nvSpPr>
            <p:spPr>
              <a:xfrm>
                <a:off x="-1175500" y="4690705"/>
                <a:ext cx="375920" cy="551832"/>
              </a:xfrm>
              <a:custGeom>
                <a:avLst/>
                <a:gdLst>
                  <a:gd name="connsiteX0" fmla="*/ 375920 w 375920"/>
                  <a:gd name="connsiteY0" fmla="*/ 0 h 551832"/>
                  <a:gd name="connsiteX1" fmla="*/ 233680 w 375920"/>
                  <a:gd name="connsiteY1" fmla="*/ 81280 h 551832"/>
                  <a:gd name="connsiteX2" fmla="*/ 203200 w 375920"/>
                  <a:gd name="connsiteY2" fmla="*/ 477520 h 551832"/>
                  <a:gd name="connsiteX3" fmla="*/ 147320 w 375920"/>
                  <a:gd name="connsiteY3" fmla="*/ 543560 h 551832"/>
                  <a:gd name="connsiteX4" fmla="*/ 0 w 375920"/>
                  <a:gd name="connsiteY4" fmla="*/ 548640 h 551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920" h="551832">
                    <a:moveTo>
                      <a:pt x="375920" y="0"/>
                    </a:moveTo>
                    <a:cubicBezTo>
                      <a:pt x="319193" y="846"/>
                      <a:pt x="262467" y="1693"/>
                      <a:pt x="233680" y="81280"/>
                    </a:cubicBezTo>
                    <a:cubicBezTo>
                      <a:pt x="204893" y="160867"/>
                      <a:pt x="217593" y="400473"/>
                      <a:pt x="203200" y="477520"/>
                    </a:cubicBezTo>
                    <a:cubicBezTo>
                      <a:pt x="188807" y="554567"/>
                      <a:pt x="181187" y="531707"/>
                      <a:pt x="147320" y="543560"/>
                    </a:cubicBezTo>
                    <a:cubicBezTo>
                      <a:pt x="113453" y="555413"/>
                      <a:pt x="56726" y="552026"/>
                      <a:pt x="0" y="548640"/>
                    </a:cubicBezTo>
                  </a:path>
                </a:pathLst>
              </a:cu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40" name="직선 연결선 39">
                <a:extLst>
                  <a:ext uri="{FF2B5EF4-FFF2-40B4-BE49-F238E27FC236}">
                    <a16:creationId xmlns="" xmlns:a16="http://schemas.microsoft.com/office/drawing/2014/main" id="{0DDE899A-6FD5-4337-9CAA-F7B3F5945B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914419" y="5242537"/>
                <a:ext cx="76315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="" xmlns:a16="http://schemas.microsoft.com/office/drawing/2014/main" id="{C6A2FA1D-85C7-423F-B17A-DDF3F2DF7BCB}"/>
                      </a:ext>
                    </a:extLst>
                  </p:cNvPr>
                  <p:cNvSpPr txBox="1"/>
                  <p:nvPr/>
                </p:nvSpPr>
                <p:spPr>
                  <a:xfrm>
                    <a:off x="-2765540" y="3862776"/>
                    <a:ext cx="145454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C6A2FA1D-85C7-423F-B17A-DDF3F2DF7B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765540" y="3862776"/>
                    <a:ext cx="1454543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6" name="자유형: 도형 45">
                <a:extLst>
                  <a:ext uri="{FF2B5EF4-FFF2-40B4-BE49-F238E27FC236}">
                    <a16:creationId xmlns="" xmlns:a16="http://schemas.microsoft.com/office/drawing/2014/main" id="{B1D3EED0-CBC5-48EE-BF36-57702D2830FB}"/>
                  </a:ext>
                </a:extLst>
              </p:cNvPr>
              <p:cNvSpPr/>
              <p:nvPr/>
            </p:nvSpPr>
            <p:spPr>
              <a:xfrm>
                <a:off x="-1310997" y="3343901"/>
                <a:ext cx="746758" cy="705332"/>
              </a:xfrm>
              <a:custGeom>
                <a:avLst/>
                <a:gdLst>
                  <a:gd name="connsiteX0" fmla="*/ 0 w 1722120"/>
                  <a:gd name="connsiteY0" fmla="*/ 1279796 h 1310276"/>
                  <a:gd name="connsiteX1" fmla="*/ 452120 w 1722120"/>
                  <a:gd name="connsiteY1" fmla="*/ 1086756 h 1310276"/>
                  <a:gd name="connsiteX2" fmla="*/ 650240 w 1722120"/>
                  <a:gd name="connsiteY2" fmla="*/ 106316 h 1310276"/>
                  <a:gd name="connsiteX3" fmla="*/ 777240 w 1722120"/>
                  <a:gd name="connsiteY3" fmla="*/ 136796 h 1310276"/>
                  <a:gd name="connsiteX4" fmla="*/ 960120 w 1722120"/>
                  <a:gd name="connsiteY4" fmla="*/ 1086756 h 1310276"/>
                  <a:gd name="connsiteX5" fmla="*/ 1722120 w 1722120"/>
                  <a:gd name="connsiteY5" fmla="*/ 1310276 h 1310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2120" h="1310276">
                    <a:moveTo>
                      <a:pt x="0" y="1279796"/>
                    </a:moveTo>
                    <a:cubicBezTo>
                      <a:pt x="171873" y="1281066"/>
                      <a:pt x="343747" y="1282336"/>
                      <a:pt x="452120" y="1086756"/>
                    </a:cubicBezTo>
                    <a:cubicBezTo>
                      <a:pt x="560493" y="891176"/>
                      <a:pt x="596053" y="264643"/>
                      <a:pt x="650240" y="106316"/>
                    </a:cubicBezTo>
                    <a:cubicBezTo>
                      <a:pt x="704427" y="-52011"/>
                      <a:pt x="725593" y="-26611"/>
                      <a:pt x="777240" y="136796"/>
                    </a:cubicBezTo>
                    <a:cubicBezTo>
                      <a:pt x="828887" y="300203"/>
                      <a:pt x="802640" y="891176"/>
                      <a:pt x="960120" y="1086756"/>
                    </a:cubicBezTo>
                    <a:cubicBezTo>
                      <a:pt x="1117600" y="1282336"/>
                      <a:pt x="1565487" y="1277256"/>
                      <a:pt x="1722120" y="1310276"/>
                    </a:cubicBezTo>
                  </a:path>
                </a:pathLst>
              </a:cu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48" name="직선 연결선 47">
                <a:extLst>
                  <a:ext uri="{FF2B5EF4-FFF2-40B4-BE49-F238E27FC236}">
                    <a16:creationId xmlns="" xmlns:a16="http://schemas.microsoft.com/office/drawing/2014/main" id="{7C2858DB-2B5A-4962-9E1A-6315D7D9C9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1914419" y="4031904"/>
                <a:ext cx="603422" cy="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직선 연결선 48">
                <a:extLst>
                  <a:ext uri="{FF2B5EF4-FFF2-40B4-BE49-F238E27FC236}">
                    <a16:creationId xmlns="" xmlns:a16="http://schemas.microsoft.com/office/drawing/2014/main" id="{34BF2B00-BDB0-4474-A2AF-0E6051CAC1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569319" y="4047144"/>
                <a:ext cx="369563" cy="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직선 연결선 59">
              <a:extLst>
                <a:ext uri="{FF2B5EF4-FFF2-40B4-BE49-F238E27FC236}">
                  <a16:creationId xmlns="" xmlns:a16="http://schemas.microsoft.com/office/drawing/2014/main" id="{B6AA45E8-7AE5-47C3-8F27-3C3362172236}"/>
                </a:ext>
              </a:extLst>
            </p:cNvPr>
            <p:cNvCxnSpPr>
              <a:cxnSpLocks/>
            </p:cNvCxnSpPr>
            <p:nvPr/>
          </p:nvCxnSpPr>
          <p:spPr>
            <a:xfrm>
              <a:off x="2995047" y="1275136"/>
              <a:ext cx="0" cy="10336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60">
              <a:extLst>
                <a:ext uri="{FF2B5EF4-FFF2-40B4-BE49-F238E27FC236}">
                  <a16:creationId xmlns="" xmlns:a16="http://schemas.microsoft.com/office/drawing/2014/main" id="{F3578CBE-7F31-4098-BDA3-80F120180E44}"/>
                </a:ext>
              </a:extLst>
            </p:cNvPr>
            <p:cNvCxnSpPr/>
            <p:nvPr/>
          </p:nvCxnSpPr>
          <p:spPr>
            <a:xfrm>
              <a:off x="2986658" y="2290264"/>
              <a:ext cx="17281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="" xmlns:a16="http://schemas.microsoft.com/office/drawing/2014/main" id="{B3996367-A607-4C94-98AF-22C5A912B568}"/>
                    </a:ext>
                  </a:extLst>
                </p:cNvPr>
                <p:cNvSpPr txBox="1"/>
                <p:nvPr/>
              </p:nvSpPr>
              <p:spPr>
                <a:xfrm>
                  <a:off x="2016926" y="1072667"/>
                  <a:ext cx="14545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B3996367-A607-4C94-98AF-22C5A912B5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6926" y="1072667"/>
                  <a:ext cx="1454543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2AC51667-718D-4C56-BDC7-3EE5000429A4}"/>
                </a:ext>
              </a:extLst>
            </p:cNvPr>
            <p:cNvSpPr txBox="1"/>
            <p:nvPr/>
          </p:nvSpPr>
          <p:spPr>
            <a:xfrm>
              <a:off x="4592273" y="2274097"/>
              <a:ext cx="3607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i="1" dirty="0"/>
                <a:t>T</a:t>
              </a:r>
              <a:endParaRPr lang="ko-KR" altLang="en-US" sz="1600" i="1" dirty="0"/>
            </a:p>
          </p:txBody>
        </p:sp>
        <p:cxnSp>
          <p:nvCxnSpPr>
            <p:cNvPr id="67" name="직선 연결선 66">
              <a:extLst>
                <a:ext uri="{FF2B5EF4-FFF2-40B4-BE49-F238E27FC236}">
                  <a16:creationId xmlns="" xmlns:a16="http://schemas.microsoft.com/office/drawing/2014/main" id="{8EB1AB20-2F2D-4DAB-A91B-A5E5CE161680}"/>
                </a:ext>
              </a:extLst>
            </p:cNvPr>
            <p:cNvCxnSpPr>
              <a:cxnSpLocks/>
            </p:cNvCxnSpPr>
            <p:nvPr/>
          </p:nvCxnSpPr>
          <p:spPr>
            <a:xfrm>
              <a:off x="2995047" y="2407537"/>
              <a:ext cx="0" cy="10336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>
              <a:extLst>
                <a:ext uri="{FF2B5EF4-FFF2-40B4-BE49-F238E27FC236}">
                  <a16:creationId xmlns="" xmlns:a16="http://schemas.microsoft.com/office/drawing/2014/main" id="{F1E40556-BFF1-4D99-960C-0329732C6579}"/>
                </a:ext>
              </a:extLst>
            </p:cNvPr>
            <p:cNvCxnSpPr/>
            <p:nvPr/>
          </p:nvCxnSpPr>
          <p:spPr>
            <a:xfrm>
              <a:off x="2986658" y="3422665"/>
              <a:ext cx="17281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9" name="TextBox 68">
                  <a:extLst>
                    <a:ext uri="{FF2B5EF4-FFF2-40B4-BE49-F238E27FC236}">
                      <a16:creationId xmlns="" xmlns:a16="http://schemas.microsoft.com/office/drawing/2014/main" id="{BDEC81F9-9881-4B3F-A495-88C8267B743B}"/>
                    </a:ext>
                  </a:extLst>
                </p:cNvPr>
                <p:cNvSpPr txBox="1"/>
                <p:nvPr/>
              </p:nvSpPr>
              <p:spPr>
                <a:xfrm>
                  <a:off x="2016926" y="2205068"/>
                  <a:ext cx="14545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𝜒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>
            <p:sp>
              <p:nvSpPr>
                <p:cNvPr id="69" name="TextBox 68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BDEC81F9-9881-4B3F-A495-88C8267B74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6926" y="2205068"/>
                  <a:ext cx="145454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16485B1F-7914-4955-9AC6-42102AC3FFE0}"/>
                </a:ext>
              </a:extLst>
            </p:cNvPr>
            <p:cNvSpPr txBox="1"/>
            <p:nvPr/>
          </p:nvSpPr>
          <p:spPr>
            <a:xfrm>
              <a:off x="4592273" y="3406498"/>
              <a:ext cx="3607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i="1" dirty="0"/>
                <a:t>T</a:t>
              </a:r>
              <a:endParaRPr lang="ko-KR" altLang="en-US" sz="1600" i="1" dirty="0"/>
            </a:p>
          </p:txBody>
        </p:sp>
        <p:cxnSp>
          <p:nvCxnSpPr>
            <p:cNvPr id="71" name="직선 연결선 70">
              <a:extLst>
                <a:ext uri="{FF2B5EF4-FFF2-40B4-BE49-F238E27FC236}">
                  <a16:creationId xmlns="" xmlns:a16="http://schemas.microsoft.com/office/drawing/2014/main" id="{572BBC97-3CAE-49BE-8E91-66862B37DAF3}"/>
                </a:ext>
              </a:extLst>
            </p:cNvPr>
            <p:cNvCxnSpPr>
              <a:cxnSpLocks/>
            </p:cNvCxnSpPr>
            <p:nvPr/>
          </p:nvCxnSpPr>
          <p:spPr>
            <a:xfrm>
              <a:off x="2995047" y="3535299"/>
              <a:ext cx="0" cy="10336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연결선 71">
              <a:extLst>
                <a:ext uri="{FF2B5EF4-FFF2-40B4-BE49-F238E27FC236}">
                  <a16:creationId xmlns="" xmlns:a16="http://schemas.microsoft.com/office/drawing/2014/main" id="{4F378C2D-1B32-4BDF-890E-85CB7D91FC81}"/>
                </a:ext>
              </a:extLst>
            </p:cNvPr>
            <p:cNvCxnSpPr/>
            <p:nvPr/>
          </p:nvCxnSpPr>
          <p:spPr>
            <a:xfrm>
              <a:off x="2986658" y="4550427"/>
              <a:ext cx="17281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3" name="TextBox 72">
                  <a:extLst>
                    <a:ext uri="{FF2B5EF4-FFF2-40B4-BE49-F238E27FC236}">
                      <a16:creationId xmlns="" xmlns:a16="http://schemas.microsoft.com/office/drawing/2014/main" id="{02FE7FFF-924D-40DC-86FD-83B12FC52433}"/>
                    </a:ext>
                  </a:extLst>
                </p:cNvPr>
                <p:cNvSpPr txBox="1"/>
                <p:nvPr/>
              </p:nvSpPr>
              <p:spPr>
                <a:xfrm>
                  <a:off x="2016926" y="3332830"/>
                  <a:ext cx="14545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𝜒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>
            <p:sp>
              <p:nvSpPr>
                <p:cNvPr id="73" name="TextBox 7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02FE7FFF-924D-40DC-86FD-83B12FC524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6926" y="3332830"/>
                  <a:ext cx="145454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E7919307-46AA-4CD3-8434-4BDD81156444}"/>
                </a:ext>
              </a:extLst>
            </p:cNvPr>
            <p:cNvSpPr txBox="1"/>
            <p:nvPr/>
          </p:nvSpPr>
          <p:spPr>
            <a:xfrm>
              <a:off x="4592273" y="4534260"/>
              <a:ext cx="3607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i="1" dirty="0"/>
                <a:t>T</a:t>
              </a:r>
              <a:endParaRPr lang="ko-KR" altLang="en-US" sz="1600" i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="" xmlns:a16="http://schemas.microsoft.com/office/drawing/2014/main" id="{68062B8C-CB54-42AC-9A57-341447812E1B}"/>
                    </a:ext>
                  </a:extLst>
                </p:cNvPr>
                <p:cNvSpPr txBox="1"/>
                <p:nvPr/>
              </p:nvSpPr>
              <p:spPr>
                <a:xfrm>
                  <a:off x="2143926" y="4242650"/>
                  <a:ext cx="145454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68062B8C-CB54-42AC-9A57-341447812E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3926" y="4242650"/>
                  <a:ext cx="1454543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="" xmlns:a16="http://schemas.microsoft.com/office/drawing/2014/main" id="{044F81F6-E634-46BA-B839-B1C0967BE650}"/>
                    </a:ext>
                  </a:extLst>
                </p:cNvPr>
                <p:cNvSpPr txBox="1"/>
                <p:nvPr/>
              </p:nvSpPr>
              <p:spPr>
                <a:xfrm>
                  <a:off x="2143926" y="3069983"/>
                  <a:ext cx="145454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044F81F6-E634-46BA-B839-B1C0967BE6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3926" y="3069983"/>
                  <a:ext cx="1454543" cy="3077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자유형: 도형 83">
              <a:extLst>
                <a:ext uri="{FF2B5EF4-FFF2-40B4-BE49-F238E27FC236}">
                  <a16:creationId xmlns="" xmlns:a16="http://schemas.microsoft.com/office/drawing/2014/main" id="{4B016113-0F3B-4DD7-B0BC-BB011E9A6FB5}"/>
                </a:ext>
              </a:extLst>
            </p:cNvPr>
            <p:cNvSpPr/>
            <p:nvPr/>
          </p:nvSpPr>
          <p:spPr>
            <a:xfrm>
              <a:off x="3019425" y="1413510"/>
              <a:ext cx="1663065" cy="693420"/>
            </a:xfrm>
            <a:custGeom>
              <a:avLst/>
              <a:gdLst>
                <a:gd name="connsiteX0" fmla="*/ 0 w 1663065"/>
                <a:gd name="connsiteY0" fmla="*/ 693420 h 693420"/>
                <a:gd name="connsiteX1" fmla="*/ 594360 w 1663065"/>
                <a:gd name="connsiteY1" fmla="*/ 544830 h 693420"/>
                <a:gd name="connsiteX2" fmla="*/ 939165 w 1663065"/>
                <a:gd name="connsiteY2" fmla="*/ 120015 h 693420"/>
                <a:gd name="connsiteX3" fmla="*/ 1013460 w 1663065"/>
                <a:gd name="connsiteY3" fmla="*/ 360045 h 693420"/>
                <a:gd name="connsiteX4" fmla="*/ 1215390 w 1663065"/>
                <a:gd name="connsiteY4" fmla="*/ 318135 h 693420"/>
                <a:gd name="connsiteX5" fmla="*/ 1663065 w 1663065"/>
                <a:gd name="connsiteY5" fmla="*/ 0 h 69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3065" h="693420">
                  <a:moveTo>
                    <a:pt x="0" y="693420"/>
                  </a:moveTo>
                  <a:cubicBezTo>
                    <a:pt x="218916" y="666908"/>
                    <a:pt x="437833" y="640397"/>
                    <a:pt x="594360" y="544830"/>
                  </a:cubicBezTo>
                  <a:cubicBezTo>
                    <a:pt x="750887" y="449263"/>
                    <a:pt x="869315" y="150813"/>
                    <a:pt x="939165" y="120015"/>
                  </a:cubicBezTo>
                  <a:cubicBezTo>
                    <a:pt x="1009015" y="89217"/>
                    <a:pt x="967422" y="327025"/>
                    <a:pt x="1013460" y="360045"/>
                  </a:cubicBezTo>
                  <a:cubicBezTo>
                    <a:pt x="1059498" y="393065"/>
                    <a:pt x="1107122" y="378143"/>
                    <a:pt x="1215390" y="318135"/>
                  </a:cubicBezTo>
                  <a:cubicBezTo>
                    <a:pt x="1323658" y="258127"/>
                    <a:pt x="1493361" y="129063"/>
                    <a:pt x="1663065" y="0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6" name="직선 연결선 85">
              <a:extLst>
                <a:ext uri="{FF2B5EF4-FFF2-40B4-BE49-F238E27FC236}">
                  <a16:creationId xmlns="" xmlns:a16="http://schemas.microsoft.com/office/drawing/2014/main" id="{2D6DE65E-1A98-427D-8B50-11DD0053FD59}"/>
                </a:ext>
              </a:extLst>
            </p:cNvPr>
            <p:cNvCxnSpPr>
              <a:cxnSpLocks/>
            </p:cNvCxnSpPr>
            <p:nvPr/>
          </p:nvCxnSpPr>
          <p:spPr>
            <a:xfrm>
              <a:off x="4128135" y="3223871"/>
              <a:ext cx="56760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원호 87">
              <a:extLst>
                <a:ext uri="{FF2B5EF4-FFF2-40B4-BE49-F238E27FC236}">
                  <a16:creationId xmlns="" xmlns:a16="http://schemas.microsoft.com/office/drawing/2014/main" id="{B0A3CF4D-FFCA-4E87-8A9C-C5F9B8B63D9F}"/>
                </a:ext>
              </a:extLst>
            </p:cNvPr>
            <p:cNvSpPr/>
            <p:nvPr/>
          </p:nvSpPr>
          <p:spPr>
            <a:xfrm>
              <a:off x="1916429" y="2607592"/>
              <a:ext cx="2221865" cy="1233527"/>
            </a:xfrm>
            <a:prstGeom prst="arc">
              <a:avLst>
                <a:gd name="adj1" fmla="val 16199997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3" name="그룹 102">
              <a:extLst>
                <a:ext uri="{FF2B5EF4-FFF2-40B4-BE49-F238E27FC236}">
                  <a16:creationId xmlns="" xmlns:a16="http://schemas.microsoft.com/office/drawing/2014/main" id="{91A39BBE-B16A-4F66-BF8D-159B5BD8A621}"/>
                </a:ext>
              </a:extLst>
            </p:cNvPr>
            <p:cNvGrpSpPr/>
            <p:nvPr/>
          </p:nvGrpSpPr>
          <p:grpSpPr>
            <a:xfrm>
              <a:off x="3025029" y="3854865"/>
              <a:ext cx="1636737" cy="639895"/>
              <a:chOff x="3027680" y="3858445"/>
              <a:chExt cx="1636737" cy="639895"/>
            </a:xfrm>
          </p:grpSpPr>
          <p:sp>
            <p:nvSpPr>
              <p:cNvPr id="99" name="자유형: 도형 98">
                <a:extLst>
                  <a:ext uri="{FF2B5EF4-FFF2-40B4-BE49-F238E27FC236}">
                    <a16:creationId xmlns="" xmlns:a16="http://schemas.microsoft.com/office/drawing/2014/main" id="{25A61296-E216-4684-B9FE-BCAA0B066D81}"/>
                  </a:ext>
                </a:extLst>
              </p:cNvPr>
              <p:cNvSpPr/>
              <p:nvPr/>
            </p:nvSpPr>
            <p:spPr>
              <a:xfrm>
                <a:off x="3027680" y="3858445"/>
                <a:ext cx="624840" cy="490035"/>
              </a:xfrm>
              <a:custGeom>
                <a:avLst/>
                <a:gdLst>
                  <a:gd name="connsiteX0" fmla="*/ 0 w 624840"/>
                  <a:gd name="connsiteY0" fmla="*/ 490035 h 490035"/>
                  <a:gd name="connsiteX1" fmla="*/ 365760 w 624840"/>
                  <a:gd name="connsiteY1" fmla="*/ 322395 h 490035"/>
                  <a:gd name="connsiteX2" fmla="*/ 533400 w 624840"/>
                  <a:gd name="connsiteY2" fmla="*/ 17595 h 490035"/>
                  <a:gd name="connsiteX3" fmla="*/ 624840 w 624840"/>
                  <a:gd name="connsiteY3" fmla="*/ 63315 h 490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4840" h="490035">
                    <a:moveTo>
                      <a:pt x="0" y="490035"/>
                    </a:moveTo>
                    <a:cubicBezTo>
                      <a:pt x="138430" y="445585"/>
                      <a:pt x="276860" y="401135"/>
                      <a:pt x="365760" y="322395"/>
                    </a:cubicBezTo>
                    <a:cubicBezTo>
                      <a:pt x="454660" y="243655"/>
                      <a:pt x="490220" y="60775"/>
                      <a:pt x="533400" y="17595"/>
                    </a:cubicBezTo>
                    <a:cubicBezTo>
                      <a:pt x="576580" y="-25585"/>
                      <a:pt x="600710" y="18865"/>
                      <a:pt x="624840" y="63315"/>
                    </a:cubicBezTo>
                  </a:path>
                </a:pathLst>
              </a:cu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2" name="자유형: 도형 101">
                <a:extLst>
                  <a:ext uri="{FF2B5EF4-FFF2-40B4-BE49-F238E27FC236}">
                    <a16:creationId xmlns="" xmlns:a16="http://schemas.microsoft.com/office/drawing/2014/main" id="{5157A07D-00FC-4BEB-9683-99F7057F754C}"/>
                  </a:ext>
                </a:extLst>
              </p:cNvPr>
              <p:cNvSpPr/>
              <p:nvPr/>
            </p:nvSpPr>
            <p:spPr>
              <a:xfrm>
                <a:off x="3643337" y="3903980"/>
                <a:ext cx="1021080" cy="594360"/>
              </a:xfrm>
              <a:custGeom>
                <a:avLst/>
                <a:gdLst>
                  <a:gd name="connsiteX0" fmla="*/ 0 w 1021080"/>
                  <a:gd name="connsiteY0" fmla="*/ 0 h 594360"/>
                  <a:gd name="connsiteX1" fmla="*/ 365760 w 1021080"/>
                  <a:gd name="connsiteY1" fmla="*/ 502920 h 594360"/>
                  <a:gd name="connsiteX2" fmla="*/ 1021080 w 1021080"/>
                  <a:gd name="connsiteY2" fmla="*/ 594360 h 594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1080" h="594360">
                    <a:moveTo>
                      <a:pt x="0" y="0"/>
                    </a:moveTo>
                    <a:cubicBezTo>
                      <a:pt x="97790" y="201930"/>
                      <a:pt x="195580" y="403860"/>
                      <a:pt x="365760" y="502920"/>
                    </a:cubicBezTo>
                    <a:cubicBezTo>
                      <a:pt x="535940" y="601980"/>
                      <a:pt x="911013" y="584200"/>
                      <a:pt x="1021080" y="594360"/>
                    </a:cubicBezTo>
                  </a:path>
                </a:pathLst>
              </a:cu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CDF03A64-464A-425C-910B-F7C7455459E5}"/>
                </a:ext>
              </a:extLst>
            </p:cNvPr>
            <p:cNvSpPr txBox="1"/>
            <p:nvPr/>
          </p:nvSpPr>
          <p:spPr>
            <a:xfrm>
              <a:off x="522005" y="975973"/>
              <a:ext cx="16178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/>
                <a:t>초전도 상전이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="" xmlns:a16="http://schemas.microsoft.com/office/drawing/2014/main" id="{68D37718-B774-4FBD-BBFE-78C94F733871}"/>
                </a:ext>
              </a:extLst>
            </p:cNvPr>
            <p:cNvSpPr txBox="1"/>
            <p:nvPr/>
          </p:nvSpPr>
          <p:spPr>
            <a:xfrm>
              <a:off x="2726183" y="975973"/>
              <a:ext cx="23213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/>
                <a:t>자성 상전이</a:t>
              </a:r>
            </a:p>
          </p:txBody>
        </p:sp>
      </p:grpSp>
      <p:grpSp>
        <p:nvGrpSpPr>
          <p:cNvPr id="115" name="그룹 114">
            <a:extLst>
              <a:ext uri="{FF2B5EF4-FFF2-40B4-BE49-F238E27FC236}">
                <a16:creationId xmlns="" xmlns:a16="http://schemas.microsoft.com/office/drawing/2014/main" id="{CFEA238F-7D9B-4572-8506-088676D2A600}"/>
              </a:ext>
            </a:extLst>
          </p:cNvPr>
          <p:cNvGrpSpPr/>
          <p:nvPr/>
        </p:nvGrpSpPr>
        <p:grpSpPr>
          <a:xfrm>
            <a:off x="5394529" y="799931"/>
            <a:ext cx="4266008" cy="5431856"/>
            <a:chOff x="5394529" y="1051601"/>
            <a:chExt cx="4266008" cy="5431856"/>
          </a:xfrm>
        </p:grpSpPr>
        <p:grpSp>
          <p:nvGrpSpPr>
            <p:cNvPr id="58" name="그룹 57">
              <a:extLst>
                <a:ext uri="{FF2B5EF4-FFF2-40B4-BE49-F238E27FC236}">
                  <a16:creationId xmlns="" xmlns:a16="http://schemas.microsoft.com/office/drawing/2014/main" id="{5CE94070-EBDC-4A92-A783-EDB5AD8DD7D6}"/>
                </a:ext>
              </a:extLst>
            </p:cNvPr>
            <p:cNvGrpSpPr/>
            <p:nvPr/>
          </p:nvGrpSpPr>
          <p:grpSpPr>
            <a:xfrm>
              <a:off x="5394529" y="1051601"/>
              <a:ext cx="4266008" cy="2951591"/>
              <a:chOff x="429565" y="1114516"/>
              <a:chExt cx="4266008" cy="2951591"/>
            </a:xfrm>
          </p:grpSpPr>
          <p:pic>
            <p:nvPicPr>
              <p:cNvPr id="55" name="그림 54">
                <a:extLst>
                  <a:ext uri="{FF2B5EF4-FFF2-40B4-BE49-F238E27FC236}">
                    <a16:creationId xmlns="" xmlns:a16="http://schemas.microsoft.com/office/drawing/2014/main" id="{BEE983D7-7006-4D66-AB15-74DC96A51D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9565" y="1114516"/>
                <a:ext cx="4266008" cy="2951591"/>
              </a:xfrm>
              <a:prstGeom prst="rect">
                <a:avLst/>
              </a:prstGeom>
              <a:effectLst>
                <a:softEdge rad="12700"/>
              </a:effectLst>
            </p:spPr>
          </p:pic>
          <p:sp>
            <p:nvSpPr>
              <p:cNvPr id="56" name="직사각형 55">
                <a:extLst>
                  <a:ext uri="{FF2B5EF4-FFF2-40B4-BE49-F238E27FC236}">
                    <a16:creationId xmlns="" xmlns:a16="http://schemas.microsoft.com/office/drawing/2014/main" id="{044591B8-D474-41EE-BEF4-82159F932AAD}"/>
                  </a:ext>
                </a:extLst>
              </p:cNvPr>
              <p:cNvSpPr/>
              <p:nvPr/>
            </p:nvSpPr>
            <p:spPr>
              <a:xfrm>
                <a:off x="1569622" y="1184105"/>
                <a:ext cx="23952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2">
                        <a:lumMod val="25000"/>
                      </a:schemeClr>
                    </a:solidFill>
                    <a:latin typeface="+mj-ea"/>
                    <a:ea typeface="+mj-ea"/>
                  </a:rPr>
                  <a:t>Phase Diagram</a:t>
                </a:r>
              </a:p>
            </p:txBody>
          </p:sp>
        </p:grpSp>
        <p:sp>
          <p:nvSpPr>
            <p:cNvPr id="108" name="TextBox 107">
              <a:extLst>
                <a:ext uri="{FF2B5EF4-FFF2-40B4-BE49-F238E27FC236}">
                  <a16:creationId xmlns="" xmlns:a16="http://schemas.microsoft.com/office/drawing/2014/main" id="{3052CFDD-EA5B-4C14-B280-14F6F7E44456}"/>
                </a:ext>
              </a:extLst>
            </p:cNvPr>
            <p:cNvSpPr txBox="1"/>
            <p:nvPr/>
          </p:nvSpPr>
          <p:spPr>
            <a:xfrm>
              <a:off x="5486400" y="4275737"/>
              <a:ext cx="4170823" cy="2207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ko-KR" altLang="en-US" b="1" dirty="0"/>
                <a:t>전자</a:t>
              </a:r>
              <a:r>
                <a:rPr lang="en-US" altLang="ko-KR" b="1" dirty="0"/>
                <a:t>-</a:t>
              </a:r>
              <a:r>
                <a:rPr lang="ko-KR" altLang="en-US" b="1" dirty="0"/>
                <a:t>전자 상호작용이 강한 물질</a:t>
              </a:r>
              <a:endParaRPr lang="en-US" altLang="ko-KR" b="1" dirty="0"/>
            </a:p>
            <a:p>
              <a:pPr algn="ctr">
                <a:lnSpc>
                  <a:spcPct val="110000"/>
                </a:lnSpc>
              </a:pPr>
              <a:endParaRPr lang="en-US" altLang="ko-KR" b="1" dirty="0"/>
            </a:p>
            <a:p>
              <a:pPr algn="ctr">
                <a:lnSpc>
                  <a:spcPct val="110000"/>
                </a:lnSpc>
              </a:pPr>
              <a:r>
                <a:rPr lang="ko-KR" altLang="en-US" b="1" dirty="0"/>
                <a:t>특이한 물리적 현상</a:t>
              </a:r>
              <a:endParaRPr lang="en-US" altLang="ko-KR" b="1" dirty="0"/>
            </a:p>
            <a:p>
              <a:pPr algn="ctr">
                <a:lnSpc>
                  <a:spcPct val="110000"/>
                </a:lnSpc>
              </a:pPr>
              <a:endParaRPr lang="en-US" altLang="ko-KR" b="1" dirty="0"/>
            </a:p>
            <a:p>
              <a:pPr algn="ctr">
                <a:lnSpc>
                  <a:spcPct val="110000"/>
                </a:lnSpc>
              </a:pPr>
              <a:r>
                <a:rPr lang="ko-KR" altLang="en-US" b="1" dirty="0"/>
                <a:t>원인 규명</a:t>
              </a:r>
              <a:endParaRPr lang="en-US" altLang="ko-KR" b="1" dirty="0"/>
            </a:p>
            <a:p>
              <a:pPr algn="ctr">
                <a:lnSpc>
                  <a:spcPct val="110000"/>
                </a:lnSpc>
              </a:pPr>
              <a:endParaRPr lang="en-US" altLang="ko-KR" b="1" dirty="0"/>
            </a:p>
            <a:p>
              <a:pPr algn="ctr">
                <a:lnSpc>
                  <a:spcPct val="110000"/>
                </a:lnSpc>
              </a:pPr>
              <a:r>
                <a:rPr lang="ko-KR" altLang="en-US" b="1" dirty="0"/>
                <a:t>차세대 기술 활용</a:t>
              </a:r>
            </a:p>
          </p:txBody>
        </p:sp>
        <p:sp>
          <p:nvSpPr>
            <p:cNvPr id="109" name="직사각형 108">
              <a:extLst>
                <a:ext uri="{FF2B5EF4-FFF2-40B4-BE49-F238E27FC236}">
                  <a16:creationId xmlns="" xmlns:a16="http://schemas.microsoft.com/office/drawing/2014/main" id="{06EFE15C-82E7-4E66-BE79-478AA0DB9580}"/>
                </a:ext>
              </a:extLst>
            </p:cNvPr>
            <p:cNvSpPr/>
            <p:nvPr/>
          </p:nvSpPr>
          <p:spPr>
            <a:xfrm>
              <a:off x="5394529" y="4244829"/>
              <a:ext cx="4262694" cy="2206305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화살표: 아래쪽 109">
              <a:extLst>
                <a:ext uri="{FF2B5EF4-FFF2-40B4-BE49-F238E27FC236}">
                  <a16:creationId xmlns="" xmlns:a16="http://schemas.microsoft.com/office/drawing/2014/main" id="{43143B30-7C4A-4821-859D-FCC03A63FC68}"/>
                </a:ext>
              </a:extLst>
            </p:cNvPr>
            <p:cNvSpPr/>
            <p:nvPr/>
          </p:nvSpPr>
          <p:spPr>
            <a:xfrm>
              <a:off x="8061820" y="3559307"/>
              <a:ext cx="268448" cy="639941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화살표: 아래쪽 110">
              <a:extLst>
                <a:ext uri="{FF2B5EF4-FFF2-40B4-BE49-F238E27FC236}">
                  <a16:creationId xmlns="" xmlns:a16="http://schemas.microsoft.com/office/drawing/2014/main" id="{8BD40129-6DD4-4B1E-87DC-3C909157ED05}"/>
                </a:ext>
              </a:extLst>
            </p:cNvPr>
            <p:cNvSpPr/>
            <p:nvPr/>
          </p:nvSpPr>
          <p:spPr>
            <a:xfrm>
              <a:off x="7437587" y="4646058"/>
              <a:ext cx="268448" cy="273485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화살표: 아래쪽 111">
              <a:extLst>
                <a:ext uri="{FF2B5EF4-FFF2-40B4-BE49-F238E27FC236}">
                  <a16:creationId xmlns="" xmlns:a16="http://schemas.microsoft.com/office/drawing/2014/main" id="{8F02758E-4253-453D-9396-AD4C206BEF93}"/>
                </a:ext>
              </a:extLst>
            </p:cNvPr>
            <p:cNvSpPr/>
            <p:nvPr/>
          </p:nvSpPr>
          <p:spPr>
            <a:xfrm>
              <a:off x="7437587" y="5241718"/>
              <a:ext cx="268448" cy="273485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화살표: 아래쪽 112">
              <a:extLst>
                <a:ext uri="{FF2B5EF4-FFF2-40B4-BE49-F238E27FC236}">
                  <a16:creationId xmlns="" xmlns:a16="http://schemas.microsoft.com/office/drawing/2014/main" id="{1CB6E76C-F7FA-4F9B-BA7F-2C6526FDA435}"/>
                </a:ext>
              </a:extLst>
            </p:cNvPr>
            <p:cNvSpPr/>
            <p:nvPr/>
          </p:nvSpPr>
          <p:spPr>
            <a:xfrm>
              <a:off x="7437587" y="5837378"/>
              <a:ext cx="268448" cy="273485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220414" y="2824178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FM</a:t>
            </a:r>
            <a:endParaRPr lang="ko-KR" alt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4114431" y="391196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AFM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1842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4989</TotalTime>
  <Words>238</Words>
  <Application>Microsoft Office PowerPoint</Application>
  <PresentationFormat>A4 용지(210x297mm)</PresentationFormat>
  <Paragraphs>70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양자 극한 물성 연구실</vt:lpstr>
      <vt:lpstr>연구 소개</vt:lpstr>
      <vt:lpstr>연구 소개</vt:lpstr>
      <vt:lpstr>연구 소개</vt:lpstr>
      <vt:lpstr>연구 소개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 young choi</dc:creator>
  <cp:lastModifiedBy>AutoBVT</cp:lastModifiedBy>
  <cp:revision>168</cp:revision>
  <cp:lastPrinted>2020-11-18T06:35:21Z</cp:lastPrinted>
  <dcterms:created xsi:type="dcterms:W3CDTF">2019-03-12T09:05:06Z</dcterms:created>
  <dcterms:modified xsi:type="dcterms:W3CDTF">2020-11-18T06:46:30Z</dcterms:modified>
</cp:coreProperties>
</file>