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맑은 고딕"/>
      </a:defRPr>
    </a:lvl1pPr>
    <a:lvl2pPr indent="228600" latinLnBrk="0">
      <a:defRPr sz="1200">
        <a:latin typeface="+mj-lt"/>
        <a:ea typeface="+mj-ea"/>
        <a:cs typeface="+mj-cs"/>
        <a:sym typeface="맑은 고딕"/>
      </a:defRPr>
    </a:lvl2pPr>
    <a:lvl3pPr indent="457200" latinLnBrk="0">
      <a:defRPr sz="1200">
        <a:latin typeface="+mj-lt"/>
        <a:ea typeface="+mj-ea"/>
        <a:cs typeface="+mj-cs"/>
        <a:sym typeface="맑은 고딕"/>
      </a:defRPr>
    </a:lvl3pPr>
    <a:lvl4pPr indent="685800" latinLnBrk="0">
      <a:defRPr sz="1200">
        <a:latin typeface="+mj-lt"/>
        <a:ea typeface="+mj-ea"/>
        <a:cs typeface="+mj-cs"/>
        <a:sym typeface="맑은 고딕"/>
      </a:defRPr>
    </a:lvl4pPr>
    <a:lvl5pPr indent="914400" latinLnBrk="0">
      <a:defRPr sz="1200">
        <a:latin typeface="+mj-lt"/>
        <a:ea typeface="+mj-ea"/>
        <a:cs typeface="+mj-cs"/>
        <a:sym typeface="맑은 고딕"/>
      </a:defRPr>
    </a:lvl5pPr>
    <a:lvl6pPr indent="1143000" latinLnBrk="0">
      <a:defRPr sz="1200">
        <a:latin typeface="+mj-lt"/>
        <a:ea typeface="+mj-ea"/>
        <a:cs typeface="+mj-cs"/>
        <a:sym typeface="맑은 고딕"/>
      </a:defRPr>
    </a:lvl6pPr>
    <a:lvl7pPr indent="1371600" latinLnBrk="0">
      <a:defRPr sz="1200">
        <a:latin typeface="+mj-lt"/>
        <a:ea typeface="+mj-ea"/>
        <a:cs typeface="+mj-cs"/>
        <a:sym typeface="맑은 고딕"/>
      </a:defRPr>
    </a:lvl7pPr>
    <a:lvl8pPr indent="1600200" latinLnBrk="0">
      <a:defRPr sz="1200">
        <a:latin typeface="+mj-lt"/>
        <a:ea typeface="+mj-ea"/>
        <a:cs typeface="+mj-cs"/>
        <a:sym typeface="맑은 고딕"/>
      </a:defRPr>
    </a:lvl8pPr>
    <a:lvl9pPr indent="1828800" latinLnBrk="0">
      <a:defRPr sz="1200">
        <a:latin typeface="+mj-lt"/>
        <a:ea typeface="+mj-ea"/>
        <a:cs typeface="+mj-cs"/>
        <a:sym typeface="맑은 고딕"/>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11" name="제목 텍스트"/>
          <p:cNvSpPr txBox="1">
            <a:spLocks noGrp="1"/>
          </p:cNvSpPr>
          <p:nvPr>
            <p:ph type="title"/>
          </p:nvPr>
        </p:nvSpPr>
        <p:spPr>
          <a:xfrm>
            <a:off x="1524000" y="1122362"/>
            <a:ext cx="9144000" cy="2387601"/>
          </a:xfrm>
          <a:prstGeom prst="rect">
            <a:avLst/>
          </a:prstGeom>
        </p:spPr>
        <p:txBody>
          <a:bodyPr anchor="b"/>
          <a:lstStyle>
            <a:lvl1pPr algn="ctr">
              <a:defRPr sz="6000"/>
            </a:lvl1pPr>
          </a:lstStyle>
          <a:p>
            <a:r>
              <a:t>제목 텍스트</a:t>
            </a:r>
          </a:p>
        </p:txBody>
      </p:sp>
      <p:sp>
        <p:nvSpPr>
          <p:cNvPr id="12" name="본문 첫 번째 줄…"/>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본문 첫 번째 줄</a:t>
            </a:r>
          </a:p>
          <a:p>
            <a:pPr lvl="1"/>
            <a:r>
              <a:t>본문 두 번째 줄</a:t>
            </a:r>
          </a:p>
          <a:p>
            <a:pPr lvl="2"/>
            <a:r>
              <a:t>본문 세 번째 줄</a:t>
            </a:r>
          </a:p>
          <a:p>
            <a:pPr lvl="3"/>
            <a:r>
              <a:t>본문 네 번째 줄</a:t>
            </a:r>
          </a:p>
          <a:p>
            <a:pPr lvl="4"/>
            <a:r>
              <a:t>본문 다섯 번째 줄</a:t>
            </a:r>
          </a:p>
        </p:txBody>
      </p:sp>
      <p:sp>
        <p:nvSpPr>
          <p:cNvPr id="13"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제목 및 내용">
    <p:spTree>
      <p:nvGrpSpPr>
        <p:cNvPr id="1" name=""/>
        <p:cNvGrpSpPr/>
        <p:nvPr/>
      </p:nvGrpSpPr>
      <p:grpSpPr>
        <a:xfrm>
          <a:off x="0" y="0"/>
          <a:ext cx="0" cy="0"/>
          <a:chOff x="0" y="0"/>
          <a:chExt cx="0" cy="0"/>
        </a:xfrm>
      </p:grpSpPr>
      <p:sp>
        <p:nvSpPr>
          <p:cNvPr id="20" name="제목 텍스트"/>
          <p:cNvSpPr txBox="1">
            <a:spLocks noGrp="1"/>
          </p:cNvSpPr>
          <p:nvPr>
            <p:ph type="title"/>
          </p:nvPr>
        </p:nvSpPr>
        <p:spPr>
          <a:prstGeom prst="rect">
            <a:avLst/>
          </a:prstGeom>
        </p:spPr>
        <p:txBody>
          <a:bodyPr/>
          <a:lstStyle/>
          <a:p>
            <a:r>
              <a:t>제목 텍스트</a:t>
            </a:r>
          </a:p>
        </p:txBody>
      </p:sp>
      <p:sp>
        <p:nvSpPr>
          <p:cNvPr id="21" name="본문 첫 번째 줄…"/>
          <p:cNvSpPr txBox="1">
            <a:spLocks noGrp="1"/>
          </p:cNvSpPr>
          <p:nvPr>
            <p:ph type="body" idx="1"/>
          </p:nvPr>
        </p:nvSpPr>
        <p:spPr>
          <a:prstGeom prst="rect">
            <a:avLst/>
          </a:prstGeom>
        </p:spPr>
        <p:txBody>
          <a:bodyPr/>
          <a:lstStyle/>
          <a:p>
            <a:r>
              <a:t>본문 첫 번째 줄</a:t>
            </a:r>
          </a:p>
          <a:p>
            <a:pPr lvl="1"/>
            <a:r>
              <a:t>본문 두 번째 줄</a:t>
            </a:r>
          </a:p>
          <a:p>
            <a:pPr lvl="2"/>
            <a:r>
              <a:t>본문 세 번째 줄</a:t>
            </a:r>
          </a:p>
          <a:p>
            <a:pPr lvl="3"/>
            <a:r>
              <a:t>본문 네 번째 줄</a:t>
            </a:r>
          </a:p>
          <a:p>
            <a:pPr lvl="4"/>
            <a:r>
              <a:t>본문 다섯 번째 줄</a:t>
            </a:r>
          </a:p>
        </p:txBody>
      </p:sp>
      <p:sp>
        <p:nvSpPr>
          <p:cNvPr id="22"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구역 머리글">
    <p:spTree>
      <p:nvGrpSpPr>
        <p:cNvPr id="1" name=""/>
        <p:cNvGrpSpPr/>
        <p:nvPr/>
      </p:nvGrpSpPr>
      <p:grpSpPr>
        <a:xfrm>
          <a:off x="0" y="0"/>
          <a:ext cx="0" cy="0"/>
          <a:chOff x="0" y="0"/>
          <a:chExt cx="0" cy="0"/>
        </a:xfrm>
      </p:grpSpPr>
      <p:sp>
        <p:nvSpPr>
          <p:cNvPr id="29" name="제목 텍스트"/>
          <p:cNvSpPr txBox="1">
            <a:spLocks noGrp="1"/>
          </p:cNvSpPr>
          <p:nvPr>
            <p:ph type="title"/>
          </p:nvPr>
        </p:nvSpPr>
        <p:spPr>
          <a:xfrm>
            <a:off x="831850" y="1709738"/>
            <a:ext cx="10515600" cy="2852737"/>
          </a:xfrm>
          <a:prstGeom prst="rect">
            <a:avLst/>
          </a:prstGeom>
        </p:spPr>
        <p:txBody>
          <a:bodyPr anchor="b"/>
          <a:lstStyle>
            <a:lvl1pPr>
              <a:defRPr sz="6000"/>
            </a:lvl1pPr>
          </a:lstStyle>
          <a:p>
            <a:r>
              <a:t>제목 텍스트</a:t>
            </a:r>
          </a:p>
        </p:txBody>
      </p:sp>
      <p:sp>
        <p:nvSpPr>
          <p:cNvPr id="30" name="본문 첫 번째 줄…"/>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본문 첫 번째 줄</a:t>
            </a:r>
          </a:p>
          <a:p>
            <a:pPr lvl="1"/>
            <a:r>
              <a:t>본문 두 번째 줄</a:t>
            </a:r>
          </a:p>
          <a:p>
            <a:pPr lvl="2"/>
            <a:r>
              <a:t>본문 세 번째 줄</a:t>
            </a:r>
          </a:p>
          <a:p>
            <a:pPr lvl="3"/>
            <a:r>
              <a:t>본문 네 번째 줄</a:t>
            </a:r>
          </a:p>
          <a:p>
            <a:pPr lvl="4"/>
            <a:r>
              <a:t>본문 다섯 번째 줄</a:t>
            </a:r>
          </a:p>
        </p:txBody>
      </p:sp>
      <p:sp>
        <p:nvSpPr>
          <p:cNvPr id="31"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콘텐츠 2개">
    <p:spTree>
      <p:nvGrpSpPr>
        <p:cNvPr id="1" name=""/>
        <p:cNvGrpSpPr/>
        <p:nvPr/>
      </p:nvGrpSpPr>
      <p:grpSpPr>
        <a:xfrm>
          <a:off x="0" y="0"/>
          <a:ext cx="0" cy="0"/>
          <a:chOff x="0" y="0"/>
          <a:chExt cx="0" cy="0"/>
        </a:xfrm>
      </p:grpSpPr>
      <p:sp>
        <p:nvSpPr>
          <p:cNvPr id="38" name="제목 텍스트"/>
          <p:cNvSpPr txBox="1">
            <a:spLocks noGrp="1"/>
          </p:cNvSpPr>
          <p:nvPr>
            <p:ph type="title"/>
          </p:nvPr>
        </p:nvSpPr>
        <p:spPr>
          <a:prstGeom prst="rect">
            <a:avLst/>
          </a:prstGeom>
        </p:spPr>
        <p:txBody>
          <a:bodyPr/>
          <a:lstStyle/>
          <a:p>
            <a:r>
              <a:t>제목 텍스트</a:t>
            </a:r>
          </a:p>
        </p:txBody>
      </p:sp>
      <p:sp>
        <p:nvSpPr>
          <p:cNvPr id="39" name="본문 첫 번째 줄…"/>
          <p:cNvSpPr txBox="1">
            <a:spLocks noGrp="1"/>
          </p:cNvSpPr>
          <p:nvPr>
            <p:ph type="body" sz="half" idx="1"/>
          </p:nvPr>
        </p:nvSpPr>
        <p:spPr>
          <a:xfrm>
            <a:off x="838200" y="1825625"/>
            <a:ext cx="5181600" cy="4351338"/>
          </a:xfrm>
          <a:prstGeom prst="rect">
            <a:avLst/>
          </a:prstGeom>
        </p:spPr>
        <p:txBody>
          <a:bodyPr/>
          <a:lstStyle/>
          <a:p>
            <a:r>
              <a:t>본문 첫 번째 줄</a:t>
            </a:r>
          </a:p>
          <a:p>
            <a:pPr lvl="1"/>
            <a:r>
              <a:t>본문 두 번째 줄</a:t>
            </a:r>
          </a:p>
          <a:p>
            <a:pPr lvl="2"/>
            <a:r>
              <a:t>본문 세 번째 줄</a:t>
            </a:r>
          </a:p>
          <a:p>
            <a:pPr lvl="3"/>
            <a:r>
              <a:t>본문 네 번째 줄</a:t>
            </a:r>
          </a:p>
          <a:p>
            <a:pPr lvl="4"/>
            <a:r>
              <a:t>본문 다섯 번째 줄</a:t>
            </a:r>
          </a:p>
        </p:txBody>
      </p:sp>
      <p:sp>
        <p:nvSpPr>
          <p:cNvPr id="40"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비교">
    <p:spTree>
      <p:nvGrpSpPr>
        <p:cNvPr id="1" name=""/>
        <p:cNvGrpSpPr/>
        <p:nvPr/>
      </p:nvGrpSpPr>
      <p:grpSpPr>
        <a:xfrm>
          <a:off x="0" y="0"/>
          <a:ext cx="0" cy="0"/>
          <a:chOff x="0" y="0"/>
          <a:chExt cx="0" cy="0"/>
        </a:xfrm>
      </p:grpSpPr>
      <p:sp>
        <p:nvSpPr>
          <p:cNvPr id="47" name="제목 텍스트"/>
          <p:cNvSpPr txBox="1">
            <a:spLocks noGrp="1"/>
          </p:cNvSpPr>
          <p:nvPr>
            <p:ph type="title"/>
          </p:nvPr>
        </p:nvSpPr>
        <p:spPr>
          <a:xfrm>
            <a:off x="839787" y="365125"/>
            <a:ext cx="10515601" cy="1325563"/>
          </a:xfrm>
          <a:prstGeom prst="rect">
            <a:avLst/>
          </a:prstGeom>
        </p:spPr>
        <p:txBody>
          <a:bodyPr/>
          <a:lstStyle/>
          <a:p>
            <a:r>
              <a:t>제목 텍스트</a:t>
            </a:r>
          </a:p>
        </p:txBody>
      </p:sp>
      <p:sp>
        <p:nvSpPr>
          <p:cNvPr id="48" name="본문 첫 번째 줄…"/>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본문 첫 번째 줄</a:t>
            </a:r>
          </a:p>
          <a:p>
            <a:pPr lvl="1"/>
            <a:r>
              <a:t>본문 두 번째 줄</a:t>
            </a:r>
          </a:p>
          <a:p>
            <a:pPr lvl="2"/>
            <a:r>
              <a:t>본문 세 번째 줄</a:t>
            </a:r>
          </a:p>
          <a:p>
            <a:pPr lvl="3"/>
            <a:r>
              <a:t>본문 네 번째 줄</a:t>
            </a:r>
          </a:p>
          <a:p>
            <a:pPr lvl="4"/>
            <a:r>
              <a:t>본문 다섯 번째 줄</a:t>
            </a:r>
          </a:p>
        </p:txBody>
      </p:sp>
      <p:sp>
        <p:nvSpPr>
          <p:cNvPr id="49" name="텍스트 개체 틀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제목만">
    <p:spTree>
      <p:nvGrpSpPr>
        <p:cNvPr id="1" name=""/>
        <p:cNvGrpSpPr/>
        <p:nvPr/>
      </p:nvGrpSpPr>
      <p:grpSpPr>
        <a:xfrm>
          <a:off x="0" y="0"/>
          <a:ext cx="0" cy="0"/>
          <a:chOff x="0" y="0"/>
          <a:chExt cx="0" cy="0"/>
        </a:xfrm>
      </p:grpSpPr>
      <p:sp>
        <p:nvSpPr>
          <p:cNvPr id="57" name="제목 텍스트"/>
          <p:cNvSpPr txBox="1">
            <a:spLocks noGrp="1"/>
          </p:cNvSpPr>
          <p:nvPr>
            <p:ph type="title"/>
          </p:nvPr>
        </p:nvSpPr>
        <p:spPr>
          <a:prstGeom prst="rect">
            <a:avLst/>
          </a:prstGeom>
        </p:spPr>
        <p:txBody>
          <a:bodyPr/>
          <a:lstStyle/>
          <a:p>
            <a:r>
              <a:t>제목 텍스트</a:t>
            </a:r>
          </a:p>
        </p:txBody>
      </p:sp>
      <p:sp>
        <p:nvSpPr>
          <p:cNvPr id="58"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빈 화면">
    <p:spTree>
      <p:nvGrpSpPr>
        <p:cNvPr id="1" name=""/>
        <p:cNvGrpSpPr/>
        <p:nvPr/>
      </p:nvGrpSpPr>
      <p:grpSpPr>
        <a:xfrm>
          <a:off x="0" y="0"/>
          <a:ext cx="0" cy="0"/>
          <a:chOff x="0" y="0"/>
          <a:chExt cx="0" cy="0"/>
        </a:xfrm>
      </p:grpSpPr>
      <p:sp>
        <p:nvSpPr>
          <p:cNvPr id="65"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캡션 있는 콘텐츠">
    <p:spTree>
      <p:nvGrpSpPr>
        <p:cNvPr id="1" name=""/>
        <p:cNvGrpSpPr/>
        <p:nvPr/>
      </p:nvGrpSpPr>
      <p:grpSpPr>
        <a:xfrm>
          <a:off x="0" y="0"/>
          <a:ext cx="0" cy="0"/>
          <a:chOff x="0" y="0"/>
          <a:chExt cx="0" cy="0"/>
        </a:xfrm>
      </p:grpSpPr>
      <p:sp>
        <p:nvSpPr>
          <p:cNvPr id="72" name="제목 텍스트"/>
          <p:cNvSpPr txBox="1">
            <a:spLocks noGrp="1"/>
          </p:cNvSpPr>
          <p:nvPr>
            <p:ph type="title"/>
          </p:nvPr>
        </p:nvSpPr>
        <p:spPr>
          <a:xfrm>
            <a:off x="839787" y="457200"/>
            <a:ext cx="3932240" cy="1600200"/>
          </a:xfrm>
          <a:prstGeom prst="rect">
            <a:avLst/>
          </a:prstGeom>
        </p:spPr>
        <p:txBody>
          <a:bodyPr anchor="b"/>
          <a:lstStyle>
            <a:lvl1pPr>
              <a:defRPr sz="3200"/>
            </a:lvl1pPr>
          </a:lstStyle>
          <a:p>
            <a:r>
              <a:t>제목 텍스트</a:t>
            </a:r>
          </a:p>
        </p:txBody>
      </p:sp>
      <p:sp>
        <p:nvSpPr>
          <p:cNvPr id="73" name="본문 첫 번째 줄…"/>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본문 첫 번째 줄</a:t>
            </a:r>
          </a:p>
          <a:p>
            <a:pPr lvl="1"/>
            <a:r>
              <a:t>본문 두 번째 줄</a:t>
            </a:r>
          </a:p>
          <a:p>
            <a:pPr lvl="2"/>
            <a:r>
              <a:t>본문 세 번째 줄</a:t>
            </a:r>
          </a:p>
          <a:p>
            <a:pPr lvl="3"/>
            <a:r>
              <a:t>본문 네 번째 줄</a:t>
            </a:r>
          </a:p>
          <a:p>
            <a:pPr lvl="4"/>
            <a:r>
              <a:t>본문 다섯 번째 줄</a:t>
            </a:r>
          </a:p>
        </p:txBody>
      </p:sp>
      <p:sp>
        <p:nvSpPr>
          <p:cNvPr id="74" name="텍스트 개체 틀 3"/>
          <p:cNvSpPr>
            <a:spLocks noGrp="1"/>
          </p:cNvSpPr>
          <p:nvPr>
            <p:ph type="body" sz="quarter" idx="21"/>
          </p:nvPr>
        </p:nvSpPr>
        <p:spPr>
          <a:xfrm>
            <a:off x="839787" y="2057400"/>
            <a:ext cx="3932240" cy="3811588"/>
          </a:xfrm>
          <a:prstGeom prst="rect">
            <a:avLst/>
          </a:prstGeom>
        </p:spPr>
        <p:txBody>
          <a:bodyPr/>
          <a:lstStyle/>
          <a:p>
            <a:endParaRPr/>
          </a:p>
        </p:txBody>
      </p:sp>
      <p:sp>
        <p:nvSpPr>
          <p:cNvPr id="75"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캡션 있는 그림">
    <p:spTree>
      <p:nvGrpSpPr>
        <p:cNvPr id="1" name=""/>
        <p:cNvGrpSpPr/>
        <p:nvPr/>
      </p:nvGrpSpPr>
      <p:grpSpPr>
        <a:xfrm>
          <a:off x="0" y="0"/>
          <a:ext cx="0" cy="0"/>
          <a:chOff x="0" y="0"/>
          <a:chExt cx="0" cy="0"/>
        </a:xfrm>
      </p:grpSpPr>
      <p:sp>
        <p:nvSpPr>
          <p:cNvPr id="82" name="제목 텍스트"/>
          <p:cNvSpPr txBox="1">
            <a:spLocks noGrp="1"/>
          </p:cNvSpPr>
          <p:nvPr>
            <p:ph type="title"/>
          </p:nvPr>
        </p:nvSpPr>
        <p:spPr>
          <a:xfrm>
            <a:off x="839787" y="457200"/>
            <a:ext cx="3932240" cy="1600200"/>
          </a:xfrm>
          <a:prstGeom prst="rect">
            <a:avLst/>
          </a:prstGeom>
        </p:spPr>
        <p:txBody>
          <a:bodyPr anchor="b"/>
          <a:lstStyle>
            <a:lvl1pPr>
              <a:defRPr sz="3200"/>
            </a:lvl1pPr>
          </a:lstStyle>
          <a:p>
            <a:r>
              <a:t>제목 텍스트</a:t>
            </a:r>
          </a:p>
        </p:txBody>
      </p:sp>
      <p:sp>
        <p:nvSpPr>
          <p:cNvPr id="83" name="그림 개체 틀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4" name="본문 첫 번째 줄…"/>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본문 첫 번째 줄</a:t>
            </a:r>
          </a:p>
          <a:p>
            <a:pPr lvl="1"/>
            <a:r>
              <a:t>본문 두 번째 줄</a:t>
            </a:r>
          </a:p>
          <a:p>
            <a:pPr lvl="2"/>
            <a:r>
              <a:t>본문 세 번째 줄</a:t>
            </a:r>
          </a:p>
          <a:p>
            <a:pPr lvl="3"/>
            <a:r>
              <a:t>본문 네 번째 줄</a:t>
            </a:r>
          </a:p>
          <a:p>
            <a:pPr lvl="4"/>
            <a:r>
              <a:t>본문 다섯 번째 줄</a:t>
            </a:r>
          </a:p>
        </p:txBody>
      </p:sp>
      <p:sp>
        <p:nvSpPr>
          <p:cNvPr id="85"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제목 텍스트"/>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제목 텍스트</a:t>
            </a:r>
          </a:p>
        </p:txBody>
      </p:sp>
      <p:sp>
        <p:nvSpPr>
          <p:cNvPr id="3" name="본문 첫 번째 줄…"/>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본문 첫 번째 줄</a:t>
            </a:r>
          </a:p>
          <a:p>
            <a:pPr lvl="1"/>
            <a:r>
              <a:t>본문 두 번째 줄</a:t>
            </a:r>
          </a:p>
          <a:p>
            <a:pPr lvl="2"/>
            <a:r>
              <a:t>본문 세 번째 줄</a:t>
            </a:r>
          </a:p>
          <a:p>
            <a:pPr lvl="3"/>
            <a:r>
              <a:t>본문 네 번째 줄</a:t>
            </a:r>
          </a:p>
          <a:p>
            <a:pPr lvl="4"/>
            <a:r>
              <a:t>본문 다섯 번째 줄</a:t>
            </a:r>
          </a:p>
        </p:txBody>
      </p:sp>
      <p:sp>
        <p:nvSpPr>
          <p:cNvPr id="4" name="슬라이드 번호"/>
          <p:cNvSpPr txBox="1">
            <a:spLocks noGrp="1"/>
          </p:cNvSpPr>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tif"/></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제목 1"/>
          <p:cNvSpPr txBox="1"/>
          <p:nvPr/>
        </p:nvSpPr>
        <p:spPr>
          <a:xfrm>
            <a:off x="922737" y="2440963"/>
            <a:ext cx="10346526" cy="1540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ctr" defTabSz="2836834">
              <a:lnSpc>
                <a:spcPct val="90000"/>
              </a:lnSpc>
              <a:defRPr sz="4800" b="1">
                <a:latin typeface="Times New Roman"/>
                <a:ea typeface="Times New Roman"/>
                <a:cs typeface="Times New Roman"/>
                <a:sym typeface="Times New Roman"/>
              </a:defRPr>
            </a:lvl1pPr>
          </a:lstStyle>
          <a:p>
            <a:r>
              <a:t>RADIATION DETECTOR R&amp;D, HIGH ENERGY PHYSICS LAB</a:t>
            </a:r>
          </a:p>
        </p:txBody>
      </p:sp>
      <p:sp>
        <p:nvSpPr>
          <p:cNvPr id="95"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96" name="김홍주 교수님 연구실…"/>
          <p:cNvSpPr txBox="1"/>
          <p:nvPr/>
        </p:nvSpPr>
        <p:spPr>
          <a:xfrm>
            <a:off x="8049693" y="5015231"/>
            <a:ext cx="2514908" cy="7165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2000" b="1">
                <a:latin typeface="Times New Roman"/>
                <a:ea typeface="Times New Roman"/>
                <a:cs typeface="Times New Roman"/>
                <a:sym typeface="Times New Roman"/>
              </a:defRPr>
            </a:pPr>
            <a:r>
              <a:t>김홍주 교수님 연구실</a:t>
            </a:r>
          </a:p>
          <a:p>
            <a:pPr>
              <a:defRPr sz="2000" b="1">
                <a:latin typeface="Times New Roman"/>
                <a:ea typeface="Times New Roman"/>
                <a:cs typeface="Times New Roman"/>
                <a:sym typeface="Times New Roman"/>
              </a:defRPr>
            </a:pPr>
            <a:r>
              <a:t>석사과정 박세동</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제목 1"/>
          <p:cNvSpPr txBox="1"/>
          <p:nvPr/>
        </p:nvSpPr>
        <p:spPr>
          <a:xfrm>
            <a:off x="922737" y="2821963"/>
            <a:ext cx="10346526" cy="1540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ctr" defTabSz="2836834">
              <a:lnSpc>
                <a:spcPct val="90000"/>
              </a:lnSpc>
              <a:defRPr sz="4800" b="1">
                <a:latin typeface="Times New Roman"/>
                <a:ea typeface="Times New Roman"/>
                <a:cs typeface="Times New Roman"/>
                <a:sym typeface="Times New Roman"/>
              </a:defRPr>
            </a:lvl1pPr>
          </a:lstStyle>
          <a:p>
            <a:r>
              <a:t>Thank You!</a:t>
            </a:r>
          </a:p>
        </p:txBody>
      </p:sp>
      <p:sp>
        <p:nvSpPr>
          <p:cNvPr id="204" name="직선 연결선 2"/>
          <p:cNvSpPr/>
          <p:nvPr/>
        </p:nvSpPr>
        <p:spPr>
          <a:xfrm>
            <a:off x="3527052" y="3591249"/>
            <a:ext cx="5137897" cy="1"/>
          </a:xfrm>
          <a:prstGeom prst="line">
            <a:avLst/>
          </a:prstGeom>
          <a:ln w="28575">
            <a:solidFill>
              <a:srgbClr val="FF0000"/>
            </a:solidFill>
            <a:miter/>
          </a:ln>
        </p:spPr>
        <p:txBody>
          <a:bodyPr lIns="45718" tIns="45718" rIns="45718" bIns="45718"/>
          <a:lstStyle/>
          <a:p>
            <a:endParaRPr/>
          </a:p>
        </p:txBody>
      </p:sp>
      <p:sp>
        <p:nvSpPr>
          <p:cNvPr id="205" name="슬라이드 번호"/>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제목 1"/>
          <p:cNvSpPr txBox="1"/>
          <p:nvPr/>
        </p:nvSpPr>
        <p:spPr>
          <a:xfrm>
            <a:off x="837978" y="1508449"/>
            <a:ext cx="9426349"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836834">
              <a:lnSpc>
                <a:spcPct val="90000"/>
              </a:lnSpc>
              <a:defRPr sz="3200" b="1">
                <a:latin typeface="Times New Roman"/>
                <a:ea typeface="Times New Roman"/>
                <a:cs typeface="Times New Roman"/>
                <a:sym typeface="Times New Roman"/>
              </a:defRPr>
            </a:lvl1pPr>
          </a:lstStyle>
          <a:p>
            <a:r>
              <a:t>1. Development of Crystal Scintillator</a:t>
            </a:r>
          </a:p>
        </p:txBody>
      </p:sp>
      <p:sp>
        <p:nvSpPr>
          <p:cNvPr id="99" name="제목 1"/>
          <p:cNvSpPr txBox="1"/>
          <p:nvPr/>
        </p:nvSpPr>
        <p:spPr>
          <a:xfrm>
            <a:off x="837979" y="2367907"/>
            <a:ext cx="8488900" cy="483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247056">
              <a:lnSpc>
                <a:spcPct val="81000"/>
              </a:lnSpc>
              <a:defRPr sz="2848" b="1">
                <a:latin typeface="Times New Roman"/>
                <a:ea typeface="Times New Roman"/>
                <a:cs typeface="Times New Roman"/>
                <a:sym typeface="Times New Roman"/>
              </a:defRPr>
            </a:lvl1pPr>
          </a:lstStyle>
          <a:p>
            <a:r>
              <a:t>2. ISS-CREAM</a:t>
            </a:r>
          </a:p>
        </p:txBody>
      </p:sp>
      <p:sp>
        <p:nvSpPr>
          <p:cNvPr id="100" name="제목 1"/>
          <p:cNvSpPr txBox="1"/>
          <p:nvPr/>
        </p:nvSpPr>
        <p:spPr>
          <a:xfrm>
            <a:off x="837979" y="3152238"/>
            <a:ext cx="8488900" cy="483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247056">
              <a:lnSpc>
                <a:spcPct val="81000"/>
              </a:lnSpc>
              <a:defRPr sz="2848" b="1">
                <a:latin typeface="Times New Roman"/>
                <a:ea typeface="Times New Roman"/>
                <a:cs typeface="Times New Roman"/>
                <a:sym typeface="Times New Roman"/>
              </a:defRPr>
            </a:lvl1pPr>
          </a:lstStyle>
          <a:p>
            <a:r>
              <a:t>3. AMoRE</a:t>
            </a:r>
          </a:p>
        </p:txBody>
      </p:sp>
      <p:sp>
        <p:nvSpPr>
          <p:cNvPr id="101" name="제목 1"/>
          <p:cNvSpPr txBox="1"/>
          <p:nvPr/>
        </p:nvSpPr>
        <p:spPr>
          <a:xfrm>
            <a:off x="837979" y="3949271"/>
            <a:ext cx="8488900" cy="483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247056">
              <a:lnSpc>
                <a:spcPct val="81000"/>
              </a:lnSpc>
              <a:defRPr sz="2848" b="1">
                <a:latin typeface="Times New Roman"/>
                <a:ea typeface="Times New Roman"/>
                <a:cs typeface="Times New Roman"/>
                <a:sym typeface="Times New Roman"/>
              </a:defRPr>
            </a:lvl1pPr>
          </a:lstStyle>
          <a:p>
            <a:r>
              <a:t>4. COSINE</a:t>
            </a:r>
          </a:p>
        </p:txBody>
      </p:sp>
      <p:sp>
        <p:nvSpPr>
          <p:cNvPr id="102" name="제목 1"/>
          <p:cNvSpPr txBox="1"/>
          <p:nvPr/>
        </p:nvSpPr>
        <p:spPr>
          <a:xfrm>
            <a:off x="837978" y="4682800"/>
            <a:ext cx="9797257" cy="571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nSpc>
                <a:spcPct val="90000"/>
              </a:lnSpc>
              <a:defRPr sz="3200" b="1">
                <a:latin typeface="Times New Roman"/>
                <a:ea typeface="Times New Roman"/>
                <a:cs typeface="Times New Roman"/>
                <a:sym typeface="Times New Roman"/>
              </a:defRPr>
            </a:pPr>
            <a:r>
              <a:t>5. KAPAE</a:t>
            </a:r>
          </a:p>
        </p:txBody>
      </p:sp>
      <p:sp>
        <p:nvSpPr>
          <p:cNvPr id="103" name="제목 1"/>
          <p:cNvSpPr txBox="1"/>
          <p:nvPr/>
        </p:nvSpPr>
        <p:spPr>
          <a:xfrm>
            <a:off x="4866087" y="365806"/>
            <a:ext cx="2879643" cy="692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defTabSz="2581518">
              <a:lnSpc>
                <a:spcPct val="81000"/>
              </a:lnSpc>
              <a:defRPr sz="4300" b="1">
                <a:latin typeface="Times New Roman"/>
                <a:ea typeface="Times New Roman"/>
                <a:cs typeface="Times New Roman"/>
                <a:sym typeface="Times New Roman"/>
              </a:defRPr>
            </a:lvl1pPr>
          </a:lstStyle>
          <a:p>
            <a:r>
              <a:t>Index</a:t>
            </a:r>
          </a:p>
        </p:txBody>
      </p:sp>
      <p:sp>
        <p:nvSpPr>
          <p:cNvPr id="104" name="제목 1"/>
          <p:cNvSpPr txBox="1"/>
          <p:nvPr/>
        </p:nvSpPr>
        <p:spPr>
          <a:xfrm>
            <a:off x="837978" y="5584500"/>
            <a:ext cx="9797257" cy="571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nSpc>
                <a:spcPct val="90000"/>
              </a:lnSpc>
              <a:defRPr sz="3200" b="1">
                <a:latin typeface="Times New Roman"/>
                <a:ea typeface="Times New Roman"/>
                <a:cs typeface="Times New Roman"/>
                <a:sym typeface="Times New Roman"/>
              </a:defRPr>
            </a:pPr>
            <a:r>
              <a:t>6. Radio-Photoluminescence</a:t>
            </a:r>
          </a:p>
        </p:txBody>
      </p:sp>
      <p:sp>
        <p:nvSpPr>
          <p:cNvPr id="105"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제목 1"/>
          <p:cNvSpPr txBox="1"/>
          <p:nvPr/>
        </p:nvSpPr>
        <p:spPr>
          <a:xfrm>
            <a:off x="418879" y="228604"/>
            <a:ext cx="8917525" cy="552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836834">
              <a:lnSpc>
                <a:spcPct val="90000"/>
              </a:lnSpc>
              <a:defRPr sz="3200" b="1">
                <a:latin typeface="Times New Roman"/>
                <a:ea typeface="Times New Roman"/>
                <a:cs typeface="Times New Roman"/>
                <a:sym typeface="Times New Roman"/>
              </a:defRPr>
            </a:lvl1pPr>
          </a:lstStyle>
          <a:p>
            <a:r>
              <a:t>1. Development of Crystal Scintillator</a:t>
            </a:r>
          </a:p>
        </p:txBody>
      </p:sp>
      <p:sp>
        <p:nvSpPr>
          <p:cNvPr id="108" name="직사각형 22"/>
          <p:cNvSpPr txBox="1"/>
          <p:nvPr/>
        </p:nvSpPr>
        <p:spPr>
          <a:xfrm>
            <a:off x="5396403" y="1239254"/>
            <a:ext cx="3393500" cy="372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defRPr sz="2000">
                <a:latin typeface="Times New Roman"/>
                <a:ea typeface="Times New Roman"/>
                <a:cs typeface="Times New Roman"/>
                <a:sym typeface="Times New Roman"/>
              </a:defRPr>
            </a:lvl1pPr>
          </a:lstStyle>
          <a:p>
            <a:r>
              <a:t>• Crystal Growing</a:t>
            </a:r>
          </a:p>
        </p:txBody>
      </p:sp>
      <p:pic>
        <p:nvPicPr>
          <p:cNvPr id="109" name="그림 30" descr="그림 30"/>
          <p:cNvPicPr>
            <a:picLocks noChangeAspect="1"/>
          </p:cNvPicPr>
          <p:nvPr/>
        </p:nvPicPr>
        <p:blipFill>
          <a:blip r:embed="rId2">
            <a:extLst/>
          </a:blip>
          <a:stretch>
            <a:fillRect/>
          </a:stretch>
        </p:blipFill>
        <p:spPr>
          <a:xfrm>
            <a:off x="5562972" y="1704276"/>
            <a:ext cx="6134080" cy="2941263"/>
          </a:xfrm>
          <a:prstGeom prst="rect">
            <a:avLst/>
          </a:prstGeom>
          <a:ln w="12700">
            <a:miter lim="400000"/>
          </a:ln>
        </p:spPr>
      </p:pic>
      <p:sp>
        <p:nvSpPr>
          <p:cNvPr id="110" name="직사각형 34"/>
          <p:cNvSpPr txBox="1"/>
          <p:nvPr/>
        </p:nvSpPr>
        <p:spPr>
          <a:xfrm>
            <a:off x="726842" y="1266067"/>
            <a:ext cx="1551540" cy="372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defRPr sz="2000">
                <a:latin typeface="Times New Roman"/>
                <a:ea typeface="Times New Roman"/>
                <a:cs typeface="Times New Roman"/>
                <a:sym typeface="Times New Roman"/>
              </a:defRPr>
            </a:lvl1pPr>
          </a:lstStyle>
          <a:p>
            <a:r>
              <a:t>• Scintillator</a:t>
            </a:r>
          </a:p>
        </p:txBody>
      </p:sp>
      <p:pic>
        <p:nvPicPr>
          <p:cNvPr id="111" name="그림 35" descr="그림 35"/>
          <p:cNvPicPr>
            <a:picLocks noChangeAspect="1"/>
          </p:cNvPicPr>
          <p:nvPr/>
        </p:nvPicPr>
        <p:blipFill>
          <a:blip r:embed="rId3">
            <a:extLst/>
          </a:blip>
          <a:stretch>
            <a:fillRect/>
          </a:stretch>
        </p:blipFill>
        <p:spPr>
          <a:xfrm>
            <a:off x="677723" y="1639365"/>
            <a:ext cx="4421128" cy="1768452"/>
          </a:xfrm>
          <a:prstGeom prst="rect">
            <a:avLst/>
          </a:prstGeom>
          <a:ln w="12700">
            <a:miter lim="400000"/>
          </a:ln>
        </p:spPr>
      </p:pic>
      <p:sp>
        <p:nvSpPr>
          <p:cNvPr id="112" name="직사각형 36"/>
          <p:cNvSpPr txBox="1"/>
          <p:nvPr/>
        </p:nvSpPr>
        <p:spPr>
          <a:xfrm>
            <a:off x="666688" y="3534814"/>
            <a:ext cx="4443197" cy="16819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defTabSz="457200">
              <a:defRPr>
                <a:latin typeface="Times New Roman"/>
                <a:ea typeface="Times New Roman"/>
                <a:cs typeface="Times New Roman"/>
                <a:sym typeface="Times New Roman"/>
              </a:defRPr>
            </a:lvl1pPr>
          </a:lstStyle>
          <a:p>
            <a:r>
              <a:t>A scintillator is a material that exhibits scintillation, the property of luminescence, when excited by ionizing radiation. Luminescent materials, when struck by an incoming particle, absorb its energy and scintillate.</a:t>
            </a:r>
          </a:p>
        </p:txBody>
      </p:sp>
      <p:sp>
        <p:nvSpPr>
          <p:cNvPr id="113" name="직선 연결선 37"/>
          <p:cNvSpPr/>
          <p:nvPr/>
        </p:nvSpPr>
        <p:spPr>
          <a:xfrm>
            <a:off x="373159" y="790899"/>
            <a:ext cx="10647268" cy="1"/>
          </a:xfrm>
          <a:prstGeom prst="line">
            <a:avLst/>
          </a:prstGeom>
          <a:ln w="28575">
            <a:solidFill>
              <a:srgbClr val="FF0000"/>
            </a:solidFill>
            <a:miter/>
          </a:ln>
        </p:spPr>
        <p:txBody>
          <a:bodyPr lIns="45718" tIns="45718" rIns="45718" bIns="45718"/>
          <a:lstStyle/>
          <a:p>
            <a:endParaRPr/>
          </a:p>
        </p:txBody>
      </p:sp>
      <p:sp>
        <p:nvSpPr>
          <p:cNvPr id="114"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그룹"/>
          <p:cNvGrpSpPr/>
          <p:nvPr/>
        </p:nvGrpSpPr>
        <p:grpSpPr>
          <a:xfrm>
            <a:off x="549863" y="1637986"/>
            <a:ext cx="3869892" cy="2220293"/>
            <a:chOff x="0" y="0"/>
            <a:chExt cx="3869889" cy="2220291"/>
          </a:xfrm>
        </p:grpSpPr>
        <p:pic>
          <p:nvPicPr>
            <p:cNvPr id="116" name="그림 23" descr="그림 23"/>
            <p:cNvPicPr>
              <a:picLocks noChangeAspect="1"/>
            </p:cNvPicPr>
            <p:nvPr/>
          </p:nvPicPr>
          <p:blipFill>
            <a:blip r:embed="rId2">
              <a:extLst/>
            </a:blip>
            <a:srcRect l="6285" r="14912" b="4299"/>
            <a:stretch>
              <a:fillRect/>
            </a:stretch>
          </p:blipFill>
          <p:spPr>
            <a:xfrm>
              <a:off x="0" y="0"/>
              <a:ext cx="1631547" cy="2220292"/>
            </a:xfrm>
            <a:prstGeom prst="rect">
              <a:avLst/>
            </a:prstGeom>
            <a:ln w="12700" cap="flat">
              <a:noFill/>
              <a:miter lim="400000"/>
            </a:ln>
            <a:effectLst/>
          </p:spPr>
        </p:pic>
        <p:pic>
          <p:nvPicPr>
            <p:cNvPr id="117" name="그림 24" descr="그림 24"/>
            <p:cNvPicPr>
              <a:picLocks noChangeAspect="1"/>
            </p:cNvPicPr>
            <p:nvPr/>
          </p:nvPicPr>
          <p:blipFill>
            <a:blip r:embed="rId3">
              <a:extLst/>
            </a:blip>
            <a:stretch>
              <a:fillRect/>
            </a:stretch>
          </p:blipFill>
          <p:spPr>
            <a:xfrm>
              <a:off x="1631546" y="0"/>
              <a:ext cx="2238344" cy="2220292"/>
            </a:xfrm>
            <a:prstGeom prst="rect">
              <a:avLst/>
            </a:prstGeom>
            <a:ln w="12700" cap="flat">
              <a:noFill/>
              <a:miter lim="400000"/>
            </a:ln>
            <a:effectLst/>
          </p:spPr>
        </p:pic>
      </p:grpSp>
      <p:sp>
        <p:nvSpPr>
          <p:cNvPr id="119" name="직사각형 25"/>
          <p:cNvSpPr txBox="1"/>
          <p:nvPr/>
        </p:nvSpPr>
        <p:spPr>
          <a:xfrm>
            <a:off x="423756" y="1178181"/>
            <a:ext cx="2936402" cy="372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defRPr sz="2000">
                <a:latin typeface="Times New Roman"/>
                <a:ea typeface="Times New Roman"/>
                <a:cs typeface="Times New Roman"/>
                <a:sym typeface="Times New Roman"/>
              </a:defRPr>
            </a:lvl1pPr>
          </a:lstStyle>
          <a:p>
            <a:r>
              <a:t>• Czochralski Technique</a:t>
            </a:r>
          </a:p>
        </p:txBody>
      </p:sp>
      <p:sp>
        <p:nvSpPr>
          <p:cNvPr id="120" name="직사각형 26"/>
          <p:cNvSpPr txBox="1"/>
          <p:nvPr/>
        </p:nvSpPr>
        <p:spPr>
          <a:xfrm>
            <a:off x="4837098" y="1178181"/>
            <a:ext cx="2936403" cy="372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defRPr sz="2000">
                <a:latin typeface="Times New Roman"/>
                <a:ea typeface="Times New Roman"/>
                <a:cs typeface="Times New Roman"/>
                <a:sym typeface="Times New Roman"/>
              </a:defRPr>
            </a:lvl1pPr>
          </a:lstStyle>
          <a:p>
            <a:r>
              <a:t>• Bridgman Technique</a:t>
            </a:r>
          </a:p>
        </p:txBody>
      </p:sp>
      <p:sp>
        <p:nvSpPr>
          <p:cNvPr id="121" name="직사각형 27"/>
          <p:cNvSpPr txBox="1"/>
          <p:nvPr/>
        </p:nvSpPr>
        <p:spPr>
          <a:xfrm>
            <a:off x="6135725" y="4193222"/>
            <a:ext cx="4314745" cy="1440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457200">
              <a:defRPr sz="2000">
                <a:latin typeface="Times New Roman"/>
                <a:ea typeface="Times New Roman"/>
                <a:cs typeface="Times New Roman"/>
                <a:sym typeface="Times New Roman"/>
              </a:defRPr>
            </a:pPr>
            <a:r>
              <a:t>• Crystal Property Characterization</a:t>
            </a:r>
          </a:p>
          <a:p>
            <a:pPr defTabSz="457200">
              <a:defRPr>
                <a:latin typeface="Times New Roman"/>
                <a:ea typeface="Times New Roman"/>
                <a:cs typeface="Times New Roman"/>
                <a:sym typeface="Times New Roman"/>
              </a:defRPr>
            </a:pPr>
            <a:r>
              <a:t>   - Energy spectrum &amp; Decay time</a:t>
            </a:r>
          </a:p>
          <a:p>
            <a:pPr defTabSz="457200">
              <a:defRPr>
                <a:latin typeface="Times New Roman"/>
                <a:ea typeface="Times New Roman"/>
                <a:cs typeface="Times New Roman"/>
                <a:sym typeface="Times New Roman"/>
              </a:defRPr>
            </a:pPr>
            <a:r>
              <a:t>   - Relative light yield</a:t>
            </a:r>
          </a:p>
          <a:p>
            <a:pPr defTabSz="457200">
              <a:defRPr>
                <a:latin typeface="Times New Roman"/>
                <a:ea typeface="Times New Roman"/>
                <a:cs typeface="Times New Roman"/>
                <a:sym typeface="Times New Roman"/>
              </a:defRPr>
            </a:pPr>
            <a:r>
              <a:t>   - X-ray luminescence</a:t>
            </a:r>
          </a:p>
          <a:p>
            <a:pPr defTabSz="457200">
              <a:defRPr>
                <a:latin typeface="Times New Roman"/>
                <a:ea typeface="Times New Roman"/>
                <a:cs typeface="Times New Roman"/>
                <a:sym typeface="Times New Roman"/>
              </a:defRPr>
            </a:pPr>
            <a:r>
              <a:t>   - Thermoluminescence</a:t>
            </a:r>
          </a:p>
        </p:txBody>
      </p:sp>
      <p:grpSp>
        <p:nvGrpSpPr>
          <p:cNvPr id="124" name="그룹"/>
          <p:cNvGrpSpPr/>
          <p:nvPr/>
        </p:nvGrpSpPr>
        <p:grpSpPr>
          <a:xfrm>
            <a:off x="5026988" y="1637986"/>
            <a:ext cx="3490114" cy="2220293"/>
            <a:chOff x="0" y="0"/>
            <a:chExt cx="3490113" cy="2220291"/>
          </a:xfrm>
        </p:grpSpPr>
        <p:pic>
          <p:nvPicPr>
            <p:cNvPr id="122" name="그림 28" descr="그림 28"/>
            <p:cNvPicPr>
              <a:picLocks noChangeAspect="1"/>
            </p:cNvPicPr>
            <p:nvPr/>
          </p:nvPicPr>
          <p:blipFill>
            <a:blip r:embed="rId4">
              <a:extLst/>
            </a:blip>
            <a:stretch>
              <a:fillRect/>
            </a:stretch>
          </p:blipFill>
          <p:spPr>
            <a:xfrm>
              <a:off x="1618768" y="0"/>
              <a:ext cx="1871346" cy="2220292"/>
            </a:xfrm>
            <a:prstGeom prst="rect">
              <a:avLst/>
            </a:prstGeom>
            <a:ln w="12700" cap="flat">
              <a:noFill/>
              <a:miter lim="400000"/>
            </a:ln>
            <a:effectLst/>
          </p:spPr>
        </p:pic>
        <p:pic>
          <p:nvPicPr>
            <p:cNvPr id="123" name="그림 29" descr="그림 29"/>
            <p:cNvPicPr>
              <a:picLocks noChangeAspect="1"/>
            </p:cNvPicPr>
            <p:nvPr/>
          </p:nvPicPr>
          <p:blipFill>
            <a:blip r:embed="rId5">
              <a:extLst/>
            </a:blip>
            <a:stretch>
              <a:fillRect/>
            </a:stretch>
          </p:blipFill>
          <p:spPr>
            <a:xfrm>
              <a:off x="0" y="0"/>
              <a:ext cx="1618768" cy="2148721"/>
            </a:xfrm>
            <a:prstGeom prst="rect">
              <a:avLst/>
            </a:prstGeom>
            <a:ln w="12700" cap="flat">
              <a:noFill/>
              <a:miter lim="400000"/>
            </a:ln>
            <a:effectLst/>
          </p:spPr>
        </p:pic>
      </p:grpSp>
      <p:sp>
        <p:nvSpPr>
          <p:cNvPr id="125" name="직사각형 31"/>
          <p:cNvSpPr txBox="1"/>
          <p:nvPr/>
        </p:nvSpPr>
        <p:spPr>
          <a:xfrm>
            <a:off x="8665547" y="1178181"/>
            <a:ext cx="2936403" cy="372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defRPr sz="2000">
                <a:latin typeface="Times New Roman"/>
                <a:ea typeface="Times New Roman"/>
                <a:cs typeface="Times New Roman"/>
                <a:sym typeface="Times New Roman"/>
              </a:defRPr>
            </a:lvl1pPr>
          </a:lstStyle>
          <a:p>
            <a:r>
              <a:t>• MPD Technique</a:t>
            </a:r>
          </a:p>
        </p:txBody>
      </p:sp>
      <p:grpSp>
        <p:nvGrpSpPr>
          <p:cNvPr id="128" name="그룹"/>
          <p:cNvGrpSpPr/>
          <p:nvPr/>
        </p:nvGrpSpPr>
        <p:grpSpPr>
          <a:xfrm>
            <a:off x="8878361" y="1637986"/>
            <a:ext cx="3091391" cy="2001724"/>
            <a:chOff x="0" y="0"/>
            <a:chExt cx="3091389" cy="2001722"/>
          </a:xfrm>
        </p:grpSpPr>
        <p:pic>
          <p:nvPicPr>
            <p:cNvPr id="126" name="그림 32" descr="그림 32"/>
            <p:cNvPicPr>
              <a:picLocks noChangeAspect="1"/>
            </p:cNvPicPr>
            <p:nvPr/>
          </p:nvPicPr>
          <p:blipFill>
            <a:blip r:embed="rId6">
              <a:extLst/>
            </a:blip>
            <a:stretch>
              <a:fillRect/>
            </a:stretch>
          </p:blipFill>
          <p:spPr>
            <a:xfrm>
              <a:off x="0" y="0"/>
              <a:ext cx="1502452" cy="2001723"/>
            </a:xfrm>
            <a:prstGeom prst="rect">
              <a:avLst/>
            </a:prstGeom>
            <a:ln w="12700" cap="flat">
              <a:noFill/>
              <a:miter lim="400000"/>
            </a:ln>
            <a:effectLst/>
          </p:spPr>
        </p:pic>
        <p:pic>
          <p:nvPicPr>
            <p:cNvPr id="127" name="그림 33" descr="그림 33"/>
            <p:cNvPicPr>
              <a:picLocks noChangeAspect="1"/>
            </p:cNvPicPr>
            <p:nvPr/>
          </p:nvPicPr>
          <p:blipFill>
            <a:blip r:embed="rId7">
              <a:extLst/>
            </a:blip>
            <a:srcRect r="50199"/>
            <a:stretch>
              <a:fillRect/>
            </a:stretch>
          </p:blipFill>
          <p:spPr>
            <a:xfrm>
              <a:off x="1486682" y="0"/>
              <a:ext cx="1604708" cy="2001723"/>
            </a:xfrm>
            <a:prstGeom prst="rect">
              <a:avLst/>
            </a:prstGeom>
            <a:ln w="12700" cap="flat">
              <a:noFill/>
              <a:miter lim="400000"/>
            </a:ln>
            <a:effectLst/>
          </p:spPr>
        </p:pic>
      </p:grpSp>
      <p:sp>
        <p:nvSpPr>
          <p:cNvPr id="129" name="제목 1"/>
          <p:cNvSpPr txBox="1"/>
          <p:nvPr/>
        </p:nvSpPr>
        <p:spPr>
          <a:xfrm>
            <a:off x="418880" y="209554"/>
            <a:ext cx="8260299" cy="571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836834">
              <a:lnSpc>
                <a:spcPct val="90000"/>
              </a:lnSpc>
              <a:defRPr sz="3200" b="1">
                <a:latin typeface="Times New Roman"/>
                <a:ea typeface="Times New Roman"/>
                <a:cs typeface="Times New Roman"/>
                <a:sym typeface="Times New Roman"/>
              </a:defRPr>
            </a:lvl1pPr>
          </a:lstStyle>
          <a:p>
            <a:r>
              <a:t>1. Development of Crystal Scintillator</a:t>
            </a:r>
          </a:p>
        </p:txBody>
      </p:sp>
      <p:sp>
        <p:nvSpPr>
          <p:cNvPr id="130" name="직선 연결선 19"/>
          <p:cNvSpPr/>
          <p:nvPr/>
        </p:nvSpPr>
        <p:spPr>
          <a:xfrm>
            <a:off x="373159" y="790899"/>
            <a:ext cx="10647268" cy="1"/>
          </a:xfrm>
          <a:prstGeom prst="line">
            <a:avLst/>
          </a:prstGeom>
          <a:ln w="28575">
            <a:solidFill>
              <a:srgbClr val="FF0000"/>
            </a:solidFill>
            <a:miter/>
          </a:ln>
        </p:spPr>
        <p:txBody>
          <a:bodyPr lIns="45718" tIns="45718" rIns="45718" bIns="45718"/>
          <a:lstStyle/>
          <a:p>
            <a:endParaRPr/>
          </a:p>
        </p:txBody>
      </p:sp>
      <p:sp>
        <p:nvSpPr>
          <p:cNvPr id="131"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132" name="KakaoTalk_Photo_2020-11-13-22-44-44.jpeg" descr="KakaoTalk_Photo_2020-11-13-22-44-44.jpeg"/>
          <p:cNvPicPr>
            <a:picLocks noChangeAspect="1"/>
          </p:cNvPicPr>
          <p:nvPr/>
        </p:nvPicPr>
        <p:blipFill>
          <a:blip r:embed="rId8">
            <a:extLst/>
          </a:blip>
          <a:srcRect t="13771" b="17924"/>
          <a:stretch>
            <a:fillRect/>
          </a:stretch>
        </p:blipFill>
        <p:spPr>
          <a:xfrm>
            <a:off x="543278" y="4087838"/>
            <a:ext cx="4314721" cy="221034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그룹"/>
          <p:cNvGrpSpPr/>
          <p:nvPr/>
        </p:nvGrpSpPr>
        <p:grpSpPr>
          <a:xfrm>
            <a:off x="3156793" y="739389"/>
            <a:ext cx="8289079" cy="1471458"/>
            <a:chOff x="0" y="0"/>
            <a:chExt cx="8289078" cy="1471456"/>
          </a:xfrm>
        </p:grpSpPr>
        <p:pic>
          <p:nvPicPr>
            <p:cNvPr id="134" name="스크린샷 2020-11-13 오후 3.32.17.png" descr="스크린샷 2020-11-13 오후 3.32.17.png"/>
            <p:cNvPicPr>
              <a:picLocks noChangeAspect="1"/>
            </p:cNvPicPr>
            <p:nvPr/>
          </p:nvPicPr>
          <p:blipFill>
            <a:blip r:embed="rId2">
              <a:extLst/>
            </a:blip>
            <a:stretch>
              <a:fillRect/>
            </a:stretch>
          </p:blipFill>
          <p:spPr>
            <a:xfrm>
              <a:off x="0" y="0"/>
              <a:ext cx="8074114" cy="1291859"/>
            </a:xfrm>
            <a:prstGeom prst="rect">
              <a:avLst/>
            </a:prstGeom>
            <a:ln w="12700" cap="flat">
              <a:noFill/>
              <a:miter lim="400000"/>
            </a:ln>
            <a:effectLst/>
          </p:spPr>
        </p:pic>
        <p:sp>
          <p:nvSpPr>
            <p:cNvPr id="135" name="제목 1"/>
            <p:cNvSpPr txBox="1"/>
            <p:nvPr/>
          </p:nvSpPr>
          <p:spPr>
            <a:xfrm>
              <a:off x="211878" y="1184371"/>
              <a:ext cx="8077201" cy="2870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b">
              <a:spAutoFit/>
            </a:bodyPr>
            <a:lstStyle>
              <a:lvl1pPr algn="ctr" defTabSz="2836834">
                <a:lnSpc>
                  <a:spcPct val="90000"/>
                </a:lnSpc>
                <a:defRPr sz="1400">
                  <a:latin typeface="Times New Roman"/>
                  <a:ea typeface="Times New Roman"/>
                  <a:cs typeface="Times New Roman"/>
                  <a:sym typeface="Times New Roman"/>
                </a:defRPr>
              </a:lvl1pPr>
            </a:lstStyle>
            <a:p>
              <a:r>
                <a:t>ISS-CREAM Collaboration list</a:t>
              </a:r>
            </a:p>
          </p:txBody>
        </p:sp>
      </p:grpSp>
      <p:sp>
        <p:nvSpPr>
          <p:cNvPr id="137" name="직사각형 37"/>
          <p:cNvSpPr txBox="1"/>
          <p:nvPr/>
        </p:nvSpPr>
        <p:spPr>
          <a:xfrm>
            <a:off x="3345869" y="2262567"/>
            <a:ext cx="7910928" cy="2240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80473" indent="-180473" algn="just">
              <a:buSzPct val="100000"/>
              <a:buChar char="•"/>
              <a:defRPr>
                <a:latin typeface="Times New Roman"/>
                <a:ea typeface="Times New Roman"/>
                <a:cs typeface="Times New Roman"/>
                <a:sym typeface="Times New Roman"/>
              </a:defRPr>
            </a:pPr>
            <a:r>
              <a:t>ISS-CREAM (Cosmic Ray Energetic And Mass on the International Space Station)</a:t>
            </a:r>
          </a:p>
          <a:p>
            <a:pPr algn="just">
              <a:defRPr>
                <a:latin typeface="Times New Roman"/>
                <a:ea typeface="Times New Roman"/>
                <a:cs typeface="Times New Roman"/>
                <a:sym typeface="Times New Roman"/>
              </a:defRPr>
            </a:pPr>
            <a:r>
              <a:t>   - Five institutes are participated in this collaboration led by University of Maryland </a:t>
            </a:r>
          </a:p>
          <a:p>
            <a:pPr algn="just">
              <a:defRPr>
                <a:latin typeface="Times New Roman"/>
                <a:ea typeface="Times New Roman"/>
                <a:cs typeface="Times New Roman"/>
                <a:sym typeface="Times New Roman"/>
              </a:defRPr>
            </a:pPr>
            <a:r>
              <a:t>     in the United States.</a:t>
            </a:r>
          </a:p>
          <a:p>
            <a:pPr algn="just">
              <a:defRPr>
                <a:latin typeface="Times New Roman"/>
                <a:ea typeface="Times New Roman"/>
                <a:cs typeface="Times New Roman"/>
                <a:sym typeface="Times New Roman"/>
              </a:defRPr>
            </a:pPr>
            <a:r>
              <a:t>   - The ISS-CREAM instrument is designed to investigate the origin, acceleration </a:t>
            </a:r>
          </a:p>
          <a:p>
            <a:pPr algn="just">
              <a:defRPr>
                <a:latin typeface="Times New Roman"/>
                <a:ea typeface="Times New Roman"/>
                <a:cs typeface="Times New Roman"/>
                <a:sym typeface="Times New Roman"/>
              </a:defRPr>
            </a:pPr>
            <a:r>
              <a:t>     and propagation of high energy cosmic rays up to 1000 TeV.</a:t>
            </a:r>
          </a:p>
          <a:p>
            <a:pPr algn="just">
              <a:defRPr sz="2000">
                <a:latin typeface="Times New Roman"/>
                <a:ea typeface="Times New Roman"/>
                <a:cs typeface="Times New Roman"/>
                <a:sym typeface="Times New Roman"/>
              </a:defRPr>
            </a:pPr>
            <a:r>
              <a:t>• </a:t>
            </a:r>
            <a:r>
              <a:rPr sz="1800"/>
              <a:t>Structure of the TCD/BCD</a:t>
            </a:r>
          </a:p>
          <a:p>
            <a:pPr algn="just">
              <a:defRPr>
                <a:latin typeface="Times New Roman"/>
                <a:ea typeface="Times New Roman"/>
                <a:cs typeface="Times New Roman"/>
                <a:sym typeface="Times New Roman"/>
              </a:defRPr>
            </a:pPr>
            <a:r>
              <a:t>   - TCD/BCD consist of plastic scintillator coupled with 2-dimensional </a:t>
            </a:r>
          </a:p>
          <a:p>
            <a:pPr algn="just">
              <a:defRPr>
                <a:latin typeface="Times New Roman"/>
                <a:ea typeface="Times New Roman"/>
                <a:cs typeface="Times New Roman"/>
                <a:sym typeface="Times New Roman"/>
              </a:defRPr>
            </a:pPr>
            <a:r>
              <a:t>      photodiode arrays. </a:t>
            </a:r>
          </a:p>
        </p:txBody>
      </p:sp>
      <p:pic>
        <p:nvPicPr>
          <p:cNvPr id="138" name="그림 39" descr="그림 39"/>
          <p:cNvPicPr>
            <a:picLocks noChangeAspect="1"/>
          </p:cNvPicPr>
          <p:nvPr/>
        </p:nvPicPr>
        <p:blipFill>
          <a:blip r:embed="rId3">
            <a:extLst/>
          </a:blip>
          <a:stretch>
            <a:fillRect/>
          </a:stretch>
        </p:blipFill>
        <p:spPr>
          <a:xfrm>
            <a:off x="386574" y="851782"/>
            <a:ext cx="2937327" cy="1955439"/>
          </a:xfrm>
          <a:prstGeom prst="rect">
            <a:avLst/>
          </a:prstGeom>
          <a:ln w="12700">
            <a:miter lim="400000"/>
          </a:ln>
        </p:spPr>
      </p:pic>
      <p:sp>
        <p:nvSpPr>
          <p:cNvPr id="139" name="제목 1"/>
          <p:cNvSpPr txBox="1"/>
          <p:nvPr/>
        </p:nvSpPr>
        <p:spPr>
          <a:xfrm>
            <a:off x="418878" y="297700"/>
            <a:ext cx="6518914" cy="483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524782">
              <a:lnSpc>
                <a:spcPct val="81000"/>
              </a:lnSpc>
              <a:defRPr sz="2800" b="1">
                <a:latin typeface="Times New Roman"/>
                <a:ea typeface="Times New Roman"/>
                <a:cs typeface="Times New Roman"/>
                <a:sym typeface="Times New Roman"/>
              </a:defRPr>
            </a:lvl1pPr>
          </a:lstStyle>
          <a:p>
            <a:r>
              <a:t>2. ISS-CREAM</a:t>
            </a:r>
          </a:p>
        </p:txBody>
      </p:sp>
      <p:sp>
        <p:nvSpPr>
          <p:cNvPr id="140" name="직선 연결선 44"/>
          <p:cNvSpPr/>
          <p:nvPr/>
        </p:nvSpPr>
        <p:spPr>
          <a:xfrm>
            <a:off x="373159" y="790899"/>
            <a:ext cx="10647268" cy="1"/>
          </a:xfrm>
          <a:prstGeom prst="line">
            <a:avLst/>
          </a:prstGeom>
          <a:ln w="28575">
            <a:solidFill>
              <a:srgbClr val="FF0000"/>
            </a:solidFill>
            <a:miter/>
          </a:ln>
        </p:spPr>
        <p:txBody>
          <a:bodyPr lIns="45718" tIns="45718" rIns="45718" bIns="45718"/>
          <a:lstStyle/>
          <a:p>
            <a:endParaRPr/>
          </a:p>
        </p:txBody>
      </p:sp>
      <p:sp>
        <p:nvSpPr>
          <p:cNvPr id="141"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grpSp>
        <p:nvGrpSpPr>
          <p:cNvPr id="149" name="그룹"/>
          <p:cNvGrpSpPr/>
          <p:nvPr/>
        </p:nvGrpSpPr>
        <p:grpSpPr>
          <a:xfrm>
            <a:off x="281972" y="3216562"/>
            <a:ext cx="5053197" cy="3173946"/>
            <a:chOff x="0" y="0"/>
            <a:chExt cx="5053196" cy="3173944"/>
          </a:xfrm>
        </p:grpSpPr>
        <p:pic>
          <p:nvPicPr>
            <p:cNvPr id="142" name="그림 42" descr="그림 42"/>
            <p:cNvPicPr>
              <a:picLocks noChangeAspect="1"/>
            </p:cNvPicPr>
            <p:nvPr/>
          </p:nvPicPr>
          <p:blipFill>
            <a:blip r:embed="rId4">
              <a:extLst/>
            </a:blip>
            <a:srcRect l="3677" t="2303" r="3531" b="3032"/>
            <a:stretch>
              <a:fillRect/>
            </a:stretch>
          </p:blipFill>
          <p:spPr>
            <a:xfrm>
              <a:off x="106415" y="0"/>
              <a:ext cx="2933701" cy="2928237"/>
            </a:xfrm>
            <a:prstGeom prst="rect">
              <a:avLst/>
            </a:prstGeom>
            <a:ln w="12700" cap="flat">
              <a:noFill/>
              <a:miter lim="400000"/>
            </a:ln>
            <a:effectLst/>
          </p:spPr>
        </p:pic>
        <p:sp>
          <p:nvSpPr>
            <p:cNvPr id="143" name="제목 1"/>
            <p:cNvSpPr txBox="1"/>
            <p:nvPr/>
          </p:nvSpPr>
          <p:spPr>
            <a:xfrm>
              <a:off x="3338044" y="2419848"/>
              <a:ext cx="1715153" cy="4707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b">
              <a:spAutoFit/>
            </a:bodyPr>
            <a:lstStyle>
              <a:lvl1pPr defTabSz="2836834">
                <a:lnSpc>
                  <a:spcPct val="90000"/>
                </a:lnSpc>
                <a:defRPr sz="1400">
                  <a:latin typeface="Times New Roman"/>
                  <a:ea typeface="Times New Roman"/>
                  <a:cs typeface="Times New Roman"/>
                  <a:sym typeface="Times New Roman"/>
                </a:defRPr>
              </a:lvl1pPr>
            </a:lstStyle>
            <a:p>
              <a:r>
                <a:t>Top/Bottom Counting Detector (TCD/BCD)</a:t>
              </a:r>
            </a:p>
          </p:txBody>
        </p:sp>
        <p:pic>
          <p:nvPicPr>
            <p:cNvPr id="144" name="이미지" descr="이미지"/>
            <p:cNvPicPr>
              <a:picLocks noChangeAspect="1"/>
            </p:cNvPicPr>
            <p:nvPr/>
          </p:nvPicPr>
          <p:blipFill>
            <a:blip r:embed="rId5">
              <a:extLst/>
            </a:blip>
            <a:stretch>
              <a:fillRect/>
            </a:stretch>
          </p:blipFill>
          <p:spPr>
            <a:xfrm>
              <a:off x="3348435" y="1844455"/>
              <a:ext cx="641416" cy="635001"/>
            </a:xfrm>
            <a:prstGeom prst="rect">
              <a:avLst/>
            </a:prstGeom>
            <a:ln w="12700" cap="flat">
              <a:noFill/>
              <a:miter lim="400000"/>
            </a:ln>
            <a:effectLst/>
          </p:spPr>
        </p:pic>
        <p:grpSp>
          <p:nvGrpSpPr>
            <p:cNvPr id="147" name="그룹"/>
            <p:cNvGrpSpPr/>
            <p:nvPr/>
          </p:nvGrpSpPr>
          <p:grpSpPr>
            <a:xfrm flipH="1">
              <a:off x="1999712" y="1475078"/>
              <a:ext cx="1354933" cy="1157293"/>
              <a:chOff x="0" y="0"/>
              <a:chExt cx="1354931" cy="1157291"/>
            </a:xfrm>
          </p:grpSpPr>
          <p:sp>
            <p:nvSpPr>
              <p:cNvPr id="145" name="선"/>
              <p:cNvSpPr/>
              <p:nvPr/>
            </p:nvSpPr>
            <p:spPr>
              <a:xfrm flipV="1">
                <a:off x="-1" y="-1"/>
                <a:ext cx="1354933" cy="1157213"/>
              </a:xfrm>
              <a:prstGeom prst="line">
                <a:avLst/>
              </a:prstGeom>
              <a:noFill/>
              <a:ln w="50800" cap="flat">
                <a:solidFill>
                  <a:srgbClr val="FF2600"/>
                </a:solidFill>
                <a:prstDash val="solid"/>
                <a:miter lim="400000"/>
                <a:tailEnd type="triangle" w="med" len="med"/>
              </a:ln>
              <a:effectLst/>
            </p:spPr>
            <p:txBody>
              <a:bodyPr wrap="square" lIns="50800" tIns="50800" rIns="50800" bIns="50800" numCol="1" anchor="ctr">
                <a:noAutofit/>
              </a:bodyPr>
              <a:lstStyle/>
              <a:p>
                <a:pPr algn="ctr" defTabSz="584200">
                  <a:defRPr sz="2200">
                    <a:solidFill>
                      <a:srgbClr val="FFFFFF"/>
                    </a:solidFill>
                    <a:latin typeface="Helvetica Neue Medium"/>
                    <a:ea typeface="Helvetica Neue Medium"/>
                    <a:cs typeface="Helvetica Neue Medium"/>
                    <a:sym typeface="Helvetica Neue Medium"/>
                  </a:defRPr>
                </a:pPr>
                <a:endParaRPr/>
              </a:p>
            </p:txBody>
          </p:sp>
          <p:sp>
            <p:nvSpPr>
              <p:cNvPr id="146" name="선"/>
              <p:cNvSpPr/>
              <p:nvPr/>
            </p:nvSpPr>
            <p:spPr>
              <a:xfrm flipV="1">
                <a:off x="0" y="698149"/>
                <a:ext cx="1353028" cy="459143"/>
              </a:xfrm>
              <a:prstGeom prst="line">
                <a:avLst/>
              </a:prstGeom>
              <a:noFill/>
              <a:ln w="50800" cap="flat">
                <a:solidFill>
                  <a:srgbClr val="FF2600"/>
                </a:solidFill>
                <a:prstDash val="solid"/>
                <a:miter lim="400000"/>
                <a:tailEnd type="triangle" w="med" len="med"/>
              </a:ln>
              <a:effectLst/>
            </p:spPr>
            <p:txBody>
              <a:bodyPr wrap="square" lIns="50800" tIns="50800" rIns="50800" bIns="50800" numCol="1" anchor="ctr">
                <a:noAutofit/>
              </a:bodyPr>
              <a:lstStyle/>
              <a:p>
                <a:pPr algn="ctr" defTabSz="584200">
                  <a:defRPr sz="2200">
                    <a:solidFill>
                      <a:srgbClr val="FFFFFF"/>
                    </a:solidFill>
                    <a:latin typeface="Helvetica Neue Medium"/>
                    <a:ea typeface="Helvetica Neue Medium"/>
                    <a:cs typeface="Helvetica Neue Medium"/>
                    <a:sym typeface="Helvetica Neue Medium"/>
                  </a:defRPr>
                </a:pPr>
                <a:endParaRPr/>
              </a:p>
            </p:txBody>
          </p:sp>
        </p:grpSp>
        <p:sp>
          <p:nvSpPr>
            <p:cNvPr id="148" name="제목 1"/>
            <p:cNvSpPr txBox="1"/>
            <p:nvPr/>
          </p:nvSpPr>
          <p:spPr>
            <a:xfrm>
              <a:off x="0" y="2886859"/>
              <a:ext cx="3146532" cy="2870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b">
              <a:spAutoFit/>
            </a:bodyPr>
            <a:lstStyle>
              <a:lvl1pPr defTabSz="2836834">
                <a:lnSpc>
                  <a:spcPct val="90000"/>
                </a:lnSpc>
                <a:defRPr sz="1400">
                  <a:latin typeface="Times New Roman"/>
                  <a:ea typeface="Times New Roman"/>
                  <a:cs typeface="Times New Roman"/>
                  <a:sym typeface="Times New Roman"/>
                </a:defRPr>
              </a:lvl1pPr>
            </a:lstStyle>
            <a:p>
              <a:r>
                <a:t>Structure of ISS-CREAM Instrument</a:t>
              </a:r>
            </a:p>
          </p:txBody>
        </p:sp>
      </p:grpSp>
      <p:grpSp>
        <p:nvGrpSpPr>
          <p:cNvPr id="152" name="그룹"/>
          <p:cNvGrpSpPr/>
          <p:nvPr/>
        </p:nvGrpSpPr>
        <p:grpSpPr>
          <a:xfrm>
            <a:off x="5904524" y="4507564"/>
            <a:ext cx="5388293" cy="2010693"/>
            <a:chOff x="0" y="0"/>
            <a:chExt cx="5388292" cy="2010691"/>
          </a:xfrm>
        </p:grpSpPr>
        <p:pic>
          <p:nvPicPr>
            <p:cNvPr id="150" name="page4image4000.png" descr="page4image4000.png"/>
            <p:cNvPicPr>
              <a:picLocks noChangeAspect="1"/>
            </p:cNvPicPr>
            <p:nvPr/>
          </p:nvPicPr>
          <p:blipFill>
            <a:blip r:embed="rId6">
              <a:extLst/>
            </a:blip>
            <a:stretch>
              <a:fillRect/>
            </a:stretch>
          </p:blipFill>
          <p:spPr>
            <a:xfrm>
              <a:off x="0" y="0"/>
              <a:ext cx="5388293" cy="1730587"/>
            </a:xfrm>
            <a:prstGeom prst="rect">
              <a:avLst/>
            </a:prstGeom>
            <a:ln w="12700" cap="flat">
              <a:noFill/>
              <a:miter lim="400000"/>
            </a:ln>
            <a:effectLst/>
          </p:spPr>
        </p:pic>
        <p:sp>
          <p:nvSpPr>
            <p:cNvPr id="151" name="제목 1"/>
            <p:cNvSpPr txBox="1"/>
            <p:nvPr/>
          </p:nvSpPr>
          <p:spPr>
            <a:xfrm>
              <a:off x="3547" y="1723607"/>
              <a:ext cx="5381198" cy="2870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b">
              <a:spAutoFit/>
            </a:bodyPr>
            <a:lstStyle>
              <a:lvl1pPr defTabSz="2836834">
                <a:lnSpc>
                  <a:spcPct val="90000"/>
                </a:lnSpc>
                <a:defRPr sz="1400">
                  <a:latin typeface="Times New Roman"/>
                  <a:ea typeface="Times New Roman"/>
                  <a:cs typeface="Times New Roman"/>
                  <a:sym typeface="Times New Roman"/>
                </a:defRPr>
              </a:lvl1pPr>
            </a:lstStyle>
            <a:p>
              <a:r>
                <a:t>The process of making a Top/Bottom Counting Detector.</a:t>
              </a: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그림 17" descr="그림 17"/>
          <p:cNvPicPr>
            <a:picLocks noChangeAspect="1"/>
          </p:cNvPicPr>
          <p:nvPr/>
        </p:nvPicPr>
        <p:blipFill>
          <a:blip r:embed="rId2">
            <a:extLst/>
          </a:blip>
          <a:stretch>
            <a:fillRect/>
          </a:stretch>
        </p:blipFill>
        <p:spPr>
          <a:xfrm>
            <a:off x="706950" y="3352800"/>
            <a:ext cx="4712306" cy="3214785"/>
          </a:xfrm>
          <a:prstGeom prst="rect">
            <a:avLst/>
          </a:prstGeom>
          <a:ln w="12700">
            <a:miter lim="400000"/>
          </a:ln>
        </p:spPr>
      </p:pic>
      <p:sp>
        <p:nvSpPr>
          <p:cNvPr id="155" name="직사각형 20"/>
          <p:cNvSpPr/>
          <p:nvPr/>
        </p:nvSpPr>
        <p:spPr>
          <a:xfrm>
            <a:off x="5419254" y="3375104"/>
            <a:ext cx="2115740" cy="906211"/>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1400">
                <a:latin typeface="Times New Roman"/>
                <a:ea typeface="Times New Roman"/>
                <a:cs typeface="Times New Roman"/>
                <a:sym typeface="Times New Roman"/>
              </a:defRPr>
            </a:pPr>
            <a:r>
              <a:t>AMoRE-Pilot</a:t>
            </a:r>
          </a:p>
          <a:p>
            <a:pPr algn="ctr">
              <a:defRPr sz="1400">
                <a:latin typeface="Times New Roman"/>
                <a:ea typeface="Times New Roman"/>
                <a:cs typeface="Times New Roman"/>
                <a:sym typeface="Times New Roman"/>
              </a:defRPr>
            </a:pPr>
            <a:r>
              <a:t>CaMoO4 Crystals : 1.5 kg</a:t>
            </a:r>
          </a:p>
          <a:p>
            <a:pPr algn="ctr">
              <a:defRPr sz="1400">
                <a:latin typeface="Times New Roman"/>
                <a:ea typeface="Times New Roman"/>
                <a:cs typeface="Times New Roman"/>
                <a:sym typeface="Times New Roman"/>
              </a:defRPr>
            </a:pPr>
            <a:r>
              <a:t>Background level :</a:t>
            </a:r>
          </a:p>
          <a:p>
            <a:pPr algn="ctr">
              <a:defRPr sz="1400">
                <a:latin typeface="Times New Roman"/>
                <a:ea typeface="Times New Roman"/>
                <a:cs typeface="Times New Roman"/>
                <a:sym typeface="Times New Roman"/>
              </a:defRPr>
            </a:pPr>
            <a:r>
              <a:t>10-2 counts/keV/kg/year</a:t>
            </a:r>
          </a:p>
        </p:txBody>
      </p:sp>
      <p:sp>
        <p:nvSpPr>
          <p:cNvPr id="156" name="직사각형 21"/>
          <p:cNvSpPr/>
          <p:nvPr/>
        </p:nvSpPr>
        <p:spPr>
          <a:xfrm>
            <a:off x="5419254" y="4499052"/>
            <a:ext cx="2115740" cy="906211"/>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1400">
                <a:latin typeface="Times New Roman"/>
                <a:ea typeface="Times New Roman"/>
                <a:cs typeface="Times New Roman"/>
                <a:sym typeface="Times New Roman"/>
              </a:defRPr>
            </a:pPr>
            <a:r>
              <a:t>AMoRE Phase I</a:t>
            </a:r>
          </a:p>
          <a:p>
            <a:pPr algn="ctr">
              <a:defRPr sz="1400">
                <a:latin typeface="Times New Roman"/>
                <a:ea typeface="Times New Roman"/>
                <a:cs typeface="Times New Roman"/>
                <a:sym typeface="Times New Roman"/>
              </a:defRPr>
            </a:pPr>
            <a:r>
              <a:t>CaMoO4 Crystals : 10 kg</a:t>
            </a:r>
          </a:p>
          <a:p>
            <a:pPr algn="ctr">
              <a:defRPr sz="1400">
                <a:latin typeface="Times New Roman"/>
                <a:ea typeface="Times New Roman"/>
                <a:cs typeface="Times New Roman"/>
                <a:sym typeface="Times New Roman"/>
              </a:defRPr>
            </a:pPr>
            <a:r>
              <a:t>Background level :</a:t>
            </a:r>
          </a:p>
          <a:p>
            <a:pPr algn="ctr">
              <a:defRPr sz="1400">
                <a:latin typeface="Times New Roman"/>
                <a:ea typeface="Times New Roman"/>
                <a:cs typeface="Times New Roman"/>
                <a:sym typeface="Times New Roman"/>
              </a:defRPr>
            </a:pPr>
            <a:r>
              <a:t>10-3 counts/keV/kg/year</a:t>
            </a:r>
          </a:p>
        </p:txBody>
      </p:sp>
      <p:sp>
        <p:nvSpPr>
          <p:cNvPr id="157" name="직사각형 22"/>
          <p:cNvSpPr/>
          <p:nvPr/>
        </p:nvSpPr>
        <p:spPr>
          <a:xfrm>
            <a:off x="5419254" y="5613477"/>
            <a:ext cx="2115740" cy="906211"/>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1400">
                <a:latin typeface="Times New Roman"/>
                <a:ea typeface="Times New Roman"/>
                <a:cs typeface="Times New Roman"/>
                <a:sym typeface="Times New Roman"/>
              </a:defRPr>
            </a:pPr>
            <a:r>
              <a:t>AMoRE Phase I I</a:t>
            </a:r>
          </a:p>
          <a:p>
            <a:pPr algn="ctr">
              <a:defRPr sz="1400">
                <a:latin typeface="Times New Roman"/>
                <a:ea typeface="Times New Roman"/>
                <a:cs typeface="Times New Roman"/>
                <a:sym typeface="Times New Roman"/>
              </a:defRPr>
            </a:pPr>
            <a:r>
              <a:t>CaMoO4 Crystals : 200 kg</a:t>
            </a:r>
          </a:p>
          <a:p>
            <a:pPr algn="ctr">
              <a:defRPr sz="1400">
                <a:latin typeface="Times New Roman"/>
                <a:ea typeface="Times New Roman"/>
                <a:cs typeface="Times New Roman"/>
                <a:sym typeface="Times New Roman"/>
              </a:defRPr>
            </a:pPr>
            <a:r>
              <a:t>Background level :</a:t>
            </a:r>
          </a:p>
          <a:p>
            <a:pPr algn="ctr">
              <a:defRPr sz="1400">
                <a:latin typeface="Times New Roman"/>
                <a:ea typeface="Times New Roman"/>
                <a:cs typeface="Times New Roman"/>
                <a:sym typeface="Times New Roman"/>
              </a:defRPr>
            </a:pPr>
            <a:r>
              <a:t>10-4 counts/keV/kg/year</a:t>
            </a:r>
          </a:p>
        </p:txBody>
      </p:sp>
      <p:sp>
        <p:nvSpPr>
          <p:cNvPr id="158" name="직사각형 23"/>
          <p:cNvSpPr txBox="1"/>
          <p:nvPr/>
        </p:nvSpPr>
        <p:spPr>
          <a:xfrm>
            <a:off x="752670" y="1060359"/>
            <a:ext cx="6736603" cy="2034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a:latin typeface="Times New Roman"/>
                <a:ea typeface="Times New Roman"/>
                <a:cs typeface="Times New Roman"/>
                <a:sym typeface="Times New Roman"/>
              </a:defRPr>
            </a:pPr>
            <a:r>
              <a:t>• </a:t>
            </a:r>
            <a:r>
              <a:rPr>
                <a:solidFill>
                  <a:srgbClr val="0433FF"/>
                </a:solidFill>
              </a:rPr>
              <a:t>AMoRE </a:t>
            </a:r>
            <a:r>
              <a:t>(</a:t>
            </a:r>
            <a:r>
              <a:rPr>
                <a:solidFill>
                  <a:srgbClr val="0433FF"/>
                </a:solidFill>
              </a:rPr>
              <a:t>A</a:t>
            </a:r>
            <a:r>
              <a:t>dvanced </a:t>
            </a:r>
            <a:r>
              <a:rPr>
                <a:solidFill>
                  <a:srgbClr val="0433FF"/>
                </a:solidFill>
              </a:rPr>
              <a:t>M</a:t>
            </a:r>
            <a:r>
              <a:t>o-based </a:t>
            </a:r>
            <a:r>
              <a:rPr>
                <a:solidFill>
                  <a:srgbClr val="0433FF"/>
                </a:solidFill>
              </a:rPr>
              <a:t>R</a:t>
            </a:r>
            <a:r>
              <a:t>are process </a:t>
            </a:r>
            <a:r>
              <a:rPr>
                <a:solidFill>
                  <a:srgbClr val="0433FF"/>
                </a:solidFill>
              </a:rPr>
              <a:t>E</a:t>
            </a:r>
            <a:r>
              <a:t>xperiment) is an international project to search for 0𝝂𝝱𝝱 from 100Mo (Qββ = 3.034MeV) in </a:t>
            </a:r>
            <a:r>
              <a:rPr>
                <a:solidFill>
                  <a:srgbClr val="0433FF"/>
                </a:solidFill>
              </a:rPr>
              <a:t>CMO </a:t>
            </a:r>
            <a:r>
              <a:t>(</a:t>
            </a:r>
            <a:r>
              <a:rPr>
                <a:solidFill>
                  <a:srgbClr val="0433FF"/>
                </a:solidFill>
              </a:rPr>
              <a:t>C</a:t>
            </a:r>
            <a:r>
              <a:t>a</a:t>
            </a:r>
            <a:r>
              <a:rPr>
                <a:solidFill>
                  <a:srgbClr val="0433FF"/>
                </a:solidFill>
              </a:rPr>
              <a:t>M</a:t>
            </a:r>
            <a:r>
              <a:t>o</a:t>
            </a:r>
            <a:r>
              <a:rPr>
                <a:solidFill>
                  <a:srgbClr val="0433FF"/>
                </a:solidFill>
              </a:rPr>
              <a:t>O</a:t>
            </a:r>
            <a:r>
              <a:t>4) crystals.</a:t>
            </a:r>
          </a:p>
          <a:p>
            <a:pPr algn="just">
              <a:defRPr>
                <a:latin typeface="Times New Roman"/>
                <a:ea typeface="Times New Roman"/>
                <a:cs typeface="Times New Roman"/>
                <a:sym typeface="Times New Roman"/>
              </a:defRPr>
            </a:pPr>
            <a:r>
              <a:t>• This project uses the Metallic Magnetic Calorimeters (MMCs) for high level sensitivity.</a:t>
            </a:r>
          </a:p>
          <a:p>
            <a:pPr algn="just">
              <a:defRPr>
                <a:latin typeface="Times New Roman"/>
                <a:ea typeface="Times New Roman"/>
                <a:cs typeface="Times New Roman"/>
                <a:sym typeface="Times New Roman"/>
              </a:defRPr>
            </a:pPr>
            <a:r>
              <a:t>• The AMoRE will operating at underground laboratory and having the many shield for zerobackground level.</a:t>
            </a:r>
          </a:p>
        </p:txBody>
      </p:sp>
      <p:sp>
        <p:nvSpPr>
          <p:cNvPr id="159" name="제목 1"/>
          <p:cNvSpPr txBox="1"/>
          <p:nvPr/>
        </p:nvSpPr>
        <p:spPr>
          <a:xfrm>
            <a:off x="418878" y="297700"/>
            <a:ext cx="6518914" cy="483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524782">
              <a:lnSpc>
                <a:spcPct val="81000"/>
              </a:lnSpc>
              <a:defRPr sz="2800" b="1">
                <a:latin typeface="Times New Roman"/>
                <a:ea typeface="Times New Roman"/>
                <a:cs typeface="Times New Roman"/>
                <a:sym typeface="Times New Roman"/>
              </a:defRPr>
            </a:lvl1pPr>
          </a:lstStyle>
          <a:p>
            <a:r>
              <a:t>3. AMoRE</a:t>
            </a:r>
          </a:p>
        </p:txBody>
      </p:sp>
      <p:pic>
        <p:nvPicPr>
          <p:cNvPr id="160" name="그림 28" descr="그림 28"/>
          <p:cNvPicPr>
            <a:picLocks noChangeAspect="1"/>
          </p:cNvPicPr>
          <p:nvPr/>
        </p:nvPicPr>
        <p:blipFill>
          <a:blip r:embed="rId3">
            <a:extLst/>
          </a:blip>
          <a:stretch>
            <a:fillRect/>
          </a:stretch>
        </p:blipFill>
        <p:spPr>
          <a:xfrm>
            <a:off x="7731125" y="1091747"/>
            <a:ext cx="4460875" cy="1971364"/>
          </a:xfrm>
          <a:prstGeom prst="rect">
            <a:avLst/>
          </a:prstGeom>
          <a:ln w="12700">
            <a:miter lim="400000"/>
          </a:ln>
        </p:spPr>
      </p:pic>
      <p:sp>
        <p:nvSpPr>
          <p:cNvPr id="161" name="직사각형 29"/>
          <p:cNvSpPr txBox="1"/>
          <p:nvPr/>
        </p:nvSpPr>
        <p:spPr>
          <a:xfrm>
            <a:off x="8766270" y="1082223"/>
            <a:ext cx="2806986"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b="1">
                <a:latin typeface="Times New Roman"/>
                <a:ea typeface="Times New Roman"/>
                <a:cs typeface="Times New Roman"/>
                <a:sym typeface="Times New Roman"/>
              </a:defRPr>
            </a:pPr>
            <a:r>
              <a:t>Feynman diagram of 2</a:t>
            </a:r>
            <a:r>
              <a:rPr b="0"/>
              <a:t>𝝂𝝱𝝱 </a:t>
            </a:r>
            <a:r>
              <a:t>&amp; 0</a:t>
            </a:r>
            <a:r>
              <a:rPr b="0"/>
              <a:t>𝝂𝝱𝝱</a:t>
            </a:r>
          </a:p>
        </p:txBody>
      </p:sp>
      <p:sp>
        <p:nvSpPr>
          <p:cNvPr id="162" name="제목 1"/>
          <p:cNvSpPr txBox="1"/>
          <p:nvPr/>
        </p:nvSpPr>
        <p:spPr>
          <a:xfrm>
            <a:off x="8596497" y="2725803"/>
            <a:ext cx="3146532" cy="718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spAutoFit/>
          </a:bodyPr>
          <a:lstStyle>
            <a:lvl1pPr defTabSz="2836834">
              <a:lnSpc>
                <a:spcPct val="90000"/>
              </a:lnSpc>
              <a:defRPr sz="1400">
                <a:latin typeface="Times New Roman"/>
                <a:ea typeface="Times New Roman"/>
                <a:cs typeface="Times New Roman"/>
                <a:sym typeface="Times New Roman"/>
              </a:defRPr>
            </a:lvl1pPr>
          </a:lstStyle>
          <a:p>
            <a:r>
              <a:t>0𝝂𝝱𝝱 is very rare process. So 0𝝂𝝱𝝱 experiments need to very low background state, and high level sensitivity.</a:t>
            </a:r>
          </a:p>
        </p:txBody>
      </p:sp>
      <p:sp>
        <p:nvSpPr>
          <p:cNvPr id="163" name="직선 연결선 31"/>
          <p:cNvSpPr/>
          <p:nvPr/>
        </p:nvSpPr>
        <p:spPr>
          <a:xfrm>
            <a:off x="373159" y="790899"/>
            <a:ext cx="10647268" cy="1"/>
          </a:xfrm>
          <a:prstGeom prst="line">
            <a:avLst/>
          </a:prstGeom>
          <a:ln w="28575">
            <a:solidFill>
              <a:srgbClr val="FF0000"/>
            </a:solidFill>
            <a:miter/>
          </a:ln>
        </p:spPr>
        <p:txBody>
          <a:bodyPr lIns="45718" tIns="45718" rIns="45718" bIns="45718"/>
          <a:lstStyle/>
          <a:p>
            <a:endParaRPr/>
          </a:p>
        </p:txBody>
      </p:sp>
      <p:sp>
        <p:nvSpPr>
          <p:cNvPr id="164"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직사각형 25"/>
          <p:cNvSpPr txBox="1"/>
          <p:nvPr/>
        </p:nvSpPr>
        <p:spPr>
          <a:xfrm>
            <a:off x="491656" y="5038188"/>
            <a:ext cx="10498470" cy="881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a:latin typeface="Times New Roman"/>
                <a:ea typeface="Times New Roman"/>
                <a:cs typeface="Times New Roman"/>
                <a:sym typeface="Times New Roman"/>
              </a:defRPr>
            </a:lvl1pPr>
          </a:lstStyle>
          <a:p>
            <a:r>
              <a:t>• COSINE-100 is a joint effort between the DM-Ice and KIMS collaborations to search for dark matter interactions in NaI(Tl) scintillating crystals. The experimental site is located at Yangyang underground laboratory (Y2L) with ~700 m of rock overburden. </a:t>
            </a:r>
          </a:p>
        </p:txBody>
      </p:sp>
      <p:grpSp>
        <p:nvGrpSpPr>
          <p:cNvPr id="170" name="그룹"/>
          <p:cNvGrpSpPr/>
          <p:nvPr/>
        </p:nvGrpSpPr>
        <p:grpSpPr>
          <a:xfrm>
            <a:off x="512859" y="2665008"/>
            <a:ext cx="10456065" cy="2101421"/>
            <a:chOff x="0" y="0"/>
            <a:chExt cx="10456064" cy="2101419"/>
          </a:xfrm>
        </p:grpSpPr>
        <p:pic>
          <p:nvPicPr>
            <p:cNvPr id="167" name="그림 19" descr="그림 19"/>
            <p:cNvPicPr>
              <a:picLocks noChangeAspect="1"/>
            </p:cNvPicPr>
            <p:nvPr/>
          </p:nvPicPr>
          <p:blipFill>
            <a:blip r:embed="rId2">
              <a:extLst/>
            </a:blip>
            <a:stretch>
              <a:fillRect/>
            </a:stretch>
          </p:blipFill>
          <p:spPr>
            <a:xfrm>
              <a:off x="3829860" y="0"/>
              <a:ext cx="3707809" cy="2094914"/>
            </a:xfrm>
            <a:prstGeom prst="rect">
              <a:avLst/>
            </a:prstGeom>
            <a:ln w="12700" cap="flat">
              <a:noFill/>
              <a:miter lim="400000"/>
            </a:ln>
            <a:effectLst/>
          </p:spPr>
        </p:pic>
        <p:pic>
          <p:nvPicPr>
            <p:cNvPr id="168" name="그림 26" descr="그림 26"/>
            <p:cNvPicPr>
              <a:picLocks noChangeAspect="1"/>
            </p:cNvPicPr>
            <p:nvPr/>
          </p:nvPicPr>
          <p:blipFill>
            <a:blip r:embed="rId3">
              <a:extLst/>
            </a:blip>
            <a:stretch>
              <a:fillRect/>
            </a:stretch>
          </p:blipFill>
          <p:spPr>
            <a:xfrm>
              <a:off x="0" y="5919"/>
              <a:ext cx="3708849" cy="2095501"/>
            </a:xfrm>
            <a:prstGeom prst="rect">
              <a:avLst/>
            </a:prstGeom>
            <a:ln w="12700" cap="flat">
              <a:noFill/>
              <a:miter lim="400000"/>
            </a:ln>
            <a:effectLst/>
          </p:spPr>
        </p:pic>
        <p:pic>
          <p:nvPicPr>
            <p:cNvPr id="169" name="그림 27" descr="그림 27"/>
            <p:cNvPicPr>
              <a:picLocks noChangeAspect="1"/>
            </p:cNvPicPr>
            <p:nvPr/>
          </p:nvPicPr>
          <p:blipFill>
            <a:blip r:embed="rId4">
              <a:extLst/>
            </a:blip>
            <a:stretch>
              <a:fillRect/>
            </a:stretch>
          </p:blipFill>
          <p:spPr>
            <a:xfrm>
              <a:off x="7662065" y="0"/>
              <a:ext cx="2794000" cy="2095500"/>
            </a:xfrm>
            <a:prstGeom prst="rect">
              <a:avLst/>
            </a:prstGeom>
            <a:ln w="12700" cap="flat">
              <a:noFill/>
              <a:miter lim="400000"/>
            </a:ln>
            <a:effectLst/>
          </p:spPr>
        </p:pic>
      </p:grpSp>
      <p:sp>
        <p:nvSpPr>
          <p:cNvPr id="171" name="직사각형 28"/>
          <p:cNvSpPr txBox="1"/>
          <p:nvPr/>
        </p:nvSpPr>
        <p:spPr>
          <a:xfrm>
            <a:off x="520479" y="1043206"/>
            <a:ext cx="10717752" cy="11485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180473" indent="-180473" algn="just">
              <a:buSzPct val="100000"/>
              <a:buChar char="•"/>
              <a:defRPr>
                <a:solidFill>
                  <a:srgbClr val="222222"/>
                </a:solidFill>
                <a:latin typeface="Times New Roman"/>
                <a:ea typeface="Times New Roman"/>
                <a:cs typeface="Times New Roman"/>
                <a:sym typeface="Times New Roman"/>
              </a:defRPr>
            </a:lvl1pPr>
          </a:lstStyle>
          <a:p>
            <a:pPr>
              <a:defRPr>
                <a:solidFill>
                  <a:srgbClr val="000000"/>
                </a:solidFill>
              </a:defRPr>
            </a:pPr>
            <a:r>
              <a:rPr>
                <a:solidFill>
                  <a:srgbClr val="222222"/>
                </a:solidFill>
              </a:rPr>
              <a:t>Dark matter was first proposed by Fritz Zwicky in 1930s to explain the discrepancy between predicted and observed rotation speeds of stars in the galaxy. Observed cluster of galaxies, the Coma cluster, needed at least 400 times the mass he had calculated to hold itself together. Since then, many experiments were performed to search dark matter.</a:t>
            </a:r>
          </a:p>
        </p:txBody>
      </p:sp>
      <p:sp>
        <p:nvSpPr>
          <p:cNvPr id="172" name="제목 1"/>
          <p:cNvSpPr txBox="1"/>
          <p:nvPr/>
        </p:nvSpPr>
        <p:spPr>
          <a:xfrm>
            <a:off x="418878" y="297700"/>
            <a:ext cx="6518914" cy="483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524782">
              <a:lnSpc>
                <a:spcPct val="81000"/>
              </a:lnSpc>
              <a:defRPr sz="2800" b="1">
                <a:latin typeface="Times New Roman"/>
                <a:ea typeface="Times New Roman"/>
                <a:cs typeface="Times New Roman"/>
                <a:sym typeface="Times New Roman"/>
              </a:defRPr>
            </a:lvl1pPr>
          </a:lstStyle>
          <a:p>
            <a:r>
              <a:t>4. COSINE</a:t>
            </a:r>
          </a:p>
        </p:txBody>
      </p:sp>
      <p:sp>
        <p:nvSpPr>
          <p:cNvPr id="173" name="직선 연결선 30"/>
          <p:cNvSpPr/>
          <p:nvPr/>
        </p:nvSpPr>
        <p:spPr>
          <a:xfrm>
            <a:off x="373159" y="790899"/>
            <a:ext cx="10647268" cy="1"/>
          </a:xfrm>
          <a:prstGeom prst="line">
            <a:avLst/>
          </a:prstGeom>
          <a:ln w="28575">
            <a:solidFill>
              <a:srgbClr val="FF0000"/>
            </a:solidFill>
            <a:miter/>
          </a:ln>
        </p:spPr>
        <p:txBody>
          <a:bodyPr lIns="45718" tIns="45718" rIns="45718" bIns="45718"/>
          <a:lstStyle/>
          <a:p>
            <a:endParaRPr/>
          </a:p>
        </p:txBody>
      </p:sp>
      <p:sp>
        <p:nvSpPr>
          <p:cNvPr id="174"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그림 13" descr="그림 13"/>
          <p:cNvPicPr>
            <a:picLocks noChangeAspect="1"/>
          </p:cNvPicPr>
          <p:nvPr/>
        </p:nvPicPr>
        <p:blipFill>
          <a:blip r:embed="rId2">
            <a:extLst/>
          </a:blip>
          <a:stretch>
            <a:fillRect/>
          </a:stretch>
        </p:blipFill>
        <p:spPr>
          <a:xfrm>
            <a:off x="329866" y="3656073"/>
            <a:ext cx="6187254" cy="2028294"/>
          </a:xfrm>
          <a:prstGeom prst="rect">
            <a:avLst/>
          </a:prstGeom>
          <a:ln w="12700">
            <a:miter lim="400000"/>
          </a:ln>
        </p:spPr>
      </p:pic>
      <p:grpSp>
        <p:nvGrpSpPr>
          <p:cNvPr id="179" name="그룹"/>
          <p:cNvGrpSpPr/>
          <p:nvPr/>
        </p:nvGrpSpPr>
        <p:grpSpPr>
          <a:xfrm>
            <a:off x="4024300" y="1676318"/>
            <a:ext cx="6441667" cy="1852756"/>
            <a:chOff x="0" y="0"/>
            <a:chExt cx="6441666" cy="1852755"/>
          </a:xfrm>
        </p:grpSpPr>
        <p:pic>
          <p:nvPicPr>
            <p:cNvPr id="177" name="그림 11" descr="그림 11"/>
            <p:cNvPicPr>
              <a:picLocks noChangeAspect="1"/>
            </p:cNvPicPr>
            <p:nvPr/>
          </p:nvPicPr>
          <p:blipFill>
            <a:blip r:embed="rId3">
              <a:extLst/>
            </a:blip>
            <a:stretch>
              <a:fillRect/>
            </a:stretch>
          </p:blipFill>
          <p:spPr>
            <a:xfrm>
              <a:off x="0" y="0"/>
              <a:ext cx="6441667" cy="1726658"/>
            </a:xfrm>
            <a:prstGeom prst="rect">
              <a:avLst/>
            </a:prstGeom>
            <a:ln w="12700" cap="flat">
              <a:noFill/>
              <a:miter lim="400000"/>
            </a:ln>
            <a:effectLst/>
          </p:spPr>
        </p:pic>
        <p:sp>
          <p:nvSpPr>
            <p:cNvPr id="178" name="제목 1"/>
            <p:cNvSpPr txBox="1"/>
            <p:nvPr/>
          </p:nvSpPr>
          <p:spPr>
            <a:xfrm>
              <a:off x="2170375" y="1565670"/>
              <a:ext cx="2100916" cy="2870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b">
              <a:spAutoFit/>
            </a:bodyPr>
            <a:lstStyle>
              <a:lvl1pPr defTabSz="2836834">
                <a:lnSpc>
                  <a:spcPct val="90000"/>
                </a:lnSpc>
                <a:defRPr sz="1400">
                  <a:latin typeface="Times New Roman"/>
                  <a:ea typeface="Times New Roman"/>
                  <a:cs typeface="Times New Roman"/>
                  <a:sym typeface="Times New Roman"/>
                </a:defRPr>
              </a:lvl1pPr>
            </a:lstStyle>
            <a:p>
              <a:r>
                <a:t>Annihilation of positronium</a:t>
              </a:r>
            </a:p>
          </p:txBody>
        </p:sp>
      </p:grpSp>
      <p:sp>
        <p:nvSpPr>
          <p:cNvPr id="180" name="직사각형 12"/>
          <p:cNvSpPr txBox="1"/>
          <p:nvPr/>
        </p:nvSpPr>
        <p:spPr>
          <a:xfrm>
            <a:off x="6533071" y="3803856"/>
            <a:ext cx="5096198" cy="2532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2000">
                <a:latin typeface="Times New Roman"/>
                <a:ea typeface="Times New Roman"/>
                <a:cs typeface="Times New Roman"/>
                <a:sym typeface="Times New Roman"/>
              </a:defRPr>
            </a:pPr>
            <a:r>
              <a:t>• Experiment design &amp; concept</a:t>
            </a:r>
          </a:p>
          <a:p>
            <a:pPr lvl="5" algn="just">
              <a:defRPr>
                <a:latin typeface="Times New Roman"/>
                <a:ea typeface="Times New Roman"/>
                <a:cs typeface="Times New Roman"/>
                <a:sym typeface="Times New Roman"/>
              </a:defRPr>
            </a:pPr>
            <a:r>
              <a:rPr sz="2000"/>
              <a:t> - </a:t>
            </a:r>
            <a:r>
              <a:t>Actual experiments consist of SiPM, </a:t>
            </a:r>
            <a:r>
              <a:rPr baseline="31999"/>
              <a:t>22</a:t>
            </a:r>
            <a:r>
              <a:t>Na radiation  </a:t>
            </a:r>
          </a:p>
          <a:p>
            <a:pPr lvl="5" algn="just">
              <a:defRPr>
                <a:latin typeface="Times New Roman"/>
                <a:ea typeface="Times New Roman"/>
                <a:cs typeface="Times New Roman"/>
                <a:sym typeface="Times New Roman"/>
              </a:defRPr>
            </a:pPr>
            <a:r>
              <a:t>    isotopes, plastic scintillators, reflectors, aerogels, </a:t>
            </a:r>
          </a:p>
          <a:p>
            <a:pPr lvl="5" algn="just">
              <a:defRPr>
                <a:latin typeface="Times New Roman"/>
                <a:ea typeface="Times New Roman"/>
                <a:cs typeface="Times New Roman"/>
                <a:sym typeface="Times New Roman"/>
              </a:defRPr>
            </a:pPr>
            <a:r>
              <a:t>    BGO scintillator.</a:t>
            </a:r>
          </a:p>
          <a:p>
            <a:pPr lvl="6" algn="just">
              <a:defRPr>
                <a:latin typeface="Times New Roman"/>
                <a:ea typeface="Times New Roman"/>
                <a:cs typeface="Times New Roman"/>
                <a:sym typeface="Times New Roman"/>
              </a:defRPr>
            </a:pPr>
            <a:r>
              <a:t> - About 200 BGO crystals and 400 SiPMs were used </a:t>
            </a:r>
          </a:p>
          <a:p>
            <a:pPr lvl="6" algn="just">
              <a:defRPr>
                <a:latin typeface="Times New Roman"/>
                <a:ea typeface="Times New Roman"/>
                <a:cs typeface="Times New Roman"/>
                <a:sym typeface="Times New Roman"/>
              </a:defRPr>
            </a:pPr>
            <a:r>
              <a:t>   in this detector.</a:t>
            </a:r>
          </a:p>
          <a:p>
            <a:pPr lvl="6" algn="just">
              <a:defRPr>
                <a:latin typeface="Times New Roman"/>
                <a:ea typeface="Times New Roman"/>
                <a:cs typeface="Times New Roman"/>
                <a:sym typeface="Times New Roman"/>
              </a:defRPr>
            </a:pPr>
            <a:r>
              <a:t> - Machine learning is applied to analysis data from </a:t>
            </a:r>
          </a:p>
          <a:p>
            <a:pPr lvl="6" algn="just">
              <a:defRPr>
                <a:latin typeface="Times New Roman"/>
                <a:ea typeface="Times New Roman"/>
                <a:cs typeface="Times New Roman"/>
                <a:sym typeface="Times New Roman"/>
              </a:defRPr>
            </a:pPr>
            <a:r>
              <a:t>   this experiment.</a:t>
            </a:r>
          </a:p>
        </p:txBody>
      </p:sp>
      <p:sp>
        <p:nvSpPr>
          <p:cNvPr id="181" name="제목 1"/>
          <p:cNvSpPr txBox="1"/>
          <p:nvPr/>
        </p:nvSpPr>
        <p:spPr>
          <a:xfrm>
            <a:off x="418879" y="297700"/>
            <a:ext cx="7526874" cy="483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defTabSz="896111">
              <a:lnSpc>
                <a:spcPct val="80000"/>
              </a:lnSpc>
              <a:defRPr sz="2800" b="1">
                <a:latin typeface="Times New Roman"/>
                <a:ea typeface="Times New Roman"/>
                <a:cs typeface="Times New Roman"/>
                <a:sym typeface="Times New Roman"/>
              </a:defRPr>
            </a:pPr>
            <a:r>
              <a:t>5. KAPAE</a:t>
            </a:r>
          </a:p>
        </p:txBody>
      </p:sp>
      <p:sp>
        <p:nvSpPr>
          <p:cNvPr id="182" name="직선 연결선 15"/>
          <p:cNvSpPr/>
          <p:nvPr/>
        </p:nvSpPr>
        <p:spPr>
          <a:xfrm>
            <a:off x="373159" y="790899"/>
            <a:ext cx="10647268" cy="1"/>
          </a:xfrm>
          <a:prstGeom prst="line">
            <a:avLst/>
          </a:prstGeom>
          <a:ln w="28575">
            <a:solidFill>
              <a:srgbClr val="FF0000"/>
            </a:solidFill>
            <a:miter/>
          </a:ln>
        </p:spPr>
        <p:txBody>
          <a:bodyPr lIns="45718" tIns="45718" rIns="45718" bIns="45718"/>
          <a:lstStyle/>
          <a:p>
            <a:endParaRPr/>
          </a:p>
        </p:txBody>
      </p:sp>
      <p:pic>
        <p:nvPicPr>
          <p:cNvPr id="183" name="이미지" descr="이미지"/>
          <p:cNvPicPr>
            <a:picLocks noChangeAspect="1"/>
          </p:cNvPicPr>
          <p:nvPr/>
        </p:nvPicPr>
        <p:blipFill>
          <a:blip r:embed="rId4">
            <a:extLst/>
          </a:blip>
          <a:stretch>
            <a:fillRect/>
          </a:stretch>
        </p:blipFill>
        <p:spPr>
          <a:xfrm>
            <a:off x="377224" y="847047"/>
            <a:ext cx="3353886" cy="2515415"/>
          </a:xfrm>
          <a:prstGeom prst="rect">
            <a:avLst/>
          </a:prstGeom>
          <a:ln w="12700">
            <a:miter lim="400000"/>
          </a:ln>
        </p:spPr>
      </p:pic>
      <p:sp>
        <p:nvSpPr>
          <p:cNvPr id="184"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85" name="직사각형 10"/>
          <p:cNvSpPr txBox="1"/>
          <p:nvPr/>
        </p:nvSpPr>
        <p:spPr>
          <a:xfrm>
            <a:off x="3772541" y="788471"/>
            <a:ext cx="7173786" cy="956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200526" indent="-200526">
              <a:buSzPct val="100000"/>
              <a:buChar char="•"/>
              <a:defRPr sz="2000">
                <a:latin typeface="Times New Roman"/>
                <a:ea typeface="Times New Roman"/>
                <a:cs typeface="Times New Roman"/>
                <a:sym typeface="Times New Roman"/>
              </a:defRPr>
            </a:lvl1pPr>
          </a:lstStyle>
          <a:p>
            <a:r>
              <a:t>KAPAE (KNU Advanced Positronium Annihilation Experiment) is experiment to research annihilation of positronium composed of electron and anti-electron.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2" name="그룹"/>
          <p:cNvGrpSpPr/>
          <p:nvPr/>
        </p:nvGrpSpPr>
        <p:grpSpPr>
          <a:xfrm>
            <a:off x="332193" y="1166293"/>
            <a:ext cx="4020156" cy="3381571"/>
            <a:chOff x="0" y="0"/>
            <a:chExt cx="4020154" cy="3381569"/>
          </a:xfrm>
        </p:grpSpPr>
        <p:pic>
          <p:nvPicPr>
            <p:cNvPr id="187" name="스크린샷 2020-11-13 오후 3.07.53.png" descr="스크린샷 2020-11-13 오후 3.07.53.png"/>
            <p:cNvPicPr>
              <a:picLocks noChangeAspect="1"/>
            </p:cNvPicPr>
            <p:nvPr/>
          </p:nvPicPr>
          <p:blipFill>
            <a:blip r:embed="rId2">
              <a:extLst/>
            </a:blip>
            <a:srcRect l="2615" t="5112" r="2615"/>
            <a:stretch>
              <a:fillRect/>
            </a:stretch>
          </p:blipFill>
          <p:spPr>
            <a:xfrm>
              <a:off x="6954" y="0"/>
              <a:ext cx="3911601" cy="1726391"/>
            </a:xfrm>
            <a:prstGeom prst="rect">
              <a:avLst/>
            </a:prstGeom>
            <a:ln w="12700" cap="flat">
              <a:noFill/>
              <a:miter lim="400000"/>
            </a:ln>
            <a:effectLst/>
          </p:spPr>
        </p:pic>
        <p:sp>
          <p:nvSpPr>
            <p:cNvPr id="188" name="제목 1"/>
            <p:cNvSpPr txBox="1"/>
            <p:nvPr/>
          </p:nvSpPr>
          <p:spPr>
            <a:xfrm>
              <a:off x="0" y="2727214"/>
              <a:ext cx="3995391" cy="6543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b">
              <a:spAutoFit/>
            </a:bodyPr>
            <a:lstStyle>
              <a:lvl1pPr defTabSz="2836834">
                <a:lnSpc>
                  <a:spcPct val="90000"/>
                </a:lnSpc>
                <a:defRPr sz="1400">
                  <a:latin typeface="Times New Roman"/>
                  <a:ea typeface="Times New Roman"/>
                  <a:cs typeface="Times New Roman"/>
                  <a:sym typeface="Times New Roman"/>
                </a:defRPr>
              </a:lvl1pPr>
            </a:lstStyle>
            <a:p>
              <a:r>
                <a:t>Concept of radio-photoluminescence and result of RPL. 2 of right side was irradiated with X-ray and left 1 was irradiated with beta.</a:t>
              </a:r>
            </a:p>
          </p:txBody>
        </p:sp>
        <p:grpSp>
          <p:nvGrpSpPr>
            <p:cNvPr id="191" name="그룹"/>
            <p:cNvGrpSpPr/>
            <p:nvPr/>
          </p:nvGrpSpPr>
          <p:grpSpPr>
            <a:xfrm>
              <a:off x="6954" y="1597337"/>
              <a:ext cx="4013201" cy="1173346"/>
              <a:chOff x="0" y="0"/>
              <a:chExt cx="4013200" cy="1173345"/>
            </a:xfrm>
          </p:grpSpPr>
          <p:pic>
            <p:nvPicPr>
              <p:cNvPr id="189" name="스크린샷 2020-11-13 오후 4.58.16.png" descr="스크린샷 2020-11-13 오후 4.58.16.png"/>
              <p:cNvPicPr>
                <a:picLocks noChangeAspect="1"/>
              </p:cNvPicPr>
              <p:nvPr/>
            </p:nvPicPr>
            <p:blipFill>
              <a:blip r:embed="rId3">
                <a:extLst/>
              </a:blip>
              <a:srcRect l="8530" t="7477" r="50277" b="27246"/>
              <a:stretch>
                <a:fillRect/>
              </a:stretch>
            </p:blipFill>
            <p:spPr>
              <a:xfrm>
                <a:off x="0" y="0"/>
                <a:ext cx="1365595" cy="1173346"/>
              </a:xfrm>
              <a:prstGeom prst="rect">
                <a:avLst/>
              </a:prstGeom>
              <a:ln w="12700" cap="flat">
                <a:noFill/>
                <a:miter lim="400000"/>
              </a:ln>
              <a:effectLst/>
            </p:spPr>
          </p:pic>
          <p:pic>
            <p:nvPicPr>
              <p:cNvPr id="190" name="스크린샷 2020-11-13 오후 4.58.57.png" descr="스크린샷 2020-11-13 오후 4.58.57.png"/>
              <p:cNvPicPr>
                <a:picLocks noChangeAspect="1"/>
              </p:cNvPicPr>
              <p:nvPr/>
            </p:nvPicPr>
            <p:blipFill>
              <a:blip r:embed="rId4">
                <a:extLst/>
              </a:blip>
              <a:srcRect l="19051" t="22267" r="12639" b="20528"/>
              <a:stretch>
                <a:fillRect/>
              </a:stretch>
            </p:blipFill>
            <p:spPr>
              <a:xfrm>
                <a:off x="1359735" y="1944"/>
                <a:ext cx="2653465" cy="1169526"/>
              </a:xfrm>
              <a:prstGeom prst="rect">
                <a:avLst/>
              </a:prstGeom>
              <a:ln w="12700" cap="flat">
                <a:noFill/>
                <a:miter lim="400000"/>
              </a:ln>
              <a:effectLst/>
            </p:spPr>
          </p:pic>
        </p:grpSp>
      </p:grpSp>
      <p:pic>
        <p:nvPicPr>
          <p:cNvPr id="193" name="스크린샷 2020-11-13 오후 3.10.12.png" descr="스크린샷 2020-11-13 오후 3.10.12.png"/>
          <p:cNvPicPr>
            <a:picLocks noChangeAspect="1"/>
          </p:cNvPicPr>
          <p:nvPr/>
        </p:nvPicPr>
        <p:blipFill>
          <a:blip r:embed="rId5">
            <a:extLst/>
          </a:blip>
          <a:srcRect l="4161" t="1027" r="3469" b="2173"/>
          <a:stretch>
            <a:fillRect/>
          </a:stretch>
        </p:blipFill>
        <p:spPr>
          <a:xfrm rot="16200000">
            <a:off x="5704704" y="1203330"/>
            <a:ext cx="2074010" cy="3995391"/>
          </a:xfrm>
          <a:prstGeom prst="rect">
            <a:avLst/>
          </a:prstGeom>
          <a:ln w="12700">
            <a:miter lim="400000"/>
          </a:ln>
        </p:spPr>
      </p:pic>
      <p:sp>
        <p:nvSpPr>
          <p:cNvPr id="194" name="직사각형 10"/>
          <p:cNvSpPr txBox="1"/>
          <p:nvPr/>
        </p:nvSpPr>
        <p:spPr>
          <a:xfrm>
            <a:off x="4347761" y="1065427"/>
            <a:ext cx="7244961" cy="956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200526" indent="-200526">
              <a:buSzPct val="100000"/>
              <a:buChar char="•"/>
              <a:defRPr sz="2000">
                <a:latin typeface="Times New Roman"/>
                <a:ea typeface="Times New Roman"/>
                <a:cs typeface="Times New Roman"/>
                <a:sym typeface="Times New Roman"/>
              </a:defRPr>
            </a:lvl1pPr>
          </a:lstStyle>
          <a:p>
            <a:r>
              <a:t>Radio-photoluminescence(RPL) is phenomenon that glass irradiated with ionizing radiations emits luminescence when expose to UV light.</a:t>
            </a:r>
          </a:p>
        </p:txBody>
      </p:sp>
      <p:sp>
        <p:nvSpPr>
          <p:cNvPr id="195" name="제목 1"/>
          <p:cNvSpPr txBox="1"/>
          <p:nvPr/>
        </p:nvSpPr>
        <p:spPr>
          <a:xfrm>
            <a:off x="418879" y="297700"/>
            <a:ext cx="7526874" cy="483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defTabSz="896111">
              <a:lnSpc>
                <a:spcPct val="80000"/>
              </a:lnSpc>
              <a:defRPr sz="2800" b="1">
                <a:latin typeface="Times New Roman"/>
                <a:ea typeface="Times New Roman"/>
                <a:cs typeface="Times New Roman"/>
                <a:sym typeface="Times New Roman"/>
              </a:defRPr>
            </a:pPr>
            <a:r>
              <a:t>6. Radio- Photoluminescence</a:t>
            </a:r>
          </a:p>
        </p:txBody>
      </p:sp>
      <p:sp>
        <p:nvSpPr>
          <p:cNvPr id="196" name="직선 연결선 15"/>
          <p:cNvSpPr/>
          <p:nvPr/>
        </p:nvSpPr>
        <p:spPr>
          <a:xfrm>
            <a:off x="373160" y="790899"/>
            <a:ext cx="11237162" cy="1"/>
          </a:xfrm>
          <a:prstGeom prst="line">
            <a:avLst/>
          </a:prstGeom>
          <a:ln w="28575">
            <a:solidFill>
              <a:srgbClr val="FF0000"/>
            </a:solidFill>
            <a:miter/>
          </a:ln>
        </p:spPr>
        <p:txBody>
          <a:bodyPr lIns="45718" tIns="45718" rIns="45718" bIns="45718"/>
          <a:lstStyle/>
          <a:p>
            <a:endParaRPr/>
          </a:p>
        </p:txBody>
      </p:sp>
      <p:grpSp>
        <p:nvGrpSpPr>
          <p:cNvPr id="199" name="그룹 1"/>
          <p:cNvGrpSpPr/>
          <p:nvPr/>
        </p:nvGrpSpPr>
        <p:grpSpPr>
          <a:xfrm>
            <a:off x="365331" y="4746416"/>
            <a:ext cx="4127501" cy="1368533"/>
            <a:chOff x="0" y="0"/>
            <a:chExt cx="4127500" cy="1368532"/>
          </a:xfrm>
        </p:grpSpPr>
        <p:pic>
          <p:nvPicPr>
            <p:cNvPr id="197" name="그림 18" descr="그림 18"/>
            <p:cNvPicPr>
              <a:picLocks noChangeAspect="1"/>
            </p:cNvPicPr>
            <p:nvPr/>
          </p:nvPicPr>
          <p:blipFill>
            <a:blip r:embed="rId6">
              <a:extLst/>
            </a:blip>
            <a:stretch>
              <a:fillRect/>
            </a:stretch>
          </p:blipFill>
          <p:spPr>
            <a:xfrm>
              <a:off x="1" y="0"/>
              <a:ext cx="4127500" cy="1128184"/>
            </a:xfrm>
            <a:prstGeom prst="rect">
              <a:avLst/>
            </a:prstGeom>
            <a:ln w="12700" cap="flat">
              <a:noFill/>
              <a:miter lim="400000"/>
            </a:ln>
            <a:effectLst/>
          </p:spPr>
        </p:pic>
        <p:sp>
          <p:nvSpPr>
            <p:cNvPr id="198" name="제목 1"/>
            <p:cNvSpPr txBox="1"/>
            <p:nvPr/>
          </p:nvSpPr>
          <p:spPr>
            <a:xfrm>
              <a:off x="0" y="1079062"/>
              <a:ext cx="4127499" cy="2894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b">
              <a:noAutofit/>
            </a:bodyPr>
            <a:lstStyle>
              <a:lvl1pPr defTabSz="2836834">
                <a:lnSpc>
                  <a:spcPct val="90000"/>
                </a:lnSpc>
                <a:defRPr sz="1400">
                  <a:latin typeface="Times New Roman"/>
                  <a:ea typeface="Times New Roman"/>
                  <a:cs typeface="Times New Roman"/>
                  <a:sym typeface="Times New Roman"/>
                </a:defRPr>
              </a:lvl1pPr>
            </a:lstStyle>
            <a:p>
              <a:r>
                <a:t>Glass sample grown in the lab.</a:t>
              </a:r>
            </a:p>
          </p:txBody>
        </p:sp>
      </p:grpSp>
      <p:sp>
        <p:nvSpPr>
          <p:cNvPr id="200"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201" name="직사각형 12"/>
          <p:cNvSpPr txBox="1"/>
          <p:nvPr/>
        </p:nvSpPr>
        <p:spPr>
          <a:xfrm>
            <a:off x="4489060" y="4330051"/>
            <a:ext cx="7159599" cy="15411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00526" indent="-200526" algn="just">
              <a:buSzPct val="100000"/>
              <a:buChar char="•"/>
              <a:defRPr sz="2000">
                <a:latin typeface="Times New Roman"/>
                <a:ea typeface="Times New Roman"/>
                <a:cs typeface="Times New Roman"/>
                <a:sym typeface="Times New Roman"/>
              </a:defRPr>
            </a:pPr>
            <a:r>
              <a:t>Light yield of radio-photoluminescence is proportional to the absorbed dose.</a:t>
            </a:r>
          </a:p>
          <a:p>
            <a:pPr marL="200526" indent="-200526" algn="just">
              <a:buSzPct val="100000"/>
              <a:buChar char="•"/>
              <a:defRPr sz="2000">
                <a:latin typeface="Times New Roman"/>
                <a:ea typeface="Times New Roman"/>
                <a:cs typeface="Times New Roman"/>
                <a:sym typeface="Times New Roman"/>
              </a:defRPr>
            </a:pPr>
            <a:r>
              <a:t>This phenomenon is applied to glass dosimeter which can be a promising tool to be used as personal, environmental, and clinical dosimeters as well.</a:t>
            </a:r>
          </a:p>
        </p:txBody>
      </p:sp>
    </p:spTree>
  </p:cSld>
  <p:clrMapOvr>
    <a:masterClrMapping/>
  </p:clrMapOvr>
  <p:transition spd="med"/>
</p:sld>
</file>

<file path=ppt/theme/theme1.xml><?xml version="1.0" encoding="utf-8"?>
<a:theme xmlns:a="http://schemas.openxmlformats.org/drawingml/2006/main" name="Office 테마">
  <a:themeElements>
    <a:clrScheme name="Office 테마">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테마">
      <a:majorFont>
        <a:latin typeface="맑은 고딕"/>
        <a:ea typeface="맑은 고딕"/>
        <a:cs typeface="맑은 고딕"/>
      </a:majorFont>
      <a:minorFont>
        <a:latin typeface="Helvetica"/>
        <a:ea typeface="Helvetica"/>
        <a:cs typeface="Helvetica"/>
      </a:minorFont>
    </a:fontScheme>
    <a:fmtScheme name="Office 테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테마">
  <a:themeElements>
    <a:clrScheme name="Office 테마">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테마">
      <a:majorFont>
        <a:latin typeface="맑은 고딕"/>
        <a:ea typeface="맑은 고딕"/>
        <a:cs typeface="맑은 고딕"/>
      </a:majorFont>
      <a:minorFont>
        <a:latin typeface="Helvetica"/>
        <a:ea typeface="Helvetica"/>
        <a:cs typeface="Helvetica"/>
      </a:minorFont>
    </a:fontScheme>
    <a:fmtScheme name="Office 테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678</Words>
  <Application>Microsoft Office PowerPoint</Application>
  <PresentationFormat>와이드스크린</PresentationFormat>
  <Paragraphs>85</Paragraphs>
  <Slides>10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10</vt:i4>
      </vt:variant>
    </vt:vector>
  </HeadingPairs>
  <TitlesOfParts>
    <vt:vector size="15" baseType="lpstr">
      <vt:lpstr>Helvetica Neue Medium</vt:lpstr>
      <vt:lpstr>맑은 고딕</vt:lpstr>
      <vt:lpstr>Arial</vt:lpstr>
      <vt:lpstr>Times New Roman</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박세동</cp:lastModifiedBy>
  <cp:revision>1</cp:revision>
  <dcterms:modified xsi:type="dcterms:W3CDTF">2020-11-16T08:27:38Z</dcterms:modified>
</cp:coreProperties>
</file>